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2"/>
  </p:notesMasterIdLst>
  <p:sldIdLst>
    <p:sldId id="256" r:id="rId2"/>
    <p:sldId id="416" r:id="rId3"/>
    <p:sldId id="457" r:id="rId4"/>
    <p:sldId id="458" r:id="rId5"/>
    <p:sldId id="414" r:id="rId6"/>
    <p:sldId id="438" r:id="rId7"/>
    <p:sldId id="439" r:id="rId8"/>
    <p:sldId id="441" r:id="rId9"/>
    <p:sldId id="440" r:id="rId10"/>
    <p:sldId id="442" r:id="rId11"/>
    <p:sldId id="443" r:id="rId12"/>
    <p:sldId id="444" r:id="rId13"/>
    <p:sldId id="445" r:id="rId14"/>
    <p:sldId id="446" r:id="rId15"/>
    <p:sldId id="447" r:id="rId16"/>
    <p:sldId id="448" r:id="rId17"/>
    <p:sldId id="449" r:id="rId18"/>
    <p:sldId id="450" r:id="rId19"/>
    <p:sldId id="451" r:id="rId20"/>
    <p:sldId id="452" r:id="rId21"/>
    <p:sldId id="453" r:id="rId22"/>
    <p:sldId id="454" r:id="rId23"/>
    <p:sldId id="455" r:id="rId24"/>
    <p:sldId id="456" r:id="rId25"/>
    <p:sldId id="459" r:id="rId26"/>
    <p:sldId id="461" r:id="rId27"/>
    <p:sldId id="460" r:id="rId28"/>
    <p:sldId id="462" r:id="rId29"/>
    <p:sldId id="463" r:id="rId30"/>
    <p:sldId id="464" r:id="rId31"/>
    <p:sldId id="465" r:id="rId32"/>
    <p:sldId id="466" r:id="rId33"/>
    <p:sldId id="467" r:id="rId34"/>
    <p:sldId id="468" r:id="rId35"/>
    <p:sldId id="469" r:id="rId36"/>
    <p:sldId id="470" r:id="rId37"/>
    <p:sldId id="471" r:id="rId38"/>
    <p:sldId id="474" r:id="rId39"/>
    <p:sldId id="472" r:id="rId40"/>
    <p:sldId id="473" r:id="rId41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AE8E8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720" autoAdjust="0"/>
    <p:restoredTop sz="94660"/>
  </p:normalViewPr>
  <p:slideViewPr>
    <p:cSldViewPr>
      <p:cViewPr varScale="1">
        <p:scale>
          <a:sx n="110" d="100"/>
          <a:sy n="110" d="100"/>
        </p:scale>
        <p:origin x="132" y="30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1T16:06:35.513"/>
    </inkml:context>
    <inkml:brush xml:id="br0">
      <inkml:brushProperty name="width" value="0.35" units="cm"/>
      <inkml:brushProperty name="height" value="0.35" units="cm"/>
      <inkml:brushProperty name="color" value="#FF4E00"/>
      <inkml:brushProperty name="inkEffects" value="rainbow"/>
      <inkml:brushProperty name="anchorX" value="-1140.96008"/>
      <inkml:brushProperty name="anchorY" value="-5771.36328"/>
      <inkml:brushProperty name="scaleFactor" value="0.5"/>
    </inkml:brush>
  </inkml:definitions>
  <inkml:trace contextRef="#ctx0" brushRef="#br0">117 1 24575,'0'0'0,"2"0"0,7 0 0,10 0 0,6 0 0,8 0 0,11 0 0,8 0 0,14 0 0,14 0 0,14 0 0,14 0 0,12 0 0,5 0 0,0 0 0,-5 0 0,-14 0 0,-17 0 0,-21 0 0,-20 0 0,-17 0 0,-10 0 0,-8 0 0,-2 2 0,6 0 0,5 1 0,7 1 0,8 0 0,5-1 0,4 0 0,-1-2 0,-4 0 0,-4 0 0,-5-1 0,-2 0 0,-3 2 0,8 0 0,2 0 0,0 0 0,8-1 0,4 0 0,1-1 0,6 1 0,1-1 0,4 0 0,-2 0 0,2-1 0,7 1 0,11 0 0,13 3 0,10-1 0,7 0 0,-4 0 0,-7 0 0,-11-1 0,-5-1 0,-15 0 0,-7 0 0,-11 0 0,-8 0 0,-6 0 0,-6 0 0,-1 0 0,2 0 0,2 0 0,1 0 0,3 0 0,3 0 0,7 0 0,3 0 0,6 0 0,8 0 0,12 5 0,3-1 0,33 1 0,5-1 0,-3-1 0,-2-2 0,-7 0 0,-4 0 0,0-1 0,0 0 0,4-1 0,-2 1 0,-2 0 0,-2 0 0,-2 0 0,-2 0 0,1 0 0,4 0 0,5 0 0,3 2 0,-1 1 0,21-1 0,-5 0 0,1-1 0,-15-2 0,-16-1 0,-17 0 0,-8 0 0,-9 0 0,-3 1 0,0 1 0,6-1 0,9 1 0,3 0 0,9 0 0,4 1 0,-1-1 0,-2 0 0,-4 0 0,-6 0 0,-3 0 0,8 0 0,-6 0 0,11 0 0,0 0 0,0-3 0,-6 1 0,-7 0 0,-2 0 0,-8 0 0,-8 1 0,-10 1 0,-6 0 0,-7 0 0,-3 0 0,-6 0 0,-3 0 0,4 0 0,4 0 0,14 0 0,6 0 0,20-4 0,2-1 0,3-2 0,-2 1 0,-2 1 0,2 1 0,-5 2 0,-6 1 0,-5 0 0,-5 1 0,-5 0 0,-4 0 0,-3 1 0,2-1 0,-1 0 0,0 0 0,4-2 0,2-1 0,18 1 0,3 0 0,13 1 0,-2 0 0,-5-2 0,-5 0 0,-6 1 0,-4 0 0,-7 1 0,-2 0 0,-3 0 0,1 1 0,-2 0 0,-1 0 0,3 0 0,0 1 0,5-1 0,4 0 0,6 0 0,9 0 0,31 0 0,3 0 0,3 0 0,-11 0 0,-2 4 0,-12 1 0,-8 0 0,-4-1 0,-7-1 0,-2-1 0,-1-1 0,-1-1 0,1 0 0,1 0 0,-2 0 0,2 0 0,0-1 0,-2 1 0,0 0 0,-3 0 0,14 0 0,2 0 0,-3 0 0,-5 0 0,-8 0 0,-5 2 0,-4 1 0,-5-1 0,-2 0 0,0-1 0,0 0 0,1-1 0,6 1 0,10 1 0,11 0 0,9 1 0,4-1 0,8 1 0,-2 0 0,-2 0 0,7-1 0,-13-1 0,-10 0 0,-14 0 0,-12-1 0,-12 0 0,-6 2 0,-3 0 0,-4 0 0,-1 0 0,0 0 0,2-1 0,2-1 0,5 0 0,3 0 0,5 3 0,1 1 0,2 1 0,-2-1 0,-2-1 0,2 4 0,-1-1 0,-2 0 0,3 0 0,-2 1 0,-1 2 0,1-1 0,-2 0 0,1 1 0,-1-2 0,-1 1 0,-2-2 0,2 1 0,6 0 0,0 2 0,1 1 0,3 0 0,-2 2 0,-2-1 0,-4-2 0,-6 1 0,0-1 0,-2 1 0,1 0 0,2 1 0,0 0 0,3 5 0,2 2 0,5 3 0,1-1 0,-3 1 0,-5-2 0,-5-4 0,-4-2 0,-6-2 0,1 0 0,0 1 0,8 6 0,4 6 0,7 6 0,12 16 0,2 3 0,-4-1 0,-7-7 0,-9-9 0,-9-4 0,-3-5 0,0 1 0,1 4 0,2 2 0,2 3 0,1 0 0,0 0 0,0-2 0,-4-3 0,-4-4 0,-4-5 0,-3-2 0,-3-3 0,-2 1 0,0 1 0,2 1 0,-1 3 0,1-1 0,-1 1 0,0 0 0,0 2 0,0 4 0,-8 1 0,0 1 0,-3-1 0,2-1 0,-1-6 0,2-1 0,2-2 0,1-3 0,0 2 0,-1 1 0,-14 12 0,-9 10 0,-5 4 0,-6 3 0,-2-3 0,3-5 0,3-6 0,4-5 0,3-3 0,-2 0 0,1-2 0,2-1 0,0 0 0,2-2 0,1 1 0,1-3 0,0-1 0,0-2 0,0-3 0,0-1 0,1-1 0,-12 1 0,-1 0 0,-2 2 0,-5 1 0,-2-2 0,-4-2 0,1-1 0,0-2 0,-4-2 0,-5-2 0,-2 2 0,-1-1 0,-3-1 0,3 0 0,-3-1 0,0 0 0,-7-1 0,-5 0 0,-5 0 0,-37-3 0,-5 1 0,-29-1 0,6 1 0,13 1 0,17-3 0,17 2 0,21-1 0,11-1 0,11-2 0,3 0 0,4-1 0,-10-3 0,-9-2 0,-11-2 0,-8 1 0,-1 0 0,4 3 0,11 3 0,11 3 0,2-1 0,6 2 0,7 0 0,7-1 0,4 1 0,2-2 0,0 1 0,1 0 0,-6 2 0,-5-5 0,-1 1 0,0 1 0,2 1 0,2 1 0,0 2 0,2 0 0,2-1 0,1-3 0,-4-2 0,0 1 0,-1-2 0,-17 0 0,0 0 0,-3 2 0,3 2 0,5 2 0,6 0 0,1 2 0,4 0 0,0-2 0,0 0 0,0 0 0,1-4 0,2 0 0,-4 0 0,1 2 0,0 1 0,-3 1 0,2-1 0,-5 0 0,-18 1 0,-7 0 0,3 1 0,1 1 0,5-1 0,3 1 0,6-2 0,1 0 0,-1 0 0,1 0 0,-4 0 0,-8 1 0,-8 1 0,-5 0 0,-6 0 0,1 0 0,6 0 0,5 0 0,4 0 0,-8 0 0,2 0 0,-14 0 0,3 5 0,5-1 0,4 1 0,6-1 0,9-1 0,9-1 0,6-1 0,5-1 0,2 0 0,2 0 0,0 0 0,-3-1 0,0 1 0,-3 0 0,-3 0 0,-1 2 0,1 1 0,-14-1 0,0 0 0,-12 0 0,2-2 0,6 1 0,7-1 0,7 0 0,6 0 0,2 0 0,6 0 0,1 0 0,4 0 0,2 0 0,0 0 0,2 0 0,-2 0 0,-2 0 0,2 0 0,-13 0 0,-2 0 0,-4 0 0,0 0 0,1 0 0,3 0 0,3 0 0,2 0 0,4 0 0,6 0 0,3 0 0,2 0 0,1 0 0,1 0 0,-5 0 0,-7 0 0,-11 2 0,-12 1 0,-8-1 0,-6 0 0,-24-1 0,-1 0 0,-17 0 0,5-1 0,3 2 0,8 0 0,9 1 0,7-2 0,6 1 0,5-2 0,8 1 0,3-1 0,6 0 0,2 2 0,2 1 0,3-1 0,1 4 0,1 0 0,1 0 0,3-2 0,-15 2 0,3-2 0,2-1 0,3-1 0,4 0 0,-1-2 0,1 1 0,0-1 0,-1 0 0,2-1 0,1 1 0,-3 0 0,0 0 0,-4 0 0,-6 0 0,0 0 0,-5 0 0,-3 0 0,-1 0 0,-9 0 0,3 0 0,-13 0 0,3 0 0,6 0 0,10 0 0,4 0 0,1 0 0,4 0 0,4 0 0,-3 2 0,0 3 0,-7 4 0,-3 0 0,-22 1 0,1-1 0,4-3 0,10-1 0,15-3 0,14 0 0,12-2 0,9 0 0,1 0 0,0-1 0,-3 1 0,-5-3 0,-7-2 0,-7-2 0,-4-2 0,-3 1 0,-1-3 0,3-1 0,-1 0 0,1-1 0,-3 1 0,-2 2 0,-4 1 0,-1-1 0,-1 3 0,2-3 0,-19-1 0,3 0 0,-2-1 0,7 2 0,11-2 0,9 3 0,7 1 0,1 1 0,3 1 0,-5 0 0,-1 1 0,-6-1 0,2 1 0,0-1 0,3 1 0,4-1 0,0 1 0,1 1 0,1-1 0,1 1 0,-8-2 0,-2-1 0,0 1 0,4 1 0,6-1 0,5 2 0,4-2 0,2 1 0,3 1 0,3 2 0,2 0 0,2 1 0,1-1 0,1-1 0,0-1 0,2-2 0,-4-3 0,-3 2 0,-2-2 0,-3-2 0,-3-1 0,-4-3 0,-3-5 0,-4-2 0,1 0 0,0 0 0,1 0 0,1 2 0,0 0 0,4 0 0,6 1 0,3 5 0,5 1 0,2 4 0,2 1 0,1 0 0,-6-8 0,1 0 0,-2-3 0,2 0 0,0 1 0,1 0 0,2 1 0,2-1 0,-3-1 0,0-1 0,2-1 0,0 1 0,0 0 0,0 2 0,-3-1 0,2-1 0,0 5 0,1-2 0,-1-5 0,0 3 0,0-3 0,-1 4 0,3-1 0,2 2 0,1 0 0,1-2 0,-1 0 0,1-2 0,2-1 0,0 0 0,2 1 0,0 2 0,1 3 0,0 2 0,0 1 0,0 1 0,1-1 0,-1-3 0,0-4 0,0-3 0,0 1 0,0 3 0,0 1 0,0 3 0,0 1 0,0 2 0,0 0 0,0 1 0,0 0 0,0 0 0,0 0 0,0 0 0,0-1 0,2 3 0,3 0 0,4-5 0,3 0 0,0-3 0,2 0 0,1-1 0,-2 0 0,-1 4 0,0 2 0,1 1 0,1 0 0,-1 1 0,1 1 0,-4 1 0,0 2 0,-1-1 0,1 1 0,0 2 0,5 0 0,1 0 0,0-2 0,1 2 0,0 0 0,-1 2 0,-2 0 0,2 1 0,1-1 0,2-1 0,4 1 0,1-2 0,1 0 0,2 1 0,0 1 0,2 0 0,-1-1 0,-3 0 0,-4 1 0,-3 0 0,-3 1 0,-2 0 0,1 1 0,2 0 0,0 0 0,1 0 0,0-2 0,-2-1 0,0 1 0,-2 0 0,0 1 0,1 0 0,0 0 0,2-1 0,0 0 0,12-5 0,5 0 0,2 1 0,0-1 0,-1 2 0,-1 0 0,-2 3 0,-2-2 0,-3 0 0,-3 2 0,-4 0 0,-3 1 0,0 0 0,-2 1 0,2 0 0,2 0 0,-1 0 0,-1 0 0,-1 0 0,-2 0 0,2 0 0,2 0 0,1 0 0,3 0 0,0 0 0,2 0 0,0-4 0,0-1 0,1 0 0,-1 2 0,2 0 0,6 1 0,1 1 0,0 1 0,8 0 0,-2 0 0,-4 0 0,1 0 0,-3 0 0,-1 0 0,1 1 0,1-1 0,0 0 0,2 0 0,2 0 0,-1 0 0,1 0 0,3 0 0,0 0 0,2 0 0,2 0 0,0 0 0,4 0 0,-2 0 0,-5 0 0,0 0 0,-7 0 0,-4 0 0,-5 0 0,-1 0 0,1 0 0,9 0 0,9 0 0,10 0 0,11 0 0,6 0 0,1 0 0,-4 0 0,-3 0 0,-7 2 0,-7 0 0,-9 0 0,-6 0 0,-4 0 0,4-2 0,-1 1 0,-3-1 0,-2 0 0,-5 0 0,-4 0 0,-6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7:38:54.4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24575,'32'-1'0,"0"2"0,0 2 0,0 1 0,0 1 0,0 1 0,34 13 0,-40-10 0,-13-5 0,0 0 0,0 1 0,0 1 0,14 8 0,-23-11 0,0 0 0,0 0 0,0 0 0,-1 1 0,0-1 0,1 1 0,-1 0 0,-1 0 0,1 0 0,0 0 0,-1 1 0,0-1 0,0 1 0,0-1 0,-1 1 0,2 4 0,0 17 0,-1-1 0,-1 1 0,-1-1 0,-1 1 0,-2-1 0,0 1 0,-9 31 0,-1 16 0,13-71 3,-1 1-1,1 0 0,-1-1 1,0 1-1,0-1 1,0 1-1,0-1 0,0 0 1,0 1-1,-1-1 1,1 0-1,-1 0 0,0 0 1,1 0-1,-1 0 1,0 0-1,0-1 0,0 1 1,0-1-1,-1 1 0,1-1 1,0 0-1,-1 1 1,1-1-1,-1 0 0,1-1 1,-1 1-1,-3 0 1,-7 1-99,0-1-1,0-1 1,0 0 0,-22-3 0,7 1-858,6 1-5872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02:02:08.4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56 24575,'2'25'0,"1"-1"0,1 0 0,1 0 0,1 0 0,11 26 0,5 23 0,-20-62 0,1 1 0,1-1 0,-1 0 0,2 0 0,0 0 0,0 0 0,1-1 0,0 0 0,1 0 0,0-1 0,0 0 0,1 0 0,14 12 0,-12-12 0,1-1 0,-1 0 0,2 0 0,-1-1 0,1-1 0,0 0 0,1 0 0,-1-1 0,1-1 0,0 0 0,0-1 0,0 0 0,19 1 0,85 13 0,-59-7 0,92 4 0,-136-15 0,-1 0 0,1 0 0,-1-1 0,0-1 0,0 0 0,0-1 0,0-1 0,17-8 0,7-6 0,47-34 0,-69 43 0,60-31 0,-26 16 0,-24 12 0,1 2 0,0 1 0,0 0 0,1 2 0,0 2 0,1 0 0,-1 2 0,37-2 0,23 4 0,112 12 0,-141-6 0,80 8 0,-112-9 0,-1 2 0,0 0 0,29 12 0,-49-15 0,0 0 0,-1 0 0,1 1 0,0 0 0,-1 0 0,0 0 0,0 0 0,0 1 0,0 0 0,-1-1 0,1 1 0,-1 1 0,3 4 0,2 5 0,-1 0 0,10 30 0,-6-17 0,55 178 0,-59-182 0,-6-19 0,0 0 0,0-1 0,0 1 0,1-1 0,0 1 0,2 4 0,-4-8 0,0 0 0,0 0 0,1 0 0,-1 0 0,0 1 0,0-1 0,0 0 0,0 0 0,0 0 0,1 0 0,-1 0 0,0 0 0,0 0 0,0 1 0,1-1 0,-1 0 0,0 0 0,0 0 0,0 0 0,1 0 0,-1 0 0,0 0 0,0 0 0,0 0 0,1 0 0,-1 0 0,0 0 0,0 0 0,0 0 0,1 0 0,-1-1 0,0 1 0,0 0 0,0 0 0,1 0 0,-1 0 0,0 0 0,0-1 0,8-14 0,36-141 0,-6 20 0,15-4 0,-49 128 0,1 0 0,0 1 0,1-1 0,0 1 0,13-18 0,-16 25 0,1 1 0,-1-1 0,1 1 0,0 0 0,-1 0 0,2 0 0,-1 1 0,0-1 0,0 1 0,1 0 0,-1 1 0,1-1 0,-1 1 0,1-1 0,0 1 0,0 1 0,9-1 0,20-1 0,1 2 0,40 6 0,-56-3 0,0 1 0,0 0 0,-1 2 0,1 0 0,26 14 0,85 49 0,-66-33 0,1-2 0,94 32 0,-151-63 0,0-1 0,0-1 0,1 1 0,-1-1 0,1-1 0,-1 0 0,1 0 0,-1-1 0,1 1 0,9-4 0,7-3 0,48-19 0,-60 21 0,-5 1 0,0-1 0,0 0 0,-1 0 0,0-1 0,0 0 0,0 0 0,-1-1 0,0 0 0,0 0 0,0 0 0,7-15 0,14-15 0,-10 13 0,0-1 0,-2 0 0,-1-2 0,22-54 0,-33 69-227,1 0-1,-1 0 1,-1-1-1,-1 1 1,1-26-1,-1 15-6598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6:58:30.3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 24575,'74'-2'0,"-45"-1"0,0 3 0,0 0 0,0 2 0,54 10 0,-75-10 0,0 1 0,0 0 0,-1 1 0,1 0 0,-1 0 0,0 1 0,0-1 0,0 2 0,0-1 0,-1 1 0,0 0 0,0 0 0,-1 0 0,0 1 0,0 0 0,0 0 0,-1 1 0,0-1 0,-1 1 0,1 0 0,-1 0 0,-1 0 0,0 0 0,2 9 0,1 15 0,-1 0 0,-1 0 0,-2 1 0,-6 61 0,0-62 0,-1 0 0,-1 0 0,-2-1 0,-1 0 0,-2-1 0,-20 39 0,12-25 0,14-27 0,1 1 0,0-1 0,1 1 0,-2 32 0,1-7 0,-1 5 0,2 0 0,2 1 0,7 72 0,-5-115 0,1 0 0,0 0 0,0 0 0,1 0 0,0 0 0,0 0 0,0 0 0,1 0 0,0-1 0,0 1 0,0-1 0,1 0 0,-1 0 0,6 4 0,3 2 0,0-1 0,1 0 0,0-1 0,17 8 0,-29-16 0,1 0 0,-1-1 0,1 1 0,-1 0 0,1 0 0,-1 0 0,0 0 0,0 0 0,0 0 0,1 1 0,-1-1 0,0 0 0,0 1 0,-1-1 0,1 0 0,0 1 0,1 2 0,-2-3 0,0 0 0,0 0 0,-1 0 0,1-1 0,0 1 0,0 0 0,-1 0 0,1 0 0,0 0 0,-1-1 0,1 1 0,-1 0 0,1 0 0,-1-1 0,1 1 0,-1 0 0,1-1 0,-1 1 0,0 0 0,1-1 0,-1 1 0,0-1 0,-1 1 0,-8 4 0,0 0 0,-1 0 0,0-1 0,-13 2 0,-1 2 0,10-1 0,1 0 0,0 1 0,0 1 0,1 0 0,-18 16 0,-57 59 0,80-75 0,-3 3 0,1 0 0,1 0 0,0 1 0,1 0 0,0 1 0,1-1 0,1 2 0,0-1 0,-4 18 0,-2 13 0,-9 82 0,19-108 0,0 0 0,2 0 0,0 0 0,1 0 0,1 0 0,1-1 0,1 1 0,0 0 0,11 25 0,-3-15 0,1-2 0,2 0 0,0 0 0,2-2 0,22 28 0,-24-35 0,-2 2 0,0 0 0,-1 0 0,-2 1 0,0 0 0,-1 1 0,0 0 0,-2 1 0,-1-1 0,-1 1 0,-1 1 0,-1-1 0,-1 0 0,-1 1 0,-3 40 0,1-61 3,1 0-1,-1 0 0,1 1 1,-1-1-1,0 0 1,0 0-1,0 0 0,-1 0 1,1 0-1,-1 0 0,0-1 1,0 1-1,0 0 1,0-1-1,0 1 0,0-1 1,-1 0-1,1 0 0,-1 0 1,1 0-1,-1 0 1,0 0-1,0-1 0,0 1 1,0-1-1,0 0 0,0 0 1,0 0-1,-5 0 1,-9 2-104,1-2 0,-1 0 0,0-1 0,-27-3 0,9 1-831,15 1-5894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6:58:30.3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 24575,'74'-2'0,"-45"-1"0,0 3 0,0 0 0,0 2 0,54 10 0,-75-10 0,0 1 0,0 0 0,-1 1 0,1 0 0,-1 0 0,0 1 0,0-1 0,0 2 0,0-1 0,-1 1 0,0 0 0,0 0 0,-1 0 0,0 1 0,0 0 0,0 0 0,-1 1 0,0-1 0,-1 1 0,1 0 0,-1 0 0,-1 0 0,0 0 0,2 9 0,1 15 0,-1 0 0,-1 0 0,-2 1 0,-6 61 0,0-62 0,-1 0 0,-1 0 0,-2-1 0,-1 0 0,-2-1 0,-20 39 0,12-25 0,14-27 0,1 1 0,0-1 0,1 1 0,-2 32 0,1-7 0,-1 5 0,2 0 0,2 1 0,7 72 0,-5-115 0,1 0 0,0 0 0,0 0 0,1 0 0,0 0 0,0 0 0,0 0 0,1 0 0,0-1 0,0 1 0,0-1 0,1 0 0,-1 0 0,6 4 0,3 2 0,0-1 0,1 0 0,0-1 0,17 8 0,-29-16 0,1 0 0,-1-1 0,1 1 0,-1 0 0,1 0 0,-1 0 0,0 0 0,0 0 0,0 0 0,1 1 0,-1-1 0,0 0 0,0 1 0,-1-1 0,1 0 0,0 1 0,1 2 0,-2-3 0,0 0 0,0 0 0,-1 0 0,1-1 0,0 1 0,0 0 0,-1 0 0,1 0 0,0 0 0,-1-1 0,1 1 0,-1 0 0,1 0 0,-1-1 0,1 1 0,-1 0 0,1-1 0,-1 1 0,0 0 0,1-1 0,-1 1 0,0-1 0,-1 1 0,-8 4 0,0 0 0,-1 0 0,0-1 0,-13 2 0,-1 2 0,10-1 0,1 0 0,0 1 0,0 1 0,1 0 0,-18 16 0,-57 59 0,80-75 0,-3 3 0,1 0 0,1 0 0,0 1 0,1 0 0,0 1 0,1-1 0,1 2 0,0-1 0,-4 18 0,-2 13 0,-9 82 0,19-108 0,0 0 0,2 0 0,0 0 0,1 0 0,1 0 0,1-1 0,1 1 0,0 0 0,11 25 0,-3-15 0,1-2 0,2 0 0,0 0 0,2-2 0,22 28 0,-24-35 0,-2 2 0,0 0 0,-1 0 0,-2 1 0,0 0 0,-1 1 0,0 0 0,-2 1 0,-1-1 0,-1 1 0,-1 1 0,-1-1 0,-1 0 0,-1 1 0,-3 40 0,1-61 3,1 0-1,-1 0 0,1 1 1,-1-1-1,0 0 1,0 0-1,0 0 0,-1 0 1,1 0-1,-1 0 0,0-1 1,0 1-1,0 0 1,0-1-1,0 1 0,0-1 1,-1 0-1,1 0 0,-1 0 1,1 0-1,-1 0 1,0 0-1,0-1 0,0 1 1,0-1-1,0 0 0,0 0 1,0 0-1,-5 0 1,-9 2-104,1-2 0,-1 0 0,0-1 0,-27-3 0,9 1-831,15 1-5894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6:58:30.3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 24575,'74'-2'0,"-45"-1"0,0 3 0,0 0 0,0 2 0,54 10 0,-75-10 0,0 1 0,0 0 0,-1 1 0,1 0 0,-1 0 0,0 1 0,0-1 0,0 2 0,0-1 0,-1 1 0,0 0 0,0 0 0,-1 0 0,0 1 0,0 0 0,0 0 0,-1 1 0,0-1 0,-1 1 0,1 0 0,-1 0 0,-1 0 0,0 0 0,2 9 0,1 15 0,-1 0 0,-1 0 0,-2 1 0,-6 61 0,0-62 0,-1 0 0,-1 0 0,-2-1 0,-1 0 0,-2-1 0,-20 39 0,12-25 0,14-27 0,1 1 0,0-1 0,1 1 0,-2 32 0,1-7 0,-1 5 0,2 0 0,2 1 0,7 72 0,-5-115 0,1 0 0,0 0 0,0 0 0,1 0 0,0 0 0,0 0 0,0 0 0,1 0 0,0-1 0,0 1 0,0-1 0,1 0 0,-1 0 0,6 4 0,3 2 0,0-1 0,1 0 0,0-1 0,17 8 0,-29-16 0,1 0 0,-1-1 0,1 1 0,-1 0 0,1 0 0,-1 0 0,0 0 0,0 0 0,0 0 0,1 1 0,-1-1 0,0 0 0,0 1 0,-1-1 0,1 0 0,0 1 0,1 2 0,-2-3 0,0 0 0,0 0 0,-1 0 0,1-1 0,0 1 0,0 0 0,-1 0 0,1 0 0,0 0 0,-1-1 0,1 1 0,-1 0 0,1 0 0,-1-1 0,1 1 0,-1 0 0,1-1 0,-1 1 0,0 0 0,1-1 0,-1 1 0,0-1 0,-1 1 0,-8 4 0,0 0 0,-1 0 0,0-1 0,-13 2 0,-1 2 0,10-1 0,1 0 0,0 1 0,0 1 0,1 0 0,-18 16 0,-57 59 0,80-75 0,-3 3 0,1 0 0,1 0 0,0 1 0,1 0 0,0 1 0,1-1 0,1 2 0,0-1 0,-4 18 0,-2 13 0,-9 82 0,19-108 0,0 0 0,2 0 0,0 0 0,1 0 0,1 0 0,1-1 0,1 1 0,0 0 0,11 25 0,-3-15 0,1-2 0,2 0 0,0 0 0,2-2 0,22 28 0,-24-35 0,-2 2 0,0 0 0,-1 0 0,-2 1 0,0 0 0,-1 1 0,0 0 0,-2 1 0,-1-1 0,-1 1 0,-1 1 0,-1-1 0,-1 0 0,-1 1 0,-3 40 0,1-61 3,1 0-1,-1 0 0,1 1 1,-1-1-1,0 0 1,0 0-1,0 0 0,-1 0 1,1 0-1,-1 0 0,0-1 1,0 1-1,0 0 1,0-1-1,0 1 0,0-1 1,-1 0-1,1 0 0,-1 0 1,1 0-1,-1 0 1,0 0-1,0-1 0,0 1 1,0-1-1,0 0 0,0 0 1,0 0-1,-5 0 1,-9 2-104,1-2 0,-1 0 0,0-1 0,-27-3 0,9 1-831,15 1-5894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6:58:30.3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 24575,'74'-2'0,"-45"-1"0,0 3 0,0 0 0,0 2 0,54 10 0,-75-10 0,0 1 0,0 0 0,-1 1 0,1 0 0,-1 0 0,0 1 0,0-1 0,0 2 0,0-1 0,-1 1 0,0 0 0,0 0 0,-1 0 0,0 1 0,0 0 0,0 0 0,-1 1 0,0-1 0,-1 1 0,1 0 0,-1 0 0,-1 0 0,0 0 0,2 9 0,1 15 0,-1 0 0,-1 0 0,-2 1 0,-6 61 0,0-62 0,-1 0 0,-1 0 0,-2-1 0,-1 0 0,-2-1 0,-20 39 0,12-25 0,14-27 0,1 1 0,0-1 0,1 1 0,-2 32 0,1-7 0,-1 5 0,2 0 0,2 1 0,7 72 0,-5-115 0,1 0 0,0 0 0,0 0 0,1 0 0,0 0 0,0 0 0,0 0 0,1 0 0,0-1 0,0 1 0,0-1 0,1 0 0,-1 0 0,6 4 0,3 2 0,0-1 0,1 0 0,0-1 0,17 8 0,-29-16 0,1 0 0,-1-1 0,1 1 0,-1 0 0,1 0 0,-1 0 0,0 0 0,0 0 0,0 0 0,1 1 0,-1-1 0,0 0 0,0 1 0,-1-1 0,1 0 0,0 1 0,1 2 0,-2-3 0,0 0 0,0 0 0,-1 0 0,1-1 0,0 1 0,0 0 0,-1 0 0,1 0 0,0 0 0,-1-1 0,1 1 0,-1 0 0,1 0 0,-1-1 0,1 1 0,-1 0 0,1-1 0,-1 1 0,0 0 0,1-1 0,-1 1 0,0-1 0,-1 1 0,-8 4 0,0 0 0,-1 0 0,0-1 0,-13 2 0,-1 2 0,10-1 0,1 0 0,0 1 0,0 1 0,1 0 0,-18 16 0,-57 59 0,80-75 0,-3 3 0,1 0 0,1 0 0,0 1 0,1 0 0,0 1 0,1-1 0,1 2 0,0-1 0,-4 18 0,-2 13 0,-9 82 0,19-108 0,0 0 0,2 0 0,0 0 0,1 0 0,1 0 0,1-1 0,1 1 0,0 0 0,11 25 0,-3-15 0,1-2 0,2 0 0,0 0 0,2-2 0,22 28 0,-24-35 0,-2 2 0,0 0 0,-1 0 0,-2 1 0,0 0 0,-1 1 0,0 0 0,-2 1 0,-1-1 0,-1 1 0,-1 1 0,-1-1 0,-1 0 0,-1 1 0,-3 40 0,1-61 3,1 0-1,-1 0 0,1 1 1,-1-1-1,0 0 1,0 0-1,0 0 0,-1 0 1,1 0-1,-1 0 0,0-1 1,0 1-1,0 0 1,0-1-1,0 1 0,0-1 1,-1 0-1,1 0 0,-1 0 1,1 0-1,-1 0 1,0 0-1,0-1 0,0 1 1,0-1-1,0 0 0,0 0 1,0 0-1,-5 0 1,-9 2-104,1-2 0,-1 0 0,0-1 0,-27-3 0,9 1-831,15 1-5894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6:58:30.3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 24575,'74'-2'0,"-45"-1"0,0 3 0,0 0 0,0 2 0,54 10 0,-75-10 0,0 1 0,0 0 0,-1 1 0,1 0 0,-1 0 0,0 1 0,0-1 0,0 2 0,0-1 0,-1 1 0,0 0 0,0 0 0,-1 0 0,0 1 0,0 0 0,0 0 0,-1 1 0,0-1 0,-1 1 0,1 0 0,-1 0 0,-1 0 0,0 0 0,2 9 0,1 15 0,-1 0 0,-1 0 0,-2 1 0,-6 61 0,0-62 0,-1 0 0,-1 0 0,-2-1 0,-1 0 0,-2-1 0,-20 39 0,12-25 0,14-27 0,1 1 0,0-1 0,1 1 0,-2 32 0,1-7 0,-1 5 0,2 0 0,2 1 0,7 72 0,-5-115 0,1 0 0,0 0 0,0 0 0,1 0 0,0 0 0,0 0 0,0 0 0,1 0 0,0-1 0,0 1 0,0-1 0,1 0 0,-1 0 0,6 4 0,3 2 0,0-1 0,1 0 0,0-1 0,17 8 0,-29-16 0,1 0 0,-1-1 0,1 1 0,-1 0 0,1 0 0,-1 0 0,0 0 0,0 0 0,0 0 0,1 1 0,-1-1 0,0 0 0,0 1 0,-1-1 0,1 0 0,0 1 0,1 2 0,-2-3 0,0 0 0,0 0 0,-1 0 0,1-1 0,0 1 0,0 0 0,-1 0 0,1 0 0,0 0 0,-1-1 0,1 1 0,-1 0 0,1 0 0,-1-1 0,1 1 0,-1 0 0,1-1 0,-1 1 0,0 0 0,1-1 0,-1 1 0,0-1 0,-1 1 0,-8 4 0,0 0 0,-1 0 0,0-1 0,-13 2 0,-1 2 0,10-1 0,1 0 0,0 1 0,0 1 0,1 0 0,-18 16 0,-57 59 0,80-75 0,-3 3 0,1 0 0,1 0 0,0 1 0,1 0 0,0 1 0,1-1 0,1 2 0,0-1 0,-4 18 0,-2 13 0,-9 82 0,19-108 0,0 0 0,2 0 0,0 0 0,1 0 0,1 0 0,1-1 0,1 1 0,0 0 0,11 25 0,-3-15 0,1-2 0,2 0 0,0 0 0,2-2 0,22 28 0,-24-35 0,-2 2 0,0 0 0,-1 0 0,-2 1 0,0 0 0,-1 1 0,0 0 0,-2 1 0,-1-1 0,-1 1 0,-1 1 0,-1-1 0,-1 0 0,-1 1 0,-3 40 0,1-61 3,1 0-1,-1 0 0,1 1 1,-1-1-1,0 0 1,0 0-1,0 0 0,-1 0 1,1 0-1,-1 0 0,0-1 1,0 1-1,0 0 1,0-1-1,0 1 0,0-1 1,-1 0-1,1 0 0,-1 0 1,1 0-1,-1 0 1,0 0-1,0-1 0,0 1 1,0-1-1,0 0 0,0 0 1,0 0-1,-5 0 1,-9 2-104,1-2 0,-1 0 0,0-1 0,-27-3 0,9 1-831,15 1-5894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7:38:43.3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26 24575,'1929'0'0,"-1758"-12"0,-15-1 0,571 12 0,-349 3 0,-337 0 0,51 9 0,-50-5 0,49 0 0,-24-6 0,-29-2 0,-1 3 0,1 1 0,62 11 0,-66-8 0,-1-1 0,1-2 0,60-3 0,-44 0 0,-1923 3 0,928-4 0,918 4 0,0 1 0,0 1 0,-42 12 0,41-9 0,0-1 0,0-1 0,-33 2 0,18-7 0,-84 13 0,51-5 0,0-3 0,-101-7 0,117 0 0,342 0 0,293 5 0,-397 9 0,68 1 0,-176-13 0,0 3 0,70 12 0,-89-10 0,0-2 0,85-5 0,51 2 0,-111 12 0,-55-8 0,1 0 0,29 1 0,-269 15 0,11-7 0,-131 2 0,293-13 0,-58 10 0,26-2 0,-1 1 0,39-5 0,-57 2 0,68-9 0,19 0 0,-1 1 0,0 0 0,1 0 0,-1 1 0,-14 3 0,24-4 0,0 0 0,1 0 0,-1 0 0,0 1 0,0-1 0,0 0 0,0 0 0,0 0 0,0 0 0,0 0 0,0 0 0,0 0 0,0 0 0,1 0 0,-1 1 0,0-1 0,0 0 0,0 0 0,0 0 0,0 0 0,0 0 0,0 0 0,0 0 0,0 1 0,0-1 0,0 0 0,0 0 0,0 0 0,0 0 0,0 0 0,0 0 0,0 1 0,0-1 0,0 0 0,0 0 0,0 0 0,0 0 0,-1 0 0,1 0 0,0 0 0,0 1 0,0-1 0,0 0 0,0 0 0,0 0 0,0 0 0,0 0 0,0 0 0,-1 0 0,1 0 0,0 0 0,0 0 0,0 0 0,0 0 0,0 1 0,0-1 0,0 0 0,-1 0 0,1 0 0,0 0 0,0 0 0,0 0 0,0 0 0,0 0 0,0 0 0,-1 0 0,1 0 0,0-1 0,0 1 0,15 6 0,20 0 0,306-5 0,12 1 0,-336-1 0,0 1 0,-1 0 0,0 2 0,1 0 0,21 8 0,-37-12 0,-1 0 0,1 0 0,-1 1 0,0-1 0,1 0 0,-1 0 0,0 0 0,1 0 0,-1 1 0,0-1 0,1 0 0,-1 0 0,0 1 0,1-1 0,-1 0 0,0 0 0,0 1 0,1-1 0,-1 0 0,0 1 0,0-1 0,0 0 0,1 1 0,-1-1 0,0 1 0,0-1 0,0 0 0,0 1 0,0-1 0,0 1 0,0-1 0,0 0 0,0 1 0,0-1 0,0 1 0,-13 10 0,-30 7 0,34-15 0,-68 26 0,-90 23 0,157-50 0,6-2 0,0 1 0,0 0 0,0 0 0,-1 0 0,1 1 0,1-1 0,-1 1 0,0 0 0,0 0 0,1 0 0,-1 1 0,-4 3 0,8-5 0,-1 0 0,1-1 0,0 1 0,1 0 0,-1-1 0,0 1 0,0 0 0,0-1 0,0 1 0,0-1 0,1 1 0,-1 0 0,0-1 0,0 1 0,1-1 0,-1 1 0,0 0 0,1-1 0,-1 1 0,1-1 0,-1 1 0,1-1 0,-1 0 0,1 1 0,-1-1 0,1 1 0,-1-1 0,1 0 0,0 1 0,-1-1 0,1 0 0,0 0 0,-1 0 0,1 1 0,0-1 0,-1 0 0,2 0 0,28 10 0,-29-10 0,49 10-1365,-26-7-5461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07:38:51.57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138 24 24575,'0'-1'0,"-1"0"0,1 0 0,-1 0 0,1 0 0,-1 0 0,0 0 0,1 0 0,-1 0 0,0 0 0,1 0 0,-1 1 0,0-1 0,0 0 0,0 0 0,0 1 0,0-1 0,0 1 0,0-1 0,0 1 0,0-1 0,0 1 0,0 0 0,0-1 0,0 1 0,0 0 0,-1 0 0,-1 0 0,-36-5 0,34 5 0,3 0 0,-1-1 0,1 1 0,-1 0 0,1 0 0,-1 1 0,1-1 0,-1 0 0,1 1 0,-1 0 0,1-1 0,-1 1 0,1 0 0,0 0 0,0 0 0,-1 1 0,1-1 0,0 0 0,0 1 0,0 0 0,0-1 0,1 1 0,-1 0 0,0 0 0,1 0 0,-1 0 0,1 0 0,0 0 0,0 0 0,-1 1 0,1-1 0,1 0 0,-1 1 0,0-1 0,1 1 0,-1-1 0,1 1 0,0 4 0,-1 10 0,1 0 0,1 0 0,0 0 0,7 27 0,-5-24 0,6 32 0,-2-13 0,-1 0 0,0 53 0,-5-41 0,0-27 0,-1 0 0,-1 0 0,-1-1 0,-7 39 0,8-60 2,0-1 0,1 1 0,-1 0 0,1-1 0,-1 1 0,1 0 0,0-1 0,-1 1 0,1 0 0,0 0 0,0-1 0,1 1 0,-1 0 0,0 0 1,0-1-1,1 1 0,-1 0 0,1-1 0,0 1 0,-1 0 0,1-1 0,0 1 0,0-1 0,0 1 0,0-1 0,1 2 0,2-1-38,0 0 0,-1 0 0,1-1 0,0 1 0,0-1 0,0 0 0,0 0 0,8 1 0,12 3-1060,-8 0-5730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6F144-9A5A-4C19-9841-AA86F457125C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7C9EB-9578-4429-9158-7934B296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8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5052" y="219278"/>
            <a:ext cx="412369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4684-B5DE-4471-999D-A89FE7167EDE}" type="datetime1">
              <a:rPr lang="en-US" smtClean="0"/>
              <a:t>10/4/2023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96B8D-F1C7-4698-A670-934D1C094377}" type="datetime1">
              <a:rPr lang="en-US" smtClean="0"/>
              <a:t>10/4/2023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41FD-8C9F-4A96-83C6-F6C37F5110EC}" type="datetime1">
              <a:rPr lang="en-US" smtClean="0"/>
              <a:t>10/4/2023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A4857-787A-4808-B2E4-B31FE3774D3A}" type="datetime1">
              <a:rPr lang="en-US" smtClean="0"/>
              <a:t>10/4/2023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8F724-08DC-4554-8E21-4E36C1B4DF66}" type="datetime1">
              <a:rPr lang="en-US" smtClean="0"/>
              <a:t>10/4/2023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92000" y="0"/>
                </a:moveTo>
                <a:lnTo>
                  <a:pt x="0" y="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0" y="365760"/>
                </a:moveTo>
                <a:lnTo>
                  <a:pt x="12192000" y="365760"/>
                </a:lnTo>
                <a:lnTo>
                  <a:pt x="121920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826008" y="0"/>
                </a:moveTo>
                <a:lnTo>
                  <a:pt x="0" y="0"/>
                </a:lnTo>
                <a:lnTo>
                  <a:pt x="0" y="874776"/>
                </a:lnTo>
                <a:lnTo>
                  <a:pt x="826008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0" y="0"/>
                </a:moveTo>
                <a:lnTo>
                  <a:pt x="826008" y="0"/>
                </a:lnTo>
                <a:lnTo>
                  <a:pt x="0" y="8747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5052" y="219278"/>
            <a:ext cx="434911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9228" y="1373504"/>
            <a:ext cx="9636760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4CACC-E5C9-450A-9E1E-54F34D7E32FD}" type="datetime1">
              <a:rPr lang="en-US" smtClean="0"/>
              <a:t>10/4/2023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fall2023/466/main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customXml" Target="../ink/ink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3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3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3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3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3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3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3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3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customXml" Target="../ink/ink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customXml" Target="../ink/ink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customXml" Target="../ink/ink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customXml" Target="../ink/ink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customXml" Target="../ink/ink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sv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3.sv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8.png"/><Relationship Id="rId7" Type="http://schemas.openxmlformats.org/officeDocument/2006/relationships/customXml" Target="../ink/ink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customXml" Target="../ink/ink8.xml"/><Relationship Id="rId10" Type="http://schemas.openxmlformats.org/officeDocument/2006/relationships/image" Target="../media/image22.png"/><Relationship Id="rId4" Type="http://schemas.openxmlformats.org/officeDocument/2006/relationships/image" Target="../media/image19.png"/><Relationship Id="rId9" Type="http://schemas.openxmlformats.org/officeDocument/2006/relationships/customXml" Target="../ink/ink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2133600"/>
            <a:ext cx="98806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CSCI</a:t>
            </a:r>
            <a:r>
              <a:rPr sz="6000" b="1" spc="-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466</a:t>
            </a: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Networks</a:t>
            </a:r>
            <a:endParaRPr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  <a:solidFill>
            <a:schemeClr val="accent4"/>
          </a:solidFill>
        </p:grpSpPr>
        <p:sp>
          <p:nvSpPr>
            <p:cNvPr id="7" name="object 7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6008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826008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6008" y="0"/>
                  </a:lnTo>
                  <a:lnTo>
                    <a:pt x="0" y="8747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876800" y="3046844"/>
            <a:ext cx="38862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10" dirty="0">
                <a:latin typeface="Calibri"/>
                <a:cs typeface="Calibri"/>
              </a:rPr>
              <a:t>UDP and TCP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200" y="5523188"/>
            <a:ext cx="11587785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Pearsall </a:t>
            </a:r>
            <a:endParaRPr lang="en-US" sz="2800" spc="-20" dirty="0">
              <a:latin typeface="Calibri"/>
              <a:cs typeface="Calibri"/>
            </a:endParaRPr>
          </a:p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</a:rPr>
              <a:t>Fall 2023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6A11AF-12F4-4CFA-946A-9D6E597DA2A6}"/>
              </a:ext>
            </a:extLst>
          </p:cNvPr>
          <p:cNvSpPr txBox="1"/>
          <p:nvPr/>
        </p:nvSpPr>
        <p:spPr>
          <a:xfrm>
            <a:off x="0" y="6503206"/>
            <a:ext cx="9448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https://www.cs.montana.edu/pearsall/classes/fall2023/466/main.html</a:t>
            </a:r>
            <a:endParaRPr lang="en-US"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6DE1FE-42FA-B4FB-DC9C-AF48CD4DDA6F}"/>
              </a:ext>
            </a:extLst>
          </p:cNvPr>
          <p:cNvSpPr txBox="1"/>
          <p:nvPr/>
        </p:nvSpPr>
        <p:spPr>
          <a:xfrm>
            <a:off x="6555281" y="6526968"/>
            <a:ext cx="2829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*All images are stolen from the internet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5E07059-9404-9463-312F-DDBEF0639654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84F6FDE-A7EB-DD8B-50E2-7AC1B123AE59}"/>
              </a:ext>
            </a:extLst>
          </p:cNvPr>
          <p:cNvSpPr txBox="1"/>
          <p:nvPr/>
        </p:nvSpPr>
        <p:spPr>
          <a:xfrm>
            <a:off x="5029200" y="7620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TCP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B77922-03BC-347E-C535-7CFDDFD64B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371600"/>
            <a:ext cx="9402842" cy="383139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BD25174-0E1D-B462-09FC-ABEC0A6328C0}"/>
                  </a:ext>
                </a:extLst>
              </p14:cNvPr>
              <p14:cNvContentPartPr/>
              <p14:nvPr/>
            </p14:nvContentPartPr>
            <p14:xfrm>
              <a:off x="3886000" y="4368880"/>
              <a:ext cx="1281240" cy="2833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BD25174-0E1D-B462-09FC-ABEC0A6328C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77000" y="4359880"/>
                <a:ext cx="1298880" cy="30096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04BD392E-3B79-5B83-A7AD-D2C792C6C57D}"/>
              </a:ext>
            </a:extLst>
          </p:cNvPr>
          <p:cNvSpPr txBox="1"/>
          <p:nvPr/>
        </p:nvSpPr>
        <p:spPr>
          <a:xfrm>
            <a:off x="3546396" y="4822080"/>
            <a:ext cx="259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 size of the segment is determined by the maximum segment size (MSS)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7051EA-8C23-16DE-CF8B-AA42A0EF40D5}"/>
              </a:ext>
            </a:extLst>
          </p:cNvPr>
          <p:cNvSpPr txBox="1"/>
          <p:nvPr/>
        </p:nvSpPr>
        <p:spPr>
          <a:xfrm>
            <a:off x="2500302" y="5934834"/>
            <a:ext cx="5057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(Roughly 1500 bytes– size of a link layer frame)</a:t>
            </a:r>
          </a:p>
        </p:txBody>
      </p:sp>
    </p:spTree>
    <p:extLst>
      <p:ext uri="{BB962C8B-B14F-4D97-AF65-F5344CB8AC3E}">
        <p14:creationId xmlns:p14="http://schemas.microsoft.com/office/powerpoint/2010/main" val="820343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5E07059-9404-9463-312F-DDBEF0639654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84F6FDE-A7EB-DD8B-50E2-7AC1B123AE59}"/>
              </a:ext>
            </a:extLst>
          </p:cNvPr>
          <p:cNvSpPr txBox="1"/>
          <p:nvPr/>
        </p:nvSpPr>
        <p:spPr>
          <a:xfrm>
            <a:off x="5029200" y="76200"/>
            <a:ext cx="55451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TCP Sequence Numbers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809192-A6FA-F654-303A-58844D5C2412}"/>
              </a:ext>
            </a:extLst>
          </p:cNvPr>
          <p:cNvSpPr txBox="1"/>
          <p:nvPr/>
        </p:nvSpPr>
        <p:spPr>
          <a:xfrm>
            <a:off x="2209800" y="990600"/>
            <a:ext cx="6721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 TCP connection is transmitting a </a:t>
            </a:r>
            <a:r>
              <a:rPr lang="en-US" sz="2400" b="1" dirty="0"/>
              <a:t>byte stream</a:t>
            </a:r>
            <a:endParaRPr lang="en-US" sz="2400" dirty="0"/>
          </a:p>
        </p:txBody>
      </p:sp>
      <p:pic>
        <p:nvPicPr>
          <p:cNvPr id="10" name="Graphic 9" descr="Computer with solid fill">
            <a:extLst>
              <a:ext uri="{FF2B5EF4-FFF2-40B4-BE49-F238E27FC236}">
                <a16:creationId xmlns:a16="http://schemas.microsoft.com/office/drawing/2014/main" id="{D17D6D92-E1E6-9649-9466-C1B40EE939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1447800"/>
            <a:ext cx="1231036" cy="1231036"/>
          </a:xfrm>
          <a:prstGeom prst="rect">
            <a:avLst/>
          </a:prstGeom>
        </p:spPr>
      </p:pic>
      <p:pic>
        <p:nvPicPr>
          <p:cNvPr id="11" name="Graphic 10" descr="Database with solid fill">
            <a:extLst>
              <a:ext uri="{FF2B5EF4-FFF2-40B4-BE49-F238E27FC236}">
                <a16:creationId xmlns:a16="http://schemas.microsoft.com/office/drawing/2014/main" id="{249DA47A-863C-CF61-A6E3-1AECAC6D0B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486900" y="1371600"/>
            <a:ext cx="1143000" cy="1143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064C745-32AC-F49B-F751-715306A9943B}"/>
              </a:ext>
            </a:extLst>
          </p:cNvPr>
          <p:cNvSpPr txBox="1"/>
          <p:nvPr/>
        </p:nvSpPr>
        <p:spPr>
          <a:xfrm>
            <a:off x="2590801" y="1752600"/>
            <a:ext cx="708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Sequence numbers are based on </a:t>
            </a:r>
            <a:r>
              <a:rPr lang="en-US" i="1" dirty="0"/>
              <a:t>how much data has been sent</a:t>
            </a:r>
          </a:p>
          <a:p>
            <a:r>
              <a:rPr lang="en-US" dirty="0"/>
              <a:t>Acknowledgement numbers are based on </a:t>
            </a:r>
            <a:r>
              <a:rPr lang="en-US" i="1" dirty="0"/>
              <a:t>how much data has been successfully received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435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5E07059-9404-9463-312F-DDBEF0639654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84F6FDE-A7EB-DD8B-50E2-7AC1B123AE59}"/>
              </a:ext>
            </a:extLst>
          </p:cNvPr>
          <p:cNvSpPr txBox="1"/>
          <p:nvPr/>
        </p:nvSpPr>
        <p:spPr>
          <a:xfrm>
            <a:off x="5029200" y="76200"/>
            <a:ext cx="55451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TCP Sequence Numbers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809192-A6FA-F654-303A-58844D5C2412}"/>
              </a:ext>
            </a:extLst>
          </p:cNvPr>
          <p:cNvSpPr txBox="1"/>
          <p:nvPr/>
        </p:nvSpPr>
        <p:spPr>
          <a:xfrm>
            <a:off x="2209800" y="990600"/>
            <a:ext cx="6721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 TCP connection is transmitting a </a:t>
            </a:r>
            <a:r>
              <a:rPr lang="en-US" sz="2400" b="1" dirty="0"/>
              <a:t>byte stream</a:t>
            </a:r>
            <a:endParaRPr lang="en-US" sz="2400" dirty="0"/>
          </a:p>
        </p:txBody>
      </p:sp>
      <p:pic>
        <p:nvPicPr>
          <p:cNvPr id="10" name="Graphic 9" descr="Computer with solid fill">
            <a:extLst>
              <a:ext uri="{FF2B5EF4-FFF2-40B4-BE49-F238E27FC236}">
                <a16:creationId xmlns:a16="http://schemas.microsoft.com/office/drawing/2014/main" id="{D17D6D92-E1E6-9649-9466-C1B40EE939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1447800"/>
            <a:ext cx="1231036" cy="1231036"/>
          </a:xfrm>
          <a:prstGeom prst="rect">
            <a:avLst/>
          </a:prstGeom>
        </p:spPr>
      </p:pic>
      <p:pic>
        <p:nvPicPr>
          <p:cNvPr id="11" name="Graphic 10" descr="Database with solid fill">
            <a:extLst>
              <a:ext uri="{FF2B5EF4-FFF2-40B4-BE49-F238E27FC236}">
                <a16:creationId xmlns:a16="http://schemas.microsoft.com/office/drawing/2014/main" id="{249DA47A-863C-CF61-A6E3-1AECAC6D0B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486900" y="1371600"/>
            <a:ext cx="1143000" cy="11430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04BCB6C-ABDE-7D6F-DA00-A3FD5A03C690}"/>
              </a:ext>
            </a:extLst>
          </p:cNvPr>
          <p:cNvCxnSpPr>
            <a:cxnSpLocks/>
          </p:cNvCxnSpPr>
          <p:nvPr/>
        </p:nvCxnSpPr>
        <p:spPr>
          <a:xfrm>
            <a:off x="2272868" y="2133600"/>
            <a:ext cx="1689532" cy="762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CEBC62-CAD0-51C2-8DF0-684350A3A4F8}"/>
              </a:ext>
            </a:extLst>
          </p:cNvPr>
          <p:cNvCxnSpPr>
            <a:cxnSpLocks/>
          </p:cNvCxnSpPr>
          <p:nvPr/>
        </p:nvCxnSpPr>
        <p:spPr>
          <a:xfrm>
            <a:off x="7062928" y="2286000"/>
            <a:ext cx="1689532" cy="762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1C44761-9FF0-B487-BB7C-21EF3537A33E}"/>
              </a:ext>
            </a:extLst>
          </p:cNvPr>
          <p:cNvSpPr/>
          <p:nvPr/>
        </p:nvSpPr>
        <p:spPr>
          <a:xfrm>
            <a:off x="4141064" y="1748945"/>
            <a:ext cx="27432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SEQ # = 1</a:t>
            </a:r>
          </a:p>
          <a:p>
            <a:pPr algn="ctr"/>
            <a:r>
              <a:rPr lang="en-US" dirty="0"/>
              <a:t>Len: 669</a:t>
            </a:r>
          </a:p>
        </p:txBody>
      </p:sp>
    </p:spTree>
    <p:extLst>
      <p:ext uri="{BB962C8B-B14F-4D97-AF65-F5344CB8AC3E}">
        <p14:creationId xmlns:p14="http://schemas.microsoft.com/office/powerpoint/2010/main" val="850800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5E07059-9404-9463-312F-DDBEF0639654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84F6FDE-A7EB-DD8B-50E2-7AC1B123AE59}"/>
              </a:ext>
            </a:extLst>
          </p:cNvPr>
          <p:cNvSpPr txBox="1"/>
          <p:nvPr/>
        </p:nvSpPr>
        <p:spPr>
          <a:xfrm>
            <a:off x="5029200" y="76200"/>
            <a:ext cx="55451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TCP Sequence Numbers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809192-A6FA-F654-303A-58844D5C2412}"/>
              </a:ext>
            </a:extLst>
          </p:cNvPr>
          <p:cNvSpPr txBox="1"/>
          <p:nvPr/>
        </p:nvSpPr>
        <p:spPr>
          <a:xfrm>
            <a:off x="2209800" y="990600"/>
            <a:ext cx="6721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 TCP connection is transmitting a </a:t>
            </a:r>
            <a:r>
              <a:rPr lang="en-US" sz="2400" b="1" dirty="0"/>
              <a:t>byte stream</a:t>
            </a:r>
            <a:endParaRPr lang="en-US" sz="2400" dirty="0"/>
          </a:p>
        </p:txBody>
      </p:sp>
      <p:pic>
        <p:nvPicPr>
          <p:cNvPr id="10" name="Graphic 9" descr="Computer with solid fill">
            <a:extLst>
              <a:ext uri="{FF2B5EF4-FFF2-40B4-BE49-F238E27FC236}">
                <a16:creationId xmlns:a16="http://schemas.microsoft.com/office/drawing/2014/main" id="{D17D6D92-E1E6-9649-9466-C1B40EE939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1447800"/>
            <a:ext cx="1231036" cy="1231036"/>
          </a:xfrm>
          <a:prstGeom prst="rect">
            <a:avLst/>
          </a:prstGeom>
        </p:spPr>
      </p:pic>
      <p:pic>
        <p:nvPicPr>
          <p:cNvPr id="11" name="Graphic 10" descr="Database with solid fill">
            <a:extLst>
              <a:ext uri="{FF2B5EF4-FFF2-40B4-BE49-F238E27FC236}">
                <a16:creationId xmlns:a16="http://schemas.microsoft.com/office/drawing/2014/main" id="{249DA47A-863C-CF61-A6E3-1AECAC6D0B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486900" y="1371600"/>
            <a:ext cx="1143000" cy="11430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04BCB6C-ABDE-7D6F-DA00-A3FD5A03C690}"/>
              </a:ext>
            </a:extLst>
          </p:cNvPr>
          <p:cNvCxnSpPr>
            <a:cxnSpLocks/>
          </p:cNvCxnSpPr>
          <p:nvPr/>
        </p:nvCxnSpPr>
        <p:spPr>
          <a:xfrm>
            <a:off x="2272868" y="2133600"/>
            <a:ext cx="1689532" cy="762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CEBC62-CAD0-51C2-8DF0-684350A3A4F8}"/>
              </a:ext>
            </a:extLst>
          </p:cNvPr>
          <p:cNvCxnSpPr>
            <a:cxnSpLocks/>
          </p:cNvCxnSpPr>
          <p:nvPr/>
        </p:nvCxnSpPr>
        <p:spPr>
          <a:xfrm>
            <a:off x="7062928" y="2286000"/>
            <a:ext cx="1689532" cy="762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1C44761-9FF0-B487-BB7C-21EF3537A33E}"/>
              </a:ext>
            </a:extLst>
          </p:cNvPr>
          <p:cNvSpPr/>
          <p:nvPr/>
        </p:nvSpPr>
        <p:spPr>
          <a:xfrm>
            <a:off x="4141064" y="1748945"/>
            <a:ext cx="27432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SEQ # = 1</a:t>
            </a:r>
          </a:p>
          <a:p>
            <a:pPr algn="ctr"/>
            <a:r>
              <a:rPr lang="en-US" dirty="0"/>
              <a:t>Len: 669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57DE97E-87FE-66A0-A13A-14096103F274}"/>
              </a:ext>
            </a:extLst>
          </p:cNvPr>
          <p:cNvCxnSpPr>
            <a:cxnSpLocks/>
          </p:cNvCxnSpPr>
          <p:nvPr/>
        </p:nvCxnSpPr>
        <p:spPr>
          <a:xfrm flipH="1">
            <a:off x="7239000" y="3111695"/>
            <a:ext cx="1828800" cy="168479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DBBF320-DFCE-B499-CA0C-490F8745EE71}"/>
              </a:ext>
            </a:extLst>
          </p:cNvPr>
          <p:cNvCxnSpPr>
            <a:cxnSpLocks/>
          </p:cNvCxnSpPr>
          <p:nvPr/>
        </p:nvCxnSpPr>
        <p:spPr>
          <a:xfrm flipH="1">
            <a:off x="2362200" y="3429000"/>
            <a:ext cx="1778864" cy="130379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CE65142B-66CD-37D6-6E37-0999BB4DA491}"/>
              </a:ext>
            </a:extLst>
          </p:cNvPr>
          <p:cNvSpPr/>
          <p:nvPr/>
        </p:nvSpPr>
        <p:spPr>
          <a:xfrm>
            <a:off x="4319728" y="2899606"/>
            <a:ext cx="2743200" cy="91440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ACK # = 670</a:t>
            </a:r>
          </a:p>
        </p:txBody>
      </p:sp>
    </p:spTree>
    <p:extLst>
      <p:ext uri="{BB962C8B-B14F-4D97-AF65-F5344CB8AC3E}">
        <p14:creationId xmlns:p14="http://schemas.microsoft.com/office/powerpoint/2010/main" val="734853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5E07059-9404-9463-312F-DDBEF0639654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84F6FDE-A7EB-DD8B-50E2-7AC1B123AE59}"/>
              </a:ext>
            </a:extLst>
          </p:cNvPr>
          <p:cNvSpPr txBox="1"/>
          <p:nvPr/>
        </p:nvSpPr>
        <p:spPr>
          <a:xfrm>
            <a:off x="5029200" y="76200"/>
            <a:ext cx="55451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TCP Sequence Numbers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809192-A6FA-F654-303A-58844D5C2412}"/>
              </a:ext>
            </a:extLst>
          </p:cNvPr>
          <p:cNvSpPr txBox="1"/>
          <p:nvPr/>
        </p:nvSpPr>
        <p:spPr>
          <a:xfrm>
            <a:off x="2209800" y="990600"/>
            <a:ext cx="6721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 TCP connection is transmitting a </a:t>
            </a:r>
            <a:r>
              <a:rPr lang="en-US" sz="2400" b="1" dirty="0"/>
              <a:t>byte stream</a:t>
            </a:r>
            <a:endParaRPr lang="en-US" sz="2400" dirty="0"/>
          </a:p>
        </p:txBody>
      </p:sp>
      <p:pic>
        <p:nvPicPr>
          <p:cNvPr id="10" name="Graphic 9" descr="Computer with solid fill">
            <a:extLst>
              <a:ext uri="{FF2B5EF4-FFF2-40B4-BE49-F238E27FC236}">
                <a16:creationId xmlns:a16="http://schemas.microsoft.com/office/drawing/2014/main" id="{D17D6D92-E1E6-9649-9466-C1B40EE939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1447800"/>
            <a:ext cx="1231036" cy="1231036"/>
          </a:xfrm>
          <a:prstGeom prst="rect">
            <a:avLst/>
          </a:prstGeom>
        </p:spPr>
      </p:pic>
      <p:pic>
        <p:nvPicPr>
          <p:cNvPr id="11" name="Graphic 10" descr="Database with solid fill">
            <a:extLst>
              <a:ext uri="{FF2B5EF4-FFF2-40B4-BE49-F238E27FC236}">
                <a16:creationId xmlns:a16="http://schemas.microsoft.com/office/drawing/2014/main" id="{249DA47A-863C-CF61-A6E3-1AECAC6D0B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486900" y="1371600"/>
            <a:ext cx="1143000" cy="11430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04BCB6C-ABDE-7D6F-DA00-A3FD5A03C690}"/>
              </a:ext>
            </a:extLst>
          </p:cNvPr>
          <p:cNvCxnSpPr>
            <a:cxnSpLocks/>
          </p:cNvCxnSpPr>
          <p:nvPr/>
        </p:nvCxnSpPr>
        <p:spPr>
          <a:xfrm>
            <a:off x="2272868" y="2133600"/>
            <a:ext cx="1689532" cy="762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CEBC62-CAD0-51C2-8DF0-684350A3A4F8}"/>
              </a:ext>
            </a:extLst>
          </p:cNvPr>
          <p:cNvCxnSpPr>
            <a:cxnSpLocks/>
          </p:cNvCxnSpPr>
          <p:nvPr/>
        </p:nvCxnSpPr>
        <p:spPr>
          <a:xfrm>
            <a:off x="7062928" y="2286000"/>
            <a:ext cx="1689532" cy="762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1C44761-9FF0-B487-BB7C-21EF3537A33E}"/>
              </a:ext>
            </a:extLst>
          </p:cNvPr>
          <p:cNvSpPr/>
          <p:nvPr/>
        </p:nvSpPr>
        <p:spPr>
          <a:xfrm>
            <a:off x="4141064" y="1748945"/>
            <a:ext cx="27432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SEQ # = 1</a:t>
            </a:r>
          </a:p>
          <a:p>
            <a:pPr algn="ctr"/>
            <a:r>
              <a:rPr lang="en-US" dirty="0"/>
              <a:t>Len: 669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57DE97E-87FE-66A0-A13A-14096103F274}"/>
              </a:ext>
            </a:extLst>
          </p:cNvPr>
          <p:cNvCxnSpPr>
            <a:cxnSpLocks/>
          </p:cNvCxnSpPr>
          <p:nvPr/>
        </p:nvCxnSpPr>
        <p:spPr>
          <a:xfrm flipH="1">
            <a:off x="7239000" y="3111695"/>
            <a:ext cx="1828800" cy="168479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DBBF320-DFCE-B499-CA0C-490F8745EE71}"/>
              </a:ext>
            </a:extLst>
          </p:cNvPr>
          <p:cNvCxnSpPr>
            <a:cxnSpLocks/>
          </p:cNvCxnSpPr>
          <p:nvPr/>
        </p:nvCxnSpPr>
        <p:spPr>
          <a:xfrm flipH="1">
            <a:off x="2362200" y="3429000"/>
            <a:ext cx="1778864" cy="130379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CE65142B-66CD-37D6-6E37-0999BB4DA491}"/>
              </a:ext>
            </a:extLst>
          </p:cNvPr>
          <p:cNvSpPr/>
          <p:nvPr/>
        </p:nvSpPr>
        <p:spPr>
          <a:xfrm>
            <a:off x="4319728" y="2899606"/>
            <a:ext cx="2743200" cy="91440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ACK # = 670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DA5183-2B17-5BC2-3255-1B0239E742D1}"/>
              </a:ext>
            </a:extLst>
          </p:cNvPr>
          <p:cNvCxnSpPr>
            <a:cxnSpLocks/>
          </p:cNvCxnSpPr>
          <p:nvPr/>
        </p:nvCxnSpPr>
        <p:spPr>
          <a:xfrm>
            <a:off x="2322804" y="4420969"/>
            <a:ext cx="1689532" cy="762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A5D79F8-C438-7B23-4BA5-8C1B486B961B}"/>
              </a:ext>
            </a:extLst>
          </p:cNvPr>
          <p:cNvCxnSpPr>
            <a:cxnSpLocks/>
          </p:cNvCxnSpPr>
          <p:nvPr/>
        </p:nvCxnSpPr>
        <p:spPr>
          <a:xfrm>
            <a:off x="7112864" y="4573369"/>
            <a:ext cx="1689532" cy="762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981863D3-269E-D3FC-95F6-4FA868246BD4}"/>
              </a:ext>
            </a:extLst>
          </p:cNvPr>
          <p:cNvSpPr/>
          <p:nvPr/>
        </p:nvSpPr>
        <p:spPr>
          <a:xfrm>
            <a:off x="4191000" y="4036314"/>
            <a:ext cx="27432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SEQ # = 670</a:t>
            </a:r>
          </a:p>
          <a:p>
            <a:pPr algn="ctr"/>
            <a:r>
              <a:rPr lang="en-US" dirty="0"/>
              <a:t>Len: 1460</a:t>
            </a:r>
          </a:p>
        </p:txBody>
      </p:sp>
    </p:spTree>
    <p:extLst>
      <p:ext uri="{BB962C8B-B14F-4D97-AF65-F5344CB8AC3E}">
        <p14:creationId xmlns:p14="http://schemas.microsoft.com/office/powerpoint/2010/main" val="38662898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5E07059-9404-9463-312F-DDBEF0639654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84F6FDE-A7EB-DD8B-50E2-7AC1B123AE59}"/>
              </a:ext>
            </a:extLst>
          </p:cNvPr>
          <p:cNvSpPr txBox="1"/>
          <p:nvPr/>
        </p:nvSpPr>
        <p:spPr>
          <a:xfrm>
            <a:off x="5029200" y="76200"/>
            <a:ext cx="55451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TCP Sequence Numbers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809192-A6FA-F654-303A-58844D5C2412}"/>
              </a:ext>
            </a:extLst>
          </p:cNvPr>
          <p:cNvSpPr txBox="1"/>
          <p:nvPr/>
        </p:nvSpPr>
        <p:spPr>
          <a:xfrm>
            <a:off x="2209800" y="990600"/>
            <a:ext cx="6721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 TCP connection is transmitting a </a:t>
            </a:r>
            <a:r>
              <a:rPr lang="en-US" sz="2400" b="1" dirty="0"/>
              <a:t>byte stream</a:t>
            </a:r>
            <a:endParaRPr lang="en-US" sz="2400" dirty="0"/>
          </a:p>
        </p:txBody>
      </p:sp>
      <p:pic>
        <p:nvPicPr>
          <p:cNvPr id="10" name="Graphic 9" descr="Computer with solid fill">
            <a:extLst>
              <a:ext uri="{FF2B5EF4-FFF2-40B4-BE49-F238E27FC236}">
                <a16:creationId xmlns:a16="http://schemas.microsoft.com/office/drawing/2014/main" id="{D17D6D92-E1E6-9649-9466-C1B40EE939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1447800"/>
            <a:ext cx="1231036" cy="1231036"/>
          </a:xfrm>
          <a:prstGeom prst="rect">
            <a:avLst/>
          </a:prstGeom>
        </p:spPr>
      </p:pic>
      <p:pic>
        <p:nvPicPr>
          <p:cNvPr id="11" name="Graphic 10" descr="Database with solid fill">
            <a:extLst>
              <a:ext uri="{FF2B5EF4-FFF2-40B4-BE49-F238E27FC236}">
                <a16:creationId xmlns:a16="http://schemas.microsoft.com/office/drawing/2014/main" id="{249DA47A-863C-CF61-A6E3-1AECAC6D0B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486900" y="1371600"/>
            <a:ext cx="1143000" cy="11430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04BCB6C-ABDE-7D6F-DA00-A3FD5A03C690}"/>
              </a:ext>
            </a:extLst>
          </p:cNvPr>
          <p:cNvCxnSpPr>
            <a:cxnSpLocks/>
          </p:cNvCxnSpPr>
          <p:nvPr/>
        </p:nvCxnSpPr>
        <p:spPr>
          <a:xfrm>
            <a:off x="2272868" y="2133600"/>
            <a:ext cx="1689532" cy="762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CEBC62-CAD0-51C2-8DF0-684350A3A4F8}"/>
              </a:ext>
            </a:extLst>
          </p:cNvPr>
          <p:cNvCxnSpPr>
            <a:cxnSpLocks/>
          </p:cNvCxnSpPr>
          <p:nvPr/>
        </p:nvCxnSpPr>
        <p:spPr>
          <a:xfrm>
            <a:off x="7062928" y="2286000"/>
            <a:ext cx="1689532" cy="762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1C44761-9FF0-B487-BB7C-21EF3537A33E}"/>
              </a:ext>
            </a:extLst>
          </p:cNvPr>
          <p:cNvSpPr/>
          <p:nvPr/>
        </p:nvSpPr>
        <p:spPr>
          <a:xfrm>
            <a:off x="4141064" y="1748945"/>
            <a:ext cx="27432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SEQ # = 1</a:t>
            </a:r>
          </a:p>
          <a:p>
            <a:pPr algn="ctr"/>
            <a:r>
              <a:rPr lang="en-US" dirty="0"/>
              <a:t>Len: 669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57DE97E-87FE-66A0-A13A-14096103F274}"/>
              </a:ext>
            </a:extLst>
          </p:cNvPr>
          <p:cNvCxnSpPr>
            <a:cxnSpLocks/>
          </p:cNvCxnSpPr>
          <p:nvPr/>
        </p:nvCxnSpPr>
        <p:spPr>
          <a:xfrm flipH="1">
            <a:off x="7239000" y="3111695"/>
            <a:ext cx="1828800" cy="168479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DBBF320-DFCE-B499-CA0C-490F8745EE71}"/>
              </a:ext>
            </a:extLst>
          </p:cNvPr>
          <p:cNvCxnSpPr>
            <a:cxnSpLocks/>
          </p:cNvCxnSpPr>
          <p:nvPr/>
        </p:nvCxnSpPr>
        <p:spPr>
          <a:xfrm flipH="1">
            <a:off x="2362200" y="3429000"/>
            <a:ext cx="1778864" cy="130379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CE65142B-66CD-37D6-6E37-0999BB4DA491}"/>
              </a:ext>
            </a:extLst>
          </p:cNvPr>
          <p:cNvSpPr/>
          <p:nvPr/>
        </p:nvSpPr>
        <p:spPr>
          <a:xfrm>
            <a:off x="4319728" y="2899606"/>
            <a:ext cx="2743200" cy="91440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ACK # = 670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DA5183-2B17-5BC2-3255-1B0239E742D1}"/>
              </a:ext>
            </a:extLst>
          </p:cNvPr>
          <p:cNvCxnSpPr>
            <a:cxnSpLocks/>
          </p:cNvCxnSpPr>
          <p:nvPr/>
        </p:nvCxnSpPr>
        <p:spPr>
          <a:xfrm>
            <a:off x="2322804" y="4420969"/>
            <a:ext cx="1689532" cy="762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A5D79F8-C438-7B23-4BA5-8C1B486B961B}"/>
              </a:ext>
            </a:extLst>
          </p:cNvPr>
          <p:cNvCxnSpPr>
            <a:cxnSpLocks/>
          </p:cNvCxnSpPr>
          <p:nvPr/>
        </p:nvCxnSpPr>
        <p:spPr>
          <a:xfrm>
            <a:off x="7112864" y="4573369"/>
            <a:ext cx="1689532" cy="762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981863D3-269E-D3FC-95F6-4FA868246BD4}"/>
              </a:ext>
            </a:extLst>
          </p:cNvPr>
          <p:cNvSpPr/>
          <p:nvPr/>
        </p:nvSpPr>
        <p:spPr>
          <a:xfrm>
            <a:off x="4191000" y="4036314"/>
            <a:ext cx="27432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SEQ # = 670</a:t>
            </a:r>
          </a:p>
          <a:p>
            <a:pPr algn="ctr"/>
            <a:r>
              <a:rPr lang="en-US" dirty="0"/>
              <a:t>Len: 1460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056D38C-2971-9F7A-9ABA-52B7DBD7B513}"/>
              </a:ext>
            </a:extLst>
          </p:cNvPr>
          <p:cNvCxnSpPr>
            <a:cxnSpLocks/>
          </p:cNvCxnSpPr>
          <p:nvPr/>
        </p:nvCxnSpPr>
        <p:spPr>
          <a:xfrm flipH="1">
            <a:off x="7123896" y="5490912"/>
            <a:ext cx="1828800" cy="168479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460DB7D-6613-D62E-FCE8-38D9CBFAB8CC}"/>
              </a:ext>
            </a:extLst>
          </p:cNvPr>
          <p:cNvCxnSpPr>
            <a:cxnSpLocks/>
          </p:cNvCxnSpPr>
          <p:nvPr/>
        </p:nvCxnSpPr>
        <p:spPr>
          <a:xfrm flipH="1">
            <a:off x="2247096" y="5808217"/>
            <a:ext cx="1778864" cy="130379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B8F78E8D-5276-C954-592C-E0DFC2CE3E80}"/>
              </a:ext>
            </a:extLst>
          </p:cNvPr>
          <p:cNvSpPr/>
          <p:nvPr/>
        </p:nvSpPr>
        <p:spPr>
          <a:xfrm>
            <a:off x="4204624" y="5278823"/>
            <a:ext cx="2743200" cy="91440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ACK # = 2130</a:t>
            </a:r>
          </a:p>
        </p:txBody>
      </p:sp>
    </p:spTree>
    <p:extLst>
      <p:ext uri="{BB962C8B-B14F-4D97-AF65-F5344CB8AC3E}">
        <p14:creationId xmlns:p14="http://schemas.microsoft.com/office/powerpoint/2010/main" val="19078190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5E07059-9404-9463-312F-DDBEF0639654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84F6FDE-A7EB-DD8B-50E2-7AC1B123AE59}"/>
              </a:ext>
            </a:extLst>
          </p:cNvPr>
          <p:cNvSpPr txBox="1"/>
          <p:nvPr/>
        </p:nvSpPr>
        <p:spPr>
          <a:xfrm>
            <a:off x="5029200" y="76200"/>
            <a:ext cx="55451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TCP Sequence Numbers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809192-A6FA-F654-303A-58844D5C2412}"/>
              </a:ext>
            </a:extLst>
          </p:cNvPr>
          <p:cNvSpPr txBox="1"/>
          <p:nvPr/>
        </p:nvSpPr>
        <p:spPr>
          <a:xfrm>
            <a:off x="2209800" y="990600"/>
            <a:ext cx="6721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 TCP connection is transmitting a </a:t>
            </a:r>
            <a:r>
              <a:rPr lang="en-US" sz="2400" b="1" dirty="0"/>
              <a:t>byte stream</a:t>
            </a:r>
            <a:endParaRPr lang="en-US" sz="2400" dirty="0"/>
          </a:p>
        </p:txBody>
      </p:sp>
      <p:pic>
        <p:nvPicPr>
          <p:cNvPr id="10" name="Graphic 9" descr="Computer with solid fill">
            <a:extLst>
              <a:ext uri="{FF2B5EF4-FFF2-40B4-BE49-F238E27FC236}">
                <a16:creationId xmlns:a16="http://schemas.microsoft.com/office/drawing/2014/main" id="{D17D6D92-E1E6-9649-9466-C1B40EE939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1447800"/>
            <a:ext cx="1231036" cy="1231036"/>
          </a:xfrm>
          <a:prstGeom prst="rect">
            <a:avLst/>
          </a:prstGeom>
        </p:spPr>
      </p:pic>
      <p:pic>
        <p:nvPicPr>
          <p:cNvPr id="11" name="Graphic 10" descr="Database with solid fill">
            <a:extLst>
              <a:ext uri="{FF2B5EF4-FFF2-40B4-BE49-F238E27FC236}">
                <a16:creationId xmlns:a16="http://schemas.microsoft.com/office/drawing/2014/main" id="{249DA47A-863C-CF61-A6E3-1AECAC6D0B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486900" y="1371600"/>
            <a:ext cx="1143000" cy="1143000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056D38C-2971-9F7A-9ABA-52B7DBD7B513}"/>
              </a:ext>
            </a:extLst>
          </p:cNvPr>
          <p:cNvCxnSpPr>
            <a:cxnSpLocks/>
          </p:cNvCxnSpPr>
          <p:nvPr/>
        </p:nvCxnSpPr>
        <p:spPr>
          <a:xfrm flipH="1">
            <a:off x="7391400" y="2514600"/>
            <a:ext cx="1828800" cy="168479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460DB7D-6613-D62E-FCE8-38D9CBFAB8CC}"/>
              </a:ext>
            </a:extLst>
          </p:cNvPr>
          <p:cNvCxnSpPr>
            <a:cxnSpLocks/>
          </p:cNvCxnSpPr>
          <p:nvPr/>
        </p:nvCxnSpPr>
        <p:spPr>
          <a:xfrm flipH="1">
            <a:off x="2514600" y="2831905"/>
            <a:ext cx="1778864" cy="130379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B8F78E8D-5276-C954-592C-E0DFC2CE3E80}"/>
              </a:ext>
            </a:extLst>
          </p:cNvPr>
          <p:cNvSpPr/>
          <p:nvPr/>
        </p:nvSpPr>
        <p:spPr>
          <a:xfrm>
            <a:off x="4472128" y="2302511"/>
            <a:ext cx="2743200" cy="91440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ACK # = 2130</a:t>
            </a:r>
          </a:p>
        </p:txBody>
      </p:sp>
    </p:spTree>
    <p:extLst>
      <p:ext uri="{BB962C8B-B14F-4D97-AF65-F5344CB8AC3E}">
        <p14:creationId xmlns:p14="http://schemas.microsoft.com/office/powerpoint/2010/main" val="17145824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5E07059-9404-9463-312F-DDBEF0639654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84F6FDE-A7EB-DD8B-50E2-7AC1B123AE59}"/>
              </a:ext>
            </a:extLst>
          </p:cNvPr>
          <p:cNvSpPr txBox="1"/>
          <p:nvPr/>
        </p:nvSpPr>
        <p:spPr>
          <a:xfrm>
            <a:off x="5029200" y="76200"/>
            <a:ext cx="55451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TCP Sequence Numbers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809192-A6FA-F654-303A-58844D5C2412}"/>
              </a:ext>
            </a:extLst>
          </p:cNvPr>
          <p:cNvSpPr txBox="1"/>
          <p:nvPr/>
        </p:nvSpPr>
        <p:spPr>
          <a:xfrm>
            <a:off x="2209800" y="990600"/>
            <a:ext cx="6721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 TCP connection is transmitting a </a:t>
            </a:r>
            <a:r>
              <a:rPr lang="en-US" sz="2400" b="1" dirty="0"/>
              <a:t>byte stream</a:t>
            </a:r>
            <a:endParaRPr lang="en-US" sz="2400" dirty="0"/>
          </a:p>
        </p:txBody>
      </p:sp>
      <p:pic>
        <p:nvPicPr>
          <p:cNvPr id="10" name="Graphic 9" descr="Computer with solid fill">
            <a:extLst>
              <a:ext uri="{FF2B5EF4-FFF2-40B4-BE49-F238E27FC236}">
                <a16:creationId xmlns:a16="http://schemas.microsoft.com/office/drawing/2014/main" id="{D17D6D92-E1E6-9649-9466-C1B40EE939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1447800"/>
            <a:ext cx="1231036" cy="1231036"/>
          </a:xfrm>
          <a:prstGeom prst="rect">
            <a:avLst/>
          </a:prstGeom>
        </p:spPr>
      </p:pic>
      <p:pic>
        <p:nvPicPr>
          <p:cNvPr id="11" name="Graphic 10" descr="Database with solid fill">
            <a:extLst>
              <a:ext uri="{FF2B5EF4-FFF2-40B4-BE49-F238E27FC236}">
                <a16:creationId xmlns:a16="http://schemas.microsoft.com/office/drawing/2014/main" id="{249DA47A-863C-CF61-A6E3-1AECAC6D0B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486900" y="1371600"/>
            <a:ext cx="1143000" cy="1143000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056D38C-2971-9F7A-9ABA-52B7DBD7B513}"/>
              </a:ext>
            </a:extLst>
          </p:cNvPr>
          <p:cNvCxnSpPr>
            <a:cxnSpLocks/>
          </p:cNvCxnSpPr>
          <p:nvPr/>
        </p:nvCxnSpPr>
        <p:spPr>
          <a:xfrm flipH="1">
            <a:off x="7391400" y="2514600"/>
            <a:ext cx="1828800" cy="168479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460DB7D-6613-D62E-FCE8-38D9CBFAB8CC}"/>
              </a:ext>
            </a:extLst>
          </p:cNvPr>
          <p:cNvCxnSpPr>
            <a:cxnSpLocks/>
          </p:cNvCxnSpPr>
          <p:nvPr/>
        </p:nvCxnSpPr>
        <p:spPr>
          <a:xfrm flipH="1">
            <a:off x="2514600" y="2831905"/>
            <a:ext cx="1778864" cy="130379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B8F78E8D-5276-C954-592C-E0DFC2CE3E80}"/>
              </a:ext>
            </a:extLst>
          </p:cNvPr>
          <p:cNvSpPr/>
          <p:nvPr/>
        </p:nvSpPr>
        <p:spPr>
          <a:xfrm>
            <a:off x="4472128" y="2302511"/>
            <a:ext cx="2743200" cy="91440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ACK # = 2130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E91732E-BEE6-FD33-4345-D1974F441EEF}"/>
              </a:ext>
            </a:extLst>
          </p:cNvPr>
          <p:cNvCxnSpPr>
            <a:cxnSpLocks/>
          </p:cNvCxnSpPr>
          <p:nvPr/>
        </p:nvCxnSpPr>
        <p:spPr>
          <a:xfrm>
            <a:off x="2603932" y="3869481"/>
            <a:ext cx="1689532" cy="762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A858C1F-4229-91F5-D587-A1B59750431A}"/>
              </a:ext>
            </a:extLst>
          </p:cNvPr>
          <p:cNvCxnSpPr>
            <a:cxnSpLocks/>
          </p:cNvCxnSpPr>
          <p:nvPr/>
        </p:nvCxnSpPr>
        <p:spPr>
          <a:xfrm>
            <a:off x="7393992" y="4021881"/>
            <a:ext cx="1689532" cy="762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5F9DFB0C-3A02-583D-5518-17C96194D0DE}"/>
              </a:ext>
            </a:extLst>
          </p:cNvPr>
          <p:cNvSpPr/>
          <p:nvPr/>
        </p:nvSpPr>
        <p:spPr>
          <a:xfrm>
            <a:off x="4472128" y="3484826"/>
            <a:ext cx="27432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SEQ # = 2130</a:t>
            </a:r>
          </a:p>
          <a:p>
            <a:pPr algn="ctr"/>
            <a:r>
              <a:rPr lang="en-US" dirty="0"/>
              <a:t>Len: 1460</a:t>
            </a:r>
          </a:p>
        </p:txBody>
      </p:sp>
    </p:spTree>
    <p:extLst>
      <p:ext uri="{BB962C8B-B14F-4D97-AF65-F5344CB8AC3E}">
        <p14:creationId xmlns:p14="http://schemas.microsoft.com/office/powerpoint/2010/main" val="623451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5E07059-9404-9463-312F-DDBEF0639654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84F6FDE-A7EB-DD8B-50E2-7AC1B123AE59}"/>
              </a:ext>
            </a:extLst>
          </p:cNvPr>
          <p:cNvSpPr txBox="1"/>
          <p:nvPr/>
        </p:nvSpPr>
        <p:spPr>
          <a:xfrm>
            <a:off x="5029200" y="76200"/>
            <a:ext cx="55451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TCP Sequence Numbers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809192-A6FA-F654-303A-58844D5C2412}"/>
              </a:ext>
            </a:extLst>
          </p:cNvPr>
          <p:cNvSpPr txBox="1"/>
          <p:nvPr/>
        </p:nvSpPr>
        <p:spPr>
          <a:xfrm>
            <a:off x="2209800" y="990600"/>
            <a:ext cx="6721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 TCP connection is transmitting a </a:t>
            </a:r>
            <a:r>
              <a:rPr lang="en-US" sz="2400" b="1" dirty="0"/>
              <a:t>byte stream</a:t>
            </a:r>
            <a:endParaRPr lang="en-US" sz="2400" dirty="0"/>
          </a:p>
        </p:txBody>
      </p:sp>
      <p:pic>
        <p:nvPicPr>
          <p:cNvPr id="10" name="Graphic 9" descr="Computer with solid fill">
            <a:extLst>
              <a:ext uri="{FF2B5EF4-FFF2-40B4-BE49-F238E27FC236}">
                <a16:creationId xmlns:a16="http://schemas.microsoft.com/office/drawing/2014/main" id="{D17D6D92-E1E6-9649-9466-C1B40EE939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1447800"/>
            <a:ext cx="1231036" cy="1231036"/>
          </a:xfrm>
          <a:prstGeom prst="rect">
            <a:avLst/>
          </a:prstGeom>
        </p:spPr>
      </p:pic>
      <p:pic>
        <p:nvPicPr>
          <p:cNvPr id="11" name="Graphic 10" descr="Database with solid fill">
            <a:extLst>
              <a:ext uri="{FF2B5EF4-FFF2-40B4-BE49-F238E27FC236}">
                <a16:creationId xmlns:a16="http://schemas.microsoft.com/office/drawing/2014/main" id="{249DA47A-863C-CF61-A6E3-1AECAC6D0B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486900" y="1371600"/>
            <a:ext cx="1143000" cy="1143000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056D38C-2971-9F7A-9ABA-52B7DBD7B513}"/>
              </a:ext>
            </a:extLst>
          </p:cNvPr>
          <p:cNvCxnSpPr>
            <a:cxnSpLocks/>
          </p:cNvCxnSpPr>
          <p:nvPr/>
        </p:nvCxnSpPr>
        <p:spPr>
          <a:xfrm flipH="1">
            <a:off x="7391400" y="2514600"/>
            <a:ext cx="1828800" cy="168479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460DB7D-6613-D62E-FCE8-38D9CBFAB8CC}"/>
              </a:ext>
            </a:extLst>
          </p:cNvPr>
          <p:cNvCxnSpPr>
            <a:cxnSpLocks/>
          </p:cNvCxnSpPr>
          <p:nvPr/>
        </p:nvCxnSpPr>
        <p:spPr>
          <a:xfrm flipH="1">
            <a:off x="2514600" y="2831905"/>
            <a:ext cx="1778864" cy="130379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B8F78E8D-5276-C954-592C-E0DFC2CE3E80}"/>
              </a:ext>
            </a:extLst>
          </p:cNvPr>
          <p:cNvSpPr/>
          <p:nvPr/>
        </p:nvSpPr>
        <p:spPr>
          <a:xfrm>
            <a:off x="4472128" y="2302511"/>
            <a:ext cx="2743200" cy="91440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ACK # = 2130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E91732E-BEE6-FD33-4345-D1974F441EEF}"/>
              </a:ext>
            </a:extLst>
          </p:cNvPr>
          <p:cNvCxnSpPr>
            <a:cxnSpLocks/>
          </p:cNvCxnSpPr>
          <p:nvPr/>
        </p:nvCxnSpPr>
        <p:spPr>
          <a:xfrm>
            <a:off x="2603932" y="3869481"/>
            <a:ext cx="1689532" cy="762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A858C1F-4229-91F5-D587-A1B59750431A}"/>
              </a:ext>
            </a:extLst>
          </p:cNvPr>
          <p:cNvCxnSpPr>
            <a:cxnSpLocks/>
          </p:cNvCxnSpPr>
          <p:nvPr/>
        </p:nvCxnSpPr>
        <p:spPr>
          <a:xfrm>
            <a:off x="7393992" y="4021881"/>
            <a:ext cx="1689532" cy="762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5F9DFB0C-3A02-583D-5518-17C96194D0DE}"/>
              </a:ext>
            </a:extLst>
          </p:cNvPr>
          <p:cNvSpPr/>
          <p:nvPr/>
        </p:nvSpPr>
        <p:spPr>
          <a:xfrm>
            <a:off x="4472128" y="3484826"/>
            <a:ext cx="27432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SEQ # = 2130</a:t>
            </a:r>
          </a:p>
          <a:p>
            <a:pPr algn="ctr"/>
            <a:r>
              <a:rPr lang="en-US" dirty="0"/>
              <a:t>Len: 1460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A02C036-C340-0F95-17CF-1B2789723833}"/>
              </a:ext>
            </a:extLst>
          </p:cNvPr>
          <p:cNvCxnSpPr>
            <a:cxnSpLocks/>
          </p:cNvCxnSpPr>
          <p:nvPr/>
        </p:nvCxnSpPr>
        <p:spPr>
          <a:xfrm flipH="1">
            <a:off x="7262672" y="5035717"/>
            <a:ext cx="1828800" cy="168479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0A884A7-4C5E-15F5-636A-F8A368E3B9F7}"/>
              </a:ext>
            </a:extLst>
          </p:cNvPr>
          <p:cNvCxnSpPr>
            <a:cxnSpLocks/>
          </p:cNvCxnSpPr>
          <p:nvPr/>
        </p:nvCxnSpPr>
        <p:spPr>
          <a:xfrm flipH="1">
            <a:off x="2385872" y="5353022"/>
            <a:ext cx="1778864" cy="130379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B20B37B-930B-A1C7-1C67-00618AAB9789}"/>
              </a:ext>
            </a:extLst>
          </p:cNvPr>
          <p:cNvSpPr/>
          <p:nvPr/>
        </p:nvSpPr>
        <p:spPr>
          <a:xfrm>
            <a:off x="4343400" y="4823628"/>
            <a:ext cx="2743200" cy="91440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ACK # = 3590</a:t>
            </a:r>
          </a:p>
        </p:txBody>
      </p:sp>
    </p:spTree>
    <p:extLst>
      <p:ext uri="{BB962C8B-B14F-4D97-AF65-F5344CB8AC3E}">
        <p14:creationId xmlns:p14="http://schemas.microsoft.com/office/powerpoint/2010/main" val="14646802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19</a:t>
            </a:fld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5E07059-9404-9463-312F-DDBEF0639654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84F6FDE-A7EB-DD8B-50E2-7AC1B123AE59}"/>
              </a:ext>
            </a:extLst>
          </p:cNvPr>
          <p:cNvSpPr txBox="1"/>
          <p:nvPr/>
        </p:nvSpPr>
        <p:spPr>
          <a:xfrm>
            <a:off x="5029200" y="76200"/>
            <a:ext cx="2800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TCP Header</a:t>
            </a:r>
          </a:p>
        </p:txBody>
      </p:sp>
      <p:sp>
        <p:nvSpPr>
          <p:cNvPr id="14" name="AutoShape 2" descr="17 TCP Transport Basics — An Introduction to Computer Networks, desktop  edition 2.0.11">
            <a:extLst>
              <a:ext uri="{FF2B5EF4-FFF2-40B4-BE49-F238E27FC236}">
                <a16:creationId xmlns:a16="http://schemas.microsoft.com/office/drawing/2014/main" id="{79BC7BC2-B5E1-6D5C-9FCE-160318345C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B5E73C1-4FA4-2944-CE10-624B8290C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282951"/>
            <a:ext cx="9039739" cy="374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284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184007-A96F-7787-D76E-6A5551BE2C23}"/>
              </a:ext>
            </a:extLst>
          </p:cNvPr>
          <p:cNvSpPr txBox="1"/>
          <p:nvPr/>
        </p:nvSpPr>
        <p:spPr>
          <a:xfrm>
            <a:off x="228600" y="152400"/>
            <a:ext cx="21964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Announcements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D77A37-E13A-6BB5-7B6A-C02E1E41C065}"/>
              </a:ext>
            </a:extLst>
          </p:cNvPr>
          <p:cNvSpPr txBox="1"/>
          <p:nvPr/>
        </p:nvSpPr>
        <p:spPr>
          <a:xfrm>
            <a:off x="533400" y="1600200"/>
            <a:ext cx="815960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PA 2 Posted. Due Wednesday October 18</a:t>
            </a:r>
            <a:r>
              <a:rPr lang="en-US" sz="2800" baseline="30000" dirty="0"/>
              <a:t>th</a:t>
            </a: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Wireshark Lab 2 Posted. Due Friday October 13th</a:t>
            </a:r>
          </a:p>
        </p:txBody>
      </p:sp>
    </p:spTree>
    <p:extLst>
      <p:ext uri="{BB962C8B-B14F-4D97-AF65-F5344CB8AC3E}">
        <p14:creationId xmlns:p14="http://schemas.microsoft.com/office/powerpoint/2010/main" val="20454603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20</a:t>
            </a:fld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5E07059-9404-9463-312F-DDBEF0639654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84F6FDE-A7EB-DD8B-50E2-7AC1B123AE59}"/>
              </a:ext>
            </a:extLst>
          </p:cNvPr>
          <p:cNvSpPr txBox="1"/>
          <p:nvPr/>
        </p:nvSpPr>
        <p:spPr>
          <a:xfrm>
            <a:off x="5029200" y="76200"/>
            <a:ext cx="2800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TCP Header</a:t>
            </a:r>
          </a:p>
        </p:txBody>
      </p:sp>
      <p:sp>
        <p:nvSpPr>
          <p:cNvPr id="14" name="AutoShape 2" descr="17 TCP Transport Basics — An Introduction to Computer Networks, desktop  edition 2.0.11">
            <a:extLst>
              <a:ext uri="{FF2B5EF4-FFF2-40B4-BE49-F238E27FC236}">
                <a16:creationId xmlns:a16="http://schemas.microsoft.com/office/drawing/2014/main" id="{79BC7BC2-B5E1-6D5C-9FCE-160318345C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B5E73C1-4FA4-2944-CE10-624B8290C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282951"/>
            <a:ext cx="9039739" cy="374396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9444141-5982-0F12-899C-A1A505A501B1}"/>
              </a:ext>
            </a:extLst>
          </p:cNvPr>
          <p:cNvSpPr txBox="1"/>
          <p:nvPr/>
        </p:nvSpPr>
        <p:spPr>
          <a:xfrm>
            <a:off x="914400" y="845569"/>
            <a:ext cx="23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(20-60 bytes of data)</a:t>
            </a:r>
          </a:p>
        </p:txBody>
      </p:sp>
    </p:spTree>
    <p:extLst>
      <p:ext uri="{BB962C8B-B14F-4D97-AF65-F5344CB8AC3E}">
        <p14:creationId xmlns:p14="http://schemas.microsoft.com/office/powerpoint/2010/main" val="30399977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21</a:t>
            </a:fld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5E07059-9404-9463-312F-DDBEF0639654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84F6FDE-A7EB-DD8B-50E2-7AC1B123AE59}"/>
              </a:ext>
            </a:extLst>
          </p:cNvPr>
          <p:cNvSpPr txBox="1"/>
          <p:nvPr/>
        </p:nvSpPr>
        <p:spPr>
          <a:xfrm>
            <a:off x="5029200" y="76200"/>
            <a:ext cx="2800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TCP Header</a:t>
            </a:r>
          </a:p>
        </p:txBody>
      </p:sp>
      <p:sp>
        <p:nvSpPr>
          <p:cNvPr id="14" name="AutoShape 2" descr="17 TCP Transport Basics — An Introduction to Computer Networks, desktop  edition 2.0.11">
            <a:extLst>
              <a:ext uri="{FF2B5EF4-FFF2-40B4-BE49-F238E27FC236}">
                <a16:creationId xmlns:a16="http://schemas.microsoft.com/office/drawing/2014/main" id="{79BC7BC2-B5E1-6D5C-9FCE-160318345C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B5E73C1-4FA4-2944-CE10-624B8290C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282951"/>
            <a:ext cx="9039739" cy="374396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9444141-5982-0F12-899C-A1A505A501B1}"/>
              </a:ext>
            </a:extLst>
          </p:cNvPr>
          <p:cNvSpPr txBox="1"/>
          <p:nvPr/>
        </p:nvSpPr>
        <p:spPr>
          <a:xfrm>
            <a:off x="914400" y="845569"/>
            <a:ext cx="23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(20-60 bytes of data)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90B85CA-7249-953B-C210-99B9C3B1C0C5}"/>
                  </a:ext>
                </a:extLst>
              </p14:cNvPr>
              <p14:cNvContentPartPr/>
              <p14:nvPr/>
            </p14:nvContentPartPr>
            <p14:xfrm>
              <a:off x="9219045" y="2153916"/>
              <a:ext cx="153000" cy="9691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90B85CA-7249-953B-C210-99B9C3B1C0C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210405" y="2145276"/>
                <a:ext cx="170640" cy="98676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3C62F716-09E3-3D23-E29B-B145DE1C12D3}"/>
              </a:ext>
            </a:extLst>
          </p:cNvPr>
          <p:cNvSpPr txBox="1"/>
          <p:nvPr/>
        </p:nvSpPr>
        <p:spPr>
          <a:xfrm>
            <a:off x="9601200" y="2057400"/>
            <a:ext cx="1752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Count by bytes, not segment</a:t>
            </a:r>
          </a:p>
        </p:txBody>
      </p:sp>
    </p:spTree>
    <p:extLst>
      <p:ext uri="{BB962C8B-B14F-4D97-AF65-F5344CB8AC3E}">
        <p14:creationId xmlns:p14="http://schemas.microsoft.com/office/powerpoint/2010/main" val="42335224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22</a:t>
            </a:fld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5E07059-9404-9463-312F-DDBEF0639654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84F6FDE-A7EB-DD8B-50E2-7AC1B123AE59}"/>
              </a:ext>
            </a:extLst>
          </p:cNvPr>
          <p:cNvSpPr txBox="1"/>
          <p:nvPr/>
        </p:nvSpPr>
        <p:spPr>
          <a:xfrm>
            <a:off x="5029200" y="76200"/>
            <a:ext cx="2800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TCP Header</a:t>
            </a:r>
          </a:p>
        </p:txBody>
      </p:sp>
      <p:sp>
        <p:nvSpPr>
          <p:cNvPr id="14" name="AutoShape 2" descr="17 TCP Transport Basics — An Introduction to Computer Networks, desktop  edition 2.0.11">
            <a:extLst>
              <a:ext uri="{FF2B5EF4-FFF2-40B4-BE49-F238E27FC236}">
                <a16:creationId xmlns:a16="http://schemas.microsoft.com/office/drawing/2014/main" id="{79BC7BC2-B5E1-6D5C-9FCE-160318345C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B5E73C1-4FA4-2944-CE10-624B8290C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282951"/>
            <a:ext cx="9039739" cy="374396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9444141-5982-0F12-899C-A1A505A501B1}"/>
              </a:ext>
            </a:extLst>
          </p:cNvPr>
          <p:cNvSpPr txBox="1"/>
          <p:nvPr/>
        </p:nvSpPr>
        <p:spPr>
          <a:xfrm>
            <a:off x="914400" y="845569"/>
            <a:ext cx="23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(20-60 bytes of data)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90B85CA-7249-953B-C210-99B9C3B1C0C5}"/>
                  </a:ext>
                </a:extLst>
              </p14:cNvPr>
              <p14:cNvContentPartPr/>
              <p14:nvPr/>
            </p14:nvContentPartPr>
            <p14:xfrm>
              <a:off x="9219045" y="2153916"/>
              <a:ext cx="153000" cy="9691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90B85CA-7249-953B-C210-99B9C3B1C0C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210045" y="2144913"/>
                <a:ext cx="170640" cy="986767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3C62F716-09E3-3D23-E29B-B145DE1C12D3}"/>
              </a:ext>
            </a:extLst>
          </p:cNvPr>
          <p:cNvSpPr txBox="1"/>
          <p:nvPr/>
        </p:nvSpPr>
        <p:spPr>
          <a:xfrm>
            <a:off x="9601200" y="2057400"/>
            <a:ext cx="1752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Count by bytes, not segment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65C746-5ED3-7708-6B10-47B3F23994CB}"/>
              </a:ext>
            </a:extLst>
          </p:cNvPr>
          <p:cNvSpPr/>
          <p:nvPr/>
        </p:nvSpPr>
        <p:spPr>
          <a:xfrm>
            <a:off x="2438400" y="3123036"/>
            <a:ext cx="2343541" cy="83936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9686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23</a:t>
            </a:fld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5E07059-9404-9463-312F-DDBEF0639654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84F6FDE-A7EB-DD8B-50E2-7AC1B123AE59}"/>
              </a:ext>
            </a:extLst>
          </p:cNvPr>
          <p:cNvSpPr txBox="1"/>
          <p:nvPr/>
        </p:nvSpPr>
        <p:spPr>
          <a:xfrm>
            <a:off x="5029200" y="76200"/>
            <a:ext cx="2800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TCP Header</a:t>
            </a:r>
          </a:p>
        </p:txBody>
      </p:sp>
      <p:sp>
        <p:nvSpPr>
          <p:cNvPr id="14" name="AutoShape 2" descr="17 TCP Transport Basics — An Introduction to Computer Networks, desktop  edition 2.0.11">
            <a:extLst>
              <a:ext uri="{FF2B5EF4-FFF2-40B4-BE49-F238E27FC236}">
                <a16:creationId xmlns:a16="http://schemas.microsoft.com/office/drawing/2014/main" id="{79BC7BC2-B5E1-6D5C-9FCE-160318345C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B5E73C1-4FA4-2944-CE10-624B8290C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282951"/>
            <a:ext cx="9039739" cy="374396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9444141-5982-0F12-899C-A1A505A501B1}"/>
              </a:ext>
            </a:extLst>
          </p:cNvPr>
          <p:cNvSpPr txBox="1"/>
          <p:nvPr/>
        </p:nvSpPr>
        <p:spPr>
          <a:xfrm>
            <a:off x="914400" y="845569"/>
            <a:ext cx="23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(20-60 bytes of data)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90B85CA-7249-953B-C210-99B9C3B1C0C5}"/>
                  </a:ext>
                </a:extLst>
              </p14:cNvPr>
              <p14:cNvContentPartPr/>
              <p14:nvPr/>
            </p14:nvContentPartPr>
            <p14:xfrm>
              <a:off x="9219045" y="2153916"/>
              <a:ext cx="153000" cy="9691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90B85CA-7249-953B-C210-99B9C3B1C0C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210045" y="2144913"/>
                <a:ext cx="170640" cy="986767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3C62F716-09E3-3D23-E29B-B145DE1C12D3}"/>
              </a:ext>
            </a:extLst>
          </p:cNvPr>
          <p:cNvSpPr txBox="1"/>
          <p:nvPr/>
        </p:nvSpPr>
        <p:spPr>
          <a:xfrm>
            <a:off x="9601200" y="2057400"/>
            <a:ext cx="1752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Count by bytes, not segment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65C746-5ED3-7708-6B10-47B3F23994CB}"/>
              </a:ext>
            </a:extLst>
          </p:cNvPr>
          <p:cNvSpPr/>
          <p:nvPr/>
        </p:nvSpPr>
        <p:spPr>
          <a:xfrm>
            <a:off x="2438400" y="3123036"/>
            <a:ext cx="2343541" cy="83936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4A4FFC9-262E-8628-68CC-BFC88A7059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18992" y="1873159"/>
            <a:ext cx="7337791" cy="350363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C09415D-C18C-D213-09E9-35EE89E5F3CF}"/>
              </a:ext>
            </a:extLst>
          </p:cNvPr>
          <p:cNvSpPr txBox="1"/>
          <p:nvPr/>
        </p:nvSpPr>
        <p:spPr>
          <a:xfrm>
            <a:off x="4911349" y="5657546"/>
            <a:ext cx="4403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CWR, ECE – Used for congestion control</a:t>
            </a:r>
          </a:p>
        </p:txBody>
      </p:sp>
    </p:spTree>
    <p:extLst>
      <p:ext uri="{BB962C8B-B14F-4D97-AF65-F5344CB8AC3E}">
        <p14:creationId xmlns:p14="http://schemas.microsoft.com/office/powerpoint/2010/main" val="24818734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24</a:t>
            </a:fld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5E07059-9404-9463-312F-DDBEF0639654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84F6FDE-A7EB-DD8B-50E2-7AC1B123AE59}"/>
              </a:ext>
            </a:extLst>
          </p:cNvPr>
          <p:cNvSpPr txBox="1"/>
          <p:nvPr/>
        </p:nvSpPr>
        <p:spPr>
          <a:xfrm>
            <a:off x="5029200" y="76200"/>
            <a:ext cx="2800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TCP Header</a:t>
            </a:r>
          </a:p>
        </p:txBody>
      </p:sp>
      <p:sp>
        <p:nvSpPr>
          <p:cNvPr id="14" name="AutoShape 2" descr="17 TCP Transport Basics — An Introduction to Computer Networks, desktop  edition 2.0.11">
            <a:extLst>
              <a:ext uri="{FF2B5EF4-FFF2-40B4-BE49-F238E27FC236}">
                <a16:creationId xmlns:a16="http://schemas.microsoft.com/office/drawing/2014/main" id="{79BC7BC2-B5E1-6D5C-9FCE-160318345C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B5E73C1-4FA4-2944-CE10-624B8290C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282951"/>
            <a:ext cx="9039739" cy="374396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9444141-5982-0F12-899C-A1A505A501B1}"/>
              </a:ext>
            </a:extLst>
          </p:cNvPr>
          <p:cNvSpPr txBox="1"/>
          <p:nvPr/>
        </p:nvSpPr>
        <p:spPr>
          <a:xfrm>
            <a:off x="914400" y="845569"/>
            <a:ext cx="23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(20-60 bytes of data)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90B85CA-7249-953B-C210-99B9C3B1C0C5}"/>
                  </a:ext>
                </a:extLst>
              </p14:cNvPr>
              <p14:cNvContentPartPr/>
              <p14:nvPr/>
            </p14:nvContentPartPr>
            <p14:xfrm>
              <a:off x="9219045" y="2153916"/>
              <a:ext cx="153000" cy="9691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90B85CA-7249-953B-C210-99B9C3B1C0C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210045" y="2144913"/>
                <a:ext cx="170640" cy="986767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3C62F716-09E3-3D23-E29B-B145DE1C12D3}"/>
              </a:ext>
            </a:extLst>
          </p:cNvPr>
          <p:cNvSpPr txBox="1"/>
          <p:nvPr/>
        </p:nvSpPr>
        <p:spPr>
          <a:xfrm>
            <a:off x="9601200" y="2057400"/>
            <a:ext cx="1752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Count by bytes, not segment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59168E-BD6D-1682-1E19-0093E2F0AC06}"/>
              </a:ext>
            </a:extLst>
          </p:cNvPr>
          <p:cNvSpPr/>
          <p:nvPr/>
        </p:nvSpPr>
        <p:spPr>
          <a:xfrm>
            <a:off x="4756990" y="3106957"/>
            <a:ext cx="4387010" cy="83936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240C79-1521-2FCA-E97F-FB574DDC3CA3}"/>
              </a:ext>
            </a:extLst>
          </p:cNvPr>
          <p:cNvSpPr txBox="1"/>
          <p:nvPr/>
        </p:nvSpPr>
        <p:spPr>
          <a:xfrm>
            <a:off x="1447800" y="5562600"/>
            <a:ext cx="5083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many bytes the receiver is willing to accept</a:t>
            </a:r>
          </a:p>
        </p:txBody>
      </p:sp>
    </p:spTree>
    <p:extLst>
      <p:ext uri="{BB962C8B-B14F-4D97-AF65-F5344CB8AC3E}">
        <p14:creationId xmlns:p14="http://schemas.microsoft.com/office/powerpoint/2010/main" val="11807884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25</a:t>
            </a:fld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5E07059-9404-9463-312F-DDBEF0639654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84F6FDE-A7EB-DD8B-50E2-7AC1B123AE59}"/>
              </a:ext>
            </a:extLst>
          </p:cNvPr>
          <p:cNvSpPr txBox="1"/>
          <p:nvPr/>
        </p:nvSpPr>
        <p:spPr>
          <a:xfrm>
            <a:off x="5029200" y="76200"/>
            <a:ext cx="2800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TCP Header</a:t>
            </a:r>
          </a:p>
        </p:txBody>
      </p:sp>
      <p:sp>
        <p:nvSpPr>
          <p:cNvPr id="14" name="AutoShape 2" descr="17 TCP Transport Basics — An Introduction to Computer Networks, desktop  edition 2.0.11">
            <a:extLst>
              <a:ext uri="{FF2B5EF4-FFF2-40B4-BE49-F238E27FC236}">
                <a16:creationId xmlns:a16="http://schemas.microsoft.com/office/drawing/2014/main" id="{79BC7BC2-B5E1-6D5C-9FCE-160318345C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B5E73C1-4FA4-2944-CE10-624B8290C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282951"/>
            <a:ext cx="9039739" cy="374396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9444141-5982-0F12-899C-A1A505A501B1}"/>
              </a:ext>
            </a:extLst>
          </p:cNvPr>
          <p:cNvSpPr txBox="1"/>
          <p:nvPr/>
        </p:nvSpPr>
        <p:spPr>
          <a:xfrm>
            <a:off x="914400" y="845569"/>
            <a:ext cx="23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(20-60 bytes of data)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90B85CA-7249-953B-C210-99B9C3B1C0C5}"/>
                  </a:ext>
                </a:extLst>
              </p14:cNvPr>
              <p14:cNvContentPartPr/>
              <p14:nvPr/>
            </p14:nvContentPartPr>
            <p14:xfrm>
              <a:off x="9219045" y="2153916"/>
              <a:ext cx="153000" cy="9691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90B85CA-7249-953B-C210-99B9C3B1C0C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210045" y="2144913"/>
                <a:ext cx="170640" cy="986767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3C62F716-09E3-3D23-E29B-B145DE1C12D3}"/>
              </a:ext>
            </a:extLst>
          </p:cNvPr>
          <p:cNvSpPr txBox="1"/>
          <p:nvPr/>
        </p:nvSpPr>
        <p:spPr>
          <a:xfrm>
            <a:off x="9601200" y="2057400"/>
            <a:ext cx="1752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Count by bytes, not segment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59168E-BD6D-1682-1E19-0093E2F0AC06}"/>
              </a:ext>
            </a:extLst>
          </p:cNvPr>
          <p:cNvSpPr/>
          <p:nvPr/>
        </p:nvSpPr>
        <p:spPr>
          <a:xfrm>
            <a:off x="285259" y="3958368"/>
            <a:ext cx="4387010" cy="46123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240C79-1521-2FCA-E97F-FB574DDC3CA3}"/>
              </a:ext>
            </a:extLst>
          </p:cNvPr>
          <p:cNvSpPr txBox="1"/>
          <p:nvPr/>
        </p:nvSpPr>
        <p:spPr>
          <a:xfrm>
            <a:off x="1447800" y="5562600"/>
            <a:ext cx="264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Used to detect bit errors</a:t>
            </a:r>
          </a:p>
        </p:txBody>
      </p:sp>
    </p:spTree>
    <p:extLst>
      <p:ext uri="{BB962C8B-B14F-4D97-AF65-F5344CB8AC3E}">
        <p14:creationId xmlns:p14="http://schemas.microsoft.com/office/powerpoint/2010/main" val="33087100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26</a:t>
            </a:fld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5E07059-9404-9463-312F-DDBEF0639654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84F6FDE-A7EB-DD8B-50E2-7AC1B123AE59}"/>
              </a:ext>
            </a:extLst>
          </p:cNvPr>
          <p:cNvSpPr txBox="1"/>
          <p:nvPr/>
        </p:nvSpPr>
        <p:spPr>
          <a:xfrm>
            <a:off x="5029200" y="76200"/>
            <a:ext cx="2800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TCP Header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DF0AFE8-9FB8-AF53-965D-29BAA201D9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1164432"/>
            <a:ext cx="8993967" cy="4921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0202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27</a:t>
            </a:fld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5E07059-9404-9463-312F-DDBEF0639654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84F6FDE-A7EB-DD8B-50E2-7AC1B123AE59}"/>
              </a:ext>
            </a:extLst>
          </p:cNvPr>
          <p:cNvSpPr txBox="1"/>
          <p:nvPr/>
        </p:nvSpPr>
        <p:spPr>
          <a:xfrm>
            <a:off x="5029200" y="76200"/>
            <a:ext cx="36984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TCP Handshake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5CC648-CE9B-5E3A-7D78-6E52774EF344}"/>
              </a:ext>
            </a:extLst>
          </p:cNvPr>
          <p:cNvSpPr txBox="1"/>
          <p:nvPr/>
        </p:nvSpPr>
        <p:spPr>
          <a:xfrm>
            <a:off x="457200" y="914400"/>
            <a:ext cx="10972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a process wants to establish a TCP connection with another host, a </a:t>
            </a:r>
            <a:r>
              <a:rPr lang="en-US" b="1" dirty="0"/>
              <a:t>TCP handshake </a:t>
            </a:r>
            <a:r>
              <a:rPr lang="en-US" dirty="0"/>
              <a:t>must occur</a:t>
            </a:r>
          </a:p>
        </p:txBody>
      </p:sp>
    </p:spTree>
    <p:extLst>
      <p:ext uri="{BB962C8B-B14F-4D97-AF65-F5344CB8AC3E}">
        <p14:creationId xmlns:p14="http://schemas.microsoft.com/office/powerpoint/2010/main" val="40829328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28</a:t>
            </a:fld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5E07059-9404-9463-312F-DDBEF0639654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84F6FDE-A7EB-DD8B-50E2-7AC1B123AE59}"/>
              </a:ext>
            </a:extLst>
          </p:cNvPr>
          <p:cNvSpPr txBox="1"/>
          <p:nvPr/>
        </p:nvSpPr>
        <p:spPr>
          <a:xfrm>
            <a:off x="5029200" y="76200"/>
            <a:ext cx="36984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TCP Handshake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5CC648-CE9B-5E3A-7D78-6E52774EF344}"/>
              </a:ext>
            </a:extLst>
          </p:cNvPr>
          <p:cNvSpPr txBox="1"/>
          <p:nvPr/>
        </p:nvSpPr>
        <p:spPr>
          <a:xfrm>
            <a:off x="457200" y="914400"/>
            <a:ext cx="10972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a process wants to establish a TCP connection with another host, a </a:t>
            </a:r>
            <a:r>
              <a:rPr lang="en-US" b="1" dirty="0"/>
              <a:t>TCP handshake </a:t>
            </a:r>
            <a:r>
              <a:rPr lang="en-US" dirty="0"/>
              <a:t>must occur</a:t>
            </a:r>
          </a:p>
        </p:txBody>
      </p:sp>
      <p:pic>
        <p:nvPicPr>
          <p:cNvPr id="6" name="Graphic 5" descr="Computer with solid fill">
            <a:extLst>
              <a:ext uri="{FF2B5EF4-FFF2-40B4-BE49-F238E27FC236}">
                <a16:creationId xmlns:a16="http://schemas.microsoft.com/office/drawing/2014/main" id="{EB4D8B4D-4347-E963-47D7-39A6CB73D8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19200" y="1475601"/>
            <a:ext cx="1371600" cy="1371600"/>
          </a:xfrm>
          <a:prstGeom prst="rect">
            <a:avLst/>
          </a:prstGeom>
        </p:spPr>
      </p:pic>
      <p:pic>
        <p:nvPicPr>
          <p:cNvPr id="7" name="Graphic 6" descr="Computer with solid fill">
            <a:extLst>
              <a:ext uri="{FF2B5EF4-FFF2-40B4-BE49-F238E27FC236}">
                <a16:creationId xmlns:a16="http://schemas.microsoft.com/office/drawing/2014/main" id="{C62B54C9-0618-0847-4879-8F2C1C48C6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53400" y="1420612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8726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29</a:t>
            </a:fld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5E07059-9404-9463-312F-DDBEF0639654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84F6FDE-A7EB-DD8B-50E2-7AC1B123AE59}"/>
              </a:ext>
            </a:extLst>
          </p:cNvPr>
          <p:cNvSpPr txBox="1"/>
          <p:nvPr/>
        </p:nvSpPr>
        <p:spPr>
          <a:xfrm>
            <a:off x="5029200" y="76200"/>
            <a:ext cx="36984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TCP Handshake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5CC648-CE9B-5E3A-7D78-6E52774EF344}"/>
              </a:ext>
            </a:extLst>
          </p:cNvPr>
          <p:cNvSpPr txBox="1"/>
          <p:nvPr/>
        </p:nvSpPr>
        <p:spPr>
          <a:xfrm>
            <a:off x="457200" y="914400"/>
            <a:ext cx="10972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a process wants to establish a TCP connection with another host, a </a:t>
            </a:r>
            <a:r>
              <a:rPr lang="en-US" b="1" dirty="0"/>
              <a:t>TCP handshake </a:t>
            </a:r>
            <a:r>
              <a:rPr lang="en-US" dirty="0"/>
              <a:t>must occur</a:t>
            </a:r>
          </a:p>
        </p:txBody>
      </p:sp>
      <p:pic>
        <p:nvPicPr>
          <p:cNvPr id="6" name="Graphic 5" descr="Computer with solid fill">
            <a:extLst>
              <a:ext uri="{FF2B5EF4-FFF2-40B4-BE49-F238E27FC236}">
                <a16:creationId xmlns:a16="http://schemas.microsoft.com/office/drawing/2014/main" id="{EB4D8B4D-4347-E963-47D7-39A6CB73D8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19200" y="1475601"/>
            <a:ext cx="1371600" cy="1371600"/>
          </a:xfrm>
          <a:prstGeom prst="rect">
            <a:avLst/>
          </a:prstGeom>
        </p:spPr>
      </p:pic>
      <p:pic>
        <p:nvPicPr>
          <p:cNvPr id="7" name="Graphic 6" descr="Computer with solid fill">
            <a:extLst>
              <a:ext uri="{FF2B5EF4-FFF2-40B4-BE49-F238E27FC236}">
                <a16:creationId xmlns:a16="http://schemas.microsoft.com/office/drawing/2014/main" id="{C62B54C9-0618-0847-4879-8F2C1C48C6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53400" y="1420612"/>
            <a:ext cx="1371600" cy="13716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E88DA45-8BDC-54B9-DD14-E48845A042D7}"/>
              </a:ext>
            </a:extLst>
          </p:cNvPr>
          <p:cNvCxnSpPr/>
          <p:nvPr/>
        </p:nvCxnSpPr>
        <p:spPr>
          <a:xfrm>
            <a:off x="2971800" y="2362200"/>
            <a:ext cx="4724400" cy="304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7BA97D8-49B4-7ABE-29BB-2AF35EFE6262}"/>
              </a:ext>
            </a:extLst>
          </p:cNvPr>
          <p:cNvSpPr txBox="1"/>
          <p:nvPr/>
        </p:nvSpPr>
        <p:spPr>
          <a:xfrm rot="176504">
            <a:off x="3921371" y="1991694"/>
            <a:ext cx="2501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(SYN, Seq # = x)</a:t>
            </a:r>
          </a:p>
        </p:txBody>
      </p:sp>
    </p:spTree>
    <p:extLst>
      <p:ext uri="{BB962C8B-B14F-4D97-AF65-F5344CB8AC3E}">
        <p14:creationId xmlns:p14="http://schemas.microsoft.com/office/powerpoint/2010/main" val="2913353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1AB3FE-0ADB-0E40-F6C2-7B9298EFCB9D}"/>
              </a:ext>
            </a:extLst>
          </p:cNvPr>
          <p:cNvSpPr/>
          <p:nvPr/>
        </p:nvSpPr>
        <p:spPr>
          <a:xfrm>
            <a:off x="2286000" y="1676400"/>
            <a:ext cx="6553200" cy="228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Sending objects through sockets example</a:t>
            </a:r>
          </a:p>
        </p:txBody>
      </p:sp>
    </p:spTree>
    <p:extLst>
      <p:ext uri="{BB962C8B-B14F-4D97-AF65-F5344CB8AC3E}">
        <p14:creationId xmlns:p14="http://schemas.microsoft.com/office/powerpoint/2010/main" val="7866229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30</a:t>
            </a:fld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5E07059-9404-9463-312F-DDBEF0639654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84F6FDE-A7EB-DD8B-50E2-7AC1B123AE59}"/>
              </a:ext>
            </a:extLst>
          </p:cNvPr>
          <p:cNvSpPr txBox="1"/>
          <p:nvPr/>
        </p:nvSpPr>
        <p:spPr>
          <a:xfrm>
            <a:off x="5029200" y="76200"/>
            <a:ext cx="36984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TCP Handshake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5CC648-CE9B-5E3A-7D78-6E52774EF344}"/>
              </a:ext>
            </a:extLst>
          </p:cNvPr>
          <p:cNvSpPr txBox="1"/>
          <p:nvPr/>
        </p:nvSpPr>
        <p:spPr>
          <a:xfrm>
            <a:off x="457200" y="914400"/>
            <a:ext cx="10972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a process wants to establish a TCP connection with another host, a </a:t>
            </a:r>
            <a:r>
              <a:rPr lang="en-US" b="1" dirty="0"/>
              <a:t>TCP handshake </a:t>
            </a:r>
            <a:r>
              <a:rPr lang="en-US" dirty="0"/>
              <a:t>must occur</a:t>
            </a:r>
          </a:p>
        </p:txBody>
      </p:sp>
      <p:pic>
        <p:nvPicPr>
          <p:cNvPr id="6" name="Graphic 5" descr="Computer with solid fill">
            <a:extLst>
              <a:ext uri="{FF2B5EF4-FFF2-40B4-BE49-F238E27FC236}">
                <a16:creationId xmlns:a16="http://schemas.microsoft.com/office/drawing/2014/main" id="{EB4D8B4D-4347-E963-47D7-39A6CB73D8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19200" y="1475601"/>
            <a:ext cx="1371600" cy="1371600"/>
          </a:xfrm>
          <a:prstGeom prst="rect">
            <a:avLst/>
          </a:prstGeom>
        </p:spPr>
      </p:pic>
      <p:pic>
        <p:nvPicPr>
          <p:cNvPr id="7" name="Graphic 6" descr="Computer with solid fill">
            <a:extLst>
              <a:ext uri="{FF2B5EF4-FFF2-40B4-BE49-F238E27FC236}">
                <a16:creationId xmlns:a16="http://schemas.microsoft.com/office/drawing/2014/main" id="{C62B54C9-0618-0847-4879-8F2C1C48C6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53400" y="1420612"/>
            <a:ext cx="1371600" cy="13716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E88DA45-8BDC-54B9-DD14-E48845A042D7}"/>
              </a:ext>
            </a:extLst>
          </p:cNvPr>
          <p:cNvCxnSpPr/>
          <p:nvPr/>
        </p:nvCxnSpPr>
        <p:spPr>
          <a:xfrm>
            <a:off x="2971800" y="2362200"/>
            <a:ext cx="4724400" cy="304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7BA97D8-49B4-7ABE-29BB-2AF35EFE6262}"/>
              </a:ext>
            </a:extLst>
          </p:cNvPr>
          <p:cNvSpPr txBox="1"/>
          <p:nvPr/>
        </p:nvSpPr>
        <p:spPr>
          <a:xfrm rot="176504">
            <a:off x="3921371" y="1991694"/>
            <a:ext cx="2501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(SYN, Seq # = x)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E94FDDE-9D5F-FC19-D47D-19C8BA3063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2080" y="3147906"/>
            <a:ext cx="6059587" cy="250968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5C8D75E-769D-E4D1-FC67-E82EE8257463}"/>
              </a:ext>
            </a:extLst>
          </p:cNvPr>
          <p:cNvSpPr txBox="1"/>
          <p:nvPr/>
        </p:nvSpPr>
        <p:spPr>
          <a:xfrm>
            <a:off x="4730727" y="4348753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7991735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31</a:t>
            </a:fld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5E07059-9404-9463-312F-DDBEF0639654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84F6FDE-A7EB-DD8B-50E2-7AC1B123AE59}"/>
              </a:ext>
            </a:extLst>
          </p:cNvPr>
          <p:cNvSpPr txBox="1"/>
          <p:nvPr/>
        </p:nvSpPr>
        <p:spPr>
          <a:xfrm>
            <a:off x="5029200" y="76200"/>
            <a:ext cx="36984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TCP Handshake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5CC648-CE9B-5E3A-7D78-6E52774EF344}"/>
              </a:ext>
            </a:extLst>
          </p:cNvPr>
          <p:cNvSpPr txBox="1"/>
          <p:nvPr/>
        </p:nvSpPr>
        <p:spPr>
          <a:xfrm>
            <a:off x="457200" y="914400"/>
            <a:ext cx="10972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a process wants to establish a TCP connection with another host, a </a:t>
            </a:r>
            <a:r>
              <a:rPr lang="en-US" b="1" dirty="0"/>
              <a:t>TCP handshake </a:t>
            </a:r>
            <a:r>
              <a:rPr lang="en-US" dirty="0"/>
              <a:t>must occur</a:t>
            </a:r>
          </a:p>
        </p:txBody>
      </p:sp>
      <p:pic>
        <p:nvPicPr>
          <p:cNvPr id="6" name="Graphic 5" descr="Computer with solid fill">
            <a:extLst>
              <a:ext uri="{FF2B5EF4-FFF2-40B4-BE49-F238E27FC236}">
                <a16:creationId xmlns:a16="http://schemas.microsoft.com/office/drawing/2014/main" id="{EB4D8B4D-4347-E963-47D7-39A6CB73D8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19200" y="1475601"/>
            <a:ext cx="1371600" cy="1371600"/>
          </a:xfrm>
          <a:prstGeom prst="rect">
            <a:avLst/>
          </a:prstGeom>
        </p:spPr>
      </p:pic>
      <p:pic>
        <p:nvPicPr>
          <p:cNvPr id="7" name="Graphic 6" descr="Computer with solid fill">
            <a:extLst>
              <a:ext uri="{FF2B5EF4-FFF2-40B4-BE49-F238E27FC236}">
                <a16:creationId xmlns:a16="http://schemas.microsoft.com/office/drawing/2014/main" id="{C62B54C9-0618-0847-4879-8F2C1C48C6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53400" y="1420612"/>
            <a:ext cx="1371600" cy="13716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E88DA45-8BDC-54B9-DD14-E48845A042D7}"/>
              </a:ext>
            </a:extLst>
          </p:cNvPr>
          <p:cNvCxnSpPr/>
          <p:nvPr/>
        </p:nvCxnSpPr>
        <p:spPr>
          <a:xfrm>
            <a:off x="2971800" y="2362200"/>
            <a:ext cx="4724400" cy="304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7BA97D8-49B4-7ABE-29BB-2AF35EFE6262}"/>
              </a:ext>
            </a:extLst>
          </p:cNvPr>
          <p:cNvSpPr txBox="1"/>
          <p:nvPr/>
        </p:nvSpPr>
        <p:spPr>
          <a:xfrm rot="176504">
            <a:off x="3921371" y="1991694"/>
            <a:ext cx="2501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(SYN, Seq # = x)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DB1799-6868-3C47-A7D8-A478518FDE4A}"/>
              </a:ext>
            </a:extLst>
          </p:cNvPr>
          <p:cNvSpPr txBox="1"/>
          <p:nvPr/>
        </p:nvSpPr>
        <p:spPr>
          <a:xfrm>
            <a:off x="762000" y="5197733"/>
            <a:ext cx="67890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When establishing the connection, enable the </a:t>
            </a:r>
            <a:r>
              <a:rPr lang="en-US" b="1" dirty="0"/>
              <a:t>SYN</a:t>
            </a:r>
            <a:r>
              <a:rPr lang="en-US" dirty="0"/>
              <a:t> flag (set to 1)</a:t>
            </a:r>
          </a:p>
          <a:p>
            <a:endParaRPr lang="en-US" dirty="0"/>
          </a:p>
          <a:p>
            <a:r>
              <a:rPr lang="en-US" dirty="0"/>
              <a:t>Set an initial sequence number</a:t>
            </a:r>
          </a:p>
        </p:txBody>
      </p:sp>
    </p:spTree>
    <p:extLst>
      <p:ext uri="{BB962C8B-B14F-4D97-AF65-F5344CB8AC3E}">
        <p14:creationId xmlns:p14="http://schemas.microsoft.com/office/powerpoint/2010/main" val="11307595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32</a:t>
            </a:fld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5E07059-9404-9463-312F-DDBEF0639654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84F6FDE-A7EB-DD8B-50E2-7AC1B123AE59}"/>
              </a:ext>
            </a:extLst>
          </p:cNvPr>
          <p:cNvSpPr txBox="1"/>
          <p:nvPr/>
        </p:nvSpPr>
        <p:spPr>
          <a:xfrm>
            <a:off x="5029200" y="76200"/>
            <a:ext cx="36984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TCP Handshake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5CC648-CE9B-5E3A-7D78-6E52774EF344}"/>
              </a:ext>
            </a:extLst>
          </p:cNvPr>
          <p:cNvSpPr txBox="1"/>
          <p:nvPr/>
        </p:nvSpPr>
        <p:spPr>
          <a:xfrm>
            <a:off x="457200" y="914400"/>
            <a:ext cx="10972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a process wants to establish a TCP connection with another host, a </a:t>
            </a:r>
            <a:r>
              <a:rPr lang="en-US" b="1" dirty="0"/>
              <a:t>TCP handshake </a:t>
            </a:r>
            <a:r>
              <a:rPr lang="en-US" dirty="0"/>
              <a:t>must occur</a:t>
            </a:r>
          </a:p>
        </p:txBody>
      </p:sp>
      <p:pic>
        <p:nvPicPr>
          <p:cNvPr id="6" name="Graphic 5" descr="Computer with solid fill">
            <a:extLst>
              <a:ext uri="{FF2B5EF4-FFF2-40B4-BE49-F238E27FC236}">
                <a16:creationId xmlns:a16="http://schemas.microsoft.com/office/drawing/2014/main" id="{EB4D8B4D-4347-E963-47D7-39A6CB73D8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19200" y="1475601"/>
            <a:ext cx="1371600" cy="1371600"/>
          </a:xfrm>
          <a:prstGeom prst="rect">
            <a:avLst/>
          </a:prstGeom>
        </p:spPr>
      </p:pic>
      <p:pic>
        <p:nvPicPr>
          <p:cNvPr id="7" name="Graphic 6" descr="Computer with solid fill">
            <a:extLst>
              <a:ext uri="{FF2B5EF4-FFF2-40B4-BE49-F238E27FC236}">
                <a16:creationId xmlns:a16="http://schemas.microsoft.com/office/drawing/2014/main" id="{C62B54C9-0618-0847-4879-8F2C1C48C6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53400" y="1420612"/>
            <a:ext cx="1371600" cy="13716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E88DA45-8BDC-54B9-DD14-E48845A042D7}"/>
              </a:ext>
            </a:extLst>
          </p:cNvPr>
          <p:cNvCxnSpPr/>
          <p:nvPr/>
        </p:nvCxnSpPr>
        <p:spPr>
          <a:xfrm>
            <a:off x="2971800" y="2362200"/>
            <a:ext cx="4724400" cy="304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7BA97D8-49B4-7ABE-29BB-2AF35EFE6262}"/>
              </a:ext>
            </a:extLst>
          </p:cNvPr>
          <p:cNvSpPr txBox="1"/>
          <p:nvPr/>
        </p:nvSpPr>
        <p:spPr>
          <a:xfrm rot="176504">
            <a:off x="3921371" y="1991694"/>
            <a:ext cx="2501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(SYN, Seq # = x)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2212C6C4-EA6F-79E3-A46D-0A4B71FCD686}"/>
              </a:ext>
            </a:extLst>
          </p:cNvPr>
          <p:cNvCxnSpPr>
            <a:cxnSpLocks/>
          </p:cNvCxnSpPr>
          <p:nvPr/>
        </p:nvCxnSpPr>
        <p:spPr>
          <a:xfrm flipH="1">
            <a:off x="2933700" y="3745468"/>
            <a:ext cx="4762500" cy="3021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40E090E-8C20-A75D-0FCA-747323659A3B}"/>
              </a:ext>
            </a:extLst>
          </p:cNvPr>
          <p:cNvSpPr txBox="1"/>
          <p:nvPr/>
        </p:nvSpPr>
        <p:spPr>
          <a:xfrm rot="21315942">
            <a:off x="3063477" y="3364867"/>
            <a:ext cx="4328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(SYN, ACK = x + 1, Seq # = y)</a:t>
            </a:r>
          </a:p>
        </p:txBody>
      </p:sp>
    </p:spTree>
    <p:extLst>
      <p:ext uri="{BB962C8B-B14F-4D97-AF65-F5344CB8AC3E}">
        <p14:creationId xmlns:p14="http://schemas.microsoft.com/office/powerpoint/2010/main" val="17755708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33</a:t>
            </a:fld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5E07059-9404-9463-312F-DDBEF0639654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84F6FDE-A7EB-DD8B-50E2-7AC1B123AE59}"/>
              </a:ext>
            </a:extLst>
          </p:cNvPr>
          <p:cNvSpPr txBox="1"/>
          <p:nvPr/>
        </p:nvSpPr>
        <p:spPr>
          <a:xfrm>
            <a:off x="5029200" y="76200"/>
            <a:ext cx="36984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TCP Handshake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5CC648-CE9B-5E3A-7D78-6E52774EF344}"/>
              </a:ext>
            </a:extLst>
          </p:cNvPr>
          <p:cNvSpPr txBox="1"/>
          <p:nvPr/>
        </p:nvSpPr>
        <p:spPr>
          <a:xfrm>
            <a:off x="457200" y="914400"/>
            <a:ext cx="10972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a process wants to establish a TCP connection with another host, a </a:t>
            </a:r>
            <a:r>
              <a:rPr lang="en-US" b="1" dirty="0"/>
              <a:t>TCP handshake </a:t>
            </a:r>
            <a:r>
              <a:rPr lang="en-US" dirty="0"/>
              <a:t>must occur</a:t>
            </a:r>
          </a:p>
        </p:txBody>
      </p:sp>
      <p:pic>
        <p:nvPicPr>
          <p:cNvPr id="6" name="Graphic 5" descr="Computer with solid fill">
            <a:extLst>
              <a:ext uri="{FF2B5EF4-FFF2-40B4-BE49-F238E27FC236}">
                <a16:creationId xmlns:a16="http://schemas.microsoft.com/office/drawing/2014/main" id="{EB4D8B4D-4347-E963-47D7-39A6CB73D8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19200" y="1475601"/>
            <a:ext cx="1371600" cy="1371600"/>
          </a:xfrm>
          <a:prstGeom prst="rect">
            <a:avLst/>
          </a:prstGeom>
        </p:spPr>
      </p:pic>
      <p:pic>
        <p:nvPicPr>
          <p:cNvPr id="7" name="Graphic 6" descr="Computer with solid fill">
            <a:extLst>
              <a:ext uri="{FF2B5EF4-FFF2-40B4-BE49-F238E27FC236}">
                <a16:creationId xmlns:a16="http://schemas.microsoft.com/office/drawing/2014/main" id="{C62B54C9-0618-0847-4879-8F2C1C48C6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53400" y="1420612"/>
            <a:ext cx="1371600" cy="13716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E88DA45-8BDC-54B9-DD14-E48845A042D7}"/>
              </a:ext>
            </a:extLst>
          </p:cNvPr>
          <p:cNvCxnSpPr/>
          <p:nvPr/>
        </p:nvCxnSpPr>
        <p:spPr>
          <a:xfrm>
            <a:off x="2971800" y="2362200"/>
            <a:ext cx="4724400" cy="304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7BA97D8-49B4-7ABE-29BB-2AF35EFE6262}"/>
              </a:ext>
            </a:extLst>
          </p:cNvPr>
          <p:cNvSpPr txBox="1"/>
          <p:nvPr/>
        </p:nvSpPr>
        <p:spPr>
          <a:xfrm rot="176504">
            <a:off x="3921371" y="1991694"/>
            <a:ext cx="2501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(SYN, Seq # = x)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2212C6C4-EA6F-79E3-A46D-0A4B71FCD686}"/>
              </a:ext>
            </a:extLst>
          </p:cNvPr>
          <p:cNvCxnSpPr>
            <a:cxnSpLocks/>
          </p:cNvCxnSpPr>
          <p:nvPr/>
        </p:nvCxnSpPr>
        <p:spPr>
          <a:xfrm flipH="1">
            <a:off x="2933700" y="3745468"/>
            <a:ext cx="4762500" cy="3021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40E090E-8C20-A75D-0FCA-747323659A3B}"/>
              </a:ext>
            </a:extLst>
          </p:cNvPr>
          <p:cNvSpPr txBox="1"/>
          <p:nvPr/>
        </p:nvSpPr>
        <p:spPr>
          <a:xfrm rot="21315942">
            <a:off x="3063477" y="3364867"/>
            <a:ext cx="4328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(SYN, ACK = x + 1, Seq # = y)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5B58B53-15C4-5E84-D4F6-34288A6151E1}"/>
              </a:ext>
            </a:extLst>
          </p:cNvPr>
          <p:cNvCxnSpPr>
            <a:cxnSpLocks/>
          </p:cNvCxnSpPr>
          <p:nvPr/>
        </p:nvCxnSpPr>
        <p:spPr>
          <a:xfrm>
            <a:off x="2823754" y="5334000"/>
            <a:ext cx="4982391" cy="3184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83C6410-C039-84C9-8A0F-BE22E4E9F48C}"/>
              </a:ext>
            </a:extLst>
          </p:cNvPr>
          <p:cNvSpPr txBox="1"/>
          <p:nvPr/>
        </p:nvSpPr>
        <p:spPr>
          <a:xfrm rot="305949">
            <a:off x="4291270" y="4937354"/>
            <a:ext cx="20473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(ACK = y + 1)</a:t>
            </a:r>
          </a:p>
        </p:txBody>
      </p:sp>
    </p:spTree>
    <p:extLst>
      <p:ext uri="{BB962C8B-B14F-4D97-AF65-F5344CB8AC3E}">
        <p14:creationId xmlns:p14="http://schemas.microsoft.com/office/powerpoint/2010/main" val="33657570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34</a:t>
            </a:fld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5E07059-9404-9463-312F-DDBEF0639654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84F6FDE-A7EB-DD8B-50E2-7AC1B123AE59}"/>
              </a:ext>
            </a:extLst>
          </p:cNvPr>
          <p:cNvSpPr txBox="1"/>
          <p:nvPr/>
        </p:nvSpPr>
        <p:spPr>
          <a:xfrm>
            <a:off x="5029200" y="76200"/>
            <a:ext cx="36984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TCP Handshake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5CC648-CE9B-5E3A-7D78-6E52774EF344}"/>
              </a:ext>
            </a:extLst>
          </p:cNvPr>
          <p:cNvSpPr txBox="1"/>
          <p:nvPr/>
        </p:nvSpPr>
        <p:spPr>
          <a:xfrm>
            <a:off x="457200" y="914400"/>
            <a:ext cx="10972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a process wants to establish a TCP connection with another host, a </a:t>
            </a:r>
            <a:r>
              <a:rPr lang="en-US" b="1" dirty="0"/>
              <a:t>TCP handshake </a:t>
            </a:r>
            <a:r>
              <a:rPr lang="en-US" dirty="0"/>
              <a:t>must occur</a:t>
            </a:r>
          </a:p>
        </p:txBody>
      </p:sp>
      <p:pic>
        <p:nvPicPr>
          <p:cNvPr id="6" name="Graphic 5" descr="Computer with solid fill">
            <a:extLst>
              <a:ext uri="{FF2B5EF4-FFF2-40B4-BE49-F238E27FC236}">
                <a16:creationId xmlns:a16="http://schemas.microsoft.com/office/drawing/2014/main" id="{EB4D8B4D-4347-E963-47D7-39A6CB73D8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4800" y="1542294"/>
            <a:ext cx="1371600" cy="1371600"/>
          </a:xfrm>
          <a:prstGeom prst="rect">
            <a:avLst/>
          </a:prstGeom>
        </p:spPr>
      </p:pic>
      <p:pic>
        <p:nvPicPr>
          <p:cNvPr id="7" name="Graphic 6" descr="Computer with solid fill">
            <a:extLst>
              <a:ext uri="{FF2B5EF4-FFF2-40B4-BE49-F238E27FC236}">
                <a16:creationId xmlns:a16="http://schemas.microsoft.com/office/drawing/2014/main" id="{C62B54C9-0618-0847-4879-8F2C1C48C6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39000" y="1487305"/>
            <a:ext cx="1371600" cy="13716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E88DA45-8BDC-54B9-DD14-E48845A042D7}"/>
              </a:ext>
            </a:extLst>
          </p:cNvPr>
          <p:cNvCxnSpPr/>
          <p:nvPr/>
        </p:nvCxnSpPr>
        <p:spPr>
          <a:xfrm>
            <a:off x="2057400" y="2428893"/>
            <a:ext cx="4724400" cy="304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7BA97D8-49B4-7ABE-29BB-2AF35EFE6262}"/>
              </a:ext>
            </a:extLst>
          </p:cNvPr>
          <p:cNvSpPr txBox="1"/>
          <p:nvPr/>
        </p:nvSpPr>
        <p:spPr>
          <a:xfrm rot="176504">
            <a:off x="3006971" y="2058387"/>
            <a:ext cx="2501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(SYN, Seq # = x)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2212C6C4-EA6F-79E3-A46D-0A4B71FCD686}"/>
              </a:ext>
            </a:extLst>
          </p:cNvPr>
          <p:cNvCxnSpPr>
            <a:cxnSpLocks/>
          </p:cNvCxnSpPr>
          <p:nvPr/>
        </p:nvCxnSpPr>
        <p:spPr>
          <a:xfrm flipH="1">
            <a:off x="2019300" y="3812161"/>
            <a:ext cx="4762500" cy="3021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40E090E-8C20-A75D-0FCA-747323659A3B}"/>
              </a:ext>
            </a:extLst>
          </p:cNvPr>
          <p:cNvSpPr txBox="1"/>
          <p:nvPr/>
        </p:nvSpPr>
        <p:spPr>
          <a:xfrm rot="21315942">
            <a:off x="2149077" y="3431560"/>
            <a:ext cx="4328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(SYN, ACK = x + 1, Seq # = y)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5B58B53-15C4-5E84-D4F6-34288A6151E1}"/>
              </a:ext>
            </a:extLst>
          </p:cNvPr>
          <p:cNvCxnSpPr>
            <a:cxnSpLocks/>
          </p:cNvCxnSpPr>
          <p:nvPr/>
        </p:nvCxnSpPr>
        <p:spPr>
          <a:xfrm>
            <a:off x="1909354" y="5400693"/>
            <a:ext cx="4982391" cy="3184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83C6410-C039-84C9-8A0F-BE22E4E9F48C}"/>
              </a:ext>
            </a:extLst>
          </p:cNvPr>
          <p:cNvSpPr txBox="1"/>
          <p:nvPr/>
        </p:nvSpPr>
        <p:spPr>
          <a:xfrm rot="305949">
            <a:off x="3376870" y="5004047"/>
            <a:ext cx="20473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(ACK = y + 1)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2F3D30D-582E-9157-2FCD-EC4CA0E284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36542" y="1851620"/>
            <a:ext cx="2727591" cy="3621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1493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35</a:t>
            </a:fld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5E07059-9404-9463-312F-DDBEF0639654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84F6FDE-A7EB-DD8B-50E2-7AC1B123AE59}"/>
              </a:ext>
            </a:extLst>
          </p:cNvPr>
          <p:cNvSpPr txBox="1"/>
          <p:nvPr/>
        </p:nvSpPr>
        <p:spPr>
          <a:xfrm>
            <a:off x="5029200" y="76200"/>
            <a:ext cx="32367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TCP Goodbye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5CC648-CE9B-5E3A-7D78-6E52774EF344}"/>
              </a:ext>
            </a:extLst>
          </p:cNvPr>
          <p:cNvSpPr txBox="1"/>
          <p:nvPr/>
        </p:nvSpPr>
        <p:spPr>
          <a:xfrm>
            <a:off x="457200" y="914400"/>
            <a:ext cx="10972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a process wants to terminate a TCP connection with another host, it sends a </a:t>
            </a:r>
            <a:r>
              <a:rPr lang="en-US" b="1" dirty="0"/>
              <a:t>FIN</a:t>
            </a:r>
            <a:r>
              <a:rPr lang="en-US" dirty="0"/>
              <a:t> packet</a:t>
            </a:r>
          </a:p>
        </p:txBody>
      </p:sp>
      <p:pic>
        <p:nvPicPr>
          <p:cNvPr id="6" name="Graphic 5" descr="Computer with solid fill">
            <a:extLst>
              <a:ext uri="{FF2B5EF4-FFF2-40B4-BE49-F238E27FC236}">
                <a16:creationId xmlns:a16="http://schemas.microsoft.com/office/drawing/2014/main" id="{EB4D8B4D-4347-E963-47D7-39A6CB73D8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4800" y="1542294"/>
            <a:ext cx="1371600" cy="1371600"/>
          </a:xfrm>
          <a:prstGeom prst="rect">
            <a:avLst/>
          </a:prstGeom>
        </p:spPr>
      </p:pic>
      <p:pic>
        <p:nvPicPr>
          <p:cNvPr id="7" name="Graphic 6" descr="Computer with solid fill">
            <a:extLst>
              <a:ext uri="{FF2B5EF4-FFF2-40B4-BE49-F238E27FC236}">
                <a16:creationId xmlns:a16="http://schemas.microsoft.com/office/drawing/2014/main" id="{C62B54C9-0618-0847-4879-8F2C1C48C6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39000" y="1487305"/>
            <a:ext cx="1371600" cy="13716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E88DA45-8BDC-54B9-DD14-E48845A042D7}"/>
              </a:ext>
            </a:extLst>
          </p:cNvPr>
          <p:cNvCxnSpPr/>
          <p:nvPr/>
        </p:nvCxnSpPr>
        <p:spPr>
          <a:xfrm>
            <a:off x="2057400" y="2428893"/>
            <a:ext cx="4724400" cy="304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7BA97D8-49B4-7ABE-29BB-2AF35EFE6262}"/>
              </a:ext>
            </a:extLst>
          </p:cNvPr>
          <p:cNvSpPr txBox="1"/>
          <p:nvPr/>
        </p:nvSpPr>
        <p:spPr>
          <a:xfrm rot="176504">
            <a:off x="3917477" y="2058387"/>
            <a:ext cx="679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FIN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2212C6C4-EA6F-79E3-A46D-0A4B71FCD686}"/>
              </a:ext>
            </a:extLst>
          </p:cNvPr>
          <p:cNvCxnSpPr>
            <a:cxnSpLocks/>
          </p:cNvCxnSpPr>
          <p:nvPr/>
        </p:nvCxnSpPr>
        <p:spPr>
          <a:xfrm flipH="1">
            <a:off x="1925280" y="3112476"/>
            <a:ext cx="4762500" cy="3021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40E090E-8C20-A75D-0FCA-747323659A3B}"/>
              </a:ext>
            </a:extLst>
          </p:cNvPr>
          <p:cNvSpPr txBox="1"/>
          <p:nvPr/>
        </p:nvSpPr>
        <p:spPr>
          <a:xfrm rot="21315942">
            <a:off x="3810344" y="2731875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ACK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5B58B53-15C4-5E84-D4F6-34288A6151E1}"/>
              </a:ext>
            </a:extLst>
          </p:cNvPr>
          <p:cNvCxnSpPr>
            <a:cxnSpLocks/>
          </p:cNvCxnSpPr>
          <p:nvPr/>
        </p:nvCxnSpPr>
        <p:spPr>
          <a:xfrm>
            <a:off x="1925280" y="4701347"/>
            <a:ext cx="4982391" cy="3184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83C6410-C039-84C9-8A0F-BE22E4E9F48C}"/>
              </a:ext>
            </a:extLst>
          </p:cNvPr>
          <p:cNvSpPr txBox="1"/>
          <p:nvPr/>
        </p:nvSpPr>
        <p:spPr>
          <a:xfrm rot="305949">
            <a:off x="4007547" y="4304701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ACK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2E8C83A-8CCF-7F01-FA33-EDE8E1168C90}"/>
              </a:ext>
            </a:extLst>
          </p:cNvPr>
          <p:cNvCxnSpPr>
            <a:cxnSpLocks/>
          </p:cNvCxnSpPr>
          <p:nvPr/>
        </p:nvCxnSpPr>
        <p:spPr>
          <a:xfrm flipH="1">
            <a:off x="2010591" y="3793427"/>
            <a:ext cx="4762500" cy="3021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9A75EA1-4A2B-C8A2-60AC-F5EB0B2B74C6}"/>
              </a:ext>
            </a:extLst>
          </p:cNvPr>
          <p:cNvSpPr txBox="1"/>
          <p:nvPr/>
        </p:nvSpPr>
        <p:spPr>
          <a:xfrm rot="21315942">
            <a:off x="3964584" y="3412826"/>
            <a:ext cx="679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15872377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36</a:t>
            </a:fld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5E07059-9404-9463-312F-DDBEF0639654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84F6FDE-A7EB-DD8B-50E2-7AC1B123AE59}"/>
              </a:ext>
            </a:extLst>
          </p:cNvPr>
          <p:cNvSpPr txBox="1"/>
          <p:nvPr/>
        </p:nvSpPr>
        <p:spPr>
          <a:xfrm>
            <a:off x="5029200" y="76200"/>
            <a:ext cx="2621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TCP States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DE9541B-402E-F534-46CA-B439A1D97D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853" y="1366520"/>
            <a:ext cx="9463989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01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37</a:t>
            </a:fld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5E07059-9404-9463-312F-DDBEF0639654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84F6FDE-A7EB-DD8B-50E2-7AC1B123AE59}"/>
              </a:ext>
            </a:extLst>
          </p:cNvPr>
          <p:cNvSpPr txBox="1"/>
          <p:nvPr/>
        </p:nvSpPr>
        <p:spPr>
          <a:xfrm>
            <a:off x="5029200" y="76200"/>
            <a:ext cx="2621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TCP States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615EBA-67E8-9264-F79D-85ABBEE7B10E}"/>
              </a:ext>
            </a:extLst>
          </p:cNvPr>
          <p:cNvSpPr txBox="1"/>
          <p:nvPr/>
        </p:nvSpPr>
        <p:spPr>
          <a:xfrm>
            <a:off x="1185841" y="1447800"/>
            <a:ext cx="98203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What if we receive a packet that has an invalid port number?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D05281-0BD5-6551-227D-810620566FA4}"/>
              </a:ext>
            </a:extLst>
          </p:cNvPr>
          <p:cNvSpPr txBox="1"/>
          <p:nvPr/>
        </p:nvSpPr>
        <p:spPr>
          <a:xfrm>
            <a:off x="569862" y="3350301"/>
            <a:ext cx="1022267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TCP Packet </a:t>
            </a:r>
            <a:r>
              <a:rPr lang="en-US" sz="2800" dirty="0">
                <a:sym typeface="Wingdings" panose="05000000000000000000" pitchFamily="2" charset="2"/>
              </a:rPr>
              <a:t> send a TCP segment back with the </a:t>
            </a:r>
            <a:r>
              <a:rPr lang="en-US" sz="2800" b="1" dirty="0">
                <a:sym typeface="Wingdings" panose="05000000000000000000" pitchFamily="2" charset="2"/>
              </a:rPr>
              <a:t>RST</a:t>
            </a:r>
            <a:r>
              <a:rPr lang="en-US" sz="2800" dirty="0">
                <a:sym typeface="Wingdings" panose="05000000000000000000" pitchFamily="2" charset="2"/>
              </a:rPr>
              <a:t> flag on</a:t>
            </a:r>
          </a:p>
          <a:p>
            <a:r>
              <a:rPr lang="en-US" sz="2800" dirty="0">
                <a:sym typeface="Wingdings" panose="05000000000000000000" pitchFamily="2" charset="2"/>
              </a:rPr>
              <a:t>UDP Packet  Send an </a:t>
            </a:r>
            <a:r>
              <a:rPr lang="en-US" sz="2800" b="1" dirty="0">
                <a:sym typeface="Wingdings" panose="05000000000000000000" pitchFamily="2" charset="2"/>
              </a:rPr>
              <a:t>ICMP</a:t>
            </a:r>
            <a:r>
              <a:rPr lang="en-US" sz="2800" dirty="0">
                <a:sym typeface="Wingdings" panose="05000000000000000000" pitchFamily="2" charset="2"/>
              </a:rPr>
              <a:t> datagram (network layer thing)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667218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38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84658A-E461-D760-D7F0-BA01A5D7EBA1}"/>
              </a:ext>
            </a:extLst>
          </p:cNvPr>
          <p:cNvSpPr/>
          <p:nvPr/>
        </p:nvSpPr>
        <p:spPr>
          <a:xfrm>
            <a:off x="1905000" y="1688343"/>
            <a:ext cx="8153400" cy="3276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TCP / UDP in Wireshark</a:t>
            </a:r>
          </a:p>
        </p:txBody>
      </p:sp>
    </p:spTree>
    <p:extLst>
      <p:ext uri="{BB962C8B-B14F-4D97-AF65-F5344CB8AC3E}">
        <p14:creationId xmlns:p14="http://schemas.microsoft.com/office/powerpoint/2010/main" val="38515124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39</a:t>
            </a:fld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5E07059-9404-9463-312F-DDBEF0639654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84F6FDE-A7EB-DD8B-50E2-7AC1B123AE59}"/>
              </a:ext>
            </a:extLst>
          </p:cNvPr>
          <p:cNvSpPr txBox="1"/>
          <p:nvPr/>
        </p:nvSpPr>
        <p:spPr>
          <a:xfrm>
            <a:off x="5029200" y="76200"/>
            <a:ext cx="1390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RFCs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075488-50E5-D4D4-D9A0-1850302DEEA8}"/>
              </a:ext>
            </a:extLst>
          </p:cNvPr>
          <p:cNvSpPr txBox="1"/>
          <p:nvPr/>
        </p:nvSpPr>
        <p:spPr>
          <a:xfrm>
            <a:off x="609600" y="990600"/>
            <a:ext cx="107627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RFCs (Request for Comments) documents and describes the details and standards of how internet protocols (such as HTTP, TCP, UDP) should work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CBB517A-8810-C77F-DEDB-161D16D157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3868418"/>
            <a:ext cx="2762250" cy="17335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9700C48-C3E4-2FFF-E15A-AE7333DA15B2}"/>
              </a:ext>
            </a:extLst>
          </p:cNvPr>
          <p:cNvSpPr txBox="1"/>
          <p:nvPr/>
        </p:nvSpPr>
        <p:spPr>
          <a:xfrm>
            <a:off x="1066800" y="3516503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TCP- </a:t>
            </a:r>
            <a:r>
              <a:rPr lang="en-US" b="1" dirty="0"/>
              <a:t>RFC 793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19889B3-E62A-B8F2-94A0-DC76311E3B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2400" y="3733800"/>
            <a:ext cx="3060097" cy="250329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BE99961-08BB-5607-AE94-9B67C60B96FF}"/>
              </a:ext>
            </a:extLst>
          </p:cNvPr>
          <p:cNvSpPr txBox="1"/>
          <p:nvPr/>
        </p:nvSpPr>
        <p:spPr>
          <a:xfrm>
            <a:off x="4572000" y="3360783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UDP- </a:t>
            </a:r>
            <a:r>
              <a:rPr lang="en-US" b="1" dirty="0"/>
              <a:t>RFC 768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9A6214E-968E-F971-C996-FBCBD400A7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7600" y="3820626"/>
            <a:ext cx="4436460" cy="220920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C1F534F-6D1C-5827-DDFE-F76226F539A2}"/>
              </a:ext>
            </a:extLst>
          </p:cNvPr>
          <p:cNvSpPr txBox="1"/>
          <p:nvPr/>
        </p:nvSpPr>
        <p:spPr>
          <a:xfrm>
            <a:off x="8763000" y="3367115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DNS- </a:t>
            </a:r>
            <a:r>
              <a:rPr lang="en-US" b="1" dirty="0"/>
              <a:t>RFC 1035</a:t>
            </a:r>
          </a:p>
        </p:txBody>
      </p:sp>
    </p:spTree>
    <p:extLst>
      <p:ext uri="{BB962C8B-B14F-4D97-AF65-F5344CB8AC3E}">
        <p14:creationId xmlns:p14="http://schemas.microsoft.com/office/powerpoint/2010/main" val="3060101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1AB3FE-0ADB-0E40-F6C2-7B9298EFCB9D}"/>
              </a:ext>
            </a:extLst>
          </p:cNvPr>
          <p:cNvSpPr/>
          <p:nvPr/>
        </p:nvSpPr>
        <p:spPr>
          <a:xfrm>
            <a:off x="2286000" y="1676400"/>
            <a:ext cx="6553200" cy="228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PA2 Demo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CBDB8D-8EF5-DA34-396C-2C25659F121E}"/>
              </a:ext>
            </a:extLst>
          </p:cNvPr>
          <p:cNvSpPr txBox="1"/>
          <p:nvPr/>
        </p:nvSpPr>
        <p:spPr>
          <a:xfrm>
            <a:off x="4191000" y="4925026"/>
            <a:ext cx="23246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/>
              <a:t>(</a:t>
            </a:r>
            <a:r>
              <a:rPr lang="en-US" sz="3200" i="1" dirty="0" err="1"/>
              <a:t>time.sleep</a:t>
            </a:r>
            <a:r>
              <a:rPr lang="en-US" sz="3200" i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861558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40</a:t>
            </a:fld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5E07059-9404-9463-312F-DDBEF0639654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84F6FDE-A7EB-DD8B-50E2-7AC1B123AE59}"/>
              </a:ext>
            </a:extLst>
          </p:cNvPr>
          <p:cNvSpPr txBox="1"/>
          <p:nvPr/>
        </p:nvSpPr>
        <p:spPr>
          <a:xfrm>
            <a:off x="5029200" y="76200"/>
            <a:ext cx="1390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RFCs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3A128B-0B02-FE9B-C85C-6823C17337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990600"/>
            <a:ext cx="8171748" cy="52101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3463F00-0DD8-41A1-D670-A79F0F12EA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1000" y="1046479"/>
            <a:ext cx="4224022" cy="469582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754268A6-5C96-2159-0250-9EA505E50D65}"/>
                  </a:ext>
                </a:extLst>
              </p14:cNvPr>
              <p14:cNvContentPartPr/>
              <p14:nvPr/>
            </p14:nvContentPartPr>
            <p14:xfrm>
              <a:off x="6052251" y="1488343"/>
              <a:ext cx="1495080" cy="1922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754268A6-5C96-2159-0250-9EA505E50D6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34251" y="1470343"/>
                <a:ext cx="1530720" cy="22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F5279E1F-E3CD-E240-1A02-F52E3F234851}"/>
                  </a:ext>
                </a:extLst>
              </p14:cNvPr>
              <p14:cNvContentPartPr/>
              <p14:nvPr/>
            </p14:nvContentPartPr>
            <p14:xfrm>
              <a:off x="646851" y="3613783"/>
              <a:ext cx="49680" cy="2487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F5279E1F-E3CD-E240-1A02-F52E3F23485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29211" y="3595783"/>
                <a:ext cx="85320" cy="28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5FE538C8-7C5F-4937-D4F8-4225DB51FF36}"/>
                  </a:ext>
                </a:extLst>
              </p14:cNvPr>
              <p14:cNvContentPartPr/>
              <p14:nvPr/>
            </p14:nvContentPartPr>
            <p14:xfrm>
              <a:off x="2464131" y="3901063"/>
              <a:ext cx="150840" cy="1861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5FE538C8-7C5F-4937-D4F8-4225DB51FF3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446491" y="3883063"/>
                <a:ext cx="186480" cy="22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77446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7437FAF-1BF4-260D-46AF-A2E85CE3A9C7}"/>
              </a:ext>
            </a:extLst>
          </p:cNvPr>
          <p:cNvSpPr/>
          <p:nvPr/>
        </p:nvSpPr>
        <p:spPr>
          <a:xfrm>
            <a:off x="685800" y="152400"/>
            <a:ext cx="4724400" cy="701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Application Layer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FD640E6-FB74-4AE1-376E-4A060A842808}"/>
              </a:ext>
            </a:extLst>
          </p:cNvPr>
          <p:cNvSpPr/>
          <p:nvPr/>
        </p:nvSpPr>
        <p:spPr>
          <a:xfrm>
            <a:off x="685800" y="974865"/>
            <a:ext cx="4724400" cy="70132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Presentation Layer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D0D0D89-A69C-0AC7-ED98-B111203B7BBB}"/>
              </a:ext>
            </a:extLst>
          </p:cNvPr>
          <p:cNvSpPr/>
          <p:nvPr/>
        </p:nvSpPr>
        <p:spPr>
          <a:xfrm>
            <a:off x="704460" y="1769950"/>
            <a:ext cx="4724400" cy="70132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Session Layer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04459" y="2543403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B1CEFE5-8CF0-3E4E-22AF-5E2DEC7A3DAE}"/>
              </a:ext>
            </a:extLst>
          </p:cNvPr>
          <p:cNvSpPr/>
          <p:nvPr/>
        </p:nvSpPr>
        <p:spPr>
          <a:xfrm>
            <a:off x="704459" y="3336920"/>
            <a:ext cx="4705741" cy="70132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Network Layer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DF164C2-D728-A24B-2054-9225EB08C836}"/>
              </a:ext>
            </a:extLst>
          </p:cNvPr>
          <p:cNvSpPr/>
          <p:nvPr/>
        </p:nvSpPr>
        <p:spPr>
          <a:xfrm>
            <a:off x="685800" y="4130437"/>
            <a:ext cx="4743060" cy="70132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Data Link Layer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5276570-D178-6789-AD77-4F73572BE6A0}"/>
              </a:ext>
            </a:extLst>
          </p:cNvPr>
          <p:cNvSpPr/>
          <p:nvPr/>
        </p:nvSpPr>
        <p:spPr>
          <a:xfrm>
            <a:off x="685799" y="4950772"/>
            <a:ext cx="4724401" cy="70132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Physical Layer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791D45A-2B78-7E58-D3C9-FCB213EA07A4}"/>
              </a:ext>
            </a:extLst>
          </p:cNvPr>
          <p:cNvSpPr txBox="1"/>
          <p:nvPr/>
        </p:nvSpPr>
        <p:spPr>
          <a:xfrm>
            <a:off x="7315200" y="44381"/>
            <a:ext cx="29450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OSI Model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2EC987F-DD3A-9A01-1E05-FCB760C1F941}"/>
              </a:ext>
            </a:extLst>
          </p:cNvPr>
          <p:cNvSpPr txBox="1"/>
          <p:nvPr/>
        </p:nvSpPr>
        <p:spPr>
          <a:xfrm>
            <a:off x="6811955" y="2123025"/>
            <a:ext cx="3980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Messages from Network Applications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CA714F5-3372-96CB-6979-4415CF237B95}"/>
              </a:ext>
            </a:extLst>
          </p:cNvPr>
          <p:cNvSpPr/>
          <p:nvPr/>
        </p:nvSpPr>
        <p:spPr>
          <a:xfrm>
            <a:off x="6425518" y="1396133"/>
            <a:ext cx="4724400" cy="701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Application Layer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74F123F-082C-82E1-943B-7C050F3C7986}"/>
              </a:ext>
            </a:extLst>
          </p:cNvPr>
          <p:cNvCxnSpPr/>
          <p:nvPr/>
        </p:nvCxnSpPr>
        <p:spPr>
          <a:xfrm>
            <a:off x="8787718" y="2590800"/>
            <a:ext cx="0" cy="74612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B0779F08-4A58-0FAF-4861-90FADA75BEF5}"/>
              </a:ext>
            </a:extLst>
          </p:cNvPr>
          <p:cNvSpPr/>
          <p:nvPr/>
        </p:nvSpPr>
        <p:spPr>
          <a:xfrm>
            <a:off x="6324600" y="3466742"/>
            <a:ext cx="4724401" cy="70132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Physical Layer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CE81010-BBD9-C1B6-BD92-8E3C5D710AD9}"/>
              </a:ext>
            </a:extLst>
          </p:cNvPr>
          <p:cNvSpPr txBox="1"/>
          <p:nvPr/>
        </p:nvSpPr>
        <p:spPr>
          <a:xfrm>
            <a:off x="6666597" y="4177393"/>
            <a:ext cx="4429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Bits being transmitted over some medium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9D0E756-2392-0106-A6F7-31927E74F435}"/>
              </a:ext>
            </a:extLst>
          </p:cNvPr>
          <p:cNvSpPr txBox="1"/>
          <p:nvPr/>
        </p:nvSpPr>
        <p:spPr>
          <a:xfrm>
            <a:off x="6172200" y="5449753"/>
            <a:ext cx="5795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*In the textbook, they condense it to a 5-layer model, but 7 layers is what is most used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60183FF-CDA4-A158-B4B6-44A9415E6B2A}"/>
              </a:ext>
            </a:extLst>
          </p:cNvPr>
          <p:cNvSpPr txBox="1"/>
          <p:nvPr/>
        </p:nvSpPr>
        <p:spPr>
          <a:xfrm>
            <a:off x="5380046" y="917655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*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40788D0-5F9F-DE8E-7E9E-CBB999967372}"/>
              </a:ext>
            </a:extLst>
          </p:cNvPr>
          <p:cNvSpPr txBox="1"/>
          <p:nvPr/>
        </p:nvSpPr>
        <p:spPr>
          <a:xfrm>
            <a:off x="5380046" y="1744379"/>
            <a:ext cx="3048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*</a:t>
            </a:r>
          </a:p>
          <a:p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13482B3-9CBC-EF32-A691-39EA30CC07F0}"/>
                  </a:ext>
                </a:extLst>
              </p14:cNvPr>
              <p14:cNvContentPartPr/>
              <p14:nvPr/>
            </p14:nvContentPartPr>
            <p14:xfrm>
              <a:off x="381000" y="2526134"/>
              <a:ext cx="5582520" cy="7747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13482B3-9CBC-EF32-A691-39EA30CC07F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8000" y="2463134"/>
                <a:ext cx="5708160" cy="900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52976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F6A926-307D-6B80-2E60-7B39D2C6EB94}"/>
              </a:ext>
            </a:extLst>
          </p:cNvPr>
          <p:cNvSpPr txBox="1"/>
          <p:nvPr/>
        </p:nvSpPr>
        <p:spPr>
          <a:xfrm>
            <a:off x="1219200" y="1752600"/>
            <a:ext cx="906530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Transport Layer Protocols:</a:t>
            </a:r>
          </a:p>
          <a:p>
            <a:endParaRPr lang="en-US" sz="3600" b="1" dirty="0"/>
          </a:p>
          <a:p>
            <a:pPr marL="742950" indent="-742950">
              <a:buAutoNum type="arabicPeriod"/>
            </a:pPr>
            <a:r>
              <a:rPr lang="en-US" sz="3600" b="1" dirty="0"/>
              <a:t>Transmission Control Protocol (TCP)</a:t>
            </a:r>
          </a:p>
          <a:p>
            <a:pPr marL="742950" indent="-742950">
              <a:buAutoNum type="arabicPeriod"/>
            </a:pPr>
            <a:r>
              <a:rPr lang="en-US" sz="3600" b="1" dirty="0"/>
              <a:t>User Datagram Protocol (UDP)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950032-E25D-CB82-3994-05425444C34D}"/>
              </a:ext>
            </a:extLst>
          </p:cNvPr>
          <p:cNvSpPr/>
          <p:nvPr/>
        </p:nvSpPr>
        <p:spPr>
          <a:xfrm>
            <a:off x="3048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</p:spTree>
    <p:extLst>
      <p:ext uri="{BB962C8B-B14F-4D97-AF65-F5344CB8AC3E}">
        <p14:creationId xmlns:p14="http://schemas.microsoft.com/office/powerpoint/2010/main" val="2785785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950032-E25D-CB82-3994-05425444C34D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75E3D9-AB63-3530-9F59-FB5569ABD35A}"/>
              </a:ext>
            </a:extLst>
          </p:cNvPr>
          <p:cNvSpPr txBox="1"/>
          <p:nvPr/>
        </p:nvSpPr>
        <p:spPr>
          <a:xfrm>
            <a:off x="5334000" y="165250"/>
            <a:ext cx="942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UDP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33C7606-D8A0-4066-5974-A6E4BD59802A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104586"/>
            <a:ext cx="5550595" cy="292753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0375" marR="0" lvl="0" indent="-330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“no frills,” “bare bones” Internet transport protocol</a:t>
            </a:r>
          </a:p>
          <a:p>
            <a:pPr marL="460375" marR="0" lvl="0" indent="-330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“best effort” service, UDP segments may be:</a:t>
            </a:r>
          </a:p>
          <a:p>
            <a:pPr marL="808038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lost</a:t>
            </a:r>
          </a:p>
          <a:p>
            <a:pPr marL="808038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delivered out-of-order to app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6C339A6-909E-73FB-0A55-33D6DEDF252F}"/>
              </a:ext>
            </a:extLst>
          </p:cNvPr>
          <p:cNvGrpSpPr/>
          <p:nvPr/>
        </p:nvGrpSpPr>
        <p:grpSpPr>
          <a:xfrm>
            <a:off x="6407040" y="911401"/>
            <a:ext cx="5029004" cy="5014363"/>
            <a:chOff x="4979987" y="2821302"/>
            <a:chExt cx="6630121" cy="3829830"/>
          </a:xfrm>
        </p:grpSpPr>
        <p:sp>
          <p:nvSpPr>
            <p:cNvPr id="8" name="Rectangle 26">
              <a:extLst>
                <a:ext uri="{FF2B5EF4-FFF2-40B4-BE49-F238E27FC236}">
                  <a16:creationId xmlns:a16="http://schemas.microsoft.com/office/drawing/2014/main" id="{5A0E75C8-16B2-F396-49B8-E5D4F50813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8112" y="3235273"/>
              <a:ext cx="6059488" cy="3044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84163" indent="-284163" algn="l" rtl="0" eaLnBrk="0" fontAlgn="base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+mn-lt"/>
                  <a:ea typeface="ＭＳ Ｐゴシック" charset="0"/>
                  <a:cs typeface="ＭＳ Ｐゴシック" charset="0"/>
                </a:defRPr>
              </a:lvl1pPr>
              <a:lvl2pPr marL="687388" indent="-230188" algn="l" rtl="0" eaLnBrk="0" fontAlgn="base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ＭＳ Ｐゴシック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  <a:ea typeface="ＭＳ Ｐゴシック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800">
                  <a:solidFill>
                    <a:schemeClr val="tx1"/>
                  </a:solidFill>
                  <a:latin typeface="Times New Roman" pitchFamily="-109" charset="0"/>
                  <a:ea typeface="ＭＳ Ｐゴシック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Times New Roman" pitchFamily="-109" charset="0"/>
                  <a:ea typeface="ＭＳ Ｐゴシック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Times New Roman" pitchFamily="-109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Times New Roman" pitchFamily="-109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Times New Roman" pitchFamily="-109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Times New Roman" pitchFamily="-109" charset="0"/>
                </a:defRPr>
              </a:lvl9pPr>
            </a:lstStyle>
            <a:p>
              <a:pPr marL="284163" marR="0" lvl="0" indent="-284163" algn="l" defTabSz="914400" rtl="0" eaLnBrk="0" fontAlgn="base" latinLnBrk="0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charset="2"/>
                <a:buChar char="§"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no connection establishment (which can add RTT delay)</a:t>
              </a:r>
            </a:p>
            <a:p>
              <a:pPr marL="284163" marR="0" lvl="0" indent="-284163" algn="l" defTabSz="914400" rtl="0" eaLnBrk="0" fontAlgn="base" latinLnBrk="0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charset="2"/>
                <a:buChar char="§"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simple: no connection state at sender, receiver</a:t>
              </a:r>
            </a:p>
            <a:p>
              <a:pPr marL="284163" marR="0" lvl="0" indent="-284163" algn="l" defTabSz="914400" rtl="0" eaLnBrk="0" fontAlgn="base" latinLnBrk="0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charset="2"/>
                <a:buChar char="§"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small header size</a:t>
              </a:r>
            </a:p>
            <a:p>
              <a:pPr marL="284163" marR="0" lvl="0" indent="-284163" algn="l" defTabSz="914400" rtl="0" eaLnBrk="0" fontAlgn="base" latinLnBrk="0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charset="2"/>
                <a:buChar char="§"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no congestion control</a:t>
              </a:r>
            </a:p>
            <a:p>
              <a:pPr marL="687388" marR="0" lvl="1" indent="-284163" algn="l" defTabSz="914400" rtl="0" eaLnBrk="0" fontAlgn="base" latinLnBrk="0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charset="2"/>
                <a:buChar char="§"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UDP can blast away as fast as desired!</a:t>
              </a:r>
            </a:p>
            <a:p>
              <a:pPr marL="687388" marR="0" lvl="1" indent="-284163" algn="l" defTabSz="914400" rtl="0" eaLnBrk="0" fontAlgn="base" latinLnBrk="0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charset="2"/>
                <a:buChar char="§"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can function in the face of congestion</a:t>
              </a:r>
            </a:p>
          </p:txBody>
        </p:sp>
        <p:sp>
          <p:nvSpPr>
            <p:cNvPr id="9" name="Rectangle 27">
              <a:extLst>
                <a:ext uri="{FF2B5EF4-FFF2-40B4-BE49-F238E27FC236}">
                  <a16:creationId xmlns:a16="http://schemas.microsoft.com/office/drawing/2014/main" id="{8AB8AC44-B4F1-9D02-526A-02E25D4FA0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9987" y="2988017"/>
              <a:ext cx="6630121" cy="3663115"/>
            </a:xfrm>
            <a:prstGeom prst="rect">
              <a:avLst/>
            </a:prstGeom>
            <a:noFill/>
            <a:ln w="19050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12" name="Text Box 28">
              <a:extLst>
                <a:ext uri="{FF2B5EF4-FFF2-40B4-BE49-F238E27FC236}">
                  <a16:creationId xmlns:a16="http://schemas.microsoft.com/office/drawing/2014/main" id="{82250D5F-B625-FD1B-C02F-71A8812463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24449" y="2821302"/>
              <a:ext cx="5102112" cy="3789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65000"/>
                <a:buFont typeface="Wingdings" charset="0"/>
                <a:buNone/>
                <a:tabLst/>
                <a:defRPr/>
              </a:pPr>
              <a:r>
                <a:rPr kumimoji="0" lang="en-US" sz="3200" b="0" i="0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Why is there a UDP?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</p:grpSp>
      <p:sp>
        <p:nvSpPr>
          <p:cNvPr id="13" name="Rectangle 3">
            <a:extLst>
              <a:ext uri="{FF2B5EF4-FFF2-40B4-BE49-F238E27FC236}">
                <a16:creationId xmlns:a16="http://schemas.microsoft.com/office/drawing/2014/main" id="{D8EF3C8E-334F-36F0-3A54-CAF3B420EC00}"/>
              </a:ext>
            </a:extLst>
          </p:cNvPr>
          <p:cNvSpPr txBox="1">
            <a:spLocks noChangeArrowheads="1"/>
          </p:cNvSpPr>
          <p:nvPr/>
        </p:nvSpPr>
        <p:spPr>
          <a:xfrm>
            <a:off x="480812" y="3980868"/>
            <a:ext cx="5550595" cy="206035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0375" marR="0" lvl="0" indent="-3333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connectionless:</a:t>
            </a:r>
            <a:endParaRPr kumimoji="0" lang="en-US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no handshaking between UDP sender, receiver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each UDP segment handled independently of others</a:t>
            </a:r>
          </a:p>
        </p:txBody>
      </p:sp>
    </p:spTree>
    <p:extLst>
      <p:ext uri="{BB962C8B-B14F-4D97-AF65-F5344CB8AC3E}">
        <p14:creationId xmlns:p14="http://schemas.microsoft.com/office/powerpoint/2010/main" val="143528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950032-E25D-CB82-3994-05425444C34D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75E3D9-AB63-3530-9F59-FB5569ABD35A}"/>
              </a:ext>
            </a:extLst>
          </p:cNvPr>
          <p:cNvSpPr txBox="1"/>
          <p:nvPr/>
        </p:nvSpPr>
        <p:spPr>
          <a:xfrm>
            <a:off x="5334000" y="165250"/>
            <a:ext cx="942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UDP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6E48A5-EF30-33DD-CE95-7019BF4D0865}"/>
              </a:ext>
            </a:extLst>
          </p:cNvPr>
          <p:cNvSpPr/>
          <p:nvPr/>
        </p:nvSpPr>
        <p:spPr>
          <a:xfrm>
            <a:off x="5652759" y="1787211"/>
            <a:ext cx="2057400" cy="838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0"/>
            </a:defPPr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Source Port #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DF1A674-C489-35B7-D453-AEEA5F9EA7D0}"/>
              </a:ext>
            </a:extLst>
          </p:cNvPr>
          <p:cNvSpPr/>
          <p:nvPr/>
        </p:nvSpPr>
        <p:spPr>
          <a:xfrm>
            <a:off x="7786359" y="1792291"/>
            <a:ext cx="2057400" cy="838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0"/>
            </a:defPPr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>
                <a:solidFill>
                  <a:schemeClr val="tx1"/>
                </a:solidFill>
              </a:rPr>
              <a:t>Dest</a:t>
            </a:r>
            <a:r>
              <a:rPr lang="en-US" dirty="0">
                <a:solidFill>
                  <a:schemeClr val="tx1"/>
                </a:solidFill>
              </a:rPr>
              <a:t>. Port #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B639E23-E161-0692-F973-C0BF90C93DB0}"/>
              </a:ext>
            </a:extLst>
          </p:cNvPr>
          <p:cNvSpPr/>
          <p:nvPr/>
        </p:nvSpPr>
        <p:spPr>
          <a:xfrm>
            <a:off x="5652759" y="2701611"/>
            <a:ext cx="2057400" cy="838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0"/>
            </a:defPPr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Length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D8A8B3D-8C9A-4CE6-E18F-46CE0773BD4E}"/>
              </a:ext>
            </a:extLst>
          </p:cNvPr>
          <p:cNvSpPr/>
          <p:nvPr/>
        </p:nvSpPr>
        <p:spPr>
          <a:xfrm>
            <a:off x="7786359" y="2706691"/>
            <a:ext cx="2057400" cy="838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0"/>
            </a:defPPr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Checksum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D433605-A4F6-CC46-CFCA-CE0C593EB958}"/>
              </a:ext>
            </a:extLst>
          </p:cNvPr>
          <p:cNvSpPr/>
          <p:nvPr/>
        </p:nvSpPr>
        <p:spPr>
          <a:xfrm>
            <a:off x="5652759" y="3613725"/>
            <a:ext cx="4191000" cy="190728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0"/>
            </a:defPPr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Data (DNS Query, HTTP 3.0, DHCP)</a:t>
            </a:r>
          </a:p>
        </p:txBody>
      </p:sp>
      <p:sp>
        <p:nvSpPr>
          <p:cNvPr id="18" name="TextBox 10">
            <a:extLst>
              <a:ext uri="{FF2B5EF4-FFF2-40B4-BE49-F238E27FC236}">
                <a16:creationId xmlns:a16="http://schemas.microsoft.com/office/drawing/2014/main" id="{244D092D-3405-DE0F-1716-76E6EC9E7A69}"/>
              </a:ext>
            </a:extLst>
          </p:cNvPr>
          <p:cNvSpPr txBox="1"/>
          <p:nvPr/>
        </p:nvSpPr>
        <p:spPr>
          <a:xfrm>
            <a:off x="6224259" y="1336988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kern="0"/>
            </a:defPPr>
          </a:lstStyle>
          <a:p>
            <a:r>
              <a:rPr lang="en-US" dirty="0"/>
              <a:t>16 bits</a:t>
            </a:r>
          </a:p>
        </p:txBody>
      </p:sp>
      <p:sp>
        <p:nvSpPr>
          <p:cNvPr id="19" name="TextBox 11">
            <a:extLst>
              <a:ext uri="{FF2B5EF4-FFF2-40B4-BE49-F238E27FC236}">
                <a16:creationId xmlns:a16="http://schemas.microsoft.com/office/drawing/2014/main" id="{3767145C-69C6-6C14-4D15-049953C58CEA}"/>
              </a:ext>
            </a:extLst>
          </p:cNvPr>
          <p:cNvSpPr txBox="1"/>
          <p:nvPr/>
        </p:nvSpPr>
        <p:spPr>
          <a:xfrm>
            <a:off x="8403605" y="1336988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kern="0"/>
            </a:defPPr>
          </a:lstStyle>
          <a:p>
            <a:r>
              <a:rPr lang="en-US" dirty="0"/>
              <a:t>16 bits</a:t>
            </a:r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ADF858CB-BAE9-A996-2481-831212896433}"/>
              </a:ext>
            </a:extLst>
          </p:cNvPr>
          <p:cNvSpPr/>
          <p:nvPr/>
        </p:nvSpPr>
        <p:spPr>
          <a:xfrm>
            <a:off x="5185756" y="1706320"/>
            <a:ext cx="381000" cy="1907405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kern="0"/>
            </a:defPPr>
            <a:lvl1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1" name="TextBox 13">
            <a:extLst>
              <a:ext uri="{FF2B5EF4-FFF2-40B4-BE49-F238E27FC236}">
                <a16:creationId xmlns:a16="http://schemas.microsoft.com/office/drawing/2014/main" id="{2565D231-086B-C709-121C-0B79B174583E}"/>
              </a:ext>
            </a:extLst>
          </p:cNvPr>
          <p:cNvSpPr txBox="1"/>
          <p:nvPr/>
        </p:nvSpPr>
        <p:spPr>
          <a:xfrm>
            <a:off x="4243059" y="2394525"/>
            <a:ext cx="10518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0"/>
            </a:defPPr>
          </a:lstStyle>
          <a:p>
            <a:r>
              <a:rPr lang="en-US" sz="2000" b="1" dirty="0"/>
              <a:t>UDP Header</a:t>
            </a:r>
          </a:p>
        </p:txBody>
      </p:sp>
      <p:sp>
        <p:nvSpPr>
          <p:cNvPr id="23" name="Left Brace 22">
            <a:extLst>
              <a:ext uri="{FF2B5EF4-FFF2-40B4-BE49-F238E27FC236}">
                <a16:creationId xmlns:a16="http://schemas.microsoft.com/office/drawing/2014/main" id="{A9AEBE5A-923B-33B9-AC16-22989822E8C5}"/>
              </a:ext>
            </a:extLst>
          </p:cNvPr>
          <p:cNvSpPr/>
          <p:nvPr/>
        </p:nvSpPr>
        <p:spPr>
          <a:xfrm>
            <a:off x="3810000" y="1706319"/>
            <a:ext cx="381000" cy="3814692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kern="0"/>
            </a:defPPr>
            <a:lvl1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5" name="TextBox 15">
            <a:extLst>
              <a:ext uri="{FF2B5EF4-FFF2-40B4-BE49-F238E27FC236}">
                <a16:creationId xmlns:a16="http://schemas.microsoft.com/office/drawing/2014/main" id="{9B12CDE4-2935-6A1D-83FF-BF3012E06298}"/>
              </a:ext>
            </a:extLst>
          </p:cNvPr>
          <p:cNvSpPr txBox="1"/>
          <p:nvPr/>
        </p:nvSpPr>
        <p:spPr>
          <a:xfrm>
            <a:off x="2348242" y="3224486"/>
            <a:ext cx="14570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0"/>
            </a:defPPr>
          </a:lstStyle>
          <a:p>
            <a:r>
              <a:rPr lang="en-US" sz="2000" b="1" dirty="0"/>
              <a:t>UDP Segment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91DD473-BABE-ED1E-266F-732EF90EAB7E}"/>
              </a:ext>
            </a:extLst>
          </p:cNvPr>
          <p:cNvSpPr txBox="1"/>
          <p:nvPr/>
        </p:nvSpPr>
        <p:spPr>
          <a:xfrm>
            <a:off x="414199" y="1336988"/>
            <a:ext cx="1524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UDP header is very small!! (8 bytes, 64 bits)</a:t>
            </a:r>
          </a:p>
        </p:txBody>
      </p:sp>
    </p:spTree>
    <p:extLst>
      <p:ext uri="{BB962C8B-B14F-4D97-AF65-F5344CB8AC3E}">
        <p14:creationId xmlns:p14="http://schemas.microsoft.com/office/powerpoint/2010/main" val="3740740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5E07059-9404-9463-312F-DDBEF0639654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84F6FDE-A7EB-DD8B-50E2-7AC1B123AE59}"/>
              </a:ext>
            </a:extLst>
          </p:cNvPr>
          <p:cNvSpPr txBox="1"/>
          <p:nvPr/>
        </p:nvSpPr>
        <p:spPr>
          <a:xfrm>
            <a:off x="5029200" y="7620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TCP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C34B6A0-3A32-8F39-8B57-9A8EA6AD63C3}"/>
              </a:ext>
            </a:extLst>
          </p:cNvPr>
          <p:cNvSpPr txBox="1"/>
          <p:nvPr/>
        </p:nvSpPr>
        <p:spPr>
          <a:xfrm>
            <a:off x="457200" y="1270484"/>
            <a:ext cx="4114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Connection oriented, point-to-point (1 to 1) </a:t>
            </a:r>
          </a:p>
          <a:p>
            <a:pPr lvl="1"/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b="1" dirty="0">
                <a:sym typeface="Wingdings" panose="05000000000000000000" pitchFamily="2" charset="2"/>
              </a:rPr>
              <a:t>TCP Handshake</a:t>
            </a:r>
            <a:r>
              <a:rPr lang="en-US" sz="2400" dirty="0">
                <a:sym typeface="Wingdings" panose="05000000000000000000" pitchFamily="2" charset="2"/>
              </a:rPr>
              <a:t> must occur before data is being transmitted</a:t>
            </a:r>
            <a:endParaRPr lang="en-US" sz="2400" dirty="0"/>
          </a:p>
        </p:txBody>
      </p:sp>
      <p:pic>
        <p:nvPicPr>
          <p:cNvPr id="30" name="Graphic 29" descr="Computer with solid fill">
            <a:extLst>
              <a:ext uri="{FF2B5EF4-FFF2-40B4-BE49-F238E27FC236}">
                <a16:creationId xmlns:a16="http://schemas.microsoft.com/office/drawing/2014/main" id="{56713C35-9605-035B-50A0-AA26EAC0DD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1000" y="3495404"/>
            <a:ext cx="1828800" cy="1828800"/>
          </a:xfrm>
          <a:prstGeom prst="rect">
            <a:avLst/>
          </a:prstGeom>
        </p:spPr>
      </p:pic>
      <p:pic>
        <p:nvPicPr>
          <p:cNvPr id="31" name="Graphic 30" descr="Computer with solid fill">
            <a:extLst>
              <a:ext uri="{FF2B5EF4-FFF2-40B4-BE49-F238E27FC236}">
                <a16:creationId xmlns:a16="http://schemas.microsoft.com/office/drawing/2014/main" id="{C0F90C8A-E29C-081C-F619-E1FAF2CBBE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91000" y="3495404"/>
            <a:ext cx="1828800" cy="1828800"/>
          </a:xfrm>
          <a:prstGeom prst="rect">
            <a:avLst/>
          </a:prstGeom>
        </p:spPr>
      </p:pic>
      <p:sp>
        <p:nvSpPr>
          <p:cNvPr id="32" name="Oval 31">
            <a:extLst>
              <a:ext uri="{FF2B5EF4-FFF2-40B4-BE49-F238E27FC236}">
                <a16:creationId xmlns:a16="http://schemas.microsoft.com/office/drawing/2014/main" id="{8B18CC3C-17C9-B588-3CAE-D9BD1D30E84D}"/>
              </a:ext>
            </a:extLst>
          </p:cNvPr>
          <p:cNvSpPr/>
          <p:nvPr/>
        </p:nvSpPr>
        <p:spPr>
          <a:xfrm>
            <a:off x="1905000" y="4267200"/>
            <a:ext cx="762000" cy="3860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TCP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6F98696-6942-1F9B-A179-D7BC7E648145}"/>
              </a:ext>
            </a:extLst>
          </p:cNvPr>
          <p:cNvSpPr/>
          <p:nvPr/>
        </p:nvSpPr>
        <p:spPr>
          <a:xfrm>
            <a:off x="3657600" y="4267200"/>
            <a:ext cx="762000" cy="3860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TCP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EA51039-85C1-BC95-275E-45641C853BAF}"/>
              </a:ext>
            </a:extLst>
          </p:cNvPr>
          <p:cNvCxnSpPr>
            <a:stCxn id="32" idx="6"/>
            <a:endCxn id="33" idx="2"/>
          </p:cNvCxnSpPr>
          <p:nvPr/>
        </p:nvCxnSpPr>
        <p:spPr>
          <a:xfrm>
            <a:off x="2667000" y="4460240"/>
            <a:ext cx="990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5C3ED24-3484-732E-EEA6-9F81B3334FD2}"/>
              </a:ext>
            </a:extLst>
          </p:cNvPr>
          <p:cNvSpPr txBox="1"/>
          <p:nvPr/>
        </p:nvSpPr>
        <p:spPr>
          <a:xfrm>
            <a:off x="609600" y="3276600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</a:t>
            </a:r>
            <a:r>
              <a:rPr lang="en-US" i="1" dirty="0"/>
              <a:t>logical</a:t>
            </a:r>
            <a:r>
              <a:rPr lang="en-US" dirty="0"/>
              <a:t> connection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86C45D7-C50F-D573-E608-99A12EC2E6B9}"/>
              </a:ext>
            </a:extLst>
          </p:cNvPr>
          <p:cNvSpPr txBox="1"/>
          <p:nvPr/>
        </p:nvSpPr>
        <p:spPr>
          <a:xfrm rot="1279658">
            <a:off x="2228327" y="4119335"/>
            <a:ext cx="766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Process A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1952D34-28C4-D67A-ABBC-61999070143C}"/>
              </a:ext>
            </a:extLst>
          </p:cNvPr>
          <p:cNvSpPr txBox="1"/>
          <p:nvPr/>
        </p:nvSpPr>
        <p:spPr>
          <a:xfrm rot="20363231">
            <a:off x="3430232" y="4094339"/>
            <a:ext cx="766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Process B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A657697-C2AD-8492-D446-DD5AEFB6E5A0}"/>
              </a:ext>
            </a:extLst>
          </p:cNvPr>
          <p:cNvSpPr txBox="1"/>
          <p:nvPr/>
        </p:nvSpPr>
        <p:spPr>
          <a:xfrm>
            <a:off x="350520" y="5555548"/>
            <a:ext cx="5413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Reliable, in order, data transfer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EADE373-BA7D-F220-EAFB-7FC804383065}"/>
              </a:ext>
            </a:extLst>
          </p:cNvPr>
          <p:cNvSpPr txBox="1"/>
          <p:nvPr/>
        </p:nvSpPr>
        <p:spPr>
          <a:xfrm>
            <a:off x="6781800" y="1255244"/>
            <a:ext cx="4800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Cumulative ACKs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Pipelining</a:t>
            </a:r>
          </a:p>
          <a:p>
            <a:pPr marL="342900" lvl="1" indent="-342900">
              <a:buFont typeface="Wingdings" panose="05000000000000000000" pitchFamily="2" charset="2"/>
              <a:buChar char="à"/>
            </a:pPr>
            <a:r>
              <a:rPr lang="en-US" sz="2400" dirty="0">
                <a:sym typeface="Wingdings" panose="05000000000000000000" pitchFamily="2" charset="2"/>
              </a:rPr>
              <a:t>TCP Congestion and flow control set window size</a:t>
            </a:r>
          </a:p>
          <a:p>
            <a:pPr marL="342900" lvl="1" indent="-342900">
              <a:buFont typeface="Wingdings" panose="05000000000000000000" pitchFamily="2" charset="2"/>
              <a:buChar char="à"/>
            </a:pPr>
            <a:endParaRPr lang="en-US" sz="2400" dirty="0">
              <a:sym typeface="Wingdings" panose="05000000000000000000" pitchFamily="2" charset="2"/>
            </a:endParaRPr>
          </a:p>
          <a:p>
            <a:pPr marL="342900" lvl="1" indent="-342900">
              <a:buFont typeface="Wingdings" panose="05000000000000000000" pitchFamily="2" charset="2"/>
              <a:buChar char="à"/>
            </a:pPr>
            <a:endParaRPr lang="en-US" sz="2400" dirty="0">
              <a:sym typeface="Wingdings" panose="05000000000000000000" pitchFamily="2" charset="2"/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anose="05000000000000000000" pitchFamily="2" charset="2"/>
              </a:rPr>
              <a:t>Flow controlled</a:t>
            </a:r>
          </a:p>
          <a:p>
            <a:pPr marL="342900" lvl="1" indent="-342900">
              <a:buFont typeface="Wingdings" panose="05000000000000000000" pitchFamily="2" charset="2"/>
              <a:buChar char="à"/>
            </a:pPr>
            <a:r>
              <a:rPr lang="en-US" sz="2400" dirty="0">
                <a:sym typeface="Wingdings" panose="05000000000000000000" pitchFamily="2" charset="2"/>
              </a:rPr>
              <a:t>Sender will not overwhelm receiver</a:t>
            </a:r>
          </a:p>
          <a:p>
            <a:pPr marL="342900" lvl="1" indent="-342900">
              <a:buFont typeface="Wingdings" panose="05000000000000000000" pitchFamily="2" charset="2"/>
              <a:buChar char="à"/>
            </a:pPr>
            <a:endParaRPr lang="en-US" sz="2400" dirty="0">
              <a:sym typeface="Wingdings" panose="05000000000000000000" pitchFamily="2" charset="2"/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anose="05000000000000000000" pitchFamily="2" charset="2"/>
              </a:rPr>
              <a:t>Full-duplex service</a:t>
            </a:r>
          </a:p>
        </p:txBody>
      </p:sp>
    </p:spTree>
    <p:extLst>
      <p:ext uri="{BB962C8B-B14F-4D97-AF65-F5344CB8AC3E}">
        <p14:creationId xmlns:p14="http://schemas.microsoft.com/office/powerpoint/2010/main" val="1417602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5836</TotalTime>
  <Words>1160</Words>
  <Application>Microsoft Office PowerPoint</Application>
  <PresentationFormat>Widescreen</PresentationFormat>
  <Paragraphs>268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Arial</vt:lpstr>
      <vt:lpstr>Calibri</vt:lpstr>
      <vt:lpstr>Wingdings</vt:lpstr>
      <vt:lpstr>Office Theme</vt:lpstr>
      <vt:lpstr>CSCI 466: Networks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466</dc:title>
  <dc:creator>Reese Pearsall</dc:creator>
  <cp:lastModifiedBy>Reese Pearsall</cp:lastModifiedBy>
  <cp:revision>44</cp:revision>
  <dcterms:created xsi:type="dcterms:W3CDTF">2022-08-21T16:55:59Z</dcterms:created>
  <dcterms:modified xsi:type="dcterms:W3CDTF">2023-10-04T07:39:14Z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2022-08-21T00:00:00Z</vt:filetime>
  </property>
  <property fmtid="{D5CDD505-2E9C-101B-9397-08002B2CF9AE}" pid="5" name="Producer">
    <vt:lpwstr>Microsoft® PowerPoint® for Microsoft 365</vt:lpwstr>
  </property>
</Properties>
</file>