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416" r:id="rId3"/>
    <p:sldId id="429" r:id="rId4"/>
    <p:sldId id="430" r:id="rId5"/>
    <p:sldId id="431" r:id="rId6"/>
    <p:sldId id="432" r:id="rId7"/>
    <p:sldId id="433" r:id="rId8"/>
    <p:sldId id="443" r:id="rId9"/>
    <p:sldId id="434" r:id="rId10"/>
    <p:sldId id="435" r:id="rId11"/>
    <p:sldId id="436" r:id="rId12"/>
    <p:sldId id="437" r:id="rId13"/>
    <p:sldId id="438" r:id="rId14"/>
    <p:sldId id="439" r:id="rId15"/>
    <p:sldId id="440" r:id="rId16"/>
    <p:sldId id="441" r:id="rId17"/>
    <p:sldId id="442" r:id="rId18"/>
    <p:sldId id="428" r:id="rId19"/>
    <p:sldId id="417" r:id="rId20"/>
    <p:sldId id="418" r:id="rId21"/>
    <p:sldId id="419" r:id="rId22"/>
    <p:sldId id="421" r:id="rId23"/>
    <p:sldId id="422" r:id="rId24"/>
    <p:sldId id="423" r:id="rId25"/>
    <p:sldId id="425" r:id="rId26"/>
    <p:sldId id="424" r:id="rId27"/>
    <p:sldId id="426" r:id="rId28"/>
    <p:sldId id="427" r:id="rId2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8E8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48" autoAdjust="0"/>
    <p:restoredTop sz="94660"/>
  </p:normalViewPr>
  <p:slideViewPr>
    <p:cSldViewPr>
      <p:cViewPr varScale="1">
        <p:scale>
          <a:sx n="113" d="100"/>
          <a:sy n="113" d="100"/>
        </p:scale>
        <p:origin x="132" y="2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46:35.7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7530 403 24575,'0'-2'0,"-1"-1"0,0 1 0,0 0 0,0-1 0,0 1 0,-1 0 0,1 0 0,0 0 0,-1 0 0,0 0 0,1 0 0,-1 0 0,0 0 0,0 1 0,0-1 0,0 1 0,0-1 0,-1 1 0,1 0 0,0 0 0,-1 0 0,1 0 0,-4-1 0,-60-16 0,-417-49 0,235 38 0,-626-28 0,370 34 0,-138-37 0,-107-7 0,-400 30 0,821 36 0,-357 7 0,500 12 0,-203 44 0,350-55 0,-31 6 0,2 3 0,0 4 0,1 2 0,-96 46 0,39-10 0,-107 57 0,213-104 0,1 2 0,0-1 0,0 2 0,2 0 0,-1 1 0,2 0 0,-18 27 0,-68 123 0,96-160 0,-16 29 0,2 0 0,1 1 0,2 1 0,2 0 0,1 1 0,1 0 0,2 1 0,2 0 0,-2 50 0,8-70 0,-1 25 0,6 63 0,-3-91 0,0-1 0,1 0 0,1 0 0,1 0 0,0 0 0,0 0 0,1-1 0,10 16 0,10 8 0,1-1 0,2-2 0,2 0 0,0-2 0,71 54 0,198 112 0,-140-98 0,-83-48 0,-38-23 0,1-2 0,1-2 0,1-1 0,1-3 0,71 25 0,18-10 0,1-7 0,271 25 0,53-9 0,46 2 0,859-23 0,-1159-15 0,328 57 0,-45-3 0,1-57 0,-279-9 0,535-11 0,-374 7 0,-94 4 0,-180 0 0,0-4 0,-1-4 0,0-4 0,-1-5 0,107-36 0,-165 41 0,0-1 0,-1-1 0,-1-2 0,0-2 0,-2-1 0,44-39 0,151-173 0,-172 171 0,-2-3 0,72-120 0,-102 146 0,-1 0 0,-3-1 0,-1-1 0,-2 0 0,-1-2 0,11-72 0,-20 83 0,-2-1 0,-2 1 0,-3-54 0,0 72 0,0 0 0,-1 0 0,-1 0 0,0 1 0,0-1 0,-2 1 0,0 0 0,0 1 0,-2-1 0,-10-15 0,0 6 0,-1 1 0,0 1 0,-2 0 0,0 2 0,-1 0 0,-1 2 0,-1 0 0,0 2 0,-33-16 0,1 2 0,-40-21 0,-200-75 0,-23 1 0,141 49 0,139 58 0,-35-11 0,-168-35-1365,226 59-5461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20:08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24575,'1'35'0,"11"62"0,-5-49 0,-3-17 0,-3-16 0,1 1 0,9 30 0,-3-21 0,-2 1 0,0 0 0,-1 1 0,-2-1 0,0 39 0,9 41 0,-13 49-1365,1-142-5461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20:09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788 1164 24575,'-7'-20'0,"0"0"0,-1 0 0,-2 1 0,0 0 0,0 0 0,-18-21 0,15 20 0,-4-8 0,-17-41 0,-7-12 0,-68-95 0,69 124 0,27 37 0,0 0 0,-12-23 0,2 1 0,-54-64 0,26 38 0,-3-5 0,-17-22 0,-46-53-1365,108 133-5461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19:5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24575,'608'-12'0,"-510"13"0,127-2 0,-83-11 0,-25 14 0,129-3 0,-184-5 276,48 0-1917,-98 6-5185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19:57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0 24575,'-1'10'0,"0"0"0,-1 0 0,-1 0 0,1-1 0,-1 1 0,-1-1 0,0 0 0,0 0 0,-9 13 0,0 2 0,-100 170 0,-13 26 0,107-180 0,1 0 0,2 2 0,-18 73 0,18-26 0,5 0 0,3 0 0,5 97 0,5-93 0,-4 119 0,-7-154-1365,8-48-5461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19:58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24575,'0'3'0,"1"0"0,0 0 0,0 1 0,0-1 0,0-1 0,1 1 0,-1 0 0,4 5 0,2 4 0,17 35 0,2-2 0,1 0 0,61 73 0,-82-111 0,31 35 0,-2 1 0,55 93 0,-34-48 0,-43-71 0,-1 0 0,-1 2 0,0-1 0,-2 1 0,0 1 0,12 37 0,-15-37-1365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19:59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941 1 24575,'-2'1'0,"0"0"0,0 0 0,0 1 0,0-1 0,0 1 0,0-1 0,0 1 0,0 0 0,0 0 0,-1 2 0,-3 2 0,-52 49 0,-72 84 0,60-63 0,44-50 0,-32 42 0,45-52 0,0 0 0,-1 0 0,-21 16 0,10-4 0,22-24 0,-1 1 0,1-1 0,-1 0 0,0 0 0,0-1 0,0 1 0,0-1 0,-9 5 0,-48 28 0,38-22 0,9-6 0,-2 0 0,1-2 0,-23 8 0,23-10 0,1 1 0,0 1 0,1 0 0,-1 1 0,-14 9 0,-127 89 0,149-101-1365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20:01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 24575,'-78'268'0,"68"-211"0,7-34 0,-2 0 0,0-1 0,-15 40 0,5-30 0,7-15 0,1 0 0,0 0 0,2 1 0,-6 22 0,4-4 0,-15 40 0,-1 3 0,19-62-1365,-1-3-5461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20:02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1 441 24575,'16'0'0,"1"-2"0,0 0 0,-1-1 0,1-1 0,-1 0 0,26-11 0,92-51 0,-45 20 0,-61 34 0,-1-1 0,-1-2 0,-1 0 0,0-2 0,-1-1 0,37-34 0,-45 39 0,0 0 0,0 1 0,1 1 0,25-12 0,-21 11 0,19-9 0,23-14 0,-59 33 18,-1 0 0,0 0 0,1 1 0,0-1 0,-1 1 0,1 0 1,5-1-1,6-2-1528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20:03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24575,'7'7'0,"-1"1"0,-1 0 0,1 0 0,3 9 0,10 15 0,88 104 0,-14-19 0,-53-65 0,-10-14 0,34 57 0,-59-87 0,1 0 0,0 0 0,12 11 0,5 6 0,0 6-1365,-17-21-5461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20:04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24575,'13'22'0,"-7"-15"0,17 27 0,3-2 0,45 46 0,-52-61 0,22 16 0,-25-21 0,-2 0 0,1 1 0,17 20 0,-13-10 0,-2 0 0,0 2 0,25 48 0,-37-63-273,1 0 0,1-1 0,-1 1 0,10 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19:5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24575,'608'-12'0,"-510"13"0,127-2 0,-83-11 0,-25 14 0,129-3 0,-184-5 276,48 0-1917,-98 6-5185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20:08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24575,'1'35'0,"11"62"0,-5-49 0,-3-17 0,-3-16 0,1 1 0,9 30 0,-3-21 0,-2 1 0,0 0 0,-1 1 0,-2-1 0,0 39 0,9 41 0,-13 49-1365,1-142-5461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20:09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788 1164 24575,'-7'-20'0,"0"0"0,-1 0 0,-2 1 0,0 0 0,0 0 0,-18-21 0,15 20 0,-4-8 0,-17-41 0,-7-12 0,-68-95 0,69 124 0,27 37 0,0 0 0,-12-23 0,2 1 0,-54-64 0,26 38 0,-3-5 0,-17-22 0,-46-53-1365,108 133-5461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19:5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24575,'608'-12'0,"-510"13"0,127-2 0,-83-11 0,-25 14 0,129-3 0,-184-5 276,48 0-1917,-98 6-5185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19:57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0 24575,'-1'10'0,"0"0"0,-1 0 0,-1 0 0,1-1 0,-1 1 0,-1-1 0,0 0 0,0 0 0,-9 13 0,0 2 0,-100 170 0,-13 26 0,107-180 0,1 0 0,2 2 0,-18 73 0,18-26 0,5 0 0,3 0 0,5 97 0,5-93 0,-4 119 0,-7-154-1365,8-48-5461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19:58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24575,'0'3'0,"1"0"0,0 0 0,0 1 0,0-1 0,0-1 0,1 1 0,-1 0 0,4 5 0,2 4 0,17 35 0,2-2 0,1 0 0,61 73 0,-82-111 0,31 35 0,-2 1 0,55 93 0,-34-48 0,-43-71 0,-1 0 0,-1 2 0,0-1 0,-2 1 0,0 1 0,12 37 0,-15-37-1365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19:59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941 1 24575,'-2'1'0,"0"0"0,0 0 0,0 1 0,0-1 0,0 1 0,0-1 0,0 1 0,0 0 0,0 0 0,-1 2 0,-3 2 0,-52 49 0,-72 84 0,60-63 0,44-50 0,-32 42 0,45-52 0,0 0 0,-1 0 0,-21 16 0,10-4 0,22-24 0,-1 1 0,1-1 0,-1 0 0,0 0 0,0-1 0,0 1 0,0-1 0,-9 5 0,-48 28 0,38-22 0,9-6 0,-2 0 0,1-2 0,-23 8 0,23-10 0,1 1 0,0 1 0,1 0 0,-1 1 0,-14 9 0,-127 89 0,149-101-1365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20:01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 24575,'-78'268'0,"68"-211"0,7-34 0,-2 0 0,0-1 0,-15 40 0,5-30 0,7-15 0,1 0 0,0 0 0,2 1 0,-6 22 0,4-4 0,-15 40 0,-1 3 0,19-62-1365,-1-3-5461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20:02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1 441 24575,'16'0'0,"1"-2"0,0 0 0,-1-1 0,1-1 0,-1 0 0,26-11 0,92-51 0,-45 20 0,-61 34 0,-1-1 0,-1-2 0,-1 0 0,0-2 0,-1-1 0,37-34 0,-45 39 0,0 0 0,0 1 0,1 1 0,25-12 0,-21 11 0,19-9 0,23-14 0,-59 33 18,-1 0 0,0 0 0,1 1 0,0-1 0,-1 1 0,1 0 1,5-1-1,6-2-1528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20:03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24575,'7'7'0,"-1"1"0,-1 0 0,1 0 0,3 9 0,10 15 0,88 104 0,-14-19 0,-53-65 0,-10-14 0,34 57 0,-59-87 0,1 0 0,0 0 0,12 11 0,5 6 0,0 6-1365,-17-21-5461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20:04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24575,'13'22'0,"-7"-15"0,17 27 0,3-2 0,45 46 0,-52-61 0,22 16 0,-25-21 0,-2 0 0,1 1 0,17 20 0,-13-10 0,-2 0 0,0 2 0,25 48 0,-37-63-273,1 0 0,1-1 0,-1 1 0,10 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19:57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0 24575,'-1'10'0,"0"0"0,-1 0 0,-1 0 0,1-1 0,-1 1 0,-1-1 0,0 0 0,0 0 0,-9 13 0,0 2 0,-100 170 0,-13 26 0,107-180 0,1 0 0,2 2 0,-18 73 0,18-26 0,5 0 0,3 0 0,5 97 0,5-93 0,-4 119 0,-7-154-1365,8-48-5461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20:08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24575,'1'35'0,"11"62"0,-5-49 0,-3-17 0,-3-16 0,1 1 0,9 30 0,-3-21 0,-2 1 0,0 0 0,-1 1 0,-2-1 0,0 39 0,9 41 0,-13 49-1365,1-142-5461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20:09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788 1164 24575,'-7'-20'0,"0"0"0,-1 0 0,-2 1 0,0 0 0,0 0 0,-18-21 0,15 20 0,-4-8 0,-17-41 0,-7-12 0,-68-95 0,69 124 0,27 37 0,0 0 0,-12-23 0,2 1 0,-54-64 0,26 38 0,-3-5 0,-17-22 0,-46-53-1365,108 133-5461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19:5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24575,'608'-12'0,"-510"13"0,127-2 0,-83-11 0,-25 14 0,129-3 0,-184-5 276,48 0-1917,-98 6-5185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19:57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0 24575,'-1'10'0,"0"0"0,-1 0 0,-1 0 0,1-1 0,-1 1 0,-1-1 0,0 0 0,0 0 0,-9 13 0,0 2 0,-100 170 0,-13 26 0,107-180 0,1 0 0,2 2 0,-18 73 0,18-26 0,5 0 0,3 0 0,5 97 0,5-93 0,-4 119 0,-7-154-1365,8-48-5461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19:58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24575,'0'3'0,"1"0"0,0 0 0,0 1 0,0-1 0,0-1 0,1 1 0,-1 0 0,4 5 0,2 4 0,17 35 0,2-2 0,1 0 0,61 73 0,-82-111 0,31 35 0,-2 1 0,55 93 0,-34-48 0,-43-71 0,-1 0 0,-1 2 0,0-1 0,-2 1 0,0 1 0,12 37 0,-15-37-1365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19:59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941 1 24575,'-2'1'0,"0"0"0,0 0 0,0 1 0,0-1 0,0 1 0,0-1 0,0 1 0,0 0 0,0 0 0,-1 2 0,-3 2 0,-52 49 0,-72 84 0,60-63 0,44-50 0,-32 42 0,45-52 0,0 0 0,-1 0 0,-21 16 0,10-4 0,22-24 0,-1 1 0,1-1 0,-1 0 0,0 0 0,0-1 0,0 1 0,0-1 0,-9 5 0,-48 28 0,38-22 0,9-6 0,-2 0 0,1-2 0,-23 8 0,23-10 0,1 1 0,0 1 0,1 0 0,-1 1 0,-14 9 0,-127 89 0,149-101-1365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20:01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 24575,'-78'268'0,"68"-211"0,7-34 0,-2 0 0,0-1 0,-15 40 0,5-30 0,7-15 0,1 0 0,0 0 0,2 1 0,-6 22 0,4-4 0,-15 40 0,-1 3 0,19-62-1365,-1-3-5461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20:02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1 441 24575,'16'0'0,"1"-2"0,0 0 0,-1-1 0,1-1 0,-1 0 0,26-11 0,92-51 0,-45 20 0,-61 34 0,-1-1 0,-1-2 0,-1 0 0,0-2 0,-1-1 0,37-34 0,-45 39 0,0 0 0,0 1 0,1 1 0,25-12 0,-21 11 0,19-9 0,23-14 0,-59 33 18,-1 0 0,0 0 0,1 1 0,0-1 0,-1 1 0,1 0 1,5-1-1,6-2-1528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20:03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24575,'7'7'0,"-1"1"0,-1 0 0,1 0 0,3 9 0,10 15 0,88 104 0,-14-19 0,-53-65 0,-10-14 0,34 57 0,-59-87 0,1 0 0,0 0 0,12 11 0,5 6 0,0 6-1365,-17-21-5461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20:04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24575,'13'22'0,"-7"-15"0,17 27 0,3-2 0,45 46 0,-52-61 0,22 16 0,-25-21 0,-2 0 0,1 1 0,17 20 0,-13-10 0,-2 0 0,0 2 0,25 48 0,-37-63-273,1 0 0,1-1 0,-1 1 0,10 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19:58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24575,'0'3'0,"1"0"0,0 0 0,0 1 0,0-1 0,0-1 0,1 1 0,-1 0 0,4 5 0,2 4 0,17 35 0,2-2 0,1 0 0,61 73 0,-82-111 0,31 35 0,-2 1 0,55 93 0,-34-48 0,-43-71 0,-1 0 0,-1 2 0,0-1 0,-2 1 0,0 1 0,12 37 0,-15-37-1365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20:08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24575,'1'35'0,"11"62"0,-5-49 0,-3-17 0,-3-16 0,1 1 0,9 30 0,-3-21 0,-2 1 0,0 0 0,-1 1 0,-2-1 0,0 39 0,9 41 0,-13 49-1365,1-142-5461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20:09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788 1164 24575,'-7'-20'0,"0"0"0,-1 0 0,-2 1 0,0 0 0,0 0 0,-18-21 0,15 20 0,-4-8 0,-17-41 0,-7-12 0,-68-95 0,69 124 0,27 37 0,0 0 0,-12-23 0,2 1 0,-54-64 0,26 38 0,-3-5 0,-17-22 0,-46-53-1365,108 133-5461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19:59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941 1 24575,'-2'1'0,"0"0"0,0 0 0,0 1 0,0-1 0,0 1 0,0-1 0,0 1 0,0 0 0,0 0 0,-1 2 0,-3 2 0,-52 49 0,-72 84 0,60-63 0,44-50 0,-32 42 0,45-52 0,0 0 0,-1 0 0,-21 16 0,10-4 0,22-24 0,-1 1 0,1-1 0,-1 0 0,0 0 0,0-1 0,0 1 0,0-1 0,-9 5 0,-48 28 0,38-22 0,9-6 0,-2 0 0,1-2 0,-23 8 0,23-10 0,1 1 0,0 1 0,1 0 0,-1 1 0,-14 9 0,-127 89 0,149-101-1365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20:01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 24575,'-78'268'0,"68"-211"0,7-34 0,-2 0 0,0-1 0,-15 40 0,5-30 0,7-15 0,1 0 0,0 0 0,2 1 0,-6 22 0,4-4 0,-15 40 0,-1 3 0,19-62-1365,-1-3-5461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20:02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1 441 24575,'16'0'0,"1"-2"0,0 0 0,-1-1 0,1-1 0,-1 0 0,26-11 0,92-51 0,-45 20 0,-61 34 0,-1-1 0,-1-2 0,-1 0 0,0-2 0,-1-1 0,37-34 0,-45 39 0,0 0 0,0 1 0,1 1 0,25-12 0,-21 11 0,19-9 0,23-14 0,-59 33 18,-1 0 0,0 0 0,1 1 0,0-1 0,-1 1 0,1 0 1,5-1-1,6-2-1528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20:03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24575,'7'7'0,"-1"1"0,-1 0 0,1 0 0,3 9 0,10 15 0,88 104 0,-14-19 0,-53-65 0,-10-14 0,34 57 0,-59-87 0,1 0 0,0 0 0,12 11 0,5 6 0,0 6-1365,-17-21-5461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20:04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24575,'13'22'0,"-7"-15"0,17 27 0,3-2 0,45 46 0,-52-61 0,22 16 0,-25-21 0,-2 0 0,1 1 0,17 20 0,-13-10 0,-2 0 0,0 2 0,25 48 0,-37-63-273,1 0 0,1-1 0,-1 1 0,10 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10/5/2023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10/5/2023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10/5/2023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10/5/2023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10/5/2023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10/5/2023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3/46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22.png"/><Relationship Id="rId18" Type="http://schemas.openxmlformats.org/officeDocument/2006/relationships/customXml" Target="../ink/ink7.xml"/><Relationship Id="rId26" Type="http://schemas.openxmlformats.org/officeDocument/2006/relationships/customXml" Target="../ink/ink11.xml"/><Relationship Id="rId3" Type="http://schemas.openxmlformats.org/officeDocument/2006/relationships/image" Target="../media/image15.png"/><Relationship Id="rId21" Type="http://schemas.openxmlformats.org/officeDocument/2006/relationships/image" Target="../media/image26.png"/><Relationship Id="rId7" Type="http://schemas.openxmlformats.org/officeDocument/2006/relationships/image" Target="../media/image19.svg"/><Relationship Id="rId12" Type="http://schemas.openxmlformats.org/officeDocument/2006/relationships/customXml" Target="../ink/ink4.xml"/><Relationship Id="rId17" Type="http://schemas.openxmlformats.org/officeDocument/2006/relationships/image" Target="../media/image24.png"/><Relationship Id="rId25" Type="http://schemas.openxmlformats.org/officeDocument/2006/relationships/image" Target="../media/image28.png"/><Relationship Id="rId2" Type="http://schemas.openxmlformats.org/officeDocument/2006/relationships/image" Target="../media/image1.png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1.png"/><Relationship Id="rId24" Type="http://schemas.openxmlformats.org/officeDocument/2006/relationships/customXml" Target="../ink/ink10.xml"/><Relationship Id="rId5" Type="http://schemas.openxmlformats.org/officeDocument/2006/relationships/image" Target="../media/image17.svg"/><Relationship Id="rId15" Type="http://schemas.openxmlformats.org/officeDocument/2006/relationships/image" Target="../media/image23.png"/><Relationship Id="rId23" Type="http://schemas.openxmlformats.org/officeDocument/2006/relationships/image" Target="../media/image27.png"/><Relationship Id="rId10" Type="http://schemas.openxmlformats.org/officeDocument/2006/relationships/customXml" Target="../ink/ink3.xml"/><Relationship Id="rId19" Type="http://schemas.openxmlformats.org/officeDocument/2006/relationships/image" Target="../media/image25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Relationship Id="rId27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13" Type="http://schemas.openxmlformats.org/officeDocument/2006/relationships/image" Target="../media/image17.png"/><Relationship Id="rId18" Type="http://schemas.openxmlformats.org/officeDocument/2006/relationships/customXml" Target="../ink/ink17.xml"/><Relationship Id="rId26" Type="http://schemas.openxmlformats.org/officeDocument/2006/relationships/customXml" Target="../ink/ink21.xml"/><Relationship Id="rId3" Type="http://schemas.openxmlformats.org/officeDocument/2006/relationships/image" Target="../media/image15.png"/><Relationship Id="rId21" Type="http://schemas.openxmlformats.org/officeDocument/2006/relationships/image" Target="../media/image210.png"/><Relationship Id="rId7" Type="http://schemas.openxmlformats.org/officeDocument/2006/relationships/image" Target="../media/image19.svg"/><Relationship Id="rId12" Type="http://schemas.openxmlformats.org/officeDocument/2006/relationships/customXml" Target="../ink/ink14.xml"/><Relationship Id="rId17" Type="http://schemas.openxmlformats.org/officeDocument/2006/relationships/image" Target="../media/image19.png"/><Relationship Id="rId25" Type="http://schemas.openxmlformats.org/officeDocument/2006/relationships/image" Target="../media/image150.png"/><Relationship Id="rId2" Type="http://schemas.openxmlformats.org/officeDocument/2006/relationships/image" Target="../media/image1.png"/><Relationship Id="rId16" Type="http://schemas.openxmlformats.org/officeDocument/2006/relationships/customXml" Target="../ink/ink16.xml"/><Relationship Id="rId20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80.png"/><Relationship Id="rId24" Type="http://schemas.openxmlformats.org/officeDocument/2006/relationships/customXml" Target="../ink/ink20.xml"/><Relationship Id="rId5" Type="http://schemas.openxmlformats.org/officeDocument/2006/relationships/image" Target="../media/image17.svg"/><Relationship Id="rId15" Type="http://schemas.openxmlformats.org/officeDocument/2006/relationships/image" Target="../media/image180.png"/><Relationship Id="rId23" Type="http://schemas.openxmlformats.org/officeDocument/2006/relationships/image" Target="../media/image220.png"/><Relationship Id="rId10" Type="http://schemas.openxmlformats.org/officeDocument/2006/relationships/customXml" Target="../ink/ink13.xml"/><Relationship Id="rId19" Type="http://schemas.openxmlformats.org/officeDocument/2006/relationships/image" Target="../media/image200.png"/><Relationship Id="rId4" Type="http://schemas.openxmlformats.org/officeDocument/2006/relationships/image" Target="../media/image16.png"/><Relationship Id="rId9" Type="http://schemas.openxmlformats.org/officeDocument/2006/relationships/image" Target="../media/image70.png"/><Relationship Id="rId14" Type="http://schemas.openxmlformats.org/officeDocument/2006/relationships/customXml" Target="../ink/ink15.xml"/><Relationship Id="rId22" Type="http://schemas.openxmlformats.org/officeDocument/2006/relationships/customXml" Target="../ink/ink19.xml"/><Relationship Id="rId27" Type="http://schemas.openxmlformats.org/officeDocument/2006/relationships/image" Target="../media/image2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13" Type="http://schemas.openxmlformats.org/officeDocument/2006/relationships/image" Target="../media/image17.png"/><Relationship Id="rId18" Type="http://schemas.openxmlformats.org/officeDocument/2006/relationships/customXml" Target="../ink/ink27.xml"/><Relationship Id="rId26" Type="http://schemas.openxmlformats.org/officeDocument/2006/relationships/customXml" Target="../ink/ink31.xml"/><Relationship Id="rId3" Type="http://schemas.openxmlformats.org/officeDocument/2006/relationships/image" Target="../media/image15.png"/><Relationship Id="rId21" Type="http://schemas.openxmlformats.org/officeDocument/2006/relationships/image" Target="../media/image210.png"/><Relationship Id="rId7" Type="http://schemas.openxmlformats.org/officeDocument/2006/relationships/image" Target="../media/image19.svg"/><Relationship Id="rId12" Type="http://schemas.openxmlformats.org/officeDocument/2006/relationships/customXml" Target="../ink/ink24.xml"/><Relationship Id="rId17" Type="http://schemas.openxmlformats.org/officeDocument/2006/relationships/image" Target="../media/image19.png"/><Relationship Id="rId25" Type="http://schemas.openxmlformats.org/officeDocument/2006/relationships/image" Target="../media/image150.png"/><Relationship Id="rId2" Type="http://schemas.openxmlformats.org/officeDocument/2006/relationships/image" Target="../media/image1.png"/><Relationship Id="rId16" Type="http://schemas.openxmlformats.org/officeDocument/2006/relationships/customXml" Target="../ink/ink26.xml"/><Relationship Id="rId20" Type="http://schemas.openxmlformats.org/officeDocument/2006/relationships/customXml" Target="../ink/ink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80.png"/><Relationship Id="rId24" Type="http://schemas.openxmlformats.org/officeDocument/2006/relationships/customXml" Target="../ink/ink30.xml"/><Relationship Id="rId5" Type="http://schemas.openxmlformats.org/officeDocument/2006/relationships/image" Target="../media/image17.svg"/><Relationship Id="rId15" Type="http://schemas.openxmlformats.org/officeDocument/2006/relationships/image" Target="../media/image180.png"/><Relationship Id="rId23" Type="http://schemas.openxmlformats.org/officeDocument/2006/relationships/image" Target="../media/image220.png"/><Relationship Id="rId10" Type="http://schemas.openxmlformats.org/officeDocument/2006/relationships/customXml" Target="../ink/ink23.xml"/><Relationship Id="rId19" Type="http://schemas.openxmlformats.org/officeDocument/2006/relationships/image" Target="../media/image200.png"/><Relationship Id="rId4" Type="http://schemas.openxmlformats.org/officeDocument/2006/relationships/image" Target="../media/image16.png"/><Relationship Id="rId9" Type="http://schemas.openxmlformats.org/officeDocument/2006/relationships/image" Target="../media/image70.png"/><Relationship Id="rId14" Type="http://schemas.openxmlformats.org/officeDocument/2006/relationships/customXml" Target="../ink/ink25.xml"/><Relationship Id="rId22" Type="http://schemas.openxmlformats.org/officeDocument/2006/relationships/customXml" Target="../ink/ink29.xml"/><Relationship Id="rId27" Type="http://schemas.openxmlformats.org/officeDocument/2006/relationships/image" Target="../media/image23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customXml" Target="../ink/ink35.xml"/><Relationship Id="rId18" Type="http://schemas.openxmlformats.org/officeDocument/2006/relationships/image" Target="../media/image200.png"/><Relationship Id="rId26" Type="http://schemas.openxmlformats.org/officeDocument/2006/relationships/image" Target="../media/image230.png"/><Relationship Id="rId3" Type="http://schemas.openxmlformats.org/officeDocument/2006/relationships/image" Target="../media/image16.png"/><Relationship Id="rId21" Type="http://schemas.openxmlformats.org/officeDocument/2006/relationships/customXml" Target="../ink/ink39.xml"/><Relationship Id="rId7" Type="http://schemas.openxmlformats.org/officeDocument/2006/relationships/customXml" Target="../ink/ink32.xml"/><Relationship Id="rId12" Type="http://schemas.openxmlformats.org/officeDocument/2006/relationships/image" Target="../media/image17.png"/><Relationship Id="rId17" Type="http://schemas.openxmlformats.org/officeDocument/2006/relationships/customXml" Target="../ink/ink37.xml"/><Relationship Id="rId25" Type="http://schemas.openxmlformats.org/officeDocument/2006/relationships/customXml" Target="../ink/ink41.xml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20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11" Type="http://schemas.openxmlformats.org/officeDocument/2006/relationships/customXml" Target="../ink/ink34.xml"/><Relationship Id="rId24" Type="http://schemas.openxmlformats.org/officeDocument/2006/relationships/image" Target="../media/image150.png"/><Relationship Id="rId5" Type="http://schemas.openxmlformats.org/officeDocument/2006/relationships/image" Target="../media/image18.png"/><Relationship Id="rId15" Type="http://schemas.openxmlformats.org/officeDocument/2006/relationships/customXml" Target="../ink/ink36.xml"/><Relationship Id="rId23" Type="http://schemas.openxmlformats.org/officeDocument/2006/relationships/customXml" Target="../ink/ink40.xml"/><Relationship Id="rId10" Type="http://schemas.openxmlformats.org/officeDocument/2006/relationships/image" Target="../media/image80.png"/><Relationship Id="rId19" Type="http://schemas.openxmlformats.org/officeDocument/2006/relationships/customXml" Target="../ink/ink38.xml"/><Relationship Id="rId4" Type="http://schemas.openxmlformats.org/officeDocument/2006/relationships/image" Target="../media/image17.svg"/><Relationship Id="rId9" Type="http://schemas.openxmlformats.org/officeDocument/2006/relationships/customXml" Target="../ink/ink33.xml"/><Relationship Id="rId14" Type="http://schemas.openxmlformats.org/officeDocument/2006/relationships/image" Target="../media/image180.png"/><Relationship Id="rId22" Type="http://schemas.openxmlformats.org/officeDocument/2006/relationships/image" Target="../media/image220.png"/><Relationship Id="rId27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a.pearsoncmg.com/aw/ecs_kurose_compnetwork_7/cw/content/interactiveanimations/tcp-congestion/index.htm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2133600"/>
            <a:ext cx="98806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466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Networks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4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900909" y="3095711"/>
            <a:ext cx="639018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TCP Flow Control, Timeout, Congestion Control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448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https://www.cs.montana.edu/pearsall/classes/fall2023/466/main.html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6DE1FE-42FA-B4FB-DC9C-AF48CD4DDA6F}"/>
              </a:ext>
            </a:extLst>
          </p:cNvPr>
          <p:cNvSpPr txBox="1"/>
          <p:nvPr/>
        </p:nvSpPr>
        <p:spPr>
          <a:xfrm>
            <a:off x="6555281" y="6526968"/>
            <a:ext cx="2829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CEF3A2-5F9F-100D-F0AE-C5424632877D}"/>
              </a:ext>
            </a:extLst>
          </p:cNvPr>
          <p:cNvSpPr txBox="1"/>
          <p:nvPr/>
        </p:nvSpPr>
        <p:spPr>
          <a:xfrm>
            <a:off x="152400" y="15240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TCP Timer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C31080-8D94-9D10-ED3D-87C4AEB0EEC5}"/>
              </a:ext>
            </a:extLst>
          </p:cNvPr>
          <p:cNvSpPr txBox="1"/>
          <p:nvPr/>
        </p:nvSpPr>
        <p:spPr>
          <a:xfrm>
            <a:off x="762000" y="1143000"/>
            <a:ext cx="10434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is a good way to determine when to timeout</a:t>
            </a:r>
            <a:r>
              <a:rPr lang="en-US" sz="2400" dirty="0">
                <a:highlight>
                  <a:srgbClr val="00FF00"/>
                </a:highlight>
              </a:rPr>
              <a:t>?</a:t>
            </a:r>
            <a:r>
              <a:rPr lang="en-US" sz="2400" dirty="0"/>
              <a:t> (aka the length of timer)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B45E78-E8A7-57ED-E6B5-80BE5E9D2CC6}"/>
              </a:ext>
            </a:extLst>
          </p:cNvPr>
          <p:cNvSpPr txBox="1"/>
          <p:nvPr/>
        </p:nvSpPr>
        <p:spPr>
          <a:xfrm>
            <a:off x="1371600" y="2358306"/>
            <a:ext cx="88248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 Too short: premature timeout, unnecessary retransmissions </a:t>
            </a:r>
          </a:p>
          <a:p>
            <a:r>
              <a:rPr lang="en-US" sz="2400" dirty="0"/>
              <a:t>2.  Too long: slow reaction to segment loss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68BE2E-DB15-DD24-CA2D-06660FFED5E9}"/>
              </a:ext>
            </a:extLst>
          </p:cNvPr>
          <p:cNvSpPr txBox="1"/>
          <p:nvPr/>
        </p:nvSpPr>
        <p:spPr>
          <a:xfrm>
            <a:off x="550311" y="4073726"/>
            <a:ext cx="109763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TCP timeout value should around the same time it take to receive an acknowledgement on a sent packet (on average)</a:t>
            </a:r>
            <a:endParaRPr lang="en-US" sz="2400" dirty="0">
              <a:highlight>
                <a:srgbClr val="00FF0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95BF44-8BCF-4385-3438-CAEF8FC8C63E}"/>
              </a:ext>
            </a:extLst>
          </p:cNvPr>
          <p:cNvSpPr txBox="1"/>
          <p:nvPr/>
        </p:nvSpPr>
        <p:spPr>
          <a:xfrm>
            <a:off x="2895600" y="5289032"/>
            <a:ext cx="4903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consider setting it to be a dynamic value!</a:t>
            </a:r>
          </a:p>
        </p:txBody>
      </p:sp>
    </p:spTree>
    <p:extLst>
      <p:ext uri="{BB962C8B-B14F-4D97-AF65-F5344CB8AC3E}">
        <p14:creationId xmlns:p14="http://schemas.microsoft.com/office/powerpoint/2010/main" val="291472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CEF3A2-5F9F-100D-F0AE-C5424632877D}"/>
              </a:ext>
            </a:extLst>
          </p:cNvPr>
          <p:cNvSpPr txBox="1"/>
          <p:nvPr/>
        </p:nvSpPr>
        <p:spPr>
          <a:xfrm>
            <a:off x="152400" y="152400"/>
            <a:ext cx="27126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TCP Timeout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0104CE-4D30-1420-0497-117514F68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7" y="790575"/>
            <a:ext cx="1075372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8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CEF3A2-5F9F-100D-F0AE-C5424632877D}"/>
              </a:ext>
            </a:extLst>
          </p:cNvPr>
          <p:cNvSpPr txBox="1"/>
          <p:nvPr/>
        </p:nvSpPr>
        <p:spPr>
          <a:xfrm>
            <a:off x="152400" y="152400"/>
            <a:ext cx="27126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TCP Timeout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563E88-D5EB-59A7-6089-2816905FA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75" y="685800"/>
            <a:ext cx="1022985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404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CEF3A2-5F9F-100D-F0AE-C5424632877D}"/>
              </a:ext>
            </a:extLst>
          </p:cNvPr>
          <p:cNvSpPr txBox="1"/>
          <p:nvPr/>
        </p:nvSpPr>
        <p:spPr>
          <a:xfrm>
            <a:off x="152400" y="152400"/>
            <a:ext cx="27126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TCP Timeout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66E0F6-D8C6-BA1C-0D3F-B18BCA635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187" y="737175"/>
            <a:ext cx="8429625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459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CEF3A2-5F9F-100D-F0AE-C5424632877D}"/>
              </a:ext>
            </a:extLst>
          </p:cNvPr>
          <p:cNvSpPr txBox="1"/>
          <p:nvPr/>
        </p:nvSpPr>
        <p:spPr>
          <a:xfrm>
            <a:off x="152400" y="152400"/>
            <a:ext cx="27126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TCP Timeout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C3D7EA-0E42-C0F7-8A1E-E1633A9A8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838200"/>
            <a:ext cx="11431414" cy="529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533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CEF3A2-5F9F-100D-F0AE-C5424632877D}"/>
              </a:ext>
            </a:extLst>
          </p:cNvPr>
          <p:cNvSpPr txBox="1"/>
          <p:nvPr/>
        </p:nvSpPr>
        <p:spPr>
          <a:xfrm>
            <a:off x="152400" y="152400"/>
            <a:ext cx="27126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TCP Timeout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071A3A-115B-7F36-9717-999D449E4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855133"/>
            <a:ext cx="4850177" cy="56342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D1D419E-716E-A3FB-DC1E-96B0A103135F}"/>
              </a:ext>
            </a:extLst>
          </p:cNvPr>
          <p:cNvSpPr txBox="1"/>
          <p:nvPr/>
        </p:nvSpPr>
        <p:spPr>
          <a:xfrm>
            <a:off x="7538393" y="3505611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retransmits on ACK loss</a:t>
            </a:r>
          </a:p>
        </p:txBody>
      </p:sp>
    </p:spTree>
    <p:extLst>
      <p:ext uri="{BB962C8B-B14F-4D97-AF65-F5344CB8AC3E}">
        <p14:creationId xmlns:p14="http://schemas.microsoft.com/office/powerpoint/2010/main" val="1909404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CEF3A2-5F9F-100D-F0AE-C5424632877D}"/>
              </a:ext>
            </a:extLst>
          </p:cNvPr>
          <p:cNvSpPr txBox="1"/>
          <p:nvPr/>
        </p:nvSpPr>
        <p:spPr>
          <a:xfrm>
            <a:off x="152400" y="152400"/>
            <a:ext cx="27126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TCP Timeout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0DCFC1-4CFD-E304-EE3C-6D5FCE6B2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986028"/>
            <a:ext cx="6054892" cy="548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B2A4014-873B-0FC9-205A-C20564BD1FF2}"/>
              </a:ext>
            </a:extLst>
          </p:cNvPr>
          <p:cNvSpPr txBox="1"/>
          <p:nvPr/>
        </p:nvSpPr>
        <p:spPr>
          <a:xfrm>
            <a:off x="7010400" y="3113226"/>
            <a:ext cx="4735929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If multiple ACKS are lost/late, TCP only resends the first segment in the sequence</a:t>
            </a:r>
          </a:p>
        </p:txBody>
      </p:sp>
    </p:spTree>
    <p:extLst>
      <p:ext uri="{BB962C8B-B14F-4D97-AF65-F5344CB8AC3E}">
        <p14:creationId xmlns:p14="http://schemas.microsoft.com/office/powerpoint/2010/main" val="320083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CEF3A2-5F9F-100D-F0AE-C5424632877D}"/>
              </a:ext>
            </a:extLst>
          </p:cNvPr>
          <p:cNvSpPr txBox="1"/>
          <p:nvPr/>
        </p:nvSpPr>
        <p:spPr>
          <a:xfrm>
            <a:off x="152400" y="152400"/>
            <a:ext cx="27126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TCP Timeout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77D7D2-BB92-A06F-A085-7EC8D17BC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33" y="1371600"/>
            <a:ext cx="11526664" cy="421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883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184007-A96F-7787-D76E-6A5551BE2C23}"/>
              </a:ext>
            </a:extLst>
          </p:cNvPr>
          <p:cNvSpPr txBox="1"/>
          <p:nvPr/>
        </p:nvSpPr>
        <p:spPr>
          <a:xfrm>
            <a:off x="228600" y="152400"/>
            <a:ext cx="3164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TCP Congestion Control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00EF2C-E0FF-6094-8B6E-03EB34A15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226571"/>
            <a:ext cx="4876800" cy="26710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BE2E6D2-3297-63DF-1B91-5D0CDA69A729}"/>
              </a:ext>
            </a:extLst>
          </p:cNvPr>
          <p:cNvSpPr txBox="1"/>
          <p:nvPr/>
        </p:nvSpPr>
        <p:spPr>
          <a:xfrm>
            <a:off x="0" y="3897610"/>
            <a:ext cx="6789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sends back amount of available buffer space in the receiver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CCEED0-8FDF-E0F5-8C2D-FF7EC380C2C7}"/>
              </a:ext>
            </a:extLst>
          </p:cNvPr>
          <p:cNvSpPr txBox="1"/>
          <p:nvPr/>
        </p:nvSpPr>
        <p:spPr>
          <a:xfrm>
            <a:off x="370189" y="4226736"/>
            <a:ext cx="5750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helps make sure we don’t overwhelm the receiver</a:t>
            </a:r>
          </a:p>
        </p:txBody>
      </p:sp>
      <p:pic>
        <p:nvPicPr>
          <p:cNvPr id="16" name="Graphic 15" descr="Computer with solid fill">
            <a:extLst>
              <a:ext uri="{FF2B5EF4-FFF2-40B4-BE49-F238E27FC236}">
                <a16:creationId xmlns:a16="http://schemas.microsoft.com/office/drawing/2014/main" id="{977D38A9-A74F-60CA-422D-2F1E8CAEC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5600" y="457200"/>
            <a:ext cx="947848" cy="947848"/>
          </a:xfrm>
          <a:prstGeom prst="rect">
            <a:avLst/>
          </a:prstGeom>
        </p:spPr>
      </p:pic>
      <p:pic>
        <p:nvPicPr>
          <p:cNvPr id="19" name="Graphic 18" descr="Computer with solid fill">
            <a:extLst>
              <a:ext uri="{FF2B5EF4-FFF2-40B4-BE49-F238E27FC236}">
                <a16:creationId xmlns:a16="http://schemas.microsoft.com/office/drawing/2014/main" id="{F6FC2FA1-0723-EFC6-ADFC-EC2840FA42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78816" y="2667000"/>
            <a:ext cx="947848" cy="947848"/>
          </a:xfrm>
          <a:prstGeom prst="rect">
            <a:avLst/>
          </a:prstGeom>
        </p:spPr>
      </p:pic>
      <p:pic>
        <p:nvPicPr>
          <p:cNvPr id="21" name="Graphic 20" descr="Wireless router with solid fill">
            <a:extLst>
              <a:ext uri="{FF2B5EF4-FFF2-40B4-BE49-F238E27FC236}">
                <a16:creationId xmlns:a16="http://schemas.microsoft.com/office/drawing/2014/main" id="{07AD1C8E-78A5-02F3-1BD8-C462EF6179E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77200" y="1905000"/>
            <a:ext cx="381000" cy="381000"/>
          </a:xfrm>
          <a:prstGeom prst="rect">
            <a:avLst/>
          </a:prstGeom>
        </p:spPr>
      </p:pic>
      <p:pic>
        <p:nvPicPr>
          <p:cNvPr id="23" name="Graphic 22" descr="Wireless router with solid fill">
            <a:extLst>
              <a:ext uri="{FF2B5EF4-FFF2-40B4-BE49-F238E27FC236}">
                <a16:creationId xmlns:a16="http://schemas.microsoft.com/office/drawing/2014/main" id="{54FA23AB-31A3-C156-6E85-B139AF43CF4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39248" y="931124"/>
            <a:ext cx="381000" cy="381000"/>
          </a:xfrm>
          <a:prstGeom prst="rect">
            <a:avLst/>
          </a:prstGeom>
        </p:spPr>
      </p:pic>
      <p:pic>
        <p:nvPicPr>
          <p:cNvPr id="25" name="Graphic 24" descr="Wireless router with solid fill">
            <a:extLst>
              <a:ext uri="{FF2B5EF4-FFF2-40B4-BE49-F238E27FC236}">
                <a16:creationId xmlns:a16="http://schemas.microsoft.com/office/drawing/2014/main" id="{E58FEF53-30B1-3A55-5A00-BD0B76A2B30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20248" y="1524000"/>
            <a:ext cx="381000" cy="381000"/>
          </a:xfrm>
          <a:prstGeom prst="rect">
            <a:avLst/>
          </a:prstGeom>
        </p:spPr>
      </p:pic>
      <p:pic>
        <p:nvPicPr>
          <p:cNvPr id="26" name="Graphic 25" descr="Wireless router with solid fill">
            <a:extLst>
              <a:ext uri="{FF2B5EF4-FFF2-40B4-BE49-F238E27FC236}">
                <a16:creationId xmlns:a16="http://schemas.microsoft.com/office/drawing/2014/main" id="{80EABD54-0B44-C93C-3D73-653923B69AA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72600" y="2819400"/>
            <a:ext cx="381000" cy="381000"/>
          </a:xfrm>
          <a:prstGeom prst="rect">
            <a:avLst/>
          </a:prstGeom>
        </p:spPr>
      </p:pic>
      <p:pic>
        <p:nvPicPr>
          <p:cNvPr id="27" name="Graphic 26" descr="Wireless router with solid fill">
            <a:extLst>
              <a:ext uri="{FF2B5EF4-FFF2-40B4-BE49-F238E27FC236}">
                <a16:creationId xmlns:a16="http://schemas.microsoft.com/office/drawing/2014/main" id="{7EDF19AD-3702-A24F-A915-525ED05B406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89649" y="2057400"/>
            <a:ext cx="381000" cy="381000"/>
          </a:xfrm>
          <a:prstGeom prst="rect">
            <a:avLst/>
          </a:prstGeom>
        </p:spPr>
      </p:pic>
      <p:pic>
        <p:nvPicPr>
          <p:cNvPr id="28" name="Graphic 27" descr="Wireless router with solid fill">
            <a:extLst>
              <a:ext uri="{FF2B5EF4-FFF2-40B4-BE49-F238E27FC236}">
                <a16:creationId xmlns:a16="http://schemas.microsoft.com/office/drawing/2014/main" id="{65D5EDFA-87E5-10C3-5DAF-641FDAE6B03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58400" y="2588030"/>
            <a:ext cx="381000" cy="381000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C35D9FFC-AFCC-0376-0366-A6CE1A44B6BB}"/>
              </a:ext>
            </a:extLst>
          </p:cNvPr>
          <p:cNvGrpSpPr/>
          <p:nvPr/>
        </p:nvGrpSpPr>
        <p:grpSpPr>
          <a:xfrm>
            <a:off x="7712166" y="1240760"/>
            <a:ext cx="1092600" cy="912960"/>
            <a:chOff x="7712166" y="1240760"/>
            <a:chExt cx="1092600" cy="91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F362746-22DE-C81E-A467-733F004607C9}"/>
                    </a:ext>
                  </a:extLst>
                </p14:cNvPr>
                <p14:cNvContentPartPr/>
                <p14:nvPr/>
              </p14:nvContentPartPr>
              <p14:xfrm>
                <a:off x="7712166" y="1240760"/>
                <a:ext cx="583200" cy="12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F362746-22DE-C81E-A467-733F004607C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03172" y="1231760"/>
                  <a:ext cx="600829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D07DF7E-1EEE-F55E-C054-66D260935539}"/>
                    </a:ext>
                  </a:extLst>
                </p14:cNvPr>
                <p14:cNvContentPartPr/>
                <p14:nvPr/>
              </p14:nvContentPartPr>
              <p14:xfrm>
                <a:off x="8229486" y="1294760"/>
                <a:ext cx="153000" cy="5796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D07DF7E-1EEE-F55E-C054-66D26093553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220486" y="1285760"/>
                  <a:ext cx="170640" cy="5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9C19ED7-FFD1-DEC8-7B75-EC10F58FEEE2}"/>
                    </a:ext>
                  </a:extLst>
                </p14:cNvPr>
                <p14:cNvContentPartPr/>
                <p14:nvPr/>
              </p14:nvContentPartPr>
              <p14:xfrm>
                <a:off x="8568606" y="1323920"/>
                <a:ext cx="180720" cy="2890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9C19ED7-FFD1-DEC8-7B75-EC10F58FEEE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559606" y="1314920"/>
                  <a:ext cx="19836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363DF38-FBED-556A-8883-03C9EC5C434B}"/>
                    </a:ext>
                  </a:extLst>
                </p14:cNvPr>
                <p14:cNvContentPartPr/>
                <p14:nvPr/>
              </p14:nvContentPartPr>
              <p14:xfrm>
                <a:off x="8465646" y="1874000"/>
                <a:ext cx="339120" cy="2797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363DF38-FBED-556A-8883-03C9EC5C434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456636" y="1864988"/>
                  <a:ext cx="356779" cy="29738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84A4CA9-DF85-B682-E873-2256A43ABBCD}"/>
              </a:ext>
            </a:extLst>
          </p:cNvPr>
          <p:cNvGrpSpPr/>
          <p:nvPr/>
        </p:nvGrpSpPr>
        <p:grpSpPr>
          <a:xfrm>
            <a:off x="9675966" y="2391320"/>
            <a:ext cx="437040" cy="662400"/>
            <a:chOff x="9675966" y="2391320"/>
            <a:chExt cx="437040" cy="66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3F2C5B4-A4D6-4D5E-4C0E-885CD432E1A6}"/>
                    </a:ext>
                  </a:extLst>
                </p14:cNvPr>
                <p14:cNvContentPartPr/>
                <p14:nvPr/>
              </p14:nvContentPartPr>
              <p14:xfrm>
                <a:off x="9675966" y="2506880"/>
                <a:ext cx="84960" cy="2948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3F2C5B4-A4D6-4D5E-4C0E-885CD432E1A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666966" y="2497880"/>
                  <a:ext cx="10260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BA8598F-0ACD-FF2F-D3C7-F71F5EE19A4A}"/>
                    </a:ext>
                  </a:extLst>
                </p14:cNvPr>
                <p14:cNvContentPartPr/>
                <p14:nvPr/>
              </p14:nvContentPartPr>
              <p14:xfrm>
                <a:off x="9764166" y="2894600"/>
                <a:ext cx="310320" cy="1591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BA8598F-0ACD-FF2F-D3C7-F71F5EE19A4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755156" y="2885600"/>
                  <a:ext cx="3279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A678AAA-4056-863C-34C4-CC136078E111}"/>
                    </a:ext>
                  </a:extLst>
                </p14:cNvPr>
                <p14:cNvContentPartPr/>
                <p14:nvPr/>
              </p14:nvContentPartPr>
              <p14:xfrm>
                <a:off x="9942366" y="2391320"/>
                <a:ext cx="170640" cy="2264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A678AAA-4056-863C-34C4-CC136078E11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933366" y="2382306"/>
                  <a:ext cx="188280" cy="24410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9B1851C-CB38-0E7A-4B09-39D8B70C0341}"/>
                  </a:ext>
                </a:extLst>
              </p14:cNvPr>
              <p14:cNvContentPartPr/>
              <p14:nvPr/>
            </p14:nvContentPartPr>
            <p14:xfrm>
              <a:off x="10401726" y="2912600"/>
              <a:ext cx="148320" cy="1782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9B1851C-CB38-0E7A-4B09-39D8B70C034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392726" y="2903600"/>
                <a:ext cx="16596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19A8D88-A999-B84C-E54D-55823946CC87}"/>
                  </a:ext>
                </a:extLst>
              </p14:cNvPr>
              <p14:cNvContentPartPr/>
              <p14:nvPr/>
            </p14:nvContentPartPr>
            <p14:xfrm>
              <a:off x="8940846" y="1882280"/>
              <a:ext cx="29520" cy="2732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19A8D88-A999-B84C-E54D-55823946CC8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931846" y="1873268"/>
                <a:ext cx="47160" cy="2909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9F1FFD2-8400-06F4-91B1-4F50AD3078A9}"/>
                  </a:ext>
                </a:extLst>
              </p14:cNvPr>
              <p14:cNvContentPartPr/>
              <p14:nvPr/>
            </p14:nvContentPartPr>
            <p14:xfrm>
              <a:off x="9112566" y="2671400"/>
              <a:ext cx="283680" cy="4190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9F1FFD2-8400-06F4-91B1-4F50AD3078A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103566" y="2662400"/>
                <a:ext cx="301320" cy="436680"/>
              </a:xfrm>
              <a:prstGeom prst="rect">
                <a:avLst/>
              </a:prstGeom>
            </p:spPr>
          </p:pic>
        </mc:Fallback>
      </mc:AlternateContent>
      <p:sp>
        <p:nvSpPr>
          <p:cNvPr id="42" name="Cloud 41">
            <a:extLst>
              <a:ext uri="{FF2B5EF4-FFF2-40B4-BE49-F238E27FC236}">
                <a16:creationId xmlns:a16="http://schemas.microsoft.com/office/drawing/2014/main" id="{831565AA-73B6-D19D-E782-141A03A69914}"/>
              </a:ext>
            </a:extLst>
          </p:cNvPr>
          <p:cNvSpPr/>
          <p:nvPr/>
        </p:nvSpPr>
        <p:spPr>
          <a:xfrm>
            <a:off x="8546363" y="2164536"/>
            <a:ext cx="861846" cy="51572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???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2E1DF97-30F1-8880-25E8-804724C73EEB}"/>
              </a:ext>
            </a:extLst>
          </p:cNvPr>
          <p:cNvSpPr txBox="1"/>
          <p:nvPr/>
        </p:nvSpPr>
        <p:spPr>
          <a:xfrm>
            <a:off x="9481242" y="616425"/>
            <a:ext cx="2434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 also want to make sure we don’t congest the work!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D34A9C4-B983-FFF5-8711-C4B5088167C6}"/>
              </a:ext>
            </a:extLst>
          </p:cNvPr>
          <p:cNvSpPr txBox="1"/>
          <p:nvPr/>
        </p:nvSpPr>
        <p:spPr>
          <a:xfrm>
            <a:off x="7085321" y="3651300"/>
            <a:ext cx="47918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Issues: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network is congested, we want to slow down our sending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network is not congested, we should try to send more stuff</a:t>
            </a:r>
          </a:p>
        </p:txBody>
      </p:sp>
    </p:spTree>
    <p:extLst>
      <p:ext uri="{BB962C8B-B14F-4D97-AF65-F5344CB8AC3E}">
        <p14:creationId xmlns:p14="http://schemas.microsoft.com/office/powerpoint/2010/main" val="2574297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184007-A96F-7787-D76E-6A5551BE2C23}"/>
              </a:ext>
            </a:extLst>
          </p:cNvPr>
          <p:cNvSpPr txBox="1"/>
          <p:nvPr/>
        </p:nvSpPr>
        <p:spPr>
          <a:xfrm>
            <a:off x="228600" y="152400"/>
            <a:ext cx="3164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TCP Congestion Control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00EF2C-E0FF-6094-8B6E-03EB34A15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226571"/>
            <a:ext cx="4876800" cy="26710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BE2E6D2-3297-63DF-1B91-5D0CDA69A729}"/>
              </a:ext>
            </a:extLst>
          </p:cNvPr>
          <p:cNvSpPr txBox="1"/>
          <p:nvPr/>
        </p:nvSpPr>
        <p:spPr>
          <a:xfrm>
            <a:off x="0" y="3897610"/>
            <a:ext cx="6789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sends back amount of available buffer space in the receiver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CCEED0-8FDF-E0F5-8C2D-FF7EC380C2C7}"/>
              </a:ext>
            </a:extLst>
          </p:cNvPr>
          <p:cNvSpPr txBox="1"/>
          <p:nvPr/>
        </p:nvSpPr>
        <p:spPr>
          <a:xfrm>
            <a:off x="370189" y="4226736"/>
            <a:ext cx="5750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helps make sure we don’t overwhelm the receiver</a:t>
            </a:r>
          </a:p>
        </p:txBody>
      </p:sp>
      <p:pic>
        <p:nvPicPr>
          <p:cNvPr id="16" name="Graphic 15" descr="Computer with solid fill">
            <a:extLst>
              <a:ext uri="{FF2B5EF4-FFF2-40B4-BE49-F238E27FC236}">
                <a16:creationId xmlns:a16="http://schemas.microsoft.com/office/drawing/2014/main" id="{977D38A9-A74F-60CA-422D-2F1E8CAEC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5600" y="457200"/>
            <a:ext cx="947848" cy="947848"/>
          </a:xfrm>
          <a:prstGeom prst="rect">
            <a:avLst/>
          </a:prstGeom>
        </p:spPr>
      </p:pic>
      <p:pic>
        <p:nvPicPr>
          <p:cNvPr id="19" name="Graphic 18" descr="Computer with solid fill">
            <a:extLst>
              <a:ext uri="{FF2B5EF4-FFF2-40B4-BE49-F238E27FC236}">
                <a16:creationId xmlns:a16="http://schemas.microsoft.com/office/drawing/2014/main" id="{F6FC2FA1-0723-EFC6-ADFC-EC2840FA42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78816" y="2667000"/>
            <a:ext cx="947848" cy="947848"/>
          </a:xfrm>
          <a:prstGeom prst="rect">
            <a:avLst/>
          </a:prstGeom>
        </p:spPr>
      </p:pic>
      <p:pic>
        <p:nvPicPr>
          <p:cNvPr id="21" name="Graphic 20" descr="Wireless router with solid fill">
            <a:extLst>
              <a:ext uri="{FF2B5EF4-FFF2-40B4-BE49-F238E27FC236}">
                <a16:creationId xmlns:a16="http://schemas.microsoft.com/office/drawing/2014/main" id="{07AD1C8E-78A5-02F3-1BD8-C462EF6179E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77200" y="1905000"/>
            <a:ext cx="381000" cy="381000"/>
          </a:xfrm>
          <a:prstGeom prst="rect">
            <a:avLst/>
          </a:prstGeom>
        </p:spPr>
      </p:pic>
      <p:pic>
        <p:nvPicPr>
          <p:cNvPr id="23" name="Graphic 22" descr="Wireless router with solid fill">
            <a:extLst>
              <a:ext uri="{FF2B5EF4-FFF2-40B4-BE49-F238E27FC236}">
                <a16:creationId xmlns:a16="http://schemas.microsoft.com/office/drawing/2014/main" id="{54FA23AB-31A3-C156-6E85-B139AF43CF4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39248" y="931124"/>
            <a:ext cx="381000" cy="381000"/>
          </a:xfrm>
          <a:prstGeom prst="rect">
            <a:avLst/>
          </a:prstGeom>
        </p:spPr>
      </p:pic>
      <p:pic>
        <p:nvPicPr>
          <p:cNvPr id="25" name="Graphic 24" descr="Wireless router with solid fill">
            <a:extLst>
              <a:ext uri="{FF2B5EF4-FFF2-40B4-BE49-F238E27FC236}">
                <a16:creationId xmlns:a16="http://schemas.microsoft.com/office/drawing/2014/main" id="{E58FEF53-30B1-3A55-5A00-BD0B76A2B30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20248" y="1524000"/>
            <a:ext cx="381000" cy="381000"/>
          </a:xfrm>
          <a:prstGeom prst="rect">
            <a:avLst/>
          </a:prstGeom>
        </p:spPr>
      </p:pic>
      <p:pic>
        <p:nvPicPr>
          <p:cNvPr id="26" name="Graphic 25" descr="Wireless router with solid fill">
            <a:extLst>
              <a:ext uri="{FF2B5EF4-FFF2-40B4-BE49-F238E27FC236}">
                <a16:creationId xmlns:a16="http://schemas.microsoft.com/office/drawing/2014/main" id="{80EABD54-0B44-C93C-3D73-653923B69AA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72600" y="2819400"/>
            <a:ext cx="381000" cy="381000"/>
          </a:xfrm>
          <a:prstGeom prst="rect">
            <a:avLst/>
          </a:prstGeom>
        </p:spPr>
      </p:pic>
      <p:pic>
        <p:nvPicPr>
          <p:cNvPr id="27" name="Graphic 26" descr="Wireless router with solid fill">
            <a:extLst>
              <a:ext uri="{FF2B5EF4-FFF2-40B4-BE49-F238E27FC236}">
                <a16:creationId xmlns:a16="http://schemas.microsoft.com/office/drawing/2014/main" id="{7EDF19AD-3702-A24F-A915-525ED05B406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89649" y="2057400"/>
            <a:ext cx="381000" cy="381000"/>
          </a:xfrm>
          <a:prstGeom prst="rect">
            <a:avLst/>
          </a:prstGeom>
        </p:spPr>
      </p:pic>
      <p:pic>
        <p:nvPicPr>
          <p:cNvPr id="28" name="Graphic 27" descr="Wireless router with solid fill">
            <a:extLst>
              <a:ext uri="{FF2B5EF4-FFF2-40B4-BE49-F238E27FC236}">
                <a16:creationId xmlns:a16="http://schemas.microsoft.com/office/drawing/2014/main" id="{65D5EDFA-87E5-10C3-5DAF-641FDAE6B03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58400" y="2588030"/>
            <a:ext cx="381000" cy="381000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C35D9FFC-AFCC-0376-0366-A6CE1A44B6BB}"/>
              </a:ext>
            </a:extLst>
          </p:cNvPr>
          <p:cNvGrpSpPr/>
          <p:nvPr/>
        </p:nvGrpSpPr>
        <p:grpSpPr>
          <a:xfrm>
            <a:off x="7712166" y="1240760"/>
            <a:ext cx="1092600" cy="912960"/>
            <a:chOff x="7712166" y="1240760"/>
            <a:chExt cx="1092600" cy="91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F362746-22DE-C81E-A467-733F004607C9}"/>
                    </a:ext>
                  </a:extLst>
                </p14:cNvPr>
                <p14:cNvContentPartPr/>
                <p14:nvPr/>
              </p14:nvContentPartPr>
              <p14:xfrm>
                <a:off x="7712166" y="1240760"/>
                <a:ext cx="583200" cy="129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F362746-22DE-C81E-A467-733F004607C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03172" y="1231760"/>
                  <a:ext cx="600829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D07DF7E-1EEE-F55E-C054-66D260935539}"/>
                    </a:ext>
                  </a:extLst>
                </p14:cNvPr>
                <p14:cNvContentPartPr/>
                <p14:nvPr/>
              </p14:nvContentPartPr>
              <p14:xfrm>
                <a:off x="8229486" y="1294760"/>
                <a:ext cx="153000" cy="5796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D07DF7E-1EEE-F55E-C054-66D26093553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220486" y="1285760"/>
                  <a:ext cx="170640" cy="5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9C19ED7-FFD1-DEC8-7B75-EC10F58FEEE2}"/>
                    </a:ext>
                  </a:extLst>
                </p14:cNvPr>
                <p14:cNvContentPartPr/>
                <p14:nvPr/>
              </p14:nvContentPartPr>
              <p14:xfrm>
                <a:off x="8568606" y="1323920"/>
                <a:ext cx="180720" cy="2890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9C19ED7-FFD1-DEC8-7B75-EC10F58FEEE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559606" y="1314920"/>
                  <a:ext cx="19836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363DF38-FBED-556A-8883-03C9EC5C434B}"/>
                    </a:ext>
                  </a:extLst>
                </p14:cNvPr>
                <p14:cNvContentPartPr/>
                <p14:nvPr/>
              </p14:nvContentPartPr>
              <p14:xfrm>
                <a:off x="8465646" y="1874000"/>
                <a:ext cx="339120" cy="279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363DF38-FBED-556A-8883-03C9EC5C434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456636" y="1864988"/>
                  <a:ext cx="356779" cy="29738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84A4CA9-DF85-B682-E873-2256A43ABBCD}"/>
              </a:ext>
            </a:extLst>
          </p:cNvPr>
          <p:cNvGrpSpPr/>
          <p:nvPr/>
        </p:nvGrpSpPr>
        <p:grpSpPr>
          <a:xfrm>
            <a:off x="9675966" y="2391320"/>
            <a:ext cx="437040" cy="662400"/>
            <a:chOff x="9675966" y="2391320"/>
            <a:chExt cx="437040" cy="66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3F2C5B4-A4D6-4D5E-4C0E-885CD432E1A6}"/>
                    </a:ext>
                  </a:extLst>
                </p14:cNvPr>
                <p14:cNvContentPartPr/>
                <p14:nvPr/>
              </p14:nvContentPartPr>
              <p14:xfrm>
                <a:off x="9675966" y="2506880"/>
                <a:ext cx="84960" cy="2948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3F2C5B4-A4D6-4D5E-4C0E-885CD432E1A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666966" y="2497880"/>
                  <a:ext cx="10260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BA8598F-0ACD-FF2F-D3C7-F71F5EE19A4A}"/>
                    </a:ext>
                  </a:extLst>
                </p14:cNvPr>
                <p14:cNvContentPartPr/>
                <p14:nvPr/>
              </p14:nvContentPartPr>
              <p14:xfrm>
                <a:off x="9764166" y="2894600"/>
                <a:ext cx="310320" cy="159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BA8598F-0ACD-FF2F-D3C7-F71F5EE19A4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755156" y="2885600"/>
                  <a:ext cx="3279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A678AAA-4056-863C-34C4-CC136078E111}"/>
                    </a:ext>
                  </a:extLst>
                </p14:cNvPr>
                <p14:cNvContentPartPr/>
                <p14:nvPr/>
              </p14:nvContentPartPr>
              <p14:xfrm>
                <a:off x="9942366" y="2391320"/>
                <a:ext cx="170640" cy="226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A678AAA-4056-863C-34C4-CC136078E11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933366" y="2382306"/>
                  <a:ext cx="188280" cy="24410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9B1851C-CB38-0E7A-4B09-39D8B70C0341}"/>
                  </a:ext>
                </a:extLst>
              </p14:cNvPr>
              <p14:cNvContentPartPr/>
              <p14:nvPr/>
            </p14:nvContentPartPr>
            <p14:xfrm>
              <a:off x="10401726" y="2912600"/>
              <a:ext cx="148320" cy="1782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9B1851C-CB38-0E7A-4B09-39D8B70C034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392726" y="2903600"/>
                <a:ext cx="16596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19A8D88-A999-B84C-E54D-55823946CC87}"/>
                  </a:ext>
                </a:extLst>
              </p14:cNvPr>
              <p14:cNvContentPartPr/>
              <p14:nvPr/>
            </p14:nvContentPartPr>
            <p14:xfrm>
              <a:off x="8940846" y="1882280"/>
              <a:ext cx="29520" cy="2732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19A8D88-A999-B84C-E54D-55823946CC8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931846" y="1873268"/>
                <a:ext cx="47160" cy="2909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9F1FFD2-8400-06F4-91B1-4F50AD3078A9}"/>
                  </a:ext>
                </a:extLst>
              </p14:cNvPr>
              <p14:cNvContentPartPr/>
              <p14:nvPr/>
            </p14:nvContentPartPr>
            <p14:xfrm>
              <a:off x="9112566" y="2671400"/>
              <a:ext cx="283680" cy="4190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9F1FFD2-8400-06F4-91B1-4F50AD3078A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103566" y="2662400"/>
                <a:ext cx="301320" cy="436680"/>
              </a:xfrm>
              <a:prstGeom prst="rect">
                <a:avLst/>
              </a:prstGeom>
            </p:spPr>
          </p:pic>
        </mc:Fallback>
      </mc:AlternateContent>
      <p:sp>
        <p:nvSpPr>
          <p:cNvPr id="42" name="Cloud 41">
            <a:extLst>
              <a:ext uri="{FF2B5EF4-FFF2-40B4-BE49-F238E27FC236}">
                <a16:creationId xmlns:a16="http://schemas.microsoft.com/office/drawing/2014/main" id="{831565AA-73B6-D19D-E782-141A03A69914}"/>
              </a:ext>
            </a:extLst>
          </p:cNvPr>
          <p:cNvSpPr/>
          <p:nvPr/>
        </p:nvSpPr>
        <p:spPr>
          <a:xfrm>
            <a:off x="8546363" y="2164536"/>
            <a:ext cx="861846" cy="51572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???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2E1DF97-30F1-8880-25E8-804724C73EEB}"/>
              </a:ext>
            </a:extLst>
          </p:cNvPr>
          <p:cNvSpPr txBox="1"/>
          <p:nvPr/>
        </p:nvSpPr>
        <p:spPr>
          <a:xfrm>
            <a:off x="9481242" y="616425"/>
            <a:ext cx="2434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 also want to make sure we don’t congest the work!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D34A9C4-B983-FFF5-8711-C4B5088167C6}"/>
              </a:ext>
            </a:extLst>
          </p:cNvPr>
          <p:cNvSpPr txBox="1"/>
          <p:nvPr/>
        </p:nvSpPr>
        <p:spPr>
          <a:xfrm>
            <a:off x="7085321" y="3651300"/>
            <a:ext cx="47918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Issues: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network is congested, we want to slow down our sending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network is not congested, we should try to send more stuff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395816-4045-F2EC-D722-268E006C6B92}"/>
              </a:ext>
            </a:extLst>
          </p:cNvPr>
          <p:cNvSpPr txBox="1"/>
          <p:nvPr/>
        </p:nvSpPr>
        <p:spPr>
          <a:xfrm>
            <a:off x="3115944" y="5766729"/>
            <a:ext cx="884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From the sender perspective, how could we measure how congested the network is?</a:t>
            </a:r>
          </a:p>
        </p:txBody>
      </p:sp>
    </p:spTree>
    <p:extLst>
      <p:ext uri="{BB962C8B-B14F-4D97-AF65-F5344CB8AC3E}">
        <p14:creationId xmlns:p14="http://schemas.microsoft.com/office/powerpoint/2010/main" val="3044899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1837E0-FB6B-155B-3ACC-2C372778B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024" y="304800"/>
            <a:ext cx="10668000" cy="56744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BC0344-C792-D91D-F23D-7708712B7D53}"/>
              </a:ext>
            </a:extLst>
          </p:cNvPr>
          <p:cNvSpPr txBox="1"/>
          <p:nvPr/>
        </p:nvSpPr>
        <p:spPr>
          <a:xfrm>
            <a:off x="76200" y="43190"/>
            <a:ext cx="3196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TCP Flow Control</a:t>
            </a:r>
          </a:p>
        </p:txBody>
      </p:sp>
    </p:spTree>
    <p:extLst>
      <p:ext uri="{BB962C8B-B14F-4D97-AF65-F5344CB8AC3E}">
        <p14:creationId xmlns:p14="http://schemas.microsoft.com/office/powerpoint/2010/main" val="1808203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184007-A96F-7787-D76E-6A5551BE2C23}"/>
              </a:ext>
            </a:extLst>
          </p:cNvPr>
          <p:cNvSpPr txBox="1"/>
          <p:nvPr/>
        </p:nvSpPr>
        <p:spPr>
          <a:xfrm>
            <a:off x="228600" y="152400"/>
            <a:ext cx="3164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TCP Congestion Control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00EF2C-E0FF-6094-8B6E-03EB34A15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226571"/>
            <a:ext cx="4876800" cy="26710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BE2E6D2-3297-63DF-1B91-5D0CDA69A729}"/>
              </a:ext>
            </a:extLst>
          </p:cNvPr>
          <p:cNvSpPr txBox="1"/>
          <p:nvPr/>
        </p:nvSpPr>
        <p:spPr>
          <a:xfrm>
            <a:off x="0" y="3897610"/>
            <a:ext cx="6789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sends back amount of available buffer space in the receiver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CCEED0-8FDF-E0F5-8C2D-FF7EC380C2C7}"/>
              </a:ext>
            </a:extLst>
          </p:cNvPr>
          <p:cNvSpPr txBox="1"/>
          <p:nvPr/>
        </p:nvSpPr>
        <p:spPr>
          <a:xfrm>
            <a:off x="370189" y="4226736"/>
            <a:ext cx="5750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helps make sure we don’t overwhelm the receiver</a:t>
            </a:r>
          </a:p>
        </p:txBody>
      </p:sp>
      <p:pic>
        <p:nvPicPr>
          <p:cNvPr id="16" name="Graphic 15" descr="Computer with solid fill">
            <a:extLst>
              <a:ext uri="{FF2B5EF4-FFF2-40B4-BE49-F238E27FC236}">
                <a16:creationId xmlns:a16="http://schemas.microsoft.com/office/drawing/2014/main" id="{977D38A9-A74F-60CA-422D-2F1E8CAEC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5600" y="457200"/>
            <a:ext cx="947848" cy="947848"/>
          </a:xfrm>
          <a:prstGeom prst="rect">
            <a:avLst/>
          </a:prstGeom>
        </p:spPr>
      </p:pic>
      <p:pic>
        <p:nvPicPr>
          <p:cNvPr id="19" name="Graphic 18" descr="Computer with solid fill">
            <a:extLst>
              <a:ext uri="{FF2B5EF4-FFF2-40B4-BE49-F238E27FC236}">
                <a16:creationId xmlns:a16="http://schemas.microsoft.com/office/drawing/2014/main" id="{F6FC2FA1-0723-EFC6-ADFC-EC2840FA42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78816" y="2667000"/>
            <a:ext cx="947848" cy="947848"/>
          </a:xfrm>
          <a:prstGeom prst="rect">
            <a:avLst/>
          </a:prstGeom>
        </p:spPr>
      </p:pic>
      <p:pic>
        <p:nvPicPr>
          <p:cNvPr id="21" name="Graphic 20" descr="Wireless router with solid fill">
            <a:extLst>
              <a:ext uri="{FF2B5EF4-FFF2-40B4-BE49-F238E27FC236}">
                <a16:creationId xmlns:a16="http://schemas.microsoft.com/office/drawing/2014/main" id="{07AD1C8E-78A5-02F3-1BD8-C462EF6179E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77200" y="1905000"/>
            <a:ext cx="381000" cy="381000"/>
          </a:xfrm>
          <a:prstGeom prst="rect">
            <a:avLst/>
          </a:prstGeom>
        </p:spPr>
      </p:pic>
      <p:pic>
        <p:nvPicPr>
          <p:cNvPr id="23" name="Graphic 22" descr="Wireless router with solid fill">
            <a:extLst>
              <a:ext uri="{FF2B5EF4-FFF2-40B4-BE49-F238E27FC236}">
                <a16:creationId xmlns:a16="http://schemas.microsoft.com/office/drawing/2014/main" id="{54FA23AB-31A3-C156-6E85-B139AF43CF4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39248" y="931124"/>
            <a:ext cx="381000" cy="381000"/>
          </a:xfrm>
          <a:prstGeom prst="rect">
            <a:avLst/>
          </a:prstGeom>
        </p:spPr>
      </p:pic>
      <p:pic>
        <p:nvPicPr>
          <p:cNvPr id="25" name="Graphic 24" descr="Wireless router with solid fill">
            <a:extLst>
              <a:ext uri="{FF2B5EF4-FFF2-40B4-BE49-F238E27FC236}">
                <a16:creationId xmlns:a16="http://schemas.microsoft.com/office/drawing/2014/main" id="{E58FEF53-30B1-3A55-5A00-BD0B76A2B30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20248" y="1524000"/>
            <a:ext cx="381000" cy="381000"/>
          </a:xfrm>
          <a:prstGeom prst="rect">
            <a:avLst/>
          </a:prstGeom>
        </p:spPr>
      </p:pic>
      <p:pic>
        <p:nvPicPr>
          <p:cNvPr id="26" name="Graphic 25" descr="Wireless router with solid fill">
            <a:extLst>
              <a:ext uri="{FF2B5EF4-FFF2-40B4-BE49-F238E27FC236}">
                <a16:creationId xmlns:a16="http://schemas.microsoft.com/office/drawing/2014/main" id="{80EABD54-0B44-C93C-3D73-653923B69AA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72600" y="2819400"/>
            <a:ext cx="381000" cy="381000"/>
          </a:xfrm>
          <a:prstGeom prst="rect">
            <a:avLst/>
          </a:prstGeom>
        </p:spPr>
      </p:pic>
      <p:pic>
        <p:nvPicPr>
          <p:cNvPr id="27" name="Graphic 26" descr="Wireless router with solid fill">
            <a:extLst>
              <a:ext uri="{FF2B5EF4-FFF2-40B4-BE49-F238E27FC236}">
                <a16:creationId xmlns:a16="http://schemas.microsoft.com/office/drawing/2014/main" id="{7EDF19AD-3702-A24F-A915-525ED05B406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89649" y="2057400"/>
            <a:ext cx="381000" cy="381000"/>
          </a:xfrm>
          <a:prstGeom prst="rect">
            <a:avLst/>
          </a:prstGeom>
        </p:spPr>
      </p:pic>
      <p:pic>
        <p:nvPicPr>
          <p:cNvPr id="28" name="Graphic 27" descr="Wireless router with solid fill">
            <a:extLst>
              <a:ext uri="{FF2B5EF4-FFF2-40B4-BE49-F238E27FC236}">
                <a16:creationId xmlns:a16="http://schemas.microsoft.com/office/drawing/2014/main" id="{65D5EDFA-87E5-10C3-5DAF-641FDAE6B03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58400" y="2588030"/>
            <a:ext cx="381000" cy="381000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C35D9FFC-AFCC-0376-0366-A6CE1A44B6BB}"/>
              </a:ext>
            </a:extLst>
          </p:cNvPr>
          <p:cNvGrpSpPr/>
          <p:nvPr/>
        </p:nvGrpSpPr>
        <p:grpSpPr>
          <a:xfrm>
            <a:off x="7712166" y="1240760"/>
            <a:ext cx="1092600" cy="912960"/>
            <a:chOff x="7712166" y="1240760"/>
            <a:chExt cx="1092600" cy="91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F362746-22DE-C81E-A467-733F004607C9}"/>
                    </a:ext>
                  </a:extLst>
                </p14:cNvPr>
                <p14:cNvContentPartPr/>
                <p14:nvPr/>
              </p14:nvContentPartPr>
              <p14:xfrm>
                <a:off x="7712166" y="1240760"/>
                <a:ext cx="583200" cy="129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F362746-22DE-C81E-A467-733F004607C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03172" y="1231760"/>
                  <a:ext cx="600829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D07DF7E-1EEE-F55E-C054-66D260935539}"/>
                    </a:ext>
                  </a:extLst>
                </p14:cNvPr>
                <p14:cNvContentPartPr/>
                <p14:nvPr/>
              </p14:nvContentPartPr>
              <p14:xfrm>
                <a:off x="8229486" y="1294760"/>
                <a:ext cx="153000" cy="5796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D07DF7E-1EEE-F55E-C054-66D26093553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220486" y="1285760"/>
                  <a:ext cx="170640" cy="5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9C19ED7-FFD1-DEC8-7B75-EC10F58FEEE2}"/>
                    </a:ext>
                  </a:extLst>
                </p14:cNvPr>
                <p14:cNvContentPartPr/>
                <p14:nvPr/>
              </p14:nvContentPartPr>
              <p14:xfrm>
                <a:off x="8568606" y="1323920"/>
                <a:ext cx="180720" cy="2890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9C19ED7-FFD1-DEC8-7B75-EC10F58FEEE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559606" y="1314920"/>
                  <a:ext cx="19836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363DF38-FBED-556A-8883-03C9EC5C434B}"/>
                    </a:ext>
                  </a:extLst>
                </p14:cNvPr>
                <p14:cNvContentPartPr/>
                <p14:nvPr/>
              </p14:nvContentPartPr>
              <p14:xfrm>
                <a:off x="8465646" y="1874000"/>
                <a:ext cx="339120" cy="279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363DF38-FBED-556A-8883-03C9EC5C434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456636" y="1864988"/>
                  <a:ext cx="356779" cy="29738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84A4CA9-DF85-B682-E873-2256A43ABBCD}"/>
              </a:ext>
            </a:extLst>
          </p:cNvPr>
          <p:cNvGrpSpPr/>
          <p:nvPr/>
        </p:nvGrpSpPr>
        <p:grpSpPr>
          <a:xfrm>
            <a:off x="9675966" y="2391320"/>
            <a:ext cx="437040" cy="662400"/>
            <a:chOff x="9675966" y="2391320"/>
            <a:chExt cx="437040" cy="66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3F2C5B4-A4D6-4D5E-4C0E-885CD432E1A6}"/>
                    </a:ext>
                  </a:extLst>
                </p14:cNvPr>
                <p14:cNvContentPartPr/>
                <p14:nvPr/>
              </p14:nvContentPartPr>
              <p14:xfrm>
                <a:off x="9675966" y="2506880"/>
                <a:ext cx="84960" cy="2948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3F2C5B4-A4D6-4D5E-4C0E-885CD432E1A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666966" y="2497880"/>
                  <a:ext cx="10260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BA8598F-0ACD-FF2F-D3C7-F71F5EE19A4A}"/>
                    </a:ext>
                  </a:extLst>
                </p14:cNvPr>
                <p14:cNvContentPartPr/>
                <p14:nvPr/>
              </p14:nvContentPartPr>
              <p14:xfrm>
                <a:off x="9764166" y="2894600"/>
                <a:ext cx="310320" cy="159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BA8598F-0ACD-FF2F-D3C7-F71F5EE19A4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755156" y="2885600"/>
                  <a:ext cx="3279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A678AAA-4056-863C-34C4-CC136078E111}"/>
                    </a:ext>
                  </a:extLst>
                </p14:cNvPr>
                <p14:cNvContentPartPr/>
                <p14:nvPr/>
              </p14:nvContentPartPr>
              <p14:xfrm>
                <a:off x="9942366" y="2391320"/>
                <a:ext cx="170640" cy="226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A678AAA-4056-863C-34C4-CC136078E11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933366" y="2382306"/>
                  <a:ext cx="188280" cy="24410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9B1851C-CB38-0E7A-4B09-39D8B70C0341}"/>
                  </a:ext>
                </a:extLst>
              </p14:cNvPr>
              <p14:cNvContentPartPr/>
              <p14:nvPr/>
            </p14:nvContentPartPr>
            <p14:xfrm>
              <a:off x="10401726" y="2912600"/>
              <a:ext cx="148320" cy="1782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9B1851C-CB38-0E7A-4B09-39D8B70C034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392726" y="2903600"/>
                <a:ext cx="16596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19A8D88-A999-B84C-E54D-55823946CC87}"/>
                  </a:ext>
                </a:extLst>
              </p14:cNvPr>
              <p14:cNvContentPartPr/>
              <p14:nvPr/>
            </p14:nvContentPartPr>
            <p14:xfrm>
              <a:off x="8940846" y="1882280"/>
              <a:ext cx="29520" cy="2732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19A8D88-A999-B84C-E54D-55823946CC8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931846" y="1873268"/>
                <a:ext cx="47160" cy="2909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9F1FFD2-8400-06F4-91B1-4F50AD3078A9}"/>
                  </a:ext>
                </a:extLst>
              </p14:cNvPr>
              <p14:cNvContentPartPr/>
              <p14:nvPr/>
            </p14:nvContentPartPr>
            <p14:xfrm>
              <a:off x="9112566" y="2671400"/>
              <a:ext cx="283680" cy="4190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9F1FFD2-8400-06F4-91B1-4F50AD3078A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103566" y="2662400"/>
                <a:ext cx="301320" cy="436680"/>
              </a:xfrm>
              <a:prstGeom prst="rect">
                <a:avLst/>
              </a:prstGeom>
            </p:spPr>
          </p:pic>
        </mc:Fallback>
      </mc:AlternateContent>
      <p:sp>
        <p:nvSpPr>
          <p:cNvPr id="42" name="Cloud 41">
            <a:extLst>
              <a:ext uri="{FF2B5EF4-FFF2-40B4-BE49-F238E27FC236}">
                <a16:creationId xmlns:a16="http://schemas.microsoft.com/office/drawing/2014/main" id="{831565AA-73B6-D19D-E782-141A03A69914}"/>
              </a:ext>
            </a:extLst>
          </p:cNvPr>
          <p:cNvSpPr/>
          <p:nvPr/>
        </p:nvSpPr>
        <p:spPr>
          <a:xfrm>
            <a:off x="8546363" y="2164536"/>
            <a:ext cx="861846" cy="51572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???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2E1DF97-30F1-8880-25E8-804724C73EEB}"/>
              </a:ext>
            </a:extLst>
          </p:cNvPr>
          <p:cNvSpPr txBox="1"/>
          <p:nvPr/>
        </p:nvSpPr>
        <p:spPr>
          <a:xfrm>
            <a:off x="9481242" y="616425"/>
            <a:ext cx="2434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 also want to make sure we don’t congest the work!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D34A9C4-B983-FFF5-8711-C4B5088167C6}"/>
              </a:ext>
            </a:extLst>
          </p:cNvPr>
          <p:cNvSpPr txBox="1"/>
          <p:nvPr/>
        </p:nvSpPr>
        <p:spPr>
          <a:xfrm>
            <a:off x="7085321" y="3651300"/>
            <a:ext cx="47918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Issues: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network is congested, we want to slow down our sending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network is not congested, we should try to send more stuff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6AF006-BEBE-D530-6A6F-7591D1520A88}"/>
              </a:ext>
            </a:extLst>
          </p:cNvPr>
          <p:cNvSpPr txBox="1"/>
          <p:nvPr/>
        </p:nvSpPr>
        <p:spPr>
          <a:xfrm>
            <a:off x="1634981" y="5466842"/>
            <a:ext cx="50706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-See how many dropped packets we are getting</a:t>
            </a:r>
          </a:p>
          <a:p>
            <a:r>
              <a:rPr lang="en-US" dirty="0"/>
              <a:t>-Amount of duplicate ACKs received</a:t>
            </a:r>
          </a:p>
          <a:p>
            <a:r>
              <a:rPr lang="en-US" dirty="0"/>
              <a:t>-Amount of </a:t>
            </a:r>
            <a:r>
              <a:rPr lang="en-US" dirty="0" err="1"/>
              <a:t>UnAcked</a:t>
            </a:r>
            <a:r>
              <a:rPr lang="en-US" dirty="0"/>
              <a:t> packets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C12430-5D37-4C39-77F7-5B1B1E5CE1C3}"/>
              </a:ext>
            </a:extLst>
          </p:cNvPr>
          <p:cNvSpPr txBox="1"/>
          <p:nvPr/>
        </p:nvSpPr>
        <p:spPr>
          <a:xfrm>
            <a:off x="1524000" y="5181600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ways we could measure how congested the network is</a:t>
            </a:r>
          </a:p>
        </p:txBody>
      </p:sp>
    </p:spTree>
    <p:extLst>
      <p:ext uri="{BB962C8B-B14F-4D97-AF65-F5344CB8AC3E}">
        <p14:creationId xmlns:p14="http://schemas.microsoft.com/office/powerpoint/2010/main" val="2703398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184007-A96F-7787-D76E-6A5551BE2C23}"/>
              </a:ext>
            </a:extLst>
          </p:cNvPr>
          <p:cNvSpPr txBox="1"/>
          <p:nvPr/>
        </p:nvSpPr>
        <p:spPr>
          <a:xfrm>
            <a:off x="228600" y="152400"/>
            <a:ext cx="3164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TCP Congestion Control</a:t>
            </a:r>
          </a:p>
        </p:txBody>
      </p:sp>
      <p:pic>
        <p:nvPicPr>
          <p:cNvPr id="16" name="Graphic 15" descr="Computer with solid fill">
            <a:extLst>
              <a:ext uri="{FF2B5EF4-FFF2-40B4-BE49-F238E27FC236}">
                <a16:creationId xmlns:a16="http://schemas.microsoft.com/office/drawing/2014/main" id="{977D38A9-A74F-60CA-422D-2F1E8CAECA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05600" y="457200"/>
            <a:ext cx="947848" cy="947848"/>
          </a:xfrm>
          <a:prstGeom prst="rect">
            <a:avLst/>
          </a:prstGeom>
        </p:spPr>
      </p:pic>
      <p:pic>
        <p:nvPicPr>
          <p:cNvPr id="19" name="Graphic 18" descr="Computer with solid fill">
            <a:extLst>
              <a:ext uri="{FF2B5EF4-FFF2-40B4-BE49-F238E27FC236}">
                <a16:creationId xmlns:a16="http://schemas.microsoft.com/office/drawing/2014/main" id="{F6FC2FA1-0723-EFC6-ADFC-EC2840FA42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78816" y="2667000"/>
            <a:ext cx="947848" cy="947848"/>
          </a:xfrm>
          <a:prstGeom prst="rect">
            <a:avLst/>
          </a:prstGeom>
        </p:spPr>
      </p:pic>
      <p:pic>
        <p:nvPicPr>
          <p:cNvPr id="21" name="Graphic 20" descr="Wireless router with solid fill">
            <a:extLst>
              <a:ext uri="{FF2B5EF4-FFF2-40B4-BE49-F238E27FC236}">
                <a16:creationId xmlns:a16="http://schemas.microsoft.com/office/drawing/2014/main" id="{07AD1C8E-78A5-02F3-1BD8-C462EF6179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77200" y="1905000"/>
            <a:ext cx="381000" cy="381000"/>
          </a:xfrm>
          <a:prstGeom prst="rect">
            <a:avLst/>
          </a:prstGeom>
        </p:spPr>
      </p:pic>
      <p:pic>
        <p:nvPicPr>
          <p:cNvPr id="23" name="Graphic 22" descr="Wireless router with solid fill">
            <a:extLst>
              <a:ext uri="{FF2B5EF4-FFF2-40B4-BE49-F238E27FC236}">
                <a16:creationId xmlns:a16="http://schemas.microsoft.com/office/drawing/2014/main" id="{54FA23AB-31A3-C156-6E85-B139AF43CF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39248" y="931124"/>
            <a:ext cx="381000" cy="381000"/>
          </a:xfrm>
          <a:prstGeom prst="rect">
            <a:avLst/>
          </a:prstGeom>
        </p:spPr>
      </p:pic>
      <p:pic>
        <p:nvPicPr>
          <p:cNvPr id="25" name="Graphic 24" descr="Wireless router with solid fill">
            <a:extLst>
              <a:ext uri="{FF2B5EF4-FFF2-40B4-BE49-F238E27FC236}">
                <a16:creationId xmlns:a16="http://schemas.microsoft.com/office/drawing/2014/main" id="{E58FEF53-30B1-3A55-5A00-BD0B76A2B3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20248" y="1524000"/>
            <a:ext cx="381000" cy="381000"/>
          </a:xfrm>
          <a:prstGeom prst="rect">
            <a:avLst/>
          </a:prstGeom>
        </p:spPr>
      </p:pic>
      <p:pic>
        <p:nvPicPr>
          <p:cNvPr id="26" name="Graphic 25" descr="Wireless router with solid fill">
            <a:extLst>
              <a:ext uri="{FF2B5EF4-FFF2-40B4-BE49-F238E27FC236}">
                <a16:creationId xmlns:a16="http://schemas.microsoft.com/office/drawing/2014/main" id="{80EABD54-0B44-C93C-3D73-653923B69AA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72600" y="2819400"/>
            <a:ext cx="381000" cy="381000"/>
          </a:xfrm>
          <a:prstGeom prst="rect">
            <a:avLst/>
          </a:prstGeom>
        </p:spPr>
      </p:pic>
      <p:pic>
        <p:nvPicPr>
          <p:cNvPr id="27" name="Graphic 26" descr="Wireless router with solid fill">
            <a:extLst>
              <a:ext uri="{FF2B5EF4-FFF2-40B4-BE49-F238E27FC236}">
                <a16:creationId xmlns:a16="http://schemas.microsoft.com/office/drawing/2014/main" id="{7EDF19AD-3702-A24F-A915-525ED05B406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89649" y="2057400"/>
            <a:ext cx="381000" cy="381000"/>
          </a:xfrm>
          <a:prstGeom prst="rect">
            <a:avLst/>
          </a:prstGeom>
        </p:spPr>
      </p:pic>
      <p:pic>
        <p:nvPicPr>
          <p:cNvPr id="28" name="Graphic 27" descr="Wireless router with solid fill">
            <a:extLst>
              <a:ext uri="{FF2B5EF4-FFF2-40B4-BE49-F238E27FC236}">
                <a16:creationId xmlns:a16="http://schemas.microsoft.com/office/drawing/2014/main" id="{65D5EDFA-87E5-10C3-5DAF-641FDAE6B03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58400" y="2588030"/>
            <a:ext cx="381000" cy="381000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C35D9FFC-AFCC-0376-0366-A6CE1A44B6BB}"/>
              </a:ext>
            </a:extLst>
          </p:cNvPr>
          <p:cNvGrpSpPr/>
          <p:nvPr/>
        </p:nvGrpSpPr>
        <p:grpSpPr>
          <a:xfrm>
            <a:off x="7712166" y="1240760"/>
            <a:ext cx="1092600" cy="912960"/>
            <a:chOff x="7712166" y="1240760"/>
            <a:chExt cx="1092600" cy="91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F362746-22DE-C81E-A467-733F004607C9}"/>
                    </a:ext>
                  </a:extLst>
                </p14:cNvPr>
                <p14:cNvContentPartPr/>
                <p14:nvPr/>
              </p14:nvContentPartPr>
              <p14:xfrm>
                <a:off x="7712166" y="1240760"/>
                <a:ext cx="583200" cy="129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F362746-22DE-C81E-A467-733F004607C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703172" y="1231760"/>
                  <a:ext cx="600829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D07DF7E-1EEE-F55E-C054-66D260935539}"/>
                    </a:ext>
                  </a:extLst>
                </p14:cNvPr>
                <p14:cNvContentPartPr/>
                <p14:nvPr/>
              </p14:nvContentPartPr>
              <p14:xfrm>
                <a:off x="8229486" y="1294760"/>
                <a:ext cx="153000" cy="5796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D07DF7E-1EEE-F55E-C054-66D26093553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220486" y="1285760"/>
                  <a:ext cx="170640" cy="5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9C19ED7-FFD1-DEC8-7B75-EC10F58FEEE2}"/>
                    </a:ext>
                  </a:extLst>
                </p14:cNvPr>
                <p14:cNvContentPartPr/>
                <p14:nvPr/>
              </p14:nvContentPartPr>
              <p14:xfrm>
                <a:off x="8568606" y="1323920"/>
                <a:ext cx="180720" cy="2890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9C19ED7-FFD1-DEC8-7B75-EC10F58FEEE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559606" y="1314920"/>
                  <a:ext cx="19836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363DF38-FBED-556A-8883-03C9EC5C434B}"/>
                    </a:ext>
                  </a:extLst>
                </p14:cNvPr>
                <p14:cNvContentPartPr/>
                <p14:nvPr/>
              </p14:nvContentPartPr>
              <p14:xfrm>
                <a:off x="8465646" y="1874000"/>
                <a:ext cx="339120" cy="279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363DF38-FBED-556A-8883-03C9EC5C434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56636" y="1864988"/>
                  <a:ext cx="356779" cy="29738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84A4CA9-DF85-B682-E873-2256A43ABBCD}"/>
              </a:ext>
            </a:extLst>
          </p:cNvPr>
          <p:cNvGrpSpPr/>
          <p:nvPr/>
        </p:nvGrpSpPr>
        <p:grpSpPr>
          <a:xfrm>
            <a:off x="9675966" y="2391320"/>
            <a:ext cx="437040" cy="662400"/>
            <a:chOff x="9675966" y="2391320"/>
            <a:chExt cx="437040" cy="66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3F2C5B4-A4D6-4D5E-4C0E-885CD432E1A6}"/>
                    </a:ext>
                  </a:extLst>
                </p14:cNvPr>
                <p14:cNvContentPartPr/>
                <p14:nvPr/>
              </p14:nvContentPartPr>
              <p14:xfrm>
                <a:off x="9675966" y="2506880"/>
                <a:ext cx="84960" cy="2948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3F2C5B4-A4D6-4D5E-4C0E-885CD432E1A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666966" y="2497880"/>
                  <a:ext cx="10260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BA8598F-0ACD-FF2F-D3C7-F71F5EE19A4A}"/>
                    </a:ext>
                  </a:extLst>
                </p14:cNvPr>
                <p14:cNvContentPartPr/>
                <p14:nvPr/>
              </p14:nvContentPartPr>
              <p14:xfrm>
                <a:off x="9764166" y="2894600"/>
                <a:ext cx="310320" cy="159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BA8598F-0ACD-FF2F-D3C7-F71F5EE19A4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755156" y="2885600"/>
                  <a:ext cx="3279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A678AAA-4056-863C-34C4-CC136078E111}"/>
                    </a:ext>
                  </a:extLst>
                </p14:cNvPr>
                <p14:cNvContentPartPr/>
                <p14:nvPr/>
              </p14:nvContentPartPr>
              <p14:xfrm>
                <a:off x="9942366" y="2391320"/>
                <a:ext cx="170640" cy="226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A678AAA-4056-863C-34C4-CC136078E11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933366" y="2382306"/>
                  <a:ext cx="188280" cy="24410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9B1851C-CB38-0E7A-4B09-39D8B70C0341}"/>
                  </a:ext>
                </a:extLst>
              </p14:cNvPr>
              <p14:cNvContentPartPr/>
              <p14:nvPr/>
            </p14:nvContentPartPr>
            <p14:xfrm>
              <a:off x="10401726" y="2912600"/>
              <a:ext cx="148320" cy="1782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9B1851C-CB38-0E7A-4B09-39D8B70C034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392726" y="2903600"/>
                <a:ext cx="16596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19A8D88-A999-B84C-E54D-55823946CC87}"/>
                  </a:ext>
                </a:extLst>
              </p14:cNvPr>
              <p14:cNvContentPartPr/>
              <p14:nvPr/>
            </p14:nvContentPartPr>
            <p14:xfrm>
              <a:off x="8940846" y="1882280"/>
              <a:ext cx="29520" cy="2732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19A8D88-A999-B84C-E54D-55823946CC8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931846" y="1873268"/>
                <a:ext cx="47160" cy="2909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9F1FFD2-8400-06F4-91B1-4F50AD3078A9}"/>
                  </a:ext>
                </a:extLst>
              </p14:cNvPr>
              <p14:cNvContentPartPr/>
              <p14:nvPr/>
            </p14:nvContentPartPr>
            <p14:xfrm>
              <a:off x="9112566" y="2671400"/>
              <a:ext cx="283680" cy="4190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9F1FFD2-8400-06F4-91B1-4F50AD3078A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103566" y="2662400"/>
                <a:ext cx="301320" cy="436680"/>
              </a:xfrm>
              <a:prstGeom prst="rect">
                <a:avLst/>
              </a:prstGeom>
            </p:spPr>
          </p:pic>
        </mc:Fallback>
      </mc:AlternateContent>
      <p:sp>
        <p:nvSpPr>
          <p:cNvPr id="42" name="Cloud 41">
            <a:extLst>
              <a:ext uri="{FF2B5EF4-FFF2-40B4-BE49-F238E27FC236}">
                <a16:creationId xmlns:a16="http://schemas.microsoft.com/office/drawing/2014/main" id="{831565AA-73B6-D19D-E782-141A03A69914}"/>
              </a:ext>
            </a:extLst>
          </p:cNvPr>
          <p:cNvSpPr/>
          <p:nvPr/>
        </p:nvSpPr>
        <p:spPr>
          <a:xfrm>
            <a:off x="8546363" y="2164536"/>
            <a:ext cx="861846" cy="51572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???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2E1DF97-30F1-8880-25E8-804724C73EEB}"/>
              </a:ext>
            </a:extLst>
          </p:cNvPr>
          <p:cNvSpPr txBox="1"/>
          <p:nvPr/>
        </p:nvSpPr>
        <p:spPr>
          <a:xfrm>
            <a:off x="9481242" y="616425"/>
            <a:ext cx="2434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 also want to make sure we don’t congest the work!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805D43-193B-EA4B-F744-A6939BDF6AD7}"/>
              </a:ext>
            </a:extLst>
          </p:cNvPr>
          <p:cNvSpPr txBox="1"/>
          <p:nvPr/>
        </p:nvSpPr>
        <p:spPr>
          <a:xfrm>
            <a:off x="226538" y="2527201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is </a:t>
            </a:r>
            <a:r>
              <a:rPr lang="en-US" b="1" dirty="0"/>
              <a:t>self-clocking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F3587B-851D-33E8-8797-A969AA4C4351}"/>
              </a:ext>
            </a:extLst>
          </p:cNvPr>
          <p:cNvSpPr txBox="1"/>
          <p:nvPr/>
        </p:nvSpPr>
        <p:spPr>
          <a:xfrm>
            <a:off x="215877" y="1338349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TCP sender also has a </a:t>
            </a:r>
            <a:r>
              <a:rPr lang="en-US" b="1" dirty="0"/>
              <a:t>congestion window (</a:t>
            </a:r>
            <a:r>
              <a:rPr lang="en-US" b="1" dirty="0" err="1"/>
              <a:t>cwnd</a:t>
            </a:r>
            <a:r>
              <a:rPr lang="en-US" b="1" dirty="0"/>
              <a:t>)</a:t>
            </a:r>
            <a:r>
              <a:rPr lang="en-US" dirty="0"/>
              <a:t>, which controls the amount of </a:t>
            </a:r>
            <a:r>
              <a:rPr lang="en-US" dirty="0" err="1"/>
              <a:t>unAck’d</a:t>
            </a:r>
            <a:r>
              <a:rPr lang="en-US" dirty="0"/>
              <a:t> that can be sent out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834313-10AB-40DC-60D9-142D4F6B2C2D}"/>
              </a:ext>
            </a:extLst>
          </p:cNvPr>
          <p:cNvSpPr txBox="1"/>
          <p:nvPr/>
        </p:nvSpPr>
        <p:spPr>
          <a:xfrm>
            <a:off x="304800" y="3913084"/>
            <a:ext cx="601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amount of unacknowledged data at a sender may not exceed the </a:t>
            </a:r>
            <a:r>
              <a:rPr lang="en-US" i="1" dirty="0"/>
              <a:t>minimum</a:t>
            </a:r>
            <a:r>
              <a:rPr lang="en-US" dirty="0"/>
              <a:t> of the congestion window and receiving window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3EBDA99-CB5F-B37F-07F7-555FDF3FA1AF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25582" y="5428483"/>
            <a:ext cx="7991475" cy="552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B4D8A5-D567-ADE6-9737-7F5EC23073A9}"/>
              </a:ext>
            </a:extLst>
          </p:cNvPr>
          <p:cNvSpPr txBox="1"/>
          <p:nvPr/>
        </p:nvSpPr>
        <p:spPr>
          <a:xfrm>
            <a:off x="524745" y="2944916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(It uses acknowledgements to trigger, or clock, its increase in congestion window size)</a:t>
            </a:r>
          </a:p>
        </p:txBody>
      </p:sp>
    </p:spTree>
    <p:extLst>
      <p:ext uri="{BB962C8B-B14F-4D97-AF65-F5344CB8AC3E}">
        <p14:creationId xmlns:p14="http://schemas.microsoft.com/office/powerpoint/2010/main" val="1483456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184007-A96F-7787-D76E-6A5551BE2C23}"/>
              </a:ext>
            </a:extLst>
          </p:cNvPr>
          <p:cNvSpPr txBox="1"/>
          <p:nvPr/>
        </p:nvSpPr>
        <p:spPr>
          <a:xfrm>
            <a:off x="228600" y="152400"/>
            <a:ext cx="4445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TCP Congestion Control Algorithm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805D43-193B-EA4B-F744-A6939BDF6AD7}"/>
              </a:ext>
            </a:extLst>
          </p:cNvPr>
          <p:cNvSpPr txBox="1"/>
          <p:nvPr/>
        </p:nvSpPr>
        <p:spPr>
          <a:xfrm>
            <a:off x="253538" y="1524000"/>
            <a:ext cx="4826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Algorithm to prevent network congestion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040E5C-204F-F771-BE04-92952646A2C9}"/>
              </a:ext>
            </a:extLst>
          </p:cNvPr>
          <p:cNvSpPr txBox="1"/>
          <p:nvPr/>
        </p:nvSpPr>
        <p:spPr>
          <a:xfrm>
            <a:off x="381000" y="2151554"/>
            <a:ext cx="278153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Slow 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Congestion Avoidance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 recovery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AD89DC-75CA-DF9F-56E8-1E85C5EEA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057" y="522030"/>
            <a:ext cx="4181475" cy="56292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7D573E3-F5E1-A33D-5C68-47DA0933FA21}"/>
              </a:ext>
            </a:extLst>
          </p:cNvPr>
          <p:cNvSpPr txBox="1"/>
          <p:nvPr/>
        </p:nvSpPr>
        <p:spPr>
          <a:xfrm>
            <a:off x="4003242" y="5029200"/>
            <a:ext cx="25976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sending slow, but exponentially grows up to a </a:t>
            </a:r>
            <a:r>
              <a:rPr lang="en-US" i="1" dirty="0"/>
              <a:t>threshold</a:t>
            </a:r>
          </a:p>
        </p:txBody>
      </p:sp>
    </p:spTree>
    <p:extLst>
      <p:ext uri="{BB962C8B-B14F-4D97-AF65-F5344CB8AC3E}">
        <p14:creationId xmlns:p14="http://schemas.microsoft.com/office/powerpoint/2010/main" val="795625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184007-A96F-7787-D76E-6A5551BE2C23}"/>
              </a:ext>
            </a:extLst>
          </p:cNvPr>
          <p:cNvSpPr txBox="1"/>
          <p:nvPr/>
        </p:nvSpPr>
        <p:spPr>
          <a:xfrm>
            <a:off x="228600" y="152400"/>
            <a:ext cx="4445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TCP Congestion Control Algorithm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805D43-193B-EA4B-F744-A6939BDF6AD7}"/>
              </a:ext>
            </a:extLst>
          </p:cNvPr>
          <p:cNvSpPr txBox="1"/>
          <p:nvPr/>
        </p:nvSpPr>
        <p:spPr>
          <a:xfrm>
            <a:off x="253538" y="1524000"/>
            <a:ext cx="4826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Algorithm to prevent network congestion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040E5C-204F-F771-BE04-92952646A2C9}"/>
              </a:ext>
            </a:extLst>
          </p:cNvPr>
          <p:cNvSpPr txBox="1"/>
          <p:nvPr/>
        </p:nvSpPr>
        <p:spPr>
          <a:xfrm>
            <a:off x="381000" y="2151554"/>
            <a:ext cx="297389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Slow 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Congestion Avoidance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 recovery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489D73-91C6-0096-2178-F6DDE376333F}"/>
              </a:ext>
            </a:extLst>
          </p:cNvPr>
          <p:cNvSpPr txBox="1"/>
          <p:nvPr/>
        </p:nvSpPr>
        <p:spPr>
          <a:xfrm>
            <a:off x="2633152" y="4441101"/>
            <a:ext cx="3711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Linearly increase congestion window for each ACK received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69874A-12E8-6A47-57FE-E12EE2440537}"/>
              </a:ext>
            </a:extLst>
          </p:cNvPr>
          <p:cNvSpPr txBox="1"/>
          <p:nvPr/>
        </p:nvSpPr>
        <p:spPr>
          <a:xfrm>
            <a:off x="2692418" y="5345654"/>
            <a:ext cx="53085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a loss event occurs, significantly decrease congestion window and slow down transmission rate, and enter </a:t>
            </a:r>
            <a:r>
              <a:rPr lang="en-US" b="1" dirty="0"/>
              <a:t>fast recovery</a:t>
            </a:r>
            <a:endParaRPr lang="en-US" dirty="0"/>
          </a:p>
        </p:txBody>
      </p:sp>
      <p:pic>
        <p:nvPicPr>
          <p:cNvPr id="1026" name="Picture 2" descr="TCP-based Congestion Control Algorithms | Encyclopedia MDPI">
            <a:extLst>
              <a:ext uri="{FF2B5EF4-FFF2-40B4-BE49-F238E27FC236}">
                <a16:creationId xmlns:a16="http://schemas.microsoft.com/office/drawing/2014/main" id="{9A886686-7860-2635-BF53-770EAF5FB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368" y="569443"/>
            <a:ext cx="6036627" cy="405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164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184007-A96F-7787-D76E-6A5551BE2C23}"/>
              </a:ext>
            </a:extLst>
          </p:cNvPr>
          <p:cNvSpPr txBox="1"/>
          <p:nvPr/>
        </p:nvSpPr>
        <p:spPr>
          <a:xfrm>
            <a:off x="228600" y="152400"/>
            <a:ext cx="4445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TCP Congestion Control Algorithm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805D43-193B-EA4B-F744-A6939BDF6AD7}"/>
              </a:ext>
            </a:extLst>
          </p:cNvPr>
          <p:cNvSpPr txBox="1"/>
          <p:nvPr/>
        </p:nvSpPr>
        <p:spPr>
          <a:xfrm>
            <a:off x="253538" y="1524000"/>
            <a:ext cx="4826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Algorithm to prevent network congestion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040E5C-204F-F771-BE04-92952646A2C9}"/>
              </a:ext>
            </a:extLst>
          </p:cNvPr>
          <p:cNvSpPr txBox="1"/>
          <p:nvPr/>
        </p:nvSpPr>
        <p:spPr>
          <a:xfrm>
            <a:off x="381000" y="2151554"/>
            <a:ext cx="278153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Slow 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Congestion Avoidance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Fast recovery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72F44F-1191-6CF3-0A45-03246CF15969}"/>
              </a:ext>
            </a:extLst>
          </p:cNvPr>
          <p:cNvSpPr txBox="1"/>
          <p:nvPr/>
        </p:nvSpPr>
        <p:spPr>
          <a:xfrm>
            <a:off x="663633" y="4504002"/>
            <a:ext cx="4394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Upon knowledge of packet loss, throttle the TCP connection and start off slow again</a:t>
            </a:r>
          </a:p>
        </p:txBody>
      </p:sp>
      <p:pic>
        <p:nvPicPr>
          <p:cNvPr id="2050" name="Picture 2" descr="TCP Congestion Control Algorithm | Download Scientific Diagram">
            <a:extLst>
              <a:ext uri="{FF2B5EF4-FFF2-40B4-BE49-F238E27FC236}">
                <a16:creationId xmlns:a16="http://schemas.microsoft.com/office/drawing/2014/main" id="{33427232-1257-34BF-7E85-B74B0AD73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219200"/>
            <a:ext cx="6096000" cy="36004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3365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23AE99-F062-41DF-F4FF-28A4E4934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52400"/>
            <a:ext cx="7848600" cy="606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37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184007-A96F-7787-D76E-6A5551BE2C23}"/>
              </a:ext>
            </a:extLst>
          </p:cNvPr>
          <p:cNvSpPr txBox="1"/>
          <p:nvPr/>
        </p:nvSpPr>
        <p:spPr>
          <a:xfrm>
            <a:off x="228600" y="152400"/>
            <a:ext cx="4445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TCP Congestion Control Algorithm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805D43-193B-EA4B-F744-A6939BDF6AD7}"/>
              </a:ext>
            </a:extLst>
          </p:cNvPr>
          <p:cNvSpPr txBox="1"/>
          <p:nvPr/>
        </p:nvSpPr>
        <p:spPr>
          <a:xfrm>
            <a:off x="253538" y="1524000"/>
            <a:ext cx="4826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Algorithm to prevent network congestion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040E5C-204F-F771-BE04-92952646A2C9}"/>
              </a:ext>
            </a:extLst>
          </p:cNvPr>
          <p:cNvSpPr txBox="1"/>
          <p:nvPr/>
        </p:nvSpPr>
        <p:spPr>
          <a:xfrm>
            <a:off x="381000" y="2151554"/>
            <a:ext cx="278153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Slow 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Congestion Avoidance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Fast recovery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AD89DC-75CA-DF9F-56E8-1E85C5EEA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057" y="522030"/>
            <a:ext cx="4181475" cy="56292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72F44F-1191-6CF3-0A45-03246CF15969}"/>
              </a:ext>
            </a:extLst>
          </p:cNvPr>
          <p:cNvSpPr txBox="1"/>
          <p:nvPr/>
        </p:nvSpPr>
        <p:spPr>
          <a:xfrm>
            <a:off x="663633" y="4504002"/>
            <a:ext cx="4394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Upon knowledge of packet loss, throttle the TCP connection and start off slow again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111D3B-79C3-F975-CA74-6D7DA8C77EED}"/>
              </a:ext>
            </a:extLst>
          </p:cNvPr>
          <p:cNvSpPr/>
          <p:nvPr/>
        </p:nvSpPr>
        <p:spPr>
          <a:xfrm>
            <a:off x="1219200" y="1295400"/>
            <a:ext cx="8763000" cy="2971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Animation time!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hlinkClick r:id="rId4"/>
              </a:rPr>
              <a:t>https://media.pearsoncmg.com/aw/ecs_kurose_compnetwork_7/cw/content/interactiveanimations/tcp-congestion/index.html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4948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3AE71B9-9BA9-CA56-03EB-38FCFA5A6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533400"/>
            <a:ext cx="6210300" cy="22669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8C3A54E-7701-9FA2-01AE-02E78AFAC241}"/>
              </a:ext>
            </a:extLst>
          </p:cNvPr>
          <p:cNvSpPr txBox="1"/>
          <p:nvPr/>
        </p:nvSpPr>
        <p:spPr>
          <a:xfrm>
            <a:off x="3147917" y="0"/>
            <a:ext cx="5896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Current transport layer implementation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CF7E5AA-9F4D-05DC-3646-4C8A27E05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3276600"/>
            <a:ext cx="8253811" cy="285966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BA4FEEC-C2F7-C150-28F8-6D3D1E747E09}"/>
              </a:ext>
            </a:extLst>
          </p:cNvPr>
          <p:cNvSpPr txBox="1"/>
          <p:nvPr/>
        </p:nvSpPr>
        <p:spPr>
          <a:xfrm>
            <a:off x="457200" y="4133743"/>
            <a:ext cx="3515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Transport layer protocols and congestion control is still a heavily researched area!</a:t>
            </a:r>
          </a:p>
        </p:txBody>
      </p:sp>
    </p:spTree>
    <p:extLst>
      <p:ext uri="{BB962C8B-B14F-4D97-AF65-F5344CB8AC3E}">
        <p14:creationId xmlns:p14="http://schemas.microsoft.com/office/powerpoint/2010/main" val="19872345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pic>
        <p:nvPicPr>
          <p:cNvPr id="1026" name="Picture 2" descr="I'd like to see more memes about computer topics, instead of memes about  programmer clichés : r/ProgrammerHumor">
            <a:extLst>
              <a:ext uri="{FF2B5EF4-FFF2-40B4-BE49-F238E27FC236}">
                <a16:creationId xmlns:a16="http://schemas.microsoft.com/office/drawing/2014/main" id="{984C1138-5B7D-71F9-22A4-AEA0F3D9D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358" y="1447800"/>
            <a:ext cx="4771055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48FCF4-EE1D-1E1C-7418-13B703AF8AB6}"/>
              </a:ext>
            </a:extLst>
          </p:cNvPr>
          <p:cNvSpPr txBox="1"/>
          <p:nvPr/>
        </p:nvSpPr>
        <p:spPr>
          <a:xfrm>
            <a:off x="2209800" y="457200"/>
            <a:ext cx="15488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1286260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152D57-BC85-3EA1-9BEF-A25A811BA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77044"/>
            <a:ext cx="12192000" cy="49039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53BDBE-6C71-8D75-020E-D3796CA3C437}"/>
              </a:ext>
            </a:extLst>
          </p:cNvPr>
          <p:cNvSpPr txBox="1"/>
          <p:nvPr/>
        </p:nvSpPr>
        <p:spPr>
          <a:xfrm>
            <a:off x="76200" y="43190"/>
            <a:ext cx="3196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TCP Flow Control</a:t>
            </a:r>
          </a:p>
        </p:txBody>
      </p:sp>
    </p:spTree>
    <p:extLst>
      <p:ext uri="{BB962C8B-B14F-4D97-AF65-F5344CB8AC3E}">
        <p14:creationId xmlns:p14="http://schemas.microsoft.com/office/powerpoint/2010/main" val="1835459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B75D13-5678-2E01-70E7-8C1CA9142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3534"/>
            <a:ext cx="12192000" cy="48909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C9B3F9-D008-BAD3-A7C7-DA54522B9C6F}"/>
              </a:ext>
            </a:extLst>
          </p:cNvPr>
          <p:cNvSpPr txBox="1"/>
          <p:nvPr/>
        </p:nvSpPr>
        <p:spPr>
          <a:xfrm>
            <a:off x="76200" y="43190"/>
            <a:ext cx="3196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TCP Flow Control</a:t>
            </a:r>
          </a:p>
        </p:txBody>
      </p:sp>
    </p:spTree>
    <p:extLst>
      <p:ext uri="{BB962C8B-B14F-4D97-AF65-F5344CB8AC3E}">
        <p14:creationId xmlns:p14="http://schemas.microsoft.com/office/powerpoint/2010/main" val="3260326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20574E-9B40-2918-6EBC-D5018F4BE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05656"/>
            <a:ext cx="12192000" cy="52466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9CA8BF-9C4B-CACE-3846-87F6AB424C82}"/>
              </a:ext>
            </a:extLst>
          </p:cNvPr>
          <p:cNvSpPr txBox="1"/>
          <p:nvPr/>
        </p:nvSpPr>
        <p:spPr>
          <a:xfrm>
            <a:off x="76200" y="43190"/>
            <a:ext cx="3196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TCP Flow Control</a:t>
            </a:r>
          </a:p>
        </p:txBody>
      </p:sp>
    </p:spTree>
    <p:extLst>
      <p:ext uri="{BB962C8B-B14F-4D97-AF65-F5344CB8AC3E}">
        <p14:creationId xmlns:p14="http://schemas.microsoft.com/office/powerpoint/2010/main" val="3850226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20574E-9B40-2918-6EBC-D5018F4BE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05656"/>
            <a:ext cx="12192000" cy="524668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0EAD101-6578-EDC3-E850-DC16E8054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130" y="1557018"/>
            <a:ext cx="9039739" cy="374396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180B6BC-3760-A3BF-C86F-698927AB998B}"/>
                  </a:ext>
                </a:extLst>
              </p14:cNvPr>
              <p14:cNvContentPartPr/>
              <p14:nvPr/>
            </p14:nvContentPartPr>
            <p14:xfrm>
              <a:off x="6636093" y="3326133"/>
              <a:ext cx="3237480" cy="933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180B6BC-3760-A3BF-C86F-698927AB998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18453" y="3308493"/>
                <a:ext cx="3273120" cy="96948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2AEF640-DDF0-75C3-54BB-DED60533CDE2}"/>
              </a:ext>
            </a:extLst>
          </p:cNvPr>
          <p:cNvSpPr txBox="1"/>
          <p:nvPr/>
        </p:nvSpPr>
        <p:spPr>
          <a:xfrm>
            <a:off x="76200" y="43190"/>
            <a:ext cx="3196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TCP Flow Control</a:t>
            </a:r>
          </a:p>
        </p:txBody>
      </p:sp>
    </p:spTree>
    <p:extLst>
      <p:ext uri="{BB962C8B-B14F-4D97-AF65-F5344CB8AC3E}">
        <p14:creationId xmlns:p14="http://schemas.microsoft.com/office/powerpoint/2010/main" val="4168954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10" name="Rectangle 75">
            <a:extLst>
              <a:ext uri="{FF2B5EF4-FFF2-40B4-BE49-F238E27FC236}">
                <a16:creationId xmlns:a16="http://schemas.microsoft.com/office/drawing/2014/main" id="{EE3AE91D-E6F8-A14E-C91A-B25439646E4B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066800"/>
            <a:ext cx="5826405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 receiver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advertises” free buffer space in </a:t>
            </a: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rwnd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field in TCP header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RcvBuffer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size set via socket options (typical default is 4096 bytes)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many operating systems auto-adjust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RcvBuffer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sender limits amount of unACKed (“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in-flight”) data to received </a:t>
            </a: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rwnd</a:t>
            </a:r>
          </a:p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guarantees receive buffer will not overflow</a:t>
            </a:r>
          </a:p>
        </p:txBody>
      </p:sp>
      <p:grpSp>
        <p:nvGrpSpPr>
          <p:cNvPr id="11" name="Group 72">
            <a:extLst>
              <a:ext uri="{FF2B5EF4-FFF2-40B4-BE49-F238E27FC236}">
                <a16:creationId xmlns:a16="http://schemas.microsoft.com/office/drawing/2014/main" id="{43958135-A5A2-C4E9-ED10-8B93B1FF2EEC}"/>
              </a:ext>
            </a:extLst>
          </p:cNvPr>
          <p:cNvGrpSpPr>
            <a:grpSpLocks/>
          </p:cNvGrpSpPr>
          <p:nvPr/>
        </p:nvGrpSpPr>
        <p:grpSpPr bwMode="auto">
          <a:xfrm>
            <a:off x="8164377" y="1931987"/>
            <a:ext cx="2578100" cy="2155825"/>
            <a:chOff x="512" y="1294"/>
            <a:chExt cx="1888" cy="1358"/>
          </a:xfrm>
        </p:grpSpPr>
        <p:grpSp>
          <p:nvGrpSpPr>
            <p:cNvPr id="12" name="Group 17">
              <a:extLst>
                <a:ext uri="{FF2B5EF4-FFF2-40B4-BE49-F238E27FC236}">
                  <a16:creationId xmlns:a16="http://schemas.microsoft.com/office/drawing/2014/main" id="{2445EE74-F9CF-90F9-0343-D1CF5A741B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2" y="1410"/>
              <a:ext cx="336" cy="130"/>
              <a:chOff x="2003" y="1816"/>
              <a:chExt cx="336" cy="130"/>
            </a:xfrm>
          </p:grpSpPr>
          <p:sp>
            <p:nvSpPr>
              <p:cNvPr id="21" name="Rectangle 18">
                <a:extLst>
                  <a:ext uri="{FF2B5EF4-FFF2-40B4-BE49-F238E27FC236}">
                    <a16:creationId xmlns:a16="http://schemas.microsoft.com/office/drawing/2014/main" id="{01322621-1A5E-8576-578F-F5BAACE1DB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3" y="1816"/>
                <a:ext cx="336" cy="13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" name="Rectangle 19">
                <a:extLst>
                  <a:ext uri="{FF2B5EF4-FFF2-40B4-BE49-F238E27FC236}">
                    <a16:creationId xmlns:a16="http://schemas.microsoft.com/office/drawing/2014/main" id="{27B4FD91-B0AE-D997-6F51-49F0AC01C7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5" y="1833"/>
                <a:ext cx="108" cy="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" name="Rectangle 20">
                <a:extLst>
                  <a:ext uri="{FF2B5EF4-FFF2-40B4-BE49-F238E27FC236}">
                    <a16:creationId xmlns:a16="http://schemas.microsoft.com/office/drawing/2014/main" id="{26B9A413-1037-2BDF-EA98-A830496DF2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8" y="1891"/>
                <a:ext cx="28" cy="3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6" name="Rectangle 21">
                <a:extLst>
                  <a:ext uri="{FF2B5EF4-FFF2-40B4-BE49-F238E27FC236}">
                    <a16:creationId xmlns:a16="http://schemas.microsoft.com/office/drawing/2014/main" id="{333DCEA4-A9CE-5852-2448-F021A37BE2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6" y="1892"/>
                <a:ext cx="29" cy="3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3" name="Rectangle 52">
              <a:extLst>
                <a:ext uri="{FF2B5EF4-FFF2-40B4-BE49-F238E27FC236}">
                  <a16:creationId xmlns:a16="http://schemas.microsoft.com/office/drawing/2014/main" id="{B0D03703-2A11-074E-472C-9E8D61B93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" y="1522"/>
              <a:ext cx="1871" cy="896"/>
            </a:xfrm>
            <a:prstGeom prst="rect">
              <a:avLst/>
            </a:prstGeom>
            <a:solidFill>
              <a:srgbClr val="0000A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4" name="Line 53">
              <a:extLst>
                <a:ext uri="{FF2B5EF4-FFF2-40B4-BE49-F238E27FC236}">
                  <a16:creationId xmlns:a16="http://schemas.microsoft.com/office/drawing/2014/main" id="{706BE5FB-5B0F-6356-BDB0-0358108833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" y="1863"/>
              <a:ext cx="188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" name="AutoShape 54">
              <a:extLst>
                <a:ext uri="{FF2B5EF4-FFF2-40B4-BE49-F238E27FC236}">
                  <a16:creationId xmlns:a16="http://schemas.microsoft.com/office/drawing/2014/main" id="{CE7D7931-F4B3-EBEC-4E81-2257BA137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" y="1294"/>
              <a:ext cx="157" cy="288"/>
            </a:xfrm>
            <a:prstGeom prst="upArrow">
              <a:avLst>
                <a:gd name="adj1" fmla="val 50000"/>
                <a:gd name="adj2" fmla="val 45860"/>
              </a:avLst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" name="Rectangle 55" descr="Dark upward diagonal">
              <a:extLst>
                <a:ext uri="{FF2B5EF4-FFF2-40B4-BE49-F238E27FC236}">
                  <a16:creationId xmlns:a16="http://schemas.microsoft.com/office/drawing/2014/main" id="{1B857ED5-FBD1-BD20-D46B-B2991D948F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" y="1856"/>
              <a:ext cx="1848" cy="5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7" name="AutoShape 56">
              <a:extLst>
                <a:ext uri="{FF2B5EF4-FFF2-40B4-BE49-F238E27FC236}">
                  <a16:creationId xmlns:a16="http://schemas.microsoft.com/office/drawing/2014/main" id="{F847F1F2-E1DD-D322-4A92-219DF2BE3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" y="2364"/>
              <a:ext cx="157" cy="288"/>
            </a:xfrm>
            <a:prstGeom prst="upArrow">
              <a:avLst>
                <a:gd name="adj1" fmla="val 50000"/>
                <a:gd name="adj2" fmla="val 45860"/>
              </a:avLst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" name="Text Box 57">
              <a:extLst>
                <a:ext uri="{FF2B5EF4-FFF2-40B4-BE49-F238E27FC236}">
                  <a16:creationId xmlns:a16="http://schemas.microsoft.com/office/drawing/2014/main" id="{3FB391D2-2442-918D-A4E1-B3941869F4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4" y="1568"/>
              <a:ext cx="124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buffered data</a:t>
              </a:r>
            </a:p>
          </p:txBody>
        </p:sp>
        <p:sp>
          <p:nvSpPr>
            <p:cNvPr id="19" name="Line 58">
              <a:extLst>
                <a:ext uri="{FF2B5EF4-FFF2-40B4-BE49-F238E27FC236}">
                  <a16:creationId xmlns:a16="http://schemas.microsoft.com/office/drawing/2014/main" id="{E05E977E-3E60-ABC8-6FF9-139D64D4FA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" y="1857"/>
              <a:ext cx="1878" cy="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" name="Text Box 59">
              <a:extLst>
                <a:ext uri="{FF2B5EF4-FFF2-40B4-BE49-F238E27FC236}">
                  <a16:creationId xmlns:a16="http://schemas.microsoft.com/office/drawing/2014/main" id="{79B06F3D-DEA0-F746-3EF2-D5508E07D3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3" y="2020"/>
              <a:ext cx="152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free buffer space</a:t>
              </a:r>
            </a:p>
          </p:txBody>
        </p:sp>
      </p:grpSp>
      <p:sp>
        <p:nvSpPr>
          <p:cNvPr id="27" name="Text Box 62">
            <a:extLst>
              <a:ext uri="{FF2B5EF4-FFF2-40B4-BE49-F238E27FC236}">
                <a16:creationId xmlns:a16="http://schemas.microsoft.com/office/drawing/2014/main" id="{C0B9C35A-1720-9A39-146D-0F7D24F40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6964" y="3076574"/>
            <a:ext cx="673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rwnd</a:t>
            </a:r>
          </a:p>
        </p:txBody>
      </p:sp>
      <p:sp>
        <p:nvSpPr>
          <p:cNvPr id="28" name="Line 64">
            <a:extLst>
              <a:ext uri="{FF2B5EF4-FFF2-40B4-BE49-F238E27FC236}">
                <a16:creationId xmlns:a16="http://schemas.microsoft.com/office/drawing/2014/main" id="{02B509B7-F100-9B76-5381-9261D0FF129B}"/>
              </a:ext>
            </a:extLst>
          </p:cNvPr>
          <p:cNvSpPr>
            <a:spLocks noChangeShapeType="1"/>
          </p:cNvSpPr>
          <p:nvPr/>
        </p:nvSpPr>
        <p:spPr bwMode="auto">
          <a:xfrm>
            <a:off x="7788139" y="2809874"/>
            <a:ext cx="0" cy="322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9" name="Line 65">
            <a:extLst>
              <a:ext uri="{FF2B5EF4-FFF2-40B4-BE49-F238E27FC236}">
                <a16:creationId xmlns:a16="http://schemas.microsoft.com/office/drawing/2014/main" id="{606E129F-AF08-4FCD-8A04-F523309066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88139" y="3335337"/>
            <a:ext cx="0" cy="3222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0" name="Line 66">
            <a:extLst>
              <a:ext uri="{FF2B5EF4-FFF2-40B4-BE49-F238E27FC236}">
                <a16:creationId xmlns:a16="http://schemas.microsoft.com/office/drawing/2014/main" id="{418AD687-C821-EFB2-8C99-2AD5C980851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4152" y="3667124"/>
            <a:ext cx="4762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1" name="Line 67">
            <a:extLst>
              <a:ext uri="{FF2B5EF4-FFF2-40B4-BE49-F238E27FC236}">
                <a16:creationId xmlns:a16="http://schemas.microsoft.com/office/drawing/2014/main" id="{7D8A4082-C6D7-9512-A0A6-188C42F04F1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3364" y="2798762"/>
            <a:ext cx="1968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2" name="Line 68">
            <a:extLst>
              <a:ext uri="{FF2B5EF4-FFF2-40B4-BE49-F238E27FC236}">
                <a16:creationId xmlns:a16="http://schemas.microsoft.com/office/drawing/2014/main" id="{146C0BC0-7451-D023-0D10-37830D2433B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56377" y="2273299"/>
            <a:ext cx="4762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3" name="Line 69">
            <a:extLst>
              <a:ext uri="{FF2B5EF4-FFF2-40B4-BE49-F238E27FC236}">
                <a16:creationId xmlns:a16="http://schemas.microsoft.com/office/drawing/2014/main" id="{B35CE8CE-B929-BB27-9AE8-582305F44C14}"/>
              </a:ext>
            </a:extLst>
          </p:cNvPr>
          <p:cNvSpPr>
            <a:spLocks noChangeShapeType="1"/>
          </p:cNvSpPr>
          <p:nvPr/>
        </p:nvSpPr>
        <p:spPr bwMode="auto">
          <a:xfrm>
            <a:off x="8045314" y="2278062"/>
            <a:ext cx="0" cy="177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4" name="Line 70">
            <a:extLst>
              <a:ext uri="{FF2B5EF4-FFF2-40B4-BE49-F238E27FC236}">
                <a16:creationId xmlns:a16="http://schemas.microsoft.com/office/drawing/2014/main" id="{2A9A7991-71AD-98FD-B02C-1392000A04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43727" y="2701924"/>
            <a:ext cx="0" cy="9540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5" name="Text Box 71">
            <a:extLst>
              <a:ext uri="{FF2B5EF4-FFF2-40B4-BE49-F238E27FC236}">
                <a16:creationId xmlns:a16="http://schemas.microsoft.com/office/drawing/2014/main" id="{AD00101B-8620-A91E-7218-A077DBA58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202" y="2438399"/>
            <a:ext cx="1284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RcvBuffer</a:t>
            </a:r>
          </a:p>
        </p:txBody>
      </p:sp>
      <p:sp>
        <p:nvSpPr>
          <p:cNvPr id="36" name="Text Box 73">
            <a:extLst>
              <a:ext uri="{FF2B5EF4-FFF2-40B4-BE49-F238E27FC236}">
                <a16:creationId xmlns:a16="http://schemas.microsoft.com/office/drawing/2014/main" id="{05FD9A6C-7711-A9CA-9E22-97E7A5798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9470" y="4067174"/>
            <a:ext cx="25250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TCP segment payloads</a:t>
            </a:r>
          </a:p>
        </p:txBody>
      </p:sp>
      <p:sp>
        <p:nvSpPr>
          <p:cNvPr id="37" name="Text Box 74">
            <a:extLst>
              <a:ext uri="{FF2B5EF4-FFF2-40B4-BE49-F238E27FC236}">
                <a16:creationId xmlns:a16="http://schemas.microsoft.com/office/drawing/2014/main" id="{6C8CFBDE-6F29-7109-CB8F-FE5C4549E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0495" y="1566862"/>
            <a:ext cx="24785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to application process</a:t>
            </a:r>
          </a:p>
        </p:txBody>
      </p:sp>
      <p:sp>
        <p:nvSpPr>
          <p:cNvPr id="38" name="Text Box 76">
            <a:extLst>
              <a:ext uri="{FF2B5EF4-FFF2-40B4-BE49-F238E27FC236}">
                <a16:creationId xmlns:a16="http://schemas.microsoft.com/office/drawing/2014/main" id="{26BE3C3B-3322-AEC4-5F9C-63DC1972C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1518" y="4719637"/>
            <a:ext cx="35637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TCP receiver-side buffering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BB1AB1A-C453-A469-5410-27969CBC903D}"/>
              </a:ext>
            </a:extLst>
          </p:cNvPr>
          <p:cNvSpPr txBox="1"/>
          <p:nvPr/>
        </p:nvSpPr>
        <p:spPr>
          <a:xfrm>
            <a:off x="76200" y="43190"/>
            <a:ext cx="3196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TCP Flow Control</a:t>
            </a:r>
          </a:p>
        </p:txBody>
      </p:sp>
    </p:spTree>
    <p:extLst>
      <p:ext uri="{BB962C8B-B14F-4D97-AF65-F5344CB8AC3E}">
        <p14:creationId xmlns:p14="http://schemas.microsoft.com/office/powerpoint/2010/main" val="3979768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AF28E7-1147-61E4-18AB-AE1458BBB358}"/>
              </a:ext>
            </a:extLst>
          </p:cNvPr>
          <p:cNvSpPr/>
          <p:nvPr/>
        </p:nvSpPr>
        <p:spPr>
          <a:xfrm>
            <a:off x="2734733" y="1668143"/>
            <a:ext cx="6553200" cy="3200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https://media.pearsoncmg.com/aw/ecs_kurose_compnetwork_7/cw/content/interactiveanimations/flow-control/index.html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B97A01-D7BF-E8DC-93DB-34ED28FF5114}"/>
              </a:ext>
            </a:extLst>
          </p:cNvPr>
          <p:cNvSpPr txBox="1"/>
          <p:nvPr/>
        </p:nvSpPr>
        <p:spPr>
          <a:xfrm>
            <a:off x="76200" y="43190"/>
            <a:ext cx="3196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TCP Flow Control</a:t>
            </a:r>
          </a:p>
        </p:txBody>
      </p:sp>
    </p:spTree>
    <p:extLst>
      <p:ext uri="{BB962C8B-B14F-4D97-AF65-F5344CB8AC3E}">
        <p14:creationId xmlns:p14="http://schemas.microsoft.com/office/powerpoint/2010/main" val="3842511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CEF3A2-5F9F-100D-F0AE-C5424632877D}"/>
              </a:ext>
            </a:extLst>
          </p:cNvPr>
          <p:cNvSpPr txBox="1"/>
          <p:nvPr/>
        </p:nvSpPr>
        <p:spPr>
          <a:xfrm>
            <a:off x="152400" y="15240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TCP Timer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C31080-8D94-9D10-ED3D-87C4AEB0EEC5}"/>
              </a:ext>
            </a:extLst>
          </p:cNvPr>
          <p:cNvSpPr txBox="1"/>
          <p:nvPr/>
        </p:nvSpPr>
        <p:spPr>
          <a:xfrm>
            <a:off x="762000" y="1143000"/>
            <a:ext cx="10434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is a good way to determine when to timeout</a:t>
            </a:r>
            <a:r>
              <a:rPr lang="en-US" sz="2400" dirty="0">
                <a:highlight>
                  <a:srgbClr val="00FF00"/>
                </a:highlight>
              </a:rPr>
              <a:t>?</a:t>
            </a:r>
            <a:r>
              <a:rPr lang="en-US" sz="2400" dirty="0"/>
              <a:t> (aka the length of timer)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B45E78-E8A7-57ED-E6B5-80BE5E9D2CC6}"/>
              </a:ext>
            </a:extLst>
          </p:cNvPr>
          <p:cNvSpPr txBox="1"/>
          <p:nvPr/>
        </p:nvSpPr>
        <p:spPr>
          <a:xfrm>
            <a:off x="1371600" y="2358306"/>
            <a:ext cx="88248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 Too short: premature timeout, unnecessary retransmissions </a:t>
            </a:r>
          </a:p>
          <a:p>
            <a:r>
              <a:rPr lang="en-US" sz="2400" dirty="0"/>
              <a:t>2.  Too long: slow reaction to segment loss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68BE2E-DB15-DD24-CA2D-06660FFED5E9}"/>
              </a:ext>
            </a:extLst>
          </p:cNvPr>
          <p:cNvSpPr txBox="1"/>
          <p:nvPr/>
        </p:nvSpPr>
        <p:spPr>
          <a:xfrm>
            <a:off x="987047" y="4267200"/>
            <a:ext cx="9114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TCP timeout value should around the same time it take to </a:t>
            </a:r>
            <a:r>
              <a:rPr lang="en-US" sz="2400" dirty="0">
                <a:highlight>
                  <a:srgbClr val="00FF00"/>
                </a:highlight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578732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5781</TotalTime>
  <Words>852</Words>
  <Application>Microsoft Office PowerPoint</Application>
  <PresentationFormat>Widescreen</PresentationFormat>
  <Paragraphs>157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Courier New</vt:lpstr>
      <vt:lpstr>Tahoma</vt:lpstr>
      <vt:lpstr>Wingdings</vt:lpstr>
      <vt:lpstr>Office Theme</vt:lpstr>
      <vt:lpstr>CSCI 466: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466</dc:title>
  <dc:creator>Reese Pearsall</dc:creator>
  <cp:lastModifiedBy>Reese Pearsall</cp:lastModifiedBy>
  <cp:revision>46</cp:revision>
  <dcterms:created xsi:type="dcterms:W3CDTF">2022-08-21T16:55:59Z</dcterms:created>
  <dcterms:modified xsi:type="dcterms:W3CDTF">2023-10-06T03:27:16Z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