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9" r:id="rId3"/>
    <p:sldId id="319" r:id="rId4"/>
    <p:sldId id="323" r:id="rId5"/>
    <p:sldId id="324" r:id="rId6"/>
    <p:sldId id="320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21" r:id="rId17"/>
    <p:sldId id="335" r:id="rId18"/>
    <p:sldId id="336" r:id="rId19"/>
    <p:sldId id="337" r:id="rId20"/>
    <p:sldId id="334" r:id="rId21"/>
    <p:sldId id="322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2" autoAdjust="0"/>
    <p:restoredTop sz="94660"/>
  </p:normalViewPr>
  <p:slideViewPr>
    <p:cSldViewPr>
      <p:cViewPr varScale="1">
        <p:scale>
          <a:sx n="114" d="100"/>
          <a:sy n="114" d="100"/>
        </p:scale>
        <p:origin x="61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07:47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3,'124'-2,"133"5,-248-2,0 0,0 1,0 0,0 1,-1 0,1 0,-1 1,0 0,0 0,0 1,0 0,-1 1,0-1,0 1,11 14,-14-16,-1 0,-1 0,1 0,-1 1,1-1,-1 1,-1 0,1 0,-1 0,1 0,-1 0,-1 0,1 0,-1 0,0 0,0 0,0 0,-1 0,0 0,0 0,0 0,0 0,-1 0,0-1,0 1,0 0,-1-1,1 0,-6 7,4-6,0 0,0 0,0-1,0 1,-1-1,0 0,1 0,-2-1,1 1,0-1,-1 0,1-1,-1 1,0-1,-7 2,-5-2,1 0,0 0,0-2,-20-1,14 0,-11-1,22 1,1 0,0 0,-1 1,1 1,-1 0,1 0,-14 4,23-3,-1 0,1 0,-1 0,1 0,0 1,-1-1,1 0,1 1,-1 0,0-1,1 1,-1 0,1 0,0 0,0 0,0 0,0 0,0 0,1 1,-1-1,1 0,0 0,1 5,-2 12,2 1,4 25,-5-43,0 2,1-1,0 1,0-1,0 0,1 1,-1-1,1 0,0 0,0 0,0 0,1 0,-1 0,1-1,0 1,0-1,0 0,1 0,-1 0,1 0,6 3,3 0,0 0,1-1,-1-1,1 0,16 1,-18-3,-1 0,1 1,-1 0,0 0,0 1,-1 1,1 0,-1 0,15 10,-15-5,1 1,-1 0,-1 0,0 1,-1 0,0 0,0 1,-2 0,1 1,-2-1,0 1,4 18,-7-25,-1-1,0 0,-1 1,1-1,-1 1,0-1,-1 0,1 1,-1-1,-1 1,1-1,-1 0,0 0,-1 0,1 0,-1 0,0 0,-1-1,1 0,-1 1,0-1,-1-1,1 1,-1 0,0-1,0 0,0 0,0-1,-1 0,-8 4,-1-2,0-1,0 0,-1-1,0-1,0 0,0-2,1 0,-1 0,-18-4,-17 2,47 2,-6-1,-1 1,1 1,0-1,-1 2,-16 3,24-4,1 0,-1 0,1 0,0 1,-1-1,1 1,0-1,0 1,0 0,0-1,0 1,1 0,-1 0,0 0,1 1,0-1,-1 0,1 1,0-1,0 1,0-1,0 1,1-1,-1 1,1-1,0 1,-1 4,1 10,1 0,1-1,0 1,1-1,0 1,2-1,0 0,1 0,0-1,1 0,1 0,0 0,1-1,1-1,14 17,-20-26,1 1,1-1,-1 0,1 0,-1-1,1 1,0-1,0-1,1 1,11 2,68 7,-16-3,-8-1,-43-7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03:20.17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1 515 24575,'43'-3'0,"0"-3"0,-1 0 0,1-3 0,-1-2 0,67-26 0,87-21 0,-114 43 0,0 4 0,86 0 0,172 12 0,-247 1 0,-76-2 0,-1 1 0,1 1 0,-1 1 0,1 0 0,-1 2 0,0-1 0,18 9 0,-5 1 0,-1 1 0,46 34 0,-26-15 0,135 90 0,-157-110 0,0 0 0,1-1 0,0-2 0,1-1 0,41 9 0,-21-13 0,0-2 0,1-2 0,-1-3 0,64-8 0,-76 6 0,25-6 0,0-2 0,-1-4 0,113-41 0,-100 30 0,141-32 0,301-24 0,-443 73 0,0 4 0,1 3 0,0 3 0,-1 3 0,76 14 0,25 8 0,173 32 0,-291-46 0,36 9 0,1-3 0,0-5 0,152 3 0,-200-17 0,0-2 0,0-2 0,0-2 0,63-18 0,-97 22 0,415-126 0,11 32 0,-334 86 0,2 5 0,140 9 0,-170 4 0,0 3 0,-1 3 0,91 30 0,-77-20 0,145 22 0,-95-31 0,242-5 0,-348-12 0,0-1 0,0-2 0,60-19 0,84-45 0,-21 9 0,267-48 0,-330 89 0,-28 8 0,-1 3 0,74-1 0,126 11 0,-99 1 0,-60 3 0,189 35 0,-132-14 0,37-2 0,304-1 0,-320-23 0,122-3 0,-260-2 0,0-2 0,-1-1 0,0-3 0,54-21 0,-14 5 0,-6 4 0,272-78 0,-246 76 0,151-16 0,-217 40 0,-1 2 0,1 2 0,-1 1 0,0 1 0,0 3 0,62 20 0,-16-5 0,-39-12 0,-8-1 0,-1-2 0,1-1 0,47 3 0,150-7 0,116 8 0,619 24 0,-961-35 0,0 0 0,-1 1 0,1 0 0,-1 0 0,1 0 0,-1 1 0,0-1 0,1 1 0,-1 0 0,0 0 0,7 6 0,45 39 0,-18-15 0,11 3 0,3-1 0,0-4 0,105 46 0,-68-43 0,164 41 0,-211-66 0,0-2 0,0-1 0,1-3 0,47-3 0,-9-4 0,94-20 0,-150 19 0,0 0 0,-1-2 0,0-1 0,0-1 0,34-19 0,-35 17 0,0 2 0,1 1 0,0 1 0,45-10 0,105-7 0,-79 14 0,272-72 0,-338 77 0,0 2 0,1 1 0,-1 1 0,1 1 0,0 2 0,-1 1 0,38 8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07:55.0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3,'80'-2,"81"2,-145 1,0 1,0 1,-1 0,1 1,-1 0,0 2,23 10,-33-13,0 0,-1 1,1 0,-1-1,1 2,-1-1,-1 0,1 1,-1 0,1 0,-1 0,0 0,-1 0,0 0,0 1,0-1,0 1,-1 0,1 6,0 6,0-1,-1 1,-2 0,-4 35,5-51,0 1,-1-1,0 0,1 1,-1-1,0 0,0 0,0 0,0 1,-1-1,1 0,-1 0,1-1,-1 1,1 0,-1 0,0-1,0 1,0-1,0 0,0 0,0 1,0-1,-1 0,1-1,0 1,-5 1,-6 0,1-1,-1 0,0 0,-17-3,-24 3,44 0,0 1,0 0,0 1,0 0,1 1,-12 5,17-7,-1 2,1-1,0 0,0 1,0 0,1-1,0 2,-1-1,1 0,1 1,-1-1,0 1,-2 8,-3 5,-21 58,27-71,1 0,0 0,-1 0,2 0,-1 1,1-1,-1 0,1 1,1-1,-1 0,3 9,-2-11,0-1,1 1,-1-1,1 1,0-1,0 0,0 0,0 1,0-1,0-1,0 1,1 0,-1 0,1-1,-1 0,1 1,0-1,-1 0,5 1,63 9,-28-5,-35-4,0-1,-1 2,1-1,0 1,-1 0,0 0,0 1,0-1,0 1,0 1,-1-1,0 1,0 0,0 0,0 1,-1-1,0 1,6 12,-2 1,-1 0,-1 1,-1 0,6 40,-8-39,0 0,2 0,0-1,16 38,-17-52,-1 1,0-1,-1 1,1 0,-1 0,0 0,-1 0,0 0,0 0,-1 0,1 0,-2 0,1 0,-1 0,0 1,0-1,-1 0,0-1,0 1,-1 0,-5 11,-11 35,16-41,-1 0,0-1,-1 1,0-1,-10 15,12-22,0 0,0-1,0 0,-1 0,1 0,-1 0,0 0,0-1,0 0,0 0,0 0,0 0,-1 0,1-1,-1 0,1 0,-1 0,-8 0,-5 0,-1 0,1-1,0-1,-25-4,34 4,1-2,-1 1,1-1,0-1,0 0,0 0,0 0,0-1,1 0,0 0,-6-7,-6-5,1-1,1-1,-20-27,33 41,1 0,0 1,0-2,0 1,1 0,-1 0,1-1,1 0,-1 1,1-1,0 0,0 0,1 1,-1-1,1 0,1 0,-1 0,1 0,0 1,0-1,3-6,-2 10,0-1,0 0,0 1,1-1,-1 1,1 0,0 0,0 0,-1 0,1 0,1 0,-1 1,0 0,0-1,0 1,1 1,-1-1,1 0,-1 1,0-1,1 1,5 1,2-2,1 1,-1 1,1 0,-1 1,18 4,-13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1096 24575,'2'48'0,"13"73"0,-3-33 0,-11-87 0,-1 0 0,0 0 0,0 0 0,0 1 0,1-1 0,-1 0 0,1 0 0,-1 0 0,1 0 0,-1 0 0,1 0 0,-1 0 0,1 0 0,0 0 0,0 0 0,0 0 0,-1 0 0,1 0 0,0-1 0,0 1 0,0 0 0,0-1 0,0 1 0,0 0 0,1-1 0,-1 0 0,0 1 0,0-1 0,0 0 0,0 1 0,1-1 0,-1 0 0,0 0 0,0 0 0,0 0 0,3 0 0,2-1 0,1 0 0,-1 0 0,1-1 0,-1 0 0,11-4 0,34-19 0,-2-2 0,82-60 0,-53 34 0,424-249-408,-325 212 204,192-68 0,284-57 204,-465 156 0,701-227-2733,-816 262 2531,51-16-4238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24575,'0'-2'0,"-2"-1"0,-4-3 0,0 3 0,0 4 0,2 4 0,1 4 0,4 0 0,4 4 0,3 1 0,4 6 0,-2 2 0,-1 0 0,-3-2 0,-2-2 0,-2 4 0,-1 0 0,-1-4-8191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1 719 24575,'5'18'0,"1"0"0,16 28 0,-15-32 0,-1 0 0,0 0 0,0 1 0,5 25 0,-11-38 0,1 10 0,1-1 0,1 1 0,0-1 0,0 0 0,1 1 0,10 18 0,-13-28 0,1 0 0,-1-1 0,1 0 0,0 1 0,-1-1 0,1 0 0,0 0 0,0 0 0,0 0 0,0 0 0,0 0 0,0-1 0,0 1 0,0-1 0,0 1 0,4-1 0,38 2 0,-32-2 0,0 0 0,1 1 0,0-2 0,0 0 0,-1 0 0,1-1 0,-1 0 0,1-1 0,-1-1 0,19-8 0,0-5 0,-13 7 0,0 1 0,0 0 0,1 1 0,31-8 0,-47 15 0,26-5 0,43-17 0,-63 20 0,-1-1 0,0 0 0,0 0 0,0-1 0,0 0 0,-1-1 0,1 1 0,-1-1 0,8-10 0,-8 8 0,0 1 0,1 0 0,0 0 0,0 1 0,0 0 0,1 1 0,12-6 0,70-26 0,-39 17 0,-35 14 0,0-2 0,0 0 0,-1-1 0,0 0 0,-1-1 0,1-1 0,-2-1 0,0 0 0,0-1 0,-1 0 0,12-17 0,-16 18 0,7-11 0,27-28 0,-35 44 0,-1 0 0,1 1 0,0-1 0,0 2 0,1-1 0,0 1 0,13-6 0,10 0 0,-1 2 0,48-8 0,30-9 0,-95 22 0,-1-1 0,1-1 0,-1 0 0,-1 0 0,22-16 0,-25 16 0,11-11 0,1 2 0,0 1 0,2 0 0,-1 2 0,44-17 0,84-6 0,-6 3 0,-128 26 0,30-15 0,-31 14 0,0 0 0,18-6 0,9 4 0,1 1 0,0 2 0,77-1 0,-61 5 0,66-11 0,-117 12 0,-1-1 0,0-1 0,0 1 0,0-1 0,-1 0 0,1-1 0,-1 0 0,7-5 0,14-7 0,-5 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0 571 24575,'74'166'0,"-57"-124"0,-8-19 0,-1-2 0,1 0 0,1-1 0,19 30 0,-28-49 0,0 0 0,0 1 0,0-1 0,0 0 0,0 0 0,0 0 0,0 0 0,1 0 0,-1 0 0,0 0 0,1 0 0,-1 0 0,0-1 0,1 1 0,-1 0 0,1-1 0,-1 0 0,1 1 0,-1-1 0,1 0 0,2 1 0,-2-2 0,1 1 0,-1-1 0,0 1 0,0-1 0,0 0 0,0 0 0,0 0 0,0 0 0,0 0 0,0-1 0,0 1 0,0 0 0,2-3 0,5-6 0,-1 0 0,0 0 0,-1-1 0,8-13 0,-13 20 0,179-265 0,-152 236 0,1 1 0,59-49 0,-14 15 0,-50 42 0,-13 11 0,1 1 0,1 0 0,-1 0 0,29-16 0,43-7 0,-45 9 0,58-49 0,-12 9 0,-66 53-341,0 0 0,0 2-1,33-14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18:07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3,'140'-2,"150"4,-264 3,-2 1,2 1,-1 2,29 15,-54-24,1 0,1 0,-1 0,-1 0,2 2,-1-2,1 0,-2 2,1-2,1 0,-2 2,1-2,-1 2,2-2,-1 1,-1-1,2 2,-2 0,2-2,-2 2,0-2,1 2,-1 0,0-2,2 1,-2 1,0 0,0 0,0 0,0 0,-2-1,1 1,1 0,-2 0,2 0,-2 0,1-2,-1 1,1 1,1 0,-2-2,1 2,-1-2,1 2,-4 0,-12 7,0 0,-26 7,40-16,-27 10,-1-3,-58 2,12-2,30-3,36-4,-1 0,-1 2,3 0,-3 0,3 1,-18 6,25-7,0 2,0 0,0-1,0-1,0 2,0-1,-1 3,3-2,-2-1,1 1,1 1,-1-1,-2 7,-18 66,21-75,-2 13,0-1,-1 1,3 0,-1 1,1-1,1-1,0 1,1 2,-1-3,7 25,-4-30,-2 0,2-2,0 3,0-3,2 0,-2 1,2-1,-1 0,1 1,-1-3,3 2,-3-1,2-1,0 1,1-1,-1 1,0-2,2 1,5 2,6 1,-2-3,1 1,0-3,25 3,-26-4,-1 0,0 1,1 1,-1 1,1 1,15 9,-28-12,1 1,0-2,-2 1,1 3,-1-2,2-1,-2 3,0-3,2 3,-2-1,-2 1,2-2,0 1,-1 2,1-1,-1-1,-1 1,1-1,-2 3,1-3,1 1,-2 1,0-1,0 6,7 69,-4-64,-1-3,0 3,-2-1,0 32,-2-43,0 1,2-1,-1 3,-2-3,1 1,1-1,-2 1,1-1,-1 1,0-3,0 3,0-2,-2 1,2-1,0 1,-1-1,-6 3,0 1,-1-1,0 0,-1-1,0-1,1 1,-1-3,-1 1,1 0,-2-2,-13-1,-21 3,-59-9,48 3,115-2,109-25,-56 7,-74 18,-22 2,-1 2,2-3,-2 1,0-2,22-9,-32 11,1 2,0-1,-2-1,2 0,-1-2,1 2,-1 1,1-1,-2-2,1 2,-1-1,1 1,-1-2,1 0,-1 3,1-3,-1 0,-1 2,2-1,-2-1,2 0,-2 1,0-1,1 0,-1 1,0 1,0-2,-1 1,1-1,-2-3,-4-39,3 33,1 0,1 2,-1-2,1 0,1 1,0-1,1-13,4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18:51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3" Type="http://schemas.openxmlformats.org/officeDocument/2006/relationships/image" Target="../media/image17.png"/><Relationship Id="rId7" Type="http://schemas.openxmlformats.org/officeDocument/2006/relationships/image" Target="../media/image260.png"/><Relationship Id="rId12" Type="http://schemas.openxmlformats.org/officeDocument/2006/relationships/image" Target="../media/image26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9.png"/><Relationship Id="rId10" Type="http://schemas.openxmlformats.org/officeDocument/2006/relationships/image" Target="../media/image262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0.png"/><Relationship Id="rId13" Type="http://schemas.openxmlformats.org/officeDocument/2006/relationships/customXml" Target="../ink/ink12.xml"/><Relationship Id="rId3" Type="http://schemas.openxmlformats.org/officeDocument/2006/relationships/image" Target="../media/image23.png"/><Relationship Id="rId12" Type="http://schemas.openxmlformats.org/officeDocument/2006/relationships/image" Target="../media/image18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269.png"/><Relationship Id="rId10" Type="http://schemas.openxmlformats.org/officeDocument/2006/relationships/image" Target="../media/image1860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188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6.png"/><Relationship Id="rId4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customXml" Target="../ink/ink2.xml"/><Relationship Id="rId4" Type="http://schemas.openxmlformats.org/officeDocument/2006/relationships/image" Target="../media/image2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Security (Network Attacks)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D58D9-7DE5-A3BE-F87C-7E7CA7AE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570" y="2044898"/>
            <a:ext cx="4750780" cy="3199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46DBC-6CB5-7796-553D-42F6FC43EE8B}"/>
              </a:ext>
            </a:extLst>
          </p:cNvPr>
          <p:cNvSpPr txBox="1"/>
          <p:nvPr/>
        </p:nvSpPr>
        <p:spPr>
          <a:xfrm>
            <a:off x="6171570" y="5363354"/>
            <a:ext cx="552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Send of </a:t>
            </a:r>
            <a:r>
              <a:rPr lang="en-US" sz="2400" b="1" dirty="0"/>
              <a:t>a lot </a:t>
            </a:r>
            <a:r>
              <a:rPr lang="en-US" sz="2400" dirty="0"/>
              <a:t>of SYN requests form spoofed source IP addresses!</a:t>
            </a:r>
          </a:p>
        </p:txBody>
      </p:sp>
    </p:spTree>
    <p:extLst>
      <p:ext uri="{BB962C8B-B14F-4D97-AF65-F5344CB8AC3E}">
        <p14:creationId xmlns:p14="http://schemas.microsoft.com/office/powerpoint/2010/main" val="177282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CD881-D161-B499-D1EB-7C21E0B78BEC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1EC23-D7E8-9698-7307-9073BDF1F45C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B0AF6A-F0F2-4B30-9300-267546F6A179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6518ED-3702-BED0-FB06-70EB6E6C658A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0357F-64BB-C042-5797-27F181269E24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9ED408-E7FA-3FE5-547F-9EF69AA33E72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CF57-D755-EECF-E6A8-47BF5F6EDD4C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F26F35-319B-0A4D-B340-AC628488EC2D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A7951-EE23-F5DC-7C1E-F241F6215555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2387F8-EB8B-80E0-D47D-32C1216DBFB5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352B-7917-3088-5B38-BC2164C2DA26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4EAE2-6E51-9212-5A99-E955504F2799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688CA-1547-2E3A-BC45-C21F4585BC27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A94F32-D360-1157-5E10-11D29BDD6200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8FE36-86AF-BAB5-148A-BFFF34ECB649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34330B-CF24-4E9F-6FDB-5BC380C621E8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27837-9399-FEB8-DA1F-D21BC6ABD617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29B87F-33C5-B2AF-99CD-2502EF4D73A0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84406E-3F95-B39A-3BAD-CF82253C5B30}"/>
              </a:ext>
            </a:extLst>
          </p:cNvPr>
          <p:cNvSpPr txBox="1"/>
          <p:nvPr/>
        </p:nvSpPr>
        <p:spPr>
          <a:xfrm>
            <a:off x="6497279" y="229183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433E8-3BC8-865D-98FC-B7C1731CC9B4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C9EDB-C998-9716-C0F7-EA6B9EDF6834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06D29-ABAB-FB21-0D12-26C511416A1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CC0D7-2A87-AFB5-3C8E-DCE6ED30FDA0}"/>
              </a:ext>
            </a:extLst>
          </p:cNvPr>
          <p:cNvSpPr txBox="1"/>
          <p:nvPr/>
        </p:nvSpPr>
        <p:spPr>
          <a:xfrm>
            <a:off x="6190488" y="3892557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3D4BD-EE6A-A923-A476-0AB3147E82DC}"/>
              </a:ext>
            </a:extLst>
          </p:cNvPr>
          <p:cNvSpPr/>
          <p:nvPr/>
        </p:nvSpPr>
        <p:spPr>
          <a:xfrm>
            <a:off x="79146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5641-7767-4141-F4CB-87C2824BB07A}"/>
              </a:ext>
            </a:extLst>
          </p:cNvPr>
          <p:cNvSpPr/>
          <p:nvPr/>
        </p:nvSpPr>
        <p:spPr>
          <a:xfrm>
            <a:off x="8176218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56465-B205-94D9-EE4B-968F63709639}"/>
              </a:ext>
            </a:extLst>
          </p:cNvPr>
          <p:cNvSpPr/>
          <p:nvPr/>
        </p:nvSpPr>
        <p:spPr>
          <a:xfrm>
            <a:off x="843781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40170F-597D-38FC-45B6-F2F726B30A2F}"/>
              </a:ext>
            </a:extLst>
          </p:cNvPr>
          <p:cNvSpPr/>
          <p:nvPr/>
        </p:nvSpPr>
        <p:spPr>
          <a:xfrm>
            <a:off x="869941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6C3A42-2B45-6C61-CE59-8427826EE7CF}"/>
              </a:ext>
            </a:extLst>
          </p:cNvPr>
          <p:cNvSpPr/>
          <p:nvPr/>
        </p:nvSpPr>
        <p:spPr>
          <a:xfrm>
            <a:off x="896233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1416D7-DF3B-613F-7F4D-6AEB887C505C}"/>
              </a:ext>
            </a:extLst>
          </p:cNvPr>
          <p:cNvSpPr/>
          <p:nvPr/>
        </p:nvSpPr>
        <p:spPr>
          <a:xfrm>
            <a:off x="922393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2A29B0-5E4F-F321-FC4A-7760AF16F1C0}"/>
              </a:ext>
            </a:extLst>
          </p:cNvPr>
          <p:cNvSpPr/>
          <p:nvPr/>
        </p:nvSpPr>
        <p:spPr>
          <a:xfrm>
            <a:off x="9492205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FD2C05-2E3F-8CD3-5A59-0BFF77A2DB3D}"/>
              </a:ext>
            </a:extLst>
          </p:cNvPr>
          <p:cNvSpPr/>
          <p:nvPr/>
        </p:nvSpPr>
        <p:spPr>
          <a:xfrm>
            <a:off x="9753811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2C7A4-16BB-1FB4-2762-14EB3F49E0FE}"/>
              </a:ext>
            </a:extLst>
          </p:cNvPr>
          <p:cNvSpPr/>
          <p:nvPr/>
        </p:nvSpPr>
        <p:spPr>
          <a:xfrm>
            <a:off x="10015406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16EF8F-061B-7026-8FDB-9AF9CB2C2FC0}"/>
              </a:ext>
            </a:extLst>
          </p:cNvPr>
          <p:cNvSpPr/>
          <p:nvPr/>
        </p:nvSpPr>
        <p:spPr>
          <a:xfrm>
            <a:off x="102770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F4488C-BF31-D888-30C0-17944D606B18}"/>
              </a:ext>
            </a:extLst>
          </p:cNvPr>
          <p:cNvSpPr/>
          <p:nvPr/>
        </p:nvSpPr>
        <p:spPr>
          <a:xfrm>
            <a:off x="1053649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FE070B-0709-0C3C-B021-225AA0603D8C}"/>
              </a:ext>
            </a:extLst>
          </p:cNvPr>
          <p:cNvSpPr/>
          <p:nvPr/>
        </p:nvSpPr>
        <p:spPr>
          <a:xfrm>
            <a:off x="10798096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FFC3D-A4E3-E33D-4BD8-F248DE23D840}"/>
              </a:ext>
            </a:extLst>
          </p:cNvPr>
          <p:cNvSpPr txBox="1"/>
          <p:nvPr/>
        </p:nvSpPr>
        <p:spPr>
          <a:xfrm>
            <a:off x="6259931" y="4607814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4AC88-2C56-A21B-1DCD-06255F2CD53C}"/>
              </a:ext>
            </a:extLst>
          </p:cNvPr>
          <p:cNvSpPr/>
          <p:nvPr/>
        </p:nvSpPr>
        <p:spPr>
          <a:xfrm>
            <a:off x="7646346" y="303414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1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CD881-D161-B499-D1EB-7C21E0B78BEC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1EC23-D7E8-9698-7307-9073BDF1F45C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B0AF6A-F0F2-4B30-9300-267546F6A179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6518ED-3702-BED0-FB06-70EB6E6C658A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0357F-64BB-C042-5797-27F181269E24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9ED408-E7FA-3FE5-547F-9EF69AA33E72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CF57-D755-EECF-E6A8-47BF5F6EDD4C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F26F35-319B-0A4D-B340-AC628488EC2D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A7951-EE23-F5DC-7C1E-F241F6215555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2387F8-EB8B-80E0-D47D-32C1216DBFB5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352B-7917-3088-5B38-BC2164C2DA26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4EAE2-6E51-9212-5A99-E955504F2799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688CA-1547-2E3A-BC45-C21F4585BC27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A94F32-D360-1157-5E10-11D29BDD6200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8FE36-86AF-BAB5-148A-BFFF34ECB649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34330B-CF24-4E9F-6FDB-5BC380C621E8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27837-9399-FEB8-DA1F-D21BC6ABD617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29B87F-33C5-B2AF-99CD-2502EF4D73A0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84406E-3F95-B39A-3BAD-CF82253C5B30}"/>
              </a:ext>
            </a:extLst>
          </p:cNvPr>
          <p:cNvSpPr txBox="1"/>
          <p:nvPr/>
        </p:nvSpPr>
        <p:spPr>
          <a:xfrm>
            <a:off x="6497279" y="229183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433E8-3BC8-865D-98FC-B7C1731CC9B4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C9EDB-C998-9716-C0F7-EA6B9EDF6834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06D29-ABAB-FB21-0D12-26C511416A1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CC0D7-2A87-AFB5-3C8E-DCE6ED30FDA0}"/>
              </a:ext>
            </a:extLst>
          </p:cNvPr>
          <p:cNvSpPr txBox="1"/>
          <p:nvPr/>
        </p:nvSpPr>
        <p:spPr>
          <a:xfrm>
            <a:off x="6190488" y="3892557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3D4BD-EE6A-A923-A476-0AB3147E82DC}"/>
              </a:ext>
            </a:extLst>
          </p:cNvPr>
          <p:cNvSpPr/>
          <p:nvPr/>
        </p:nvSpPr>
        <p:spPr>
          <a:xfrm>
            <a:off x="79146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5641-7767-4141-F4CB-87C2824BB07A}"/>
              </a:ext>
            </a:extLst>
          </p:cNvPr>
          <p:cNvSpPr/>
          <p:nvPr/>
        </p:nvSpPr>
        <p:spPr>
          <a:xfrm>
            <a:off x="8176218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56465-B205-94D9-EE4B-968F63709639}"/>
              </a:ext>
            </a:extLst>
          </p:cNvPr>
          <p:cNvSpPr/>
          <p:nvPr/>
        </p:nvSpPr>
        <p:spPr>
          <a:xfrm>
            <a:off x="843781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40170F-597D-38FC-45B6-F2F726B30A2F}"/>
              </a:ext>
            </a:extLst>
          </p:cNvPr>
          <p:cNvSpPr/>
          <p:nvPr/>
        </p:nvSpPr>
        <p:spPr>
          <a:xfrm>
            <a:off x="869941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6C3A42-2B45-6C61-CE59-8427826EE7CF}"/>
              </a:ext>
            </a:extLst>
          </p:cNvPr>
          <p:cNvSpPr/>
          <p:nvPr/>
        </p:nvSpPr>
        <p:spPr>
          <a:xfrm>
            <a:off x="896233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1416D7-DF3B-613F-7F4D-6AEB887C505C}"/>
              </a:ext>
            </a:extLst>
          </p:cNvPr>
          <p:cNvSpPr/>
          <p:nvPr/>
        </p:nvSpPr>
        <p:spPr>
          <a:xfrm>
            <a:off x="922393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2A29B0-5E4F-F321-FC4A-7760AF16F1C0}"/>
              </a:ext>
            </a:extLst>
          </p:cNvPr>
          <p:cNvSpPr/>
          <p:nvPr/>
        </p:nvSpPr>
        <p:spPr>
          <a:xfrm>
            <a:off x="9492205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FD2C05-2E3F-8CD3-5A59-0BFF77A2DB3D}"/>
              </a:ext>
            </a:extLst>
          </p:cNvPr>
          <p:cNvSpPr/>
          <p:nvPr/>
        </p:nvSpPr>
        <p:spPr>
          <a:xfrm>
            <a:off x="9753811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2C7A4-16BB-1FB4-2762-14EB3F49E0FE}"/>
              </a:ext>
            </a:extLst>
          </p:cNvPr>
          <p:cNvSpPr/>
          <p:nvPr/>
        </p:nvSpPr>
        <p:spPr>
          <a:xfrm>
            <a:off x="10015406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16EF8F-061B-7026-8FDB-9AF9CB2C2FC0}"/>
              </a:ext>
            </a:extLst>
          </p:cNvPr>
          <p:cNvSpPr/>
          <p:nvPr/>
        </p:nvSpPr>
        <p:spPr>
          <a:xfrm>
            <a:off x="102770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F4488C-BF31-D888-30C0-17944D606B18}"/>
              </a:ext>
            </a:extLst>
          </p:cNvPr>
          <p:cNvSpPr/>
          <p:nvPr/>
        </p:nvSpPr>
        <p:spPr>
          <a:xfrm>
            <a:off x="1053649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FE070B-0709-0C3C-B021-225AA0603D8C}"/>
              </a:ext>
            </a:extLst>
          </p:cNvPr>
          <p:cNvSpPr/>
          <p:nvPr/>
        </p:nvSpPr>
        <p:spPr>
          <a:xfrm>
            <a:off x="10798096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FFC3D-A4E3-E33D-4BD8-F248DE23D840}"/>
              </a:ext>
            </a:extLst>
          </p:cNvPr>
          <p:cNvSpPr txBox="1"/>
          <p:nvPr/>
        </p:nvSpPr>
        <p:spPr>
          <a:xfrm>
            <a:off x="6259931" y="4607814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4AC88-2C56-A21B-1DCD-06255F2CD53C}"/>
              </a:ext>
            </a:extLst>
          </p:cNvPr>
          <p:cNvSpPr/>
          <p:nvPr/>
        </p:nvSpPr>
        <p:spPr>
          <a:xfrm>
            <a:off x="7646346" y="303414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F7C98-C78E-C772-6A5A-65A11EFCF806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C0FBE-1C12-46F3-6222-2CEFEEEBE2A4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298044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360708" y="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C3D85-B403-C00B-F6BE-4372CE48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57CE34-CCB3-A7B0-C52C-AC42ED69C5EE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8DC9-FFD8-9DA8-EBEA-2AD505135842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4E4BD1-0838-A452-3FE1-454D8ED6F65A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A5E30D-48FE-CC04-BE26-CA9894324553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48878-E9E0-D0E8-E77A-F8B57D972A1A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1CAA4C-6D0C-0BB8-8D86-43964706F8D5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13D120-3BF9-AAD8-0EA6-AADE6002D8AD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B5D0E-8106-FD4E-6754-914130357BF5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EAD1C0F-D128-D926-D8C6-68DDE64E0489}"/>
              </a:ext>
            </a:extLst>
          </p:cNvPr>
          <p:cNvSpPr/>
          <p:nvPr/>
        </p:nvSpPr>
        <p:spPr>
          <a:xfrm rot="12187594">
            <a:off x="3700613" y="5296609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0548B-1487-F088-87FA-999FDC2F7E10}"/>
              </a:ext>
            </a:extLst>
          </p:cNvPr>
          <p:cNvSpPr txBox="1"/>
          <p:nvPr/>
        </p:nvSpPr>
        <p:spPr>
          <a:xfrm>
            <a:off x="4302948" y="5372443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new SYN comes in (from a legitimate user), they will be </a:t>
            </a:r>
            <a:r>
              <a:rPr lang="en-US" b="1" dirty="0"/>
              <a:t>denied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D1AD3E-99BA-9256-ED77-E9465818398E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A4A55B45-2B19-7BAC-F366-F8ADAABF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22" y="1740561"/>
            <a:ext cx="6781800" cy="3652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4C8BFD-C8CC-5CDB-771F-98447A5B02BF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16716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30014F-32BA-8F6F-9834-B433A03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9296400" cy="49580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920912-5CA6-59BF-118C-074D172E5694}"/>
              </a:ext>
            </a:extLst>
          </p:cNvPr>
          <p:cNvSpPr/>
          <p:nvPr/>
        </p:nvSpPr>
        <p:spPr>
          <a:xfrm>
            <a:off x="2133600" y="3124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B2F4E-59F9-4048-7C38-673F5A4191EF}"/>
              </a:ext>
            </a:extLst>
          </p:cNvPr>
          <p:cNvSpPr/>
          <p:nvPr/>
        </p:nvSpPr>
        <p:spPr>
          <a:xfrm>
            <a:off x="1981200" y="5387816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C2882-78BD-A989-DE08-C762E079E761}"/>
              </a:ext>
            </a:extLst>
          </p:cNvPr>
          <p:cNvSpPr txBox="1"/>
          <p:nvPr/>
        </p:nvSpPr>
        <p:spPr>
          <a:xfrm>
            <a:off x="2362200" y="5181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071B10-0928-321E-12DE-585C77E28A96}"/>
              </a:ext>
            </a:extLst>
          </p:cNvPr>
          <p:cNvCxnSpPr/>
          <p:nvPr/>
        </p:nvCxnSpPr>
        <p:spPr>
          <a:xfrm flipH="1">
            <a:off x="3733800" y="16764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688EFD-E69C-6DF9-0799-756E50820EA0}"/>
              </a:ext>
            </a:extLst>
          </p:cNvPr>
          <p:cNvSpPr txBox="1"/>
          <p:nvPr/>
        </p:nvSpPr>
        <p:spPr>
          <a:xfrm>
            <a:off x="4799901" y="149173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of the victim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5ECA6A-67D5-9BBC-7A29-487D157328B0}"/>
              </a:ext>
            </a:extLst>
          </p:cNvPr>
          <p:cNvCxnSpPr/>
          <p:nvPr/>
        </p:nvCxnSpPr>
        <p:spPr>
          <a:xfrm flipH="1">
            <a:off x="4876800" y="22098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A48C05-BF34-96A8-F27F-EA1B70989B2D}"/>
              </a:ext>
            </a:extLst>
          </p:cNvPr>
          <p:cNvSpPr txBox="1"/>
          <p:nvPr/>
        </p:nvSpPr>
        <p:spPr>
          <a:xfrm>
            <a:off x="5919629" y="200838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SYN flag</a:t>
            </a:r>
          </a:p>
        </p:txBody>
      </p:sp>
    </p:spTree>
    <p:extLst>
      <p:ext uri="{BB962C8B-B14F-4D97-AF65-F5344CB8AC3E}">
        <p14:creationId xmlns:p14="http://schemas.microsoft.com/office/powerpoint/2010/main" val="146774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30014F-32BA-8F6F-9834-B433A03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" y="2887343"/>
            <a:ext cx="6429375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74C53-1952-2F0D-AF35-64BC7AB996D8}"/>
              </a:ext>
            </a:extLst>
          </p:cNvPr>
          <p:cNvSpPr txBox="1"/>
          <p:nvPr/>
        </p:nvSpPr>
        <p:spPr>
          <a:xfrm>
            <a:off x="838200" y="2522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synflood.py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920912-5CA6-59BF-118C-074D172E5694}"/>
              </a:ext>
            </a:extLst>
          </p:cNvPr>
          <p:cNvSpPr/>
          <p:nvPr/>
        </p:nvSpPr>
        <p:spPr>
          <a:xfrm>
            <a:off x="1371600" y="49530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B2F4E-59F9-4048-7C38-673F5A4191EF}"/>
              </a:ext>
            </a:extLst>
          </p:cNvPr>
          <p:cNvSpPr/>
          <p:nvPr/>
        </p:nvSpPr>
        <p:spPr>
          <a:xfrm>
            <a:off x="5486400" y="6011543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C2882-78BD-A989-DE08-C762E079E761}"/>
              </a:ext>
            </a:extLst>
          </p:cNvPr>
          <p:cNvSpPr txBox="1"/>
          <p:nvPr/>
        </p:nvSpPr>
        <p:spPr>
          <a:xfrm>
            <a:off x="5867400" y="58053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1650E4-3EF0-3F7C-C1BE-92EDBFF1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" y="240268"/>
            <a:ext cx="4572000" cy="192930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84F82F-BC33-5CED-4A2C-3371BC017F25}"/>
              </a:ext>
            </a:extLst>
          </p:cNvPr>
          <p:cNvSpPr/>
          <p:nvPr/>
        </p:nvSpPr>
        <p:spPr>
          <a:xfrm rot="15954720">
            <a:off x="3991523" y="2381851"/>
            <a:ext cx="4572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FF7EA-1256-EC9C-E68D-3D7167F42FF9}"/>
              </a:ext>
            </a:extLst>
          </p:cNvPr>
          <p:cNvSpPr txBox="1"/>
          <p:nvPr/>
        </p:nvSpPr>
        <p:spPr>
          <a:xfrm>
            <a:off x="3912988" y="2710971"/>
            <a:ext cx="175259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We’ve filled this server with spoofed SYN requests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67CBB-FFBB-B94D-F6BB-BD4C8AE32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20" y="458163"/>
            <a:ext cx="5168580" cy="3146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A807EC-3858-762F-2E2C-D9B193349FA3}"/>
              </a:ext>
            </a:extLst>
          </p:cNvPr>
          <p:cNvSpPr txBox="1"/>
          <p:nvPr/>
        </p:nvSpPr>
        <p:spPr>
          <a:xfrm>
            <a:off x="5638800" y="680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336BF-F830-409B-AD2A-7A5E6A1347B5}"/>
              </a:ext>
            </a:extLst>
          </p:cNvPr>
          <p:cNvSpPr txBox="1"/>
          <p:nvPr/>
        </p:nvSpPr>
        <p:spPr>
          <a:xfrm>
            <a:off x="5665587" y="10914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terminal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8B56EC-7808-3FF0-5EEC-3EE31CD3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30" y="1609351"/>
            <a:ext cx="3534092" cy="10755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D6AE35-E7B1-B957-D226-B30A0485CD1D}"/>
              </a:ext>
            </a:extLst>
          </p:cNvPr>
          <p:cNvSpPr txBox="1"/>
          <p:nvPr/>
        </p:nvSpPr>
        <p:spPr>
          <a:xfrm>
            <a:off x="6142958" y="21851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full!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2ECD52-38CF-149C-D6CB-D83144B68A68}"/>
                  </a:ext>
                </a:extLst>
              </p14:cNvPr>
              <p14:cNvContentPartPr/>
              <p14:nvPr/>
            </p14:nvContentPartPr>
            <p14:xfrm>
              <a:off x="7690680" y="1927000"/>
              <a:ext cx="1222560" cy="496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2ECD52-38CF-149C-D6CB-D83144B68A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6360" y="1922680"/>
                <a:ext cx="1231200" cy="5054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BFBF60B-C68B-749B-18D6-47DF499B0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320" y="2828993"/>
            <a:ext cx="2895600" cy="3221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6410C4-0C47-29C1-C601-AEFAB6A6606C}"/>
              </a:ext>
            </a:extLst>
          </p:cNvPr>
          <p:cNvSpPr txBox="1"/>
          <p:nvPr/>
        </p:nvSpPr>
        <p:spPr>
          <a:xfrm>
            <a:off x="6903720" y="33164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6E74AC-ED03-A21D-6DEB-2E73DB5C5349}"/>
                  </a:ext>
                </a:extLst>
              </p14:cNvPr>
              <p14:cNvContentPartPr/>
              <p14:nvPr/>
            </p14:nvContentPartPr>
            <p14:xfrm>
              <a:off x="7696440" y="2306080"/>
              <a:ext cx="20880" cy="77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6E74AC-ED03-A21D-6DEB-2E73DB5C53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7593" y="2297080"/>
                <a:ext cx="38221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CB7AE4-C6AC-A0DD-FE30-B414BDD296E7}"/>
                  </a:ext>
                </a:extLst>
              </p14:cNvPr>
              <p14:cNvContentPartPr/>
              <p14:nvPr/>
            </p14:nvContentPartPr>
            <p14:xfrm>
              <a:off x="7680600" y="2042200"/>
              <a:ext cx="986760" cy="36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CB7AE4-C6AC-A0DD-FE30-B414BDD296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4587" y="2006200"/>
                <a:ext cx="1058426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5885DD-89F7-36B1-E2C3-3C84D501C277}"/>
                  </a:ext>
                </a:extLst>
              </p14:cNvPr>
              <p14:cNvContentPartPr/>
              <p14:nvPr/>
            </p14:nvContentPartPr>
            <p14:xfrm>
              <a:off x="7797600" y="3213280"/>
              <a:ext cx="436680" cy="33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5885DD-89F7-36B1-E2C3-3C84D501C2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1600" y="3177280"/>
                <a:ext cx="50832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67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TCP Reset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921DB-2061-0C5B-60FC-C16624D7920D}"/>
              </a:ext>
            </a:extLst>
          </p:cNvPr>
          <p:cNvSpPr txBox="1"/>
          <p:nvPr/>
        </p:nvSpPr>
        <p:spPr>
          <a:xfrm>
            <a:off x="685800" y="990600"/>
            <a:ext cx="759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Break an established TCP connection by sending a spoofed RESET (RST) packet</a:t>
            </a:r>
            <a:endParaRPr lang="en-US" sz="2400" b="1" dirty="0"/>
          </a:p>
        </p:txBody>
      </p:sp>
      <p:pic>
        <p:nvPicPr>
          <p:cNvPr id="12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4C21A2ED-8AC3-09AD-5698-A2A0D4055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609600" y="2290411"/>
            <a:ext cx="582717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89A266-B7EB-DA0A-16D3-0A5A603E6959}"/>
                  </a:ext>
                </a:extLst>
              </p14:cNvPr>
              <p14:cNvContentPartPr/>
              <p14:nvPr/>
            </p14:nvContentPartPr>
            <p14:xfrm>
              <a:off x="2657647" y="3547711"/>
              <a:ext cx="219839" cy="4323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89A266-B7EB-DA0A-16D3-0A5A603E69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3499" y="3439636"/>
                <a:ext cx="327773" cy="6480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CC8A6F-DEF3-E64E-C826-158FF0AE38F6}"/>
              </a:ext>
            </a:extLst>
          </p:cNvPr>
          <p:cNvSpPr txBox="1"/>
          <p:nvPr/>
        </p:nvSpPr>
        <p:spPr>
          <a:xfrm>
            <a:off x="2682115" y="4926165"/>
            <a:ext cx="136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54398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7B37F-0A03-6CBD-4182-F9FB8AEDC20D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3FF33-914C-DFC4-63FD-4F17129AED56}"/>
              </a:ext>
            </a:extLst>
          </p:cNvPr>
          <p:cNvSpPr txBox="1"/>
          <p:nvPr/>
        </p:nvSpPr>
        <p:spPr>
          <a:xfrm>
            <a:off x="718095" y="655824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0C694-7FB6-4E19-40BF-E3818350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91069-AEFA-22C1-96BC-A0E48C37B3D7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815BF-B16D-FC01-C746-82186252AEB5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9F6F9-030B-8347-4029-F1875103582D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0C4196-0BCA-817A-7DAF-D9EBFBF10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7C025B-3574-F716-7BF5-DA5AFB55A0A4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7C025B-3574-F716-7BF5-DA5AFB55A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E50A4-F387-69AB-A358-4D39EF9C59B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D6240F-74AF-4CCC-CEBA-347FC124525A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EA41EC-BD62-7BEC-9313-4F42F0D80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60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A1D9BF-C45D-A7C5-6911-E4ED2E4ACE6D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77F7AB-17B4-2B56-4316-8947A9F81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440" y="251020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BBF53E-EF52-CF1D-0C4A-28B2D6C8F1AF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2A609-6E59-9707-FDC0-468CBCAA3974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9F1CD-5873-EC72-CE96-3F4CF69AE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20" y="2337760"/>
                  <a:ext cx="21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DC5248-955A-9257-437D-6870DC9B7953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81FB4-06D7-3846-E280-E45950876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72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56FC54-9700-9981-4E9A-A32BB275B2A1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474B8-AF53-0463-C139-D96C03549AB3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89AB0-6406-C298-C79D-A6A819713602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451ED-9241-753E-DDBE-35DD2B41FAB6}"/>
              </a:ext>
            </a:extLst>
          </p:cNvPr>
          <p:cNvCxnSpPr/>
          <p:nvPr/>
        </p:nvCxnSpPr>
        <p:spPr>
          <a:xfrm flipV="1">
            <a:off x="10590360" y="2539720"/>
            <a:ext cx="0" cy="508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F56B8-5FAC-D4B6-8AE4-FBB3F4A16D03}"/>
              </a:ext>
            </a:extLst>
          </p:cNvPr>
          <p:cNvSpPr txBox="1"/>
          <p:nvPr/>
        </p:nvSpPr>
        <p:spPr>
          <a:xfrm>
            <a:off x="9770263" y="308176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# = 4440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03D5B-36E9-A455-A972-AB5B4FEE0071}"/>
              </a:ext>
            </a:extLst>
          </p:cNvPr>
          <p:cNvSpPr txBox="1"/>
          <p:nvPr/>
        </p:nvSpPr>
        <p:spPr>
          <a:xfrm>
            <a:off x="7848600" y="3458469"/>
            <a:ext cx="46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server gets a SEQ# of something below 4440, it will ignore 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3C0B8-F7FD-6701-0BF5-56270D9F4409}"/>
              </a:ext>
            </a:extLst>
          </p:cNvPr>
          <p:cNvSpPr txBox="1"/>
          <p:nvPr/>
        </p:nvSpPr>
        <p:spPr>
          <a:xfrm>
            <a:off x="7843520" y="4212032"/>
            <a:ext cx="334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spoofed packet, we need to make sure we select a sequence number that matches the sequence number the server is expecting!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A52A3-127B-3CAD-4BB5-826B43D56A64}"/>
              </a:ext>
            </a:extLst>
          </p:cNvPr>
          <p:cNvSpPr txBox="1"/>
          <p:nvPr/>
        </p:nvSpPr>
        <p:spPr>
          <a:xfrm>
            <a:off x="228600" y="441269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4ED95-323C-767F-CC23-563B42F0E0C8}"/>
              </a:ext>
            </a:extLst>
          </p:cNvPr>
          <p:cNvSpPr txBox="1"/>
          <p:nvPr/>
        </p:nvSpPr>
        <p:spPr>
          <a:xfrm>
            <a:off x="7853680" y="583513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need to select the same ports!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443F74-805F-6FDD-896F-C2257F821157}"/>
              </a:ext>
            </a:extLst>
          </p:cNvPr>
          <p:cNvSpPr txBox="1"/>
          <p:nvPr/>
        </p:nvSpPr>
        <p:spPr>
          <a:xfrm>
            <a:off x="533400" y="1311868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detect an already-existing TCP connection, we will use </a:t>
            </a:r>
            <a:r>
              <a:rPr lang="en-US" dirty="0" err="1"/>
              <a:t>wireshark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297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FEC46-8FDF-0189-97A9-C4B5E361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90600"/>
            <a:ext cx="6694279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23C69-6580-28A5-51A0-0BA8E0106E08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B282D-EABF-6729-DB3C-E50BF123F482}"/>
              </a:ext>
            </a:extLst>
          </p:cNvPr>
          <p:cNvSpPr txBox="1"/>
          <p:nvPr/>
        </p:nvSpPr>
        <p:spPr>
          <a:xfrm>
            <a:off x="228600" y="914400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(a telnet connection) to execute commands of our choice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CA36-2C5C-1C3B-1F21-69628700F6A8}"/>
              </a:ext>
            </a:extLst>
          </p:cNvPr>
          <p:cNvSpPr txBox="1"/>
          <p:nvPr/>
        </p:nvSpPr>
        <p:spPr>
          <a:xfrm>
            <a:off x="381000" y="1609867"/>
            <a:ext cx="4980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commands we might want to execute: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secret_password.txt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 –rf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Can I ru@ &quot;sudo rm -rf Linux / hat feels weird. but I'll allow it - )">
            <a:extLst>
              <a:ext uri="{FF2B5EF4-FFF2-40B4-BE49-F238E27FC236}">
                <a16:creationId xmlns:a16="http://schemas.microsoft.com/office/drawing/2014/main" id="{28B7A0C1-9813-A18C-2C9F-1B416773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7467600" y="1981200"/>
            <a:ext cx="4191000" cy="35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2295D-16B8-2167-26B1-D658912A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5562600" cy="24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F0AED-4571-DB66-C680-76EC33EEA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4193"/>
            <a:ext cx="5791200" cy="1696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2B19FC-A3FF-4BE2-C1FA-6DECD296234C}"/>
              </a:ext>
            </a:extLst>
          </p:cNvPr>
          <p:cNvSpPr txBox="1"/>
          <p:nvPr/>
        </p:nvSpPr>
        <p:spPr>
          <a:xfrm>
            <a:off x="4572000" y="41488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F985D-9BBE-46FC-F35C-0F4D3BEC7714}"/>
              </a:ext>
            </a:extLst>
          </p:cNvPr>
          <p:cNvSpPr txBox="1"/>
          <p:nvPr/>
        </p:nvSpPr>
        <p:spPr>
          <a:xfrm>
            <a:off x="304800" y="41488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F41FF-CDE9-85CC-8941-4B35D072AA57}"/>
              </a:ext>
            </a:extLst>
          </p:cNvPr>
          <p:cNvSpPr txBox="1"/>
          <p:nvPr/>
        </p:nvSpPr>
        <p:spPr>
          <a:xfrm>
            <a:off x="2514600" y="48934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505D98-D1FD-5F1B-77FE-621BFBCBCE91}"/>
              </a:ext>
            </a:extLst>
          </p:cNvPr>
          <p:cNvCxnSpPr/>
          <p:nvPr/>
        </p:nvCxnSpPr>
        <p:spPr>
          <a:xfrm>
            <a:off x="3581400" y="4212276"/>
            <a:ext cx="685800" cy="1197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090A9-7E69-E96F-DFCA-63F84B0FA101}"/>
              </a:ext>
            </a:extLst>
          </p:cNvPr>
          <p:cNvSpPr/>
          <p:nvPr/>
        </p:nvSpPr>
        <p:spPr>
          <a:xfrm>
            <a:off x="4386716" y="5118519"/>
            <a:ext cx="2242684" cy="132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2F34B-DB3E-D861-C9A5-1DA4EAFC328F}"/>
              </a:ext>
            </a:extLst>
          </p:cNvPr>
          <p:cNvSpPr txBox="1"/>
          <p:nvPr/>
        </p:nvSpPr>
        <p:spPr>
          <a:xfrm>
            <a:off x="4421872" y="5179136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Spoofed Packet</a:t>
            </a:r>
          </a:p>
          <a:p>
            <a:r>
              <a:rPr lang="en-US" dirty="0" err="1"/>
              <a:t>Src</a:t>
            </a:r>
            <a:r>
              <a:rPr lang="en-US" dirty="0"/>
              <a:t>: 10.9.0.6</a:t>
            </a:r>
          </a:p>
          <a:p>
            <a:r>
              <a:rPr lang="en-US" dirty="0" err="1"/>
              <a:t>Dst</a:t>
            </a:r>
            <a:r>
              <a:rPr lang="en-US" dirty="0"/>
              <a:t>: 10.9.0.5</a:t>
            </a:r>
          </a:p>
          <a:p>
            <a:r>
              <a:rPr lang="en-US" dirty="0"/>
              <a:t>Command: rm-rf 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528D5-9D16-2921-B46C-B759641FFF8D}"/>
              </a:ext>
            </a:extLst>
          </p:cNvPr>
          <p:cNvSpPr txBox="1"/>
          <p:nvPr/>
        </p:nvSpPr>
        <p:spPr>
          <a:xfrm>
            <a:off x="190500" y="526281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need to make sure the spoofed packet as a SEQ # and an ACK # that the TCP server is expecting</a:t>
            </a:r>
          </a:p>
        </p:txBody>
      </p:sp>
    </p:spTree>
    <p:extLst>
      <p:ext uri="{BB962C8B-B14F-4D97-AF65-F5344CB8AC3E}">
        <p14:creationId xmlns:p14="http://schemas.microsoft.com/office/powerpoint/2010/main" val="29656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pic>
        <p:nvPicPr>
          <p:cNvPr id="1026" name="Picture 2" descr="S Long as You're Learning You're Not Failing | Bob Ross Meme on ME.ME">
            <a:extLst>
              <a:ext uri="{FF2B5EF4-FFF2-40B4-BE49-F238E27FC236}">
                <a16:creationId xmlns:a16="http://schemas.microsoft.com/office/drawing/2014/main" id="{D34C039C-7BC3-E16E-D52E-4182092C2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86"/>
          <a:stretch/>
        </p:blipFill>
        <p:spPr bwMode="auto">
          <a:xfrm>
            <a:off x="1600200" y="533400"/>
            <a:ext cx="8305800" cy="544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BGP Hijack</a:t>
            </a:r>
            <a:endParaRPr lang="en-US" sz="2400" b="1" dirty="0"/>
          </a:p>
        </p:txBody>
      </p:sp>
      <p:pic>
        <p:nvPicPr>
          <p:cNvPr id="2050" name="Picture 2" descr="What is BGP hijacking? | Cloudflare">
            <a:extLst>
              <a:ext uri="{FF2B5EF4-FFF2-40B4-BE49-F238E27FC236}">
                <a16:creationId xmlns:a16="http://schemas.microsoft.com/office/drawing/2014/main" id="{2133FAF2-D23F-BA94-7E0E-DA3FB712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7" y="2590800"/>
            <a:ext cx="8898784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B7312-64B8-29AE-5BE7-B1088A525552}"/>
              </a:ext>
            </a:extLst>
          </p:cNvPr>
          <p:cNvSpPr txBox="1"/>
          <p:nvPr/>
        </p:nvSpPr>
        <p:spPr>
          <a:xfrm>
            <a:off x="788113" y="76200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is the routing protocol used to connect autonomous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2DB65-9265-74F0-3E29-CDA2E7356B00}"/>
              </a:ext>
            </a:extLst>
          </p:cNvPr>
          <p:cNvSpPr txBox="1"/>
          <p:nvPr/>
        </p:nvSpPr>
        <p:spPr>
          <a:xfrm>
            <a:off x="792386" y="1293770"/>
            <a:ext cx="898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Routers send BGP messages to advertise which network prefixes they have access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5F01-C66D-EA5A-7B12-B2FCC3E4CA21}"/>
              </a:ext>
            </a:extLst>
          </p:cNvPr>
          <p:cNvSpPr txBox="1"/>
          <p:nvPr/>
        </p:nvSpPr>
        <p:spPr>
          <a:xfrm>
            <a:off x="8077200" y="53340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something malicious)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2E611-70B0-54CF-4512-022E6D2DC226}"/>
              </a:ext>
            </a:extLst>
          </p:cNvPr>
          <p:cNvSpPr txBox="1"/>
          <p:nvPr/>
        </p:nvSpPr>
        <p:spPr>
          <a:xfrm>
            <a:off x="838200" y="1905000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can trick a BGP router into accepting our bogus routing advertisements, we can </a:t>
            </a:r>
            <a:r>
              <a:rPr lang="en-US" b="1" dirty="0"/>
              <a:t>redirect traffic</a:t>
            </a:r>
          </a:p>
        </p:txBody>
      </p:sp>
    </p:spTree>
    <p:extLst>
      <p:ext uri="{BB962C8B-B14F-4D97-AF65-F5344CB8AC3E}">
        <p14:creationId xmlns:p14="http://schemas.microsoft.com/office/powerpoint/2010/main" val="10104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DNS Poisoning</a:t>
            </a:r>
            <a:endParaRPr lang="en-US" sz="2400" b="1" dirty="0"/>
          </a:p>
        </p:txBody>
      </p:sp>
      <p:pic>
        <p:nvPicPr>
          <p:cNvPr id="3074" name="Picture 2" descr="DNS Spoofing or DNS Cache poisoning - GeeksforGeeks">
            <a:extLst>
              <a:ext uri="{FF2B5EF4-FFF2-40B4-BE49-F238E27FC236}">
                <a16:creationId xmlns:a16="http://schemas.microsoft.com/office/drawing/2014/main" id="{99E9B7BC-600E-4D4A-CE4B-4DA71226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2" y="2819400"/>
            <a:ext cx="6114762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DF32D-2CE1-A3B3-13DC-BE52B1D8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3345"/>
            <a:ext cx="4310274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2E55BD-A526-D7C9-8080-16382CA68F07}"/>
                  </a:ext>
                </a:extLst>
              </p14:cNvPr>
              <p14:cNvContentPartPr/>
              <p14:nvPr/>
            </p14:nvContentPartPr>
            <p14:xfrm>
              <a:off x="5754283" y="2624674"/>
              <a:ext cx="6226920" cy="25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2E55BD-A526-D7C9-8080-16382CA68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1643" y="2561674"/>
                <a:ext cx="6352560" cy="381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60AD74-90B7-E034-88C1-EA92AFE1504D}"/>
              </a:ext>
            </a:extLst>
          </p:cNvPr>
          <p:cNvSpPr txBox="1"/>
          <p:nvPr/>
        </p:nvSpPr>
        <p:spPr>
          <a:xfrm>
            <a:off x="5257800" y="12236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normal DNS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C5491-8C29-C787-3C7A-F078E9AE64E8}"/>
              </a:ext>
            </a:extLst>
          </p:cNvPr>
          <p:cNvSpPr txBox="1"/>
          <p:nvPr/>
        </p:nvSpPr>
        <p:spPr>
          <a:xfrm>
            <a:off x="685800" y="1371600"/>
            <a:ext cx="4310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 is going to inject false DNS entries for legitimate services (montana.edu) and link a malicious IP address for a fake website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21392-9CC1-4750-A2C8-ECF86BC9DA3F}"/>
              </a:ext>
            </a:extLst>
          </p:cNvPr>
          <p:cNvSpPr txBox="1"/>
          <p:nvPr/>
        </p:nvSpPr>
        <p:spPr>
          <a:xfrm>
            <a:off x="533400" y="4038600"/>
            <a:ext cx="506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DNS server is waiting for a DNS query response, we could (very quickly) send a spoofed DNS resolution packet that looks like its coming from a legitimate source</a:t>
            </a:r>
          </a:p>
        </p:txBody>
      </p:sp>
    </p:spTree>
    <p:extLst>
      <p:ext uri="{BB962C8B-B14F-4D97-AF65-F5344CB8AC3E}">
        <p14:creationId xmlns:p14="http://schemas.microsoft.com/office/powerpoint/2010/main" val="244413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Network Attacks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C1D5B-8E5F-888A-C9AB-E6C8BE65C154}"/>
              </a:ext>
            </a:extLst>
          </p:cNvPr>
          <p:cNvSpPr txBox="1"/>
          <p:nvPr/>
        </p:nvSpPr>
        <p:spPr>
          <a:xfrm>
            <a:off x="1371600" y="838200"/>
            <a:ext cx="7122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Disrupt services, steal data, cause damage over a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8E234-630E-7A32-D1FA-302979352FDF}"/>
              </a:ext>
            </a:extLst>
          </p:cNvPr>
          <p:cNvSpPr txBox="1"/>
          <p:nvPr/>
        </p:nvSpPr>
        <p:spPr>
          <a:xfrm>
            <a:off x="762000" y="1981200"/>
            <a:ext cx="38331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TCP related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Flooding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Hijack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Malicious Network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BGP Hijack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DNS Poisoning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33259D6-7282-E95A-5910-176910E07B5A}"/>
              </a:ext>
            </a:extLst>
          </p:cNvPr>
          <p:cNvSpPr/>
          <p:nvPr/>
        </p:nvSpPr>
        <p:spPr>
          <a:xfrm>
            <a:off x="6781800" y="2514600"/>
            <a:ext cx="4459937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talk about </a:t>
            </a:r>
            <a:r>
              <a:rPr lang="en-US" b="1" dirty="0"/>
              <a:t>some</a:t>
            </a:r>
            <a:r>
              <a:rPr lang="en-US" dirty="0"/>
              <a:t> of these in-depth in CSCI 476 </a:t>
            </a:r>
          </a:p>
        </p:txBody>
      </p:sp>
    </p:spTree>
    <p:extLst>
      <p:ext uri="{BB962C8B-B14F-4D97-AF65-F5344CB8AC3E}">
        <p14:creationId xmlns:p14="http://schemas.microsoft.com/office/powerpoint/2010/main" val="47905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Review of TCP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97028-B139-E6BB-FD23-066ABDB3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8991600" cy="48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Review of TCP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0DE07-6411-0022-89F2-D8627F2E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"/>
            <a:ext cx="7620000" cy="475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FD424A-F186-15CC-0429-43DDDD61D7F3}"/>
                  </a:ext>
                </a:extLst>
              </p14:cNvPr>
              <p14:cNvContentPartPr/>
              <p14:nvPr/>
            </p14:nvContentPartPr>
            <p14:xfrm>
              <a:off x="5639794" y="2536594"/>
              <a:ext cx="198000" cy="49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FD424A-F186-15CC-0429-43DDDD61D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54" y="2428954"/>
                <a:ext cx="3056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90A695-C63A-E456-D412-86B91588521A}"/>
                  </a:ext>
                </a:extLst>
              </p14:cNvPr>
              <p14:cNvContentPartPr/>
              <p14:nvPr/>
            </p14:nvContentPartPr>
            <p14:xfrm>
              <a:off x="5415514" y="2545594"/>
              <a:ext cx="178920" cy="48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90A695-C63A-E456-D412-86B915885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1514" y="2437954"/>
                <a:ext cx="286560" cy="69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F15C85-F375-EDBD-8B9C-DC14E3C0096B}"/>
              </a:ext>
            </a:extLst>
          </p:cNvPr>
          <p:cNvSpPr txBox="1"/>
          <p:nvPr/>
        </p:nvSpPr>
        <p:spPr>
          <a:xfrm>
            <a:off x="406092" y="4985678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Reset (RST) flag is set (1), then the TCP connection will be </a:t>
            </a:r>
            <a:r>
              <a:rPr lang="en-US" b="1" dirty="0"/>
              <a:t>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F072C-A55C-996F-4022-8C77393DB02C}"/>
              </a:ext>
            </a:extLst>
          </p:cNvPr>
          <p:cNvSpPr txBox="1"/>
          <p:nvPr/>
        </p:nvSpPr>
        <p:spPr>
          <a:xfrm>
            <a:off x="406092" y="547800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SYN flag is set(1), then a TCP handshake will be attempted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76239A-33B1-C0D8-FC0A-ED76B9BD2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462" y="4985678"/>
            <a:ext cx="3976528" cy="14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9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Network Attacks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72FE9-B5DB-CDA9-A7B9-B2535FF3BCA4}"/>
              </a:ext>
            </a:extLst>
          </p:cNvPr>
          <p:cNvSpPr txBox="1"/>
          <p:nvPr/>
        </p:nvSpPr>
        <p:spPr>
          <a:xfrm>
            <a:off x="838200" y="1384473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Packet spoofing </a:t>
            </a:r>
            <a:r>
              <a:rPr lang="en-US" sz="2000" dirty="0"/>
              <a:t>is the creation of network packets, typically with the purpose of impersonating another person or system </a:t>
            </a:r>
          </a:p>
        </p:txBody>
      </p:sp>
      <p:pic>
        <p:nvPicPr>
          <p:cNvPr id="1026" name="Picture 2" descr="Computers | Free Full-Text | IP Spoofing In and Out of the Public Cloud:  From Policy to Practice | HTML">
            <a:extLst>
              <a:ext uri="{FF2B5EF4-FFF2-40B4-BE49-F238E27FC236}">
                <a16:creationId xmlns:a16="http://schemas.microsoft.com/office/drawing/2014/main" id="{F7EA71BC-1069-9E3E-193F-58079DE2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07764"/>
            <a:ext cx="3884612" cy="3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CE0628-0FE6-2956-434C-FE46A867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4725558" cy="29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3ECB5-624D-4087-E9CA-0C8034D519F0}"/>
              </a:ext>
            </a:extLst>
          </p:cNvPr>
          <p:cNvSpPr txBox="1"/>
          <p:nvPr/>
        </p:nvSpPr>
        <p:spPr>
          <a:xfrm>
            <a:off x="5410200" y="2653743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scapy</a:t>
            </a:r>
            <a:r>
              <a:rPr lang="en-US" dirty="0"/>
              <a:t> module to easily construct spoofed packets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471DD-72E1-9C04-8F93-3668D263AB41}"/>
              </a:ext>
            </a:extLst>
          </p:cNvPr>
          <p:cNvSpPr txBox="1"/>
          <p:nvPr/>
        </p:nvSpPr>
        <p:spPr>
          <a:xfrm>
            <a:off x="5562600" y="605462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 err="1"/>
              <a:t>scapy</a:t>
            </a:r>
            <a:r>
              <a:rPr lang="en-US" dirty="0"/>
              <a:t> to spoof TCP packets….</a:t>
            </a:r>
          </a:p>
        </p:txBody>
      </p:sp>
    </p:spTree>
    <p:extLst>
      <p:ext uri="{BB962C8B-B14F-4D97-AF65-F5344CB8AC3E}">
        <p14:creationId xmlns:p14="http://schemas.microsoft.com/office/powerpoint/2010/main" val="111063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22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6E21D6E7-1B0D-86EB-3178-C9BF0EF97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FEBED2-103F-3146-769A-E13687859D59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</p:spTree>
    <p:extLst>
      <p:ext uri="{BB962C8B-B14F-4D97-AF65-F5344CB8AC3E}">
        <p14:creationId xmlns:p14="http://schemas.microsoft.com/office/powerpoint/2010/main" val="157528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22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6E21D6E7-1B0D-86EB-3178-C9BF0EF97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FEBED2-103F-3146-769A-E13687859D59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174DF-CE87-2BA9-499F-C1EC77812EE3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</p:spTree>
    <p:extLst>
      <p:ext uri="{BB962C8B-B14F-4D97-AF65-F5344CB8AC3E}">
        <p14:creationId xmlns:p14="http://schemas.microsoft.com/office/powerpoint/2010/main" val="19713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D58D9-7DE5-A3BE-F87C-7E7CA7AE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570" y="2044898"/>
            <a:ext cx="4750780" cy="31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984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CSCI 466: Networks Network Security (Network Attacks)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23</cp:revision>
  <dcterms:created xsi:type="dcterms:W3CDTF">2022-10-19T16:25:51Z</dcterms:created>
  <dcterms:modified xsi:type="dcterms:W3CDTF">2023-11-17T21:52:02Z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