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1" r:id="rId2"/>
  </p:sldMasterIdLst>
  <p:notesMasterIdLst>
    <p:notesMasterId r:id="rId57"/>
  </p:notesMasterIdLst>
  <p:sldIdLst>
    <p:sldId id="256" r:id="rId3"/>
    <p:sldId id="429" r:id="rId4"/>
    <p:sldId id="582" r:id="rId5"/>
    <p:sldId id="506" r:id="rId6"/>
    <p:sldId id="509" r:id="rId7"/>
    <p:sldId id="512" r:id="rId8"/>
    <p:sldId id="435" r:id="rId9"/>
    <p:sldId id="447" r:id="rId10"/>
    <p:sldId id="448" r:id="rId11"/>
    <p:sldId id="451" r:id="rId12"/>
    <p:sldId id="452" r:id="rId13"/>
    <p:sldId id="453" r:id="rId14"/>
    <p:sldId id="454" r:id="rId15"/>
    <p:sldId id="455" r:id="rId16"/>
    <p:sldId id="456" r:id="rId17"/>
    <p:sldId id="457" r:id="rId18"/>
    <p:sldId id="458" r:id="rId19"/>
    <p:sldId id="459" r:id="rId20"/>
    <p:sldId id="460" r:id="rId21"/>
    <p:sldId id="461" r:id="rId22"/>
    <p:sldId id="462" r:id="rId23"/>
    <p:sldId id="463" r:id="rId24"/>
    <p:sldId id="464" r:id="rId25"/>
    <p:sldId id="465" r:id="rId26"/>
    <p:sldId id="466" r:id="rId27"/>
    <p:sldId id="467" r:id="rId28"/>
    <p:sldId id="468" r:id="rId29"/>
    <p:sldId id="469" r:id="rId30"/>
    <p:sldId id="470" r:id="rId31"/>
    <p:sldId id="471" r:id="rId32"/>
    <p:sldId id="472" r:id="rId33"/>
    <p:sldId id="473" r:id="rId34"/>
    <p:sldId id="474" r:id="rId35"/>
    <p:sldId id="518" r:id="rId36"/>
    <p:sldId id="524" r:id="rId37"/>
    <p:sldId id="527" r:id="rId38"/>
    <p:sldId id="530" r:id="rId39"/>
    <p:sldId id="533" r:id="rId40"/>
    <p:sldId id="536" r:id="rId41"/>
    <p:sldId id="539" r:id="rId42"/>
    <p:sldId id="542" r:id="rId43"/>
    <p:sldId id="545" r:id="rId44"/>
    <p:sldId id="548" r:id="rId45"/>
    <p:sldId id="551" r:id="rId46"/>
    <p:sldId id="554" r:id="rId47"/>
    <p:sldId id="557" r:id="rId48"/>
    <p:sldId id="560" r:id="rId49"/>
    <p:sldId id="563" r:id="rId50"/>
    <p:sldId id="566" r:id="rId51"/>
    <p:sldId id="569" r:id="rId52"/>
    <p:sldId id="572" r:id="rId53"/>
    <p:sldId id="575" r:id="rId54"/>
    <p:sldId id="578" r:id="rId55"/>
    <p:sldId id="581" r:id="rId56"/>
  </p:sldIdLst>
  <p:sldSz cx="12192000" cy="6858000"/>
  <p:notesSz cx="12192000" cy="6858000"/>
  <p:custDataLst>
    <p:tags r:id="rId58"/>
  </p:custDataLst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19" d="100"/>
          <a:sy n="119" d="100"/>
        </p:scale>
        <p:origin x="180" y="60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61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13T19:55:21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1697 24575,'2'-39'0,"9"-50"0,-6 50 0,2-47 0,-9-120 0,4-140 0,3 299 0,13-58 0,-10 67 0,-1 0 0,2-75 0,-11-375 0,2 482 0,1 0 0,-1 0 0,1 0 0,0-1 0,1 1 0,2-8 0,-4 14 0,0-1 0,1 0 0,-1 1 0,0-1 0,1 0 0,-1 1 0,0-1 0,1 1 0,-1-1 0,1 1 0,-1-1 0,1 1 0,-1-1 0,1 1 0,-1-1 0,1 1 0,0-1 0,-1 1 0,1 0 0,0-1 0,-1 1 0,1 0 0,0 0 0,0 0 0,0 0 0,1 0 0,-1 1 0,0-1 0,1 1 0,-1-1 0,0 1 0,0-1 0,1 1 0,-1 0 0,0 0 0,0 0 0,0 0 0,0 0 0,0 0 0,0 0 0,0 0 0,-1 0 0,2 2 0,16 23 0,-1 2 0,20 45 0,15 25 0,27 49 0,-123-204 0,-65-112 0,55 80 0,52 85 0,0 1 0,0-1 0,0 1 0,0 0 0,-1 0 0,1 0 0,-1 0 0,0 1 0,0-1 0,0 1 0,0 0 0,0-1 0,-1 1 0,1 1 0,-5-3 0,6 4 0,-1 0 0,1 0 0,0 1 0,0-1 0,-1 0 0,1 1 0,0 0 0,0-1 0,0 1 0,0 0 0,0 0 0,0 0 0,0 1 0,0-1 0,0 0 0,0 1 0,1-1 0,-1 1 0,0-1 0,1 1 0,0 0 0,-1 0 0,1 0 0,0 0 0,0 0 0,0 0 0,-1 2 0,-7 13 0,1 0 0,-12 36 0,15-38 0,-1 0 0,0 0 0,-1 0 0,0-1 0,-11 15 0,-96 106 0,129-156 0,19-21 0,-11 18 0,0 0 0,-2-1 0,23-34 0,-23 27-82,-19 27 18,0 0 0,1 1 0,-1-1-1,1 1 1,0-1 0,1 1 0,-1 0 0,1 0 0,0 1-1,0-1 1,0 1 0,0 0 0,0 0 0,1 0 0,-1 0 0,1 1-1,0 0 1,0 0 0,6-2 0,6 1-6762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3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4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.4099E-25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6.97962E-39" units="1/dev"/>
        </inkml:channelProperties>
      </inkml:inkSource>
      <inkml:timestamp xml:id="ts0" timeString="2023-02-01T02:46:13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24575,'674'0'0,"-663"0"0,-6-1 0,1 1 0,0 0 0,-1 0 0,1 0 0,-1 1 0,1 0 0,-1 0 0,1 0 0,-1 1 0,1 0 0,-1 0 0,6 3 0,-11-5 0,0 1 0,0-1 0,1 0 0,-1 0 0,0 1 0,0-1 0,0 0 0,0 1 0,0-1 0,0 0 0,0 1 0,0-1 0,0 0 0,0 1 0,0-1 0,0 0 0,0 1 0,0-1 0,0 0 0,0 1 0,0-1 0,0 0 0,0 0 0,0 1 0,-1-1 0,1 0 0,0 1 0,0-1 0,0 0 0,-1 0 0,1 1 0,0-1 0,0 0 0,-1 0 0,1 1 0,0-1 0,0 0 0,-1 0 0,1 0 0,0 0 0,-1 0 0,1 1 0,0-1 0,0 0 0,-1 0 0,0 0 0,-21 10 0,17-7 0,-21 9 0,-1-1 0,0-1 0,0-2 0,0 0 0,-1-2 0,0-1 0,-1-1 0,1-1 0,-30-2 0,-2-3 0,-49 3 0,91 4 0,27 3 0,28 4 0,29 1 0,-28-5 0,39 12 0,-77-20 0,0 0 0,1 0 0,-1 0 0,0 0 0,1 0 0,-1 0 0,1 0 0,-1 0 0,0 0 0,1 0 0,-1 0 0,0 1 0,0-1 0,1 0 0,-1 0 0,0 0 0,1 1 0,-1-1 0,0 0 0,0 1 0,1-1 0,-1 0 0,0 0 0,0 1 0,0-1 0,1 0 0,-1 1 0,0-1 0,0 0 0,0 1 0,0-1 0,0 0 0,0 1 0,0-1 0,0 0 0,0 1 0,0-1 0,0 1 0,0-1 0,0 0 0,0 1 0,0 0 0,-15 12 0,-25 6 0,-6-9 0,39-10 0,0 1 0,0 0 0,-1 1 0,1 0 0,0 0 0,1 0 0,-1 1 0,0 0 0,1 0 0,-1 1 0,1 0 0,-7 6 0,12-10 0,1 1 0,-1 0 0,1-1 0,-1 1 0,1 0 0,-1-1 0,1 1 0,0 0 0,-1 0 0,1 0 0,0-1 0,0 1 0,0 0 0,0 0 0,0 0 0,-1-1 0,1 1 0,1 0 0,-1 0 0,0 0 0,0 0 0,0-1 0,0 1 0,0 0 0,1 0 0,-1 0 0,0-1 0,1 1 0,-1 0 0,1-1 0,-1 1 0,1 0 0,-1-1 0,1 1 0,-1 0 0,1-1 0,0 1 0,-1-1 0,1 1 0,0-1 0,-1 1 0,1-1 0,1 1 0,39 16 0,-34-14 0,20 5 0,1 0 0,0-2 0,57 4 0,-77-9 32,-16-1-926,6 0 391,-18 0-6323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33685E-39" units="1/dev"/>
        </inkml:channelProperties>
      </inkml:inkSource>
      <inkml:timestamp xml:id="ts0" timeString="2023-02-01T02:51:17.7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6440 0 24575,'-8'1'0,"1"0"0,-1 0 0,1 1 0,0 0 0,-11 5 0,-23 5 0,-100 8 0,-247 2 0,285-24 0,-142 4 0,151 13 0,-11 1 0,-21 2 0,86-11 0,-67 4 0,-878-9 0,471-5 0,348 5 0,-182-5 0,223-13 0,80 8 0,-73-2 0,-39 12 0,-106-4 0,136-13 0,-25-1 0,-661 12 0,418 7 0,222 0 0,-192-7 0,116-30 0,314 35 0,-32-2 0,0 2 0,0 1 0,48 10 0,-15-1 0,1-3 0,0-2 0,0-4 0,78-6 0,-7 1 0,-87 1 0,73-14 0,-73 8 0,69-1 0,368 10 0,-455 1 0,-1 1 0,36 8 0,33 4 0,221 22 0,-185-21 0,181 46 0,-272-53 0,1-1 0,79 2 0,98-12 0,-73-1 0,1854 3 0,-1978-1 0,0-2 0,44-10 0,35-3 0,-32 12 0,-17 2 0,82-13 0,-28 1 0,-66 9 0,46-10 0,-64 10 0,1 1 0,50 1 0,-52 3 0,0-2 0,-1 0 0,39-9 0,-33 5-341,0 0 0,0 2-1,55 0 1,-58 4-6485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34698E-39" units="1/dev"/>
        </inkml:channelProperties>
      </inkml:inkSource>
      <inkml:timestamp xml:id="ts0" timeString="2023-02-01T02:09:00.2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 24575,'1'-1'0,"-1"-1"0,1 1 0,0-1 0,-1 1 0,1 0 0,0-1 0,0 1 0,0 0 0,0 0 0,0-1 0,0 1 0,0 0 0,1 0 0,-1 0 0,0 0 0,1 1 0,-1-1 0,0 0 0,1 0 0,-1 1 0,1-1 0,-1 1 0,1-1 0,-1 1 0,1 0 0,-1 0 0,4-1 0,49-5 0,-47 6 0,33-1 0,0 1 0,-1 3 0,1 1 0,40 9 0,34 2 0,20 5 0,-97-14 0,2-1 0,-1-2 0,0-2 0,41-4 0,76 4 0,-74 15 0,-61-11 0,1-1 0,27 2 0,438-2 0,-249-7 0,1171 3 0,-1367-2 0,73-13 0,-72 8 0,69-3 0,603 11 0,-2194-1 0,1273 17 0,19 0 0,-736-15 0,447-5 0,-375 3 0,838 0 0,0-1 0,1 0 0,-1-1 0,1-1 0,-1 0 0,1-1 0,-19-7 0,31 7 0,9 2 0,12 0 0,542 0 0,-272 4 0,1396-2 0,-1638 3 0,69 11 0,23 2 0,7-14 0,-82-4 0,1 4 0,-1 2 0,109 22 0,-118-13 0,1-3 0,96 4 0,116-14 0,-116-2 0,-131 1 0,1 0 0,-1-2 0,0-1 0,42-12 0,-86 10 0,-21 3 0,-775 4-1365,784-1-5461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35.744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19:45:29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24575,'14'1'0,"0"0"0,1 2 0,24 7 0,11 1 0,422 47 0,-431-54 0,347 3 0,-214-10 0,331 17 0,-154-7 0,-36-4 0,-212 8 0,33 1 0,265-14 0,157 4 0,-335 22 0,-9-1 0,50-23 0,-220 0 0,-1477 0 0,1250-12 0,-9-1 0,-125-4 0,204 9 0,-134 8 0,102 2 0,-1248-2 0,1234-11 0,-7-1 0,121 12-1365,25 1-5461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4.12856E30" units="1/dev"/>
        </inkml:channelProperties>
      </inkml:inkSource>
      <inkml:timestamp xml:id="ts0" timeString="2023-02-03T19:51:44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24575,'54'11'0,"-17"-1"0,85 10 0,0-5 0,135-2 0,-164-13 0,338-14 0,-208 4 0,250 21 0,-44 2 0,1107-14 0,-5403 1-1365,3842 0-5461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7.41313E34" units="1/dev"/>
        </inkml:channelProperties>
      </inkml:inkSource>
      <inkml:timestamp xml:id="ts0" timeString="2023-02-03T19:54:30.1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24575,'0'0'-8191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5.90225E-10" units="1/dev"/>
        </inkml:channelProperties>
      </inkml:inkSource>
      <inkml:timestamp xml:id="ts0" timeString="2023-02-03T19:57:40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1404 4242 24575,'12'1'0,"1"1"0,0 0 0,-1 1 0,0 0 0,1 1 0,-1 0 0,14 8 0,12 3 0,1677 547-273,-1137-397-949,1214 328-188,28-112 1428,-1665-361 289,157-1 0,152-22 1925,-183-1-2191,0 3-41,495-7 0,-1-48 0,158-79 0,-650 85 0,375-118 0,-556 133 0,-1-4 0,-2-5 0,-2-5 0,108-70 0,-179 101 0,-1-1 0,0-1 0,-2-1 0,0-1 0,-1 0 0,-2-2 0,0-1 0,30-49 0,-30 35 0,0-1 0,-3-1 0,-2 0 0,-1-1 0,14-76 0,-5-15 0,-6-2 0,-6 0 0,-7 0 0,-4 0 0,-7-1 0,-6 1 0,-41-183 0,23 201 0,-6 2 0,-4 2 0,-6 1 0,-4 3 0,-5 2 0,-79-113 0,-113-118 0,215 303 0,-1 1 0,-1 2 0,-2 1 0,-48-31 0,-171-89 0,197 118 0,-96-55 0,23 10 0,-4 6 0,-212-80 0,-508-170 0,260 94 0,451 179 0,-167-32 0,-154-8 0,147 32 0,199 33 0,-664-112 0,25 19 0,-144-17 0,-368 48 0,-214 46 0,-382 13 0,1619 27 0,214 2 0,0 0 0,1 3 0,0 0 0,0 2 0,-32 12 0,-151 65 0,211-82 0,-25 12 0,0 1 0,1 2 0,1 1 0,1 1 0,0 1 0,1 1 0,1 2 0,-37 43 0,34-30 0,2 0 0,1 2 0,2 0 0,2 2 0,-32 82 0,-160 467 0,189-515 0,4 1 0,3 1 0,-12 127 0,22-80 0,13 197 0,74 228 0,-77-532 0,6 27 0,3-1 0,1-1 0,3 0 0,1 0 0,1-2 0,3 0 0,28 40 0,29 30 0,92 98 0,-24-56 0,-44-48 0,-55-46 0,-36-42 0,0-1 0,2 0 0,0 0 0,20 16 0,87 72 0,5 4 0,-92-82 0,-2 1 0,-1 2 0,-1 1 0,-2 2 0,31 40 0,-35-44-1365,-10-14-5461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5.90225E-1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8:55.662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1,'797'46,"-654"-26,-43-6,113 2,848-17,-1019-1,1-2,63-15,-62 10,0 2,45-2,23 8,-35 2,103-13,-96 4,141 5,-117 5,-88-2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3T20:09:02.519"/>
    </inkml:context>
    <inkml:brush xml:id="br0">
      <inkml:brushProperty name="width" value="0.3" units="cm"/>
      <inkml:brushProperty name="height" value="0.6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45 356,'70'-3,"94"-17,45-2,731 17,-493 8,1602-3,-1748-24,-20 0,178 1,277 0,-591 23,-113-2,50-8,23-2,205-11,98-2,-390 25,1 0,0 1,0 2,0 0,-1 1,1 0,21 10,-32-11,0 2,0-1,0 1,-1 0,0 0,0 1,0 0,-1 0,0 1,0 0,-1 0,0 0,0 1,0-1,-1 1,0 0,4 14,-2-5,26 83,-30-90,1-1,-2 1,1 0,-1 0,-1 0,0 1,-2 17,1-25,0-1,0 0,0 1,0-1,0 0,-1 0,1 0,-1 0,1 0,-1 0,0-1,0 1,0 0,0-1,0 1,0-1,0 0,0 0,-1 0,1 0,0 0,-1 0,1-1,-1 1,-4 0,-7 0,-1 1,0-2,-17-1,20 1,-1237-10,797 11,84-13,9-1,-54-1,124 3,-148-16,-624-99,680 75,-48-5,96 15,-207 10,498 31,-142 7,161-4,1 1,0 1,0 0,0 2,1 1,-24 11,-4 6,-99 34,144-58,-1 1,1-1,0 1,0 0,0 1,0-1,0 1,0-1,0 1,1 0,0 1,-4 3,6-6,0 0,1 1,-1-1,0 1,0-1,1 1,-1-1,1 1,-1 0,1-1,0 1,0-1,-1 1,1 0,0-1,1 1,-1 0,0-1,0 1,1 0,-1-1,1 1,-1-1,1 1,0-1,0 1,-1-1,1 1,0-1,0 0,0 1,1-1,-1 0,2 1,12 12,1-1,0-1,1 0,1-1,0-1,0-1,1 0,0-1,34 8,8-2,119 12,-107-17,64 4,37-13,394 24,-369 0,224 0,162-23,278-4,-587-21,54 0,-80 26,236-3,-301-11,82-1,-207 9,-1-2,0-3,88-25,33-6,-84 17,-64 13,50-7,-31 8,82-26,-29 6,-74 19,0-1,0-1,-1-2,37-23,17-8,-60 32,0-1,41-34,-30 21,-33 27,0-1,0 0,1 1,-1-1,0 0,0 0,0 0,0 0,0 0,-1 0,1 0,0 0,0 0,-1 0,1-1,0 1,-1 0,1 0,-1-1,0 1,1 0,-1-1,0 1,0-1,0 1,0-3,-1 3,0-1,0 0,0 1,0-1,-1 1,1-1,-1 1,1-1,-1 1,1 0,-1 0,0 0,1 0,-1 0,0 0,-2 0,-13-5,-1 0,0 2,-20-3,30 5,-94-11,0 5,-153 7,78 3,-394-13,-336 0,-3471 11,4354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.01161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1.61149E-43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03T20:06:37.3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9973 24575,'139'164'0,"-108"-122"0,2-2 0,1-1 0,2-2 0,55 44 0,85 61 0,-114-103 0,-9-8 0,171 106 0,206 121 0,27-32 0,-335-183 0,2-6 0,162 26 0,-276-61 0,164 27 0,2-8 0,299-2 0,617-21 0,-871-9 0,-47 1 0,16 11 0,-75 1 0,156-18 0,-94-19 0,-39 6 0,821-158 0,-815 139 0,-96 30 0,65-15 0,8 9 0,-62 14 0,0-2 0,0-3 0,107-43 0,204-85 0,-250 101 0,-77 25 0,0-3 0,-2-1 0,0-2 0,-1-2 0,-2-1 0,64-58 0,-67 54 0,53-45 0,133-147 0,-107 79 0,112-183 0,-54-13 0,-122 231 0,162-360 0,-122 230 0,-45 106 0,-28 89 0,30-77 0,-6-3 0,32-154 0,-1 0 0,-32 137 0,-26 84 0,-2-1 0,-3 1 0,1-60 0,47-676 0,7 273 0,78-518 0,-83 281 0,-23 412 0,8-209 0,-45 274 0,32-867 0,52 600 0,-58 382 0,-18 103 0,2 0 0,4 1 0,20-62 0,-25 102 0,0 1 0,1 0 0,1 1 0,1 0 0,0 0 0,1 1 0,1 1 0,1 0 0,0 1 0,1 0 0,29-22 0,141-107 0,-165 132 0,0 1 0,1 1 0,1 0 0,-1 2 0,1 1 0,38-8 0,-24 6 0,51-21 0,22-11 0,199-48 0,-300 87 0,39-11 0,1 3 0,80-7 0,-47 15 0,-12 0 0,119-18 0,-72 5 0,1 5 0,215 9 0,-148 3 0,-18-1 0,602-16 0,65 2 0,-552 15 0,573-1 0,-839 0 0,-1 0 0,0 1 0,0 1 0,0 0 0,0 1 0,0 1 0,-1 0 0,0 1 0,17 9 0,13 11 0,50 39 0,-74-51 0,2 1 0,-1 1 0,-1 0 0,-1 2 0,0 0 0,-1 1 0,-1 0 0,-1 1 0,-1 1 0,21 41 0,146 268 0,-175-318 0,0 1 0,0 1 0,-1-1 0,-1 1 0,-1-1 0,0 1 0,0 0 0,0 17 0,-1 18 0,-5 50 0,1-37 0,2-24 0,2-1 0,11 58 0,-11-84 0,0 0 0,-1 0 0,0 0 0,-2 21 0,1-32 0,1 1 0,-1-1 0,0 0 0,0 1 0,0-1 0,0 0 0,-1 1 0,1-1 0,0 0 0,0 1 0,0-1 0,0 0 0,0 1 0,0-1 0,0 0 0,-1 0 0,1 1 0,0-1 0,0 0 0,0 0 0,-1 1 0,1-1 0,0 0 0,0 0 0,-1 1 0,1-1 0,0 0 0,0 0 0,-1 0 0,1 0 0,0 0 0,-1 1 0,1-1 0,0 0 0,0 0 0,-1 0 0,1 0 0,0 0 0,-1 0 0,1 0 0,0 0 0,-1 0 0,0 0 0,-14-12 0,-10-19 0,-29-47 0,-3 2 0,-123-123 0,113 141 0,41 37 0,0-2 0,-36-42 0,55 55 0,9 6 0,18 13 0,25 20 0,-5 5 0,-2 2 0,-1 2 0,-2 1 0,-2 1 0,50 80 0,-73-102 0,-1 1 0,-1-1 0,0 1 0,9 37 0,-10-29 0,-6-24 0,0 0 0,0 0 0,0-1 0,1 1 0,-1 0 0,1 0 0,-1-1 0,1 1 0,0-1 0,0 1 0,0-1 0,0 0 0,1 0 0,-1 0 0,0 0 0,1 0 0,0-1 0,-1 1 0,1-1 0,3 2 0,-1-1 0,1-1 0,-1 0 0,0 0 0,1-1 0,-1 1 0,1-1 0,-1 0 0,1-1 0,-1 1 0,10-3 0,-3 0 0,0-1 0,0 0 0,0 0 0,-1-1 0,0-1 0,0 0 0,0-1 0,0 0 0,14-13 0,17-26 0,-2-2 0,-1-2 0,-3-2 0,35-67 0,-34 63 0,2 3 0,49-52 0,-64 77 0,44-45 0,-39 45 0,-24 25 0,-8 10 0,-23 28 0,-33 37 0,31-40 0,-33 50 0,50-64 0,-5 8 0,-1-1 0,-37 41 0,32-39 0,1 0 0,1 1 0,-26 49 0,30-47 0,-2 0 0,-2-1 0,-38 44 0,10-18 0,29-32 0,-33 31 0,51-53 0,-1 0 0,1 0 0,-1 0 0,1 0 0,-1 0 0,1 0 0,-1-1 0,1 1 0,-1-1 0,1 1 0,-1-1 0,0 0 0,0 1 0,1-1 0,-1 0 0,0 0 0,1 0 0,-1 0 0,0 0 0,1-1 0,-1 1 0,0-1 0,1 1 0,-1-1 0,0 1 0,1-1 0,-1 0 0,1 0 0,0 0 0,-1 0 0,1 0 0,-2-1 0,-6-6 0,1 0 0,-1 0 0,-12-19 0,4 6 0,-15-15 0,2-1 0,1-1 0,-34-63 0,50 82 0,0-1 0,-19-19 0,20 25 0,0 0 0,1 0 0,1-1 0,0-1 0,-7-17 0,1-7-60,9 21-266,-1-1 0,-1 2-1,-14-25 1,15 31-6500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42.24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5:54.198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7 237,'187'-1,"206"3,-304 7,140 30,33 5,378-33,-385-15,667 4,-812-5,131-23,-91 8,888-28,-604 32,-58 0,968 15,-643 3,-4 32,-6 0,1254-36,-1682-15,-17 0,440 16,-318 2,-361-1,0 0,0 0,-1-1,1 0,0-1,-1 1,1-1,7-4,-13 6,1-1,-1 0,0 0,1 0,-1 0,0 0,0 0,0 0,0 0,0 0,0 0,0-1,0 1,-1 0,1-1,0 1,-1-1,1 1,-1 0,1-1,-1 1,0-1,0 0,0 1,0-1,0 1,0-1,0 1,0-1,0 1,-1-1,1 1,-1-1,1 1,-1 0,0-1,1 1,-1 0,0-1,0 1,0 0,-1-2,-13-19,-2 0,-29-31,41 49,0 0,-1 0,1 0,-1 1,0 0,0 0,0 1,0-1,0 1,-1 0,1 1,0 0,-11-1,-11 0,-53 4,42-1,-1866 5,1050-8,-784 2,1325-17,-11-1,-2711 20,2596 15,47-1,-1334-14,833-4,845-1,-71-12,70 8,-65-3,89 10,14-1,0 0,0 2,0-1,0 2,-16 3,25-4,0 0,0 0,0 0,0 1,1-1,-1 1,0 0,1-1,-1 1,1 1,0-1,0 0,0 0,0 1,0-1,0 1,0 0,1 0,0-1,-1 1,1 0,0 0,0 0,1 0,-2 5,1 3,-1 1,1-1,1 1,0-1,1 1,0-1,1 1,0-1,0 0,2 1,-1-1,1-1,9 17,-9-20,0-1,0 1,1-1,0 0,0 0,1 0,0-1,0 0,0 0,1 0,-1-1,1 0,0 0,0-1,0 0,1 0,-1-1,1 0,0 0,12 1,72 2,96-8,-43 0,4110 3,-4031-16,-39 0,152 17,83-4,-259-12,61-2,-4 0,3 0,-73 17,-50 2,145-17,-51-2,296 12,-257 8,909-3,-1089 2,68 12,39 3,-147-17,32 2,-42-2,1 0,-1 1,1-1,-1 0,1 1,-1-1,1 1,-1-1,1 1,-1-1,0 1,1 0,-1 0,0 0,0 0,0 0,0 0,0 0,0 0,0 0,2 3,-3-3,0 0,0 0,0 0,0 0,0-1,0 1,0 0,-1 0,1 0,0 0,0 0,-1 0,1 0,0-1,-1 1,1 0,-1 0,1 0,-1-1,0 1,1 0,-1-1,0 1,1 0,-1-1,0 1,0-1,0 1,1-1,-1 0,0 1,-1-1,-32 12,-12-5,1-2,-1-3,-53-2,35-1,-2090-2,2132 5,1 0,-42 9,-24 4,-120-12,8-1,102 14,73-10,1-2,-38 3,-15-7,1-3,-89-15,-13 3,143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06.456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71 541,'2113'0,"-2047"4,0 2,73 17,83 9,336-27,-296-8,-64-13,-26 0,281 14,-233 3,-43 12,-40-1,-132-12,0 1,0-1,0 0,1-1,-1 1,-1-1,1 0,0-1,0 1,8-4,-12 4,1-1,0 1,0-1,0 0,-1 1,1-1,-1 0,0 0,1 0,-1 0,0 0,0 0,0 0,-1 0,1-1,0 1,-1 0,1-1,-1 1,0 0,0-1,0 1,0-5,0-17,-1-1,-1 1,-1 0,-1-1,-13-40,14 60,0 1,1 0,-2 0,1 0,0 0,-1 0,0 1,0 0,0-1,0 2,0-1,-1 0,1 1,-1 0,0 0,0 0,1 0,-8 0,-11-4,-1 2,-36-2,50 5,-393-3,221 7,-2613-3,2336-32,173 5,94 8,-33-3,217 22,0 0,0 0,0 1,0-1,0 2,0-1,0 1,0 1,0-1,0 1,1 1,0-1,-8 6,11-6,-1 1,1 0,0 0,0 1,0-1,0 1,1 0,0 0,0 0,0 0,1 1,0-1,0 1,0-1,0 1,1 0,0 0,0 9,0 4,1-1,1 1,1 0,1 0,0-1,2 0,0 1,1-2,1 1,0-1,1 0,1 0,1-1,0 0,19 21,-22-30,1 0,0-1,0 0,1 0,0-1,0 0,0 0,1-1,-1 0,1-1,0 0,0-1,0 0,0 0,1-1,12 0,19-2,0-1,72-14,-53 6,573-37,10 48,-252 2,-185 15,-6-1,156-19,178 4,-382 14,23 1,154 2,-194-8,170-8,-159-4,-142 1,0 0,-1 0,1 0,0 0,0-1,-1 0,1 0,0-1,-1 1,1-1,-1 0,0 0,1 0,6-5,-8 3,0 1,-1-1,1 1,-1-1,0 0,0 0,0 0,0 0,-1 0,1-1,-1 1,0 0,0-1,-1 1,0-1,1-5,-3-234,-2 84,6 119,-1 29,0 1,0-1,-1 1,-1 0,0-1,0 1,-1 0,-6-21,6 29,0 0,0 1,-1-1,1 0,-1 1,1 0,-1-1,0 1,0 0,0 1,0-1,0 0,0 1,-1 0,1 0,0 0,-1 0,-4 0,-70-6,66 7,-421 6,205 24,8-1,-785-18,572-14,71 5,-411-5,529-14,-83 0,-97 18,391-1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1.82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40,'4112'0,"-3855"-17,-31-1,-175 16,-31 0,0 1,1 1,-1 1,0 0,0 2,26 6,-40-7,1 2,-1-1,0 1,0-1,0 2,-1-1,1 1,-1 0,0 0,-1 0,1 0,-1 1,7 11,4 10,21 56,-19-42,45 116,-55-135,-2 1,0-1,-1 1,-2 1,1 26,-2-13,0-20,-1-1,0 0,-1 1,-5 24,5-37,0-1,0 1,0 0,-1-1,1 1,-1-1,0 0,0 1,0-1,-1 0,1 0,-1 0,0-1,1 1,-1 0,0-1,-1 0,1 0,0 0,-1 0,1-1,-1 1,1-1,-6 2,-30 3,0-1,-1-2,0-2,-68-6,25 2,-1333-3,785 9,-1926-3,2550 0,0 0,0 0,1-1,-1 0,0 0,1 0,-1-1,1 0,-1 0,-11-7,15 7,-1-1,1 0,0 0,0-1,0 1,0 0,0-1,1 0,0 0,-1 0,1 0,1 0,-1 0,1 0,0 0,0-1,-1-7,-2-16,1 0,1 1,4-50,-1 61,1-1,1 1,1 0,0 0,1 0,1 0,11-23,-13 34,-1 0,0 1,1-1,0 1,0 0,1 0,-1 1,1-1,-1 1,1 0,0 0,0 0,1 1,-1 0,1 0,-1 0,11-2,8 1,1 0,48 1,-41 2,944 12,-490 36,-38-2,-316-41,111 11,-72-3,232-10,-188-6,545 3,-714-3,0-2,-1-1,50-15,-50 10,1 3,0 1,53-1,-70 8,0-1,0-1,0-2,32-7,-38 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6:16.375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38,'8'-1,"0"0,0-1,0 0,0 0,9-4,29-7,73 3,190 9,-133 5,-59-6,128 4,-240-1,0-1,0 0,-1 1,1 0,0 0,-1 0,1 1,-1-1,0 1,1 0,-1 1,0-1,0 1,0-1,0 1,-1 0,7 8,-6-6,-1 1,0-1,-1 1,1 0,-1 0,0 0,0 0,-1 1,0-1,0 0,0 1,-1 11,0 0,-3 110,2-115,0-1,-1 1,-1-1,0 0,-1 0,0 0,-10 20,11-28,0-1,0 1,0 0,-1-1,0 1,1-1,-1 0,0 0,0-1,-1 1,1-1,0 0,-1 0,0 0,1-1,-1 0,0 0,0 0,-6 0,-13 1,0-1,-44-6,26 2,-483-1,320 5,176-1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1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170 335,'284'16,"-46"0,878-13,-573-6,946 3,-1376-3,167-27,107-43,-380 72,390-67,-335 58,1 3,66 1,-37 2,62-11,40-2,9 18,86-2,-134-15,41-1,324 16,-244 3,-266-2,0 1,0 0,0 0,0 1,0 0,0 1,-1 0,1 1,-1 0,0 1,14 8,42 20,-50-26,-1-1,0 2,-1 0,1 0,-1 1,22 21,-24-18,-1 0,0 1,0 0,-2 1,1 0,-2 0,0 1,6 16,-11-24,0 0,0 0,-1 0,1 0,-2 0,1 0,-1 0,0 0,0 0,-1 0,0 0,0 0,-1 0,0 0,0 0,0-1,-1 1,0-1,-1 0,1 1,-5 5,-2-1,0 0,-1 0,0-1,-1-1,0 0,0 0,-1-1,0-1,0 0,-1-1,0 0,0-1,0-1,-1 0,-21 2,-19 0,1-2,-107-8,53 0,-53 3,-93 0,-270-35,341 18,-244 8,-725 10,750 33,68-2,-574-26,486-8,-809 3,1183-2,-71-13,70 7,-66-1,60 8,0-2,-61-12,-175-18,234 24,35 7,1-1,0-1,0 0,1-2,0 0,0-2,-27-13,44 20,1-1,0 1,0 0,-1-1,1 1,0-1,1 0,-1 0,0 0,0 0,1 0,-1 0,1 0,0 0,0-1,0 1,0-1,0 1,0-1,0 1,1-1,-1 1,1-1,0 1,0-1,0 0,0 1,0-1,1 1,-1-1,1 1,-1-1,1 1,0-1,0 1,0-1,1 1,-1 0,0 0,1 0,2-3,5-6,0 1,1 0,0 1,1 0,0 0,16-9,22-10,1 3,1 1,1 3,93-25,-58 27,169-14,2 2,-83-3,2 9,251-5,-118 29,234 5,-338 11,33 1,1148-12,-710-7,246 3,-871-3,67-11,27-1,-88 13,5 0,107-16,-105 8,-37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2-01T01:47:22.902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97 173,'1112'2,"1204"-5,-1587-31,11 0,-147-12,-54 0,-393 50,248 38,5 1,502-35,-500-11,-164-13,-24 0,39 17,272 36,42-4,0-34,-246-2,-262 3,382-8,-298-1,154-29,-189 19,0 4,161 0,-206 14,120-16,-66 5,0 6,132 8,-66 1,-65-5,132 5,-242-2,0 0,1 0,-1 0,0 1,0 0,0 1,-1 0,1 0,-1 0,1 1,-1-1,0 2,0-1,9 10,-7-6,-1 1,0 1,0-1,-1 1,0 1,-1-1,0 1,4 16,1 7,-3 1,-1 0,-1 1,-2-1,-2 38,-1-64,0-1,-1 1,0 0,0-1,-1 1,0-1,-5 12,6-17,-1 0,0 0,1 1,-1-1,-1 0,1-1,0 1,-1 0,1-1,-1 1,0-1,0 0,0 0,0 0,0 0,0-1,-1 1,1-1,-1 0,-3 1,-59 12,-1-4,-93 4,-137-14,139-2,-1478 2,1267 16,64 0,162-16,39-1,-130 16,-103 13,123-14,-515 0,451-17,-651-16,599 9,88 5,-129-28,-109-1,84 15,-275 3,445 18,-4866-2,5063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9/11/2023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9/11/2023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9/11/2023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ransition/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9/11/2023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</p:sldLayoutIdLst>
  <p:transition/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5" Type="http://schemas.openxmlformats.org/officeDocument/2006/relationships/image" Target="../media/image14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11.png"/><Relationship Id="rId14" Type="http://schemas.openxmlformats.org/officeDocument/2006/relationships/customXml" Target="../ink/ink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3" Type="http://schemas.openxmlformats.org/officeDocument/2006/relationships/image" Target="../media/image15.png"/><Relationship Id="rId7" Type="http://schemas.openxmlformats.org/officeDocument/2006/relationships/image" Target="../media/image10.png"/><Relationship Id="rId12" Type="http://schemas.openxmlformats.org/officeDocument/2006/relationships/image" Target="../media/image1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13.png"/><Relationship Id="rId5" Type="http://schemas.openxmlformats.org/officeDocument/2006/relationships/image" Target="../media/image9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customXml" Target="../ink/ink17.xml"/><Relationship Id="rId4" Type="http://schemas.openxmlformats.org/officeDocument/2006/relationships/image" Target="../media/image3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customXml" Target="../ink/ink1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customXml" Target="../ink/ink1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jpeg"/><Relationship Id="rId4" Type="http://schemas.openxmlformats.org/officeDocument/2006/relationships/image" Target="../media/image39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6.jpe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customXml" Target="../ink/ink20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9.jpeg"/><Relationship Id="rId4" Type="http://schemas.openxmlformats.org/officeDocument/2006/relationships/image" Target="../media/image39.png"/><Relationship Id="rId9" Type="http://schemas.openxmlformats.org/officeDocument/2006/relationships/image" Target="../media/image4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3.pn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12" Type="http://schemas.openxmlformats.org/officeDocument/2006/relationships/customXml" Target="../ink/ink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52.png"/><Relationship Id="rId5" Type="http://schemas.openxmlformats.org/officeDocument/2006/relationships/image" Target="../media/image41.png"/><Relationship Id="rId10" Type="http://schemas.openxmlformats.org/officeDocument/2006/relationships/image" Target="../media/image51.png"/><Relationship Id="rId4" Type="http://schemas.openxmlformats.org/officeDocument/2006/relationships/image" Target="../media/image39.png"/><Relationship Id="rId9" Type="http://schemas.openxmlformats.org/officeDocument/2006/relationships/image" Target="../media/image50.png"/><Relationship Id="rId14" Type="http://schemas.openxmlformats.org/officeDocument/2006/relationships/image" Target="../media/image46.jpe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customXml" Target="../ink/ink2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0.png"/><Relationship Id="rId7" Type="http://schemas.openxmlformats.org/officeDocument/2006/relationships/customXml" Target="../ink/ink2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4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2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7.xml"/><Relationship Id="rId4" Type="http://schemas.openxmlformats.org/officeDocument/2006/relationships/image" Target="../media/image6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8.xml"/><Relationship Id="rId4" Type="http://schemas.openxmlformats.org/officeDocument/2006/relationships/image" Target="../media/image6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customXml" Target="../ink/ink29.xml"/><Relationship Id="rId4" Type="http://schemas.openxmlformats.org/officeDocument/2006/relationships/image" Target="../media/image61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284316" y="2975873"/>
            <a:ext cx="66344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>
                <a:latin typeface="Calibri"/>
                <a:cs typeface="Calibri"/>
              </a:rPr>
              <a:t>Lecture</a:t>
            </a:r>
            <a:r>
              <a:rPr sz="2400" spc="-25">
                <a:latin typeface="Calibri"/>
                <a:cs typeface="Calibri"/>
              </a:rPr>
              <a:t> </a:t>
            </a:r>
            <a:r>
              <a:rPr lang="en-US" sz="2400" spc="-25">
                <a:latin typeface="Calibri"/>
                <a:cs typeface="Calibri"/>
              </a:rPr>
              <a:t>6: Set-UID and Environment Variables (Part 2)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753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89CCD5-4733-22C7-4FB7-F770B1F59CBB}"/>
              </a:ext>
            </a:extLst>
          </p:cNvPr>
          <p:cNvSpPr txBox="1"/>
          <p:nvPr/>
        </p:nvSpPr>
        <p:spPr>
          <a:xfrm>
            <a:off x="6601556" y="6486458"/>
            <a:ext cx="32480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*all images are stolen from the internet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is a </a:t>
            </a:r>
            <a:r>
              <a:rPr lang="en-US" b="1"/>
              <a:t>very unsafe </a:t>
            </a:r>
            <a:r>
              <a:rPr lang="en-US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Hint: the string passed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can include </a:t>
            </a:r>
            <a:r>
              <a:rPr lang="en-US" i="1"/>
              <a:t>multiple</a:t>
            </a:r>
            <a:r>
              <a:rPr lang="en-US"/>
              <a:t> commands</a:t>
            </a:r>
          </a:p>
        </p:txBody>
      </p:sp>
    </p:spTree>
    <p:extLst>
      <p:ext uri="{BB962C8B-B14F-4D97-AF65-F5344CB8AC3E}">
        <p14:creationId xmlns:p14="http://schemas.microsoft.com/office/powerpoint/2010/main" val="361094717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E73D00-4554-002C-778F-0B30B185C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8227877" cy="57578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E9F6203-F885-65AE-1756-BD81D1FED6D0}"/>
              </a:ext>
            </a:extLst>
          </p:cNvPr>
          <p:cNvSpPr txBox="1"/>
          <p:nvPr/>
        </p:nvSpPr>
        <p:spPr>
          <a:xfrm>
            <a:off x="6934200" y="1600200"/>
            <a:ext cx="4301177" cy="461665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is a </a:t>
            </a:r>
            <a:r>
              <a:rPr lang="en-US" b="1"/>
              <a:t>very unsafe </a:t>
            </a:r>
            <a:r>
              <a:rPr lang="en-US"/>
              <a:t>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CB5489-C826-F18E-5F62-3EE80B661D49}"/>
              </a:ext>
            </a:extLst>
          </p:cNvPr>
          <p:cNvSpPr txBox="1"/>
          <p:nvPr/>
        </p:nvSpPr>
        <p:spPr>
          <a:xfrm>
            <a:off x="7543800" y="2590800"/>
            <a:ext cx="3900135" cy="923330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We can exploit this by maliciously constructing the input to this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52CCE7-631C-C270-D5AB-43116472E8F2}"/>
              </a:ext>
            </a:extLst>
          </p:cNvPr>
          <p:cNvSpPr txBox="1"/>
          <p:nvPr/>
        </p:nvSpPr>
        <p:spPr>
          <a:xfrm>
            <a:off x="7620000" y="4218264"/>
            <a:ext cx="4114800" cy="646331"/>
          </a:xfrm>
          <a:prstGeom prst="rect">
            <a:avLst/>
          </a:prstGeom>
          <a:noFill/>
          <a:ln w="38100">
            <a:solidFill>
              <a:srgbClr val="151414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Hint: the string passed to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/>
              <a:t> can include </a:t>
            </a:r>
            <a:r>
              <a:rPr lang="en-US" i="1"/>
              <a:t>multiple</a:t>
            </a:r>
            <a:r>
              <a:rPr lang="en-US"/>
              <a:t>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4FF826-81F1-B756-3E53-6494B37379C2}"/>
              </a:ext>
            </a:extLst>
          </p:cNvPr>
          <p:cNvSpPr txBox="1"/>
          <p:nvPr/>
        </p:nvSpPr>
        <p:spPr>
          <a:xfrm>
            <a:off x="3999446" y="5452677"/>
            <a:ext cx="7539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 </a:t>
            </a:r>
          </a:p>
        </p:txBody>
      </p:sp>
    </p:spTree>
    <p:extLst>
      <p:ext uri="{BB962C8B-B14F-4D97-AF65-F5344CB8AC3E}">
        <p14:creationId xmlns:p14="http://schemas.microsoft.com/office/powerpoint/2010/main" val="285835714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/>
              <a:t> interprets this as </a:t>
            </a:r>
            <a:r>
              <a:rPr lang="en-US" sz="2400" i="1"/>
              <a:t>two separate </a:t>
            </a:r>
            <a:r>
              <a:rPr lang="en-US" sz="2400"/>
              <a:t>commands</a:t>
            </a:r>
          </a:p>
        </p:txBody>
      </p:sp>
    </p:spTree>
    <p:extLst>
      <p:ext uri="{BB962C8B-B14F-4D97-AF65-F5344CB8AC3E}">
        <p14:creationId xmlns:p14="http://schemas.microsoft.com/office/powerpoint/2010/main" val="208266388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91673A-36F0-13E1-2C9B-BBD1B76C550F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387E2725-BABA-C36B-A078-9A83CF0AF436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78BE07-4025-7508-8615-B7C42DB85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190458"/>
            <a:ext cx="11430000" cy="15896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4C0599-BD8C-9F50-30E8-7473E952CC71}"/>
              </a:ext>
            </a:extLst>
          </p:cNvPr>
          <p:cNvSpPr txBox="1"/>
          <p:nvPr/>
        </p:nvSpPr>
        <p:spPr>
          <a:xfrm>
            <a:off x="1917268" y="5160893"/>
            <a:ext cx="7443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400"/>
              <a:t> interprets this as </a:t>
            </a:r>
            <a:r>
              <a:rPr lang="en-US" sz="2400" i="1"/>
              <a:t>two separate </a:t>
            </a:r>
            <a:r>
              <a:rPr lang="en-US" sz="2400"/>
              <a:t>commands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259B28B-7791-1C3F-45C0-0544C584837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C4D6145-A8C8-41CE-CE38-AD660195A3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14:cNvPr>
              <p14:cNvContentPartPr/>
              <p14:nvPr/>
            </p14:nvContentPartPr>
            <p14:xfrm>
              <a:off x="370345" y="3812533"/>
              <a:ext cx="4450680" cy="13428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30015C27-2BCF-50DA-BB2C-5F39BA67073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6345" y="3704533"/>
                <a:ext cx="455832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D2E7162-A5AF-AE0F-8B18-BFC479F59F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3E59433-E5AE-1E08-5D2D-1E32D14AD9F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14:cNvPr>
              <p14:cNvContentPartPr/>
              <p14:nvPr/>
            </p14:nvContentPartPr>
            <p14:xfrm>
              <a:off x="336145" y="4185493"/>
              <a:ext cx="424440" cy="1616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E9D525C-221E-AC0C-6F21-575D8AA96AA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82145" y="4077733"/>
                <a:ext cx="532080" cy="3768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034487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877145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656769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8C9EA54-8F15-0718-AD50-C64E7074C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74" y="2464711"/>
            <a:ext cx="10994096" cy="328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9580ABA-263D-371B-09BD-A062DF6E6607}"/>
              </a:ext>
            </a:extLst>
          </p:cNvPr>
          <p:cNvSpPr txBox="1"/>
          <p:nvPr/>
        </p:nvSpPr>
        <p:spPr>
          <a:xfrm>
            <a:off x="1600200" y="381000"/>
            <a:ext cx="97481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latin typeface="Courier New" panose="02070309020205020404" pitchFamily="49" charset="0"/>
                <a:cs typeface="Courier New" panose="02070309020205020404" pitchFamily="49" charset="0"/>
              </a:rPr>
              <a:t>./audit “my_info.txt; /bin/sh”</a:t>
            </a: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32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600" b="1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3200">
                <a:latin typeface="Courier New" panose="02070309020205020404" pitchFamily="49" charset="0"/>
                <a:cs typeface="Courier New" panose="02070309020205020404" pitchFamily="49" charset="0"/>
              </a:rPr>
              <a:t>(/bin/cat my_info.txt; /bin/sh)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8684B20A-C340-C7E8-C306-DF490145622D}"/>
              </a:ext>
            </a:extLst>
          </p:cNvPr>
          <p:cNvSpPr/>
          <p:nvPr/>
        </p:nvSpPr>
        <p:spPr>
          <a:xfrm>
            <a:off x="5410200" y="1066800"/>
            <a:ext cx="4572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14:cNvPr>
              <p14:cNvContentPartPr/>
              <p14:nvPr/>
            </p14:nvContentPartPr>
            <p14:xfrm>
              <a:off x="3812665" y="517093"/>
              <a:ext cx="2795400" cy="243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EA2C5004-E388-0F1F-2380-40E09D925C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58665" y="409253"/>
                <a:ext cx="2903040" cy="45868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14:cNvPr>
              <p14:cNvContentPartPr/>
              <p14:nvPr/>
            </p14:nvContentPartPr>
            <p14:xfrm>
              <a:off x="3622585" y="2030893"/>
              <a:ext cx="5017320" cy="24372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18EBFE9-8184-7AE8-6765-6F5D04E8C74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68585" y="1922893"/>
                <a:ext cx="512496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14:cNvPr>
              <p14:cNvContentPartPr/>
              <p14:nvPr/>
            </p14:nvContentPartPr>
            <p14:xfrm>
              <a:off x="7036825" y="502693"/>
              <a:ext cx="1778760" cy="2552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957EEB8F-09AE-9011-3F93-97D995F7862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2825" y="394693"/>
                <a:ext cx="1886400" cy="47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14:cNvPr>
              <p14:cNvContentPartPr/>
              <p14:nvPr/>
            </p14:nvContentPartPr>
            <p14:xfrm>
              <a:off x="8899465" y="1982653"/>
              <a:ext cx="1859040" cy="2836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DD95EED-77AC-7304-F8E9-595D20B9D0A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845465" y="1874653"/>
                <a:ext cx="1966680" cy="49932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 descr="The Evil Patrick Meme Is the Newest 'SpongeBob' Meme">
            <a:extLst>
              <a:ext uri="{FF2B5EF4-FFF2-40B4-BE49-F238E27FC236}">
                <a16:creationId xmlns:a16="http://schemas.microsoft.com/office/drawing/2014/main" id="{90B856BE-DF77-AA8A-767B-A2ACEE005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4740" y="4724400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2ED73CA-4692-AC9F-5C65-E0B160E6B951}"/>
              </a:ext>
            </a:extLst>
          </p:cNvPr>
          <p:cNvSpPr/>
          <p:nvPr/>
        </p:nvSpPr>
        <p:spPr>
          <a:xfrm>
            <a:off x="153474" y="5651085"/>
            <a:ext cx="9820316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We have gained access into the system</a:t>
            </a:r>
          </a:p>
        </p:txBody>
      </p:sp>
    </p:spTree>
    <p:extLst>
      <p:ext uri="{BB962C8B-B14F-4D97-AF65-F5344CB8AC3E}">
        <p14:creationId xmlns:p14="http://schemas.microsoft.com/office/powerpoint/2010/main" val="446588790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execve(const char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526050" y="2482335"/>
            <a:ext cx="7391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execve() </a:t>
            </a:r>
            <a:r>
              <a:rPr lang="en-US" sz="2800"/>
              <a:t>executes the program referred to by pathname. </a:t>
            </a:r>
          </a:p>
          <a:p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argv[] </a:t>
            </a:r>
            <a:r>
              <a:rPr lang="en-US" sz="2800"/>
              <a:t>is the command line arguments for the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4112B12-74A2-C90A-1913-A0BC641C4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071" y="4387589"/>
            <a:ext cx="8520489" cy="2081154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2050" name="Picture 2" descr="Thumbs Up Emoji Meme Generator - Imgflip">
            <a:extLst>
              <a:ext uri="{FF2B5EF4-FFF2-40B4-BE49-F238E27FC236}">
                <a16:creationId xmlns:a16="http://schemas.microsoft.com/office/drawing/2014/main" id="{ED04F5A5-BB93-1650-C09C-54BC8ED1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58400" y="3966026"/>
            <a:ext cx="1338009" cy="1033916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49803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CFE2E-217E-D006-99DD-4128E5D837F4}"/>
              </a:ext>
            </a:extLst>
          </p:cNvPr>
          <p:cNvSpPr txBox="1"/>
          <p:nvPr/>
        </p:nvSpPr>
        <p:spPr>
          <a:xfrm>
            <a:off x="36095" y="76200"/>
            <a:ext cx="59234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A safer way to invoke programs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5A6FFB-68B2-8AB1-3171-6DE0E377459F}"/>
              </a:ext>
            </a:extLst>
          </p:cNvPr>
          <p:cNvSpPr txBox="1"/>
          <p:nvPr/>
        </p:nvSpPr>
        <p:spPr>
          <a:xfrm>
            <a:off x="534071" y="1371600"/>
            <a:ext cx="115664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int execve(const char </a:t>
            </a:r>
            <a:r>
              <a:rPr 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*pathname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[], char *const </a:t>
            </a:r>
            <a:r>
              <a:rPr lang="en-US" sz="200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envp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46BFB5-42EF-8891-6994-21263FCA8712}"/>
              </a:ext>
            </a:extLst>
          </p:cNvPr>
          <p:cNvSpPr txBox="1"/>
          <p:nvPr/>
        </p:nvSpPr>
        <p:spPr>
          <a:xfrm>
            <a:off x="403328" y="2613392"/>
            <a:ext cx="518895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execve() </a:t>
            </a:r>
            <a:r>
              <a:rPr lang="en-US" sz="2000"/>
              <a:t>executes the program referred to by pathname. </a:t>
            </a:r>
          </a:p>
          <a:p>
            <a:endParaRPr lang="en-US" sz="20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argv[] </a:t>
            </a:r>
            <a:r>
              <a:rPr lang="en-US" sz="2000"/>
              <a:t>is the command line arguments for the command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1FE642-F31F-7ACF-E820-85EA61ABB811}"/>
              </a:ext>
            </a:extLst>
          </p:cNvPr>
          <p:cNvSpPr txBox="1"/>
          <p:nvPr/>
        </p:nvSpPr>
        <p:spPr>
          <a:xfrm>
            <a:off x="5959511" y="2637455"/>
            <a:ext cx="68485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execve(“/bin/cat”,[“aa;/bin/sh”])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E4AD1C09-DD9E-2960-5C8F-BFA550A4007F}"/>
              </a:ext>
            </a:extLst>
          </p:cNvPr>
          <p:cNvSpPr/>
          <p:nvPr/>
        </p:nvSpPr>
        <p:spPr>
          <a:xfrm>
            <a:off x="8835189" y="3163766"/>
            <a:ext cx="457200" cy="6467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63F29-2936-1FCB-8A5F-8CF1843FFBFA}"/>
              </a:ext>
            </a:extLst>
          </p:cNvPr>
          <p:cNvSpPr txBox="1"/>
          <p:nvPr/>
        </p:nvSpPr>
        <p:spPr>
          <a:xfrm>
            <a:off x="6640408" y="3874688"/>
            <a:ext cx="4910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>
                <a:latin typeface="Courier New" panose="02070309020205020404" pitchFamily="49" charset="0"/>
                <a:cs typeface="Courier New" panose="02070309020205020404" pitchFamily="49" charset="0"/>
              </a:rPr>
              <a:t>/bin/cat “aa;/bin/sh” 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A7AF44F-FC7F-0142-E3B7-72A9CA01C942}"/>
              </a:ext>
            </a:extLst>
          </p:cNvPr>
          <p:cNvSpPr txBox="1"/>
          <p:nvPr/>
        </p:nvSpPr>
        <p:spPr>
          <a:xfrm>
            <a:off x="6297262" y="4460808"/>
            <a:ext cx="6466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/>
              <a:t>Treated as an entire argument to the command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18E8A-4EC2-5CAE-49C0-ACAACEAD759C}"/>
              </a:ext>
            </a:extLst>
          </p:cNvPr>
          <p:cNvSpPr txBox="1"/>
          <p:nvPr/>
        </p:nvSpPr>
        <p:spPr>
          <a:xfrm>
            <a:off x="8279318" y="4979087"/>
            <a:ext cx="816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rgbClr val="FF0000"/>
                </a:solidFill>
              </a:rPr>
              <a:t>Fail!</a:t>
            </a:r>
          </a:p>
        </p:txBody>
      </p:sp>
    </p:spTree>
    <p:extLst>
      <p:ext uri="{BB962C8B-B14F-4D97-AF65-F5344CB8AC3E}">
        <p14:creationId xmlns:p14="http://schemas.microsoft.com/office/powerpoint/2010/main" val="1096575119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623A64-A2F5-BF8A-5742-B1E92EF4DD7A}"/>
              </a:ext>
            </a:extLst>
          </p:cNvPr>
          <p:cNvSpPr txBox="1"/>
          <p:nvPr/>
        </p:nvSpPr>
        <p:spPr>
          <a:xfrm>
            <a:off x="928437" y="609600"/>
            <a:ext cx="91299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i="1"/>
              <a:t>The ability (and risks) of invoking external commands is not limited to C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BC395E-EDED-AEB0-30BE-0D2E4177E15A}"/>
              </a:ext>
            </a:extLst>
          </p:cNvPr>
          <p:cNvSpPr txBox="1"/>
          <p:nvPr/>
        </p:nvSpPr>
        <p:spPr>
          <a:xfrm>
            <a:off x="928437" y="3048000"/>
            <a:ext cx="431079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Python has a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  <a:r>
              <a:rPr lang="en-US" sz="2800"/>
              <a:t> call</a:t>
            </a:r>
          </a:p>
          <a:p>
            <a:r>
              <a:rPr lang="en-US" sz="2800"/>
              <a:t>Perl has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open() </a:t>
            </a:r>
          </a:p>
          <a:p>
            <a:r>
              <a:rPr lang="en-US" sz="2800"/>
              <a:t>PHP has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</a:t>
            </a:r>
          </a:p>
        </p:txBody>
      </p:sp>
      <p:pic>
        <p:nvPicPr>
          <p:cNvPr id="3074" name="Picture 2" descr="Ralph In Danger | Know Your Meme">
            <a:extLst>
              <a:ext uri="{FF2B5EF4-FFF2-40B4-BE49-F238E27FC236}">
                <a16:creationId xmlns:a16="http://schemas.microsoft.com/office/drawing/2014/main" id="{9691F362-FCA6-BCBB-0964-C192B541E7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93418" y="2371683"/>
            <a:ext cx="6265333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842195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D19947-6AAB-59EE-39A1-2E7AD9DDA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33400"/>
            <a:ext cx="10789400" cy="5205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2314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/>
              <a:t>Announcements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29DFD5-4883-0C88-1DCA-57E8B6A1CE0D}"/>
              </a:ext>
            </a:extLst>
          </p:cNvPr>
          <p:cNvSpPr txBox="1"/>
          <p:nvPr/>
        </p:nvSpPr>
        <p:spPr>
          <a:xfrm>
            <a:off x="1115149" y="1371600"/>
            <a:ext cx="4980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No class on Thursday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F18E34-0570-BE50-03C7-995C9492528D}"/>
              </a:ext>
            </a:extLst>
          </p:cNvPr>
          <p:cNvSpPr txBox="1"/>
          <p:nvPr/>
        </p:nvSpPr>
        <p:spPr>
          <a:xfrm>
            <a:off x="1219200" y="2743200"/>
            <a:ext cx="76017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1 posted. Due on Sunday September 24</a:t>
            </a:r>
            <a:r>
              <a:rPr lang="en-US" sz="2800" baseline="30000" dirty="0"/>
              <a:t>th</a:t>
            </a:r>
            <a:r>
              <a:rPr lang="en-US" sz="2800" dirty="0"/>
              <a:t>.</a:t>
            </a:r>
          </a:p>
          <a:p>
            <a:r>
              <a:rPr lang="en-US" sz="2800" dirty="0">
                <a:sym typeface="Wingdings" panose="05000000000000000000" pitchFamily="2" charset="2"/>
              </a:rPr>
              <a:t> After today, you will be able to complete it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9559662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11973619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the full path is not provided, the shell process will use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8965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Tells the OS to look for the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/>
              <a:t> program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/usr/local/bin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D82830-E6EA-FAF4-124A-3AEF11538501}"/>
              </a:ext>
            </a:extLst>
          </p:cNvPr>
          <p:cNvSpPr txBox="1"/>
          <p:nvPr/>
        </p:nvSpPr>
        <p:spPr>
          <a:xfrm>
            <a:off x="228600" y="1447800"/>
            <a:ext cx="57912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/>
              <a:t>Processes can get environment variables in one of two ways: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fork() </a:t>
            </a:r>
            <a:r>
              <a:rPr lang="en-US" sz="2400"/>
              <a:t>→ the child process </a:t>
            </a:r>
            <a:r>
              <a:rPr lang="en-US" sz="2400" u="sng"/>
              <a:t>inherits</a:t>
            </a:r>
            <a:r>
              <a:rPr lang="en-US" sz="2400"/>
              <a:t> its parent process’s environment variables. </a:t>
            </a:r>
          </a:p>
          <a:p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exec() </a:t>
            </a:r>
            <a:r>
              <a:rPr lang="en-US" sz="2400"/>
              <a:t>→ the memory space is overwritten, and all old environment variables are lost. </a:t>
            </a:r>
          </a:p>
          <a:p>
            <a:endParaRPr lang="en-US" sz="2400"/>
          </a:p>
          <a:p>
            <a:r>
              <a:rPr lang="en-US" sz="2400"/>
              <a:t>However,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execve()</a:t>
            </a:r>
            <a:r>
              <a:rPr lang="en-US" sz="2400"/>
              <a:t>can explicitly pass environment variables from one process to another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83583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Where do environment variables come from?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9A5F51D-3D7E-1010-4666-311B4FC3C8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401" y="914400"/>
            <a:ext cx="6058172" cy="53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60476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92D4BF82-A690-077C-E900-0055419D1C15}"/>
              </a:ext>
            </a:extLst>
          </p:cNvPr>
          <p:cNvSpPr/>
          <p:nvPr/>
        </p:nvSpPr>
        <p:spPr>
          <a:xfrm rot="5400000">
            <a:off x="6692002" y="1996938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60D95EE-8931-CE82-D1A5-0980AFBBDD5E}"/>
              </a:ext>
            </a:extLst>
          </p:cNvPr>
          <p:cNvSpPr/>
          <p:nvPr/>
        </p:nvSpPr>
        <p:spPr>
          <a:xfrm rot="5400000">
            <a:off x="8609828" y="2018875"/>
            <a:ext cx="386080" cy="1537978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F05CE9-4CC4-08E5-1B5B-4A42A6F4DAB6}"/>
              </a:ext>
            </a:extLst>
          </p:cNvPr>
          <p:cNvSpPr txBox="1"/>
          <p:nvPr/>
        </p:nvSpPr>
        <p:spPr>
          <a:xfrm>
            <a:off x="5943600" y="2970999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env var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EBB6AC-0F40-42A5-6EFE-2BE1D8E7B0A8}"/>
              </a:ext>
            </a:extLst>
          </p:cNvPr>
          <p:cNvSpPr txBox="1"/>
          <p:nvPr/>
        </p:nvSpPr>
        <p:spPr>
          <a:xfrm>
            <a:off x="8434818" y="303596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value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0CAEF-BE55-17F9-A132-EDCEB322F4F3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58751638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use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to print out all the environment variables on the system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F2F3FFA-75F7-D019-E341-1186DAC36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27" y="3954588"/>
            <a:ext cx="10002409" cy="243412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9EC07F-29FC-5560-2176-7D09074E0485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3033555732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69ABDC-C178-2BA0-2580-F5EE2FC21E75}"/>
              </a:ext>
            </a:extLst>
          </p:cNvPr>
          <p:cNvSpPr txBox="1"/>
          <p:nvPr/>
        </p:nvSpPr>
        <p:spPr>
          <a:xfrm>
            <a:off x="228600" y="76200"/>
            <a:ext cx="74254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Creating our own environment variables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79BADB-8DB0-51A9-117E-C8F96323CDCA}"/>
              </a:ext>
            </a:extLst>
          </p:cNvPr>
          <p:cNvSpPr txBox="1"/>
          <p:nvPr/>
        </p:nvSpPr>
        <p:spPr>
          <a:xfrm>
            <a:off x="457200" y="1600200"/>
            <a:ext cx="1039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define our own environment variables using the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export</a:t>
            </a:r>
            <a:r>
              <a:rPr lang="en-US" sz="2400"/>
              <a:t> command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4DFEA-09CF-F777-8327-81E7A838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820" y="2201373"/>
            <a:ext cx="8493760" cy="386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3D7000-48A1-DC86-EBE2-1376EDEAEDF0}"/>
              </a:ext>
            </a:extLst>
          </p:cNvPr>
          <p:cNvSpPr txBox="1"/>
          <p:nvPr/>
        </p:nvSpPr>
        <p:spPr>
          <a:xfrm>
            <a:off x="473242" y="3429000"/>
            <a:ext cx="10916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We can use </a:t>
            </a:r>
            <a:r>
              <a:rPr lang="en-US" sz="2400" b="1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to print out all the environment variables on the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CEE3AB-54A0-E05F-6D3F-6BF9F431C5C2}"/>
              </a:ext>
            </a:extLst>
          </p:cNvPr>
          <p:cNvSpPr txBox="1"/>
          <p:nvPr/>
        </p:nvSpPr>
        <p:spPr>
          <a:xfrm>
            <a:off x="475301" y="4384386"/>
            <a:ext cx="1021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There are a lot of environment variables, so we can combine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printenv</a:t>
            </a:r>
            <a:r>
              <a:rPr lang="en-US" sz="2400"/>
              <a:t> with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grep</a:t>
            </a:r>
            <a:r>
              <a:rPr lang="en-US" sz="2400"/>
              <a:t> command to find out specific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4B1FD8-4FE4-E78D-1F3A-D4FAC95A1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78" y="5515291"/>
            <a:ext cx="10163145" cy="67754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4D77728-E558-D72C-E7B1-2CB1852B1FE7}"/>
              </a:ext>
            </a:extLst>
          </p:cNvPr>
          <p:cNvSpPr txBox="1"/>
          <p:nvPr/>
        </p:nvSpPr>
        <p:spPr>
          <a:xfrm>
            <a:off x="9915612" y="131910"/>
            <a:ext cx="6124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(Task 1 on Lab 1)</a:t>
            </a:r>
          </a:p>
        </p:txBody>
      </p:sp>
    </p:spTree>
    <p:extLst>
      <p:ext uri="{BB962C8B-B14F-4D97-AF65-F5344CB8AC3E}">
        <p14:creationId xmlns:p14="http://schemas.microsoft.com/office/powerpoint/2010/main" val="1843213544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1"/>
            <a:ext cx="10785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highlight>
                  <a:srgbClr val="FFFF00"/>
                </a:highlight>
              </a:rPr>
              <a:t>Demo</a:t>
            </a:r>
            <a:r>
              <a:rPr lang="en-US" sz="2800"/>
              <a:t>: Seeing environment variables in a parent and child process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56EC2A7-3AEC-4A56-4A56-B8BA0B727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36" y="761584"/>
            <a:ext cx="4114800" cy="571084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FCA8F0A-D4F3-5DDF-5C22-2711DE679944}"/>
              </a:ext>
            </a:extLst>
          </p:cNvPr>
          <p:cNvSpPr txBox="1"/>
          <p:nvPr/>
        </p:nvSpPr>
        <p:spPr>
          <a:xfrm>
            <a:off x="5181600" y="2455336"/>
            <a:ext cx="5181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Do all environment variables get inherited by the child process?</a:t>
            </a:r>
          </a:p>
          <a:p>
            <a:endParaRPr lang="en-US" sz="2800"/>
          </a:p>
          <a:p>
            <a:r>
              <a:rPr lang="en-US" sz="2800"/>
              <a:t>(Task 2 on Lab 1)</a:t>
            </a:r>
          </a:p>
          <a:p>
            <a:endParaRPr lang="en-US" sz="28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725E2A-01A3-41F5-69E2-75DBCAE2DEDA}"/>
              </a:ext>
            </a:extLst>
          </p:cNvPr>
          <p:cNvSpPr txBox="1"/>
          <p:nvPr/>
        </p:nvSpPr>
        <p:spPr>
          <a:xfrm>
            <a:off x="2584058" y="5986050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err="1">
                <a:latin typeface="Courier New" panose="02070309020205020404" pitchFamily="49" charset="0"/>
                <a:cs typeface="Courier New" panose="02070309020205020404" pitchFamily="49" charset="0"/>
              </a:rPr>
              <a:t>myprintenv.c</a:t>
            </a:r>
            <a:endParaRPr lang="en-US" sz="2400" i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34420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EB0A02-A06F-45AE-5BF1-4E9BEF45C0C7}"/>
              </a:ext>
            </a:extLst>
          </p:cNvPr>
          <p:cNvSpPr txBox="1"/>
          <p:nvPr/>
        </p:nvSpPr>
        <p:spPr>
          <a:xfrm>
            <a:off x="228600" y="44380"/>
            <a:ext cx="11298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ighlight>
                  <a:srgbClr val="FFFF00"/>
                </a:highlight>
              </a:rPr>
              <a:t>Experiment</a:t>
            </a:r>
            <a:r>
              <a:rPr lang="en-US" sz="2800"/>
              <a:t>: Do all environment variables get inherited by </a:t>
            </a:r>
            <a:r>
              <a:rPr lang="en-US" sz="2800" b="1"/>
              <a:t>SET-UID</a:t>
            </a:r>
            <a:r>
              <a:rPr lang="en-US" sz="2800"/>
              <a:t> programs?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7E0FEF-10A9-54C1-FBDA-84E626A8A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5113071" cy="3376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09940F-6709-480C-5C63-6B7EF51B1905}"/>
              </a:ext>
            </a:extLst>
          </p:cNvPr>
          <p:cNvSpPr txBox="1"/>
          <p:nvPr/>
        </p:nvSpPr>
        <p:spPr>
          <a:xfrm>
            <a:off x="6860570" y="2494421"/>
            <a:ext cx="446628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800"/>
              <a:t>   ?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LD_LIBRARY_PATH    </a:t>
            </a:r>
            <a:r>
              <a:rPr lang="en-US" sz="2800"/>
              <a:t>?</a:t>
            </a: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sz="2800"/>
              <a:t>   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A17C65-4F34-49D7-92CD-792DEE539481}"/>
              </a:ext>
            </a:extLst>
          </p:cNvPr>
          <p:cNvSpPr txBox="1"/>
          <p:nvPr/>
        </p:nvSpPr>
        <p:spPr>
          <a:xfrm>
            <a:off x="838200" y="5585435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>
                <a:latin typeface="Courier New" panose="02070309020205020404" pitchFamily="49" charset="0"/>
                <a:cs typeface="Courier New" panose="02070309020205020404" pitchFamily="49" charset="0"/>
              </a:rPr>
              <a:t>myenv_environ.c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6DA07F-E412-1C2D-B0F3-70AF96ECBF70}"/>
              </a:ext>
            </a:extLst>
          </p:cNvPr>
          <p:cNvSpPr txBox="1"/>
          <p:nvPr/>
        </p:nvSpPr>
        <p:spPr>
          <a:xfrm>
            <a:off x="8610600" y="553242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3 on lab 1)</a:t>
            </a:r>
          </a:p>
        </p:txBody>
      </p:sp>
    </p:spTree>
    <p:extLst>
      <p:ext uri="{BB962C8B-B14F-4D97-AF65-F5344CB8AC3E}">
        <p14:creationId xmlns:p14="http://schemas.microsoft.com/office/powerpoint/2010/main" val="189853690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6B23CB-86E4-FE0E-80D3-3906F7407941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3A00B4-9617-4047-CDFF-7CCEC58B74F5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86583678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 which means it will use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locate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C9D27-1EAA-B623-E8A3-962109AA6232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150845406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Set-UID In a Nutshell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87E69F-C17D-E52F-D102-E13E8D1E7F74}"/>
              </a:ext>
            </a:extLst>
          </p:cNvPr>
          <p:cNvSpPr txBox="1"/>
          <p:nvPr/>
        </p:nvSpPr>
        <p:spPr>
          <a:xfrm>
            <a:off x="1447800" y="1295400"/>
            <a:ext cx="86020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/>
              <a:t>Set-UID</a:t>
            </a:r>
            <a:r>
              <a:rPr lang="en-US" sz="2000"/>
              <a:t> allows a user to run a program with the program owner’s privilege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User runs a program w/ temporarily elevated privileges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FBCD2-8660-2A18-4069-40DDBAB254B5}"/>
              </a:ext>
            </a:extLst>
          </p:cNvPr>
          <p:cNvSpPr txBox="1"/>
          <p:nvPr/>
        </p:nvSpPr>
        <p:spPr>
          <a:xfrm>
            <a:off x="1447800" y="2571835"/>
            <a:ext cx="5891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Created to deal with inflexibilities of UNIX access 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2136DB-4B9D-2035-0C35-046692995E30}"/>
              </a:ext>
            </a:extLst>
          </p:cNvPr>
          <p:cNvSpPr txBox="1"/>
          <p:nvPr/>
        </p:nvSpPr>
        <p:spPr>
          <a:xfrm>
            <a:off x="1524000" y="3352800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Example: The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/>
              <a:t> program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39780D-E9F1-A74C-7563-DB1AE34BC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7532" y="4495800"/>
            <a:ext cx="9525000" cy="84621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14:cNvPr>
              <p14:cNvContentPartPr/>
              <p14:nvPr/>
            </p14:nvContentPartPr>
            <p14:xfrm>
              <a:off x="1776901" y="5311638"/>
              <a:ext cx="182520" cy="610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354F3F9-7B43-D6FA-1CDD-FF6C6B8C2CD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67901" y="5302638"/>
                <a:ext cx="200160" cy="62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6130408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F0E118-CCF4-2404-77DF-B25B4683A3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695767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5536D4-969A-C904-91A8-010672BC5279}"/>
              </a:ext>
            </a:extLst>
          </p:cNvPr>
          <p:cNvSpPr txBox="1"/>
          <p:nvPr/>
        </p:nvSpPr>
        <p:spPr>
          <a:xfrm>
            <a:off x="5486400" y="2188984"/>
            <a:ext cx="58116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This program uses the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 </a:t>
            </a:r>
            <a:r>
              <a:rPr lang="en-US" sz="2800"/>
              <a:t>command to run the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 ls </a:t>
            </a:r>
            <a:r>
              <a:rPr lang="en-US" sz="2800"/>
              <a:t>program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AA4A76-375C-E00B-2B0A-792705B7C682}"/>
              </a:ext>
            </a:extLst>
          </p:cNvPr>
          <p:cNvSpPr txBox="1"/>
          <p:nvPr/>
        </p:nvSpPr>
        <p:spPr>
          <a:xfrm>
            <a:off x="148228" y="4649324"/>
            <a:ext cx="11378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… which means it will use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locate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8A174-6D6D-9DDB-8CC7-79DC70C26532}"/>
              </a:ext>
            </a:extLst>
          </p:cNvPr>
          <p:cNvSpPr txBox="1"/>
          <p:nvPr/>
        </p:nvSpPr>
        <p:spPr>
          <a:xfrm>
            <a:off x="4689213" y="3172063"/>
            <a:ext cx="6739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However, this program does </a:t>
            </a:r>
            <a:r>
              <a:rPr lang="en-US" sz="2800" i="1"/>
              <a:t>not</a:t>
            </a:r>
            <a:r>
              <a:rPr lang="en-US" sz="2800"/>
              <a:t> use the absolute path of the ls program (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/bin/ls</a:t>
            </a:r>
            <a:r>
              <a:rPr lang="en-US" sz="280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4EA7F-99D7-A349-3E53-406A88756B4E}"/>
              </a:ext>
            </a:extLst>
          </p:cNvPr>
          <p:cNvSpPr txBox="1"/>
          <p:nvPr/>
        </p:nvSpPr>
        <p:spPr>
          <a:xfrm>
            <a:off x="337165" y="5387913"/>
            <a:ext cx="7915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Important reminder</a:t>
            </a:r>
            <a:r>
              <a:rPr lang="en-US" sz="2000"/>
              <a:t>: We can set the value of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000"/>
              <a:t> env variable</a:t>
            </a:r>
          </a:p>
        </p:txBody>
      </p:sp>
      <p:pic>
        <p:nvPicPr>
          <p:cNvPr id="9" name="Picture 2" descr="The Evil Patrick Meme Is the Newest 'SpongeBob' Meme">
            <a:extLst>
              <a:ext uri="{FF2B5EF4-FFF2-40B4-BE49-F238E27FC236}">
                <a16:creationId xmlns:a16="http://schemas.microsoft.com/office/drawing/2014/main" id="{F98B94F4-9022-6030-DAED-DC63FBFC59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92232" y="5082915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04D4A9-4467-A1B6-58FF-03FAAF7F3CC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428822861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C4B43E-C0C3-DDF8-CFDE-E402BF68B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45174"/>
            <a:ext cx="6076950" cy="2266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CAA59E1-AE0B-17D1-A6F8-3D5B69305FC3}"/>
              </a:ext>
            </a:extLst>
          </p:cNvPr>
          <p:cNvSpPr txBox="1"/>
          <p:nvPr/>
        </p:nvSpPr>
        <p:spPr>
          <a:xfrm>
            <a:off x="6918960" y="1553166"/>
            <a:ext cx="5181600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/>
              <a:t>We first make our own malicious program that creates a shell with </a:t>
            </a:r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594492A-4B48-34E4-6440-BC7E09ED83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4590742"/>
            <a:ext cx="10718535" cy="5232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173F75-C4F6-B6E4-43E7-053134533F25}"/>
              </a:ext>
            </a:extLst>
          </p:cNvPr>
          <p:cNvSpPr txBox="1"/>
          <p:nvPr/>
        </p:nvSpPr>
        <p:spPr>
          <a:xfrm>
            <a:off x="465262" y="4151297"/>
            <a:ext cx="5748690" cy="400110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/>
              <a:t>Compile it and make the executable is named </a:t>
            </a:r>
            <a:r>
              <a:rPr lang="en-US" sz="2000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14:cNvPr>
              <p14:cNvContentPartPr/>
              <p14:nvPr/>
            </p14:nvContentPartPr>
            <p14:xfrm>
              <a:off x="10539778" y="5065112"/>
              <a:ext cx="275040" cy="125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8531744-74D5-23FE-54EA-9BA1B4743AE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30778" y="5056112"/>
                <a:ext cx="292680" cy="1429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3143DB43-107B-037B-DA99-2A222B2A78BF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0189664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88649F-717C-95B2-A610-5D9C85B5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404" y="4516743"/>
            <a:ext cx="10883260" cy="10883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590749-4323-0F87-22AC-C658EA50C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330" y="1524000"/>
            <a:ext cx="3914140" cy="240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CE2E6C-761F-98BF-DBBC-228296E42214}"/>
              </a:ext>
            </a:extLst>
          </p:cNvPr>
          <p:cNvSpPr txBox="1"/>
          <p:nvPr/>
        </p:nvSpPr>
        <p:spPr>
          <a:xfrm>
            <a:off x="5433988" y="1905000"/>
            <a:ext cx="59586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This is the program we are going to exploit… and if this is a Set-UID program, things can get scary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5A0D4-4324-DF31-0448-014543573881}"/>
              </a:ext>
            </a:extLst>
          </p:cNvPr>
          <p:cNvSpPr txBox="1"/>
          <p:nvPr/>
        </p:nvSpPr>
        <p:spPr>
          <a:xfrm>
            <a:off x="620077" y="4057094"/>
            <a:ext cx="37753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/>
              <a:t>Make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ls_vuln </a:t>
            </a:r>
            <a:r>
              <a:rPr lang="en-US"/>
              <a:t>a Set-UID progam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E1AC-52FD-ABDF-76E7-58DECE78AB18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254336321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D93331-5371-00E6-95F8-9AB456B03188}"/>
              </a:ext>
            </a:extLst>
          </p:cNvPr>
          <p:cNvSpPr txBox="1"/>
          <p:nvPr/>
        </p:nvSpPr>
        <p:spPr>
          <a:xfrm>
            <a:off x="78015" y="228600"/>
            <a:ext cx="9222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a Set-UID program with environment variables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193A7E-CDF2-C4A0-E7DE-0DCC8E0CE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12373"/>
            <a:ext cx="12192000" cy="98689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84685E-FE98-00F5-9FD5-8231DBD663D8}"/>
              </a:ext>
            </a:extLst>
          </p:cNvPr>
          <p:cNvSpPr txBox="1"/>
          <p:nvPr/>
        </p:nvSpPr>
        <p:spPr>
          <a:xfrm>
            <a:off x="228600" y="1121973"/>
            <a:ext cx="9372600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/>
              <a:t>Update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environment variable to point to our malicious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program that’s located in the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my_evil_folder </a:t>
            </a:r>
            <a:r>
              <a:rPr lang="en-US" sz="2400"/>
              <a:t>directory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14:cNvPr>
              <p14:cNvContentPartPr/>
              <p14:nvPr/>
            </p14:nvContentPartPr>
            <p14:xfrm>
              <a:off x="605065" y="2887333"/>
              <a:ext cx="2328840" cy="745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60F1A12-F487-871B-ED70-AFF09FC9C7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6065" y="2878333"/>
                <a:ext cx="2346480" cy="9216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B76F9B50-D0DE-529F-AE2F-6E6311102EBD}"/>
              </a:ext>
            </a:extLst>
          </p:cNvPr>
          <p:cNvSpPr txBox="1"/>
          <p:nvPr/>
        </p:nvSpPr>
        <p:spPr>
          <a:xfrm>
            <a:off x="274129" y="3717495"/>
            <a:ext cx="105464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When we run </a:t>
            </a:r>
            <a:r>
              <a:rPr lang="en-US" sz="2000" err="1">
                <a:latin typeface="Courier New" panose="02070309020205020404" pitchFamily="49" charset="0"/>
                <a:cs typeface="Courier New" panose="02070309020205020404" pitchFamily="49" charset="0"/>
              </a:rPr>
              <a:t>ls_vuln</a:t>
            </a:r>
            <a:r>
              <a:rPr lang="en-US" sz="2000"/>
              <a:t>,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system()</a:t>
            </a:r>
            <a:r>
              <a:rPr lang="en-US" sz="2000"/>
              <a:t>will execute OUR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000"/>
              <a:t> program instead of the normal one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A11F62A-22F5-0527-32AB-9FB8EE9AE3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90807" y="4572000"/>
            <a:ext cx="8161883" cy="1164027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DF4CF9CF-7523-4D43-FD1A-4BA6F19F33D6}"/>
              </a:ext>
            </a:extLst>
          </p:cNvPr>
          <p:cNvSpPr/>
          <p:nvPr/>
        </p:nvSpPr>
        <p:spPr>
          <a:xfrm>
            <a:off x="1600200" y="521177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FDBC5E-7EA4-735E-EFB5-73A1784EC27C}"/>
              </a:ext>
            </a:extLst>
          </p:cNvPr>
          <p:cNvSpPr txBox="1"/>
          <p:nvPr/>
        </p:nvSpPr>
        <p:spPr>
          <a:xfrm>
            <a:off x="141153" y="5266165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Root shell!!!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CC1923-40E2-83C0-5102-723FF26CE2F3}"/>
              </a:ext>
            </a:extLst>
          </p:cNvPr>
          <p:cNvSpPr txBox="1"/>
          <p:nvPr/>
        </p:nvSpPr>
        <p:spPr>
          <a:xfrm>
            <a:off x="10212725" y="256674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(Task 5 on lab 1)</a:t>
            </a:r>
          </a:p>
        </p:txBody>
      </p:sp>
    </p:spTree>
    <p:extLst>
      <p:ext uri="{BB962C8B-B14F-4D97-AF65-F5344CB8AC3E}">
        <p14:creationId xmlns:p14="http://schemas.microsoft.com/office/powerpoint/2010/main" val="38001344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94B903-B22C-00BB-052F-B72A3479BE2B}"/>
              </a:ext>
            </a:extLst>
          </p:cNvPr>
          <p:cNvSpPr txBox="1"/>
          <p:nvPr/>
        </p:nvSpPr>
        <p:spPr>
          <a:xfrm>
            <a:off x="457200" y="304800"/>
            <a:ext cx="612407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Environment variable </a:t>
            </a:r>
            <a:r>
              <a:rPr lang="en-US" sz="2800"/>
              <a:t>are a set of dynamic named values that affect the way a running process will behave </a:t>
            </a:r>
            <a:r>
              <a:rPr lang="en-US"/>
              <a:t>(key-value pairs)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087472-00F4-2771-B3D3-0C77CE7FA009}"/>
              </a:ext>
            </a:extLst>
          </p:cNvPr>
          <p:cNvSpPr txBox="1"/>
          <p:nvPr/>
        </p:nvSpPr>
        <p:spPr>
          <a:xfrm>
            <a:off x="457200" y="2590800"/>
            <a:ext cx="6477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Example: The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 sz="2400"/>
              <a:t> variable </a:t>
            </a:r>
          </a:p>
          <a:p>
            <a:r>
              <a:rPr lang="en-US" sz="2400"/>
              <a:t>• We use command such as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sz="2400"/>
              <a:t> and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passwd</a:t>
            </a:r>
            <a:r>
              <a:rPr lang="en-US" sz="2400"/>
              <a:t> </a:t>
            </a:r>
          </a:p>
          <a:p>
            <a:endParaRPr lang="en-US" sz="2400"/>
          </a:p>
          <a:p>
            <a:r>
              <a:rPr lang="en-US" sz="2400"/>
              <a:t>We could be in any directory. </a:t>
            </a:r>
          </a:p>
          <a:p>
            <a:r>
              <a:rPr lang="en-US" sz="2400"/>
              <a:t>How does it know to run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/bin/ls </a:t>
            </a:r>
            <a:r>
              <a:rPr lang="en-US" sz="2400"/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757A7-F52F-78AE-52D8-701CC0BD6294}"/>
              </a:ext>
            </a:extLst>
          </p:cNvPr>
          <p:cNvSpPr txBox="1"/>
          <p:nvPr/>
        </p:nvSpPr>
        <p:spPr>
          <a:xfrm>
            <a:off x="609600" y="5131778"/>
            <a:ext cx="1043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If the full path is not provided, the shell process will use the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PATH</a:t>
            </a:r>
            <a:r>
              <a:rPr lang="en-US"/>
              <a:t> env. variable to search for it!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247604-7A8F-4D31-3653-E45BD3DB3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08481"/>
            <a:ext cx="12192000" cy="3225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14:cNvPr>
              <p14:cNvContentPartPr/>
              <p14:nvPr/>
            </p14:nvContentPartPr>
            <p14:xfrm>
              <a:off x="2502265" y="5798653"/>
              <a:ext cx="1545840" cy="612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82E5620-5988-9164-C58A-29874853EE1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93265" y="5789653"/>
                <a:ext cx="1563480" cy="788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454EA304-336D-357F-1F24-4FFFCC8FD52F}"/>
              </a:ext>
            </a:extLst>
          </p:cNvPr>
          <p:cNvSpPr txBox="1"/>
          <p:nvPr/>
        </p:nvSpPr>
        <p:spPr>
          <a:xfrm>
            <a:off x="990600" y="6037455"/>
            <a:ext cx="6417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Tells the OS to look for the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/>
              <a:t> program in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/usr/local/bin</a:t>
            </a:r>
          </a:p>
        </p:txBody>
      </p:sp>
    </p:spTree>
    <p:extLst>
      <p:ext uri="{BB962C8B-B14F-4D97-AF65-F5344CB8AC3E}">
        <p14:creationId xmlns:p14="http://schemas.microsoft.com/office/powerpoint/2010/main" val="759231742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</p:spTree>
    <p:extLst>
      <p:ext uri="{BB962C8B-B14F-4D97-AF65-F5344CB8AC3E}">
        <p14:creationId xmlns:p14="http://schemas.microsoft.com/office/powerpoint/2010/main" val="314808101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It will use </a:t>
            </a:r>
            <a:r>
              <a:rPr lang="en-US" sz="2400" b="1">
                <a:solidFill>
                  <a:srgbClr val="FF0000"/>
                </a:solidFill>
              </a:rPr>
              <a:t>environment variables</a:t>
            </a:r>
            <a:r>
              <a:rPr lang="en-US" sz="2400" b="1"/>
              <a:t> </a:t>
            </a:r>
            <a:r>
              <a:rPr lang="en-US" sz="24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5581853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405925" y="94633"/>
            <a:ext cx="6248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Linking</a:t>
            </a:r>
            <a:r>
              <a:rPr lang="en-US" sz="2000"/>
              <a:t> finds the external library code referenced in a program</a:t>
            </a:r>
          </a:p>
          <a:p>
            <a:endParaRPr lang="en-US" sz="2000"/>
          </a:p>
          <a:p>
            <a:r>
              <a:rPr lang="en-US" sz="2000" b="1"/>
              <a:t>Static Linking </a:t>
            </a:r>
            <a:r>
              <a:rPr lang="en-US" sz="2000"/>
              <a:t>– Linker combines program code/external code into final executable</a:t>
            </a:r>
          </a:p>
          <a:p>
            <a:endParaRPr lang="en-US" sz="2000"/>
          </a:p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8ADD9D5-17F3-0F18-8099-C8882788E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68" y="3815081"/>
            <a:ext cx="5018944" cy="22506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04CE016-9C88-388C-7FE7-456CCD377E82}"/>
              </a:ext>
            </a:extLst>
          </p:cNvPr>
          <p:cNvSpPr txBox="1"/>
          <p:nvPr/>
        </p:nvSpPr>
        <p:spPr>
          <a:xfrm>
            <a:off x="304800" y="2799418"/>
            <a:ext cx="7620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/>
              <a:t>This program uses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</a:t>
            </a:r>
            <a:r>
              <a:rPr lang="en-US" sz="2000"/>
              <a:t> function. When compiling this program, how does it know where to find the source code for the </a:t>
            </a:r>
            <a:r>
              <a:rPr lang="en-US" sz="2000">
                <a:latin typeface="Courier New" panose="02070309020205020404" pitchFamily="49" charset="0"/>
                <a:cs typeface="Courier New" panose="02070309020205020404" pitchFamily="49" charset="0"/>
              </a:rPr>
              <a:t>sleep() </a:t>
            </a:r>
            <a:r>
              <a:rPr lang="en-US" sz="2000"/>
              <a:t>function 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006368C-7016-E4B6-BE06-D3F76ECFB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213540"/>
            <a:ext cx="2366890" cy="58307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386F6-42B5-30A0-6B4F-AA8F6C8984D0}"/>
              </a:ext>
            </a:extLst>
          </p:cNvPr>
          <p:cNvSpPr txBox="1"/>
          <p:nvPr/>
        </p:nvSpPr>
        <p:spPr>
          <a:xfrm>
            <a:off x="6019800" y="3965321"/>
            <a:ext cx="2718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It will use </a:t>
            </a:r>
            <a:r>
              <a:rPr lang="en-US" sz="2400" b="1">
                <a:solidFill>
                  <a:srgbClr val="FF0000"/>
                </a:solidFill>
              </a:rPr>
              <a:t>environment variables</a:t>
            </a:r>
            <a:r>
              <a:rPr lang="en-US" sz="2400" b="1"/>
              <a:t> </a:t>
            </a:r>
            <a:r>
              <a:rPr lang="en-US" sz="2400"/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2EC9C3-1B55-4732-AABE-63B35F5A3F77}"/>
              </a:ext>
            </a:extLst>
          </p:cNvPr>
          <p:cNvSpPr txBox="1"/>
          <p:nvPr/>
        </p:nvSpPr>
        <p:spPr>
          <a:xfrm>
            <a:off x="4114800" y="5384924"/>
            <a:ext cx="472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Specifically, it will use the </a:t>
            </a:r>
            <a:r>
              <a:rPr lang="en-US" sz="24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400"/>
              <a:t>env variable</a:t>
            </a:r>
          </a:p>
        </p:txBody>
      </p:sp>
    </p:spTree>
    <p:extLst>
      <p:ext uri="{BB962C8B-B14F-4D97-AF65-F5344CB8AC3E}">
        <p14:creationId xmlns:p14="http://schemas.microsoft.com/office/powerpoint/2010/main" val="2699916631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9911B-48DD-9AA8-2DC3-54C29B4BA78E}"/>
              </a:ext>
            </a:extLst>
          </p:cNvPr>
          <p:cNvSpPr txBox="1"/>
          <p:nvPr/>
        </p:nvSpPr>
        <p:spPr>
          <a:xfrm>
            <a:off x="152400" y="84433"/>
            <a:ext cx="624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Dynamic Linking- </a:t>
            </a:r>
            <a:r>
              <a:rPr lang="en-US" sz="2000"/>
              <a:t>linker uses </a:t>
            </a:r>
            <a:r>
              <a:rPr lang="en-US" sz="2000" u="sng"/>
              <a:t>env variables </a:t>
            </a:r>
            <a:r>
              <a:rPr lang="en-US" sz="2000"/>
              <a:t>to locate external dependencies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DB9AE2-586E-4AA3-8A85-5BD1DEEFFA7C}"/>
              </a:ext>
            </a:extLst>
          </p:cNvPr>
          <p:cNvSpPr txBox="1"/>
          <p:nvPr/>
        </p:nvSpPr>
        <p:spPr>
          <a:xfrm>
            <a:off x="609600" y="1447800"/>
            <a:ext cx="113538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 sz="2000"/>
              <a:t>contains a list of shared libraries to search through during the linking process</a:t>
            </a:r>
          </a:p>
          <a:p>
            <a:endParaRPr lang="en-US" sz="2000"/>
          </a:p>
          <a:p>
            <a:r>
              <a:rPr lang="en-US" sz="2000"/>
              <a:t>Provides precedent over standard functions calls (malloc, free, etc)</a:t>
            </a:r>
          </a:p>
          <a:p>
            <a:endParaRPr lang="en-US" sz="2000"/>
          </a:p>
          <a:p>
            <a:r>
              <a:rPr lang="en-US" sz="2000"/>
              <a:t>If functions are not found, it will consult the location specified in </a:t>
            </a:r>
            <a:r>
              <a:rPr lang="en-US" sz="2000" b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LD_LIBRARY_PATH</a:t>
            </a:r>
          </a:p>
          <a:p>
            <a:endParaRPr lang="en-US"/>
          </a:p>
          <a:p>
            <a:r>
              <a:rPr lang="en-US"/>
              <a:t>Because these are just environment variables, we can set both of these values (</a:t>
            </a:r>
            <a:r>
              <a:rPr lang="en-US" sz="1400">
                <a:latin typeface="Courier New" panose="02070309020205020404" pitchFamily="49" charset="0"/>
                <a:cs typeface="Courier New" panose="02070309020205020404" pitchFamily="49" charset="0"/>
              </a:rPr>
              <a:t>LD_PRELOAD, LD_LIBRARY_PATH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755091"/>
            <a:ext cx="5294165" cy="2374015"/>
          </a:xfrm>
          <a:prstGeom prst="rect">
            <a:avLst/>
          </a:prstGeom>
        </p:spPr>
      </p:pic>
      <p:pic>
        <p:nvPicPr>
          <p:cNvPr id="10" name="Picture 2" descr="The Evil Patrick Meme Is the Newest 'SpongeBob' Meme">
            <a:extLst>
              <a:ext uri="{FF2B5EF4-FFF2-40B4-BE49-F238E27FC236}">
                <a16:creationId xmlns:a16="http://schemas.microsoft.com/office/drawing/2014/main" id="{5F8A4749-2486-2CB8-D862-28D2E9C3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59570" y="4505157"/>
            <a:ext cx="1282460" cy="1280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E1DE56-50BD-4FCC-6F1D-FB32DDB0EC28}"/>
              </a:ext>
            </a:extLst>
          </p:cNvPr>
          <p:cNvSpPr txBox="1"/>
          <p:nvPr/>
        </p:nvSpPr>
        <p:spPr>
          <a:xfrm>
            <a:off x="7086600" y="4674632"/>
            <a:ext cx="3886200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highlight>
                  <a:srgbClr val="00FF00"/>
                </a:highlight>
              </a:rPr>
              <a:t>Any ideas how we could exploit this program?</a:t>
            </a:r>
          </a:p>
        </p:txBody>
      </p:sp>
    </p:spTree>
    <p:extLst>
      <p:ext uri="{BB962C8B-B14F-4D97-AF65-F5344CB8AC3E}">
        <p14:creationId xmlns:p14="http://schemas.microsoft.com/office/powerpoint/2010/main" val="278632880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9E551A-6571-06E6-CBAE-16A0020D9032}"/>
              </a:ext>
            </a:extLst>
          </p:cNvPr>
          <p:cNvSpPr/>
          <p:nvPr/>
        </p:nvSpPr>
        <p:spPr>
          <a:xfrm>
            <a:off x="7010400" y="4191000"/>
            <a:ext cx="4833634" cy="9337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 i="1"/>
              <a:t>We could put any code here </a:t>
            </a:r>
            <a:r>
              <a:rPr lang="en-US"/>
              <a:t>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/>
              <a:t> is not very malicious…)</a:t>
            </a:r>
          </a:p>
        </p:txBody>
      </p:sp>
    </p:spTree>
    <p:extLst>
      <p:ext uri="{BB962C8B-B14F-4D97-AF65-F5344CB8AC3E}">
        <p14:creationId xmlns:p14="http://schemas.microsoft.com/office/powerpoint/2010/main" val="244191794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3C0333-CB3F-DF47-B1F2-EE08DD80369C}"/>
              </a:ext>
            </a:extLst>
          </p:cNvPr>
          <p:cNvSpPr txBox="1"/>
          <p:nvPr/>
        </p:nvSpPr>
        <p:spPr>
          <a:xfrm>
            <a:off x="914400" y="1219200"/>
            <a:ext cx="967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Real User ID (RUID) </a:t>
            </a:r>
            <a:r>
              <a:rPr lang="en-US" sz="2400"/>
              <a:t>and </a:t>
            </a:r>
            <a:r>
              <a:rPr lang="en-US" sz="2400" b="1"/>
              <a:t>Effective User ID (EUID) </a:t>
            </a:r>
            <a:r>
              <a:rPr lang="en-US" sz="2400"/>
              <a:t>are values that are tracked by OS for each process. These IDs are used for access control decisions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5C21BD-88FD-F16F-801F-AAB7A41F86A0}"/>
              </a:ext>
            </a:extLst>
          </p:cNvPr>
          <p:cNvSpPr txBox="1"/>
          <p:nvPr/>
        </p:nvSpPr>
        <p:spPr>
          <a:xfrm>
            <a:off x="2133600" y="2669538"/>
            <a:ext cx="6896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ex. </a:t>
            </a:r>
            <a:r>
              <a:rPr lang="en-US" sz="2400" i="1"/>
              <a:t>Should this process be allowed to do _____ 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3489977"/>
            <a:ext cx="91358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  <a:p>
            <a:r>
              <a:rPr lang="en-US" sz="2400"/>
              <a:t>ex. A normal user running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./hello_world</a:t>
            </a:r>
            <a:r>
              <a:rPr lang="en-US" sz="2400"/>
              <a:t>, the RUID ==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2264" y="4863422"/>
            <a:ext cx="1029394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  <a:p>
            <a:r>
              <a:rPr lang="en-US" sz="2400"/>
              <a:t>ex. A normal user running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./hello_world</a:t>
            </a:r>
            <a:r>
              <a:rPr lang="en-US" sz="2400"/>
              <a:t>, the EUID ==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seed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00716783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371790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57200"/>
            <a:ext cx="4274588" cy="19168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583873"/>
            <a:ext cx="5758166" cy="18002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57200" y="2887690"/>
            <a:ext cx="5028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Let’s write our own sleep() function!</a:t>
            </a:r>
          </a:p>
        </p:txBody>
      </p:sp>
      <p:pic>
        <p:nvPicPr>
          <p:cNvPr id="14" name="Picture 2" descr="The Evil Patrick Meme Is the Newest 'SpongeBob' Meme">
            <a:extLst>
              <a:ext uri="{FF2B5EF4-FFF2-40B4-BE49-F238E27FC236}">
                <a16:creationId xmlns:a16="http://schemas.microsoft.com/office/drawing/2014/main" id="{2789C2CD-6F75-4BB2-122B-1449BEA6F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54770" y="2788686"/>
            <a:ext cx="641230" cy="640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304800" y="5394265"/>
            <a:ext cx="1475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306" y="998267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6190199" y="551499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283936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5981700" y="408235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7136709" y="3221986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6960291" y="2939143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32109" y="4390624"/>
            <a:ext cx="4714235" cy="433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76278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run this program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61182" y="1458121"/>
            <a:ext cx="5168264" cy="88436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C48E481-D4F4-7195-E12B-D04D1DBDCD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49211" y="2516043"/>
            <a:ext cx="5168264" cy="3943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14:cNvPr>
              <p14:cNvContentPartPr/>
              <p14:nvPr/>
            </p14:nvContentPartPr>
            <p14:xfrm>
              <a:off x="6510181" y="2893954"/>
              <a:ext cx="1588680" cy="6768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25707F5F-B804-069E-7EA5-E99E16A6FC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01183" y="2884906"/>
                <a:ext cx="1606316" cy="85414"/>
              </a:xfrm>
              <a:prstGeom prst="rect">
                <a:avLst/>
              </a:prstGeom>
            </p:spPr>
          </p:pic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FAD8F64E-3653-4BA0-26C0-470D29FCC0CA}"/>
              </a:ext>
            </a:extLst>
          </p:cNvPr>
          <p:cNvSpPr txBox="1"/>
          <p:nvPr/>
        </p:nvSpPr>
        <p:spPr>
          <a:xfrm>
            <a:off x="6875930" y="3586787"/>
            <a:ext cx="4070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The program uses our sleep function!!</a:t>
            </a:r>
          </a:p>
        </p:txBody>
      </p:sp>
      <p:pic>
        <p:nvPicPr>
          <p:cNvPr id="2050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FC62ED5A-0A7D-B82A-38B4-D1679E778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2363" y="4179631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89121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we make the program a </a:t>
            </a:r>
            <a:r>
              <a:rPr lang="en-US" b="1"/>
              <a:t>Set-UID</a:t>
            </a:r>
            <a:r>
              <a:rPr lang="en-US"/>
              <a:t> program and run as a normal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C626A69-851A-13B0-31A0-56258D6685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57800" y="3640716"/>
            <a:ext cx="5605600" cy="42363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68898A0-C58A-B835-94A7-34F7A21FFD1D}"/>
              </a:ext>
            </a:extLst>
          </p:cNvPr>
          <p:cNvSpPr txBox="1"/>
          <p:nvPr/>
        </p:nvSpPr>
        <p:spPr>
          <a:xfrm>
            <a:off x="6424372" y="4613164"/>
            <a:ext cx="49316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program sleeps normally (it does </a:t>
            </a:r>
            <a:r>
              <a:rPr lang="en-US" b="1"/>
              <a:t>not</a:t>
            </a:r>
            <a:r>
              <a:rPr lang="en-US"/>
              <a:t> use our sleep function)</a:t>
            </a:r>
          </a:p>
        </p:txBody>
      </p:sp>
      <p:pic>
        <p:nvPicPr>
          <p:cNvPr id="3074" name="Picture 2" descr="Pin on memes">
            <a:extLst>
              <a:ext uri="{FF2B5EF4-FFF2-40B4-BE49-F238E27FC236}">
                <a16:creationId xmlns:a16="http://schemas.microsoft.com/office/drawing/2014/main" id="{CDECDC5D-AD29-8109-F4B2-6AD72262C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37945" y="5041295"/>
            <a:ext cx="1397475" cy="1386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5023094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A36F4E-7CF0-2BDA-939B-4D776DD27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895" y="369151"/>
            <a:ext cx="2667000" cy="11959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8A4373-07D0-7D7C-4E9D-4FECEA3D69F6}"/>
              </a:ext>
            </a:extLst>
          </p:cNvPr>
          <p:cNvSpPr txBox="1"/>
          <p:nvPr/>
        </p:nvSpPr>
        <p:spPr>
          <a:xfrm>
            <a:off x="228600" y="87868"/>
            <a:ext cx="1838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sleep_prog.c</a:t>
            </a:r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F4CDF6-F667-A063-F379-2B3F3AF672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82" y="2168533"/>
            <a:ext cx="3700766" cy="11570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2961505-D874-3C1C-58BE-CE990145969C}"/>
              </a:ext>
            </a:extLst>
          </p:cNvPr>
          <p:cNvSpPr txBox="1"/>
          <p:nvPr/>
        </p:nvSpPr>
        <p:spPr>
          <a:xfrm>
            <a:off x="470221" y="1688673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Let’s write our own sleep() function!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BCA5DE-2CA2-EF83-44D9-3C7F9AD3D8F5}"/>
              </a:ext>
            </a:extLst>
          </p:cNvPr>
          <p:cNvSpPr txBox="1"/>
          <p:nvPr/>
        </p:nvSpPr>
        <p:spPr>
          <a:xfrm>
            <a:off x="4172508" y="1701329"/>
            <a:ext cx="1048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err="1">
                <a:latin typeface="Courier New" panose="02070309020205020404" pitchFamily="49" charset="0"/>
                <a:cs typeface="Courier New" panose="02070309020205020404" pitchFamily="49" charset="0"/>
              </a:rPr>
              <a:t>mylib.c</a:t>
            </a: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D1AFD-225B-B8FE-16B6-B2A88ECDE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956119"/>
            <a:ext cx="5028941" cy="8346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752DC89-9A9C-01B5-D278-0A4AEFE4D281}"/>
              </a:ext>
            </a:extLst>
          </p:cNvPr>
          <p:cNvSpPr txBox="1"/>
          <p:nvPr/>
        </p:nvSpPr>
        <p:spPr>
          <a:xfrm>
            <a:off x="554098" y="3498985"/>
            <a:ext cx="5541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Add code to a shared library,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libmylib.so.1.0.1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53AD61D-6D43-3432-C511-8266E867EC83}"/>
              </a:ext>
            </a:extLst>
          </p:cNvPr>
          <p:cNvSpPr/>
          <p:nvPr/>
        </p:nvSpPr>
        <p:spPr>
          <a:xfrm>
            <a:off x="190500" y="176072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BB19AB7-F8D3-7C29-BC7A-64CF3DF8F804}"/>
              </a:ext>
            </a:extLst>
          </p:cNvPr>
          <p:cNvSpPr/>
          <p:nvPr/>
        </p:nvSpPr>
        <p:spPr>
          <a:xfrm>
            <a:off x="181529" y="3532466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078D66-66AC-2288-6E8D-75D83D4C3E05}"/>
              </a:ext>
            </a:extLst>
          </p:cNvPr>
          <p:cNvSpPr txBox="1"/>
          <p:nvPr/>
        </p:nvSpPr>
        <p:spPr>
          <a:xfrm>
            <a:off x="444424" y="4928915"/>
            <a:ext cx="50289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Set the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LD_PRELOAD </a:t>
            </a:r>
            <a:r>
              <a:rPr lang="en-US"/>
              <a:t>environment variable, which tells linker to use </a:t>
            </a:r>
            <a:r>
              <a:rPr lang="en-US" u="sng"/>
              <a:t>our malicious </a:t>
            </a:r>
            <a:r>
              <a:rPr lang="en-US"/>
              <a:t>library instead of the default 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E9D6F6-4254-B28C-F864-CCFC6970EE6D}"/>
              </a:ext>
            </a:extLst>
          </p:cNvPr>
          <p:cNvSpPr/>
          <p:nvPr/>
        </p:nvSpPr>
        <p:spPr>
          <a:xfrm>
            <a:off x="102882" y="5017914"/>
            <a:ext cx="228600" cy="2791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r>
              <a:rPr lang="en-US"/>
              <a:t>3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315EDA-6E9A-F647-84C7-E4C38BE083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4439" y="5917254"/>
            <a:ext cx="4714235" cy="4334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AFB9E02-8FAB-8FC9-267F-047893530756}"/>
              </a:ext>
            </a:extLst>
          </p:cNvPr>
          <p:cNvSpPr txBox="1"/>
          <p:nvPr/>
        </p:nvSpPr>
        <p:spPr>
          <a:xfrm>
            <a:off x="6858000" y="361234"/>
            <a:ext cx="45506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Task 6 Lab 1: </a:t>
            </a:r>
          </a:p>
          <a:p>
            <a:endParaRPr lang="en-US"/>
          </a:p>
          <a:p>
            <a:r>
              <a:rPr lang="en-US"/>
              <a:t>What if we make the program a </a:t>
            </a:r>
            <a:r>
              <a:rPr lang="en-US" b="1"/>
              <a:t>Set-UID</a:t>
            </a:r>
            <a:r>
              <a:rPr lang="en-US"/>
              <a:t> program and run as the </a:t>
            </a:r>
            <a:r>
              <a:rPr lang="en-US" b="1"/>
              <a:t>root</a:t>
            </a:r>
            <a:r>
              <a:rPr lang="en-US"/>
              <a:t> user?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EBE2AF-5229-29CC-D45C-13698AA1934A}"/>
              </a:ext>
            </a:extLst>
          </p:cNvPr>
          <p:cNvSpPr txBox="1"/>
          <p:nvPr/>
        </p:nvSpPr>
        <p:spPr>
          <a:xfrm>
            <a:off x="1977044" y="142923"/>
            <a:ext cx="2307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(the program we are exploiting)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BF7F1A6-5005-6D86-0EC5-36409AE1911D}"/>
              </a:ext>
            </a:extLst>
          </p:cNvPr>
          <p:cNvCxnSpPr/>
          <p:nvPr/>
        </p:nvCxnSpPr>
        <p:spPr>
          <a:xfrm flipH="1">
            <a:off x="6172200" y="142923"/>
            <a:ext cx="0" cy="620776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>
            <a:extLst>
              <a:ext uri="{FF2B5EF4-FFF2-40B4-BE49-F238E27FC236}">
                <a16:creationId xmlns:a16="http://schemas.microsoft.com/office/drawing/2014/main" id="{471A1B26-380D-9C7C-F0E1-48BE7CBB5B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515" y="1683306"/>
            <a:ext cx="5168264" cy="8843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F1C9289-94E4-2AD3-05F0-77B9EE16F8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53515" y="2689414"/>
            <a:ext cx="3171824" cy="45068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0A4907-8DB7-E077-0B36-10AEA88BE9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9552" y="3267479"/>
            <a:ext cx="1790700" cy="2762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A9E0CBF-5898-CC31-FC47-A71D93C3F2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73089" y="3539659"/>
            <a:ext cx="4866264" cy="26476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E930B88F-A419-02BD-0A86-A21F14C0697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8621" y="4025003"/>
            <a:ext cx="5252200" cy="357964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14:cNvPr>
              <p14:cNvContentPartPr/>
              <p14:nvPr/>
            </p14:nvContentPartPr>
            <p14:xfrm>
              <a:off x="6568861" y="4336834"/>
              <a:ext cx="1401480" cy="2520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051079-CF99-5847-3A68-6D572BF1BC8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59861" y="4327834"/>
                <a:ext cx="1419120" cy="42840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CDA3D7FF-394E-F3CA-A89D-10242F62A1DB}"/>
              </a:ext>
            </a:extLst>
          </p:cNvPr>
          <p:cNvSpPr txBox="1"/>
          <p:nvPr/>
        </p:nvSpPr>
        <p:spPr>
          <a:xfrm>
            <a:off x="9569587" y="4951515"/>
            <a:ext cx="17716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program uses our sleep function!!</a:t>
            </a:r>
          </a:p>
        </p:txBody>
      </p:sp>
      <p:pic>
        <p:nvPicPr>
          <p:cNvPr id="42" name="Picture 2" descr="&quot;Hacker Pepe&quot; Photographic Prints by Weeev | Redbubble">
            <a:extLst>
              <a:ext uri="{FF2B5EF4-FFF2-40B4-BE49-F238E27FC236}">
                <a16:creationId xmlns:a16="http://schemas.microsoft.com/office/drawing/2014/main" id="{7A8312AE-D2C1-C895-40F7-C91233961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83546" y="4565883"/>
            <a:ext cx="3001960" cy="1784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000020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E30480-0815-94D0-1B15-BF685E23818D}"/>
              </a:ext>
            </a:extLst>
          </p:cNvPr>
          <p:cNvSpPr txBox="1"/>
          <p:nvPr/>
        </p:nvSpPr>
        <p:spPr>
          <a:xfrm>
            <a:off x="381000" y="152400"/>
            <a:ext cx="874481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/>
              <a:t>We have mixed results. Sometimes the program used our malicious sleep function, other times it did not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DC025FA-BD0B-1083-A057-E527D7ADAF25}"/>
              </a:ext>
            </a:extLst>
          </p:cNvPr>
          <p:cNvSpPr txBox="1"/>
          <p:nvPr/>
        </p:nvSpPr>
        <p:spPr>
          <a:xfrm>
            <a:off x="457200" y="2133600"/>
            <a:ext cx="7992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Process Owner           Set-UID program?           Success?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C835D14-CF5A-0CCC-6E08-31794FC6467A}"/>
              </a:ext>
            </a:extLst>
          </p:cNvPr>
          <p:cNvSpPr txBox="1"/>
          <p:nvPr/>
        </p:nvSpPr>
        <p:spPr>
          <a:xfrm>
            <a:off x="990600" y="2837528"/>
            <a:ext cx="1072730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seed</a:t>
            </a:r>
          </a:p>
          <a:p>
            <a:endParaRPr lang="en-US" sz="3200"/>
          </a:p>
          <a:p>
            <a:r>
              <a:rPr lang="en-US" sz="3200"/>
              <a:t>seed</a:t>
            </a:r>
          </a:p>
          <a:p>
            <a:endParaRPr lang="en-US" sz="3200"/>
          </a:p>
          <a:p>
            <a:r>
              <a:rPr lang="en-US" sz="3200"/>
              <a:t>root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14:cNvPr>
              <p14:cNvContentPartPr/>
              <p14:nvPr/>
            </p14:nvContentPartPr>
            <p14:xfrm>
              <a:off x="6576421" y="4806274"/>
              <a:ext cx="360" cy="3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AFF34893-9E1D-CC3C-32CC-3D73DD78B08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7421" y="4797274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100" name="Picture 4">
            <a:extLst>
              <a:ext uri="{FF2B5EF4-FFF2-40B4-BE49-F238E27FC236}">
                <a16:creationId xmlns:a16="http://schemas.microsoft.com/office/drawing/2014/main" id="{A8D00C1A-2F13-3902-27BA-BAD1D7D3C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4">
            <a:extLst>
              <a:ext uri="{FF2B5EF4-FFF2-40B4-BE49-F238E27FC236}">
                <a16:creationId xmlns:a16="http://schemas.microsoft.com/office/drawing/2014/main" id="{AA0A852D-67B1-9707-0B95-EF8791575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4710474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>
            <a:extLst>
              <a:ext uri="{FF2B5EF4-FFF2-40B4-BE49-F238E27FC236}">
                <a16:creationId xmlns:a16="http://schemas.microsoft.com/office/drawing/2014/main" id="{E26FBA9B-A5C9-32B8-A8E7-E154D80FB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0" y="2725415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:a16="http://schemas.microsoft.com/office/drawing/2014/main" id="{FAC0AA16-4D2A-1107-E954-02A0E02BF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9000" y="4772209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9731199D-8037-71A7-9B25-ADA635202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67200" y="276648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6" descr="Download red x emoji png - not allowed png - Free PNG Images | TOPpng">
            <a:extLst>
              <a:ext uri="{FF2B5EF4-FFF2-40B4-BE49-F238E27FC236}">
                <a16:creationId xmlns:a16="http://schemas.microsoft.com/office/drawing/2014/main" id="{5C61E6D1-53A8-1E01-37C5-63F4475B5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3070" y="371052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ECB0A9D-68AA-78E4-5519-A28AE2EC95F0}"/>
              </a:ext>
            </a:extLst>
          </p:cNvPr>
          <p:cNvSpPr txBox="1"/>
          <p:nvPr/>
        </p:nvSpPr>
        <p:spPr>
          <a:xfrm>
            <a:off x="8991600" y="3325479"/>
            <a:ext cx="3200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>
                <a:highlight>
                  <a:srgbClr val="00FF00"/>
                </a:highlight>
              </a:rPr>
              <a:t>Any ideas what could be causing this?</a:t>
            </a:r>
          </a:p>
        </p:txBody>
      </p:sp>
    </p:spTree>
    <p:extLst>
      <p:ext uri="{BB962C8B-B14F-4D97-AF65-F5344CB8AC3E}">
        <p14:creationId xmlns:p14="http://schemas.microsoft.com/office/powerpoint/2010/main" val="2358827416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9DE586-8E8E-B7FC-9BA3-3EDA21133C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09320"/>
            <a:ext cx="10978424" cy="479752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14:cNvPr>
              <p14:cNvContentPartPr/>
              <p14:nvPr/>
            </p14:nvContentPartPr>
            <p14:xfrm>
              <a:off x="7044421" y="3992674"/>
              <a:ext cx="4818960" cy="21340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D4514FC-A027-53E1-0F8B-F5EA8AC7C1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035420" y="3983676"/>
                <a:ext cx="4836601" cy="2151717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Set-UID programs via capability leaking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4ED06F-013D-875A-BEBF-BE75AC751D13}"/>
              </a:ext>
            </a:extLst>
          </p:cNvPr>
          <p:cNvSpPr txBox="1"/>
          <p:nvPr/>
        </p:nvSpPr>
        <p:spPr>
          <a:xfrm>
            <a:off x="457200" y="5706847"/>
            <a:ext cx="4725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/>
              <a:t>(This won’t be on the lab </a:t>
            </a:r>
            <a:r>
              <a:rPr lang="en-US" sz="2800" i="1">
                <a:sym typeface="Wingdings" panose="05000000000000000000" pitchFamily="2" charset="2"/>
              </a:rPr>
              <a:t> </a:t>
            </a:r>
            <a:r>
              <a:rPr lang="en-US" sz="2800" i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88781373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FB3EB-D10B-746C-52D2-47EA72384F76}"/>
              </a:ext>
            </a:extLst>
          </p:cNvPr>
          <p:cNvSpPr txBox="1"/>
          <p:nvPr/>
        </p:nvSpPr>
        <p:spPr>
          <a:xfrm>
            <a:off x="152400" y="177322"/>
            <a:ext cx="81419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Exploiting Set-UID programs via capability leaking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0EF2AA-78C6-55A3-9A26-B826D0C7ABE3}"/>
              </a:ext>
            </a:extLst>
          </p:cNvPr>
          <p:cNvSpPr txBox="1"/>
          <p:nvPr/>
        </p:nvSpPr>
        <p:spPr>
          <a:xfrm>
            <a:off x="788943" y="1600200"/>
            <a:ext cx="850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Often times, a process will </a:t>
            </a:r>
            <a:r>
              <a:rPr lang="en-US" i="1"/>
              <a:t>downgrade</a:t>
            </a:r>
            <a:r>
              <a:rPr lang="en-US"/>
              <a:t> its privileges when it no longer needs them</a:t>
            </a:r>
          </a:p>
          <a:p>
            <a:endParaRPr lang="en-US"/>
          </a:p>
          <a:p>
            <a:r>
              <a:rPr lang="en-US"/>
              <a:t>It can do this by using the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setuid()</a:t>
            </a:r>
            <a:r>
              <a:rPr lang="en-US"/>
              <a:t>function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EEE3FAF-A0BE-1393-FB62-308B5C00E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493077"/>
            <a:ext cx="10191526" cy="21563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70E9E9-B5D1-6649-E318-3E4535DB45C9}"/>
              </a:ext>
            </a:extLst>
          </p:cNvPr>
          <p:cNvSpPr txBox="1"/>
          <p:nvPr/>
        </p:nvSpPr>
        <p:spPr>
          <a:xfrm>
            <a:off x="788943" y="5029200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Capability leaking </a:t>
            </a:r>
            <a:r>
              <a:rPr lang="en-US" sz="2400"/>
              <a:t>can occur when a privilege process does not properly clean up its privileges when downgrading</a:t>
            </a:r>
          </a:p>
        </p:txBody>
      </p:sp>
    </p:spTree>
    <p:extLst>
      <p:ext uri="{BB962C8B-B14F-4D97-AF65-F5344CB8AC3E}">
        <p14:creationId xmlns:p14="http://schemas.microsoft.com/office/powerpoint/2010/main" val="2589714726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06A65A7-A16D-BBA7-7AF5-8D2A3956B938}"/>
              </a:ext>
            </a:extLst>
          </p:cNvPr>
          <p:cNvSpPr txBox="1"/>
          <p:nvPr/>
        </p:nvSpPr>
        <p:spPr>
          <a:xfrm>
            <a:off x="558036" y="4643120"/>
            <a:ext cx="11011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First opens a file descriptor (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/>
              <a:t>) for “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/etc/zzz</a:t>
            </a:r>
            <a:r>
              <a:rPr lang="en-US" sz="2400"/>
              <a:t>”, which is only writeable by root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7D1A2B-605C-BB4D-002F-428AFC32A005}"/>
              </a:ext>
            </a:extLst>
          </p:cNvPr>
          <p:cNvSpPr txBox="1"/>
          <p:nvPr/>
        </p:nvSpPr>
        <p:spPr>
          <a:xfrm>
            <a:off x="558036" y="5326941"/>
            <a:ext cx="10713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Suppose this program does some stuff with the file before dropping privileges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14:cNvPr>
              <p14:cNvContentPartPr/>
              <p14:nvPr/>
            </p14:nvContentPartPr>
            <p14:xfrm>
              <a:off x="6015637" y="1477945"/>
              <a:ext cx="1255680" cy="352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B77475-6818-6A45-1895-3EF3170A37A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961652" y="1368832"/>
                <a:ext cx="1363289" cy="2531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14:cNvPr>
              <p14:cNvContentPartPr/>
              <p14:nvPr/>
            </p14:nvContentPartPr>
            <p14:xfrm>
              <a:off x="8503957" y="5460265"/>
              <a:ext cx="2561760" cy="2322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0CC4CEA-4E7E-1030-58FC-C3F1828155F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449957" y="5352097"/>
                <a:ext cx="2669400" cy="448175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1334064" y="26941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3D0BA5F-F903-BDE9-7A66-F073AF71FC54}"/>
              </a:ext>
            </a:extLst>
          </p:cNvPr>
          <p:cNvSpPr/>
          <p:nvPr/>
        </p:nvSpPr>
        <p:spPr>
          <a:xfrm rot="9936287">
            <a:off x="4627844" y="1822395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3484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649009" y="1562099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59A227-A691-FD5E-A8AA-75806AB1DE0C}"/>
              </a:ext>
            </a:extLst>
          </p:cNvPr>
          <p:cNvSpPr txBox="1"/>
          <p:nvPr/>
        </p:nvSpPr>
        <p:spPr>
          <a:xfrm>
            <a:off x="381000" y="4385758"/>
            <a:ext cx="102611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We then fork() and create a new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In the parent process, we close the file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However, in the child process, the file descriptor is still open!</a:t>
            </a:r>
          </a:p>
        </p:txBody>
      </p:sp>
    </p:spTree>
    <p:extLst>
      <p:ext uri="{BB962C8B-B14F-4D97-AF65-F5344CB8AC3E}">
        <p14:creationId xmlns:p14="http://schemas.microsoft.com/office/powerpoint/2010/main" val="21160492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1066800" y="1447524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1066800" y="2228671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0C86-FEEB-4B0B-2653-C018CDFDA7BF}"/>
              </a:ext>
            </a:extLst>
          </p:cNvPr>
          <p:cNvSpPr txBox="1"/>
          <p:nvPr/>
        </p:nvSpPr>
        <p:spPr>
          <a:xfrm>
            <a:off x="1115407" y="3493192"/>
            <a:ext cx="9583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When running  a process, generally RUID and EUID will be the same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1115407" y="44958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However, when the process is a Set UID program, the EUID now becomes the </a:t>
            </a:r>
            <a:r>
              <a:rPr lang="en-US" sz="2400" u="sng"/>
              <a:t>owner of the program</a:t>
            </a:r>
            <a:r>
              <a:rPr lang="en-US" sz="2400"/>
              <a:t>, which will typically be </a:t>
            </a:r>
            <a:r>
              <a:rPr lang="en-US" sz="2400" b="1"/>
              <a:t>root   </a:t>
            </a:r>
            <a:r>
              <a:rPr lang="en-US" sz="2400"/>
              <a:t>(now RUID != EUID)</a:t>
            </a:r>
            <a:endParaRPr lang="en-US" sz="2400" b="1" u="sng"/>
          </a:p>
        </p:txBody>
      </p:sp>
    </p:spTree>
    <p:extLst>
      <p:ext uri="{BB962C8B-B14F-4D97-AF65-F5344CB8AC3E}">
        <p14:creationId xmlns:p14="http://schemas.microsoft.com/office/powerpoint/2010/main" val="2348843721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F0BDC-2BAD-8D02-683E-1568596A8FE7}"/>
              </a:ext>
            </a:extLst>
          </p:cNvPr>
          <p:cNvSpPr txBox="1"/>
          <p:nvPr/>
        </p:nvSpPr>
        <p:spPr>
          <a:xfrm>
            <a:off x="457200" y="4378614"/>
            <a:ext cx="10668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If this a Set-UID program, then 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sz="2400"/>
              <a:t> is a root-level file descriptor, and the child process inherits this! </a:t>
            </a:r>
          </a:p>
          <a:p>
            <a:endParaRPr lang="en-US" sz="2400"/>
          </a:p>
          <a:p>
            <a:r>
              <a:rPr lang="en-US" sz="2400"/>
              <a:t>Thus, the child process (which was created after dropping privileges) can write to /etc/zzz   (bad!!!!)</a:t>
            </a:r>
          </a:p>
        </p:txBody>
      </p:sp>
    </p:spTree>
    <p:extLst>
      <p:ext uri="{BB962C8B-B14F-4D97-AF65-F5344CB8AC3E}">
        <p14:creationId xmlns:p14="http://schemas.microsoft.com/office/powerpoint/2010/main" val="60296284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EA33D8-5050-7404-0C1A-E2DF03C7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6200"/>
            <a:ext cx="6141634" cy="35577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F2B112-8514-A0F3-D9CE-8A665717F0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5396"/>
          <a:stretch>
            <a:fillRect/>
          </a:stretch>
        </p:blipFill>
        <p:spPr>
          <a:xfrm>
            <a:off x="5791200" y="701407"/>
            <a:ext cx="6248400" cy="290124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14:cNvPr>
              <p14:cNvContentPartPr/>
              <p14:nvPr/>
            </p14:nvContentPartPr>
            <p14:xfrm>
              <a:off x="2273077" y="152425"/>
              <a:ext cx="6095160" cy="4112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0590275-89E5-5C6E-E571-8C4133AC33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264077" y="143425"/>
                <a:ext cx="6112800" cy="413028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46A7C0B1-60A0-F3AC-9C6C-F8CF9E62AF5E}"/>
              </a:ext>
            </a:extLst>
          </p:cNvPr>
          <p:cNvSpPr/>
          <p:nvPr/>
        </p:nvSpPr>
        <p:spPr>
          <a:xfrm rot="9936287">
            <a:off x="8991600" y="2901948"/>
            <a:ext cx="60960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73F2A-D565-E67F-432E-F823D94D84CD}"/>
              </a:ext>
            </a:extLst>
          </p:cNvPr>
          <p:cNvSpPr txBox="1"/>
          <p:nvPr/>
        </p:nvSpPr>
        <p:spPr>
          <a:xfrm>
            <a:off x="381000" y="4814047"/>
            <a:ext cx="76627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Capability leaking </a:t>
            </a:r>
            <a:r>
              <a:rPr lang="en-US" sz="2400"/>
              <a:t>can occur when a privilege process does not properly clean up its privileges when downgrading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177062-5DC9-6A31-61BC-15B62D5CFD1D}"/>
              </a:ext>
            </a:extLst>
          </p:cNvPr>
          <p:cNvSpPr txBox="1"/>
          <p:nvPr/>
        </p:nvSpPr>
        <p:spPr>
          <a:xfrm>
            <a:off x="8821177" y="5119529"/>
            <a:ext cx="3754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Always be careful about the privileges you are giving to a process!</a:t>
            </a:r>
          </a:p>
        </p:txBody>
      </p:sp>
    </p:spTree>
    <p:extLst>
      <p:ext uri="{BB962C8B-B14F-4D97-AF65-F5344CB8AC3E}">
        <p14:creationId xmlns:p14="http://schemas.microsoft.com/office/powerpoint/2010/main" val="615345873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E5CC02-7407-B6AE-E193-61431BA40EB8}"/>
              </a:ext>
            </a:extLst>
          </p:cNvPr>
          <p:cNvSpPr txBox="1"/>
          <p:nvPr/>
        </p:nvSpPr>
        <p:spPr>
          <a:xfrm>
            <a:off x="800100" y="838200"/>
            <a:ext cx="10591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/>
              <a:t>That’s it for Set-UID Programs, but we will continue to use Set-UID programs in future sections</a:t>
            </a:r>
          </a:p>
          <a:p>
            <a:endParaRPr lang="en-US" sz="3600"/>
          </a:p>
          <a:p>
            <a:pPr algn="ctr"/>
            <a:r>
              <a:rPr lang="en-US" sz="3600">
                <a:highlight>
                  <a:srgbClr val="00FF00"/>
                </a:highlight>
              </a:rPr>
              <a:t>Did we learn any valuable lessons?</a:t>
            </a:r>
          </a:p>
        </p:txBody>
      </p:sp>
    </p:spTree>
    <p:extLst>
      <p:ext uri="{BB962C8B-B14F-4D97-AF65-F5344CB8AC3E}">
        <p14:creationId xmlns:p14="http://schemas.microsoft.com/office/powerpoint/2010/main" val="121540018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1836659" y="689109"/>
            <a:ext cx="8518679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Isolation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B32F3B-48FA-1710-4BE4-0C4E62033673}"/>
              </a:ext>
            </a:extLst>
          </p:cNvPr>
          <p:cNvSpPr txBox="1"/>
          <p:nvPr/>
        </p:nvSpPr>
        <p:spPr>
          <a:xfrm>
            <a:off x="1019128" y="2168098"/>
            <a:ext cx="101537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There needs to be a clear separation of </a:t>
            </a:r>
            <a:r>
              <a:rPr lang="en-US" sz="3200" b="1"/>
              <a:t>data</a:t>
            </a:r>
            <a:r>
              <a:rPr lang="en-US" sz="3200"/>
              <a:t> and </a:t>
            </a:r>
            <a:r>
              <a:rPr lang="en-US" sz="3200" b="1"/>
              <a:t>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C7BFC-5783-AE81-3C32-4BBFE856A815}"/>
              </a:ext>
            </a:extLst>
          </p:cNvPr>
          <p:cNvSpPr txBox="1"/>
          <p:nvPr/>
        </p:nvSpPr>
        <p:spPr>
          <a:xfrm>
            <a:off x="685800" y="2774185"/>
            <a:ext cx="109808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If user input is needed as data, it should </a:t>
            </a:r>
            <a:r>
              <a:rPr lang="en-US" sz="2800" b="1"/>
              <a:t>not </a:t>
            </a:r>
            <a:r>
              <a:rPr lang="en-US" sz="2800"/>
              <a:t>be interpreted as code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833114F-3C77-5C33-F31B-580139FE2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3474571"/>
            <a:ext cx="3854940" cy="2892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007644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EC9928-D249-39FE-3BD0-F3CFC5A1A598}"/>
              </a:ext>
            </a:extLst>
          </p:cNvPr>
          <p:cNvSpPr/>
          <p:nvPr/>
        </p:nvSpPr>
        <p:spPr>
          <a:xfrm>
            <a:off x="0" y="1"/>
            <a:ext cx="12192000" cy="6451658"/>
          </a:xfrm>
          <a:prstGeom prst="rect">
            <a:avLst/>
          </a:prstGeom>
          <a:solidFill>
            <a:srgbClr val="E3E19D"/>
          </a:solidFill>
          <a:ln>
            <a:solidFill>
              <a:srgbClr val="FFC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0"/>
            </a:defPPr>
            <a:lvl1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0" cap="none" spc="0" normalizeH="0" baseline="0" noProof="0">
                <a:solidFill>
                  <a:schemeClr val="lt1"/>
                </a:solidFill>
                <a:uLnTx/>
                <a:uFillTx/>
                <a:latin typeface="Calibri"/>
                <a:ea typeface="Arial"/>
                <a:cs typeface="Arial"/>
                <a:sym typeface="Wingding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32556F-B96B-5FF2-9E80-B4B1D50E9767}"/>
              </a:ext>
            </a:extLst>
          </p:cNvPr>
          <p:cNvSpPr txBox="1"/>
          <p:nvPr/>
        </p:nvSpPr>
        <p:spPr>
          <a:xfrm>
            <a:off x="0" y="76200"/>
            <a:ext cx="25234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Security Principle #1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6630E0-252F-9868-419F-2A56C8F9E639}"/>
              </a:ext>
            </a:extLst>
          </p:cNvPr>
          <p:cNvSpPr/>
          <p:nvPr/>
        </p:nvSpPr>
        <p:spPr>
          <a:xfrm>
            <a:off x="588725" y="689109"/>
            <a:ext cx="11014555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Principle of Least Privilege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445C8-C6F6-96AE-E7D9-B45DFBEA4E3D}"/>
              </a:ext>
            </a:extLst>
          </p:cNvPr>
          <p:cNvSpPr txBox="1"/>
          <p:nvPr/>
        </p:nvSpPr>
        <p:spPr>
          <a:xfrm>
            <a:off x="533400" y="2153776"/>
            <a:ext cx="11277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/>
              <a:t>Subjects and Programs should be given only the privileges </a:t>
            </a:r>
            <a:r>
              <a:rPr lang="en-US" sz="2800" u="sng"/>
              <a:t>needed</a:t>
            </a:r>
            <a:r>
              <a:rPr lang="en-US" sz="2800"/>
              <a:t> to complete their task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AE100F-3F22-801B-5FC0-4C2D73974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3750118"/>
            <a:ext cx="4410075" cy="23644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A09680-4F06-C765-794A-BEEB5BE855BA}"/>
              </a:ext>
            </a:extLst>
          </p:cNvPr>
          <p:cNvSpPr txBox="1"/>
          <p:nvPr/>
        </p:nvSpPr>
        <p:spPr>
          <a:xfrm>
            <a:off x="2971800" y="3107882"/>
            <a:ext cx="5230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Disable privileges when they are not needed</a:t>
            </a:r>
          </a:p>
        </p:txBody>
      </p:sp>
    </p:spTree>
    <p:extLst>
      <p:ext uri="{BB962C8B-B14F-4D97-AF65-F5344CB8AC3E}">
        <p14:creationId xmlns:p14="http://schemas.microsoft.com/office/powerpoint/2010/main" val="25251989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CC3BD-0032-36D1-C3E7-1F35A74A796F}"/>
              </a:ext>
            </a:extLst>
          </p:cNvPr>
          <p:cNvSpPr txBox="1"/>
          <p:nvPr/>
        </p:nvSpPr>
        <p:spPr>
          <a:xfrm>
            <a:off x="0" y="1398"/>
            <a:ext cx="7086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/>
              <a:t>RUID vs EUID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CDFFD5-53E6-99E7-455C-524AE9EB7113}"/>
              </a:ext>
            </a:extLst>
          </p:cNvPr>
          <p:cNvSpPr txBox="1"/>
          <p:nvPr/>
        </p:nvSpPr>
        <p:spPr>
          <a:xfrm>
            <a:off x="914400" y="828170"/>
            <a:ext cx="67361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RUID</a:t>
            </a:r>
            <a:r>
              <a:rPr lang="en-US" sz="2400"/>
              <a:t> refers to the user that </a:t>
            </a:r>
            <a:r>
              <a:rPr lang="en-US" sz="2400" u="sng"/>
              <a:t>created</a:t>
            </a:r>
            <a:r>
              <a:rPr lang="en-US" sz="2400"/>
              <a:t> the process</a:t>
            </a:r>
          </a:p>
          <a:p>
            <a:endParaRPr 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218847-555F-0ABA-D560-66602981BF47}"/>
              </a:ext>
            </a:extLst>
          </p:cNvPr>
          <p:cNvSpPr txBox="1"/>
          <p:nvPr/>
        </p:nvSpPr>
        <p:spPr>
          <a:xfrm>
            <a:off x="914400" y="1609317"/>
            <a:ext cx="102939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EUID</a:t>
            </a:r>
            <a:r>
              <a:rPr lang="en-US" sz="2400"/>
              <a:t> refers to the </a:t>
            </a:r>
            <a:r>
              <a:rPr lang="en-US" sz="2400" u="sng"/>
              <a:t>current</a:t>
            </a:r>
            <a:r>
              <a:rPr lang="en-US" sz="2400"/>
              <a:t> privilege of the process, and is used for most permission checks</a:t>
            </a:r>
          </a:p>
          <a:p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3FB0CE-710A-6314-B158-255DC21A531C}"/>
              </a:ext>
            </a:extLst>
          </p:cNvPr>
          <p:cNvSpPr txBox="1"/>
          <p:nvPr/>
        </p:nvSpPr>
        <p:spPr>
          <a:xfrm>
            <a:off x="914400" y="2743200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However, when the process is a Set UID program, the EUID now becomes the </a:t>
            </a:r>
            <a:r>
              <a:rPr lang="en-US" sz="2400" u="sng"/>
              <a:t>owner of the program</a:t>
            </a:r>
            <a:r>
              <a:rPr lang="en-US" sz="2400"/>
              <a:t>, which will typically be </a:t>
            </a:r>
            <a:r>
              <a:rPr lang="en-US" sz="2400" b="1"/>
              <a:t>root   </a:t>
            </a:r>
            <a:r>
              <a:rPr lang="en-US" sz="2400"/>
              <a:t>(now RUID != EUID)</a:t>
            </a:r>
            <a:endParaRPr lang="en-US" sz="2400" b="1" u="sng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092810-CEDD-771D-0D7C-09912AC62F82}"/>
              </a:ext>
            </a:extLst>
          </p:cNvPr>
          <p:cNvSpPr txBox="1"/>
          <p:nvPr/>
        </p:nvSpPr>
        <p:spPr>
          <a:xfrm>
            <a:off x="914400" y="4427397"/>
            <a:ext cx="10459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There are shell countermeasures 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(/bin/dash</a:t>
            </a:r>
            <a:r>
              <a:rPr lang="en-US" sz="2400"/>
              <a:t>) that prevents a process from doing things when it detects that the RUID != EUID, which is why we must disable the countermeasure before starting the lab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C5E1DE-B8A2-7284-DAAC-E0B70F72CBAE}"/>
              </a:ext>
            </a:extLst>
          </p:cNvPr>
          <p:cNvSpPr txBox="1"/>
          <p:nvPr/>
        </p:nvSpPr>
        <p:spPr>
          <a:xfrm>
            <a:off x="1006765" y="5812597"/>
            <a:ext cx="579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sudo ln –sf /bin/zsh /bin/sh</a:t>
            </a: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1144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78C78B-B117-00DC-C218-BEFC403A9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95400"/>
            <a:ext cx="6934200" cy="166652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9899C5-E690-B088-1C69-466A6BAA1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31571"/>
            <a:ext cx="9458325" cy="2114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BFF2D5E-158F-DFA1-3391-BD1BF5AA3721}"/>
              </a:ext>
            </a:extLst>
          </p:cNvPr>
          <p:cNvSpPr txBox="1"/>
          <p:nvPr/>
        </p:nvSpPr>
        <p:spPr>
          <a:xfrm>
            <a:off x="381000" y="475439"/>
            <a:ext cx="86613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 Set-UID program is just like any other program, except that is has a </a:t>
            </a:r>
            <a:r>
              <a:rPr lang="en-US" i="1"/>
              <a:t>special</a:t>
            </a:r>
            <a:r>
              <a:rPr lang="en-US"/>
              <a:t> bit set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77270C-6C0A-8248-2E3E-43848673EE65}"/>
              </a:ext>
            </a:extLst>
          </p:cNvPr>
          <p:cNvSpPr txBox="1"/>
          <p:nvPr/>
        </p:nvSpPr>
        <p:spPr>
          <a:xfrm>
            <a:off x="8534400" y="1369874"/>
            <a:ext cx="3276599" cy="175432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Steps for creating a set-uid program </a:t>
            </a:r>
          </a:p>
          <a:p>
            <a:pPr marL="342900" indent="-342900">
              <a:buAutoNum type="arabicPeriod"/>
            </a:pPr>
            <a:r>
              <a:rPr lang="en-US"/>
              <a:t>Change file ownership to root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chown</a:t>
            </a:r>
            <a:r>
              <a:rPr lang="en-US"/>
              <a:t>) </a:t>
            </a:r>
          </a:p>
          <a:p>
            <a:r>
              <a:rPr lang="en-US"/>
              <a:t>2.  Enable to Set-uid bit  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chmod</a:t>
            </a:r>
            <a:r>
              <a:rPr lang="en-US"/>
              <a:t>)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E77AFA4-F68A-6EF5-73C6-C33706368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5" y="3436352"/>
            <a:ext cx="2612966" cy="76717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1DEEA0C-9250-B0FD-0ECB-088726D3AA76}"/>
              </a:ext>
            </a:extLst>
          </p:cNvPr>
          <p:cNvSpPr txBox="1"/>
          <p:nvPr/>
        </p:nvSpPr>
        <p:spPr>
          <a:xfrm>
            <a:off x="602545" y="5532120"/>
            <a:ext cx="618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Access control decisions made based on EUID, not RUID !</a:t>
            </a:r>
          </a:p>
        </p:txBody>
      </p:sp>
    </p:spTree>
    <p:extLst>
      <p:ext uri="{BB962C8B-B14F-4D97-AF65-F5344CB8AC3E}">
        <p14:creationId xmlns:p14="http://schemas.microsoft.com/office/powerpoint/2010/main" val="44324887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26EA4E-60E2-FDAA-FA2C-C42D841A027F}"/>
              </a:ext>
            </a:extLst>
          </p:cNvPr>
          <p:cNvSpPr txBox="1"/>
          <p:nvPr/>
        </p:nvSpPr>
        <p:spPr>
          <a:xfrm>
            <a:off x="152400" y="76200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err="1">
                <a:latin typeface="Courier New" panose="02070309020205020404" pitchFamily="49" charset="0"/>
                <a:cs typeface="Courier New" panose="02070309020205020404" pitchFamily="49" charset="0"/>
              </a:rPr>
              <a:t>catall.c</a:t>
            </a:r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F2DB09-BE89-C3CC-50AF-F76F4011B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580"/>
            <a:ext cx="8227877" cy="57578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B54387-C281-A673-9D50-BC392BD7AD73}"/>
              </a:ext>
            </a:extLst>
          </p:cNvPr>
          <p:cNvSpPr txBox="1"/>
          <p:nvPr/>
        </p:nvSpPr>
        <p:spPr>
          <a:xfrm>
            <a:off x="7543800" y="3026846"/>
            <a:ext cx="3733800" cy="923330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The command line argument (file path) is appended to the string “/bin/cat”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45AC6D-B2F3-D423-42E6-85CC8B4E8D32}"/>
              </a:ext>
            </a:extLst>
          </p:cNvPr>
          <p:cNvSpPr txBox="1"/>
          <p:nvPr/>
        </p:nvSpPr>
        <p:spPr>
          <a:xfrm>
            <a:off x="7381939" y="4948957"/>
            <a:ext cx="4057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Spawns a new process that executes: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9B6EF-C569-CCBD-CA7B-C49B650ECB3F}"/>
              </a:ext>
            </a:extLst>
          </p:cNvPr>
          <p:cNvSpPr txBox="1"/>
          <p:nvPr/>
        </p:nvSpPr>
        <p:spPr>
          <a:xfrm>
            <a:off x="8077200" y="5381200"/>
            <a:ext cx="6121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/bin/cat [FILE_PATH] </a:t>
            </a:r>
          </a:p>
          <a:p>
            <a:endParaRPr lang="en-US"/>
          </a:p>
          <a:p>
            <a:r>
              <a:rPr lang="en-US"/>
              <a:t>ex.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/bin/cat my_file.txt </a:t>
            </a:r>
          </a:p>
        </p:txBody>
      </p:sp>
    </p:spTree>
    <p:extLst>
      <p:ext uri="{BB962C8B-B14F-4D97-AF65-F5344CB8AC3E}">
        <p14:creationId xmlns:p14="http://schemas.microsoft.com/office/powerpoint/2010/main" val="101110317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3DAD74-0620-BCC5-3FCE-BF79728C50BC}"/>
              </a:ext>
            </a:extLst>
          </p:cNvPr>
          <p:cNvSpPr txBox="1"/>
          <p:nvPr/>
        </p:nvSpPr>
        <p:spPr>
          <a:xfrm>
            <a:off x="685800" y="762000"/>
            <a:ext cx="90346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Suppose you are preparing for an audit. An auditor may need the access to view certain files.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Instead of giving them total access to everything on the system, we will create a privileged program that will the auditor view the content of some 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16B9AF-1FC8-F0B7-2A1B-D8C21DF07343}"/>
              </a:ext>
            </a:extLst>
          </p:cNvPr>
          <p:cNvSpPr txBox="1"/>
          <p:nvPr/>
        </p:nvSpPr>
        <p:spPr>
          <a:xfrm>
            <a:off x="457200" y="3840034"/>
            <a:ext cx="131826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      </a:t>
            </a:r>
          </a:p>
          <a:p>
            <a:endParaRPr lang="en-US" sz="28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./audit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087CE7F-08A6-873F-8EA7-933BDC1C0D77}"/>
              </a:ext>
            </a:extLst>
          </p:cNvPr>
          <p:cNvCxnSpPr/>
          <p:nvPr/>
        </p:nvCxnSpPr>
        <p:spPr>
          <a:xfrm flipH="1">
            <a:off x="1447800" y="361143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E523702-0D09-4173-F0A2-57A2E7B0FC26}"/>
              </a:ext>
            </a:extLst>
          </p:cNvPr>
          <p:cNvSpPr txBox="1"/>
          <p:nvPr/>
        </p:nvSpPr>
        <p:spPr>
          <a:xfrm>
            <a:off x="436880" y="324525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Set-UID program name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33F4D55-C545-DC6E-2663-EDDB3DA085B8}"/>
              </a:ext>
            </a:extLst>
          </p:cNvPr>
          <p:cNvCxnSpPr/>
          <p:nvPr/>
        </p:nvCxnSpPr>
        <p:spPr>
          <a:xfrm flipH="1">
            <a:off x="4439920" y="3608284"/>
            <a:ext cx="8808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A66868-7B99-2C91-1BDB-F7FF774FBDDE}"/>
              </a:ext>
            </a:extLst>
          </p:cNvPr>
          <p:cNvSpPr txBox="1"/>
          <p:nvPr/>
        </p:nvSpPr>
        <p:spPr>
          <a:xfrm>
            <a:off x="3429000" y="3242102"/>
            <a:ext cx="348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Name of file the auditor will view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70BE2C-FA49-7BF4-7B70-15599EBE8EC8}"/>
              </a:ext>
            </a:extLst>
          </p:cNvPr>
          <p:cNvSpPr txBox="1"/>
          <p:nvPr/>
        </p:nvSpPr>
        <p:spPr>
          <a:xfrm>
            <a:off x="6545834" y="3855934"/>
            <a:ext cx="55547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company_data.csv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48E9FA-C8CC-A8D4-BA54-E169A47692D0}"/>
              </a:ext>
            </a:extLst>
          </p:cNvPr>
          <p:cNvSpPr txBox="1"/>
          <p:nvPr/>
        </p:nvSpPr>
        <p:spPr>
          <a:xfrm>
            <a:off x="5029200" y="5632281"/>
            <a:ext cx="6843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>
                <a:latin typeface="Courier New" panose="02070309020205020404" pitchFamily="49" charset="0"/>
                <a:cs typeface="Courier New" panose="02070309020205020404" pitchFamily="49" charset="0"/>
              </a:rPr>
              <a:t>/bin/cat </a:t>
            </a:r>
            <a:r>
              <a:rPr lang="en-US" sz="280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../lab0/solution.docx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F695DC85-E061-3052-A474-CBEA803D29A7}"/>
              </a:ext>
            </a:extLst>
          </p:cNvPr>
          <p:cNvSpPr/>
          <p:nvPr/>
        </p:nvSpPr>
        <p:spPr>
          <a:xfrm>
            <a:off x="5994400" y="4017454"/>
            <a:ext cx="457200" cy="2001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C0EE1B65-C710-E5BA-6CC2-160D8F2EDD55}"/>
              </a:ext>
            </a:extLst>
          </p:cNvPr>
          <p:cNvSpPr/>
          <p:nvPr/>
        </p:nvSpPr>
        <p:spPr>
          <a:xfrm rot="2936099">
            <a:off x="5868031" y="5305873"/>
            <a:ext cx="457200" cy="1478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8477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16"/>
  <p:tag name="AS_OS" val="Microsoft Windows NT 10.0.20348.0"/>
  <p:tag name="AS_RELEASE_DATE" val="2021.05.14"/>
  <p:tag name="AS_TITLE" val="Aspose.Slides for .NET Standard 2.0"/>
  <p:tag name="AS_VERSION" val="21.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5220</TotalTime>
  <Words>2812</Words>
  <Application>Microsoft Office PowerPoint</Application>
  <PresentationFormat>Widescreen</PresentationFormat>
  <Paragraphs>358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0" baseType="lpstr">
      <vt:lpstr>Arial</vt:lpstr>
      <vt:lpstr>Calibri</vt:lpstr>
      <vt:lpstr>Courier New</vt:lpstr>
      <vt:lpstr>Wingdings</vt:lpstr>
      <vt:lpstr>Office Theme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476</dc:title>
  <dc:creator>Reese Pearsall</dc:creator>
  <cp:lastModifiedBy>Reese Pearsall</cp:lastModifiedBy>
  <cp:revision>47</cp:revision>
  <dcterms:created xsi:type="dcterms:W3CDTF">2022-08-21T16:55:59Z</dcterms:created>
  <dcterms:modified xsi:type="dcterms:W3CDTF">2023-09-12T04:42:19Z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