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8"/>
  </p:notesMasterIdLst>
  <p:sldIdLst>
    <p:sldId id="256" r:id="rId2"/>
    <p:sldId id="429" r:id="rId3"/>
    <p:sldId id="445" r:id="rId4"/>
    <p:sldId id="481" r:id="rId5"/>
    <p:sldId id="493" r:id="rId6"/>
    <p:sldId id="494" r:id="rId7"/>
    <p:sldId id="495" r:id="rId8"/>
    <p:sldId id="496" r:id="rId9"/>
    <p:sldId id="497" r:id="rId10"/>
    <p:sldId id="498" r:id="rId11"/>
    <p:sldId id="499" r:id="rId12"/>
    <p:sldId id="500" r:id="rId13"/>
    <p:sldId id="501" r:id="rId14"/>
    <p:sldId id="502" r:id="rId15"/>
    <p:sldId id="503" r:id="rId16"/>
    <p:sldId id="504" r:id="rId17"/>
    <p:sldId id="506" r:id="rId18"/>
    <p:sldId id="507" r:id="rId19"/>
    <p:sldId id="508" r:id="rId20"/>
    <p:sldId id="509" r:id="rId21"/>
    <p:sldId id="510" r:id="rId22"/>
    <p:sldId id="511" r:id="rId23"/>
    <p:sldId id="512" r:id="rId24"/>
    <p:sldId id="513" r:id="rId25"/>
    <p:sldId id="514" r:id="rId26"/>
    <p:sldId id="515" r:id="rId27"/>
    <p:sldId id="516" r:id="rId28"/>
    <p:sldId id="517" r:id="rId29"/>
    <p:sldId id="518" r:id="rId30"/>
    <p:sldId id="519" r:id="rId31"/>
    <p:sldId id="520" r:id="rId32"/>
    <p:sldId id="521" r:id="rId33"/>
    <p:sldId id="522" r:id="rId34"/>
    <p:sldId id="355" r:id="rId35"/>
    <p:sldId id="356" r:id="rId36"/>
    <p:sldId id="357" r:id="rId37"/>
    <p:sldId id="358" r:id="rId38"/>
    <p:sldId id="359" r:id="rId39"/>
    <p:sldId id="360" r:id="rId40"/>
    <p:sldId id="361" r:id="rId41"/>
    <p:sldId id="362" r:id="rId42"/>
    <p:sldId id="363" r:id="rId43"/>
    <p:sldId id="364" r:id="rId44"/>
    <p:sldId id="523" r:id="rId45"/>
    <p:sldId id="524" r:id="rId46"/>
    <p:sldId id="525" r:id="rId47"/>
    <p:sldId id="526" r:id="rId48"/>
    <p:sldId id="527" r:id="rId49"/>
    <p:sldId id="528" r:id="rId50"/>
    <p:sldId id="529" r:id="rId51"/>
    <p:sldId id="530" r:id="rId52"/>
    <p:sldId id="531" r:id="rId53"/>
    <p:sldId id="532" r:id="rId54"/>
    <p:sldId id="533" r:id="rId55"/>
    <p:sldId id="534" r:id="rId56"/>
    <p:sldId id="535" r:id="rId57"/>
    <p:sldId id="536" r:id="rId58"/>
    <p:sldId id="537" r:id="rId59"/>
    <p:sldId id="538" r:id="rId60"/>
    <p:sldId id="539" r:id="rId61"/>
    <p:sldId id="540" r:id="rId62"/>
    <p:sldId id="541" r:id="rId63"/>
    <p:sldId id="542" r:id="rId64"/>
    <p:sldId id="543" r:id="rId65"/>
    <p:sldId id="544" r:id="rId66"/>
    <p:sldId id="546" r:id="rId67"/>
    <p:sldId id="547" r:id="rId68"/>
    <p:sldId id="548" r:id="rId69"/>
    <p:sldId id="549" r:id="rId70"/>
    <p:sldId id="550" r:id="rId71"/>
    <p:sldId id="551" r:id="rId72"/>
    <p:sldId id="552" r:id="rId73"/>
    <p:sldId id="553" r:id="rId74"/>
    <p:sldId id="554" r:id="rId75"/>
    <p:sldId id="555" r:id="rId76"/>
    <p:sldId id="545" r:id="rId77"/>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151414"/>
    <a:srgbClr val="E3E1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p:cViewPr varScale="1">
        <p:scale>
          <a:sx n="77" d="100"/>
          <a:sy n="77" d="100"/>
        </p:scale>
        <p:origin x="212" y="24"/>
      </p:cViewPr>
      <p:guideLst>
        <p:guide orient="horz" pos="2880"/>
        <p:guide pos="216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28:04.614"/>
    </inkml:context>
    <inkml:brush xml:id="br0">
      <inkml:brushProperty name="width" value="0.05" units="cm"/>
      <inkml:brushProperty name="height" value="0.05" units="cm"/>
      <inkml:brushProperty name="color" value="#E71224"/>
    </inkml:brush>
  </inkml:definitions>
  <inkml:trace contextRef="#ctx0" brushRef="#br0">0 3378 24575,'947'0'0,"-928"0"0,-1-1 0,1 0 0,-1-2 0,1 0 0,-1-1 0,0-1 0,-1-1 0,1 0 0,-1-1 0,0-1 0,-1 0 0,0-2 0,0 0 0,-1 0 0,0-2 0,-1 1 0,0-2 0,-1 0 0,-1-1 0,0 0 0,0-1 0,-2 0 0,0-1 0,0 0 0,-2 0 0,10-27 0,4-23 0,-3 0 0,12-81 0,-6 23 0,-16 73 0,-3-1 0,-3 0 0,-4-92 0,-1 52 0,-3-7 0,-26-144 0,-2-26 0,30-137 0,5 212 0,-1 177 0,0-1 0,1 1 0,0 0 0,2 0 0,0 0 0,1 0 0,0 1 0,16-31 0,-5 18 0,1 2 0,2-1 0,38-42 0,-39 49 0,1 1 0,0 1 0,1 0 0,2 2 0,-1 0 0,2 2 0,33-18 0,24-14 0,-64 36 0,-1 0 0,1 2 0,1 0 0,0 0 0,0 2 0,1 0 0,0 1 0,0 1 0,33-5 0,342 9 0,-178 4 0,-146-3 0,743 23 0,-749-16 0,-32-2 0,0-2 0,58-2 0,-88-1 0,0 0 0,0 0 0,0 0 0,0 0 0,0 0 0,0 0 0,0 0 0,0-1 0,0 1 0,0 0 0,0 0 0,0-1 0,0 1 0,0-1 0,-1 1 0,1-1 0,0 1 0,0-1 0,0 1 0,-1-1 0,1 0 0,0 1 0,-1-1 0,1 0 0,-1 0 0,1 0 0,0 1 0,-1-1 0,0 0 0,1 0 0,-1 0 0,0 0 0,1 0 0,-1 0 0,0 0 0,0 0 0,0 0 0,0 0 0,0 0 0,0 0 0,0 0 0,0 0 0,0 0 0,0 0 0,-1 1 0,1-1 0,0 0 0,-1 0 0,1 0 0,0 0 0,-1 0 0,1 0 0,-1 1 0,0-1 0,0-1 0,-6-9 0,0 1 0,0-1 0,-13-12 0,10 11 0,-14-22 0,2-2 0,2 0 0,-29-71 0,-5-8 0,50 109 0,3 8 0,3 16 0,10 32 0,68 220 0,-69-241 0,0 0 0,2-1 0,1 0 0,32 47 0,-12-19 0,-32-53 0,0 0 0,0-1 0,-1 1 0,1 0 0,-1 0 0,0 0 0,0 0 0,0 0 0,0 1 0,0-1 0,-1 0 0,1 0 0,-1 0 0,0 1 0,0-1 0,0 0 0,-1 1 0,1-1 0,-1 0 0,-1 5 0,-1-3 0,0 0 0,0-1 0,-1 1 0,0-1 0,1 0 0,-1 0 0,-1 0 0,1-1 0,-1 1 0,-9 4 0,-115 75 0,-238 113 0,429-245 0,-23 26 0,1 1 0,-2-2 0,0-1 0,-2-2 0,0-1 0,30-34 0,31-46 0,-86 94 0,0-1 0,0 0 0,-2-1 0,0 0 0,10-26 0,-14 30 0,-1 3 0,0 0 0,-1 0 0,0-1 0,-1 0 0,2-14 0,-4 20 0,0 0 0,0 0 0,-1 1 0,1-1 0,-1 0 0,0 0 0,0 1 0,0-1 0,-1 0 0,1 1 0,-1-1 0,0 1 0,0 0 0,0 0 0,-1-1 0,1 2 0,-1-1 0,-2-3 0,-67-56 0,56 51 0,0-2 0,1 0 0,1-1 0,0 0 0,1-1 0,0 0 0,-12-21 0,4 2 0,-36-48 0,16 27 0,27 23-1365,10 16-5461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29:07.800"/>
    </inkml:context>
    <inkml:brush xml:id="br0">
      <inkml:brushProperty name="width" value="0.05" units="cm"/>
      <inkml:brushProperty name="height" value="0.05" units="cm"/>
      <inkml:brushProperty name="color" value="#E71224"/>
    </inkml:brush>
  </inkml:definitions>
  <inkml:trace contextRef="#ctx0" brushRef="#br0">0 50 24575,'2699'0'0,"-2108"24"0,57 0 0,-514-25 0,21 2 0,207-26 0,-121 1 0,42-6 0,-182 19 0,0 4 0,120 7 0,-100 1 0,2234 1 0,-1437 49 0,-710-34 0,-140-8 0,0 3 0,111 35 0,-67-16 0,303 104 0,-309-89 0,156 94 0,84 87 0,-319-206 0,39 39 0,14 11 0,-36-40 0,3-1 0,0-3 0,95 41 0,168 43 0,-174-66 0,76 19 0,-177-57 0,2-1 0,-1-1 0,73-2 0,-75-6 0,0-2 0,0-1 0,-1-1 0,45-17 0,-10 3 0,-25 10 0,1 3 0,-1 1 0,1 2 0,69 2 0,-106 3 0,1 0 0,-1 0 0,0-1 0,1 0 0,-1 0 0,13-5 0,-19 6 0,0-1 0,0 1 0,0-1 0,0 1 0,0-1 0,0 1 0,0-1 0,-1 0 0,1 1 0,0-1 0,0 0 0,-1 0 0,1 0 0,0 0 0,-1 0 0,1 1 0,-1-1 0,1 0 0,-1 0 0,0 0 0,1-2 0,-1 1 0,0 0 0,0 0 0,0 0 0,-1 0 0,1 0 0,-1 0 0,1 0 0,-1 0 0,0 0 0,0 0 0,1 0 0,-2 1 0,1-1 0,0 0 0,-2-2 0,-31-36 0,-1 2 0,-76-65 0,57 55 0,-170-169 0,279 270 0,162 139 0,-198-175 0,0 0 0,-2 1 0,0 1 0,27 41 0,9 10 0,-31-47 0,24 29 0,-44-49 0,0 0 0,1 0 0,-1 0 0,-1 0 0,1 0 0,0 0 0,-1 1 0,0-1 0,1 1 0,-1-1 0,-1 1 0,1-1 0,0 8 0,-2-8 0,-1 0 0,0 0 0,0 0 0,0 0 0,0 0 0,0-1 0,-1 1 0,1-1 0,-1 1 0,0-1 0,0 0 0,1 0 0,-1 0 0,-1 0 0,1-1 0,-5 3 0,-26 20 0,23-8-7,1-1 0,1 1 0,0 1 0,2-1 0,-1 2 0,2-1 0,1 1 0,0-1-1,-2 21 1,-10 28-1287,11-47-5532</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29:14.875"/>
    </inkml:context>
    <inkml:brush xml:id="br0">
      <inkml:brushProperty name="width" value="0.05" units="cm"/>
      <inkml:brushProperty name="height" value="0.05" units="cm"/>
      <inkml:brushProperty name="color" value="#E71224"/>
    </inkml:brush>
  </inkml:definitions>
  <inkml:trace contextRef="#ctx0" brushRef="#br0">1 1 24575,'1700'0'0,"-1546"12"0,-108-6 0,0-2 0,55-3 0,-392 1 0,137-5 0,-10 1 0,-186 5 0,206 6 0,-164 6 0,-15-16 0,428 26 0,74 14 0,104 20 0,-220-50 0,0-3 0,104-2 0,-148-5 0,13-1 0,-32 2 0,0 0 0,0 0 0,0 0 0,0 0 0,0 1 0,0-1 0,0 0 0,0 0 0,0 0 0,-1 0 0,1 0 0,0 0 0,0 0 0,0 0 0,0 0 0,0 0 0,0 0 0,0 0 0,0 0 0,0 0 0,0 0 0,0 0 0,0 1 0,0-1 0,0 0 0,0 0 0,0 0 0,0 0 0,0 0 0,0 0 0,0 0 0,0 0 0,0 0 0,0 0 0,0 0 0,0 0 0,0 0 0,0 1 0,0-1 0,0 0 0,1 0 0,-1 0 0,0 0 0,0 0 0,0 0 0,0 0 0,0 0 0,0 0 0,0 0 0,0 0 0,0 0 0,-20 7 0,-91 36 0,85-30 0,0-3 0,-1 0 0,0-1 0,-49 8 0,-9-9 0,75-6 0,10 3 0,20 5 0,32 6 0,-9-7 0,-14-5 0,1 2 0,-1 1 0,0 2 0,-1 0 0,41 21 0,-68-30 0,0 0 0,0 1 0,-1-1 0,1 0 0,0 1 0,0-1 0,-1 1 0,1-1 0,0 1 0,-1-1 0,1 1 0,-1 0 0,1-1 0,0 1 0,-1 0 0,1-1 0,-1 1 0,0 0 0,1 0 0,-1 0 0,0-1 0,1 1 0,-1 0 0,0 0 0,0 1 0,0-2 0,-1 1 0,1 0 0,-1 0 0,1-1 0,-1 1 0,1-1 0,-1 1 0,0-1 0,1 1 0,-1-1 0,0 1 0,0-1 0,1 1 0,-1-1 0,0 0 0,0 1 0,0-1 0,0 0 0,-1 0 0,-44 5 0,24-8-1365,5-2-5461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30:33.587"/>
    </inkml:context>
    <inkml:brush xml:id="br0">
      <inkml:brushProperty name="width" value="0.05" units="cm"/>
      <inkml:brushProperty name="height" value="0.05" units="cm"/>
      <inkml:brushProperty name="color" value="#E71224"/>
    </inkml:brush>
  </inkml:definitions>
  <inkml:trace contextRef="#ctx0" brushRef="#br0">0 1 24575,'140'6'0,"231"41"0,-123-10 0,-186-32 0,96-6 0,-99-1 0,0 3 0,67 8 0,63 19 0,330 7 0,132-35 0,164-2 0,-522-9 0,118-2 0,-332 14 0,-13 1 0,0-3 0,97-14 0,-90 2 0,0 3 0,110 0 0,-33 11-1365,-115-1-5461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31:27.314"/>
    </inkml:context>
    <inkml:brush xml:id="br0">
      <inkml:brushProperty name="width" value="0.05" units="cm"/>
      <inkml:brushProperty name="height" value="0.05" units="cm"/>
      <inkml:brushProperty name="color" value="#E71224"/>
    </inkml:brush>
  </inkml:definitions>
  <inkml:trace contextRef="#ctx0" brushRef="#br0">0 1401 24575,'44'17'0,"0"-2"0,1-2 0,1-1 0,81 8 0,-58-9 0,1451 147 0,-85-47 0,-1397-107 0,362 27 0,752-36 0,-1001-7 0,731-62 0,-12-34 0,-805 98 0,172-31 0,-183 29 0,-1-3 0,63-25 0,-86 25 0,-1-2 0,-1 0 0,-1-2 0,0-1 0,41-42 0,21-15 0,78-49 0,184-105 0,-311 209 0,2 2 0,0 1 0,1 3 0,60-15 0,181-25 0,-159 35 0,-99 17 0,57-12 0,166-8 0,536 27 0,-507 22 0,-185-13 0,1-4 0,154-7 0,-128-16 0,140-36 0,-229 44 0,2 1 0,50-2 0,-51 6 0,45-8 0,-73 9 0,1 0 0,-1-1 0,0 1 0,1-1 0,-1 1 0,0-1 0,0-1 0,0 1 0,-1 0 0,1-1 0,-1 0 0,1 0 0,-1 0 0,0 0 0,0-1 0,0 1 0,4-8 0,-4 5 0,0-1 0,0 0 0,0 0 0,-1 0 0,-1 0 0,1-1 0,-1 1 0,0 0 0,-1-1 0,0-7 0,-1-6 0,-1-1 0,-1 0 0,-2 1 0,0 0 0,-1 0 0,-12-29 0,6 26 0,2 0 0,1 0 0,1-1 0,1-1 0,1 1 0,-3-30 0,11 64 0,1 0 0,-1 1 0,2-1 0,-1-1 0,1 1 0,6 9 0,5 15 0,16 39 0,-10-25 0,-2 1 0,-1 1 0,10 53 0,-27-94 0,-1-1 0,0 1 0,0 0 0,-1-1 0,0 1 0,0-1 0,0 1 0,-1-1 0,0 1 0,-1-1 0,0 0 0,0 0 0,0 0 0,-1-1 0,0 1 0,0-1 0,-7 8 0,-12 12 0,0-1 0,-42 35 0,28-27 0,2 1 0,134-86 0,-71 35 0,-6 4 0,0 0 0,0-2 0,-1 0 0,-1-1 0,-1-1 0,0-1 0,20-26 0,-7 2 0,-19 26 0,-1 0 0,20-35 0,-30 46 0,1-1 0,-1 0 0,0 0 0,0 0 0,-1 0 0,1 0 0,-2 0 0,1 0 0,0 0 0,-1-1 0,0 1 0,-1 0 0,-1-12 0,-3 3 0,0-1 0,-1 1 0,0 0 0,-1 0 0,-1 1 0,0 0 0,-1 0 0,-1 1 0,-15-17 0,-16-13 0,-57-46 0,49 46 0,41 37 0,1 0 0,0 0 0,-1 1 0,0 0 0,0 1 0,-1-1 0,1 2 0,-1-1 0,0 1 0,0 0 0,0 1 0,0 0 0,-17-1 0,26 3 0,0 0 0,-1 0 0,1 0 0,0 0 0,-1 0 0,1 0 0,-1 0 0,1 0 0,0 0 0,-1 0 0,1 0 0,0 1 0,-1-1 0,1 0 0,0 0 0,0 0 0,-1 0 0,1 1 0,0-1 0,-1 0 0,1 0 0,0 0 0,0 1 0,-1-1 0,1 0 0,0 0 0,0 1 0,0-1 0,-1 0 0,1 1 0,0-1 0,0 0 0,0 1 0,0-1 0,0 0 0,0 1 0,0-1 0,0 0 0,0 1 0,0-1 0,0 0 0,0 1 0,0-1 0,0 0 0,0 1 0,0-1 0,0 0 0,0 1 0,0-1 0,0 0 0,0 1 0,1-1 0,-1 0 0,0 1 0,12 17 0,125 121 0,-78-81 0,-16-21 0,24 26 0,-62-58 0,-1 0 0,1 0 0,-2 1 0,1 0 0,0-1 0,-1 1 0,0 0 0,-1 0 0,1 1 0,1 9 0,-3-12 0,-1 0 0,0 0 0,0 0 0,0 0 0,-1 0 0,1 0 0,-1 0 0,0 0 0,0 0 0,-1 0 0,1 0 0,-1-1 0,0 1 0,0-1 0,0 1 0,0-1 0,-1 0 0,-2 4 0,-9 7 0,0 0 0,-25 20 0,-6 5 0,-105 121 0,148-159 0,1 1 0,0-1 0,-1 0 0,1 1 0,0-1 0,0 1 0,0-1 0,0 1 0,0 0 0,1 0 0,-1-1 0,-1 4 0,2-4 0,0-1 0,1 0 0,-1 1 0,0-1 0,0 1 0,0-1 0,0 0 0,0 1 0,1-1 0,-1 0 0,0 0 0,0 1 0,0-1 0,1 0 0,-1 1 0,0-1 0,0 0 0,1 0 0,-1 1 0,0-1 0,1 0 0,-1 0 0,0 0 0,1 0 0,-1 1 0,0-1 0,1 0 0,-1 0 0,1 0 0,-1 0 0,0 0 0,1 0 0,-1 0 0,0 0 0,1 0 0,0 0 0,4 0 0,-1-1 0,1 0 0,0 0 0,0 0 0,-1 0 0,1-1 0,0 0 0,6-3 0,10-7 0,-1-1 0,0-1 0,-1 0 0,-1-2 0,0 0 0,-1-1 0,-1-1 0,0 0 0,-2-1 0,0-1 0,-1 0 0,-1-1 0,18-43 0,-29 59 0,0 0 0,0 0 0,0 0 0,-1 0 0,0 0 0,0 0 0,0 0 0,-1 0 0,1 0 0,-1 0 0,0 1 0,-1-1 0,1 0 0,-1 0 0,0 1 0,0-1 0,-1 1 0,1-1 0,-6-5 0,-6-10 0,-2 2 0,-32-32 0,24 26 0,-44-56 0,68 80 0,0 0 0,0 0 0,0 0 0,0 0 0,0 0 0,0 0 0,0 0 0,0 1 0,0-1 0,0 0 0,0 0 0,0 0 0,0 0 0,0 0 0,0 0 0,0 1 0,0-1 0,0 0 0,0 0 0,0 0 0,0 0 0,0 0 0,0 0 0,0 0 0,0 0 0,0 1 0,0-1 0,0 0 0,0 0 0,-1 0 0,1 0 0,0 0 0,0 0 0,0 0 0,0 0 0,0 0 0,0 0 0,0 0 0,0 0 0,-1 1 0,1-1 0,0 0 0,0 0 0,0 0 0,0 0 0,0 0 0,0 0 0,0 0 0,-1 0 0,1 0 0,0 0 0,0 0 0,0 0 0,0 0 0,0-1 0,0 1 0,0 0 0,-1 0 0,1 0 0,0 0 0,0 0 0,0 0 0,0 0 0,0 0 0,0 0 0,0 0 0,2 19 0,9 24 0,67 184-1365,-56-172-5461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28:04.614"/>
    </inkml:context>
    <inkml:brush xml:id="br0">
      <inkml:brushProperty name="width" value="0.05" units="cm"/>
      <inkml:brushProperty name="height" value="0.05" units="cm"/>
      <inkml:brushProperty name="color" value="#E71224"/>
    </inkml:brush>
  </inkml:definitions>
  <inkml:trace contextRef="#ctx0" brushRef="#br0">0 3378 24575,'947'0'0,"-928"0"0,-1-1 0,1 0 0,-1-2 0,1 0 0,-1-1 0,0-1 0,-1-1 0,1 0 0,-1-1 0,0-1 0,-1 0 0,0-2 0,0 0 0,-1 0 0,0-2 0,-1 1 0,0-2 0,-1 0 0,-1-1 0,0 0 0,0-1 0,-2 0 0,0-1 0,0 0 0,-2 0 0,10-27 0,4-23 0,-3 0 0,12-81 0,-6 23 0,-16 73 0,-3-1 0,-3 0 0,-4-92 0,-1 52 0,-3-7 0,-26-144 0,-2-26 0,30-137 0,5 212 0,-1 177 0,0-1 0,1 1 0,0 0 0,2 0 0,0 0 0,1 0 0,0 1 0,16-31 0,-5 18 0,1 2 0,2-1 0,38-42 0,-39 49 0,1 1 0,0 1 0,1 0 0,2 2 0,-1 0 0,2 2 0,33-18 0,24-14 0,-64 36 0,-1 0 0,1 2 0,1 0 0,0 0 0,0 2 0,1 0 0,0 1 0,0 1 0,33-5 0,342 9 0,-178 4 0,-146-3 0,743 23 0,-749-16 0,-32-2 0,0-2 0,58-2 0,-88-1 0,0 0 0,0 0 0,0 0 0,0 0 0,0 0 0,0 0 0,0 0 0,0-1 0,0 1 0,0 0 0,0 0 0,0-1 0,0 1 0,0-1 0,-1 1 0,1-1 0,0 1 0,0-1 0,0 1 0,-1-1 0,1 0 0,0 1 0,-1-1 0,1 0 0,-1 0 0,1 0 0,0 1 0,-1-1 0,0 0 0,1 0 0,-1 0 0,0 0 0,1 0 0,-1 0 0,0 0 0,0 0 0,0 0 0,0 0 0,0 0 0,0 0 0,0 0 0,0 0 0,0 0 0,0 0 0,-1 1 0,1-1 0,0 0 0,-1 0 0,1 0 0,0 0 0,-1 0 0,1 0 0,-1 1 0,0-1 0,0-1 0,-6-9 0,0 1 0,0-1 0,-13-12 0,10 11 0,-14-22 0,2-2 0,2 0 0,-29-71 0,-5-8 0,50 109 0,3 8 0,3 16 0,10 32 0,68 220 0,-69-241 0,0 0 0,2-1 0,1 0 0,32 47 0,-12-19 0,-32-53 0,0 0 0,0-1 0,-1 1 0,1 0 0,-1 0 0,0 0 0,0 0 0,0 0 0,0 1 0,0-1 0,-1 0 0,1 0 0,-1 0 0,0 1 0,0-1 0,0 0 0,-1 1 0,1-1 0,-1 0 0,-1 5 0,-1-3 0,0 0 0,0-1 0,-1 1 0,0-1 0,1 0 0,-1 0 0,-1 0 0,1-1 0,-1 1 0,-9 4 0,-115 75 0,-238 113 0,429-245 0,-23 26 0,1 1 0,-2-2 0,0-1 0,-2-2 0,0-1 0,30-34 0,31-46 0,-86 94 0,0-1 0,0 0 0,-2-1 0,0 0 0,10-26 0,-14 30 0,-1 3 0,0 0 0,-1 0 0,0-1 0,-1 0 0,2-14 0,-4 20 0,0 0 0,0 0 0,-1 1 0,1-1 0,-1 0 0,0 0 0,0 1 0,0-1 0,-1 0 0,1 1 0,-1-1 0,0 1 0,0 0 0,0 0 0,-1-1 0,1 2 0,-1-1 0,-2-3 0,-67-56 0,56 51 0,0-2 0,1 0 0,1-1 0,0 0 0,1-1 0,0 0 0,-12-21 0,4 2 0,-36-48 0,16 27 0,27 23-1365,10 16-5461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28:34.050"/>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29:07.800"/>
    </inkml:context>
    <inkml:brush xml:id="br0">
      <inkml:brushProperty name="width" value="0.05" units="cm"/>
      <inkml:brushProperty name="height" value="0.05" units="cm"/>
      <inkml:brushProperty name="color" value="#E71224"/>
    </inkml:brush>
  </inkml:definitions>
  <inkml:trace contextRef="#ctx0" brushRef="#br0">0 50 24575,'2699'0'0,"-2108"24"0,57 0 0,-514-25 0,21 2 0,207-26 0,-121 1 0,42-6 0,-182 19 0,0 4 0,120 7 0,-100 1 0,2234 1 0,-1437 49 0,-710-34 0,-140-8 0,0 3 0,111 35 0,-67-16 0,303 104 0,-309-89 0,156 94 0,84 87 0,-319-206 0,39 39 0,14 11 0,-36-40 0,3-1 0,0-3 0,95 41 0,168 43 0,-174-66 0,76 19 0,-177-57 0,2-1 0,-1-1 0,73-2 0,-75-6 0,0-2 0,0-1 0,-1-1 0,45-17 0,-10 3 0,-25 10 0,1 3 0,-1 1 0,1 2 0,69 2 0,-106 3 0,1 0 0,-1 0 0,0-1 0,1 0 0,-1 0 0,13-5 0,-19 6 0,0-1 0,0 1 0,0-1 0,0 1 0,0-1 0,0 1 0,0-1 0,-1 0 0,1 1 0,0-1 0,0 0 0,-1 0 0,1 0 0,0 0 0,-1 0 0,1 1 0,-1-1 0,1 0 0,-1 0 0,0 0 0,1-2 0,-1 1 0,0 0 0,0 0 0,0 0 0,-1 0 0,1 0 0,-1 0 0,1 0 0,-1 0 0,0 0 0,0 0 0,1 0 0,-2 1 0,1-1 0,0 0 0,-2-2 0,-31-36 0,-1 2 0,-76-65 0,57 55 0,-170-169 0,279 270 0,162 139 0,-198-175 0,0 0 0,-2 1 0,0 1 0,27 41 0,9 10 0,-31-47 0,24 29 0,-44-49 0,0 0 0,1 0 0,-1 0 0,-1 0 0,1 0 0,0 0 0,-1 1 0,0-1 0,1 1 0,-1-1 0,-1 1 0,1-1 0,0 8 0,-2-8 0,-1 0 0,0 0 0,0 0 0,0 0 0,0 0 0,0-1 0,-1 1 0,1-1 0,-1 1 0,0-1 0,0 0 0,1 0 0,-1 0 0,-1 0 0,1-1 0,-5 3 0,-26 20 0,23-8-7,1-1 0,1 1 0,0 1 0,2-1 0,-1 2 0,2-1 0,1 1 0,0-1-1,-2 21 1,-10 28-1287,11-47-5532</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29:14.875"/>
    </inkml:context>
    <inkml:brush xml:id="br0">
      <inkml:brushProperty name="width" value="0.05" units="cm"/>
      <inkml:brushProperty name="height" value="0.05" units="cm"/>
      <inkml:brushProperty name="color" value="#E71224"/>
    </inkml:brush>
  </inkml:definitions>
  <inkml:trace contextRef="#ctx0" brushRef="#br0">1 1 24575,'1700'0'0,"-1546"12"0,-108-6 0,0-2 0,55-3 0,-392 1 0,137-5 0,-10 1 0,-186 5 0,206 6 0,-164 6 0,-15-16 0,428 26 0,74 14 0,104 20 0,-220-50 0,0-3 0,104-2 0,-148-5 0,13-1 0,-32 2 0,0 0 0,0 0 0,0 0 0,0 0 0,0 1 0,0-1 0,0 0 0,0 0 0,0 0 0,-1 0 0,1 0 0,0 0 0,0 0 0,0 0 0,0 0 0,0 0 0,0 0 0,0 0 0,0 0 0,0 0 0,0 0 0,0 0 0,0 1 0,0-1 0,0 0 0,0 0 0,0 0 0,0 0 0,0 0 0,0 0 0,0 0 0,0 0 0,0 0 0,0 0 0,0 0 0,0 0 0,0 0 0,0 1 0,0-1 0,0 0 0,1 0 0,-1 0 0,0 0 0,0 0 0,0 0 0,0 0 0,0 0 0,0 0 0,0 0 0,0 0 0,0 0 0,-20 7 0,-91 36 0,85-30 0,0-3 0,-1 0 0,0-1 0,-49 8 0,-9-9 0,75-6 0,10 3 0,20 5 0,32 6 0,-9-7 0,-14-5 0,1 2 0,-1 1 0,0 2 0,-1 0 0,41 21 0,-68-30 0,0 0 0,0 1 0,-1-1 0,1 0 0,0 1 0,0-1 0,-1 1 0,1-1 0,0 1 0,-1-1 0,1 1 0,-1 0 0,1-1 0,0 1 0,-1 0 0,1-1 0,-1 1 0,0 0 0,1 0 0,-1 0 0,0-1 0,1 1 0,-1 0 0,0 0 0,0 1 0,0-2 0,-1 1 0,1 0 0,-1 0 0,1-1 0,-1 1 0,1-1 0,-1 1 0,0-1 0,1 1 0,-1-1 0,0 1 0,0-1 0,1 1 0,-1-1 0,0 0 0,0 1 0,0-1 0,0 0 0,-1 0 0,-44 5 0,24-8-1365,5-2-5461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30:33.587"/>
    </inkml:context>
    <inkml:brush xml:id="br0">
      <inkml:brushProperty name="width" value="0.05" units="cm"/>
      <inkml:brushProperty name="height" value="0.05" units="cm"/>
      <inkml:brushProperty name="color" value="#E71224"/>
    </inkml:brush>
  </inkml:definitions>
  <inkml:trace contextRef="#ctx0" brushRef="#br0">0 1 24575,'140'6'0,"231"41"0,-123-10 0,-186-32 0,96-6 0,-99-1 0,0 3 0,67 8 0,63 19 0,330 7 0,132-35 0,164-2 0,-522-9 0,118-2 0,-332 14 0,-13 1 0,0-3 0,97-14 0,-90 2 0,0 3 0,110 0 0,-33 11-1365,-115-1-5461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31:27.314"/>
    </inkml:context>
    <inkml:brush xml:id="br0">
      <inkml:brushProperty name="width" value="0.05" units="cm"/>
      <inkml:brushProperty name="height" value="0.05" units="cm"/>
      <inkml:brushProperty name="color" value="#E71224"/>
    </inkml:brush>
  </inkml:definitions>
  <inkml:trace contextRef="#ctx0" brushRef="#br0">0 1401 24575,'44'17'0,"0"-2"0,1-2 0,1-1 0,81 8 0,-58-9 0,1451 147 0,-85-47 0,-1397-107 0,362 27 0,752-36 0,-1001-7 0,731-62 0,-12-34 0,-805 98 0,172-31 0,-183 29 0,-1-3 0,63-25 0,-86 25 0,-1-2 0,-1 0 0,-1-2 0,0-1 0,41-42 0,21-15 0,78-49 0,184-105 0,-311 209 0,2 2 0,0 1 0,1 3 0,60-15 0,181-25 0,-159 35 0,-99 17 0,57-12 0,166-8 0,536 27 0,-507 22 0,-185-13 0,1-4 0,154-7 0,-128-16 0,140-36 0,-229 44 0,2 1 0,50-2 0,-51 6 0,45-8 0,-73 9 0,1 0 0,-1-1 0,0 1 0,1-1 0,-1 1 0,0-1 0,0-1 0,0 1 0,-1 0 0,1-1 0,-1 0 0,1 0 0,-1 0 0,0 0 0,0-1 0,0 1 0,4-8 0,-4 5 0,0-1 0,0 0 0,0 0 0,-1 0 0,-1 0 0,1-1 0,-1 1 0,0 0 0,-1-1 0,0-7 0,-1-6 0,-1-1 0,-1 0 0,-2 1 0,0 0 0,-1 0 0,-12-29 0,6 26 0,2 0 0,1 0 0,1-1 0,1-1 0,1 1 0,-3-30 0,11 64 0,1 0 0,-1 1 0,2-1 0,-1-1 0,1 1 0,6 9 0,5 15 0,16 39 0,-10-25 0,-2 1 0,-1 1 0,10 53 0,-27-94 0,-1-1 0,0 1 0,0 0 0,-1-1 0,0 1 0,0-1 0,0 1 0,-1-1 0,0 1 0,-1-1 0,0 0 0,0 0 0,0 0 0,-1-1 0,0 1 0,0-1 0,-7 8 0,-12 12 0,0-1 0,-42 35 0,28-27 0,2 1 0,134-86 0,-71 35 0,-6 4 0,0 0 0,0-2 0,-1 0 0,-1-1 0,-1-1 0,0-1 0,20-26 0,-7 2 0,-19 26 0,-1 0 0,20-35 0,-30 46 0,1-1 0,-1 0 0,0 0 0,0 0 0,-1 0 0,1 0 0,-2 0 0,1 0 0,0 0 0,-1-1 0,0 1 0,-1 0 0,-1-12 0,-3 3 0,0-1 0,-1 1 0,0 0 0,-1 0 0,-1 1 0,0 0 0,-1 0 0,-1 1 0,-15-17 0,-16-13 0,-57-46 0,49 46 0,41 37 0,1 0 0,0 0 0,-1 1 0,0 0 0,0 1 0,-1-1 0,1 2 0,-1-1 0,0 1 0,0 0 0,0 1 0,0 0 0,-17-1 0,26 3 0,0 0 0,-1 0 0,1 0 0,0 0 0,-1 0 0,1 0 0,-1 0 0,1 0 0,0 0 0,-1 0 0,1 0 0,0 1 0,-1-1 0,1 0 0,0 0 0,0 0 0,-1 0 0,1 1 0,0-1 0,-1 0 0,1 0 0,0 0 0,0 1 0,-1-1 0,1 0 0,0 0 0,0 1 0,0-1 0,-1 0 0,1 1 0,0-1 0,0 0 0,0 1 0,0-1 0,0 0 0,0 1 0,0-1 0,0 0 0,0 1 0,0-1 0,0 0 0,0 1 0,0-1 0,0 0 0,0 1 0,0-1 0,0 0 0,0 1 0,0-1 0,0 0 0,0 1 0,1-1 0,-1 0 0,0 1 0,12 17 0,125 121 0,-78-81 0,-16-21 0,24 26 0,-62-58 0,-1 0 0,1 0 0,-2 1 0,1 0 0,0-1 0,-1 1 0,0 0 0,-1 0 0,1 1 0,1 9 0,-3-12 0,-1 0 0,0 0 0,0 0 0,0 0 0,-1 0 0,1 0 0,-1 0 0,0 0 0,0 0 0,-1 0 0,1 0 0,-1-1 0,0 1 0,0-1 0,0 1 0,0-1 0,-1 0 0,-2 4 0,-9 7 0,0 0 0,-25 20 0,-6 5 0,-105 121 0,148-159 0,1 1 0,0-1 0,-1 0 0,1 1 0,0-1 0,0 1 0,0-1 0,0 1 0,0 0 0,1 0 0,-1-1 0,-1 4 0,2-4 0,0-1 0,1 0 0,-1 1 0,0-1 0,0 1 0,0-1 0,0 0 0,0 1 0,1-1 0,-1 0 0,0 0 0,0 1 0,0-1 0,1 0 0,-1 1 0,0-1 0,0 0 0,1 0 0,-1 1 0,0-1 0,1 0 0,-1 0 0,0 0 0,1 0 0,-1 1 0,0-1 0,1 0 0,-1 0 0,1 0 0,-1 0 0,0 0 0,1 0 0,-1 0 0,0 0 0,1 0 0,0 0 0,4 0 0,-1-1 0,1 0 0,0 0 0,0 0 0,-1 0 0,1-1 0,0 0 0,6-3 0,10-7 0,-1-1 0,0-1 0,-1 0 0,-1-2 0,0 0 0,-1-1 0,-1-1 0,0 0 0,-2-1 0,0-1 0,-1 0 0,-1-1 0,18-43 0,-29 59 0,0 0 0,0 0 0,0 0 0,-1 0 0,0 0 0,0 0 0,0 0 0,-1 0 0,1 0 0,-1 0 0,0 1 0,-1-1 0,1 0 0,-1 0 0,0 1 0,0-1 0,-1 1 0,1-1 0,-6-5 0,-6-10 0,-2 2 0,-32-32 0,24 26 0,-44-56 0,68 80 0,0 0 0,0 0 0,0 0 0,0 0 0,0 0 0,0 0 0,0 0 0,0 1 0,0-1 0,0 0 0,0 0 0,0 0 0,0 0 0,0 0 0,0 0 0,0 1 0,0-1 0,0 0 0,0 0 0,0 0 0,0 0 0,0 0 0,0 0 0,0 0 0,0 0 0,0 1 0,0-1 0,0 0 0,0 0 0,-1 0 0,1 0 0,0 0 0,0 0 0,0 0 0,0 0 0,0 0 0,0 0 0,0 0 0,0 0 0,-1 1 0,1-1 0,0 0 0,0 0 0,0 0 0,0 0 0,0 0 0,0 0 0,0 0 0,-1 0 0,1 0 0,0 0 0,0 0 0,0 0 0,0 0 0,0-1 0,0 1 0,0 0 0,-1 0 0,1 0 0,0 0 0,0 0 0,0 0 0,0 0 0,0 0 0,0 0 0,0 0 0,2 19 0,9 24 0,67 184-1365,-56-172-5461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28:04.614"/>
    </inkml:context>
    <inkml:brush xml:id="br0">
      <inkml:brushProperty name="width" value="0.05" units="cm"/>
      <inkml:brushProperty name="height" value="0.05" units="cm"/>
      <inkml:brushProperty name="color" value="#E71224"/>
    </inkml:brush>
  </inkml:definitions>
  <inkml:trace contextRef="#ctx0" brushRef="#br0">0 3378 24575,'947'0'0,"-928"0"0,-1-1 0,1 0 0,-1-2 0,1 0 0,-1-1 0,0-1 0,-1-1 0,1 0 0,-1-1 0,0-1 0,-1 0 0,0-2 0,0 0 0,-1 0 0,0-2 0,-1 1 0,0-2 0,-1 0 0,-1-1 0,0 0 0,0-1 0,-2 0 0,0-1 0,0 0 0,-2 0 0,10-27 0,4-23 0,-3 0 0,12-81 0,-6 23 0,-16 73 0,-3-1 0,-3 0 0,-4-92 0,-1 52 0,-3-7 0,-26-144 0,-2-26 0,30-137 0,5 212 0,-1 177 0,0-1 0,1 1 0,0 0 0,2 0 0,0 0 0,1 0 0,0 1 0,16-31 0,-5 18 0,1 2 0,2-1 0,38-42 0,-39 49 0,1 1 0,0 1 0,1 0 0,2 2 0,-1 0 0,2 2 0,33-18 0,24-14 0,-64 36 0,-1 0 0,1 2 0,1 0 0,0 0 0,0 2 0,1 0 0,0 1 0,0 1 0,33-5 0,342 9 0,-178 4 0,-146-3 0,743 23 0,-749-16 0,-32-2 0,0-2 0,58-2 0,-88-1 0,0 0 0,0 0 0,0 0 0,0 0 0,0 0 0,0 0 0,0 0 0,0-1 0,0 1 0,0 0 0,0 0 0,0-1 0,0 1 0,0-1 0,-1 1 0,1-1 0,0 1 0,0-1 0,0 1 0,-1-1 0,1 0 0,0 1 0,-1-1 0,1 0 0,-1 0 0,1 0 0,0 1 0,-1-1 0,0 0 0,1 0 0,-1 0 0,0 0 0,1 0 0,-1 0 0,0 0 0,0 0 0,0 0 0,0 0 0,0 0 0,0 0 0,0 0 0,0 0 0,0 0 0,0 0 0,-1 1 0,1-1 0,0 0 0,-1 0 0,1 0 0,0 0 0,-1 0 0,1 0 0,-1 1 0,0-1 0,0-1 0,-6-9 0,0 1 0,0-1 0,-13-12 0,10 11 0,-14-22 0,2-2 0,2 0 0,-29-71 0,-5-8 0,50 109 0,3 8 0,3 16 0,10 32 0,68 220 0,-69-241 0,0 0 0,2-1 0,1 0 0,32 47 0,-12-19 0,-32-53 0,0 0 0,0-1 0,-1 1 0,1 0 0,-1 0 0,0 0 0,0 0 0,0 0 0,0 1 0,0-1 0,-1 0 0,1 0 0,-1 0 0,0 1 0,0-1 0,0 0 0,-1 1 0,1-1 0,-1 0 0,-1 5 0,-1-3 0,0 0 0,0-1 0,-1 1 0,0-1 0,1 0 0,-1 0 0,-1 0 0,1-1 0,-1 1 0,-9 4 0,-115 75 0,-238 113 0,429-245 0,-23 26 0,1 1 0,-2-2 0,0-1 0,-2-2 0,0-1 0,30-34 0,31-46 0,-86 94 0,0-1 0,0 0 0,-2-1 0,0 0 0,10-26 0,-14 30 0,-1 3 0,0 0 0,-1 0 0,0-1 0,-1 0 0,2-14 0,-4 20 0,0 0 0,0 0 0,-1 1 0,1-1 0,-1 0 0,0 0 0,0 1 0,0-1 0,-1 0 0,1 1 0,-1-1 0,0 1 0,0 0 0,0 0 0,-1-1 0,1 2 0,-1-1 0,-2-3 0,-67-56 0,56 51 0,0-2 0,1 0 0,1-1 0,0 0 0,1-1 0,0 0 0,-12-21 0,4 2 0,-36-48 0,16 27 0,27 23-1365,10 16-5461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28:04.614"/>
    </inkml:context>
    <inkml:brush xml:id="br0">
      <inkml:brushProperty name="width" value="0.05" units="cm"/>
      <inkml:brushProperty name="height" value="0.05" units="cm"/>
      <inkml:brushProperty name="color" value="#E71224"/>
    </inkml:brush>
  </inkml:definitions>
  <inkml:trace contextRef="#ctx0" brushRef="#br0">0 3378 24575,'947'0'0,"-928"0"0,-1-1 0,1 0 0,-1-2 0,1 0 0,-1-1 0,0-1 0,-1-1 0,1 0 0,-1-1 0,0-1 0,-1 0 0,0-2 0,0 0 0,-1 0 0,0-2 0,-1 1 0,0-2 0,-1 0 0,-1-1 0,0 0 0,0-1 0,-2 0 0,0-1 0,0 0 0,-2 0 0,10-27 0,4-23 0,-3 0 0,12-81 0,-6 23 0,-16 73 0,-3-1 0,-3 0 0,-4-92 0,-1 52 0,-3-7 0,-26-144 0,-2-26 0,30-137 0,5 212 0,-1 177 0,0-1 0,1 1 0,0 0 0,2 0 0,0 0 0,1 0 0,0 1 0,16-31 0,-5 18 0,1 2 0,2-1 0,38-42 0,-39 49 0,1 1 0,0 1 0,1 0 0,2 2 0,-1 0 0,2 2 0,33-18 0,24-14 0,-64 36 0,-1 0 0,1 2 0,1 0 0,0 0 0,0 2 0,1 0 0,0 1 0,0 1 0,33-5 0,342 9 0,-178 4 0,-146-3 0,743 23 0,-749-16 0,-32-2 0,0-2 0,58-2 0,-88-1 0,0 0 0,0 0 0,0 0 0,0 0 0,0 0 0,0 0 0,0 0 0,0-1 0,0 1 0,0 0 0,0 0 0,0-1 0,0 1 0,0-1 0,-1 1 0,1-1 0,0 1 0,0-1 0,0 1 0,-1-1 0,1 0 0,0 1 0,-1-1 0,1 0 0,-1 0 0,1 0 0,0 1 0,-1-1 0,0 0 0,1 0 0,-1 0 0,0 0 0,1 0 0,-1 0 0,0 0 0,0 0 0,0 0 0,0 0 0,0 0 0,0 0 0,0 0 0,0 0 0,0 0 0,0 0 0,-1 1 0,1-1 0,0 0 0,-1 0 0,1 0 0,0 0 0,-1 0 0,1 0 0,-1 1 0,0-1 0,0-1 0,-6-9 0,0 1 0,0-1 0,-13-12 0,10 11 0,-14-22 0,2-2 0,2 0 0,-29-71 0,-5-8 0,50 109 0,3 8 0,3 16 0,10 32 0,68 220 0,-69-241 0,0 0 0,2-1 0,1 0 0,32 47 0,-12-19 0,-32-53 0,0 0 0,0-1 0,-1 1 0,1 0 0,-1 0 0,0 0 0,0 0 0,0 0 0,0 1 0,0-1 0,-1 0 0,1 0 0,-1 0 0,0 1 0,0-1 0,0 0 0,-1 1 0,1-1 0,-1 0 0,-1 5 0,-1-3 0,0 0 0,0-1 0,-1 1 0,0-1 0,1 0 0,-1 0 0,-1 0 0,1-1 0,-1 1 0,-9 4 0,-115 75 0,-238 113 0,429-245 0,-23 26 0,1 1 0,-2-2 0,0-1 0,-2-2 0,0-1 0,30-34 0,31-46 0,-86 94 0,0-1 0,0 0 0,-2-1 0,0 0 0,10-26 0,-14 30 0,-1 3 0,0 0 0,-1 0 0,0-1 0,-1 0 0,2-14 0,-4 20 0,0 0 0,0 0 0,-1 1 0,1-1 0,-1 0 0,0 0 0,0 1 0,0-1 0,-1 0 0,1 1 0,-1-1 0,0 1 0,0 0 0,0 0 0,-1-1 0,1 2 0,-1-1 0,-2-3 0,-67-56 0,56 51 0,0-2 0,1 0 0,1-1 0,0 0 0,1-1 0,0 0 0,-12-21 0,4 2 0,-36-48 0,16 27 0,27 23-1365,10 16-5461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28:34.050"/>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29:07.800"/>
    </inkml:context>
    <inkml:brush xml:id="br0">
      <inkml:brushProperty name="width" value="0.05" units="cm"/>
      <inkml:brushProperty name="height" value="0.05" units="cm"/>
      <inkml:brushProperty name="color" value="#E71224"/>
    </inkml:brush>
  </inkml:definitions>
  <inkml:trace contextRef="#ctx0" brushRef="#br0">0 50 24575,'2699'0'0,"-2108"24"0,57 0 0,-514-25 0,21 2 0,207-26 0,-121 1 0,42-6 0,-182 19 0,0 4 0,120 7 0,-100 1 0,2234 1 0,-1437 49 0,-710-34 0,-140-8 0,0 3 0,111 35 0,-67-16 0,303 104 0,-309-89 0,156 94 0,84 87 0,-319-206 0,39 39 0,14 11 0,-36-40 0,3-1 0,0-3 0,95 41 0,168 43 0,-174-66 0,76 19 0,-177-57 0,2-1 0,-1-1 0,73-2 0,-75-6 0,0-2 0,0-1 0,-1-1 0,45-17 0,-10 3 0,-25 10 0,1 3 0,-1 1 0,1 2 0,69 2 0,-106 3 0,1 0 0,-1 0 0,0-1 0,1 0 0,-1 0 0,13-5 0,-19 6 0,0-1 0,0 1 0,0-1 0,0 1 0,0-1 0,0 1 0,0-1 0,-1 0 0,1 1 0,0-1 0,0 0 0,-1 0 0,1 0 0,0 0 0,-1 0 0,1 1 0,-1-1 0,1 0 0,-1 0 0,0 0 0,1-2 0,-1 1 0,0 0 0,0 0 0,0 0 0,-1 0 0,1 0 0,-1 0 0,1 0 0,-1 0 0,0 0 0,0 0 0,1 0 0,-2 1 0,1-1 0,0 0 0,-2-2 0,-31-36 0,-1 2 0,-76-65 0,57 55 0,-170-169 0,279 270 0,162 139 0,-198-175 0,0 0 0,-2 1 0,0 1 0,27 41 0,9 10 0,-31-47 0,24 29 0,-44-49 0,0 0 0,1 0 0,-1 0 0,-1 0 0,1 0 0,0 0 0,-1 1 0,0-1 0,1 1 0,-1-1 0,-1 1 0,1-1 0,0 8 0,-2-8 0,-1 0 0,0 0 0,0 0 0,0 0 0,0 0 0,0-1 0,-1 1 0,1-1 0,-1 1 0,0-1 0,0 0 0,1 0 0,-1 0 0,-1 0 0,1-1 0,-5 3 0,-26 20 0,23-8-7,1-1 0,1 1 0,0 1 0,2-1 0,-1 2 0,2-1 0,1 1 0,0-1-1,-2 21 1,-10 28-1287,11-47-5532</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29:14.875"/>
    </inkml:context>
    <inkml:brush xml:id="br0">
      <inkml:brushProperty name="width" value="0.05" units="cm"/>
      <inkml:brushProperty name="height" value="0.05" units="cm"/>
      <inkml:brushProperty name="color" value="#E71224"/>
    </inkml:brush>
  </inkml:definitions>
  <inkml:trace contextRef="#ctx0" brushRef="#br0">1 1 24575,'1700'0'0,"-1546"12"0,-108-6 0,0-2 0,55-3 0,-392 1 0,137-5 0,-10 1 0,-186 5 0,206 6 0,-164 6 0,-15-16 0,428 26 0,74 14 0,104 20 0,-220-50 0,0-3 0,104-2 0,-148-5 0,13-1 0,-32 2 0,0 0 0,0 0 0,0 0 0,0 0 0,0 1 0,0-1 0,0 0 0,0 0 0,0 0 0,-1 0 0,1 0 0,0 0 0,0 0 0,0 0 0,0 0 0,0 0 0,0 0 0,0 0 0,0 0 0,0 0 0,0 0 0,0 0 0,0 1 0,0-1 0,0 0 0,0 0 0,0 0 0,0 0 0,0 0 0,0 0 0,0 0 0,0 0 0,0 0 0,0 0 0,0 0 0,0 0 0,0 0 0,0 1 0,0-1 0,0 0 0,1 0 0,-1 0 0,0 0 0,0 0 0,0 0 0,0 0 0,0 0 0,0 0 0,0 0 0,0 0 0,0 0 0,-20 7 0,-91 36 0,85-30 0,0-3 0,-1 0 0,0-1 0,-49 8 0,-9-9 0,75-6 0,10 3 0,20 5 0,32 6 0,-9-7 0,-14-5 0,1 2 0,-1 1 0,0 2 0,-1 0 0,41 21 0,-68-30 0,0 0 0,0 1 0,-1-1 0,1 0 0,0 1 0,0-1 0,-1 1 0,1-1 0,0 1 0,-1-1 0,1 1 0,-1 0 0,1-1 0,0 1 0,-1 0 0,1-1 0,-1 1 0,0 0 0,1 0 0,-1 0 0,0-1 0,1 1 0,-1 0 0,0 0 0,0 1 0,0-2 0,-1 1 0,1 0 0,-1 0 0,1-1 0,-1 1 0,1-1 0,-1 1 0,0-1 0,1 1 0,-1-1 0,0 1 0,0-1 0,1 1 0,-1-1 0,0 0 0,0 1 0,0-1 0,0 0 0,-1 0 0,-44 5 0,24-8-1365,5-2-5461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30:33.587"/>
    </inkml:context>
    <inkml:brush xml:id="br0">
      <inkml:brushProperty name="width" value="0.05" units="cm"/>
      <inkml:brushProperty name="height" value="0.05" units="cm"/>
      <inkml:brushProperty name="color" value="#E71224"/>
    </inkml:brush>
  </inkml:definitions>
  <inkml:trace contextRef="#ctx0" brushRef="#br0">0 1 24575,'140'6'0,"231"41"0,-123-10 0,-186-32 0,96-6 0,-99-1 0,0 3 0,67 8 0,63 19 0,330 7 0,132-35 0,164-2 0,-522-9 0,118-2 0,-332 14 0,-13 1 0,0-3 0,97-14 0,-90 2 0,0 3 0,110 0 0,-33 11-1365,-115-1-5461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31:27.314"/>
    </inkml:context>
    <inkml:brush xml:id="br0">
      <inkml:brushProperty name="width" value="0.05" units="cm"/>
      <inkml:brushProperty name="height" value="0.05" units="cm"/>
      <inkml:brushProperty name="color" value="#E71224"/>
    </inkml:brush>
  </inkml:definitions>
  <inkml:trace contextRef="#ctx0" brushRef="#br0">0 1401 24575,'44'17'0,"0"-2"0,1-2 0,1-1 0,81 8 0,-58-9 0,1451 147 0,-85-47 0,-1397-107 0,362 27 0,752-36 0,-1001-7 0,731-62 0,-12-34 0,-805 98 0,172-31 0,-183 29 0,-1-3 0,63-25 0,-86 25 0,-1-2 0,-1 0 0,-1-2 0,0-1 0,41-42 0,21-15 0,78-49 0,184-105 0,-311 209 0,2 2 0,0 1 0,1 3 0,60-15 0,181-25 0,-159 35 0,-99 17 0,57-12 0,166-8 0,536 27 0,-507 22 0,-185-13 0,1-4 0,154-7 0,-128-16 0,140-36 0,-229 44 0,2 1 0,50-2 0,-51 6 0,45-8 0,-73 9 0,1 0 0,-1-1 0,0 1 0,1-1 0,-1 1 0,0-1 0,0-1 0,0 1 0,-1 0 0,1-1 0,-1 0 0,1 0 0,-1 0 0,0 0 0,0-1 0,0 1 0,4-8 0,-4 5 0,0-1 0,0 0 0,0 0 0,-1 0 0,-1 0 0,1-1 0,-1 1 0,0 0 0,-1-1 0,0-7 0,-1-6 0,-1-1 0,-1 0 0,-2 1 0,0 0 0,-1 0 0,-12-29 0,6 26 0,2 0 0,1 0 0,1-1 0,1-1 0,1 1 0,-3-30 0,11 64 0,1 0 0,-1 1 0,2-1 0,-1-1 0,1 1 0,6 9 0,5 15 0,16 39 0,-10-25 0,-2 1 0,-1 1 0,10 53 0,-27-94 0,-1-1 0,0 1 0,0 0 0,-1-1 0,0 1 0,0-1 0,0 1 0,-1-1 0,0 1 0,-1-1 0,0 0 0,0 0 0,0 0 0,-1-1 0,0 1 0,0-1 0,-7 8 0,-12 12 0,0-1 0,-42 35 0,28-27 0,2 1 0,134-86 0,-71 35 0,-6 4 0,0 0 0,0-2 0,-1 0 0,-1-1 0,-1-1 0,0-1 0,20-26 0,-7 2 0,-19 26 0,-1 0 0,20-35 0,-30 46 0,1-1 0,-1 0 0,0 0 0,0 0 0,-1 0 0,1 0 0,-2 0 0,1 0 0,0 0 0,-1-1 0,0 1 0,-1 0 0,-1-12 0,-3 3 0,0-1 0,-1 1 0,0 0 0,-1 0 0,-1 1 0,0 0 0,-1 0 0,-1 1 0,-15-17 0,-16-13 0,-57-46 0,49 46 0,41 37 0,1 0 0,0 0 0,-1 1 0,0 0 0,0 1 0,-1-1 0,1 2 0,-1-1 0,0 1 0,0 0 0,0 1 0,0 0 0,-17-1 0,26 3 0,0 0 0,-1 0 0,1 0 0,0 0 0,-1 0 0,1 0 0,-1 0 0,1 0 0,0 0 0,-1 0 0,1 0 0,0 1 0,-1-1 0,1 0 0,0 0 0,0 0 0,-1 0 0,1 1 0,0-1 0,-1 0 0,1 0 0,0 0 0,0 1 0,-1-1 0,1 0 0,0 0 0,0 1 0,0-1 0,-1 0 0,1 1 0,0-1 0,0 0 0,0 1 0,0-1 0,0 0 0,0 1 0,0-1 0,0 0 0,0 1 0,0-1 0,0 0 0,0 1 0,0-1 0,0 0 0,0 1 0,0-1 0,0 0 0,0 1 0,0-1 0,0 0 0,0 1 0,1-1 0,-1 0 0,0 1 0,12 17 0,125 121 0,-78-81 0,-16-21 0,24 26 0,-62-58 0,-1 0 0,1 0 0,-2 1 0,1 0 0,0-1 0,-1 1 0,0 0 0,-1 0 0,1 1 0,1 9 0,-3-12 0,-1 0 0,0 0 0,0 0 0,0 0 0,-1 0 0,1 0 0,-1 0 0,0 0 0,0 0 0,-1 0 0,1 0 0,-1-1 0,0 1 0,0-1 0,0 1 0,0-1 0,-1 0 0,-2 4 0,-9 7 0,0 0 0,-25 20 0,-6 5 0,-105 121 0,148-159 0,1 1 0,0-1 0,-1 0 0,1 1 0,0-1 0,0 1 0,0-1 0,0 1 0,0 0 0,1 0 0,-1-1 0,-1 4 0,2-4 0,0-1 0,1 0 0,-1 1 0,0-1 0,0 1 0,0-1 0,0 0 0,0 1 0,1-1 0,-1 0 0,0 0 0,0 1 0,0-1 0,1 0 0,-1 1 0,0-1 0,0 0 0,1 0 0,-1 1 0,0-1 0,1 0 0,-1 0 0,0 0 0,1 0 0,-1 1 0,0-1 0,1 0 0,-1 0 0,1 0 0,-1 0 0,0 0 0,1 0 0,-1 0 0,0 0 0,1 0 0,0 0 0,4 0 0,-1-1 0,1 0 0,0 0 0,0 0 0,-1 0 0,1-1 0,0 0 0,6-3 0,10-7 0,-1-1 0,0-1 0,-1 0 0,-1-2 0,0 0 0,-1-1 0,-1-1 0,0 0 0,-2-1 0,0-1 0,-1 0 0,-1-1 0,18-43 0,-29 59 0,0 0 0,0 0 0,0 0 0,-1 0 0,0 0 0,0 0 0,0 0 0,-1 0 0,1 0 0,-1 0 0,0 1 0,-1-1 0,1 0 0,-1 0 0,0 1 0,0-1 0,-1 1 0,1-1 0,-6-5 0,-6-10 0,-2 2 0,-32-32 0,24 26 0,-44-56 0,68 80 0,0 0 0,0 0 0,0 0 0,0 0 0,0 0 0,0 0 0,0 0 0,0 1 0,0-1 0,0 0 0,0 0 0,0 0 0,0 0 0,0 0 0,0 0 0,0 1 0,0-1 0,0 0 0,0 0 0,0 0 0,0 0 0,0 0 0,0 0 0,0 0 0,0 0 0,0 1 0,0-1 0,0 0 0,0 0 0,-1 0 0,1 0 0,0 0 0,0 0 0,0 0 0,0 0 0,0 0 0,0 0 0,0 0 0,0 0 0,-1 1 0,1-1 0,0 0 0,0 0 0,0 0 0,0 0 0,0 0 0,0 0 0,0 0 0,-1 0 0,1 0 0,0 0 0,0 0 0,0 0 0,0 0 0,0-1 0,0 1 0,0 0 0,-1 0 0,1 0 0,0 0 0,0 0 0,0 0 0,0 0 0,0 0 0,0 0 0,0 0 0,2 19 0,9 24 0,67 184-1365,-56-172-5461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28:04.614"/>
    </inkml:context>
    <inkml:brush xml:id="br0">
      <inkml:brushProperty name="width" value="0.05" units="cm"/>
      <inkml:brushProperty name="height" value="0.05" units="cm"/>
      <inkml:brushProperty name="color" value="#E71224"/>
    </inkml:brush>
  </inkml:definitions>
  <inkml:trace contextRef="#ctx0" brushRef="#br0">0 3378 24575,'947'0'0,"-928"0"0,-1-1 0,1 0 0,-1-2 0,1 0 0,-1-1 0,0-1 0,-1-1 0,1 0 0,-1-1 0,0-1 0,-1 0 0,0-2 0,0 0 0,-1 0 0,0-2 0,-1 1 0,0-2 0,-1 0 0,-1-1 0,0 0 0,0-1 0,-2 0 0,0-1 0,0 0 0,-2 0 0,10-27 0,4-23 0,-3 0 0,12-81 0,-6 23 0,-16 73 0,-3-1 0,-3 0 0,-4-92 0,-1 52 0,-3-7 0,-26-144 0,-2-26 0,30-137 0,5 212 0,-1 177 0,0-1 0,1 1 0,0 0 0,2 0 0,0 0 0,1 0 0,0 1 0,16-31 0,-5 18 0,1 2 0,2-1 0,38-42 0,-39 49 0,1 1 0,0 1 0,1 0 0,2 2 0,-1 0 0,2 2 0,33-18 0,24-14 0,-64 36 0,-1 0 0,1 2 0,1 0 0,0 0 0,0 2 0,1 0 0,0 1 0,0 1 0,33-5 0,342 9 0,-178 4 0,-146-3 0,743 23 0,-749-16 0,-32-2 0,0-2 0,58-2 0,-88-1 0,0 0 0,0 0 0,0 0 0,0 0 0,0 0 0,0 0 0,0 0 0,0-1 0,0 1 0,0 0 0,0 0 0,0-1 0,0 1 0,0-1 0,-1 1 0,1-1 0,0 1 0,0-1 0,0 1 0,-1-1 0,1 0 0,0 1 0,-1-1 0,1 0 0,-1 0 0,1 0 0,0 1 0,-1-1 0,0 0 0,1 0 0,-1 0 0,0 0 0,1 0 0,-1 0 0,0 0 0,0 0 0,0 0 0,0 0 0,0 0 0,0 0 0,0 0 0,0 0 0,0 0 0,0 0 0,-1 1 0,1-1 0,0 0 0,-1 0 0,1 0 0,0 0 0,-1 0 0,1 0 0,-1 1 0,0-1 0,0-1 0,-6-9 0,0 1 0,0-1 0,-13-12 0,10 11 0,-14-22 0,2-2 0,2 0 0,-29-71 0,-5-8 0,50 109 0,3 8 0,3 16 0,10 32 0,68 220 0,-69-241 0,0 0 0,2-1 0,1 0 0,32 47 0,-12-19 0,-32-53 0,0 0 0,0-1 0,-1 1 0,1 0 0,-1 0 0,0 0 0,0 0 0,0 0 0,0 1 0,0-1 0,-1 0 0,1 0 0,-1 0 0,0 1 0,0-1 0,0 0 0,-1 1 0,1-1 0,-1 0 0,-1 5 0,-1-3 0,0 0 0,0-1 0,-1 1 0,0-1 0,1 0 0,-1 0 0,-1 0 0,1-1 0,-1 1 0,-9 4 0,-115 75 0,-238 113 0,429-245 0,-23 26 0,1 1 0,-2-2 0,0-1 0,-2-2 0,0-1 0,30-34 0,31-46 0,-86 94 0,0-1 0,0 0 0,-2-1 0,0 0 0,10-26 0,-14 30 0,-1 3 0,0 0 0,-1 0 0,0-1 0,-1 0 0,2-14 0,-4 20 0,0 0 0,0 0 0,-1 1 0,1-1 0,-1 0 0,0 0 0,0 1 0,0-1 0,-1 0 0,1 1 0,-1-1 0,0 1 0,0 0 0,0 0 0,-1-1 0,1 2 0,-1-1 0,-2-3 0,-67-56 0,56 51 0,0-2 0,1 0 0,1-1 0,0 0 0,1-1 0,0 0 0,-12-21 0,4 2 0,-36-48 0,16 27 0,27 23-1365,10 16-5461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28:34.050"/>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29:07.800"/>
    </inkml:context>
    <inkml:brush xml:id="br0">
      <inkml:brushProperty name="width" value="0.05" units="cm"/>
      <inkml:brushProperty name="height" value="0.05" units="cm"/>
      <inkml:brushProperty name="color" value="#E71224"/>
    </inkml:brush>
  </inkml:definitions>
  <inkml:trace contextRef="#ctx0" brushRef="#br0">0 50 24575,'2699'0'0,"-2108"24"0,57 0 0,-514-25 0,21 2 0,207-26 0,-121 1 0,42-6 0,-182 19 0,0 4 0,120 7 0,-100 1 0,2234 1 0,-1437 49 0,-710-34 0,-140-8 0,0 3 0,111 35 0,-67-16 0,303 104 0,-309-89 0,156 94 0,84 87 0,-319-206 0,39 39 0,14 11 0,-36-40 0,3-1 0,0-3 0,95 41 0,168 43 0,-174-66 0,76 19 0,-177-57 0,2-1 0,-1-1 0,73-2 0,-75-6 0,0-2 0,0-1 0,-1-1 0,45-17 0,-10 3 0,-25 10 0,1 3 0,-1 1 0,1 2 0,69 2 0,-106 3 0,1 0 0,-1 0 0,0-1 0,1 0 0,-1 0 0,13-5 0,-19 6 0,0-1 0,0 1 0,0-1 0,0 1 0,0-1 0,0 1 0,0-1 0,-1 0 0,1 1 0,0-1 0,0 0 0,-1 0 0,1 0 0,0 0 0,-1 0 0,1 1 0,-1-1 0,1 0 0,-1 0 0,0 0 0,1-2 0,-1 1 0,0 0 0,0 0 0,0 0 0,-1 0 0,1 0 0,-1 0 0,1 0 0,-1 0 0,0 0 0,0 0 0,1 0 0,-2 1 0,1-1 0,0 0 0,-2-2 0,-31-36 0,-1 2 0,-76-65 0,57 55 0,-170-169 0,279 270 0,162 139 0,-198-175 0,0 0 0,-2 1 0,0 1 0,27 41 0,9 10 0,-31-47 0,24 29 0,-44-49 0,0 0 0,1 0 0,-1 0 0,-1 0 0,1 0 0,0 0 0,-1 1 0,0-1 0,1 1 0,-1-1 0,-1 1 0,1-1 0,0 8 0,-2-8 0,-1 0 0,0 0 0,0 0 0,0 0 0,0 0 0,0-1 0,-1 1 0,1-1 0,-1 1 0,0-1 0,0 0 0,1 0 0,-1 0 0,-1 0 0,1-1 0,-5 3 0,-26 20 0,23-8-7,1-1 0,1 1 0,0 1 0,2-1 0,-1 2 0,2-1 0,1 1 0,0-1-1,-2 21 1,-10 28-1287,11-47-5532</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29:14.875"/>
    </inkml:context>
    <inkml:brush xml:id="br0">
      <inkml:brushProperty name="width" value="0.05" units="cm"/>
      <inkml:brushProperty name="height" value="0.05" units="cm"/>
      <inkml:brushProperty name="color" value="#E71224"/>
    </inkml:brush>
  </inkml:definitions>
  <inkml:trace contextRef="#ctx0" brushRef="#br0">1 1 24575,'1700'0'0,"-1546"12"0,-108-6 0,0-2 0,55-3 0,-392 1 0,137-5 0,-10 1 0,-186 5 0,206 6 0,-164 6 0,-15-16 0,428 26 0,74 14 0,104 20 0,-220-50 0,0-3 0,104-2 0,-148-5 0,13-1 0,-32 2 0,0 0 0,0 0 0,0 0 0,0 0 0,0 1 0,0-1 0,0 0 0,0 0 0,0 0 0,-1 0 0,1 0 0,0 0 0,0 0 0,0 0 0,0 0 0,0 0 0,0 0 0,0 0 0,0 0 0,0 0 0,0 0 0,0 0 0,0 1 0,0-1 0,0 0 0,0 0 0,0 0 0,0 0 0,0 0 0,0 0 0,0 0 0,0 0 0,0 0 0,0 0 0,0 0 0,0 0 0,0 0 0,0 1 0,0-1 0,0 0 0,1 0 0,-1 0 0,0 0 0,0 0 0,0 0 0,0 0 0,0 0 0,0 0 0,0 0 0,0 0 0,0 0 0,-20 7 0,-91 36 0,85-30 0,0-3 0,-1 0 0,0-1 0,-49 8 0,-9-9 0,75-6 0,10 3 0,20 5 0,32 6 0,-9-7 0,-14-5 0,1 2 0,-1 1 0,0 2 0,-1 0 0,41 21 0,-68-30 0,0 0 0,0 1 0,-1-1 0,1 0 0,0 1 0,0-1 0,-1 1 0,1-1 0,0 1 0,-1-1 0,1 1 0,-1 0 0,1-1 0,0 1 0,-1 0 0,1-1 0,-1 1 0,0 0 0,1 0 0,-1 0 0,0-1 0,1 1 0,-1 0 0,0 0 0,0 1 0,0-2 0,-1 1 0,1 0 0,-1 0 0,1-1 0,-1 1 0,1-1 0,-1 1 0,0-1 0,1 1 0,-1-1 0,0 1 0,0-1 0,1 1 0,-1-1 0,0 0 0,0 1 0,0-1 0,0 0 0,-1 0 0,-44 5 0,24-8-1365,5-2-5461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28:34.050"/>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30:33.587"/>
    </inkml:context>
    <inkml:brush xml:id="br0">
      <inkml:brushProperty name="width" value="0.05" units="cm"/>
      <inkml:brushProperty name="height" value="0.05" units="cm"/>
      <inkml:brushProperty name="color" value="#E71224"/>
    </inkml:brush>
  </inkml:definitions>
  <inkml:trace contextRef="#ctx0" brushRef="#br0">0 1 24575,'140'6'0,"231"41"0,-123-10 0,-186-32 0,96-6 0,-99-1 0,0 3 0,67 8 0,63 19 0,330 7 0,132-35 0,164-2 0,-522-9 0,118-2 0,-332 14 0,-13 1 0,0-3 0,97-14 0,-90 2 0,0 3 0,110 0 0,-33 11-1365,-115-1-5461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31:27.314"/>
    </inkml:context>
    <inkml:brush xml:id="br0">
      <inkml:brushProperty name="width" value="0.05" units="cm"/>
      <inkml:brushProperty name="height" value="0.05" units="cm"/>
      <inkml:brushProperty name="color" value="#E71224"/>
    </inkml:brush>
  </inkml:definitions>
  <inkml:trace contextRef="#ctx0" brushRef="#br0">0 1401 24575,'44'17'0,"0"-2"0,1-2 0,1-1 0,81 8 0,-58-9 0,1451 147 0,-85-47 0,-1397-107 0,362 27 0,752-36 0,-1001-7 0,731-62 0,-12-34 0,-805 98 0,172-31 0,-183 29 0,-1-3 0,63-25 0,-86 25 0,-1-2 0,-1 0 0,-1-2 0,0-1 0,41-42 0,21-15 0,78-49 0,184-105 0,-311 209 0,2 2 0,0 1 0,1 3 0,60-15 0,181-25 0,-159 35 0,-99 17 0,57-12 0,166-8 0,536 27 0,-507 22 0,-185-13 0,1-4 0,154-7 0,-128-16 0,140-36 0,-229 44 0,2 1 0,50-2 0,-51 6 0,45-8 0,-73 9 0,1 0 0,-1-1 0,0 1 0,1-1 0,-1 1 0,0-1 0,0-1 0,0 1 0,-1 0 0,1-1 0,-1 0 0,1 0 0,-1 0 0,0 0 0,0-1 0,0 1 0,4-8 0,-4 5 0,0-1 0,0 0 0,0 0 0,-1 0 0,-1 0 0,1-1 0,-1 1 0,0 0 0,-1-1 0,0-7 0,-1-6 0,-1-1 0,-1 0 0,-2 1 0,0 0 0,-1 0 0,-12-29 0,6 26 0,2 0 0,1 0 0,1-1 0,1-1 0,1 1 0,-3-30 0,11 64 0,1 0 0,-1 1 0,2-1 0,-1-1 0,1 1 0,6 9 0,5 15 0,16 39 0,-10-25 0,-2 1 0,-1 1 0,10 53 0,-27-94 0,-1-1 0,0 1 0,0 0 0,-1-1 0,0 1 0,0-1 0,0 1 0,-1-1 0,0 1 0,-1-1 0,0 0 0,0 0 0,0 0 0,-1-1 0,0 1 0,0-1 0,-7 8 0,-12 12 0,0-1 0,-42 35 0,28-27 0,2 1 0,134-86 0,-71 35 0,-6 4 0,0 0 0,0-2 0,-1 0 0,-1-1 0,-1-1 0,0-1 0,20-26 0,-7 2 0,-19 26 0,-1 0 0,20-35 0,-30 46 0,1-1 0,-1 0 0,0 0 0,0 0 0,-1 0 0,1 0 0,-2 0 0,1 0 0,0 0 0,-1-1 0,0 1 0,-1 0 0,-1-12 0,-3 3 0,0-1 0,-1 1 0,0 0 0,-1 0 0,-1 1 0,0 0 0,-1 0 0,-1 1 0,-15-17 0,-16-13 0,-57-46 0,49 46 0,41 37 0,1 0 0,0 0 0,-1 1 0,0 0 0,0 1 0,-1-1 0,1 2 0,-1-1 0,0 1 0,0 0 0,0 1 0,0 0 0,-17-1 0,26 3 0,0 0 0,-1 0 0,1 0 0,0 0 0,-1 0 0,1 0 0,-1 0 0,1 0 0,0 0 0,-1 0 0,1 0 0,0 1 0,-1-1 0,1 0 0,0 0 0,0 0 0,-1 0 0,1 1 0,0-1 0,-1 0 0,1 0 0,0 0 0,0 1 0,-1-1 0,1 0 0,0 0 0,0 1 0,0-1 0,-1 0 0,1 1 0,0-1 0,0 0 0,0 1 0,0-1 0,0 0 0,0 1 0,0-1 0,0 0 0,0 1 0,0-1 0,0 0 0,0 1 0,0-1 0,0 0 0,0 1 0,0-1 0,0 0 0,0 1 0,0-1 0,0 0 0,0 1 0,1-1 0,-1 0 0,0 1 0,12 17 0,125 121 0,-78-81 0,-16-21 0,24 26 0,-62-58 0,-1 0 0,1 0 0,-2 1 0,1 0 0,0-1 0,-1 1 0,0 0 0,-1 0 0,1 1 0,1 9 0,-3-12 0,-1 0 0,0 0 0,0 0 0,0 0 0,-1 0 0,1 0 0,-1 0 0,0 0 0,0 0 0,-1 0 0,1 0 0,-1-1 0,0 1 0,0-1 0,0 1 0,0-1 0,-1 0 0,-2 4 0,-9 7 0,0 0 0,-25 20 0,-6 5 0,-105 121 0,148-159 0,1 1 0,0-1 0,-1 0 0,1 1 0,0-1 0,0 1 0,0-1 0,0 1 0,0 0 0,1 0 0,-1-1 0,-1 4 0,2-4 0,0-1 0,1 0 0,-1 1 0,0-1 0,0 1 0,0-1 0,0 0 0,0 1 0,1-1 0,-1 0 0,0 0 0,0 1 0,0-1 0,1 0 0,-1 1 0,0-1 0,0 0 0,1 0 0,-1 1 0,0-1 0,1 0 0,-1 0 0,0 0 0,1 0 0,-1 1 0,0-1 0,1 0 0,-1 0 0,1 0 0,-1 0 0,0 0 0,1 0 0,-1 0 0,0 0 0,1 0 0,0 0 0,4 0 0,-1-1 0,1 0 0,0 0 0,0 0 0,-1 0 0,1-1 0,0 0 0,6-3 0,10-7 0,-1-1 0,0-1 0,-1 0 0,-1-2 0,0 0 0,-1-1 0,-1-1 0,0 0 0,-2-1 0,0-1 0,-1 0 0,-1-1 0,18-43 0,-29 59 0,0 0 0,0 0 0,0 0 0,-1 0 0,0 0 0,0 0 0,0 0 0,-1 0 0,1 0 0,-1 0 0,0 1 0,-1-1 0,1 0 0,-1 0 0,0 1 0,0-1 0,-1 1 0,1-1 0,-6-5 0,-6-10 0,-2 2 0,-32-32 0,24 26 0,-44-56 0,68 80 0,0 0 0,0 0 0,0 0 0,0 0 0,0 0 0,0 0 0,0 0 0,0 1 0,0-1 0,0 0 0,0 0 0,0 0 0,0 0 0,0 0 0,0 0 0,0 1 0,0-1 0,0 0 0,0 0 0,0 0 0,0 0 0,0 0 0,0 0 0,0 0 0,0 0 0,0 1 0,0-1 0,0 0 0,0 0 0,-1 0 0,1 0 0,0 0 0,0 0 0,0 0 0,0 0 0,0 0 0,0 0 0,0 0 0,0 0 0,-1 1 0,1-1 0,0 0 0,0 0 0,0 0 0,0 0 0,0 0 0,0 0 0,0 0 0,-1 0 0,1 0 0,0 0 0,0 0 0,0 0 0,0 0 0,0-1 0,0 1 0,0 0 0,-1 0 0,1 0 0,0 0 0,0 0 0,0 0 0,0 0 0,0 0 0,0 0 0,0 0 0,2 19 0,9 24 0,67 184-1365,-56-172-5461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49:03.377"/>
    </inkml:context>
    <inkml:brush xml:id="br0">
      <inkml:brushProperty name="width" value="0.05" units="cm"/>
      <inkml:brushProperty name="height" value="0.05" units="cm"/>
      <inkml:brushProperty name="color" value="#004F8B"/>
    </inkml:brush>
  </inkml:definitions>
  <inkml:trace contextRef="#ctx0" brushRef="#br0">1072 3224 24575,'-24'-22'0,"-1"1"0,-48-29 0,0 0 0,-12-17 0,-147-151 0,193 176 0,-82-95 0,96 104 0,-98-144 0,74 96 0,-91-171 0,132 231 0,0-1 0,1 0 0,2 0 0,0 0 0,1-1 0,1 1 0,1-26 0,-8-51 0,-1-48 0,12 110 0,2 0 0,1 0 0,2 0 0,1 1 0,2 0 0,15-38 0,8-15 0,5 2 0,71-126 0,-86 176 0,1 2 0,2 0 0,2 1 0,0 2 0,3 1 0,0 1 0,38-28 0,15-11 0,-49 38 0,67-44 0,-76 58 0,0 1 0,2 1 0,-1 2 0,2 0 0,-1 2 0,2 1 0,52-11 0,-69 19 0,61-12 0,-68 13 0,0 0 0,0-1 0,0 0 0,0 0 0,0 0 0,0 0 0,-1-1 0,1 0 0,-1 0 0,8-7 0,-11 9 0,0-1 0,0 1 0,0-1 0,0 1 0,-1-1 0,1 0 0,-1 0 0,1 1 0,-1-1 0,1 0 0,-1 0 0,0 1 0,0-1 0,0 0 0,0 0 0,0 0 0,-1 1 0,1-1 0,0 0 0,-1 0 0,1 1 0,-1-1 0,0 0 0,1 1 0,-1-1 0,0 0 0,-2-1 0,-31-41 0,32 42 0,-124-113 0,59 58 0,115 141 0,15-10 0,-44-54 0,-1 1 0,-1 0 0,0 2 0,16 30 0,-25-38 0,-1 0 0,0 1 0,-1 0 0,0 0 0,3 18 0,-8-28 0,-1 0 0,0 0 0,0 0 0,0 0 0,0 0 0,-1 0 0,0 0 0,0 0 0,-1 0 0,0 0 0,0-1 0,0 1 0,0-1 0,-1 1 0,0-1 0,0 0 0,-1 0 0,-4 5 0,-53 55 0,56-59 0,-1-1 0,0 0 0,0 0 0,0-1 0,-1 0 0,0 0 0,0-1 0,0 1 0,-9 2 0,15-6 0,0 0 0,1 1 0,-1-1 0,0 0 0,0 0 0,0 0 0,0 0 0,0 0 0,1 0 0,-1 0 0,0 0 0,0 0 0,0 0 0,0 0 0,0 0 0,1-1 0,-1 1 0,0 0 0,0-1 0,0 1 0,1-1 0,-1 1 0,0-1 0,1 1 0,-1-1 0,0 1 0,1-1 0,-1 0 0,0 1 0,0-2 0,1 0 0,-1 0 0,1 0 0,-1 0 0,1 0 0,0 0 0,-1 0 0,1 0 0,0 0 0,1 0 0,-1 0 0,0 0 0,1-3 0,22-59 0,-22 61 0,84-193 0,-55 144 0,11-23 0,-39 71 0,-1 0 0,1 0 0,-1 0 0,0 0 0,0 0 0,0 0 0,-1 0 0,1 0 0,-1 0 0,0 0 0,0 0 0,-1 0 0,1 0 0,-1 0 0,0 0 0,-1-4 0,-2 2 0,0 1 0,-1-1 0,1 1 0,-1 0 0,0 0 0,-1 1 0,1-1 0,-1 1 0,0 1 0,-11-7 0,-3-2 0,-39-24 0,33 21 0,-38-29 0,53 31 0,22 12 0,26 13 0,5 9 0,50 34 0,-79-47 0,-1 0 0,-1 2 0,1-1 0,-2 1 0,1 1 0,-1 0 0,-1 0 0,11 18 0,-17-25 0,-1 1 0,0 0 0,0-1 0,0 1 0,-1 0 0,1 0 0,-1 0 0,0 0 0,-1 0 0,0 0 0,1 1 0,-1-1 0,-1 0 0,1 0 0,-1 0 0,0 0 0,-2 7 0,-3 2 0,0 0 0,-1 0 0,0-1 0,-13 18 0,10-17 0,1 1 0,1-1 0,-9 23 0,13-25 0,-1 1 0,0-1 0,-1 0 0,0 0 0,-1-1 0,0 0 0,-1 0 0,0-1 0,0 0 0,-18 16 0,26-26 0,0 0 0,0 1 0,0-1 0,0 0 0,-1 0 0,1 1 0,0-1 0,0 0 0,0 0 0,0 0 0,-1 1 0,1-1 0,0 0 0,0 0 0,0 0 0,-1 0 0,1 1 0,0-1 0,0 0 0,-1 0 0,1 0 0,0 0 0,0 0 0,-1 0 0,1 0 0,0 0 0,0 0 0,-1 0 0,1 0 0,0 0 0,0 0 0,-1 0 0,1 0 0,0 0 0,0 0 0,-1 0 0,1 0 0,0 0 0,0 0 0,-1 0 0,1 0 0,0-1 0,0 1 0,-1 0 0,1 0 0,0 0 0,0 0 0,0-1 0,-1 1 0,1 0 0,0 0 0,0 0 0,0-1 0,-1 1 0,7-20 0,18-23 0,-2 6 0,22-47 0,16-28 0,-58 109 0,0 0 0,-1 0 0,0 1 0,0-1 0,0 0 0,0-1 0,0 1 0,0 0 0,-1 0 0,1 0 0,-1 0 0,0 0 0,0-1 0,0 1 0,-1 0 0,1 0 0,-1 0 0,0 0 0,0 0 0,0 0 0,0 0 0,0 0 0,0 0 0,-1 0 0,0 0 0,1 1 0,-1-1 0,0 1 0,0-1 0,-3-2 0,-9-9 0,-1 1 0,0 0 0,-33-21 0,11 8 0,-9-7-1365,24 21-5461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49:03.377"/>
    </inkml:context>
    <inkml:brush xml:id="br0">
      <inkml:brushProperty name="width" value="0.05" units="cm"/>
      <inkml:brushProperty name="height" value="0.05" units="cm"/>
      <inkml:brushProperty name="color" value="#004F8B"/>
    </inkml:brush>
  </inkml:definitions>
  <inkml:trace contextRef="#ctx0" brushRef="#br0">1072 3224 24575,'-24'-22'0,"-1"1"0,-48-29 0,0 0 0,-12-17 0,-147-151 0,193 176 0,-82-95 0,96 104 0,-98-144 0,74 96 0,-91-171 0,132 231 0,0-1 0,1 0 0,2 0 0,0 0 0,1-1 0,1 1 0,1-26 0,-8-51 0,-1-48 0,12 110 0,2 0 0,1 0 0,2 0 0,1 1 0,2 0 0,15-38 0,8-15 0,5 2 0,71-126 0,-86 176 0,1 2 0,2 0 0,2 1 0,0 2 0,3 1 0,0 1 0,38-28 0,15-11 0,-49 38 0,67-44 0,-76 58 0,0 1 0,2 1 0,-1 2 0,2 0 0,-1 2 0,2 1 0,52-11 0,-69 19 0,61-12 0,-68 13 0,0 0 0,0-1 0,0 0 0,0 0 0,0 0 0,0 0 0,-1-1 0,1 0 0,-1 0 0,8-7 0,-11 9 0,0-1 0,0 1 0,0-1 0,0 1 0,-1-1 0,1 0 0,-1 0 0,1 1 0,-1-1 0,1 0 0,-1 0 0,0 1 0,0-1 0,0 0 0,0 0 0,0 0 0,-1 1 0,1-1 0,0 0 0,-1 0 0,1 1 0,-1-1 0,0 0 0,1 1 0,-1-1 0,0 0 0,-2-1 0,-31-41 0,32 42 0,-124-113 0,59 58 0,115 141 0,15-10 0,-44-54 0,-1 1 0,-1 0 0,0 2 0,16 30 0,-25-38 0,-1 0 0,0 1 0,-1 0 0,0 0 0,3 18 0,-8-28 0,-1 0 0,0 0 0,0 0 0,0 0 0,0 0 0,-1 0 0,0 0 0,0 0 0,-1 0 0,0 0 0,0-1 0,0 1 0,0-1 0,-1 1 0,0-1 0,0 0 0,-1 0 0,-4 5 0,-53 55 0,56-59 0,-1-1 0,0 0 0,0 0 0,0-1 0,-1 0 0,0 0 0,0-1 0,0 1 0,-9 2 0,15-6 0,0 0 0,1 1 0,-1-1 0,0 0 0,0 0 0,0 0 0,0 0 0,0 0 0,1 0 0,-1 0 0,0 0 0,0 0 0,0 0 0,0 0 0,0 0 0,1-1 0,-1 1 0,0 0 0,0-1 0,0 1 0,1-1 0,-1 1 0,0-1 0,1 1 0,-1-1 0,0 1 0,1-1 0,-1 0 0,0 1 0,0-2 0,1 0 0,-1 0 0,1 0 0,-1 0 0,1 0 0,0 0 0,-1 0 0,1 0 0,0 0 0,1 0 0,-1 0 0,0 0 0,1-3 0,22-59 0,-22 61 0,84-193 0,-55 144 0,11-23 0,-39 71 0,-1 0 0,1 0 0,-1 0 0,0 0 0,0 0 0,0 0 0,-1 0 0,1 0 0,-1 0 0,0 0 0,0 0 0,-1 0 0,1 0 0,-1 0 0,0 0 0,-1-4 0,-2 2 0,0 1 0,-1-1 0,1 1 0,-1 0 0,0 0 0,-1 1 0,1-1 0,-1 1 0,0 1 0,-11-7 0,-3-2 0,-39-24 0,33 21 0,-38-29 0,53 31 0,22 12 0,26 13 0,5 9 0,50 34 0,-79-47 0,-1 0 0,-1 2 0,1-1 0,-2 1 0,1 1 0,-1 0 0,-1 0 0,11 18 0,-17-25 0,-1 1 0,0 0 0,0-1 0,0 1 0,-1 0 0,1 0 0,-1 0 0,0 0 0,-1 0 0,0 0 0,1 1 0,-1-1 0,-1 0 0,1 0 0,-1 0 0,0 0 0,-2 7 0,-3 2 0,0 0 0,-1 0 0,0-1 0,-13 18 0,10-17 0,1 1 0,1-1 0,-9 23 0,13-25 0,-1 1 0,0-1 0,-1 0 0,0 0 0,-1-1 0,0 0 0,-1 0 0,0-1 0,0 0 0,-18 16 0,26-26 0,0 0 0,0 1 0,0-1 0,0 0 0,-1 0 0,1 1 0,0-1 0,0 0 0,0 0 0,0 0 0,-1 1 0,1-1 0,0 0 0,0 0 0,0 0 0,-1 0 0,1 1 0,0-1 0,0 0 0,-1 0 0,1 0 0,0 0 0,0 0 0,-1 0 0,1 0 0,0 0 0,0 0 0,-1 0 0,1 0 0,0 0 0,0 0 0,-1 0 0,1 0 0,0 0 0,0 0 0,-1 0 0,1 0 0,0 0 0,0 0 0,-1 0 0,1 0 0,0-1 0,0 1 0,-1 0 0,1 0 0,0 0 0,0 0 0,0-1 0,-1 1 0,1 0 0,0 0 0,0 0 0,0-1 0,-1 1 0,7-20 0,18-23 0,-2 6 0,22-47 0,16-28 0,-58 109 0,0 0 0,-1 0 0,0 1 0,0-1 0,0 0 0,0-1 0,0 1 0,0 0 0,-1 0 0,1 0 0,-1 0 0,0 0 0,0-1 0,0 1 0,-1 0 0,1 0 0,-1 0 0,0 0 0,0 0 0,0 0 0,0 0 0,0 0 0,0 0 0,-1 0 0,0 0 0,1 1 0,-1-1 0,0 1 0,0-1 0,-3-2 0,-9-9 0,-1 1 0,0 0 0,-33-21 0,11 8 0,-9-7-1365,24 21-5461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49:03.377"/>
    </inkml:context>
    <inkml:brush xml:id="br0">
      <inkml:brushProperty name="width" value="0.05" units="cm"/>
      <inkml:brushProperty name="height" value="0.05" units="cm"/>
      <inkml:brushProperty name="color" value="#004F8B"/>
    </inkml:brush>
  </inkml:definitions>
  <inkml:trace contextRef="#ctx0" brushRef="#br0">1072 3224 24575,'-24'-22'0,"-1"1"0,-48-29 0,0 0 0,-12-17 0,-147-151 0,193 176 0,-82-95 0,96 104 0,-98-144 0,74 96 0,-91-171 0,132 231 0,0-1 0,1 0 0,2 0 0,0 0 0,1-1 0,1 1 0,1-26 0,-8-51 0,-1-48 0,12 110 0,2 0 0,1 0 0,2 0 0,1 1 0,2 0 0,15-38 0,8-15 0,5 2 0,71-126 0,-86 176 0,1 2 0,2 0 0,2 1 0,0 2 0,3 1 0,0 1 0,38-28 0,15-11 0,-49 38 0,67-44 0,-76 58 0,0 1 0,2 1 0,-1 2 0,2 0 0,-1 2 0,2 1 0,52-11 0,-69 19 0,61-12 0,-68 13 0,0 0 0,0-1 0,0 0 0,0 0 0,0 0 0,0 0 0,-1-1 0,1 0 0,-1 0 0,8-7 0,-11 9 0,0-1 0,0 1 0,0-1 0,0 1 0,-1-1 0,1 0 0,-1 0 0,1 1 0,-1-1 0,1 0 0,-1 0 0,0 1 0,0-1 0,0 0 0,0 0 0,0 0 0,-1 1 0,1-1 0,0 0 0,-1 0 0,1 1 0,-1-1 0,0 0 0,1 1 0,-1-1 0,0 0 0,-2-1 0,-31-41 0,32 42 0,-124-113 0,59 58 0,115 141 0,15-10 0,-44-54 0,-1 1 0,-1 0 0,0 2 0,16 30 0,-25-38 0,-1 0 0,0 1 0,-1 0 0,0 0 0,3 18 0,-8-28 0,-1 0 0,0 0 0,0 0 0,0 0 0,0 0 0,-1 0 0,0 0 0,0 0 0,-1 0 0,0 0 0,0-1 0,0 1 0,0-1 0,-1 1 0,0-1 0,0 0 0,-1 0 0,-4 5 0,-53 55 0,56-59 0,-1-1 0,0 0 0,0 0 0,0-1 0,-1 0 0,0 0 0,0-1 0,0 1 0,-9 2 0,15-6 0,0 0 0,1 1 0,-1-1 0,0 0 0,0 0 0,0 0 0,0 0 0,0 0 0,1 0 0,-1 0 0,0 0 0,0 0 0,0 0 0,0 0 0,0 0 0,1-1 0,-1 1 0,0 0 0,0-1 0,0 1 0,1-1 0,-1 1 0,0-1 0,1 1 0,-1-1 0,0 1 0,1-1 0,-1 0 0,0 1 0,0-2 0,1 0 0,-1 0 0,1 0 0,-1 0 0,1 0 0,0 0 0,-1 0 0,1 0 0,0 0 0,1 0 0,-1 0 0,0 0 0,1-3 0,22-59 0,-22 61 0,84-193 0,-55 144 0,11-23 0,-39 71 0,-1 0 0,1 0 0,-1 0 0,0 0 0,0 0 0,0 0 0,-1 0 0,1 0 0,-1 0 0,0 0 0,0 0 0,-1 0 0,1 0 0,-1 0 0,0 0 0,-1-4 0,-2 2 0,0 1 0,-1-1 0,1 1 0,-1 0 0,0 0 0,-1 1 0,1-1 0,-1 1 0,0 1 0,-11-7 0,-3-2 0,-39-24 0,33 21 0,-38-29 0,53 31 0,22 12 0,26 13 0,5 9 0,50 34 0,-79-47 0,-1 0 0,-1 2 0,1-1 0,-2 1 0,1 1 0,-1 0 0,-1 0 0,11 18 0,-17-25 0,-1 1 0,0 0 0,0-1 0,0 1 0,-1 0 0,1 0 0,-1 0 0,0 0 0,-1 0 0,0 0 0,1 1 0,-1-1 0,-1 0 0,1 0 0,-1 0 0,0 0 0,-2 7 0,-3 2 0,0 0 0,-1 0 0,0-1 0,-13 18 0,10-17 0,1 1 0,1-1 0,-9 23 0,13-25 0,-1 1 0,0-1 0,-1 0 0,0 0 0,-1-1 0,0 0 0,-1 0 0,0-1 0,0 0 0,-18 16 0,26-26 0,0 0 0,0 1 0,0-1 0,0 0 0,-1 0 0,1 1 0,0-1 0,0 0 0,0 0 0,0 0 0,-1 1 0,1-1 0,0 0 0,0 0 0,0 0 0,-1 0 0,1 1 0,0-1 0,0 0 0,-1 0 0,1 0 0,0 0 0,0 0 0,-1 0 0,1 0 0,0 0 0,0 0 0,-1 0 0,1 0 0,0 0 0,0 0 0,-1 0 0,1 0 0,0 0 0,0 0 0,-1 0 0,1 0 0,0 0 0,0 0 0,-1 0 0,1 0 0,0-1 0,0 1 0,-1 0 0,1 0 0,0 0 0,0 0 0,0-1 0,-1 1 0,1 0 0,0 0 0,0 0 0,0-1 0,-1 1 0,7-20 0,18-23 0,-2 6 0,22-47 0,16-28 0,-58 109 0,0 0 0,-1 0 0,0 1 0,0-1 0,0 0 0,0-1 0,0 1 0,0 0 0,-1 0 0,1 0 0,-1 0 0,0 0 0,0-1 0,0 1 0,-1 0 0,1 0 0,-1 0 0,0 0 0,0 0 0,0 0 0,0 0 0,0 0 0,0 0 0,-1 0 0,0 0 0,1 1 0,-1-1 0,0 1 0,0-1 0,-3-2 0,-9-9 0,-1 1 0,0 0 0,-33-21 0,11 8 0,-9-7-1365,24 21-5461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17:06.065"/>
    </inkml:context>
    <inkml:brush xml:id="br0">
      <inkml:brushProperty name="width" value="0.05" units="cm"/>
      <inkml:brushProperty name="height" value="0.05" units="cm"/>
      <inkml:brushProperty name="color" value="#E71224"/>
    </inkml:brush>
  </inkml:definitions>
  <inkml:trace contextRef="#ctx0" brushRef="#br0">1 1515 24575,'1518'0'0,"-1333"-13"0,3 1 0,-163 11 0,-1-1 0,0-1 0,0-1 0,-1-1 0,1-2 0,-1 0 0,-1-1 0,1-1 0,-1-1 0,39-25 0,-25 10 0,-1-1 0,-1-1 0,-1-2 0,-2-2 0,33-40 0,-55 59 0,0 0 0,-1-1 0,0 0 0,-1 0 0,0-1 0,-1 0 0,-1 0 0,0 0 0,-1 0 0,-1-1 0,0 0 0,-1 0 0,-1 0 0,0 0 0,-1 0 0,-2-22 0,2-19 0,0 33 0,0 1 0,-7-42 0,5 56 0,1 1 0,-2-1 0,1 1 0,-1 0 0,0 0 0,-1 0 0,0 0 0,0 1 0,0-1 0,-1 1 0,0 0 0,-7-7 0,-40-41 0,42 41 0,-1 0 0,-1 1 0,0 0 0,-1 1 0,0 0 0,-1 1 0,0 1 0,0 0 0,-1 1 0,-28-11 0,-380-153 0,382 153 0,36 17 0,0 0 0,0-1 0,0 0 0,1 0 0,-1 0 0,1 0 0,0-1 0,0 1 0,0-1 0,-5-6 0,8 9 0,1 0 0,-1-1 0,1 1 0,-1 0 0,1 0 0,0 0 0,-1 0 0,1 0 0,0-1 0,0 1 0,-1 0 0,1 0 0,0 0 0,0-1 0,1 1 0,-1 0 0,0 0 0,0 0 0,1-3 0,0 2 0,1 0 0,-1 0 0,0 0 0,1 0 0,-1 0 0,1 1 0,0-1 0,0 0 0,-1 1 0,1-1 0,0 1 0,1 0 0,2-2 0,78-38 0,-56 29 0,0-1 0,0-2 0,24-17 0,-37 23 0,0 0 0,1 2 0,0 0 0,0 0 0,18-4 0,37-17 0,-69 28 0,-1 0 0,0 0 0,0 0 0,1 0 0,-1 0 0,0 0 0,0 0 0,0 0 0,1 0 0,-1 0 0,0 0 0,0 0 0,1 0 0,-1 0 0,0 0 0,0 0 0,0 0 0,1 0 0,-1 0 0,0-1 0,0 1 0,0 0 0,0 0 0,1 0 0,-1 0 0,0-1 0,0 1 0,0 0 0,0 0 0,0 0 0,1 0 0,-1-1 0,0 1 0,0 0 0,0 0 0,0-1 0,0 1 0,0 0 0,0 0 0,0 0 0,0-1 0,0 1 0,0 0 0,0 0 0,0-1 0,0 1 0,0 0 0,0 0 0,0 0 0,0-1 0,0 1 0,0 0 0,-1 0 0,1-1 0,0 1 0,0 0 0,0 0 0,0 0 0,0 0 0,-1-1 0,1 1 0,0 0 0,0 0 0,0 0 0,-1 0 0,-23-5 0,-32 4 0,49 3 0,0 0 0,0 0 0,1 1 0,-1 0 0,1 0 0,0 1 0,0 0 0,0 0 0,1 0 0,-1 0 0,1 1 0,0 0 0,-6 8 0,-34 26 0,7-12 0,1 1 0,-58 59 0,91-82 0,0 1 0,0 0 0,0 0 0,1 0 0,0 0 0,0 1 0,1-1 0,0 1 0,0 0 0,0-1 0,1 1 0,0 0 0,1 0 0,-1 0 0,1 0 0,0 0 0,3 13 0,0 2 0,0-1 0,2 0 0,1-1 0,12 32 0,32 95-95,-35-100-1175,-6-17-5556</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17:09.303"/>
    </inkml:context>
    <inkml:brush xml:id="br0">
      <inkml:brushProperty name="width" value="0.05" units="cm"/>
      <inkml:brushProperty name="height" value="0.05" units="cm"/>
      <inkml:brushProperty name="color" value="#E71224"/>
    </inkml:brush>
  </inkml:definitions>
  <inkml:trace contextRef="#ctx0" brushRef="#br0">1 5 24575,'87'-2'0,"-35"0"0,83 7 0,-128-4 0,0 0 0,0 1 0,0 0 0,0 0 0,0 1 0,-1 0 0,1 0 0,-1 0 0,0 1 0,0 0 0,0 0 0,-1 0 0,1 1 0,-1 0 0,8 9 0,-10-10 0,0 0 0,0 0 0,-1 1 0,0-1 0,0 0 0,0 1 0,0-1 0,-1 1 0,1 0 0,-1 0 0,0-1 0,-1 1 0,1 0 0,-1 0 0,0 0 0,0 0 0,-1 0 0,0-1 0,1 1 0,-1 0 0,-1 0 0,1-1 0,-5 10 0,5-12 0,-1 1 0,0-1 0,1 0 0,-1 0 0,0 1 0,-1-1 0,1-1 0,0 1 0,-1 0 0,1 0 0,-1-1 0,1 0 0,-1 1 0,1-1 0,-1 0 0,0 0 0,0 0 0,0-1 0,0 1 0,1-1 0,-6 1 0,-10 0 0,1-1 0,-28-3 0,20 2 0,20 0 0,-2 1 0,0-1 0,0 1 0,0 1 0,0-1 0,0 1 0,-9 2 0,14-2 0,0 0 0,0 0 0,0 0 0,0 0 0,0 1 0,1-1 0,-1 0 0,0 1 0,1-1 0,-1 1 0,1-1 0,0 1 0,-1 0 0,1 0 0,0 0 0,0-1 0,0 1 0,0 0 0,1 0 0,-1 0 0,0 1 0,1-1 0,0 0 0,-1 4 0,-1 17-219,1 0 0,2 29 0,0-41-489,0 12-6118</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17:09.939"/>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17:12.986"/>
    </inkml:context>
    <inkml:brush xml:id="br0">
      <inkml:brushProperty name="width" value="0.05" units="cm"/>
      <inkml:brushProperty name="height" value="0.05" units="cm"/>
      <inkml:brushProperty name="color" value="#E71224"/>
    </inkml:brush>
  </inkml:definitions>
  <inkml:trace contextRef="#ctx0" brushRef="#br0">0 2 24575,'91'-1'0,"98"3"0,-186-2 0,-1 0 0,0 1 0,0-1 0,1 1 0,-1 0 0,0 0 0,0 0 0,0 0 0,0 0 0,0 0 0,0 0 0,0 1 0,-1-1 0,1 1 0,0-1 0,-1 1 0,1 0 0,-1-1 0,0 1 0,3 4 0,-2-1 0,0-1 0,0 2 0,0-1 0,0 0 0,-1 0 0,0 0 0,0 1 0,0-1 0,-1 6 0,1-5 0,-1-1 0,0 1 0,0 0 0,-1-1 0,0 1 0,0 0 0,0-1 0,0 1 0,-1-1 0,0 0 0,0 1 0,-1-1 0,1 0 0,-1 0 0,0-1 0,-1 1 0,1 0 0,-7 5 0,4-7 0,0 0 0,0-1 0,0 1 0,-1-1 0,1-1 0,-1 1 0,0-1 0,0 0 0,1-1 0,-9 0 0,6 1 0,0-1 0,1 1 0,-1 1 0,-14 3 0,21-4 0,-1 0 0,0 0 0,1 1 0,-1-1 0,1 1 0,0-1 0,0 1 0,-1 0 0,1 0 0,0 0 0,1 0 0,-1 0 0,0 0 0,0 1 0,1-1 0,0 1 0,-1-1 0,-1 5 0,0 6-110,0 1 0,1-1 0,0 1 0,1-1 0,0 1 0,1-1 0,3 21-1,-3-25-373,2 13-6342</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17:13.403"/>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28:04.614"/>
    </inkml:context>
    <inkml:brush xml:id="br0">
      <inkml:brushProperty name="width" value="0.05" units="cm"/>
      <inkml:brushProperty name="height" value="0.05" units="cm"/>
      <inkml:brushProperty name="color" value="#E71224"/>
    </inkml:brush>
  </inkml:definitions>
  <inkml:trace contextRef="#ctx0" brushRef="#br0">0 3378 24575,'947'0'0,"-928"0"0,-1-1 0,1 0 0,-1-2 0,1 0 0,-1-1 0,0-1 0,-1-1 0,1 0 0,-1-1 0,0-1 0,-1 0 0,0-2 0,0 0 0,-1 0 0,0-2 0,-1 1 0,0-2 0,-1 0 0,-1-1 0,0 0 0,0-1 0,-2 0 0,0-1 0,0 0 0,-2 0 0,10-27 0,4-23 0,-3 0 0,12-81 0,-6 23 0,-16 73 0,-3-1 0,-3 0 0,-4-92 0,-1 52 0,-3-7 0,-26-144 0,-2-26 0,30-137 0,5 212 0,-1 177 0,0-1 0,1 1 0,0 0 0,2 0 0,0 0 0,1 0 0,0 1 0,16-31 0,-5 18 0,1 2 0,2-1 0,38-42 0,-39 49 0,1 1 0,0 1 0,1 0 0,2 2 0,-1 0 0,2 2 0,33-18 0,24-14 0,-64 36 0,-1 0 0,1 2 0,1 0 0,0 0 0,0 2 0,1 0 0,0 1 0,0 1 0,33-5 0,342 9 0,-178 4 0,-146-3 0,743 23 0,-749-16 0,-32-2 0,0-2 0,58-2 0,-88-1 0,0 0 0,0 0 0,0 0 0,0 0 0,0 0 0,0 0 0,0 0 0,0-1 0,0 1 0,0 0 0,0 0 0,0-1 0,0 1 0,0-1 0,-1 1 0,1-1 0,0 1 0,0-1 0,0 1 0,-1-1 0,1 0 0,0 1 0,-1-1 0,1 0 0,-1 0 0,1 0 0,0 1 0,-1-1 0,0 0 0,1 0 0,-1 0 0,0 0 0,1 0 0,-1 0 0,0 0 0,0 0 0,0 0 0,0 0 0,0 0 0,0 0 0,0 0 0,0 0 0,0 0 0,0 0 0,-1 1 0,1-1 0,0 0 0,-1 0 0,1 0 0,0 0 0,-1 0 0,1 0 0,-1 1 0,0-1 0,0-1 0,-6-9 0,0 1 0,0-1 0,-13-12 0,10 11 0,-14-22 0,2-2 0,2 0 0,-29-71 0,-5-8 0,50 109 0,3 8 0,3 16 0,10 32 0,68 220 0,-69-241 0,0 0 0,2-1 0,1 0 0,32 47 0,-12-19 0,-32-53 0,0 0 0,0-1 0,-1 1 0,1 0 0,-1 0 0,0 0 0,0 0 0,0 0 0,0 1 0,0-1 0,-1 0 0,1 0 0,-1 0 0,0 1 0,0-1 0,0 0 0,-1 1 0,1-1 0,-1 0 0,-1 5 0,-1-3 0,0 0 0,0-1 0,-1 1 0,0-1 0,1 0 0,-1 0 0,-1 0 0,1-1 0,-1 1 0,-9 4 0,-115 75 0,-238 113 0,429-245 0,-23 26 0,1 1 0,-2-2 0,0-1 0,-2-2 0,0-1 0,30-34 0,31-46 0,-86 94 0,0-1 0,0 0 0,-2-1 0,0 0 0,10-26 0,-14 30 0,-1 3 0,0 0 0,-1 0 0,0-1 0,-1 0 0,2-14 0,-4 20 0,0 0 0,0 0 0,-1 1 0,1-1 0,-1 0 0,0 0 0,0 1 0,0-1 0,-1 0 0,1 1 0,-1-1 0,0 1 0,0 0 0,0 0 0,-1-1 0,1 2 0,-1-1 0,-2-3 0,-67-56 0,56 51 0,0-2 0,1 0 0,1-1 0,0 0 0,1-1 0,0 0 0,-12-21 0,4 2 0,-36-48 0,16 27 0,27 23-1365,10 16-5461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17:15.025"/>
    </inkml:context>
    <inkml:brush xml:id="br0">
      <inkml:brushProperty name="width" value="0.05" units="cm"/>
      <inkml:brushProperty name="height" value="0.05" units="cm"/>
      <inkml:brushProperty name="color" value="#E71224"/>
    </inkml:brush>
  </inkml:definitions>
  <inkml:trace contextRef="#ctx0" brushRef="#br0">1 0 24575,'28'2'0,"1"2"0,-1 0 0,0 2 0,36 12 0,9 1 0,-43-13 0,-11-3 0,-1 1 0,0 1 0,-1 0 0,27 13 0,-40-17 0,0 1 0,-1 0 0,1 0 0,-1 1 0,0-1 0,0 1 0,0 0 0,0-1 0,0 1 0,-1 0 0,1 1 0,-1-1 0,0 0 0,0 1 0,0-1 0,0 1 0,-1 0 0,1 0 0,-1 0 0,0-1 0,0 1 0,0 0 0,-1 0 0,0 0 0,1 0 0,-2 6 0,1-1 0,-1-1 0,0 1 0,-1 0 0,0-1 0,0 1 0,-1-1 0,0 0 0,-1 0 0,-4 8 0,6-12 0,-1 0 0,0 0 0,0 0 0,0-1 0,-1 1 0,1-1 0,-1 0 0,0 0 0,1 0 0,-2 0 0,1-1 0,0 1 0,0-1 0,-1 0 0,1-1 0,-1 1 0,-8 1 0,-141 14 0,117-14 0,34-3 4,0 0 0,1 0 0,-1 1 0,0-1 0,1 1-1,-1-1 1,0 1 0,1 0 0,-1 0 0,1 0 0,0 1 0,-1-1-1,1 1 1,0-1 0,0 1 0,0 0 0,0-1 0,0 1 0,0 0 0,0 0-1,1 1 1,-1-1 0,1 0 0,-1 0 0,1 1 0,0-1 0,0 1-1,0-1 1,0 1 0,0 3 0,0 5-252,-1 0 1,2 0-1,0 1 1,0-1-1,4 20 1,1 7-6579</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17:15.369"/>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17:06.065"/>
    </inkml:context>
    <inkml:brush xml:id="br0">
      <inkml:brushProperty name="width" value="0.05" units="cm"/>
      <inkml:brushProperty name="height" value="0.05" units="cm"/>
      <inkml:brushProperty name="color" value="#E71224"/>
    </inkml:brush>
  </inkml:definitions>
  <inkml:trace contextRef="#ctx0" brushRef="#br0">1 1515 24575,'1518'0'0,"-1333"-13"0,3 1 0,-163 11 0,-1-1 0,0-1 0,0-1 0,-1-1 0,1-2 0,-1 0 0,-1-1 0,1-1 0,-1-1 0,39-25 0,-25 10 0,-1-1 0,-1-1 0,-1-2 0,-2-2 0,33-40 0,-55 59 0,0 0 0,-1-1 0,0 0 0,-1 0 0,0-1 0,-1 0 0,-1 0 0,0 0 0,-1 0 0,-1-1 0,0 0 0,-1 0 0,-1 0 0,0 0 0,-1 0 0,-2-22 0,2-19 0,0 33 0,0 1 0,-7-42 0,5 56 0,1 1 0,-2-1 0,1 1 0,-1 0 0,0 0 0,-1 0 0,0 0 0,0 1 0,0-1 0,-1 1 0,0 0 0,-7-7 0,-40-41 0,42 41 0,-1 0 0,-1 1 0,0 0 0,-1 1 0,0 0 0,-1 1 0,0 1 0,0 0 0,-1 1 0,-28-11 0,-380-153 0,382 153 0,36 17 0,0 0 0,0-1 0,0 0 0,1 0 0,-1 0 0,1 0 0,0-1 0,0 1 0,0-1 0,-5-6 0,8 9 0,1 0 0,-1-1 0,1 1 0,-1 0 0,1 0 0,0 0 0,-1 0 0,1 0 0,0-1 0,0 1 0,-1 0 0,1 0 0,0 0 0,0-1 0,1 1 0,-1 0 0,0 0 0,0 0 0,1-3 0,0 2 0,1 0 0,-1 0 0,0 0 0,1 0 0,-1 0 0,1 1 0,0-1 0,0 0 0,-1 1 0,1-1 0,0 1 0,1 0 0,2-2 0,78-38 0,-56 29 0,0-1 0,0-2 0,24-17 0,-37 23 0,0 0 0,1 2 0,0 0 0,0 0 0,18-4 0,37-17 0,-69 28 0,-1 0 0,0 0 0,0 0 0,1 0 0,-1 0 0,0 0 0,0 0 0,0 0 0,1 0 0,-1 0 0,0 0 0,0 0 0,1 0 0,-1 0 0,0 0 0,0 0 0,0 0 0,1 0 0,-1 0 0,0-1 0,0 1 0,0 0 0,0 0 0,1 0 0,-1 0 0,0-1 0,0 1 0,0 0 0,0 0 0,0 0 0,1 0 0,-1-1 0,0 1 0,0 0 0,0 0 0,0-1 0,0 1 0,0 0 0,0 0 0,0 0 0,0-1 0,0 1 0,0 0 0,0 0 0,0-1 0,0 1 0,0 0 0,0 0 0,0 0 0,0-1 0,0 1 0,0 0 0,-1 0 0,1-1 0,0 1 0,0 0 0,0 0 0,0 0 0,0 0 0,-1-1 0,1 1 0,0 0 0,0 0 0,0 0 0,-1 0 0,-23-5 0,-32 4 0,49 3 0,0 0 0,0 0 0,1 1 0,-1 0 0,1 0 0,0 1 0,0 0 0,0 0 0,1 0 0,-1 0 0,1 1 0,0 0 0,-6 8 0,-34 26 0,7-12 0,1 1 0,-58 59 0,91-82 0,0 1 0,0 0 0,0 0 0,1 0 0,0 0 0,0 1 0,1-1 0,0 1 0,0 0 0,0-1 0,1 1 0,0 0 0,1 0 0,-1 0 0,1 0 0,0 0 0,3 13 0,0 2 0,0-1 0,2 0 0,1-1 0,12 32 0,32 95-95,-35-100-1175,-6-17-5556</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17:09.303"/>
    </inkml:context>
    <inkml:brush xml:id="br0">
      <inkml:brushProperty name="width" value="0.05" units="cm"/>
      <inkml:brushProperty name="height" value="0.05" units="cm"/>
      <inkml:brushProperty name="color" value="#E71224"/>
    </inkml:brush>
  </inkml:definitions>
  <inkml:trace contextRef="#ctx0" brushRef="#br0">1 5 24575,'87'-2'0,"-35"0"0,83 7 0,-128-4 0,0 0 0,0 1 0,0 0 0,0 0 0,0 1 0,-1 0 0,1 0 0,-1 0 0,0 1 0,0 0 0,0 0 0,-1 0 0,1 1 0,-1 0 0,8 9 0,-10-10 0,0 0 0,0 0 0,-1 1 0,0-1 0,0 0 0,0 1 0,0-1 0,-1 1 0,1 0 0,-1 0 0,0-1 0,-1 1 0,1 0 0,-1 0 0,0 0 0,0 0 0,-1 0 0,0-1 0,1 1 0,-1 0 0,-1 0 0,1-1 0,-5 10 0,5-12 0,-1 1 0,0-1 0,1 0 0,-1 0 0,0 1 0,-1-1 0,1-1 0,0 1 0,-1 0 0,1 0 0,-1-1 0,1 0 0,-1 1 0,1-1 0,-1 0 0,0 0 0,0 0 0,0-1 0,0 1 0,1-1 0,-6 1 0,-10 0 0,1-1 0,-28-3 0,20 2 0,20 0 0,-2 1 0,0-1 0,0 1 0,0 1 0,0-1 0,0 1 0,-9 2 0,14-2 0,0 0 0,0 0 0,0 0 0,0 0 0,0 1 0,1-1 0,-1 0 0,0 1 0,1-1 0,-1 1 0,1-1 0,0 1 0,-1 0 0,1 0 0,0 0 0,0-1 0,0 1 0,0 0 0,1 0 0,-1 0 0,0 1 0,1-1 0,0 0 0,-1 4 0,-1 17-219,1 0 0,2 29 0,0-41-489,0 12-6118</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17:09.939"/>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17:12.986"/>
    </inkml:context>
    <inkml:brush xml:id="br0">
      <inkml:brushProperty name="width" value="0.05" units="cm"/>
      <inkml:brushProperty name="height" value="0.05" units="cm"/>
      <inkml:brushProperty name="color" value="#E71224"/>
    </inkml:brush>
  </inkml:definitions>
  <inkml:trace contextRef="#ctx0" brushRef="#br0">0 2 24575,'91'-1'0,"98"3"0,-186-2 0,-1 0 0,0 1 0,0-1 0,1 1 0,-1 0 0,0 0 0,0 0 0,0 0 0,0 0 0,0 0 0,0 0 0,0 1 0,-1-1 0,1 1 0,0-1 0,-1 1 0,1 0 0,-1-1 0,0 1 0,3 4 0,-2-1 0,0-1 0,0 2 0,0-1 0,0 0 0,-1 0 0,0 0 0,0 1 0,0-1 0,-1 6 0,1-5 0,-1-1 0,0 1 0,0 0 0,-1-1 0,0 1 0,0 0 0,0-1 0,0 1 0,-1-1 0,0 0 0,0 1 0,-1-1 0,1 0 0,-1 0 0,0-1 0,-1 1 0,1 0 0,-7 5 0,4-7 0,0 0 0,0-1 0,0 1 0,-1-1 0,1-1 0,-1 1 0,0-1 0,0 0 0,1-1 0,-9 0 0,6 1 0,0-1 0,1 1 0,-1 1 0,-14 3 0,21-4 0,-1 0 0,0 0 0,1 1 0,-1-1 0,1 1 0,0-1 0,0 1 0,-1 0 0,1 0 0,0 0 0,1 0 0,-1 0 0,0 0 0,0 1 0,1-1 0,0 1 0,-1-1 0,-1 5 0,0 6-110,0 1 0,1-1 0,0 1 0,1-1 0,0 1 0,1-1 0,3 21-1,-3-25-373,2 13-6342</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17:13.403"/>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17:15.025"/>
    </inkml:context>
    <inkml:brush xml:id="br0">
      <inkml:brushProperty name="width" value="0.05" units="cm"/>
      <inkml:brushProperty name="height" value="0.05" units="cm"/>
      <inkml:brushProperty name="color" value="#E71224"/>
    </inkml:brush>
  </inkml:definitions>
  <inkml:trace contextRef="#ctx0" brushRef="#br0">1 0 24575,'28'2'0,"1"2"0,-1 0 0,0 2 0,36 12 0,9 1 0,-43-13 0,-11-3 0,-1 1 0,0 1 0,-1 0 0,27 13 0,-40-17 0,0 1 0,-1 0 0,1 0 0,-1 1 0,0-1 0,0 1 0,0 0 0,0-1 0,0 1 0,-1 0 0,1 1 0,-1-1 0,0 0 0,0 1 0,0-1 0,0 1 0,-1 0 0,1 0 0,-1 0 0,0-1 0,0 1 0,0 0 0,-1 0 0,0 0 0,1 0 0,-2 6 0,1-1 0,-1-1 0,0 1 0,-1 0 0,0-1 0,0 1 0,-1-1 0,0 0 0,-1 0 0,-4 8 0,6-12 0,-1 0 0,0 0 0,0 0 0,0-1 0,-1 1 0,1-1 0,-1 0 0,0 0 0,1 0 0,-2 0 0,1-1 0,0 1 0,0-1 0,-1 0 0,1-1 0,-1 1 0,-8 1 0,-141 14 0,117-14 0,34-3 4,0 0 0,1 0 0,-1 1 0,0-1 0,1 1-1,-1-1 1,0 1 0,1 0 0,-1 0 0,1 0 0,0 1 0,-1-1-1,1 1 1,0-1 0,0 1 0,0 0 0,0-1 0,0 1 0,0 0 0,0 0-1,1 1 1,-1-1 0,1 0 0,-1 0 0,1 1 0,0-1 0,0 1-1,0-1 1,0 1 0,0 3 0,0 5-252,-1 0 1,2 0-1,0 1 1,0-1-1,4 20 1,1 7-6579</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17:15.369"/>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25:58.628"/>
    </inkml:context>
    <inkml:brush xml:id="br0">
      <inkml:brushProperty name="width" value="0.05" units="cm"/>
      <inkml:brushProperty name="height" value="0.05" units="cm"/>
      <inkml:brushProperty name="color" value="#E71224"/>
    </inkml:brush>
  </inkml:definitions>
  <inkml:trace contextRef="#ctx0" brushRef="#br0">0 1507 24575,'11'-1'0,"-1"-1"0,0-1 0,0 0 0,0 0 0,-1-1 0,1 0 0,-1-1 0,0 0 0,0-1 0,13-9 0,23-13 0,108-68 0,-14 8 0,114-72 0,-246 153 0,1 1 0,-1-1 0,-1-1 0,1 1 0,-1-1 0,-1 0 0,1-1 0,-1 1 0,-1-1 0,6-12 0,4-16 0,11-46 0,-21 69 0,1-4 0,-1-1 0,0 1 0,-1-1 0,-1 1 0,-1-1 0,-1 0 0,-1 1 0,0-1 0,-1 0 0,-1 1 0,-6-21 0,5 26 0,-1 1 0,-1-1 0,0 1 0,0 0 0,-1 1 0,-1 0 0,0 0 0,0 0 0,-1 1 0,0 0 0,-1 1 0,0 0 0,-1 0 0,1 1 0,-2 1 0,-12-7 0,-23-9 0,-90-30 0,33 15 0,85 33 0,-1 0 0,1 1 0,-1 1 0,0 0 0,0 2 0,0 0 0,-35 4 0,12-1 0,48-4 0,-1 0 0,1-1 0,-1 1 0,0-1 0,1 0 0,-1 0 0,-1 0 0,1-1 0,0 0 0,-1 1 0,4-5 0,4-5 0,0-1 0,15-25 0,2-22 0,-24 48 0,2-1 0,0 1 0,0 1 0,1-1 0,1 1 0,0 0 0,16-18 0,-24 29 0,1 1 0,-1-1 0,1 0 0,0 1 0,-1-1 0,1 0 0,0 1 0,0-1 0,-1 1 0,1-1 0,0 1 0,0-1 0,0 1 0,0 0 0,0-1 0,0 1 0,0 0 0,-1 0 0,1 0 0,0-1 0,0 1 0,0 0 0,0 0 0,1 1 0,-1-1 0,0 1 0,-1-1 0,1 1 0,-1 0 0,1 0 0,-1-1 0,1 1 0,-1 0 0,1 0 0,-1-1 0,0 1 0,1 0 0,-1 0 0,0 0 0,0 0 0,0 0 0,0-1 0,0 1 0,0 0 0,0 1 0,-6 49 0,1-36 0,-2 0 0,1 0 0,-2 0 0,-11 16 0,-18 36 0,18-26 0,13-32 0,2 1 0,-1 1 0,1-1 0,-4 15 0,8-20 0,-1 0 0,1 0 0,-1 1 0,1-1 0,1 0 0,-1 0 0,1 1 0,0-1 0,0 0 0,1 0 0,-1 0 0,5 8 0,5 9 0,0-1 0,2 0 0,0 0 0,2-2 0,25 29 0,-47-70 0,4 8 0,-1 0 0,-1 1 0,0-1 0,-1 1 0,0 0 0,-1 0 0,-11-14 0,-1 7-115,-4-3-510,-38-49 0,48 51-6201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28:34.050"/>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25:58.628"/>
    </inkml:context>
    <inkml:brush xml:id="br0">
      <inkml:brushProperty name="width" value="0.05" units="cm"/>
      <inkml:brushProperty name="height" value="0.05" units="cm"/>
      <inkml:brushProperty name="color" value="#E71224"/>
    </inkml:brush>
  </inkml:definitions>
  <inkml:trace contextRef="#ctx0" brushRef="#br0">0 1507 24575,'11'-1'0,"-1"-1"0,0-1 0,0 0 0,0 0 0,-1-1 0,1 0 0,-1-1 0,0 0 0,0-1 0,13-9 0,23-13 0,108-68 0,-14 8 0,114-72 0,-246 153 0,1 1 0,-1-1 0,-1-1 0,1 1 0,-1-1 0,-1 0 0,1-1 0,-1 1 0,-1-1 0,6-12 0,4-16 0,11-46 0,-21 69 0,1-4 0,-1-1 0,0 1 0,-1-1 0,-1 1 0,-1-1 0,-1 0 0,-1 1 0,0-1 0,-1 0 0,-1 1 0,-6-21 0,5 26 0,-1 1 0,-1-1 0,0 1 0,0 0 0,-1 1 0,-1 0 0,0 0 0,0 0 0,-1 1 0,0 0 0,-1 1 0,0 0 0,-1 0 0,1 1 0,-2 1 0,-12-7 0,-23-9 0,-90-30 0,33 15 0,85 33 0,-1 0 0,1 1 0,-1 1 0,0 0 0,0 2 0,0 0 0,-35 4 0,12-1 0,48-4 0,-1 0 0,1-1 0,-1 1 0,0-1 0,1 0 0,-1 0 0,-1 0 0,1-1 0,0 0 0,-1 1 0,4-5 0,4-5 0,0-1 0,15-25 0,2-22 0,-24 48 0,2-1 0,0 1 0,0 1 0,1-1 0,1 1 0,0 0 0,16-18 0,-24 29 0,1 1 0,-1-1 0,1 0 0,0 1 0,-1-1 0,1 0 0,0 1 0,0-1 0,-1 1 0,1-1 0,0 1 0,0-1 0,0 1 0,0 0 0,0-1 0,0 1 0,0 0 0,-1 0 0,1 0 0,0-1 0,0 1 0,0 0 0,0 0 0,1 1 0,-1-1 0,0 1 0,-1-1 0,1 1 0,-1 0 0,1 0 0,-1-1 0,1 1 0,-1 0 0,1 0 0,-1-1 0,0 1 0,1 0 0,-1 0 0,0 0 0,0 0 0,0 0 0,0-1 0,0 1 0,0 0 0,0 1 0,-6 49 0,1-36 0,-2 0 0,1 0 0,-2 0 0,-11 16 0,-18 36 0,18-26 0,13-32 0,2 1 0,-1 1 0,1-1 0,-4 15 0,8-20 0,-1 0 0,1 0 0,-1 1 0,1-1 0,1 0 0,-1 0 0,1 1 0,0-1 0,0 0 0,1 0 0,-1 0 0,5 8 0,5 9 0,0-1 0,2 0 0,0 0 0,2-2 0,25 29 0,-47-70 0,4 8 0,-1 0 0,-1 1 0,0-1 0,-1 1 0,0 0 0,-1 0 0,-11-14 0,-1 7-115,-4-3-510,-38-49 0,48 51-6201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33:40.916"/>
    </inkml:context>
    <inkml:brush xml:id="br0">
      <inkml:brushProperty name="width" value="0.05" units="cm"/>
      <inkml:brushProperty name="height" value="0.05" units="cm"/>
      <inkml:brushProperty name="color" value="#33CCFF"/>
    </inkml:brush>
  </inkml:definitions>
  <inkml:trace contextRef="#ctx0" brushRef="#br0">0 115 24575,'28'-2'0,"-1"-1"0,1-2 0,-1-1 0,0-1 0,0-1 0,39-18 0,64-19 0,-114 41 0,1 1 0,0 0 0,-1 2 0,1-1 0,0 2 0,22 2 0,19 8 0,0 4 0,-1 1 0,94 39 0,-11-3 0,6-8 0,-71-23 0,0 4 0,113 52 0,441 306 0,-442-259 0,354 218 0,-507-316 0,-2 1 0,-1 2 0,-1 2 0,30 37 0,32 32 0,-39-49 0,61 44 0,-90-77 0,2 0 0,0-2 0,0-1 0,1-1 0,44 15 0,-12-13 0,0-2 0,1-2 0,91 4 0,188-12 0,-279-4 0,13 1 0,-28 2 0,-1-3 0,0-1 0,0-2 0,0-2 0,56-16 0,33-21 0,269-49 0,-280 84-1365,-92 8-5461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33:42.102"/>
    </inkml:context>
    <inkml:brush xml:id="br0">
      <inkml:brushProperty name="width" value="0.05" units="cm"/>
      <inkml:brushProperty name="height" value="0.05" units="cm"/>
      <inkml:brushProperty name="color" value="#33CCFF"/>
    </inkml:brush>
  </inkml:definitions>
  <inkml:trace contextRef="#ctx0" brushRef="#br0">0 40 24575,'424'-22'0,"-247"8"0,200 10 0,-317 7 0,0 0 0,64 11 0,-105-11 0,0 1 0,-1 1 0,1 1 0,-1 1 0,0 0 0,0 1 0,26 17 0,230 173 0,-43-30 0,-114-90 0,-38-27 0,-2 4 0,134 123 0,-189-151 0,-1 0 0,-1 1 0,-2 2 0,-1-1 0,-2 2 0,21 54 0,-24-51 0,2-1 0,2-1 0,0-1 0,3 0 0,42 55 0,-25-49 0,1-1 0,66 47 0,89 47 0,-169-115 0,-5-3 0,35 22 0,62 30 0,-97-55 0,-1-1 0,2-2 0,-1 1 0,1-2 0,0-1 0,0 0 0,0-1 0,21 0 0,370 22 0,18 0 0,-407-25 0,0-1 0,1-1 0,-1 0 0,0-2 0,0 0 0,0-2 0,-1 0 0,0-1 0,0-1 0,-1-1 0,1-1 0,-2 0 0,0-2 0,22-17 0,10-13 0,-16 13 0,1 0 0,1 3 0,58-32 0,-27 28 0,-45 21 0,0 0 0,-1-2 0,-1 0 0,30-21 0,-50 32-29,0 0 0,0 0 0,0 0 0,0 0 0,-1 0 0,1 0 0,0 0 0,0 0 0,0 0 0,0 0 0,0 0 0,0 0 0,0 0 0,0-1 0,0 1-1,0 0 1,0 0 0,0 0 0,0 0 0,0 0 0,0 0 0,-1 0 0,1 0 0,0 0 0,0 0 0,0 0 0,0 0 0,0-1 0,0 1 0,0 0 0,0 0 0,0 0 0,0 0 0,0 0 0,0 0-1,0 0 1,0 0 0,0 0 0,0 0 0,0 0 0,0-1 0,1 1 0,-1 0 0,0 0 0,0 0 0,0 0 0,-14 4-6797</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33:44.501"/>
    </inkml:context>
    <inkml:brush xml:id="br0">
      <inkml:brushProperty name="width" value="0.05" units="cm"/>
      <inkml:brushProperty name="height" value="0.05" units="cm"/>
      <inkml:brushProperty name="color" value="#33CCFF"/>
    </inkml:brush>
  </inkml:definitions>
  <inkml:trace contextRef="#ctx0" brushRef="#br0">0 0 24575,'72'3'0,"0"2"0,0 4 0,123 31 0,202 85 0,-376-117 0,1222 473-861,-1222-473 861,48 21 0,117 66 0,-175-89 51,0 1-1,-1 1 1,0 0 0,0 0-1,-1 1 1,0 0 0,0 0-1,-1 1 1,-1 0 0,0 1-1,0 0 1,-1 0 0,0 0-1,-1 1 1,0-1 0,5 22-1,0-5-50,2-1 0,1 0 0,0-1 0,19 25 0,-2-1 0,2 9 0,-8-14 0,37 51 0,-51-82 0,1 0 0,0-1 0,1-1 0,1 0 0,0 0 0,0-1 0,26 15 0,0-6 0,1-1 0,70 22 0,94 17 0,-125-36 0,-11-4 0,90 13 0,-130-28 0,1-1 0,-1-1 0,1-1 0,0-2 0,-1-1 0,32-7 0,220-40 0,-171 35 0,158-45 0,-253 55 0,0 0 0,0 0 0,0-2 0,0 0 0,-1 0 0,-1-1 0,1-1 0,-1 0 0,-1-1 0,0 0 0,0-1 0,-1 0 0,0 0 0,-1-1 0,0 0 0,-1-1 0,0 0 0,-1 0 0,-1-1 0,6-16 0,-7 20 0,0-1 0,1 1 0,0 1 0,1-1 0,0 1 0,1 0 0,0 1 0,0-1 0,1 2 0,-1-1 0,2 1 0,-1 0 0,1 1 0,0 0 0,1 1 0,15-6 0,3 0 0,2 2 0,-1 0 0,1 2 0,58-5 0,-55 9 0,-7-1 0,0 1 0,0 2 0,0 0 0,0 2 0,35 6 0,-59-6 0,0 0 0,1 0 0,-1 1 0,0-1 0,0 1 0,0 0 0,-1 0 0,1 0 0,0 0 0,-1 0 0,1 1 0,-1-1 0,0 1 0,0-1 0,0 1 0,0 0 0,0 0 0,-1 0 0,1 0 0,-1 0 0,0 1 0,0-1 0,0 0 0,0 0 0,-1 1 0,1-1 0,-1 1 0,0 4 0,1 11 0,-2 1 0,0 0 0,-6 33 0,4-36 0,2-12 0,1 3 0,-1-1 0,0 0 0,-1 0 0,1 1 0,-1-1 0,-1 0 0,1-1 0,-1 1 0,-1 0 0,-7 11 0,11-17 0,0-1 0,0 0 0,0 0 0,0 0 0,-1 1 0,1-1 0,0 0 0,0 0 0,0 0 0,0 0 0,0 0 0,-1 1 0,1-1 0,0 0 0,0 0 0,0 0 0,-1 0 0,1 0 0,0 0 0,0 0 0,-1 0 0,1 0 0,0 0 0,0 0 0,0 0 0,-1 0 0,1 0 0,0 0 0,0 0 0,-1 0 0,1 0 0,0 0 0,0 0 0,-1 0 0,1 0 0,0 0 0,0 0 0,0 0 0,-1 0 0,1-1 0,0 1 0,0 0 0,0 0 0,0 0 0,-1 0 0,1 0 0,0-1 0,0 1 0,-3-16 0,5-18 0,15-48 0,-11 61 0,-1 0 0,-1-1 0,-2 1 0,2-25 0,-5 41 0,0 0 0,0 0 0,0 0 0,0 1 0,-1-1 0,0 0 0,0 0 0,0 1 0,0-1 0,-1 1 0,0 0 0,0 0 0,0 0 0,0 0 0,-1 0 0,-7-6 0,-7-4 0,-2 0 0,-30-17 0,2 1 0,21 10-341,1-1 0,1-1-1,-39-46 1,48 49-6485</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33:46.054"/>
    </inkml:context>
    <inkml:brush xml:id="br0">
      <inkml:brushProperty name="width" value="0.05" units="cm"/>
      <inkml:brushProperty name="height" value="0.05" units="cm"/>
      <inkml:brushProperty name="color" value="#33CCFF"/>
    </inkml:brush>
  </inkml:definitions>
  <inkml:trace contextRef="#ctx0" brushRef="#br0">1027 499 24575,'-23'-8'0,"22"8"0,1-1 0,-1 0 0,0 1 0,0-1 0,0 1 0,0-1 0,0 1 0,0-1 0,0 1 0,1 0 0,-1-1 0,-1 1 0,1 0 0,0 0 0,0-1 0,0 1 0,0 0 0,0 0 0,0 0 0,0 1 0,0-1 0,0 0 0,0 0 0,0 0 0,0 1 0,0-1 0,0 1 0,0-1 0,0 1 0,0-1 0,1 1 0,-1-1 0,0 1 0,0 0 0,0-1 0,1 1 0,-1 0 0,0 0 0,1-1 0,-1 1 0,1 0 0,-1 0 0,1 0 0,-1 0 0,1 0 0,-1 0 0,1 0 0,0 1 0,-5 16 0,1 0 0,1 0 0,1 0 0,0 0 0,2 23 0,-2 16 0,-4 33 0,-4 48 0,7-122 0,0 1 0,-1-1 0,0 1 0,-1-1 0,-13 26 0,17-40 0,1 0 0,-1-1 0,0 1 0,1 0 0,-1-1 0,0 1 0,0-1 0,0 1 0,0-1 0,0 0 0,0 1 0,-1-1 0,1 0 0,0 0 0,-1 0 0,1 0 0,-1 0 0,1 0 0,-1 0 0,1 0 0,-4 0 0,4-1 0,0-1 0,0 1 0,0-1 0,0 0 0,0 0 0,0 1 0,0-1 0,0 0 0,0 0 0,0 0 0,1 0 0,-1 0 0,0 0 0,1 0 0,-1 0 0,0 0 0,1 0 0,0-1 0,-1 1 0,1 0 0,0 0 0,-1-2 0,-2-13 0,0 1 0,1-1 0,-1-20 0,5-11 0,3 0 0,1 0 0,2 0 0,15-46 0,-7 29 0,-15 58 0,0 1 0,0-1 0,-1 1 0,0-1 0,0 1 0,0-1 0,0 1 0,-1-1 0,0 1 0,0-1 0,-1 1 0,1 0 0,-1 0 0,0-1 0,-1 1 0,1 0 0,-1 1 0,0-1 0,0 0 0,-1 1 0,-6-7 0,-6-4 0,-1 0 0,-1 2 0,0 0 0,-24-13 0,20 12 0,-629-352-1365,574 327-5461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33:48.324"/>
    </inkml:context>
    <inkml:brush xml:id="br0">
      <inkml:brushProperty name="width" value="0.05" units="cm"/>
      <inkml:brushProperty name="height" value="0.05" units="cm"/>
      <inkml:brushProperty name="color" value="#33CCFF"/>
    </inkml:brush>
  </inkml:definitions>
  <inkml:trace contextRef="#ctx0" brushRef="#br0">480 375 24575,'-3'15'0,"1"0"0,-2 0 0,0-1 0,-1 1 0,-1-1 0,0 0 0,-13 22 0,8-14 0,-24 39 0,24-42 0,0 0 0,1 1 0,0 0 0,-7 25 0,18-35 0,6-14 0,9-13 0,4-11 0,-1-1 0,30-61 0,-49 88 0,10-17 0,-2 1 0,0-2 0,9-34 0,-16 50 0,0 0 0,0 0 0,-1 0 0,1 1 0,-1-1 0,0 0 0,0 0 0,0 0 0,0 0 0,-1 0 0,0 0 0,1 0 0,-2 0 0,1 0 0,0 0 0,-1 1 0,1-1 0,-1 0 0,0 1 0,-1 0 0,1-1 0,0 1 0,-1 0 0,0 0 0,0 0 0,-5-3 0,-139-94 0,130 89 0,-26-15 0,2-2 0,0-2 0,-59-58 0,53 40-1365,35 33-5461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39:36.041"/>
    </inkml:context>
    <inkml:brush xml:id="br0">
      <inkml:brushProperty name="width" value="0.1" units="cm"/>
      <inkml:brushProperty name="height" value="0.1" units="cm"/>
    </inkml:brush>
  </inkml:definitions>
  <inkml:trace contextRef="#ctx0" brushRef="#br0">1 1161 24575,'179'2'0,"195"-5"0,-359 2 0,0-1 0,0-1 0,0 0 0,-1-1 0,1-1 0,-1 0 0,0-1 0,0 0 0,-1-1 0,0-1 0,0 0 0,19-16 0,-15 8 0,0 0 0,-1-1 0,0-1 0,-2 0 0,0-1 0,-1-1 0,15-30 0,-20 31 0,-1-1 0,0 0 0,3-21 0,14-37 0,6 14 0,9-20 0,-38 82 0,-1 0 0,1 0 0,-1 0 0,0 0 0,1-1 0,-1 1 0,0 0 0,0 0 0,0 0 0,-1 0 0,1 0 0,0 0 0,-1 0 0,1 0 0,-1 0 0,0 0 0,0 0 0,0 0 0,0 1 0,0-1 0,0 0 0,0 1 0,0-1 0,-1 0 0,1 1 0,-3-2 0,-4-4 0,0 1 0,0 0 0,-1 1 0,-12-6 0,18 10 0,-55-26 0,-1 2 0,-75-19 0,-130-22 0,195 53 0,1 4 0,-2 2 0,1 3 0,-83 7 0,175-6 0,0-1 0,0-1 0,0-1 0,32-13 0,88-44 0,-142 62 0,32-14 0,-1-2 0,35-25 0,-59 37 0,0-1 0,-1 0 0,1 0 0,-2-1 0,1 1 0,-1-2 0,0 1 0,0-1 0,-1 1 0,0-2 0,-1 1 0,1 0 0,4-17 0,-9 24 0,1 1 0,-1 0 0,0 0 0,0 0 0,0 0 0,0-1 0,-1 1 0,1 0 0,0 0 0,0 0 0,0 0 0,0-1 0,0 1 0,0 0 0,0 0 0,0 0 0,0 0 0,0-1 0,0 1 0,0 0 0,-1 0 0,1 0 0,0 0 0,0 0 0,0 0 0,0 0 0,0-1 0,-1 1 0,1 0 0,0 0 0,0 0 0,0 0 0,0 0 0,-1 0 0,1 0 0,0 0 0,0 0 0,0 0 0,0 0 0,-1 0 0,1 0 0,0 0 0,0 0 0,0 0 0,0 0 0,-1 0 0,1 0 0,0 0 0,0 0 0,0 0 0,0 0 0,0 1 0,-1-1 0,1 0 0,0 0 0,0 0 0,0 0 0,0 0 0,0 0 0,-1 1 0,-19 8 0,-18 16 0,0 1 0,-2-2 0,0-1 0,-2-3 0,-58 22 0,71-33 0,12-4 0,0 1 0,-27 13 0,41-17 0,-1 0 0,1-1 0,0 1 0,0 1 0,0-1 0,1 0 0,-1 1 0,0-1 0,1 1 0,0 0 0,-1 0 0,1 0 0,0 0 0,1 0 0,-1 0 0,0 0 0,1 1 0,-2 6 0,3-7 0,0 0 0,0-1 0,0 1 0,0 0 0,1-1 0,-1 1 0,1 0 0,0-1 0,0 1 0,0-1 0,0 1 0,0-1 0,0 0 0,1 1 0,-1-1 0,1 0 0,0 0 0,0 0 0,-1 0 0,1 0 0,4 2 0,55 37 0,-34-24 0,87 73 0,-29-20 0,-57-45-1365</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39:36.041"/>
    </inkml:context>
    <inkml:brush xml:id="br0">
      <inkml:brushProperty name="width" value="0.1" units="cm"/>
      <inkml:brushProperty name="height" value="0.1" units="cm"/>
    </inkml:brush>
  </inkml:definitions>
  <inkml:trace contextRef="#ctx0" brushRef="#br0">1 1161 24575,'179'2'0,"195"-5"0,-359 2 0,0-1 0,0-1 0,0 0 0,-1-1 0,1-1 0,-1 0 0,0-1 0,0 0 0,-1-1 0,0-1 0,0 0 0,19-16 0,-15 8 0,0 0 0,-1-1 0,0-1 0,-2 0 0,0-1 0,-1-1 0,15-30 0,-20 31 0,-1-1 0,0 0 0,3-21 0,14-37 0,6 14 0,9-20 0,-38 82 0,-1 0 0,1 0 0,-1 0 0,0 0 0,1-1 0,-1 1 0,0 0 0,0 0 0,0 0 0,-1 0 0,1 0 0,0 0 0,-1 0 0,1 0 0,-1 0 0,0 0 0,0 0 0,0 0 0,0 1 0,0-1 0,0 0 0,0 1 0,0-1 0,-1 0 0,1 1 0,-3-2 0,-4-4 0,0 1 0,0 0 0,-1 1 0,-12-6 0,18 10 0,-55-26 0,-1 2 0,-75-19 0,-130-22 0,195 53 0,1 4 0,-2 2 0,1 3 0,-83 7 0,175-6 0,0-1 0,0-1 0,0-1 0,32-13 0,88-44 0,-142 62 0,32-14 0,-1-2 0,35-25 0,-59 37 0,0-1 0,-1 0 0,1 0 0,-2-1 0,1 1 0,-1-2 0,0 1 0,0-1 0,-1 1 0,0-2 0,-1 1 0,1 0 0,4-17 0,-9 24 0,1 1 0,-1 0 0,0 0 0,0 0 0,0 0 0,0-1 0,-1 1 0,1 0 0,0 0 0,0 0 0,0 0 0,0-1 0,0 1 0,0 0 0,0 0 0,0 0 0,0 0 0,0-1 0,0 1 0,0 0 0,-1 0 0,1 0 0,0 0 0,0 0 0,0 0 0,0 0 0,0-1 0,-1 1 0,1 0 0,0 0 0,0 0 0,0 0 0,0 0 0,-1 0 0,1 0 0,0 0 0,0 0 0,0 0 0,0 0 0,-1 0 0,1 0 0,0 0 0,0 0 0,0 0 0,0 0 0,-1 0 0,1 0 0,0 0 0,0 0 0,0 0 0,0 0 0,0 1 0,-1-1 0,1 0 0,0 0 0,0 0 0,0 0 0,0 0 0,0 0 0,-1 1 0,-19 8 0,-18 16 0,0 1 0,-2-2 0,0-1 0,-2-3 0,-58 22 0,71-33 0,12-4 0,0 1 0,-27 13 0,41-17 0,-1 0 0,1-1 0,0 1 0,0 1 0,0-1 0,1 0 0,-1 1 0,0-1 0,1 1 0,0 0 0,-1 0 0,1 0 0,0 0 0,1 0 0,-1 0 0,0 0 0,1 1 0,-2 6 0,3-7 0,0 0 0,0-1 0,0 1 0,0 0 0,1-1 0,-1 1 0,1 0 0,0-1 0,0 1 0,0-1 0,0 1 0,0-1 0,0 0 0,1 1 0,-1-1 0,1 0 0,0 0 0,0 0 0,-1 0 0,1 0 0,4 2 0,55 37 0,-34-24 0,87 73 0,-29-20 0,-57-45-1365</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39:42.909"/>
    </inkml:context>
    <inkml:brush xml:id="br0">
      <inkml:brushProperty name="width" value="0.1" units="cm"/>
      <inkml:brushProperty name="height" value="0.1" units="cm"/>
    </inkml:brush>
  </inkml:definitions>
  <inkml:trace contextRef="#ctx0" brushRef="#br0">0 1358 24575,'49'11'0,"-7"-1"0,26-5 0,0-2 0,83-9 0,-145 5 0,0 0 0,0-1 0,0 0 0,0 0 0,-1 0 0,1 0 0,0-1 0,-1 0 0,0-1 0,0 1 0,0-1 0,5-4 0,55-61 0,-35 34 0,-16 18 0,0-2 0,-2 0 0,0-1 0,-2 0 0,11-26 0,-1 4 0,-12 24 0,0 0 0,-2-1 0,0 0 0,-1 0 0,5-38 0,-6 7 0,-3-57 0,1 43 0,0 46 0,-1-1 0,-1 0 0,-1 0 0,-1 0 0,-6-31 0,6 44 0,0-1 0,-1 1 0,1 1 0,-1-1 0,-1 0 0,1 1 0,-1-1 0,0 1 0,0 0 0,-1 1 0,1-1 0,-1 1 0,0 0 0,-1 0 0,-6-4 0,-1 1 0,0 1 0,-1 0 0,1 1 0,-1 1 0,-23-4 0,8 0 0,0-1 0,-35-15 0,44 15 0,-1 0 0,0 2 0,0 1 0,0 0 0,-44-4 0,47 8 0,1-1 0,0 0 0,0-1 0,0-1 0,0-1 0,0 0 0,-20-12 0,36 17 0,1 1 0,-1 0 0,1-1 0,-1 1 0,0 0 0,1-1 0,-1 1 0,1-1 0,-1 1 0,1-1 0,-1 1 0,1-1 0,0 1 0,-1-1 0,1 1 0,0-1 0,-1 0 0,1 1 0,0-1 0,0 1 0,0-1 0,-1 0 0,1 1 0,0-1 0,0 0 0,0 1 0,0-1 0,0 0 0,0 0 0,0 1 0,0-1 0,1 0 0,15-23 0,34-13 0,-48 35 0,18-9 0,1 0 0,0 2 0,31-11 0,-33 14 0,-1-1 0,0 0 0,0-2 0,0 0 0,29-21 0,-13 7 0,-27 19 0,0 0 0,0-1 0,0 1 0,-1-1 0,0-1 0,10-10 0,-16 16 0,-1 0 0,1 0 0,0 0 0,-1 0 0,1 0 0,-1 0 0,1 0 0,0 0 0,-1 0 0,1 0 0,-1 0 0,1 0 0,0 0 0,-1 0 0,1 0 0,0-1 0,-1 1 0,1 0 0,-1 0 0,1 0 0,0-1 0,-1 1 0,1 0 0,0 0 0,0-1 0,-1 1 0,1 0 0,0 0 0,0-1 0,-1 1 0,1 0 0,0-1 0,0 1 0,0-1 0,-1 1 0,1 0 0,0-1 0,0 1 0,0 0 0,0-1 0,0 1 0,0-1 0,0 1 0,0 0 0,0-1 0,0 1 0,0-1 0,0 1 0,0 0 0,0-1 0,0 1 0,1-1 0,-1 1 0,0 0 0,0-1 0,0 1 0,1 0 0,-1-1 0,0 1 0,0 0 0,1-1 0,-1 1 0,1-1 0,-35 12 0,-40 18 0,-44 18 0,109-40 0,-1-1 0,1 1 0,1 1 0,-1-1 0,1 1 0,0 1 0,1 0 0,-11 17 0,9-15 0,1 1 0,-1-1 0,-1 0 0,-21 17 0,27-25 0,1-1 0,0 1 0,-1-1 0,1 1 0,0 0 0,0 0 0,1 0 0,-1 1 0,1-1 0,-1 1 0,1-1 0,0 1 0,1 0 0,-1 0 0,0 0 0,1 0 0,0 0 0,0 0 0,0 0 0,1 0 0,-1 5 0,2-4 0,0 1 0,0-1 0,0 0 0,1 1 0,0-1 0,0 0 0,0 0 0,1 0 0,0 0 0,-1 0 0,2-1 0,-1 0 0,1 1 0,-1-1 0,7 5 0,128 145 0,-62-65 0,-39-54-4,-29-28-191,1 1 1,-1 0 0,-1 0-1,0 0 1,0 1-1,11 18 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39:51.126"/>
    </inkml:context>
    <inkml:brush xml:id="br0">
      <inkml:brushProperty name="width" value="0.1" units="cm"/>
      <inkml:brushProperty name="height" value="0.1" units="cm"/>
      <inkml:brushProperty name="color" value="#66CC00"/>
    </inkml:brush>
  </inkml:definitions>
  <inkml:trace contextRef="#ctx0" brushRef="#br0">0 1077 24575,'2'3'0,"-1"0"0,1 0 0,0-1 0,0 1 0,0 0 0,0-1 0,0 0 0,1 1 0,-1-1 0,1 0 0,-1 0 0,1-1 0,0 1 0,0 0 0,4 1 0,4 3 0,231 179 0,-235-180 0,0-1 0,0 0 0,0 0 0,1-1 0,-1 1 0,1-2 0,12 4 0,-16-5 0,1-1 0,-1 0 0,0 0 0,1 0 0,-1 0 0,1-1 0,-1 1 0,0-1 0,0 0 0,1-1 0,-1 1 0,0-1 0,0 0 0,0 1 0,7-6 0,10-11 0,0 0 0,-1-1 0,-1-1 0,-1-1 0,-1-1 0,-1 0 0,22-40 0,-13 23 0,106-171 0,-41 63 0,189-238 0,-240 345 0,0 2 0,3 2 0,1 1 0,2 3 0,1 1 0,1 3 0,97-43 0,-84 49-1365,-39 18-5461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29:07.800"/>
    </inkml:context>
    <inkml:brush xml:id="br0">
      <inkml:brushProperty name="width" value="0.05" units="cm"/>
      <inkml:brushProperty name="height" value="0.05" units="cm"/>
      <inkml:brushProperty name="color" value="#E71224"/>
    </inkml:brush>
  </inkml:definitions>
  <inkml:trace contextRef="#ctx0" brushRef="#br0">0 50 24575,'2699'0'0,"-2108"24"0,57 0 0,-514-25 0,21 2 0,207-26 0,-121 1 0,42-6 0,-182 19 0,0 4 0,120 7 0,-100 1 0,2234 1 0,-1437 49 0,-710-34 0,-140-8 0,0 3 0,111 35 0,-67-16 0,303 104 0,-309-89 0,156 94 0,84 87 0,-319-206 0,39 39 0,14 11 0,-36-40 0,3-1 0,0-3 0,95 41 0,168 43 0,-174-66 0,76 19 0,-177-57 0,2-1 0,-1-1 0,73-2 0,-75-6 0,0-2 0,0-1 0,-1-1 0,45-17 0,-10 3 0,-25 10 0,1 3 0,-1 1 0,1 2 0,69 2 0,-106 3 0,1 0 0,-1 0 0,0-1 0,1 0 0,-1 0 0,13-5 0,-19 6 0,0-1 0,0 1 0,0-1 0,0 1 0,0-1 0,0 1 0,0-1 0,-1 0 0,1 1 0,0-1 0,0 0 0,-1 0 0,1 0 0,0 0 0,-1 0 0,1 1 0,-1-1 0,1 0 0,-1 0 0,0 0 0,1-2 0,-1 1 0,0 0 0,0 0 0,0 0 0,-1 0 0,1 0 0,-1 0 0,1 0 0,-1 0 0,0 0 0,0 0 0,1 0 0,-2 1 0,1-1 0,0 0 0,-2-2 0,-31-36 0,-1 2 0,-76-65 0,57 55 0,-170-169 0,279 270 0,162 139 0,-198-175 0,0 0 0,-2 1 0,0 1 0,27 41 0,9 10 0,-31-47 0,24 29 0,-44-49 0,0 0 0,1 0 0,-1 0 0,-1 0 0,1 0 0,0 0 0,-1 1 0,0-1 0,1 1 0,-1-1 0,-1 1 0,1-1 0,0 8 0,-2-8 0,-1 0 0,0 0 0,0 0 0,0 0 0,0 0 0,0-1 0,-1 1 0,1-1 0,-1 1 0,0-1 0,0 0 0,1 0 0,-1 0 0,-1 0 0,1-1 0,-5 3 0,-26 20 0,23-8-7,1-1 0,1 1 0,0 1 0,2-1 0,-1 2 0,2-1 0,1 1 0,0-1-1,-2 21 1,-10 28-1287,11-47-5532</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51:27.173"/>
    </inkml:context>
    <inkml:brush xml:id="br0">
      <inkml:brushProperty name="width" value="0.05" units="cm"/>
      <inkml:brushProperty name="height" value="0.05" units="cm"/>
      <inkml:brushProperty name="color" value="#33CCFF"/>
    </inkml:brush>
  </inkml:definitions>
  <inkml:trace contextRef="#ctx0" brushRef="#br0">1 723 24575,'0'-17'0,"2"0"0,0 0 0,1 0 0,0 0 0,2 0 0,0 1 0,1 0 0,0 0 0,1 0 0,1 1 0,20-28 0,6-2 0,1 2 0,55-50 0,-47 49 0,-33 36 0,0-1 0,0 1 0,1 1 0,0-1 0,0 2 0,1 0 0,0 0 0,23-7 0,9 0 0,55-7 0,-20 4 0,70-27 0,-103 27 0,1 3 0,0 1 0,1 2 0,97-6 0,645 19 0,-767-1 0,0 1 0,0 1 0,0 2 0,-1 0 0,0 1 0,0 1 0,33 18 0,-17-9 0,43 17 0,188 90 0,-258-119 0,-1 2 0,1-1 0,-2 1 0,1 1 0,-1 0 0,0 0 0,0 1 0,-1 0 0,-1 0 0,1 1 0,-2 0 0,1 1 0,-1-1 0,6 17 0,-4-11 0,-3-4 0,0 0 0,2 0 0,-1 0 0,12 14 0,-16-31 0,-1 0 0,0 1 0,0-1 0,0 0 0,0 0 0,-1 0 0,0-9 0,0-5 0,0 0 0,2 0 0,0 0 0,1 0 0,1 1 0,1-1 0,1 1 0,0 0 0,1 1 0,1-1 0,1 1 0,0 1 0,2 0 0,17-22 0,8-15 0,-23 32 0,1 1 0,27-30 0,-38 46 0,29-24 0,-31 27 0,-1 1 0,0 0 0,1 0 0,-1-1 0,1 1 0,-1 0 0,1 0 0,-1-1 0,0 1 0,1 0 0,-1 0 0,1 0 0,-1 0 0,1 0 0,-1 0 0,1 0 0,-1 0 0,1 0 0,-1 0 0,1 0 0,-1 0 0,1 0 0,-1 0 0,1 0 0,-1 1 0,1-1 0,0 1 0,-1 0 0,1 0 0,-1 0 0,0 0 0,1 0 0,-1 0 0,0 0 0,0 0 0,1 0 0,-1 0 0,0 0 0,0 0 0,0 1 0,-1-1 0,1 0 0,0 0 0,-1 2 0,-2 12 0,-1-1 0,-1 1 0,0-1 0,-1 0 0,0-1 0,-1 1 0,-11 14 0,-66 86 0,75-105 0,1 1 0,0 0 0,1 1 0,0-1 0,1 2 0,0-1 0,0 1 0,1 0 0,-6 24 0,8-22 0,0-2 0,-1 1 0,0 0 0,0-1 0,-2 1 0,1-1 0,-2-1 0,0 1 0,-15 19 0,17-26 0,1-1 0,-1 0 0,1 0 0,-1 0 0,0-1 0,-1 0 0,1 0 0,0 0 0,-1 0 0,0-1 0,1 0 0,-1 0 0,0-1 0,0 0 0,0 0 0,0 0 0,0 0 0,-1-1 0,1 0 0,0-1 0,0 1 0,0-1 0,-9-3 0,-58-15 0,44 10 0,0 2 0,-35-5 0,19 6 0,-1-3 0,1-2 0,1-2 0,0-1 0,1-3 0,-49-26 0,90 43 0,0-1 0,1 0 0,-1 1 0,0-1 0,1 0 0,-1 0 0,0 0 0,1 0 0,0-1 0,-1 1 0,1 0 0,0-1 0,-1 1 0,-1-3 0,4 4 0,0-1 0,-1 1 0,1-1 0,-1 1 0,1-1 0,0 1 0,-1 0 0,1-1 0,0 1 0,-1 0 0,1 0 0,0-1 0,-1 1 0,1 0 0,0 0 0,0 0 0,-1 0 0,1 0 0,0 0 0,0 0 0,-1 0 0,1 0 0,1 1 0,67 7 0,-64-7 0,27 4 0,3 0 0,-1 2 0,41 12 0,16 5 0,-72-21 0,-1 1 0,1 1 0,-1 1 0,0 0 0,0 2 0,18 10 0,-26-12 0,0-1 0,1 0 0,-1-1 0,1 0 0,0-1 0,0 0 0,1 0 0,-1-2 0,0 1 0,1-1 0,-1-1 0,0 0 0,1 0 0,18-4 0,-25 1 0,0 1 0,0-1 0,0 0 0,0 0 0,-1-1 0,1 1 0,-1-1 0,0 0 0,0 0 0,0-1 0,6-8 0,33-61 0,-35 60 0,27-45-62,-26 45-82,1-1-1,-2 0 0,0 0 0,0 0 0,-2-1 0,0 0 1,-1-1-1,5-24 0,-8 20-6681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51:27.173"/>
    </inkml:context>
    <inkml:brush xml:id="br0">
      <inkml:brushProperty name="width" value="0.05" units="cm"/>
      <inkml:brushProperty name="height" value="0.05" units="cm"/>
      <inkml:brushProperty name="color" value="#33CCFF"/>
    </inkml:brush>
  </inkml:definitions>
  <inkml:trace contextRef="#ctx0" brushRef="#br0">1 723 24575,'0'-17'0,"2"0"0,0 0 0,1 0 0,0 0 0,2 0 0,0 1 0,1 0 0,0 0 0,1 0 0,1 1 0,20-28 0,6-2 0,1 2 0,55-50 0,-47 49 0,-33 36 0,0-1 0,0 1 0,1 1 0,0-1 0,0 2 0,1 0 0,0 0 0,23-7 0,9 0 0,55-7 0,-20 4 0,70-27 0,-103 27 0,1 3 0,0 1 0,1 2 0,97-6 0,645 19 0,-767-1 0,0 1 0,0 1 0,0 2 0,-1 0 0,0 1 0,0 1 0,33 18 0,-17-9 0,43 17 0,188 90 0,-258-119 0,-1 2 0,1-1 0,-2 1 0,1 1 0,-1 0 0,0 0 0,0 1 0,-1 0 0,-1 0 0,1 1 0,-2 0 0,1 1 0,-1-1 0,6 17 0,-4-11 0,-3-4 0,0 0 0,2 0 0,-1 0 0,12 14 0,-16-31 0,-1 0 0,0 1 0,0-1 0,0 0 0,0 0 0,-1 0 0,0-9 0,0-5 0,0 0 0,2 0 0,0 0 0,1 0 0,1 1 0,1-1 0,1 1 0,0 0 0,1 1 0,1-1 0,1 1 0,0 1 0,2 0 0,17-22 0,8-15 0,-23 32 0,1 1 0,27-30 0,-38 46 0,29-24 0,-31 27 0,-1 1 0,0 0 0,1 0 0,-1-1 0,1 1 0,-1 0 0,1 0 0,-1-1 0,0 1 0,1 0 0,-1 0 0,1 0 0,-1 0 0,1 0 0,-1 0 0,1 0 0,-1 0 0,1 0 0,-1 0 0,1 0 0,-1 0 0,1 0 0,-1 0 0,1 0 0,-1 1 0,1-1 0,0 1 0,-1 0 0,1 0 0,-1 0 0,0 0 0,1 0 0,-1 0 0,0 0 0,0 0 0,1 0 0,-1 0 0,0 0 0,0 0 0,0 1 0,-1-1 0,1 0 0,0 0 0,-1 2 0,-2 12 0,-1-1 0,-1 1 0,0-1 0,-1 0 0,0-1 0,-1 1 0,-11 14 0,-66 86 0,75-105 0,1 1 0,0 0 0,1 1 0,0-1 0,1 2 0,0-1 0,0 1 0,1 0 0,-6 24 0,8-22 0,0-2 0,-1 1 0,0 0 0,0-1 0,-2 1 0,1-1 0,-2-1 0,0 1 0,-15 19 0,17-26 0,1-1 0,-1 0 0,1 0 0,-1 0 0,0-1 0,-1 0 0,1 0 0,0 0 0,-1 0 0,0-1 0,1 0 0,-1 0 0,0-1 0,0 0 0,0 0 0,0 0 0,0 0 0,-1-1 0,1 0 0,0-1 0,0 1 0,0-1 0,-9-3 0,-58-15 0,44 10 0,0 2 0,-35-5 0,19 6 0,-1-3 0,1-2 0,1-2 0,0-1 0,1-3 0,-49-26 0,90 43 0,0-1 0,1 0 0,-1 1 0,0-1 0,1 0 0,-1 0 0,0 0 0,1 0 0,0-1 0,-1 1 0,1 0 0,0-1 0,-1 1 0,-1-3 0,4 4 0,0-1 0,-1 1 0,1-1 0,-1 1 0,1-1 0,0 1 0,-1 0 0,1-1 0,0 1 0,-1 0 0,1 0 0,0-1 0,-1 1 0,1 0 0,0 0 0,0 0 0,-1 0 0,1 0 0,0 0 0,0 0 0,-1 0 0,1 0 0,1 1 0,67 7 0,-64-7 0,27 4 0,3 0 0,-1 2 0,41 12 0,16 5 0,-72-21 0,-1 1 0,1 1 0,-1 1 0,0 0 0,0 2 0,18 10 0,-26-12 0,0-1 0,1 0 0,-1-1 0,1 0 0,0-1 0,0 0 0,1 0 0,-1-2 0,0 1 0,1-1 0,-1-1 0,0 0 0,1 0 0,18-4 0,-25 1 0,0 1 0,0-1 0,0 0 0,0 0 0,-1-1 0,1 1 0,-1-1 0,0 0 0,0 0 0,0-1 0,6-8 0,33-61 0,-35 60 0,27-45-62,-26 45-82,1-1-1,-2 0 0,0 0 0,0 0 0,-2-1 0,0 0 1,-1-1-1,5-24 0,-8 20-6681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51:27.173"/>
    </inkml:context>
    <inkml:brush xml:id="br0">
      <inkml:brushProperty name="width" value="0.05" units="cm"/>
      <inkml:brushProperty name="height" value="0.05" units="cm"/>
      <inkml:brushProperty name="color" value="#33CCFF"/>
    </inkml:brush>
  </inkml:definitions>
  <inkml:trace contextRef="#ctx0" brushRef="#br0">1 723 24575,'0'-17'0,"2"0"0,0 0 0,1 0 0,0 0 0,2 0 0,0 1 0,1 0 0,0 0 0,1 0 0,1 1 0,20-28 0,6-2 0,1 2 0,55-50 0,-47 49 0,-33 36 0,0-1 0,0 1 0,1 1 0,0-1 0,0 2 0,1 0 0,0 0 0,23-7 0,9 0 0,55-7 0,-20 4 0,70-27 0,-103 27 0,1 3 0,0 1 0,1 2 0,97-6 0,645 19 0,-767-1 0,0 1 0,0 1 0,0 2 0,-1 0 0,0 1 0,0 1 0,33 18 0,-17-9 0,43 17 0,188 90 0,-258-119 0,-1 2 0,1-1 0,-2 1 0,1 1 0,-1 0 0,0 0 0,0 1 0,-1 0 0,-1 0 0,1 1 0,-2 0 0,1 1 0,-1-1 0,6 17 0,-4-11 0,-3-4 0,0 0 0,2 0 0,-1 0 0,12 14 0,-16-31 0,-1 0 0,0 1 0,0-1 0,0 0 0,0 0 0,-1 0 0,0-9 0,0-5 0,0 0 0,2 0 0,0 0 0,1 0 0,1 1 0,1-1 0,1 1 0,0 0 0,1 1 0,1-1 0,1 1 0,0 1 0,2 0 0,17-22 0,8-15 0,-23 32 0,1 1 0,27-30 0,-38 46 0,29-24 0,-31 27 0,-1 1 0,0 0 0,1 0 0,-1-1 0,1 1 0,-1 0 0,1 0 0,-1-1 0,0 1 0,1 0 0,-1 0 0,1 0 0,-1 0 0,1 0 0,-1 0 0,1 0 0,-1 0 0,1 0 0,-1 0 0,1 0 0,-1 0 0,1 0 0,-1 0 0,1 0 0,-1 1 0,1-1 0,0 1 0,-1 0 0,1 0 0,-1 0 0,0 0 0,1 0 0,-1 0 0,0 0 0,0 0 0,1 0 0,-1 0 0,0 0 0,0 0 0,0 1 0,-1-1 0,1 0 0,0 0 0,-1 2 0,-2 12 0,-1-1 0,-1 1 0,0-1 0,-1 0 0,0-1 0,-1 1 0,-11 14 0,-66 86 0,75-105 0,1 1 0,0 0 0,1 1 0,0-1 0,1 2 0,0-1 0,0 1 0,1 0 0,-6 24 0,8-22 0,0-2 0,-1 1 0,0 0 0,0-1 0,-2 1 0,1-1 0,-2-1 0,0 1 0,-15 19 0,17-26 0,1-1 0,-1 0 0,1 0 0,-1 0 0,0-1 0,-1 0 0,1 0 0,0 0 0,-1 0 0,0-1 0,1 0 0,-1 0 0,0-1 0,0 0 0,0 0 0,0 0 0,0 0 0,-1-1 0,1 0 0,0-1 0,0 1 0,0-1 0,-9-3 0,-58-15 0,44 10 0,0 2 0,-35-5 0,19 6 0,-1-3 0,1-2 0,1-2 0,0-1 0,1-3 0,-49-26 0,90 43 0,0-1 0,1 0 0,-1 1 0,0-1 0,1 0 0,-1 0 0,0 0 0,1 0 0,0-1 0,-1 1 0,1 0 0,0-1 0,-1 1 0,-1-3 0,4 4 0,0-1 0,-1 1 0,1-1 0,-1 1 0,1-1 0,0 1 0,-1 0 0,1-1 0,0 1 0,-1 0 0,1 0 0,0-1 0,-1 1 0,1 0 0,0 0 0,0 0 0,-1 0 0,1 0 0,0 0 0,0 0 0,-1 0 0,1 0 0,1 1 0,67 7 0,-64-7 0,27 4 0,3 0 0,-1 2 0,41 12 0,16 5 0,-72-21 0,-1 1 0,1 1 0,-1 1 0,0 0 0,0 2 0,18 10 0,-26-12 0,0-1 0,1 0 0,-1-1 0,1 0 0,0-1 0,0 0 0,1 0 0,-1-2 0,0 1 0,1-1 0,-1-1 0,0 0 0,1 0 0,18-4 0,-25 1 0,0 1 0,0-1 0,0 0 0,0 0 0,-1-1 0,1 1 0,-1-1 0,0 0 0,0 0 0,0-1 0,6-8 0,33-61 0,-35 60 0,27-45-62,-26 45-82,1-1-1,-2 0 0,0 0 0,0 0 0,-2-1 0,0 0 1,-1-1-1,5-24 0,-8 20-6681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53:16.555"/>
    </inkml:context>
    <inkml:brush xml:id="br0">
      <inkml:brushProperty name="width" value="0.1" units="cm"/>
      <inkml:brushProperty name="height" value="0.1" units="cm"/>
      <inkml:brushProperty name="color" value="#AB008B"/>
    </inkml:brush>
  </inkml:definitions>
  <inkml:trace contextRef="#ctx0" brushRef="#br0">2217 139 24575,'-39'-3'0,"1"-1"0,0-2 0,-68-19 0,34 7 0,23 6 0,0 2 0,-1 2 0,-79-2 0,-829 12 0,923 0 0,-67 12 0,70-8 0,15-1 0,-1 1 0,1 1 0,0 0 0,0 2 0,1 0 0,-25 18 0,11-8 0,16-11 0,0 1 0,1 1 0,0 0 0,1 0 0,0 1 0,1 1 0,1 0 0,-1 1 0,2 0 0,0 0 0,0 1 0,1 0 0,1 0 0,1 1 0,0 0 0,0 0 0,2 1 0,0 0 0,-4 32 0,4-28 0,-1 0 0,-1 0 0,-1-1 0,-1 0 0,-1 0 0,0 0 0,-18 25 0,-24 51 0,44-78 0,1 0 0,1 0 0,0 0 0,1 1 0,1 0 0,1-1 0,0 1 0,2 32 0,0-26 0,0-15 0,0 1 0,0-1 0,1 1 0,0-1 0,5 19 0,-5-25 0,1 0 0,-1 1 0,1-1 0,0 0 0,0 0 0,1 0 0,-1 0 0,0 0 0,1 0 0,0-1 0,0 1 0,0-1 0,0 0 0,0 0 0,0 0 0,0 0 0,1-1 0,-1 1 0,6 1 0,49 15 0,0-2 0,2-2 0,92 9 0,186-12 0,511-12 0,-662 13 0,9 1 0,857-14 0,-962 9 0,-65-5 0,0 0 0,37-2 0,-55-2 0,1 0 0,-1 0 0,0-1 0,1 0 0,-1 0 0,0-1 0,0 0 0,0 0 0,-1-1 0,1 0 0,10-8 0,23-20 0,0-3 0,-2-1 0,39-48 0,-72 76 0,-1-1 0,0 1 0,0-1 0,-1 0 0,0 0 0,0 0 0,-1-1 0,0 1 0,-1-1 0,0 0 0,0 1 0,-1-14 0,0-15 0,-7-70 0,4 87 0,0 13 0,0-1 0,-1 0 0,1 1 0,-2-1 0,1 1 0,-1 0 0,0 0 0,-1 0 0,0 1 0,0 0 0,-1 0 0,0 0 0,-12-11 0,-10-7 0,-58-40 0,74 56 0,-34-22 0,-1 1 0,-56-26 0,45 28 0,27 12 0,-2 1 0,1 1 0,-2 2 0,-67-16 0,22 6 0,60 15 0,1 1 0,-27-4 0,-22 1 0,30 5 0,1-1 0,0-2 0,-66-21 0,57 10 0,0 2 0,-73-16 0,-123-4-1365,183 31-5461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51:27.173"/>
    </inkml:context>
    <inkml:brush xml:id="br0">
      <inkml:brushProperty name="width" value="0.05" units="cm"/>
      <inkml:brushProperty name="height" value="0.05" units="cm"/>
      <inkml:brushProperty name="color" value="#33CCFF"/>
    </inkml:brush>
  </inkml:definitions>
  <inkml:trace contextRef="#ctx0" brushRef="#br0">1 723 24575,'0'-17'0,"2"0"0,0 0 0,1 0 0,0 0 0,2 0 0,0 1 0,1 0 0,0 0 0,1 0 0,1 1 0,20-28 0,6-2 0,1 2 0,55-50 0,-47 49 0,-33 36 0,0-1 0,0 1 0,1 1 0,0-1 0,0 2 0,1 0 0,0 0 0,23-7 0,9 0 0,55-7 0,-20 4 0,70-27 0,-103 27 0,1 3 0,0 1 0,1 2 0,97-6 0,645 19 0,-767-1 0,0 1 0,0 1 0,0 2 0,-1 0 0,0 1 0,0 1 0,33 18 0,-17-9 0,43 17 0,188 90 0,-258-119 0,-1 2 0,1-1 0,-2 1 0,1 1 0,-1 0 0,0 0 0,0 1 0,-1 0 0,-1 0 0,1 1 0,-2 0 0,1 1 0,-1-1 0,6 17 0,-4-11 0,-3-4 0,0 0 0,2 0 0,-1 0 0,12 14 0,-16-31 0,-1 0 0,0 1 0,0-1 0,0 0 0,0 0 0,-1 0 0,0-9 0,0-5 0,0 0 0,2 0 0,0 0 0,1 0 0,1 1 0,1-1 0,1 1 0,0 0 0,1 1 0,1-1 0,1 1 0,0 1 0,2 0 0,17-22 0,8-15 0,-23 32 0,1 1 0,27-30 0,-38 46 0,29-24 0,-31 27 0,-1 1 0,0 0 0,1 0 0,-1-1 0,1 1 0,-1 0 0,1 0 0,-1-1 0,0 1 0,1 0 0,-1 0 0,1 0 0,-1 0 0,1 0 0,-1 0 0,1 0 0,-1 0 0,1 0 0,-1 0 0,1 0 0,-1 0 0,1 0 0,-1 0 0,1 0 0,-1 1 0,1-1 0,0 1 0,-1 0 0,1 0 0,-1 0 0,0 0 0,1 0 0,-1 0 0,0 0 0,0 0 0,1 0 0,-1 0 0,0 0 0,0 0 0,0 1 0,-1-1 0,1 0 0,0 0 0,-1 2 0,-2 12 0,-1-1 0,-1 1 0,0-1 0,-1 0 0,0-1 0,-1 1 0,-11 14 0,-66 86 0,75-105 0,1 1 0,0 0 0,1 1 0,0-1 0,1 2 0,0-1 0,0 1 0,1 0 0,-6 24 0,8-22 0,0-2 0,-1 1 0,0 0 0,0-1 0,-2 1 0,1-1 0,-2-1 0,0 1 0,-15 19 0,17-26 0,1-1 0,-1 0 0,1 0 0,-1 0 0,0-1 0,-1 0 0,1 0 0,0 0 0,-1 0 0,0-1 0,1 0 0,-1 0 0,0-1 0,0 0 0,0 0 0,0 0 0,0 0 0,-1-1 0,1 0 0,0-1 0,0 1 0,0-1 0,-9-3 0,-58-15 0,44 10 0,0 2 0,-35-5 0,19 6 0,-1-3 0,1-2 0,1-2 0,0-1 0,1-3 0,-49-26 0,90 43 0,0-1 0,1 0 0,-1 1 0,0-1 0,1 0 0,-1 0 0,0 0 0,1 0 0,0-1 0,-1 1 0,1 0 0,0-1 0,-1 1 0,-1-3 0,4 4 0,0-1 0,-1 1 0,1-1 0,-1 1 0,1-1 0,0 1 0,-1 0 0,1-1 0,0 1 0,-1 0 0,1 0 0,0-1 0,-1 1 0,1 0 0,0 0 0,0 0 0,-1 0 0,1 0 0,0 0 0,0 0 0,-1 0 0,1 0 0,1 1 0,67 7 0,-64-7 0,27 4 0,3 0 0,-1 2 0,41 12 0,16 5 0,-72-21 0,-1 1 0,1 1 0,-1 1 0,0 0 0,0 2 0,18 10 0,-26-12 0,0-1 0,1 0 0,-1-1 0,1 0 0,0-1 0,0 0 0,1 0 0,-1-2 0,0 1 0,1-1 0,-1-1 0,0 0 0,1 0 0,18-4 0,-25 1 0,0 1 0,0-1 0,0 0 0,0 0 0,-1-1 0,1 1 0,-1-1 0,0 0 0,0 0 0,0-1 0,6-8 0,33-61 0,-35 60 0,27-45-62,-26 45-82,1-1-1,-2 0 0,0 0 0,0 0 0,-2-1 0,0 0 1,-1-1-1,5-24 0,-8 20-6681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54:05.821"/>
    </inkml:context>
    <inkml:brush xml:id="br0">
      <inkml:brushProperty name="width" value="0.1" units="cm"/>
      <inkml:brushProperty name="height" value="0.1" units="cm"/>
      <inkml:brushProperty name="color" value="#AB008B"/>
    </inkml:brush>
  </inkml:definitions>
  <inkml:trace contextRef="#ctx0" brushRef="#br0">1541 312 24575,'-73'-33'0,"-146"-44"0,132 49 0,-56-21 0,-222-65 0,353 111 0,0 0 0,0 1 0,0 1 0,0 0 0,0 0 0,-16 2 0,22 0 0,0 0 0,1 1 0,-1 0 0,0 0 0,0 0 0,1 0 0,-1 1 0,1 0 0,0 0 0,0 0 0,0 1 0,0 0 0,-7 8 0,-52 50 0,-135 102 0,178-149 0,2 1 0,-1 1 0,2 0 0,0 2 0,-28 37 0,38-42 0,-1-1 0,2 1 0,0 1 0,1-1 0,0 1 0,1 1 0,1-1 0,0 1 0,1-1 0,-1 24 0,2 262 0,4-146 0,-2-144 0,0 0 0,1 0 0,1 0 0,0 0 0,0 0 0,1-1 0,0 1 0,1-1 0,0 0 0,1 0 0,0 0 0,10 14 0,-6-12 0,1-1 0,0 0 0,0-1 0,2 0 0,-1-1 0,1 0 0,0-1 0,26 14 0,105 62 0,10 5 0,-90-61 0,128 39 0,-61-24 0,77 22 0,-170-55 0,1-2 0,-1-2 0,62 2 0,-67-9 0,0 0 0,-1-3 0,1-1 0,-1-1 0,0-1 0,0-2 0,-1-1 0,54-26 0,-33 13 0,-35 16 0,0 1 0,-1-2 0,0 0 0,14-10 0,67-47 0,20-15 0,-91 60 0,110-96 0,-118 99 0,-1 0 0,-1-1 0,0-1 0,-2 0 0,17-31 0,-26 43 0,-1-1 0,-1 0 0,0 0 0,0 0 0,0 0 0,-1 0 0,0 0 0,-1-1 0,0 1 0,0 0 0,-3-17 0,-3-5 0,-18-54 0,17 61 0,-76-204 0,69 197 0,0 1 0,-2 0 0,-2 1 0,0 1 0,-32-36 0,30 44 0,0 2 0,-1 0 0,-1 0 0,0 2 0,-29-14 0,-124-53 0,84 48-1365,71 28-5461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54:09.076"/>
    </inkml:context>
    <inkml:brush xml:id="br0">
      <inkml:brushProperty name="width" value="0.1" units="cm"/>
      <inkml:brushProperty name="height" value="0.1" units="cm"/>
      <inkml:brushProperty name="color" value="#AB008B"/>
    </inkml:brush>
  </inkml:definitions>
  <inkml:trace contextRef="#ctx0" brushRef="#br0">0 2111 24575,'1'-13'0,"0"0"0,1 0 0,1 0 0,0 1 0,1 0 0,0-1 0,1 1 0,8-15 0,57-90 0,-67 112 0,18-21 0,0 1 0,2 0 0,0 2 0,47-36 0,13-12 0,-12 10 0,3 4 0,123-73 0,-128 86 0,133-68 0,-62 37 0,-112 58 0,160-84 0,-162 89 0,20-11 0,2 2 0,1 2 0,51-12 0,-30 10 0,0-2 0,-2-4 0,85-45 0,66-27 0,-210 95 0,1-1 0,-1-1 0,0 1 0,-1-1 0,1-1 0,-1 0 0,0 0 0,-1 0 0,0-1 0,0 0 0,0-1 0,-1 0 0,-1 0 0,1 0 0,-1 0 0,4-13 0,-1 7 0,0 2 0,0-1 0,2 1 0,-1 1 0,2-1 0,-1 2 0,2-1 0,0 2 0,15-12 0,13-12 0,-39 32 0,1 0 0,0 1 0,-1-1 0,1 0 0,-1 0 0,0 0 0,0 0 0,1 0 0,-1 0 0,-1-1 0,1 1 0,0 0 0,0 0 0,-1-1 0,1 1 0,-1 0 0,0-1 0,0 1 0,0 0 0,0-1 0,0 1 0,0-1 0,-1 1 0,1 0 0,-1 0 0,0-1 0,1 1 0,-1 0 0,0 0 0,0 0 0,-1-1 0,1 1 0,0 1 0,-1-1 0,-2-4 0,-7-5 0,1-1 0,-2 1 0,1 1 0,-18-12 0,21 17 0,-69-49 0,-35-28 0,79 58 0,22 16 0,1 0 0,-1-1 0,-14-15 0,18 10 0,14 9 0,20 10 0,21 17 0,-2 1 0,73 49 0,76 75 0,-191-143 0,0 0 0,0-1 0,-1 2 0,1-1 0,-1 0 0,0 1 0,0-1 0,0 1 0,-1 0 0,0 0 0,0 0 0,0 0 0,-1 1 0,1-1 0,0 11 0,0 4 0,-2-1 0,0 1 0,-4 22 0,1-9 0,-1 34-455,-4-1 0,-24 102 0,21-131-6371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51:27.173"/>
    </inkml:context>
    <inkml:brush xml:id="br0">
      <inkml:brushProperty name="width" value="0.05" units="cm"/>
      <inkml:brushProperty name="height" value="0.05" units="cm"/>
      <inkml:brushProperty name="color" value="#33CCFF"/>
    </inkml:brush>
  </inkml:definitions>
  <inkml:trace contextRef="#ctx0" brushRef="#br0">1 723 24575,'0'-17'0,"2"0"0,0 0 0,1 0 0,0 0 0,2 0 0,0 1 0,1 0 0,0 0 0,1 0 0,1 1 0,20-28 0,6-2 0,1 2 0,55-50 0,-47 49 0,-33 36 0,0-1 0,0 1 0,1 1 0,0-1 0,0 2 0,1 0 0,0 0 0,23-7 0,9 0 0,55-7 0,-20 4 0,70-27 0,-103 27 0,1 3 0,0 1 0,1 2 0,97-6 0,645 19 0,-767-1 0,0 1 0,0 1 0,0 2 0,-1 0 0,0 1 0,0 1 0,33 18 0,-17-9 0,43 17 0,188 90 0,-258-119 0,-1 2 0,1-1 0,-2 1 0,1 1 0,-1 0 0,0 0 0,0 1 0,-1 0 0,-1 0 0,1 1 0,-2 0 0,1 1 0,-1-1 0,6 17 0,-4-11 0,-3-4 0,0 0 0,2 0 0,-1 0 0,12 14 0,-16-31 0,-1 0 0,0 1 0,0-1 0,0 0 0,0 0 0,-1 0 0,0-9 0,0-5 0,0 0 0,2 0 0,0 0 0,1 0 0,1 1 0,1-1 0,1 1 0,0 0 0,1 1 0,1-1 0,1 1 0,0 1 0,2 0 0,17-22 0,8-15 0,-23 32 0,1 1 0,27-30 0,-38 46 0,29-24 0,-31 27 0,-1 1 0,0 0 0,1 0 0,-1-1 0,1 1 0,-1 0 0,1 0 0,-1-1 0,0 1 0,1 0 0,-1 0 0,1 0 0,-1 0 0,1 0 0,-1 0 0,1 0 0,-1 0 0,1 0 0,-1 0 0,1 0 0,-1 0 0,1 0 0,-1 0 0,1 0 0,-1 1 0,1-1 0,0 1 0,-1 0 0,1 0 0,-1 0 0,0 0 0,1 0 0,-1 0 0,0 0 0,0 0 0,1 0 0,-1 0 0,0 0 0,0 0 0,0 1 0,-1-1 0,1 0 0,0 0 0,-1 2 0,-2 12 0,-1-1 0,-1 1 0,0-1 0,-1 0 0,0-1 0,-1 1 0,-11 14 0,-66 86 0,75-105 0,1 1 0,0 0 0,1 1 0,0-1 0,1 2 0,0-1 0,0 1 0,1 0 0,-6 24 0,8-22 0,0-2 0,-1 1 0,0 0 0,0-1 0,-2 1 0,1-1 0,-2-1 0,0 1 0,-15 19 0,17-26 0,1-1 0,-1 0 0,1 0 0,-1 0 0,0-1 0,-1 0 0,1 0 0,0 0 0,-1 0 0,0-1 0,1 0 0,-1 0 0,0-1 0,0 0 0,0 0 0,0 0 0,0 0 0,-1-1 0,1 0 0,0-1 0,0 1 0,0-1 0,-9-3 0,-58-15 0,44 10 0,0 2 0,-35-5 0,19 6 0,-1-3 0,1-2 0,1-2 0,0-1 0,1-3 0,-49-26 0,90 43 0,0-1 0,1 0 0,-1 1 0,0-1 0,1 0 0,-1 0 0,0 0 0,1 0 0,0-1 0,-1 1 0,1 0 0,0-1 0,-1 1 0,-1-3 0,4 4 0,0-1 0,-1 1 0,1-1 0,-1 1 0,1-1 0,0 1 0,-1 0 0,1-1 0,0 1 0,-1 0 0,1 0 0,0-1 0,-1 1 0,1 0 0,0 0 0,0 0 0,-1 0 0,1 0 0,0 0 0,0 0 0,-1 0 0,1 0 0,1 1 0,67 7 0,-64-7 0,27 4 0,3 0 0,-1 2 0,41 12 0,16 5 0,-72-21 0,-1 1 0,1 1 0,-1 1 0,0 0 0,0 2 0,18 10 0,-26-12 0,0-1 0,1 0 0,-1-1 0,1 0 0,0-1 0,0 0 0,1 0 0,-1-2 0,0 1 0,1-1 0,-1-1 0,0 0 0,1 0 0,18-4 0,-25 1 0,0 1 0,0-1 0,0 0 0,0 0 0,-1-1 0,1 1 0,-1-1 0,0 0 0,0 0 0,0-1 0,6-8 0,33-61 0,-35 60 0,27-45-62,-26 45-82,1-1-1,-2 0 0,0 0 0,0 0 0,-2-1 0,0 0 1,-1-1-1,5-24 0,-8 20-6681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20:36:51.97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39 240,'85'23,"202"47,-207-55,133 9,166-23,-185-3,119-13,-142-4,171-22,-5-28,-258 52,131-13,-209 30,99-6,120 7,-204 0,152 9,-577-55,135 10,-431 4,408 12,118 2,-72 12,-74-6,-160-11,398 25,-96 15,151-10,25-6</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20:37:21.44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1,'551'10,"-47"-8,-257-3,-225 1,299 13,-207-5,140-6,-124-4,2591 2,-2476-11,409 11,-498-11,-38 12,-104-1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29:14.875"/>
    </inkml:context>
    <inkml:brush xml:id="br0">
      <inkml:brushProperty name="width" value="0.05" units="cm"/>
      <inkml:brushProperty name="height" value="0.05" units="cm"/>
      <inkml:brushProperty name="color" value="#E71224"/>
    </inkml:brush>
  </inkml:definitions>
  <inkml:trace contextRef="#ctx0" brushRef="#br0">1 1 24575,'1700'0'0,"-1546"12"0,-108-6 0,0-2 0,55-3 0,-392 1 0,137-5 0,-10 1 0,-186 5 0,206 6 0,-164 6 0,-15-16 0,428 26 0,74 14 0,104 20 0,-220-50 0,0-3 0,104-2 0,-148-5 0,13-1 0,-32 2 0,0 0 0,0 0 0,0 0 0,0 0 0,0 1 0,0-1 0,0 0 0,0 0 0,0 0 0,-1 0 0,1 0 0,0 0 0,0 0 0,0 0 0,0 0 0,0 0 0,0 0 0,0 0 0,0 0 0,0 0 0,0 0 0,0 0 0,0 1 0,0-1 0,0 0 0,0 0 0,0 0 0,0 0 0,0 0 0,0 0 0,0 0 0,0 0 0,0 0 0,0 0 0,0 0 0,0 0 0,0 0 0,0 1 0,0-1 0,0 0 0,1 0 0,-1 0 0,0 0 0,0 0 0,0 0 0,0 0 0,0 0 0,0 0 0,0 0 0,0 0 0,0 0 0,-20 7 0,-91 36 0,85-30 0,0-3 0,-1 0 0,0-1 0,-49 8 0,-9-9 0,75-6 0,10 3 0,20 5 0,32 6 0,-9-7 0,-14-5 0,1 2 0,-1 1 0,0 2 0,-1 0 0,41 21 0,-68-30 0,0 0 0,0 1 0,-1-1 0,1 0 0,0 1 0,0-1 0,-1 1 0,1-1 0,0 1 0,-1-1 0,1 1 0,-1 0 0,1-1 0,0 1 0,-1 0 0,1-1 0,-1 1 0,0 0 0,1 0 0,-1 0 0,0-1 0,1 1 0,-1 0 0,0 0 0,0 1 0,0-2 0,-1 1 0,1 0 0,-1 0 0,1-1 0,-1 1 0,1-1 0,-1 1 0,0-1 0,1 1 0,-1-1 0,0 1 0,0-1 0,1 1 0,-1-1 0,0 0 0,0 1 0,0-1 0,0 0 0,-1 0 0,-44 5 0,24-8-1365,5-2-5461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20:37:21.449"/>
    </inkml:context>
    <inkml:brush xml:id="br0">
      <inkml:brushProperty name="width" value="0.1" units="cm"/>
      <inkml:brushProperty name="height" value="0.1" units="cm"/>
      <inkml:brushProperty name="color" value="#33CCFF"/>
    </inkml:brush>
  </inkml:definitions>
  <inkml:trace contextRef="#ctx0" brushRef="#br0">1 1353 24575,'0'-6'0,"1"-1"0,0 1 0,0-1 0,0 1 0,1 0 0,0-1 0,6-10 0,25-42 0,-19 36 0,126-208 0,-113 195 0,0 1 0,64-62 0,-43 48 0,-5 9 0,1 3 0,88-58 0,-98 72 0,93-58 0,-61 40 0,2 2 0,1 3 0,107-39 0,-63 32 0,149-47 0,206-24 0,-453 111 0,1 1 0,-1 1 0,1 0 0,29 3 0,-4 0 0,115-2 0,168-22 0,-147 10 0,-50 6 0,88 3 0,-126 4 0,-73 1 0,1 0 0,-1 1 0,0 1 0,0 1 0,0 0 0,-1 1 0,29 16 0,18 13 0,-39-21 0,43 19 0,7 1 0,107 67 0,-137-72 0,74 65 0,-31-22 0,-32-33 0,37 31 0,-78-57 0,-2 1 0,1 0 0,-2 1 0,0 0 0,15 29 0,1 3 0,-8-18 0,6 9 0,-2 0 0,32 77 0,-15-34 0,-22-42 0,-10-24 0,0 1 0,-1 0 0,-1-1 0,-1 2 0,6 31 0,-8-33 0,1-1 0,1 1 0,0 0 0,1-1 0,11 23 0,9 27 0,-10-15 0,-5-19 0,11 54 0,-14-63 0,-7-21 0,0 1 0,1-1 0,-1 1 0,1-1 0,-1 1 0,0-1 0,1 0 0,-1 1 0,1-1 0,-1 0 0,1 1 0,-1-1 0,1 0 0,-1 0 0,1 1 0,0-1 0,-1 0 0,1 0 0,-1 0 0,1 0 0,0 0 0,1 0 0,0-1 0,0 1 0,0-1 0,0 0 0,-1 0 0,1 0 0,0 0 0,-1 0 0,1 0 0,0-1 0,-1 1 0,0 0 0,1-1 0,-1 1 0,0-1 0,2-3 0,65-89 0,64-83 0,-51 71 0,-35 43 0,43-78 0,-51 77 0,-51 111 0,-37 33 0,32-52 0,-24 47 0,29-51 0,0-2 0,-29 38 0,6-11 0,2 7 0,18-28 0,-22 27 0,30-46 0,0-1 0,-16 14 0,-15 13 0,21-15 0,11-13 0,1 0 0,0 0 0,0 0 0,-6 11 0,11-16 0,0-1 0,-1 1 0,1 0 0,-1-1 0,1 1 0,-1-1 0,0 1 0,0-1 0,1 0 0,-1 0 0,0 0 0,0 0 0,0 0 0,-1 0 0,1 0 0,0-1 0,0 1 0,0-1 0,-1 1 0,1-1 0,0 0 0,0 0 0,0 0 0,-5-1 0,-5 0 0,-1-1 0,0-1 0,-14-5 0,11 4 0,-48-13 0,-70-29 0,108 35 0,0-2 0,1 0 0,0-1 0,1-2 0,-28-23 0,-177-138 0,228 176 0,-92-70 0,86 64 0,-1 1 0,-1 1 0,1-1 0,-1 1 0,1 1 0,-15-6 0,23 10 0,-1 0 0,0 0 0,0 0 0,1 0 0,-1 0 0,0 0 0,0 0 0,1 0 0,-1 0 0,0 0 0,0 1 0,1-1 0,-1 0 0,0 1 0,1-1 0,-1 0 0,0 1 0,1-1 0,-1 1 0,0-1 0,1 1 0,-1-1 0,1 1 0,-1-1 0,1 1 0,-1-1 0,1 1 0,0 0 0,-1-1 0,1 1 0,0 0 0,-1-1 0,1 1 0,0 0 0,0 0 0,0-1 0,-1 1 0,1 0 0,0 0 0,0-1 0,0 1 0,0 0 0,1 0 0,-1-1 0,0 2 0,0 3 0,1-1 0,-1 0 0,1 1 0,0-1 0,0 0 0,0 0 0,3 5 0,1 0 0,0 0 0,1-1 0,1 1 0,-1-1 0,1-1 0,1 1 0,-1-1 0,17 11 0,7 2 0,40 20 0,-12-8 0,-43-24 0,1 0 0,1-1 0,0-1 0,-1-1 0,23 4 0,-13-3 0,31 11 0,-40-10 0,-4-1 0,0-1 0,1 0 0,-1-1 0,1-1 0,19 3 0,-17-4 0,0 2 0,0 0 0,0 1 0,-1 0 0,0 2 0,0 0 0,26 15 0,-22-10 0,1-2 0,1-1 0,23 8 0,-42-17 0,0 1 0,0-1 0,-1 0 0,1 0 0,0 0 0,0 0 0,0 0 0,-1 0 0,1-1 0,0 1 0,0-1 0,-1 0 0,1 0 0,-1 0 0,1 0 0,-1-1 0,1 1 0,-1-1 0,1 1 0,-1-1 0,3-3 0,5-4 0,-1-1 0,-1 0 0,11-17 0,-5 9 0,33-59 0,-43 72 0,1 0 0,0 0 0,0 1 0,0-1 0,1 1 0,-1 0 0,1 1 0,12-6 0,-12 7 0,0-1 0,-1-1 0,1 1 0,0-1 0,-1 0 0,0 0 0,0 0 0,0-1 0,8-10 0,54-68 0,-30 39 0,8-9 0,26-34 0,-45 50-1365</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20:37:37.142"/>
    </inkml:context>
    <inkml:brush xml:id="br0">
      <inkml:brushProperty name="width" value="0.1" units="cm"/>
      <inkml:brushProperty name="height" value="0.1" units="cm"/>
      <inkml:brushProperty name="color" value="#33CCFF"/>
    </inkml:brush>
  </inkml:definitions>
  <inkml:trace contextRef="#ctx0" brushRef="#br0">1 1353 24575,'0'-6'0,"1"-1"0,0 1 0,0-1 0,0 1 0,1 0 0,0-1 0,6-10 0,25-42 0,-19 36 0,126-208 0,-113 195 0,0 1 0,64-62 0,-43 48 0,-5 9 0,1 3 0,88-58 0,-98 72 0,93-58 0,-61 40 0,2 2 0,1 3 0,107-39 0,-63 32 0,149-47 0,206-24 0,-453 111 0,1 1 0,-1 1 0,1 0 0,29 3 0,-4 0 0,115-2 0,168-22 0,-147 10 0,-50 6 0,88 3 0,-126 4 0,-73 1 0,1 0 0,-1 1 0,0 1 0,0 1 0,0 0 0,-1 1 0,29 16 0,18 13 0,-39-21 0,43 19 0,7 1 0,107 67 0,-137-72 0,74 65 0,-31-22 0,-32-33 0,37 31 0,-78-57 0,-2 1 0,1 0 0,-2 1 0,0 0 0,15 29 0,1 3 0,-8-18 0,6 9 0,-2 0 0,32 77 0,-15-34 0,-22-42 0,-10-24 0,0 1 0,-1 0 0,-1-1 0,-1 2 0,6 31 0,-8-33 0,1-1 0,1 1 0,0 0 0,1-1 0,11 23 0,9 27 0,-10-15 0,-5-19 0,11 54 0,-14-63 0,-7-21 0,0 1 0,1-1 0,-1 1 0,1-1 0,-1 1 0,0-1 0,1 0 0,-1 1 0,1-1 0,-1 0 0,1 1 0,-1-1 0,1 0 0,-1 0 0,1 1 0,0-1 0,-1 0 0,1 0 0,-1 0 0,1 0 0,0 0 0,1 0 0,0-1 0,0 1 0,0-1 0,0 0 0,-1 0 0,1 0 0,0 0 0,-1 0 0,1 0 0,0-1 0,-1 1 0,0 0 0,1-1 0,-1 1 0,0-1 0,2-3 0,65-89 0,64-83 0,-51 71 0,-35 43 0,43-78 0,-51 77 0,-51 111 0,-37 33 0,32-52 0,-24 47 0,29-51 0,0-2 0,-29 38 0,6-11 0,2 7 0,18-28 0,-22 27 0,30-46 0,0-1 0,-16 14 0,-15 13 0,21-15 0,11-13 0,1 0 0,0 0 0,0 0 0,-6 11 0,11-16 0,0-1 0,-1 1 0,1 0 0,-1-1 0,1 1 0,-1-1 0,0 1 0,0-1 0,1 0 0,-1 0 0,0 0 0,0 0 0,0 0 0,-1 0 0,1 0 0,0-1 0,0 1 0,0-1 0,-1 1 0,1-1 0,0 0 0,0 0 0,0 0 0,-5-1 0,-5 0 0,-1-1 0,0-1 0,-14-5 0,11 4 0,-48-13 0,-70-29 0,108 35 0,0-2 0,1 0 0,0-1 0,1-2 0,-28-23 0,-177-138 0,228 176 0,-92-70 0,86 64 0,-1 1 0,-1 1 0,1-1 0,-1 1 0,1 1 0,-15-6 0,23 10 0,-1 0 0,0 0 0,0 0 0,1 0 0,-1 0 0,0 0 0,0 0 0,1 0 0,-1 0 0,0 0 0,0 1 0,1-1 0,-1 0 0,0 1 0,1-1 0,-1 0 0,0 1 0,1-1 0,-1 1 0,0-1 0,1 1 0,-1-1 0,1 1 0,-1-1 0,1 1 0,-1-1 0,1 1 0,0 0 0,-1-1 0,1 1 0,0 0 0,-1-1 0,1 1 0,0 0 0,0 0 0,0-1 0,-1 1 0,1 0 0,0 0 0,0-1 0,0 1 0,0 0 0,1 0 0,-1-1 0,0 2 0,0 3 0,1-1 0,-1 0 0,1 1 0,0-1 0,0 0 0,0 0 0,3 5 0,1 0 0,0 0 0,1-1 0,1 1 0,-1-1 0,1-1 0,1 1 0,-1-1 0,17 11 0,7 2 0,40 20 0,-12-8 0,-43-24 0,1 0 0,1-1 0,0-1 0,-1-1 0,23 4 0,-13-3 0,31 11 0,-40-10 0,-4-1 0,0-1 0,1 0 0,-1-1 0,1-1 0,19 3 0,-17-4 0,0 2 0,0 0 0,0 1 0,-1 0 0,0 2 0,0 0 0,26 15 0,-22-10 0,1-2 0,1-1 0,23 8 0,-42-17 0,0 1 0,0-1 0,-1 0 0,1 0 0,0 0 0,0 0 0,0 0 0,-1 0 0,1-1 0,0 1 0,0-1 0,-1 0 0,1 0 0,-1 0 0,1 0 0,-1-1 0,1 1 0,-1-1 0,1 1 0,-1-1 0,3-3 0,5-4 0,-1-1 0,-1 0 0,11-17 0,-5 9 0,33-59 0,-43 72 0,1 0 0,0 0 0,0 1 0,0-1 0,1 1 0,-1 0 0,1 1 0,12-6 0,-12 7 0,0-1 0,-1-1 0,1 1 0,0-1 0,-1 0 0,0 0 0,0 0 0,0-1 0,8-10 0,54-68 0,-30 39 0,8-9 0,26-34 0,-45 50-1365</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20:37:37.14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26,'784'18,"-215"-13,-333-7,1921 2,-2092-2,83-15,-83 11,-40 4,35-5,-21 1,1 2,-1 2,54 3,-20 1,-63-2</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20:37:37.144"/>
    </inkml:context>
    <inkml:brush xml:id="br0">
      <inkml:brushProperty name="width" value="0.05" units="cm"/>
      <inkml:brushProperty name="height" value="0.05" units="cm"/>
    </inkml:brush>
  </inkml:definitions>
  <inkml:trace contextRef="#ctx0" brushRef="#br0">1 1051 24575,'0'-21'0,"1"0"0,0 0 0,2 0 0,0 0 0,11-35 0,-10 45 0,-2-1 0,0 0 0,2-14 0,-4 15 0,2 0 0,0 0 0,3-12 0,-3 19 0,0 0 0,0-1 0,0 1 0,0 0 0,0 1 0,1-1 0,0 0 0,0 1 0,0-1 0,0 1 0,5-4 0,-1 2 0,0 0 0,0 0 0,0 0 0,1 1 0,-1 0 0,1 1 0,0 0 0,1 0 0,-1 1 0,0 0 0,1 0 0,-1 1 0,1 0 0,-1 0 0,17 2 0,176-16 0,-42 1 0,-41 13 0,62-3 0,-157 0 0,0-2 0,0 0 0,0-2 0,-1 0 0,-1-1 0,25-15 0,20-7 0,-34 17 0,-12 7 0,0-2 0,-1 0 0,0-1 0,0-1 0,29-23 0,1-8 0,69-67 0,-102 93 0,-1-1 0,-1 0 0,0-1 0,-1-1 0,-2 0 0,0 0 0,15-37 0,-23 49 0,1-4 0,0 1 0,0-1 0,-1 0 0,-1 0 0,0 0 0,1-18 0,-3 8 0,-1 25 0,1 36 0,0 230 0,1-262 0,0-1 0,1-1 0,0 1 0,1 0 0,-1 0 0,1-1 0,1 1 0,-1-1 0,1 0 0,0 0 0,10 10 0,6 12 0,-18-24 0,1 0 0,0-1 0,1 1 0,-1-1 0,0 0 0,1 0 0,0 0 0,0-1 0,0 1 0,6 2 0,46 17 0,-35-15 0,-5-2 0,1 0 0,-1-2 0,1 0 0,28 2 0,69-6 0,-46 0 0,272 10 0,-288-8 0,-32-1 0,-1 0 0,1 1 0,0 1 0,34 9 0,67 28 0,-51-15 0,100 21 0,-139-44 0,-25-1 0,1 0 0,-1 0 0,0 1 0,12 2 0,-17-3 0,0 1 0,1-1 0,-1 1 0,0-1 0,0 1 0,1 0 0,-1-1 0,0 1 0,0 0 0,0 0 0,0 0 0,0 0 0,0 0 0,0 0 0,0 0 0,-1 0 0,1 1 0,0-1 0,-1 0 0,1 0 0,0 0 0,-1 1 0,0-1 0,1 0 0,-1 1 0,0 1 0,3 31 70,-2-1 0,-3 37 0,0-1-1645,2-60-5251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20:37:53.512"/>
    </inkml:context>
    <inkml:brush xml:id="br0">
      <inkml:brushProperty name="width" value="0.1" units="cm"/>
      <inkml:brushProperty name="height" value="0.1" units="cm"/>
      <inkml:brushProperty name="color" value="#33CCFF"/>
    </inkml:brush>
  </inkml:definitions>
  <inkml:trace contextRef="#ctx0" brushRef="#br0">1 1353 24575,'0'-6'0,"1"-1"0,1 1 0,-1-1 0,0 1 0,2 0 0,-1-1 0,9-10 0,32-42 0,-25 36 0,163-208 0,-145 195 0,-1 1 0,83-62 0,-56 48 0,-6 9 0,1 3 0,114-58 0,-127 72 0,121-58 0,-79 40 0,2 2 0,2 3 0,138-39 0,-81 32 0,193-47 0,267-24 0,-587 111 0,1 1 0,-2 1 0,2 0 0,37 3 0,-5 0 0,150-2 0,218-22 0,-192 10 0,-64 6 0,114 3 0,-163 4 0,-96 1 0,3 0 0,-3 1 0,1 1 0,0 1 0,0 0 0,-2 1 0,38 16 0,24 13 0,-51-21 0,55 19 0,10 1 0,139 67 0,-179-72 0,97 65 0,-40-22 0,-42-33 0,48 31 0,-101-57 0,-3 1 0,2 0 0,-3 1 0,0 0 0,19 29 0,2 3 0,-11-18 0,8 9 0,-2 0 0,41 77 0,-19-34 0,-29-42 0,-13-24 0,0 1 0,-1 0 0,-2-1 0,-1 2 0,8 31 0,-10-33 0,1-1 0,1 1 0,0 0 0,2-1 0,14 23 0,11 27 0,-13-15 0,-6-19 0,15 54 0,-19-63 0,-9-21 0,0 1 0,1-1 0,-1 1 0,1-1 0,-1 1 0,0-1 0,2 0 0,-2 1 0,1-1 0,-1 0 0,1 1 0,-1-1 0,2 0 0,-2 0 0,1 1 0,0-1 0,-1 0 0,1 0 0,-1 0 0,2 0 0,-1 0 0,2 0 0,-1-1 0,1 1 0,-1-1 0,1 0 0,-2 0 0,2 0 0,0 0 0,-2 0 0,1 0 0,1-1 0,-2 1 0,1 0 0,0-1 0,0 1 0,-1-1 0,3-3 0,84-89 0,83-83 0,-66 71 0,-45 43 0,56-78 0,-67 77 0,-66 111 0,-48 33 0,42-52 0,-32 47 0,38-51 0,1-2 0,-39 38 0,8-11 0,3 7 0,23-28 0,-28 27 0,39-46 0,-1-1 0,-20 14 0,-19 13 0,26-15 0,15-13 0,1 0 0,1 0 0,-1 0 0,-8 11 0,15-16 0,0-1 0,-2 1 0,2 0 0,-2-1 0,2 1 0,-2-1 0,1 1 0,-1-1 0,2 0 0,-2 0 0,1 0 0,-1 0 0,0 0 0,-1 0 0,2 0 0,-1-1 0,1 1 0,-1-1 0,-1 1 0,2-1 0,-1 0 0,0 0 0,1 0 0,-7-1 0,-7 0 0,-1-1 0,0-1 0,-18-5 0,15 4 0,-63-13 0,-91-29 0,140 35 0,0-2 0,2 0 0,-1-1 0,2-2 0,-36-23 0,-231-138 0,297 176 0,-120-70 0,112 64 0,-1 1 0,-2 1 0,2-1 0,-2 1 0,2 1 0,-20-6 0,30 10 0,-1 0 0,-1 0 0,1 0 0,1 0 0,-1 0 0,-1 0 0,1 0 0,1 0 0,-1 0 0,-1 0 0,1 1 0,1-1 0,-1 0 0,0 1 0,1-1 0,-2 0 0,1 1 0,1-1 0,-1 1 0,-1-1 0,2 1 0,-1-1 0,1 1 0,-1-1 0,1 1 0,-2-1 0,2 1 0,0 0 0,-1-1 0,1 1 0,0 0 0,-1-1 0,1 1 0,0 0 0,0 0 0,0-1 0,-1 1 0,1 0 0,0 0 0,0-1 0,0 1 0,0 0 0,1 0 0,-1-1 0,0 2 0,0 3 0,1-1 0,-1 0 0,1 1 0,1-1 0,-1 0 0,0 0 0,5 5 0,0 0 0,1 0 0,0-1 0,2 1 0,-1-1 0,1-1 0,2 1 0,-2-1 0,22 11 0,9 2 0,52 20 0,-15-8 0,-56-24 0,1 0 0,1-1 0,0-1 0,0-1 0,28 4 0,-16-3 0,41 11 0,-53-10 0,-5-1 0,0-1 0,2 0 0,-2-1 0,2-1 0,24 3 0,-22-4 0,0 2 0,0 0 0,0 1 0,-1 0 0,0 2 0,-1 0 0,35 15 0,-29-10 0,1-2 0,2-1 0,29 8 0,-54-17 0,0 1 0,0-1 0,-2 0 0,2 0 0,0 0 0,0 0 0,0 0 0,-2 0 0,2-1 0,0 1 0,0-1 0,-1 0 0,1 0 0,-2 0 0,2 0 0,-1-1 0,1 1 0,-2-1 0,2 1 0,-1-1 0,3-3 0,7-4 0,-1-1 0,-2 0 0,15-17 0,-7 9 0,43-59 0,-56 72 0,2 0 0,-1 0 0,1 1 0,-1-1 0,2 1 0,-2 0 0,2 1 0,16-6 0,-17 7 0,1-1 0,-1-1 0,0 1 0,1-1 0,-1 0 0,-1 0 0,1 0 0,-1-1 0,11-10 0,70-68 0,-39 39 0,10-9 0,35-34 0,-60 50-1365</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20:37:53.51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1447 241,'30'-6,"-6"-1,85-5,214 3,-243 9,682 17,-653-15,-25-1,115 16,44 25,348 44,-583-85,2 0,0-1,0 0,17-1,-24 0,-1 1,1-1,0 0,-1 0,1 0,-1 0,1 0,-1-1,1 1,-1-1,0 1,0-1,0 0,0 0,0 0,0 0,2-4,3-4,1 0,0 0,1 0,0 1,1 0,17-12,-27 21,1-1,0 0,0 1,-1-1,1 1,-1-1,1 0,0 1,-1-1,1 0,-1 0,0 0,1 1,-1-1,0 0,1 0,-1 0,0 0,0 1,0-1,0 0,1 0,-1 0,-1-2,1 1,-1-1,0 0,0 1,0-1,0 1,0-1,0 1,-3-4,-5-5,1 0,-18-14,22 21,-6-6,-13-13,-31-22,46 39,0 0,-1 1,1 0,-1 0,0 1,-1 0,1 1,-13-3,-73-11,0 4,-141-1,-798 14,821 16,84-3,75-9,-194 8,204-10,-44 7,-39 2,-949-12,862 14,208-13,-137 9,140-8,0-1,0 1,0 0,0 0,0 1,0-1,0 0,0 1,0 0,-3 3,-28 25,15-12,2-4,12-11,0 1,0 0,0 0,0 0,1 1,-7 9,11-13,-1-1,1 1,0-1,0 1,0-1,-1 1,1-1,0 1,0-1,0 1,0-1,0 1,0-1,0 1,0-1,0 1,1-1,-1 1,0-1,0 1,0-1,1 1,-1-1,0 1,0-1,1 0,-1 1,0-1,1 1,-1-1,0 0,1 1,-1-1,1 0,-1 1,1-1,-1 0,1 0,-1 0,1 1,-1-1,1 0,25 7,-23-7,29 5,1-1,0-2,54-4,100-20,131-18,-308 38,147-16,282 14,-300 4,-137 0,0 0,-1 0,1 0,-1 0,1 0,-1 0,1 0,0 1,-1-1,1 0,-1 1,1-1,-1 1,0 0,1 0,-1-1,0 1,1 0,-1 0,0 0,0 0,0 1,0-1,2 3,-3-3,1 1,-1 0,0 0,1 0,-1 0,0 0,0 0,-1 0,1 0,0 0,-1 0,1 0,-1 0,0 0,1 0,-1 0,0-1,0 1,-2 3,-7 6,0 1,0-2,-1 1,0-1,0-1,-1 0,-1-1,0 0,-23 10,25-14,-1 0,0-2,1 1,-1-2,0 1,0-2,0 1,0-2,-15-1,-30 0,-37 12,67-6,0-1,0-1,-47-2,-201-31,-187-15,403 45,36 1,0 0,-39-8,29 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20:38:19.271"/>
    </inkml:context>
    <inkml:brush xml:id="br0">
      <inkml:brushProperty name="width" value="0.1" units="cm"/>
      <inkml:brushProperty name="height" value="0.1" units="cm"/>
      <inkml:brushProperty name="color" value="#33CCFF"/>
    </inkml:brush>
  </inkml:definitions>
  <inkml:trace contextRef="#ctx0" brushRef="#br0">1 1353 24575,'0'-6'0,"1"-1"0,1 1 0,-1-1 0,0 1 0,2 0 0,-1-1 0,9-10 0,32-42 0,-25 36 0,163-208 0,-145 195 0,-1 1 0,83-62 0,-56 48 0,-6 9 0,1 3 0,114-58 0,-127 72 0,121-58 0,-79 40 0,2 2 0,2 3 0,138-39 0,-81 32 0,193-47 0,267-24 0,-587 111 0,1 1 0,-2 1 0,2 0 0,37 3 0,-5 0 0,150-2 0,218-22 0,-192 10 0,-64 6 0,114 3 0,-163 4 0,-96 1 0,3 0 0,-3 1 0,1 1 0,0 1 0,0 0 0,-2 1 0,38 16 0,24 13 0,-51-21 0,55 19 0,10 1 0,139 67 0,-179-72 0,97 65 0,-40-22 0,-42-33 0,48 31 0,-101-57 0,-3 1 0,2 0 0,-3 1 0,0 0 0,19 29 0,2 3 0,-11-18 0,8 9 0,-2 0 0,41 77 0,-19-34 0,-29-42 0,-13-24 0,0 1 0,-1 0 0,-2-1 0,-1 2 0,8 31 0,-10-33 0,1-1 0,1 1 0,0 0 0,2-1 0,14 23 0,11 27 0,-13-15 0,-6-19 0,15 54 0,-19-63 0,-9-21 0,0 1 0,1-1 0,-1 1 0,1-1 0,-1 1 0,0-1 0,2 0 0,-2 1 0,1-1 0,-1 0 0,1 1 0,-1-1 0,2 0 0,-2 0 0,1 1 0,0-1 0,-1 0 0,1 0 0,-1 0 0,2 0 0,-1 0 0,2 0 0,-1-1 0,1 1 0,-1-1 0,1 0 0,-2 0 0,2 0 0,0 0 0,-2 0 0,1 0 0,1-1 0,-2 1 0,1 0 0,0-1 0,0 1 0,-1-1 0,3-3 0,84-89 0,83-83 0,-66 71 0,-45 43 0,56-78 0,-67 77 0,-66 111 0,-48 33 0,42-52 0,-32 47 0,38-51 0,1-2 0,-39 38 0,8-11 0,3 7 0,23-28 0,-28 27 0,39-46 0,-1-1 0,-20 14 0,-19 13 0,26-15 0,15-13 0,1 0 0,1 0 0,-1 0 0,-8 11 0,15-16 0,0-1 0,-2 1 0,2 0 0,-2-1 0,2 1 0,-2-1 0,1 1 0,-1-1 0,2 0 0,-2 0 0,1 0 0,-1 0 0,0 0 0,-1 0 0,2 0 0,-1-1 0,1 1 0,-1-1 0,-1 1 0,2-1 0,-1 0 0,0 0 0,1 0 0,-7-1 0,-7 0 0,-1-1 0,0-1 0,-18-5 0,15 4 0,-63-13 0,-91-29 0,140 35 0,0-2 0,2 0 0,-1-1 0,2-2 0,-36-23 0,-231-138 0,297 176 0,-120-70 0,112 64 0,-1 1 0,-2 1 0,2-1 0,-2 1 0,2 1 0,-20-6 0,30 10 0,-1 0 0,-1 0 0,1 0 0,1 0 0,-1 0 0,-1 0 0,1 0 0,1 0 0,-1 0 0,-1 0 0,1 1 0,1-1 0,-1 0 0,0 1 0,1-1 0,-2 0 0,1 1 0,1-1 0,-1 1 0,-1-1 0,2 1 0,-1-1 0,1 1 0,-1-1 0,1 1 0,-2-1 0,2 1 0,0 0 0,-1-1 0,1 1 0,0 0 0,-1-1 0,1 1 0,0 0 0,0 0 0,0-1 0,-1 1 0,1 0 0,0 0 0,0-1 0,0 1 0,0 0 0,1 0 0,-1-1 0,0 2 0,0 3 0,1-1 0,-1 0 0,1 1 0,1-1 0,-1 0 0,0 0 0,5 5 0,0 0 0,1 0 0,0-1 0,2 1 0,-1-1 0,1-1 0,2 1 0,-2-1 0,22 11 0,9 2 0,52 20 0,-15-8 0,-56-24 0,1 0 0,1-1 0,0-1 0,0-1 0,28 4 0,-16-3 0,41 11 0,-53-10 0,-5-1 0,0-1 0,2 0 0,-2-1 0,2-1 0,24 3 0,-22-4 0,0 2 0,0 0 0,0 1 0,-1 0 0,0 2 0,-1 0 0,35 15 0,-29-10 0,1-2 0,2-1 0,29 8 0,-54-17 0,0 1 0,0-1 0,-2 0 0,2 0 0,0 0 0,0 0 0,0 0 0,-2 0 0,2-1 0,0 1 0,0-1 0,-1 0 0,1 0 0,-2 0 0,2 0 0,-1-1 0,1 1 0,-2-1 0,2 1 0,-1-1 0,3-3 0,7-4 0,-1-1 0,-2 0 0,15-17 0,-7 9 0,43-59 0,-56 72 0,2 0 0,-1 0 0,1 1 0,-1-1 0,2 1 0,-2 0 0,2 1 0,16-6 0,-17 7 0,1-1 0,-1-1 0,0 1 0,1-1 0,-1 0 0,-1 0 0,1 0 0,-1-1 0,11-10 0,70-68 0,-39 39 0,10-9 0,35-34 0,-60 50-1365</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20:38:19.272"/>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3077 176,'-7'0,"-296"-4,1-21,50-16,-231-23,332 43,105 13,-72-5,-290 33,358-16,32-4,0 1,1 1,-1 1,-23 7,21-3,-1-2,-1 0,1-1,-1-1,1 0,-29-2,-57-3,-174 20,254-15,16-2,0 1,0-1,-1 2,2 0,-1 0,-13 6,10-3,0-1,-21 5,27-9,0 1,-1 0,1 1,0 0,0 0,0 1,0-1,1 2,-1-1,-10 10,18-14,0 1,-1-1,1 0,0 0,0 0,0 0,0 0,0 0,0 1,0-1,0 0,0 0,0 0,0 0,0 0,0 1,0-1,0 0,0 0,0 0,0 0,0 0,0 1,0-1,0 0,0 0,0 0,0 0,0 0,0 0,0 1,1-1,-1 0,0 0,0 0,0 0,0 0,0 0,0 0,0 0,1 1,-1-1,0 0,0 0,0 0,0 0,0 0,0 0,1 0,-1 0,0 0,0 0,0 0,0 0,0 0,1 0,10 3,1-1,0 0,0-1,0 0,21-2,2 1,430 10,-321-6,174 2,564-6,-847 2,-1 1,42 10,-1-1,31 1,118-1,-65-12,-131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20:38:38.300"/>
    </inkml:context>
    <inkml:brush xml:id="br0">
      <inkml:brushProperty name="width" value="0.1" units="cm"/>
      <inkml:brushProperty name="height" value="0.1" units="cm"/>
      <inkml:brushProperty name="color" value="#33CCFF"/>
    </inkml:brush>
  </inkml:definitions>
  <inkml:trace contextRef="#ctx0" brushRef="#br0">1 1353 24575,'0'-6'0,"1"-1"0,1 1 0,-1-1 0,0 1 0,2 0 0,-1-1 0,9-10 0,32-42 0,-25 36 0,163-208 0,-145 195 0,-1 1 0,83-62 0,-56 48 0,-6 9 0,1 3 0,114-58 0,-127 72 0,121-58 0,-79 40 0,2 2 0,2 3 0,138-39 0,-81 32 0,193-47 0,267-24 0,-587 111 0,1 1 0,-2 1 0,2 0 0,37 3 0,-5 0 0,150-2 0,218-22 0,-192 10 0,-64 6 0,114 3 0,-163 4 0,-96 1 0,3 0 0,-3 1 0,1 1 0,0 1 0,0 0 0,-2 1 0,38 16 0,24 13 0,-51-21 0,55 19 0,10 1 0,139 67 0,-179-72 0,97 65 0,-40-22 0,-42-33 0,48 31 0,-101-57 0,-3 1 0,2 0 0,-3 1 0,0 0 0,19 29 0,2 3 0,-11-18 0,8 9 0,-2 0 0,41 77 0,-19-34 0,-29-42 0,-13-24 0,0 1 0,-1 0 0,-2-1 0,-1 2 0,8 31 0,-10-33 0,1-1 0,1 1 0,0 0 0,2-1 0,14 23 0,11 27 0,-13-15 0,-6-19 0,15 54 0,-19-63 0,-9-21 0,0 1 0,1-1 0,-1 1 0,1-1 0,-1 1 0,0-1 0,2 0 0,-2 1 0,1-1 0,-1 0 0,1 1 0,-1-1 0,2 0 0,-2 0 0,1 1 0,0-1 0,-1 0 0,1 0 0,-1 0 0,2 0 0,-1 0 0,2 0 0,-1-1 0,1 1 0,-1-1 0,1 0 0,-2 0 0,2 0 0,0 0 0,-2 0 0,1 0 0,1-1 0,-2 1 0,1 0 0,0-1 0,0 1 0,-1-1 0,3-3 0,84-89 0,83-83 0,-66 71 0,-45 43 0,56-78 0,-67 77 0,-66 111 0,-48 33 0,42-52 0,-32 47 0,38-51 0,1-2 0,-39 38 0,8-11 0,3 7 0,23-28 0,-28 27 0,39-46 0,-1-1 0,-20 14 0,-19 13 0,26-15 0,15-13 0,1 0 0,1 0 0,-1 0 0,-8 11 0,15-16 0,0-1 0,-2 1 0,2 0 0,-2-1 0,2 1 0,-2-1 0,1 1 0,-1-1 0,2 0 0,-2 0 0,1 0 0,-1 0 0,0 0 0,-1 0 0,2 0 0,-1-1 0,1 1 0,-1-1 0,-1 1 0,2-1 0,-1 0 0,0 0 0,1 0 0,-7-1 0,-7 0 0,-1-1 0,0-1 0,-18-5 0,15 4 0,-63-13 0,-91-29 0,140 35 0,0-2 0,2 0 0,-1-1 0,2-2 0,-36-23 0,-231-138 0,297 176 0,-120-70 0,112 64 0,-1 1 0,-2 1 0,2-1 0,-2 1 0,2 1 0,-20-6 0,30 10 0,-1 0 0,-1 0 0,1 0 0,1 0 0,-1 0 0,-1 0 0,1 0 0,1 0 0,-1 0 0,-1 0 0,1 1 0,1-1 0,-1 0 0,0 1 0,1-1 0,-2 0 0,1 1 0,1-1 0,-1 1 0,-1-1 0,2 1 0,-1-1 0,1 1 0,-1-1 0,1 1 0,-2-1 0,2 1 0,0 0 0,-1-1 0,1 1 0,0 0 0,-1-1 0,1 1 0,0 0 0,0 0 0,0-1 0,-1 1 0,1 0 0,0 0 0,0-1 0,0 1 0,0 0 0,1 0 0,-1-1 0,0 2 0,0 3 0,1-1 0,-1 0 0,1 1 0,1-1 0,-1 0 0,0 0 0,5 5 0,0 0 0,1 0 0,0-1 0,2 1 0,-1-1 0,1-1 0,2 1 0,-2-1 0,22 11 0,9 2 0,52 20 0,-15-8 0,-56-24 0,1 0 0,1-1 0,0-1 0,0-1 0,28 4 0,-16-3 0,41 11 0,-53-10 0,-5-1 0,0-1 0,2 0 0,-2-1 0,2-1 0,24 3 0,-22-4 0,0 2 0,0 0 0,0 1 0,-1 0 0,0 2 0,-1 0 0,35 15 0,-29-10 0,1-2 0,2-1 0,29 8 0,-54-17 0,0 1 0,0-1 0,-2 0 0,2 0 0,0 0 0,0 0 0,0 0 0,-2 0 0,2-1 0,0 1 0,0-1 0,-1 0 0,1 0 0,-2 0 0,2 0 0,-1-1 0,1 1 0,-2-1 0,2 1 0,-1-1 0,3-3 0,7-4 0,-1-1 0,-2 0 0,15-17 0,-7 9 0,43-59 0,-56 72 0,2 0 0,-1 0 0,1 1 0,-1-1 0,2 1 0,-2 0 0,2 1 0,16-6 0,-17 7 0,1-1 0,-1-1 0,0 1 0,1-1 0,-1 0 0,-1 0 0,1 0 0,-1-1 0,11-10 0,70-68 0,-39 39 0,10-9 0,35-34 0,-60 50-1365</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20:38:38.302"/>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3089 0,'-121'9,"46"-2,-118 6,-339 20,-7-18,523-15,-662-21,37 7,417 16,169-2,40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28:04.614"/>
    </inkml:context>
    <inkml:brush xml:id="br0">
      <inkml:brushProperty name="width" value="0.05" units="cm"/>
      <inkml:brushProperty name="height" value="0.05" units="cm"/>
      <inkml:brushProperty name="color" value="#E71224"/>
    </inkml:brush>
  </inkml:definitions>
  <inkml:trace contextRef="#ctx0" brushRef="#br0">0 3378 24575,'947'0'0,"-928"0"0,-1-1 0,1 0 0,-1-2 0,1 0 0,-1-1 0,0-1 0,-1-1 0,1 0 0,-1-1 0,0-1 0,-1 0 0,0-2 0,0 0 0,-1 0 0,0-2 0,-1 1 0,0-2 0,-1 0 0,-1-1 0,0 0 0,0-1 0,-2 0 0,0-1 0,0 0 0,-2 0 0,10-27 0,4-23 0,-3 0 0,12-81 0,-6 23 0,-16 73 0,-3-1 0,-3 0 0,-4-92 0,-1 52 0,-3-7 0,-26-144 0,-2-26 0,30-137 0,5 212 0,-1 177 0,0-1 0,1 1 0,0 0 0,2 0 0,0 0 0,1 0 0,0 1 0,16-31 0,-5 18 0,1 2 0,2-1 0,38-42 0,-39 49 0,1 1 0,0 1 0,1 0 0,2 2 0,-1 0 0,2 2 0,33-18 0,24-14 0,-64 36 0,-1 0 0,1 2 0,1 0 0,0 0 0,0 2 0,1 0 0,0 1 0,0 1 0,33-5 0,342 9 0,-178 4 0,-146-3 0,743 23 0,-749-16 0,-32-2 0,0-2 0,58-2 0,-88-1 0,0 0 0,0 0 0,0 0 0,0 0 0,0 0 0,0 0 0,0 0 0,0-1 0,0 1 0,0 0 0,0 0 0,0-1 0,0 1 0,0-1 0,-1 1 0,1-1 0,0 1 0,0-1 0,0 1 0,-1-1 0,1 0 0,0 1 0,-1-1 0,1 0 0,-1 0 0,1 0 0,0 1 0,-1-1 0,0 0 0,1 0 0,-1 0 0,0 0 0,1 0 0,-1 0 0,0 0 0,0 0 0,0 0 0,0 0 0,0 0 0,0 0 0,0 0 0,0 0 0,0 0 0,0 0 0,-1 1 0,1-1 0,0 0 0,-1 0 0,1 0 0,0 0 0,-1 0 0,1 0 0,-1 1 0,0-1 0,0-1 0,-6-9 0,0 1 0,0-1 0,-13-12 0,10 11 0,-14-22 0,2-2 0,2 0 0,-29-71 0,-5-8 0,50 109 0,3 8 0,3 16 0,10 32 0,68 220 0,-69-241 0,0 0 0,2-1 0,1 0 0,32 47 0,-12-19 0,-32-53 0,0 0 0,0-1 0,-1 1 0,1 0 0,-1 0 0,0 0 0,0 0 0,0 0 0,0 1 0,0-1 0,-1 0 0,1 0 0,-1 0 0,0 1 0,0-1 0,0 0 0,-1 1 0,1-1 0,-1 0 0,-1 5 0,-1-3 0,0 0 0,0-1 0,-1 1 0,0-1 0,1 0 0,-1 0 0,-1 0 0,1-1 0,-1 1 0,-9 4 0,-115 75 0,-238 113 0,429-245 0,-23 26 0,1 1 0,-2-2 0,0-1 0,-2-2 0,0-1 0,30-34 0,31-46 0,-86 94 0,0-1 0,0 0 0,-2-1 0,0 0 0,10-26 0,-14 30 0,-1 3 0,0 0 0,-1 0 0,0-1 0,-1 0 0,2-14 0,-4 20 0,0 0 0,0 0 0,-1 1 0,1-1 0,-1 0 0,0 0 0,0 1 0,0-1 0,-1 0 0,1 1 0,-1-1 0,0 1 0,0 0 0,0 0 0,-1-1 0,1 2 0,-1-1 0,-2-3 0,-67-56 0,56 51 0,0-2 0,1 0 0,1-1 0,0 0 0,1-1 0,0 0 0,-12-21 0,4 2 0,-36-48 0,16 27 0,27 23-1365,10 16-5461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20:39:03.244"/>
    </inkml:context>
    <inkml:brush xml:id="br0">
      <inkml:brushProperty name="width" value="0.05" units="cm"/>
      <inkml:brushProperty name="height" value="0.05" units="cm"/>
      <inkml:brushProperty name="color" value="#33CCFF"/>
    </inkml:brush>
  </inkml:definitions>
  <inkml:trace contextRef="#ctx0" brushRef="#br0">0 1683 24575,'1'-2'0,"-1"0"0,1 0 0,-1 0 0,1 0 0,0 0 0,0 0 0,0 0 0,0 1 0,0-1 0,0 0 0,0 0 0,0 1 0,1-1 0,-1 1 0,1-1 0,2-1 0,30-22 0,-29 22 0,45-27 0,0 2 0,98-37 0,116-23 0,-45 16 0,-195 62 0,0-1 0,-1-1 0,36-25 0,17-11 0,49-34 0,-100 64 0,159-103 0,-109 77 0,-34 19 0,48-22 0,64-14 0,253-64 0,-16 55 0,-132 30 0,-96 4 0,127-19 0,76 9 0,132-12 0,-256 36 0,430-20 0,-239 44 0,388-3 0,-465-25 0,-112 6 0,388 0 0,-270 12 0,-244 5 0,202-12 0,354-6 0,-265 17 0,-108-1 0,314-22 0,-215 12 0,-377 15 0,344-11 0,-41 1 0,24 11 0,175-3 0,-264-19 0,-14 1 0,1 14 0,253-16 0,54 1 0,-100 9 0,-292-7 0,4-1 0,160 17 0,-193 5 0,-41-2 0,565 10 0,156 4 0,-397 5 0,-127-4 0,319-5 0,-249 17 0,-160-9 0,-65-6 0,124 7 0,-212-17 0,1 3 0,71 17 0,95 42 0,298 107 0,-107-38 0,-169-37 0,-127-49 0,144 63 0,-8 21 0,-187-96 0,176 104 0,-82-47 0,5 3 0,258 143 0,-368-211 0,7 9 0,-34-23 0,33 19 0,-50-32 0,8 5 0,0 0 0,1 1 0,-2 0 0,18 14 0,6 8 0,18 15 0,-45-37 0,0-1 0,1 0 0,0-1 0,10 6 0,-8-5 0,0 0 0,14 12 0,88 84 0,-93-91 0,-18-10 0,1 0 0,-1 0 0,1 0 0,-1 0 0,1 0 0,-1 0 0,1-1 0,-1 1 0,0 0 0,1 0 0,-1 0 0,1 0 0,-1 0 0,1-1 0,-1 1 0,0 0 0,1 0 0,-1-1 0,1 1 0,-1 0 0,0-1 0,1 1 0,-1-1 0,2-2 0,-1 0 0,0 0 0,0-1 0,0 1 0,0 0 0,0-1 0,0-5 0,1-2 0,8-65 0,-5 36 0,11-45 0,-5 33 0,7-95 0,-5 27 0,7-8 0,-26 201 0,-8 71 0,-5-57 0,10-54 0,2 1 0,2 0 0,-2 55 0,8-28 0,-1 86 0,0-146 0,-1 0 0,1 1 0,0-1 0,0 0 0,-1 0 0,1 0 0,-1 0 0,1 0 0,-1 0 0,0 1 0,1-1 0,-1 0 0,0 0 0,0-1 0,1 1 0,-1 0 0,0 0 0,0 0 0,0-1 0,0 1 0,0 0 0,0-1 0,0 1 0,0-1 0,-1 1 0,1-1 0,0 1 0,0-1 0,0 0 0,-1 0 0,0 0 0,-6 1 0,0 0 0,0-1 0,-15-1 0,8 0 0,6 0 0,-22 0 0,0 0 0,1 2 0,-1 1 0,0 2 0,-51 12 0,64-10 0,-8 3 0,0-2 0,0 0 0,-1-1 0,0-2 0,-31 1 0,53-5 0,-32 0 0,29-2 0,20-2 0,93-13 0,116-5 0,-191 19 0,-1 0 0,41-12 0,-46 11 0,1 0 0,0 2 0,27 1 0,4-1 0,-37 1 0,-5 0 0,0 0 0,0 0 0,0-1 0,0-1 0,-1 0 0,15-6 0,-27 9 0,0 0 0,0-1 0,0 1 0,0-1 0,0 1 0,0-1 0,0 1 0,0-1 0,-1 0 0,1 0 0,0 1 0,0-1 0,0 0 0,-1 0 0,1 0 0,0 0 0,-1 0 0,1 0 0,-1 0 0,1 0 0,-1 0 0,0 0 0,1 0 0,-1 0 0,0 0 0,0 0 0,0 0 0,0 0 0,1 0 0,-2 0 0,1-1 0,0 1 0,0 0 0,-1-2 0,-1-2 0,0-1 0,-1 1 0,1-1 0,-1 1 0,-6-7 0,-7-15 0,12 9 0,0 0 0,1 0 0,1-1 0,0-20 0,0 2 0,-5-142 0,-3-37 0,-4 92 0,15 789 0,-1-662 0,0 1 0,0-1 0,0 0 0,-1 1 0,0-1 0,1 0 0,-1 0 0,0 1 0,0-1 0,-1 0 0,1 0 0,-1 0 0,1 0 0,-1-1 0,-3 5 0,0-3 0,1 0 0,-1 0 0,1-1 0,-1 0 0,0 0 0,0 0 0,-1 0 0,-5 1 0,-12 8 0,0 0 0,-37 27 0,44-27 0,0-1 0,-1 0 0,-1-1 0,0-2 0,-28 11 0,4-7 0,13-4 0,-1 1 0,-30 13 0,47-16 0,0-1 0,-1-1 0,0-1 0,0 1 0,-25 1 0,-74-3 0,82-2 0,22 0 0,-12-1 0,22-1 0,12-4 0,76-31 0,-61 24 0,0 2 0,52-15 0,-64 22 0,-4 3 0,-1-1 0,0-1 0,1 0 0,-1-1 0,-1 0 0,1-1 0,-1 0 0,18-12 0,-22 13 0,0 1 0,-1-1 0,1 1 0,0 0 0,1 0 0,-1 1 0,0 0 0,1 0 0,0 0 0,10 0 0,10-1 0,37 2 0,-13 0 0,2-5-1365,-36 2-5461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20:39:20.791"/>
    </inkml:context>
    <inkml:brush xml:id="br0">
      <inkml:brushProperty name="width" value="0.05" units="cm"/>
      <inkml:brushProperty name="height" value="0.05" units="cm"/>
      <inkml:brushProperty name="color" value="#33CCFF"/>
    </inkml:brush>
  </inkml:definitions>
  <inkml:trace contextRef="#ctx0" brushRef="#br0">0 1626 24575,'3'-8'0,"0"0"0,0 1 0,1-1 0,-1 1 0,2 0 0,-1 0 0,1 0 0,0 1 0,0-1 0,9-6 0,-3 0 0,43-43 0,108-88 0,-69 65 0,-48 44 0,2 1 0,90-48 0,-20 14 0,-7 1 0,134-60 0,-181 98 0,594-242 0,-588 249 0,201-77 0,-237 86 0,1 1 0,-1 2 0,42-7 0,106-9 0,-77 12 0,68-12 0,189-25 0,-13 25 0,0 1 0,415-35 0,-560 46 0,108-5 0,706 15 0,-559 6 0,-206 0 0,252-4 0,-128-28 0,47-19 0,-314 38 0,324 1 0,-280 12 0,700 8 0,-670-7 0,297 12 0,227 12 0,-547-29 0,258 4 0,-174 13 0,41 2 0,-219-15 0,237 12 0,240 53 0,174 16 0,-697-82 0,243 26 0,-153-10 0,-11-4 0,121 35 0,404 148-1682,-280-84 177,-69-26 868,-106-36 637,328 115 0,-482-158 34,0 1 1,0 1 0,-1 0-1,22 18 1,-12-9 429,387 299 2723,-402-308-3187,-1 0 0,0 0 0,0 1 0,-1 0 0,0 1 0,0-1 0,-1 2 0,8 20 0,-7-15 0,6 11 0,0-1 0,2 0 0,1-1 0,21 27 0,-4-14 0,1-2 0,55 46 0,-83-78 0,1 1 0,-1-2 0,1 1 0,0-1 0,0 0 0,0-1 0,12 5 0,-17-8 0,1 1 0,-1-1 0,1 1 0,-1-1 0,1 0 0,-1 0 0,1 0 0,-1 0 0,0-1 0,1 1 0,-1-1 0,1 1 0,-1-1 0,1 0 0,-1 0 0,0 0 0,0 0 0,0 0 0,1 0 0,-1-1 0,0 1 0,0-1 0,-1 0 0,1 1 0,0-1 0,-1 0 0,3-2 0,5-11 0,-1-1 0,0 0 0,0 0 0,-2-1 0,0 0 0,7-35 0,-4 15 0,6-26 0,-10 37 0,14-42 0,-15 56 0,0-1 0,2-19 0,1-1 0,-3 22 0,-3 20 0,-3 22 0,-8-3 0,-1 0 0,-18 31 0,-12 29 0,30-63 0,-1-1 0,-28 41 0,11-19 0,16-21 0,11-19 0,0-1 0,-1 0 0,0 0 0,0 0 0,-5 6 0,6-10 0,1 1 0,-1 0 0,0-1 0,0 0 0,0 0 0,0 1 0,0-1 0,0 0 0,0 0 0,0-1 0,0 1 0,-1 0 0,1-1 0,0 1 0,0-1 0,-1 0 0,-2 0 0,-26 1 0,-163-4 0,143-1 0,-34-2 0,48 2 0,-60-12 0,85 14 0,179 18 0,-115-8 0,81 1 0,158-9-1365,-272 0-5461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20:39:36.989"/>
    </inkml:context>
    <inkml:brush xml:id="br0">
      <inkml:brushProperty name="width" value="0.05" units="cm"/>
      <inkml:brushProperty name="height" value="0.05" units="cm"/>
      <inkml:brushProperty name="color" value="#33CCFF"/>
    </inkml:brush>
  </inkml:definitions>
  <inkml:trace contextRef="#ctx0" brushRef="#br0">0 1626 24575,'2'-8'0,"1"0"0,-1 1 0,1-1 0,0 1 0,1 0 0,-1 0 0,1 0 0,0 1 0,0-1 0,7-6 0,-2 0 0,34-43 0,87-88 0,-55 65 0,-39 44 0,1 1 0,73-48 0,-16 14 0,-6 1 0,107-60 0,-144 98 0,475-242 0,-470 249 0,160-77 0,-190 86 0,2 1 0,-2 2 0,34-7 0,85-9 0,-62 12 0,55-12 0,151-25 0,-10 25 0,0 1 0,332-35 0,-448 46 0,86-5 0,566 15 0,-448 6 0,-165 0 0,202-4 0,-103-28 0,38-19 0,-252 38 0,260 1 0,-224 12 0,560 8 0,-536-7 0,237 12 0,183 12 0,-439-29 0,207 4 0,-140 13 0,33 2 0,-175-15 0,190 12 0,192 53 0,140 16 0,-559-82 0,194 26 0,-122-10 0,-8-4 0,96 35 0,324 148-1682,-224-84 177,-56-26 868,-85-36 637,263 115 0,-386-158 34,1 1 1,-1 1 0,-1 0-1,18 18 1,-10-9 429,310 299 2723,-322-308-3187,0 0 0,-1 0 0,1 1 0,-2 0 0,1 1 0,-1-1 0,0 2 0,6 20 0,-5-15 0,4 11 0,1-1 0,1 0 0,1-1 0,16 27 0,-2-14 0,0-2 0,44 46 0,-66-78 0,1 1 0,-1-2 0,0 1 0,1-1 0,-1 0 0,1-1 0,9 5 0,-13-8 0,0 1 0,0-1 0,0 1 0,0-1 0,0 0 0,0 0 0,0 0 0,0 0 0,-1-1 0,2 1 0,-2-1 0,2 1 0,-2-1 0,2 0 0,-2 0 0,1 0 0,0 0 0,-1 0 0,2 0 0,-2-1 0,1 1 0,-1-1 0,0 0 0,1 1 0,-1-1 0,0 0 0,2-2 0,5-11 0,-2-1 0,0 0 0,1 0 0,-2-1 0,-1 0 0,7-35 0,-4 15 0,5-26 0,-8 37 0,11-42 0,-11 56 0,-1-1 0,2-19 0,0-1 0,-2 22 0,-2 20 0,-2 22 0,-7-3 0,-1 0 0,-14 31 0,-10 29 0,24-63 0,-1-1 0,-22 41 0,9-19 0,13-21 0,8-19 0,0-1 0,0 0 0,0 0 0,-1 0 0,-3 6 0,4-10 0,1 1 0,0 0 0,-1-1 0,1 0 0,-1 0 0,0 1 0,1-1 0,-1 0 0,1 0 0,-1-1 0,0 1 0,0 0 0,0-1 0,1 1 0,-1-1 0,0 0 0,-2 0 0,-21 1 0,-131-4 0,116-1 0,-29-2 0,40 2 0,-49-12 0,68 14 0,144 18 0,-92-8 0,65 1 0,126-9-1365,-218 0-5461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20:39:55.447"/>
    </inkml:context>
    <inkml:brush xml:id="br0">
      <inkml:brushProperty name="width" value="0.05" units="cm"/>
      <inkml:brushProperty name="height" value="0.05" units="cm"/>
      <inkml:brushProperty name="color" value="#33CCFF"/>
    </inkml:brush>
  </inkml:definitions>
  <inkml:trace contextRef="#ctx0" brushRef="#br0">0 1626 24575,'1'-8'0,"1"0"0,-1 1 0,1-1 0,-1 1 0,2 0 0,-2 0 0,2 0 0,-1 1 0,0-1 0,4-6 0,0 0 0,18-43 0,50-88 0,-31 65 0,-23 44 0,1 1 0,42-48 0,-10 14 0,-3 1 0,61-60 0,-82 98 0,270-242 0,-267 249 0,91-77 0,-108 86 0,1 1 0,-1 2 0,19-7 0,48-9 0,-34 12 0,30-12 0,86-25 0,-5 25 0,0 1 0,188-35 0,-254 46 0,49-5 0,321 15 0,-254 6 0,-94 0 0,115-4 0,-59-28 0,22-19 0,-144 38 0,149 1 0,-128 12 0,318 8 0,-304-7 0,134 12 0,105 12 0,-250-29 0,117 4 0,-79 13 0,19 2 0,-100-15 0,108 12 0,110 53 0,79 16 0,-318-82 0,110 26 0,-69-10 0,-4-4 0,54 35 0,185 148-1682,-128-84 177,-32-26 868,-49-36 637,151 115 0,-220-158 34,0 1 1,0 1 0,-1 0-1,11 18 1,-6-9 429,176 299 2723,-183-308-3187,0 0 0,-1 0 0,1 1 0,-1 0 0,0 1 0,0-1 0,0 2 0,3 20 0,-2-15 0,1 11 0,2-1 0,-1 0 0,2-1 0,8 27 0,0-14 0,-1-2 0,25 46 0,-37-78 0,1 1 0,-1-2 0,-1 1 0,2-1 0,-1 0 0,0-1 0,6 5 0,-8-8 0,0 1 0,0-1 0,0 1 0,0-1 0,0 0 0,1 0 0,-1 0 0,0 0 0,-1-1 0,2 1 0,-1-1 0,0 1 0,0-1 0,1 0 0,-2 0 0,1 0 0,0 0 0,0 0 0,1 0 0,-2-1 0,1 1 0,0-1 0,0 0 0,0 1 0,-1-1 0,1 0 0,1-2 0,2-11 0,0-1 0,-1 0 0,1 0 0,-1-1 0,-1 0 0,4-35 0,-2 15 0,3-26 0,-5 37 0,7-42 0,-7 56 0,0-1 0,1-19 0,0-1 0,-2 22 0,0 20 0,-2 22 0,-3-3 0,-1 0 0,-8 31 0,-6 29 0,14-63 0,-1-1 0,-12 41 0,5-19 0,7-21 0,5-19 0,0-1 0,0 0 0,-1 0 0,1 0 0,-3 6 0,3-10 0,1 1 0,-1 0 0,0-1 0,0 0 0,0 0 0,0 1 0,0-1 0,0 0 0,1 0 0,-1-1 0,0 1 0,-1 0 0,1-1 0,1 1 0,-1-1 0,-1 0 0,0 0 0,-12 1 0,-75-4 0,66-1 0,-16-2 0,23 2 0,-29-12 0,40 14 0,81 18 0,-52-8 0,37 1 0,71-9-1365,-123 0-5461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15T21:00:57.810"/>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0 1,'198'4,"228"34,-350-31,141-7,-93-2,99 4,225-5,-328-8,49-2,-44 15,176-4,-139-20,-141 21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15T21:01:00.909"/>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0 95,'1871'0,"-1821"-2,-1-3,59-13,39-4,-53 13,507-29,1560 38,-2141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15T21:01:02.832"/>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3966 1,'-3'2,"-1"0,1 0,-1-1,0 1,0-1,0 0,0 0,0-1,0 1,0-1,0 0,-7 0,-6 1,-666 10,447-12,-2697 0,2894 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28:34.050"/>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A276F144-9A5A-4C19-9841-AA86F457125C}" type="datetimeFigureOut">
              <a:rPr lang="en-US" smtClean="0"/>
              <a:t>9/28/2023</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9A7C9EB-9578-4429-9158-7934B296FDDC}" type="slidenum">
              <a:rPr lang="en-US" smtClean="0"/>
              <a:t>‹#›</a:t>
            </a:fld>
            <a:endParaRPr lang="en-US"/>
          </a:p>
        </p:txBody>
      </p:sp>
    </p:spTree>
    <p:extLst>
      <p:ext uri="{BB962C8B-B14F-4D97-AF65-F5344CB8AC3E}">
        <p14:creationId xmlns:p14="http://schemas.microsoft.com/office/powerpoint/2010/main" val="1162083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05052" y="219278"/>
            <a:ext cx="4123690" cy="391795"/>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4A264684-B5DE-4471-999D-A89FE7167EDE}" type="datetime1">
              <a:rPr lang="en-US" smtClean="0"/>
              <a:t>9/28/2023</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800" b="1"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AB496B8D-F1C7-4698-A670-934D1C094377}" type="datetime1">
              <a:rPr lang="en-US" smtClean="0"/>
              <a:t>9/28/2023</a:t>
            </a:fld>
            <a:endParaRPr lang="en-US"/>
          </a:p>
        </p:txBody>
      </p:sp>
      <p:sp>
        <p:nvSpPr>
          <p:cNvPr id="6" name="Holder 6"/>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B9B741FD-8C9F-4A96-83C6-F6C37F5110EC}" type="datetime1">
              <a:rPr lang="en-US" smtClean="0"/>
              <a:t>9/28/2023</a:t>
            </a:fld>
            <a:endParaRPr lang="en-US"/>
          </a:p>
        </p:txBody>
      </p:sp>
      <p:sp>
        <p:nvSpPr>
          <p:cNvPr id="7" name="Holder 7"/>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8EAA4857-787A-4808-B2E4-B31FE3774D3A}" type="datetime1">
              <a:rPr lang="en-US" smtClean="0"/>
              <a:t>9/28/2023</a:t>
            </a:fld>
            <a:endParaRPr lang="en-US"/>
          </a:p>
        </p:txBody>
      </p:sp>
      <p:sp>
        <p:nvSpPr>
          <p:cNvPr id="5" name="Holder 5"/>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78B8F724-08DC-4554-8E21-4E36C1B4DF66}" type="datetime1">
              <a:rPr lang="en-US" smtClean="0"/>
              <a:t>9/28/2023</a:t>
            </a:fld>
            <a:endParaRPr lang="en-US"/>
          </a:p>
        </p:txBody>
      </p:sp>
      <p:sp>
        <p:nvSpPr>
          <p:cNvPr id="4" name="Holder 4"/>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492240"/>
            <a:ext cx="12192000" cy="365760"/>
          </a:xfrm>
          <a:custGeom>
            <a:avLst/>
            <a:gdLst/>
            <a:ahLst/>
            <a:cxnLst/>
            <a:rect l="l" t="t" r="r" b="b"/>
            <a:pathLst>
              <a:path w="12192000" h="365759">
                <a:moveTo>
                  <a:pt x="12192000" y="0"/>
                </a:moveTo>
                <a:lnTo>
                  <a:pt x="0" y="0"/>
                </a:lnTo>
                <a:lnTo>
                  <a:pt x="0" y="365760"/>
                </a:lnTo>
                <a:lnTo>
                  <a:pt x="12192000" y="365760"/>
                </a:lnTo>
                <a:lnTo>
                  <a:pt x="12192000" y="0"/>
                </a:lnTo>
                <a:close/>
              </a:path>
            </a:pathLst>
          </a:custGeom>
          <a:solidFill>
            <a:srgbClr val="4471C4"/>
          </a:solidFill>
        </p:spPr>
        <p:txBody>
          <a:bodyPr wrap="square" lIns="0" tIns="0" rIns="0" bIns="0" rtlCol="0"/>
          <a:lstStyle/>
          <a:p>
            <a:endParaRPr/>
          </a:p>
        </p:txBody>
      </p:sp>
      <p:sp>
        <p:nvSpPr>
          <p:cNvPr id="17" name="bg object 17"/>
          <p:cNvSpPr/>
          <p:nvPr/>
        </p:nvSpPr>
        <p:spPr>
          <a:xfrm>
            <a:off x="0" y="6492240"/>
            <a:ext cx="12192000" cy="365760"/>
          </a:xfrm>
          <a:custGeom>
            <a:avLst/>
            <a:gdLst/>
            <a:ahLst/>
            <a:cxnLst/>
            <a:rect l="l" t="t" r="r" b="b"/>
            <a:pathLst>
              <a:path w="12192000" h="365759">
                <a:moveTo>
                  <a:pt x="0" y="365760"/>
                </a:moveTo>
                <a:lnTo>
                  <a:pt x="12192000" y="365760"/>
                </a:lnTo>
                <a:lnTo>
                  <a:pt x="12192000" y="0"/>
                </a:lnTo>
                <a:lnTo>
                  <a:pt x="0" y="0"/>
                </a:lnTo>
                <a:lnTo>
                  <a:pt x="0" y="365760"/>
                </a:lnTo>
                <a:close/>
              </a:path>
            </a:pathLst>
          </a:custGeom>
          <a:ln w="12700">
            <a:solidFill>
              <a:srgbClr val="2E528F"/>
            </a:solidFill>
          </a:ln>
        </p:spPr>
        <p:txBody>
          <a:bodyPr wrap="square" lIns="0" tIns="0" rIns="0" bIns="0" rtlCol="0"/>
          <a:lstStyle/>
          <a:p>
            <a:endParaRPr/>
          </a:p>
        </p:txBody>
      </p:sp>
      <p:sp>
        <p:nvSpPr>
          <p:cNvPr id="2" name="Holder 2"/>
          <p:cNvSpPr>
            <a:spLocks noGrp="1"/>
          </p:cNvSpPr>
          <p:nvPr>
            <p:ph type="title"/>
          </p:nvPr>
        </p:nvSpPr>
        <p:spPr>
          <a:xfrm>
            <a:off x="905052" y="219278"/>
            <a:ext cx="4349115" cy="391795"/>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3" name="Holder 3"/>
          <p:cNvSpPr>
            <a:spLocks noGrp="1"/>
          </p:cNvSpPr>
          <p:nvPr>
            <p:ph type="body" idx="1"/>
          </p:nvPr>
        </p:nvSpPr>
        <p:spPr>
          <a:xfrm>
            <a:off x="789228" y="1373504"/>
            <a:ext cx="9636760" cy="1946275"/>
          </a:xfrm>
          <a:prstGeom prst="rect">
            <a:avLst/>
          </a:prstGeom>
        </p:spPr>
        <p:txBody>
          <a:bodyPr wrap="square" lIns="0" tIns="0" rIns="0" bIns="0">
            <a:spAutoFit/>
          </a:bodyPr>
          <a:lstStyle>
            <a:lvl1pPr>
              <a:defRPr sz="1800" b="1"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E8B4CACC-E5C9-450A-9E1E-54F34D7E32FD}" type="datetime1">
              <a:rPr lang="en-US" smtClean="0"/>
              <a:t>9/28/2023</a:t>
            </a:fld>
            <a:endParaRPr lang="en-US"/>
          </a:p>
        </p:txBody>
      </p:sp>
      <p:sp>
        <p:nvSpPr>
          <p:cNvPr id="6" name="Holder 6"/>
          <p:cNvSpPr>
            <a:spLocks noGrp="1"/>
          </p:cNvSpPr>
          <p:nvPr>
            <p:ph type="sldNum" sz="quarter" idx="7"/>
          </p:nvPr>
        </p:nvSpPr>
        <p:spPr>
          <a:xfrm>
            <a:off x="9296400" y="6536620"/>
            <a:ext cx="2804160" cy="276999"/>
          </a:xfrm>
          <a:prstGeom prst="rect">
            <a:avLst/>
          </a:prstGeom>
        </p:spPr>
        <p:txBody>
          <a:bodyPr wrap="square" lIns="0" tIns="0" rIns="0" bIns="0">
            <a:spAutoFit/>
          </a:bodyPr>
          <a:lstStyle>
            <a:lvl1pPr algn="r">
              <a:defRPr>
                <a:solidFill>
                  <a:schemeClr val="tx1"/>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cs.montana.edu/pearsall/classes/fall2023/476/main.html"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customXml" Target="../ink/ink10.xml"/><Relationship Id="rId13" Type="http://schemas.openxmlformats.org/officeDocument/2006/relationships/image" Target="../media/image13.png"/><Relationship Id="rId3" Type="http://schemas.openxmlformats.org/officeDocument/2006/relationships/image" Target="../media/image5.png"/><Relationship Id="rId7" Type="http://schemas.openxmlformats.org/officeDocument/2006/relationships/image" Target="../media/image8.png"/><Relationship Id="rId12" Type="http://schemas.openxmlformats.org/officeDocument/2006/relationships/customXml" Target="../ink/ink1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9.xml"/><Relationship Id="rId11" Type="http://schemas.openxmlformats.org/officeDocument/2006/relationships/image" Target="../media/image12.png"/><Relationship Id="rId5" Type="http://schemas.openxmlformats.org/officeDocument/2006/relationships/image" Target="../media/image7.png"/><Relationship Id="rId15" Type="http://schemas.openxmlformats.org/officeDocument/2006/relationships/image" Target="../media/image14.png"/><Relationship Id="rId10" Type="http://schemas.openxmlformats.org/officeDocument/2006/relationships/customXml" Target="../ink/ink11.xml"/><Relationship Id="rId4" Type="http://schemas.openxmlformats.org/officeDocument/2006/relationships/customXml" Target="../ink/ink8.xml"/><Relationship Id="rId9" Type="http://schemas.openxmlformats.org/officeDocument/2006/relationships/image" Target="../media/image11.png"/><Relationship Id="rId14" Type="http://schemas.openxmlformats.org/officeDocument/2006/relationships/customXml" Target="../ink/ink13.xml"/></Relationships>
</file>

<file path=ppt/slides/_rels/slide11.xml.rels><?xml version="1.0" encoding="UTF-8" standalone="yes"?>
<Relationships xmlns="http://schemas.openxmlformats.org/package/2006/relationships"><Relationship Id="rId8" Type="http://schemas.openxmlformats.org/officeDocument/2006/relationships/customXml" Target="../ink/ink16.xml"/><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8.png"/><Relationship Id="rId12" Type="http://schemas.openxmlformats.org/officeDocument/2006/relationships/customXml" Target="../ink/ink18.xml"/><Relationship Id="rId2" Type="http://schemas.openxmlformats.org/officeDocument/2006/relationships/image" Target="../media/image1.png"/><Relationship Id="rId16"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customXml" Target="../ink/ink15.xml"/><Relationship Id="rId11" Type="http://schemas.openxmlformats.org/officeDocument/2006/relationships/image" Target="../media/image12.png"/><Relationship Id="rId5" Type="http://schemas.openxmlformats.org/officeDocument/2006/relationships/image" Target="../media/image7.png"/><Relationship Id="rId15" Type="http://schemas.openxmlformats.org/officeDocument/2006/relationships/image" Target="../media/image16.png"/><Relationship Id="rId10" Type="http://schemas.openxmlformats.org/officeDocument/2006/relationships/customXml" Target="../ink/ink17.xml"/><Relationship Id="rId4" Type="http://schemas.openxmlformats.org/officeDocument/2006/relationships/customXml" Target="../ink/ink14.xml"/><Relationship Id="rId9" Type="http://schemas.openxmlformats.org/officeDocument/2006/relationships/image" Target="../media/image11.png"/><Relationship Id="rId14" Type="http://schemas.openxmlformats.org/officeDocument/2006/relationships/customXml" Target="../ink/ink19.xml"/></Relationships>
</file>

<file path=ppt/slides/_rels/slide12.xml.rels><?xml version="1.0" encoding="UTF-8" standalone="yes"?>
<Relationships xmlns="http://schemas.openxmlformats.org/package/2006/relationships"><Relationship Id="rId8" Type="http://schemas.openxmlformats.org/officeDocument/2006/relationships/customXml" Target="../ink/ink22.xml"/><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8.png"/><Relationship Id="rId12" Type="http://schemas.openxmlformats.org/officeDocument/2006/relationships/customXml" Target="../ink/ink24.xml"/><Relationship Id="rId2" Type="http://schemas.openxmlformats.org/officeDocument/2006/relationships/image" Target="../media/image1.png"/><Relationship Id="rId16"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customXml" Target="../ink/ink21.xml"/><Relationship Id="rId11" Type="http://schemas.openxmlformats.org/officeDocument/2006/relationships/image" Target="../media/image12.png"/><Relationship Id="rId5" Type="http://schemas.openxmlformats.org/officeDocument/2006/relationships/image" Target="../media/image7.png"/><Relationship Id="rId15" Type="http://schemas.openxmlformats.org/officeDocument/2006/relationships/image" Target="../media/image16.png"/><Relationship Id="rId10" Type="http://schemas.openxmlformats.org/officeDocument/2006/relationships/customXml" Target="../ink/ink23.xml"/><Relationship Id="rId4" Type="http://schemas.openxmlformats.org/officeDocument/2006/relationships/customXml" Target="../ink/ink20.xml"/><Relationship Id="rId9" Type="http://schemas.openxmlformats.org/officeDocument/2006/relationships/image" Target="../media/image11.png"/><Relationship Id="rId14" Type="http://schemas.openxmlformats.org/officeDocument/2006/relationships/customXml" Target="../ink/ink25.xml"/></Relationships>
</file>

<file path=ppt/slides/_rels/slide13.xml.rels><?xml version="1.0" encoding="UTF-8" standalone="yes"?>
<Relationships xmlns="http://schemas.openxmlformats.org/package/2006/relationships"><Relationship Id="rId8" Type="http://schemas.openxmlformats.org/officeDocument/2006/relationships/customXml" Target="../ink/ink28.xml"/><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8.png"/><Relationship Id="rId12" Type="http://schemas.openxmlformats.org/officeDocument/2006/relationships/customXml" Target="../ink/ink30.xml"/><Relationship Id="rId2" Type="http://schemas.openxmlformats.org/officeDocument/2006/relationships/image" Target="../media/image1.png"/><Relationship Id="rId16"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customXml" Target="../ink/ink27.xml"/><Relationship Id="rId11" Type="http://schemas.openxmlformats.org/officeDocument/2006/relationships/image" Target="../media/image12.png"/><Relationship Id="rId5" Type="http://schemas.openxmlformats.org/officeDocument/2006/relationships/image" Target="../media/image7.png"/><Relationship Id="rId15" Type="http://schemas.openxmlformats.org/officeDocument/2006/relationships/image" Target="../media/image16.png"/><Relationship Id="rId10" Type="http://schemas.openxmlformats.org/officeDocument/2006/relationships/customXml" Target="../ink/ink29.xml"/><Relationship Id="rId4" Type="http://schemas.openxmlformats.org/officeDocument/2006/relationships/customXml" Target="../ink/ink26.xml"/><Relationship Id="rId9" Type="http://schemas.openxmlformats.org/officeDocument/2006/relationships/image" Target="../media/image11.png"/><Relationship Id="rId14" Type="http://schemas.openxmlformats.org/officeDocument/2006/relationships/customXml" Target="../ink/ink3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customXml" Target="../ink/ink32.xml"/><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0.png"/></Relationships>
</file>

<file path=ppt/slides/_rels/slide23.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customXml" Target="../ink/ink33.xml"/><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s>
</file>

<file path=ppt/slides/_rels/slide24.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customXml" Target="../ink/ink34.xml"/><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36.png"/><Relationship Id="rId3" Type="http://schemas.openxmlformats.org/officeDocument/2006/relationships/customXml" Target="../ink/ink35.xml"/><Relationship Id="rId7" Type="http://schemas.openxmlformats.org/officeDocument/2006/relationships/customXml" Target="../ink/ink37.xml"/><Relationship Id="rId12" Type="http://schemas.openxmlformats.org/officeDocument/2006/relationships/customXml" Target="../ink/ink40.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customXml" Target="../ink/ink39.xml"/><Relationship Id="rId5" Type="http://schemas.openxmlformats.org/officeDocument/2006/relationships/customXml" Target="../ink/ink36.xml"/><Relationship Id="rId10" Type="http://schemas.openxmlformats.org/officeDocument/2006/relationships/image" Target="../media/image35.png"/><Relationship Id="rId4" Type="http://schemas.openxmlformats.org/officeDocument/2006/relationships/image" Target="../media/image33.png"/><Relationship Id="rId9" Type="http://schemas.openxmlformats.org/officeDocument/2006/relationships/customXml" Target="../ink/ink38.xml"/><Relationship Id="rId14" Type="http://schemas.openxmlformats.org/officeDocument/2006/relationships/customXml" Target="../ink/ink41.xml"/></Relationships>
</file>

<file path=ppt/slides/_rels/slide29.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40.png"/><Relationship Id="rId3" Type="http://schemas.openxmlformats.org/officeDocument/2006/relationships/customXml" Target="../ink/ink42.xml"/><Relationship Id="rId7" Type="http://schemas.openxmlformats.org/officeDocument/2006/relationships/customXml" Target="../ink/ink44.xml"/><Relationship Id="rId12" Type="http://schemas.openxmlformats.org/officeDocument/2006/relationships/customXml" Target="../ink/ink47.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customXml" Target="../ink/ink46.xml"/><Relationship Id="rId5" Type="http://schemas.openxmlformats.org/officeDocument/2006/relationships/customXml" Target="../ink/ink43.xml"/><Relationship Id="rId10" Type="http://schemas.openxmlformats.org/officeDocument/2006/relationships/image" Target="../media/image39.png"/><Relationship Id="rId4" Type="http://schemas.openxmlformats.org/officeDocument/2006/relationships/image" Target="../media/image37.png"/><Relationship Id="rId9" Type="http://schemas.openxmlformats.org/officeDocument/2006/relationships/customXml" Target="../ink/ink45.xml"/><Relationship Id="rId14" Type="http://schemas.openxmlformats.org/officeDocument/2006/relationships/customXml" Target="../ink/ink4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8" Type="http://schemas.openxmlformats.org/officeDocument/2006/relationships/customXml" Target="../ink/ink49.xml"/><Relationship Id="rId3" Type="http://schemas.openxmlformats.org/officeDocument/2006/relationships/image" Target="../media/image20.png"/><Relationship Id="rId7"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41.png"/></Relationships>
</file>

<file path=ppt/slides/_rels/slide33.xml.rels><?xml version="1.0" encoding="UTF-8" standalone="yes"?>
<Relationships xmlns="http://schemas.openxmlformats.org/package/2006/relationships"><Relationship Id="rId8" Type="http://schemas.openxmlformats.org/officeDocument/2006/relationships/customXml" Target="../ink/ink50.xml"/><Relationship Id="rId3" Type="http://schemas.openxmlformats.org/officeDocument/2006/relationships/image" Target="../media/image20.png"/><Relationship Id="rId7"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42.png"/></Relationships>
</file>

<file path=ppt/slides/_rels/slide3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21.png"/><Relationship Id="rId7" Type="http://schemas.openxmlformats.org/officeDocument/2006/relationships/image" Target="../media/image43.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23.png"/><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21.png"/><Relationship Id="rId7" Type="http://schemas.openxmlformats.org/officeDocument/2006/relationships/image" Target="../media/image43.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23.png"/><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21.png"/><Relationship Id="rId7" Type="http://schemas.openxmlformats.org/officeDocument/2006/relationships/image" Target="../media/image43.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1.png"/></Relationships>
</file>

<file path=ppt/slides/_rels/slide37.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21.png"/><Relationship Id="rId7" Type="http://schemas.openxmlformats.org/officeDocument/2006/relationships/image" Target="../media/image43.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1.png"/></Relationships>
</file>

<file path=ppt/slides/_rels/slide38.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21.png"/><Relationship Id="rId7" Type="http://schemas.openxmlformats.org/officeDocument/2006/relationships/image" Target="../media/image43.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1.png"/></Relationships>
</file>

<file path=ppt/slides/_rels/slide39.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21.png"/><Relationship Id="rId7" Type="http://schemas.openxmlformats.org/officeDocument/2006/relationships/image" Target="../media/image43.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23.png"/><Relationship Id="rId10" Type="http://schemas.openxmlformats.org/officeDocument/2006/relationships/image" Target="../media/image1.png"/><Relationship Id="rId4" Type="http://schemas.openxmlformats.org/officeDocument/2006/relationships/image" Target="../media/image22.png"/><Relationship Id="rId9" Type="http://schemas.openxmlformats.org/officeDocument/2006/relationships/image" Target="../media/image47.jp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21.png"/><Relationship Id="rId7" Type="http://schemas.openxmlformats.org/officeDocument/2006/relationships/image" Target="../media/image43.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1.png"/></Relationships>
</file>

<file path=ppt/slides/_rels/slide41.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21.png"/><Relationship Id="rId7" Type="http://schemas.openxmlformats.org/officeDocument/2006/relationships/image" Target="../media/image43.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1.png"/></Relationships>
</file>

<file path=ppt/slides/_rels/slide42.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21.png"/><Relationship Id="rId7" Type="http://schemas.openxmlformats.org/officeDocument/2006/relationships/image" Target="../media/image43.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23.png"/><Relationship Id="rId10" Type="http://schemas.openxmlformats.org/officeDocument/2006/relationships/image" Target="../media/image1.png"/><Relationship Id="rId4" Type="http://schemas.openxmlformats.org/officeDocument/2006/relationships/image" Target="../media/image22.png"/><Relationship Id="rId9" Type="http://schemas.openxmlformats.org/officeDocument/2006/relationships/image" Target="../media/image51.png"/></Relationships>
</file>

<file path=ppt/slides/_rels/slide43.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21.png"/><Relationship Id="rId7" Type="http://schemas.openxmlformats.org/officeDocument/2006/relationships/image" Target="../media/image43.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23.png"/><Relationship Id="rId10" Type="http://schemas.openxmlformats.org/officeDocument/2006/relationships/image" Target="../media/image1.png"/><Relationship Id="rId4" Type="http://schemas.openxmlformats.org/officeDocument/2006/relationships/image" Target="../media/image22.png"/><Relationship Id="rId9" Type="http://schemas.openxmlformats.org/officeDocument/2006/relationships/image" Target="../media/image51.png"/></Relationships>
</file>

<file path=ppt/slides/_rels/slide44.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21.png"/><Relationship Id="rId7" Type="http://schemas.openxmlformats.org/officeDocument/2006/relationships/image" Target="../media/image43.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23.png"/><Relationship Id="rId10" Type="http://schemas.openxmlformats.org/officeDocument/2006/relationships/image" Target="../media/image1.png"/><Relationship Id="rId4" Type="http://schemas.openxmlformats.org/officeDocument/2006/relationships/image" Target="../media/image22.png"/><Relationship Id="rId9" Type="http://schemas.openxmlformats.org/officeDocument/2006/relationships/image" Target="../media/image51.png"/></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47.jpg"/></Relationships>
</file>

<file path=ppt/slides/_rels/slide46.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5.png"/><Relationship Id="rId12" Type="http://schemas.openxmlformats.org/officeDocument/2006/relationships/image" Target="../media/image5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57.png"/><Relationship Id="rId5" Type="http://schemas.openxmlformats.org/officeDocument/2006/relationships/image" Target="../media/image22.png"/><Relationship Id="rId10" Type="http://schemas.openxmlformats.org/officeDocument/2006/relationships/image" Target="../media/image26.png"/><Relationship Id="rId4" Type="http://schemas.openxmlformats.org/officeDocument/2006/relationships/image" Target="../media/image21.png"/><Relationship Id="rId9" Type="http://schemas.openxmlformats.org/officeDocument/2006/relationships/image" Target="../media/image56.png"/></Relationships>
</file>

<file path=ppt/slides/_rels/slide47.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59.png"/><Relationship Id="rId18" Type="http://schemas.openxmlformats.org/officeDocument/2006/relationships/customXml" Target="../ink/ink53.xml"/><Relationship Id="rId3" Type="http://schemas.openxmlformats.org/officeDocument/2006/relationships/image" Target="../media/image54.png"/><Relationship Id="rId21" Type="http://schemas.openxmlformats.org/officeDocument/2006/relationships/image" Target="../media/image63.png"/><Relationship Id="rId7" Type="http://schemas.openxmlformats.org/officeDocument/2006/relationships/image" Target="../media/image55.png"/><Relationship Id="rId12" Type="http://schemas.openxmlformats.org/officeDocument/2006/relationships/image" Target="../media/image58.png"/><Relationship Id="rId17" Type="http://schemas.openxmlformats.org/officeDocument/2006/relationships/image" Target="../media/image61.png"/><Relationship Id="rId2" Type="http://schemas.openxmlformats.org/officeDocument/2006/relationships/image" Target="../media/image1.png"/><Relationship Id="rId16" Type="http://schemas.openxmlformats.org/officeDocument/2006/relationships/customXml" Target="../ink/ink52.xml"/><Relationship Id="rId20" Type="http://schemas.openxmlformats.org/officeDocument/2006/relationships/customXml" Target="../ink/ink54.xml"/><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57.png"/><Relationship Id="rId5" Type="http://schemas.openxmlformats.org/officeDocument/2006/relationships/image" Target="../media/image22.png"/><Relationship Id="rId15" Type="http://schemas.openxmlformats.org/officeDocument/2006/relationships/image" Target="../media/image60.png"/><Relationship Id="rId23" Type="http://schemas.openxmlformats.org/officeDocument/2006/relationships/image" Target="../media/image64.png"/><Relationship Id="rId10" Type="http://schemas.openxmlformats.org/officeDocument/2006/relationships/image" Target="../media/image26.png"/><Relationship Id="rId19" Type="http://schemas.openxmlformats.org/officeDocument/2006/relationships/image" Target="../media/image62.png"/><Relationship Id="rId4" Type="http://schemas.openxmlformats.org/officeDocument/2006/relationships/image" Target="../media/image21.png"/><Relationship Id="rId9" Type="http://schemas.openxmlformats.org/officeDocument/2006/relationships/image" Target="../media/image56.png"/><Relationship Id="rId14" Type="http://schemas.openxmlformats.org/officeDocument/2006/relationships/customXml" Target="../ink/ink51.xml"/><Relationship Id="rId22" Type="http://schemas.openxmlformats.org/officeDocument/2006/relationships/customXml" Target="../ink/ink55.xml"/></Relationships>
</file>

<file path=ppt/slides/_rels/slide48.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5.png"/><Relationship Id="rId12" Type="http://schemas.openxmlformats.org/officeDocument/2006/relationships/image" Target="../media/image6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57.png"/><Relationship Id="rId5" Type="http://schemas.openxmlformats.org/officeDocument/2006/relationships/image" Target="../media/image22.png"/><Relationship Id="rId10" Type="http://schemas.openxmlformats.org/officeDocument/2006/relationships/image" Target="../media/image26.png"/><Relationship Id="rId4" Type="http://schemas.openxmlformats.org/officeDocument/2006/relationships/image" Target="../media/image65.png"/><Relationship Id="rId9" Type="http://schemas.openxmlformats.org/officeDocument/2006/relationships/image" Target="../media/image66.png"/><Relationship Id="rId14" Type="http://schemas.openxmlformats.org/officeDocument/2006/relationships/image" Target="../media/image68.png"/></Relationships>
</file>

<file path=ppt/slides/_rels/slide49.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5.png"/><Relationship Id="rId12" Type="http://schemas.openxmlformats.org/officeDocument/2006/relationships/image" Target="../media/image6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57.png"/><Relationship Id="rId5" Type="http://schemas.openxmlformats.org/officeDocument/2006/relationships/image" Target="../media/image22.png"/><Relationship Id="rId10" Type="http://schemas.openxmlformats.org/officeDocument/2006/relationships/image" Target="../media/image26.png"/><Relationship Id="rId4" Type="http://schemas.openxmlformats.org/officeDocument/2006/relationships/image" Target="../media/image65.png"/><Relationship Id="rId9" Type="http://schemas.openxmlformats.org/officeDocument/2006/relationships/image" Target="../media/image66.png"/><Relationship Id="rId14" Type="http://schemas.openxmlformats.org/officeDocument/2006/relationships/image" Target="../media/image69.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5.png"/><Relationship Id="rId12" Type="http://schemas.openxmlformats.org/officeDocument/2006/relationships/image" Target="../media/image6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57.png"/><Relationship Id="rId5" Type="http://schemas.openxmlformats.org/officeDocument/2006/relationships/image" Target="../media/image22.png"/><Relationship Id="rId10" Type="http://schemas.openxmlformats.org/officeDocument/2006/relationships/image" Target="../media/image26.png"/><Relationship Id="rId4" Type="http://schemas.openxmlformats.org/officeDocument/2006/relationships/image" Target="../media/image65.png"/><Relationship Id="rId9" Type="http://schemas.openxmlformats.org/officeDocument/2006/relationships/image" Target="../media/image66.png"/><Relationship Id="rId14" Type="http://schemas.openxmlformats.org/officeDocument/2006/relationships/image" Target="../media/image70.png"/></Relationships>
</file>

<file path=ppt/slides/_rels/slide51.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5.png"/><Relationship Id="rId12" Type="http://schemas.openxmlformats.org/officeDocument/2006/relationships/image" Target="../media/image6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57.png"/><Relationship Id="rId5" Type="http://schemas.openxmlformats.org/officeDocument/2006/relationships/image" Target="../media/image22.png"/><Relationship Id="rId10" Type="http://schemas.openxmlformats.org/officeDocument/2006/relationships/image" Target="../media/image26.png"/><Relationship Id="rId4" Type="http://schemas.openxmlformats.org/officeDocument/2006/relationships/image" Target="../media/image65.png"/><Relationship Id="rId9" Type="http://schemas.openxmlformats.org/officeDocument/2006/relationships/image" Target="../media/image66.png"/><Relationship Id="rId14" Type="http://schemas.openxmlformats.org/officeDocument/2006/relationships/image" Target="../media/image70.png"/></Relationships>
</file>

<file path=ppt/slides/_rels/slide52.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5.png"/><Relationship Id="rId12" Type="http://schemas.openxmlformats.org/officeDocument/2006/relationships/image" Target="../media/image67.png"/><Relationship Id="rId2" Type="http://schemas.openxmlformats.org/officeDocument/2006/relationships/image" Target="../media/image1.png"/><Relationship Id="rId16"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57.png"/><Relationship Id="rId5" Type="http://schemas.openxmlformats.org/officeDocument/2006/relationships/image" Target="../media/image22.png"/><Relationship Id="rId15" Type="http://schemas.openxmlformats.org/officeDocument/2006/relationships/image" Target="../media/image72.png"/><Relationship Id="rId10" Type="http://schemas.openxmlformats.org/officeDocument/2006/relationships/image" Target="../media/image26.png"/><Relationship Id="rId4" Type="http://schemas.openxmlformats.org/officeDocument/2006/relationships/image" Target="../media/image65.png"/><Relationship Id="rId9" Type="http://schemas.openxmlformats.org/officeDocument/2006/relationships/image" Target="../media/image66.png"/><Relationship Id="rId14" Type="http://schemas.openxmlformats.org/officeDocument/2006/relationships/image" Target="../media/image71.jpg"/></Relationships>
</file>

<file path=ppt/slides/_rels/slide53.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5.png"/><Relationship Id="rId12" Type="http://schemas.openxmlformats.org/officeDocument/2006/relationships/image" Target="../media/image6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57.png"/><Relationship Id="rId5" Type="http://schemas.openxmlformats.org/officeDocument/2006/relationships/image" Target="../media/image22.png"/><Relationship Id="rId15" Type="http://schemas.openxmlformats.org/officeDocument/2006/relationships/image" Target="../media/image73.png"/><Relationship Id="rId10" Type="http://schemas.openxmlformats.org/officeDocument/2006/relationships/image" Target="../media/image26.png"/><Relationship Id="rId4" Type="http://schemas.openxmlformats.org/officeDocument/2006/relationships/image" Target="../media/image65.png"/><Relationship Id="rId9" Type="http://schemas.openxmlformats.org/officeDocument/2006/relationships/image" Target="../media/image66.png"/><Relationship Id="rId14" Type="http://schemas.openxmlformats.org/officeDocument/2006/relationships/image" Target="../media/image74.png"/></Relationships>
</file>

<file path=ppt/slides/_rels/slide5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5.png"/><Relationship Id="rId12" Type="http://schemas.openxmlformats.org/officeDocument/2006/relationships/image" Target="../media/image7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57.png"/><Relationship Id="rId5" Type="http://schemas.openxmlformats.org/officeDocument/2006/relationships/image" Target="../media/image22.png"/><Relationship Id="rId10" Type="http://schemas.openxmlformats.org/officeDocument/2006/relationships/image" Target="../media/image26.png"/><Relationship Id="rId4" Type="http://schemas.openxmlformats.org/officeDocument/2006/relationships/image" Target="../media/image75.png"/><Relationship Id="rId9" Type="http://schemas.openxmlformats.org/officeDocument/2006/relationships/image" Target="../media/image76.png"/><Relationship Id="rId14" Type="http://schemas.openxmlformats.org/officeDocument/2006/relationships/image" Target="../media/image78.png"/></Relationships>
</file>

<file path=ppt/slides/_rels/slide55.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5.png"/><Relationship Id="rId12" Type="http://schemas.openxmlformats.org/officeDocument/2006/relationships/image" Target="../media/image77.png"/><Relationship Id="rId17" Type="http://schemas.openxmlformats.org/officeDocument/2006/relationships/image" Target="../media/image80.png"/><Relationship Id="rId2" Type="http://schemas.openxmlformats.org/officeDocument/2006/relationships/image" Target="../media/image1.png"/><Relationship Id="rId16" Type="http://schemas.openxmlformats.org/officeDocument/2006/relationships/image" Target="../media/image79.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57.png"/><Relationship Id="rId5" Type="http://schemas.openxmlformats.org/officeDocument/2006/relationships/image" Target="../media/image22.png"/><Relationship Id="rId15" Type="http://schemas.openxmlformats.org/officeDocument/2006/relationships/customXml" Target="../ink/ink56.xml"/><Relationship Id="rId10" Type="http://schemas.openxmlformats.org/officeDocument/2006/relationships/image" Target="../media/image26.png"/><Relationship Id="rId4" Type="http://schemas.openxmlformats.org/officeDocument/2006/relationships/image" Target="../media/image75.png"/><Relationship Id="rId9" Type="http://schemas.openxmlformats.org/officeDocument/2006/relationships/image" Target="../media/image76.png"/><Relationship Id="rId14" Type="http://schemas.openxmlformats.org/officeDocument/2006/relationships/image" Target="../media/image78.png"/></Relationships>
</file>

<file path=ppt/slides/_rels/slide56.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59.png"/><Relationship Id="rId18" Type="http://schemas.openxmlformats.org/officeDocument/2006/relationships/image" Target="../media/image82.png"/><Relationship Id="rId3" Type="http://schemas.openxmlformats.org/officeDocument/2006/relationships/image" Target="../media/image54.png"/><Relationship Id="rId7" Type="http://schemas.openxmlformats.org/officeDocument/2006/relationships/image" Target="../media/image55.png"/><Relationship Id="rId12" Type="http://schemas.openxmlformats.org/officeDocument/2006/relationships/image" Target="../media/image77.png"/><Relationship Id="rId17" Type="http://schemas.openxmlformats.org/officeDocument/2006/relationships/customXml" Target="../ink/ink58.xml"/><Relationship Id="rId2" Type="http://schemas.openxmlformats.org/officeDocument/2006/relationships/image" Target="../media/image1.png"/><Relationship Id="rId16" Type="http://schemas.openxmlformats.org/officeDocument/2006/relationships/image" Target="../media/image81.png"/><Relationship Id="rId20"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57.png"/><Relationship Id="rId5" Type="http://schemas.openxmlformats.org/officeDocument/2006/relationships/image" Target="../media/image22.png"/><Relationship Id="rId15" Type="http://schemas.openxmlformats.org/officeDocument/2006/relationships/customXml" Target="../ink/ink57.xml"/><Relationship Id="rId10" Type="http://schemas.openxmlformats.org/officeDocument/2006/relationships/image" Target="../media/image26.png"/><Relationship Id="rId19" Type="http://schemas.openxmlformats.org/officeDocument/2006/relationships/customXml" Target="../ink/ink59.xml"/><Relationship Id="rId4" Type="http://schemas.openxmlformats.org/officeDocument/2006/relationships/image" Target="../media/image75.png"/><Relationship Id="rId9" Type="http://schemas.openxmlformats.org/officeDocument/2006/relationships/image" Target="../media/image76.png"/><Relationship Id="rId14" Type="http://schemas.openxmlformats.org/officeDocument/2006/relationships/image" Target="../media/image78.png"/></Relationships>
</file>

<file path=ppt/slides/_rels/slide57.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5.png"/><Relationship Id="rId4" Type="http://schemas.openxmlformats.org/officeDocument/2006/relationships/customXml" Target="../ink/ink60.xml"/></Relationships>
</file>

<file path=ppt/slides/_rels/slide6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6.png"/><Relationship Id="rId4" Type="http://schemas.openxmlformats.org/officeDocument/2006/relationships/customXml" Target="../ink/ink61.xml"/></Relationships>
</file>

<file path=ppt/slides/_rels/slide63.xml.rels><?xml version="1.0" encoding="UTF-8" standalone="yes"?>
<Relationships xmlns="http://schemas.openxmlformats.org/package/2006/relationships"><Relationship Id="rId3" Type="http://schemas.openxmlformats.org/officeDocument/2006/relationships/image" Target="../media/image84.png"/><Relationship Id="rId7" Type="http://schemas.openxmlformats.org/officeDocument/2006/relationships/image" Target="../media/image8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63.xml"/><Relationship Id="rId5" Type="http://schemas.openxmlformats.org/officeDocument/2006/relationships/image" Target="../media/image86.png"/><Relationship Id="rId4" Type="http://schemas.openxmlformats.org/officeDocument/2006/relationships/customXml" Target="../ink/ink62.xml"/></Relationships>
</file>

<file path=ppt/slides/_rels/slide64.xml.rels><?xml version="1.0" encoding="UTF-8" standalone="yes"?>
<Relationships xmlns="http://schemas.openxmlformats.org/package/2006/relationships"><Relationship Id="rId8" Type="http://schemas.openxmlformats.org/officeDocument/2006/relationships/customXml" Target="../ink/ink66.xml"/><Relationship Id="rId3" Type="http://schemas.openxmlformats.org/officeDocument/2006/relationships/image" Target="../media/image84.png"/><Relationship Id="rId7" Type="http://schemas.openxmlformats.org/officeDocument/2006/relationships/image" Target="../media/image8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65.xml"/><Relationship Id="rId5" Type="http://schemas.openxmlformats.org/officeDocument/2006/relationships/image" Target="../media/image86.png"/><Relationship Id="rId4" Type="http://schemas.openxmlformats.org/officeDocument/2006/relationships/customXml" Target="../ink/ink64.xml"/><Relationship Id="rId9" Type="http://schemas.openxmlformats.org/officeDocument/2006/relationships/image" Target="../media/image89.png"/></Relationships>
</file>

<file path=ppt/slides/_rels/slide65.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6.png"/><Relationship Id="rId4" Type="http://schemas.openxmlformats.org/officeDocument/2006/relationships/customXml" Target="../ink/ink67.xml"/></Relationships>
</file>

<file path=ppt/slides/_rels/slide66.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customXml" Target="../ink/ink68.xml"/></Relationships>
</file>

<file path=ppt/slides/_rels/slide67.xml.rels><?xml version="1.0" encoding="UTF-8" standalone="yes"?>
<Relationships xmlns="http://schemas.openxmlformats.org/package/2006/relationships"><Relationship Id="rId3" Type="http://schemas.openxmlformats.org/officeDocument/2006/relationships/image" Target="../media/image84.png"/><Relationship Id="rId7" Type="http://schemas.openxmlformats.org/officeDocument/2006/relationships/image" Target="../media/image9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70.xml"/><Relationship Id="rId5" Type="http://schemas.openxmlformats.org/officeDocument/2006/relationships/image" Target="../media/image91.png"/><Relationship Id="rId4" Type="http://schemas.openxmlformats.org/officeDocument/2006/relationships/customXml" Target="../ink/ink69.xml"/></Relationships>
</file>

<file path=ppt/slides/_rels/slide68.xml.rels><?xml version="1.0" encoding="UTF-8" standalone="yes"?>
<Relationships xmlns="http://schemas.openxmlformats.org/package/2006/relationships"><Relationship Id="rId8" Type="http://schemas.openxmlformats.org/officeDocument/2006/relationships/customXml" Target="../ink/ink73.xml"/><Relationship Id="rId3" Type="http://schemas.openxmlformats.org/officeDocument/2006/relationships/image" Target="../media/image84.png"/><Relationship Id="rId7" Type="http://schemas.openxmlformats.org/officeDocument/2006/relationships/image" Target="../media/image9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72.xml"/><Relationship Id="rId5" Type="http://schemas.openxmlformats.org/officeDocument/2006/relationships/image" Target="../media/image92.png"/><Relationship Id="rId4" Type="http://schemas.openxmlformats.org/officeDocument/2006/relationships/customXml" Target="../ink/ink71.xml"/><Relationship Id="rId9" Type="http://schemas.openxmlformats.org/officeDocument/2006/relationships/image" Target="../media/image94.png"/></Relationships>
</file>

<file path=ppt/slides/_rels/slide69.xml.rels><?xml version="1.0" encoding="UTF-8" standalone="yes"?>
<Relationships xmlns="http://schemas.openxmlformats.org/package/2006/relationships"><Relationship Id="rId3" Type="http://schemas.openxmlformats.org/officeDocument/2006/relationships/image" Target="../media/image84.png"/><Relationship Id="rId7" Type="http://schemas.openxmlformats.org/officeDocument/2006/relationships/image" Target="../media/image9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75.xml"/><Relationship Id="rId5" Type="http://schemas.openxmlformats.org/officeDocument/2006/relationships/image" Target="../media/image95.png"/><Relationship Id="rId4" Type="http://schemas.openxmlformats.org/officeDocument/2006/relationships/customXml" Target="../ink/ink7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customXml" Target="../ink/ink1.xml"/></Relationships>
</file>

<file path=ppt/slides/_rels/slide70.xml.rels><?xml version="1.0" encoding="UTF-8" standalone="yes"?>
<Relationships xmlns="http://schemas.openxmlformats.org/package/2006/relationships"><Relationship Id="rId3" Type="http://schemas.openxmlformats.org/officeDocument/2006/relationships/image" Target="../media/image84.png"/><Relationship Id="rId7" Type="http://schemas.openxmlformats.org/officeDocument/2006/relationships/image" Target="../media/image9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77.xml"/><Relationship Id="rId5" Type="http://schemas.openxmlformats.org/officeDocument/2006/relationships/image" Target="../media/image95.png"/><Relationship Id="rId4" Type="http://schemas.openxmlformats.org/officeDocument/2006/relationships/customXml" Target="../ink/ink76.xml"/></Relationships>
</file>

<file path=ppt/slides/_rels/slide71.xml.rels><?xml version="1.0" encoding="UTF-8" standalone="yes"?>
<Relationships xmlns="http://schemas.openxmlformats.org/package/2006/relationships"><Relationship Id="rId3" Type="http://schemas.openxmlformats.org/officeDocument/2006/relationships/image" Target="../media/image84.png"/><Relationship Id="rId7" Type="http://schemas.openxmlformats.org/officeDocument/2006/relationships/image" Target="../media/image9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79.xml"/><Relationship Id="rId5" Type="http://schemas.openxmlformats.org/officeDocument/2006/relationships/image" Target="../media/image95.png"/><Relationship Id="rId4" Type="http://schemas.openxmlformats.org/officeDocument/2006/relationships/customXml" Target="../ink/ink78.xml"/></Relationships>
</file>

<file path=ppt/slides/_rels/slide7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9.png"/><Relationship Id="rId4" Type="http://schemas.openxmlformats.org/officeDocument/2006/relationships/customXml" Target="../ink/ink80.xml"/></Relationships>
</file>

<file path=ppt/slides/_rels/slide73.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00.png"/><Relationship Id="rId4" Type="http://schemas.openxmlformats.org/officeDocument/2006/relationships/customXml" Target="../ink/ink81.xml"/></Relationships>
</file>

<file path=ppt/slides/_rels/slide74.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01.png"/><Relationship Id="rId4" Type="http://schemas.openxmlformats.org/officeDocument/2006/relationships/customXml" Target="../ink/ink82.xml"/></Relationships>
</file>

<file path=ppt/slides/_rels/slide75.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02.png"/><Relationship Id="rId4" Type="http://schemas.openxmlformats.org/officeDocument/2006/relationships/customXml" Target="../ink/ink83.xml"/></Relationships>
</file>

<file path=ppt/slides/_rels/slide76.xml.rels><?xml version="1.0" encoding="UTF-8" standalone="yes"?>
<Relationships xmlns="http://schemas.openxmlformats.org/package/2006/relationships"><Relationship Id="rId8" Type="http://schemas.openxmlformats.org/officeDocument/2006/relationships/image" Target="../media/image930.png"/><Relationship Id="rId13" Type="http://schemas.openxmlformats.org/officeDocument/2006/relationships/image" Target="../media/image107.jpg"/><Relationship Id="rId3" Type="http://schemas.openxmlformats.org/officeDocument/2006/relationships/image" Target="../media/image103.png"/><Relationship Id="rId7" Type="http://schemas.openxmlformats.org/officeDocument/2006/relationships/customXml" Target="../ink/ink85.xml"/><Relationship Id="rId12" Type="http://schemas.openxmlformats.org/officeDocument/2006/relationships/image" Target="../media/image10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20.png"/><Relationship Id="rId11" Type="http://schemas.openxmlformats.org/officeDocument/2006/relationships/image" Target="../media/image105.png"/><Relationship Id="rId5" Type="http://schemas.openxmlformats.org/officeDocument/2006/relationships/customXml" Target="../ink/ink84.xml"/><Relationship Id="rId10" Type="http://schemas.openxmlformats.org/officeDocument/2006/relationships/image" Target="../media/image940.png"/><Relationship Id="rId4" Type="http://schemas.openxmlformats.org/officeDocument/2006/relationships/image" Target="../media/image104.png"/><Relationship Id="rId9" Type="http://schemas.openxmlformats.org/officeDocument/2006/relationships/customXml" Target="../ink/ink8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7.png"/><Relationship Id="rId4" Type="http://schemas.openxmlformats.org/officeDocument/2006/relationships/customXml" Target="../ink/ink2.xml"/></Relationships>
</file>

<file path=ppt/slides/_rels/slide9.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5.xml"/><Relationship Id="rId11" Type="http://schemas.openxmlformats.org/officeDocument/2006/relationships/image" Target="../media/image10.png"/><Relationship Id="rId5" Type="http://schemas.openxmlformats.org/officeDocument/2006/relationships/image" Target="../media/image7.png"/><Relationship Id="rId10" Type="http://schemas.openxmlformats.org/officeDocument/2006/relationships/customXml" Target="../ink/ink7.xml"/><Relationship Id="rId4" Type="http://schemas.openxmlformats.org/officeDocument/2006/relationships/customXml" Target="../ink/ink4.xml"/><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1840" y="1752600"/>
            <a:ext cx="10896600" cy="936154"/>
          </a:xfrm>
          <a:prstGeom prst="rect">
            <a:avLst/>
          </a:prstGeom>
        </p:spPr>
        <p:txBody>
          <a:bodyPr vert="horz" wrap="square" lIns="0" tIns="12700" rIns="0" bIns="0" rtlCol="0">
            <a:spAutoFit/>
          </a:bodyPr>
          <a:lstStyle/>
          <a:p>
            <a:pPr marL="12700" algn="ctr">
              <a:lnSpc>
                <a:spcPct val="100000"/>
              </a:lnSpc>
              <a:spcBef>
                <a:spcPts val="100"/>
              </a:spcBef>
            </a:pPr>
            <a:r>
              <a:rPr sz="6000" b="1" dirty="0">
                <a:latin typeface="Arial" panose="020B0604020202020204" pitchFamily="34" charset="0"/>
                <a:cs typeface="Arial" panose="020B0604020202020204" pitchFamily="34" charset="0"/>
              </a:rPr>
              <a:t>CSCI</a:t>
            </a:r>
            <a:r>
              <a:rPr sz="6000" b="1" spc="-225" dirty="0">
                <a:latin typeface="Arial" panose="020B0604020202020204" pitchFamily="34" charset="0"/>
                <a:cs typeface="Arial" panose="020B0604020202020204" pitchFamily="34" charset="0"/>
              </a:rPr>
              <a:t> </a:t>
            </a:r>
            <a:r>
              <a:rPr lang="en-US" sz="6000" b="1" dirty="0">
                <a:latin typeface="Arial" panose="020B0604020202020204" pitchFamily="34" charset="0"/>
                <a:cs typeface="Arial" panose="020B0604020202020204" pitchFamily="34" charset="0"/>
              </a:rPr>
              <a:t>476</a:t>
            </a:r>
            <a:r>
              <a:rPr sz="6000" b="1" dirty="0">
                <a:latin typeface="Arial" panose="020B0604020202020204" pitchFamily="34" charset="0"/>
                <a:cs typeface="Arial" panose="020B0604020202020204" pitchFamily="34" charset="0"/>
              </a:rPr>
              <a:t>:</a:t>
            </a:r>
            <a:r>
              <a:rPr sz="6000" b="1" spc="-204" dirty="0">
                <a:latin typeface="Arial" panose="020B0604020202020204" pitchFamily="34" charset="0"/>
                <a:cs typeface="Arial" panose="020B0604020202020204" pitchFamily="34" charset="0"/>
              </a:rPr>
              <a:t> </a:t>
            </a:r>
            <a:r>
              <a:rPr lang="en-US" sz="6000" b="1" spc="-204" dirty="0">
                <a:latin typeface="Arial" panose="020B0604020202020204" pitchFamily="34" charset="0"/>
                <a:cs typeface="Arial" panose="020B0604020202020204" pitchFamily="34" charset="0"/>
              </a:rPr>
              <a:t>Computer Security</a:t>
            </a:r>
            <a:endParaRPr sz="6000" b="1" dirty="0">
              <a:latin typeface="Arial" panose="020B0604020202020204" pitchFamily="34" charset="0"/>
              <a:cs typeface="Arial" panose="020B0604020202020204" pitchFamily="34" charset="0"/>
            </a:endParaRPr>
          </a:p>
        </p:txBody>
      </p:sp>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solidFill>
                  <a:srgbClr val="FF0000"/>
                </a:solidFill>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solidFill>
                  <a:srgbClr val="FF0000"/>
                </a:solidFill>
              </a:endParaRPr>
            </a:p>
          </p:txBody>
        </p:sp>
      </p:grpSp>
      <p:grpSp>
        <p:nvGrpSpPr>
          <p:cNvPr id="6" name="object 6"/>
          <p:cNvGrpSpPr/>
          <p:nvPr/>
        </p:nvGrpSpPr>
        <p:grpSpPr>
          <a:xfrm>
            <a:off x="-6350" y="-6350"/>
            <a:ext cx="838835" cy="887730"/>
            <a:chOff x="-6350" y="-6350"/>
            <a:chExt cx="838835" cy="887730"/>
          </a:xfrm>
          <a:solidFill>
            <a:schemeClr val="accent3"/>
          </a:solidFill>
        </p:grpSpPr>
        <p:sp>
          <p:nvSpPr>
            <p:cNvPr id="7" name="object 7"/>
            <p:cNvSpPr/>
            <p:nvPr/>
          </p:nvSpPr>
          <p:spPr>
            <a:xfrm>
              <a:off x="0" y="0"/>
              <a:ext cx="826135" cy="875030"/>
            </a:xfrm>
            <a:custGeom>
              <a:avLst/>
              <a:gdLst/>
              <a:ahLst/>
              <a:cxnLst/>
              <a:rect l="l" t="t" r="r" b="b"/>
              <a:pathLst>
                <a:path w="826135" h="875030">
                  <a:moveTo>
                    <a:pt x="826008" y="0"/>
                  </a:moveTo>
                  <a:lnTo>
                    <a:pt x="0" y="0"/>
                  </a:lnTo>
                  <a:lnTo>
                    <a:pt x="0" y="874776"/>
                  </a:lnTo>
                  <a:lnTo>
                    <a:pt x="826008" y="0"/>
                  </a:lnTo>
                  <a:close/>
                </a:path>
              </a:pathLst>
            </a:custGeom>
            <a:grpFill/>
            <a:ln>
              <a:solidFill>
                <a:schemeClr val="accent3">
                  <a:lumMod val="75000"/>
                </a:schemeClr>
              </a:solidFill>
            </a:ln>
          </p:spPr>
          <p:txBody>
            <a:bodyPr wrap="square" lIns="0" tIns="0" rIns="0" bIns="0" rtlCol="0"/>
            <a:lstStyle/>
            <a:p>
              <a:endParaRPr>
                <a:solidFill>
                  <a:srgbClr val="FF0000"/>
                </a:solidFill>
              </a:endParaRPr>
            </a:p>
          </p:txBody>
        </p:sp>
        <p:sp>
          <p:nvSpPr>
            <p:cNvPr id="8" name="object 8"/>
            <p:cNvSpPr/>
            <p:nvPr/>
          </p:nvSpPr>
          <p:spPr>
            <a:xfrm>
              <a:off x="0" y="0"/>
              <a:ext cx="826135" cy="875030"/>
            </a:xfrm>
            <a:custGeom>
              <a:avLst/>
              <a:gdLst/>
              <a:ahLst/>
              <a:cxnLst/>
              <a:rect l="l" t="t" r="r" b="b"/>
              <a:pathLst>
                <a:path w="826135" h="875030">
                  <a:moveTo>
                    <a:pt x="0" y="0"/>
                  </a:moveTo>
                  <a:lnTo>
                    <a:pt x="826008" y="0"/>
                  </a:lnTo>
                  <a:lnTo>
                    <a:pt x="0" y="874776"/>
                  </a:lnTo>
                  <a:lnTo>
                    <a:pt x="0" y="0"/>
                  </a:lnTo>
                  <a:close/>
                </a:path>
              </a:pathLst>
            </a:custGeom>
            <a:grpFill/>
            <a:ln w="12700">
              <a:solidFill>
                <a:schemeClr val="accent3">
                  <a:lumMod val="75000"/>
                </a:schemeClr>
              </a:solidFill>
            </a:ln>
          </p:spPr>
          <p:txBody>
            <a:bodyPr wrap="square" lIns="0" tIns="0" rIns="0" bIns="0" rtlCol="0"/>
            <a:lstStyle/>
            <a:p>
              <a:endParaRPr>
                <a:solidFill>
                  <a:srgbClr val="FF0000"/>
                </a:solidFill>
              </a:endParaRPr>
            </a:p>
          </p:txBody>
        </p:sp>
      </p:grpSp>
      <p:sp>
        <p:nvSpPr>
          <p:cNvPr id="9" name="object 9"/>
          <p:cNvSpPr txBox="1"/>
          <p:nvPr/>
        </p:nvSpPr>
        <p:spPr>
          <a:xfrm>
            <a:off x="3962400" y="3008031"/>
            <a:ext cx="6634480" cy="382156"/>
          </a:xfrm>
          <a:prstGeom prst="rect">
            <a:avLst/>
          </a:prstGeom>
        </p:spPr>
        <p:txBody>
          <a:bodyPr vert="horz" wrap="square" lIns="0" tIns="12700" rIns="0" bIns="0" rtlCol="0">
            <a:spAutoFit/>
          </a:bodyPr>
          <a:lstStyle/>
          <a:p>
            <a:pPr marL="12700">
              <a:lnSpc>
                <a:spcPct val="100000"/>
              </a:lnSpc>
              <a:spcBef>
                <a:spcPts val="100"/>
              </a:spcBef>
            </a:pPr>
            <a:r>
              <a:rPr lang="en-US" sz="2400" spc="-25" dirty="0">
                <a:latin typeface="Calibri"/>
                <a:cs typeface="Calibri"/>
              </a:rPr>
              <a:t>Buffer Overflow Attack (Part 2)</a:t>
            </a:r>
            <a:endParaRPr sz="2400" dirty="0">
              <a:latin typeface="Calibri"/>
              <a:cs typeface="Calibri"/>
            </a:endParaRPr>
          </a:p>
        </p:txBody>
      </p:sp>
      <p:sp>
        <p:nvSpPr>
          <p:cNvPr id="10" name="object 10"/>
          <p:cNvSpPr txBox="1"/>
          <p:nvPr/>
        </p:nvSpPr>
        <p:spPr>
          <a:xfrm>
            <a:off x="76200" y="5523188"/>
            <a:ext cx="11587785" cy="887422"/>
          </a:xfrm>
          <a:prstGeom prst="rect">
            <a:avLst/>
          </a:prstGeom>
        </p:spPr>
        <p:txBody>
          <a:bodyPr vert="horz" wrap="square" lIns="0" tIns="12700" rIns="0" bIns="0" rtlCol="0">
            <a:spAutoFit/>
          </a:bodyPr>
          <a:lstStyle/>
          <a:p>
            <a:pPr marL="12700" marR="3335020">
              <a:lnSpc>
                <a:spcPct val="100000"/>
              </a:lnSpc>
              <a:spcBef>
                <a:spcPts val="100"/>
              </a:spcBef>
            </a:pPr>
            <a:r>
              <a:rPr sz="2800" dirty="0">
                <a:latin typeface="Calibri"/>
                <a:cs typeface="Calibri"/>
              </a:rPr>
              <a:t>Reese</a:t>
            </a:r>
            <a:r>
              <a:rPr sz="2800" spc="-50" dirty="0">
                <a:latin typeface="Calibri"/>
                <a:cs typeface="Calibri"/>
              </a:rPr>
              <a:t> </a:t>
            </a:r>
            <a:r>
              <a:rPr sz="2800" spc="-20" dirty="0">
                <a:latin typeface="Calibri"/>
                <a:cs typeface="Calibri"/>
              </a:rPr>
              <a:t>Pearsall </a:t>
            </a:r>
            <a:endParaRPr lang="en-US" sz="2800" spc="-20" dirty="0">
              <a:latin typeface="Calibri"/>
              <a:cs typeface="Calibri"/>
            </a:endParaRPr>
          </a:p>
          <a:p>
            <a:pPr marL="12700" marR="3335020">
              <a:lnSpc>
                <a:spcPct val="100000"/>
              </a:lnSpc>
              <a:spcBef>
                <a:spcPts val="100"/>
              </a:spcBef>
            </a:pPr>
            <a:r>
              <a:rPr lang="en-US" sz="2800" dirty="0">
                <a:latin typeface="Calibri"/>
                <a:cs typeface="Calibri"/>
              </a:rPr>
              <a:t>Fall 2023</a:t>
            </a:r>
          </a:p>
        </p:txBody>
      </p:sp>
      <p:sp>
        <p:nvSpPr>
          <p:cNvPr id="12" name="TextBox 11">
            <a:extLst>
              <a:ext uri="{FF2B5EF4-FFF2-40B4-BE49-F238E27FC236}">
                <a16:creationId xmlns:a16="http://schemas.microsoft.com/office/drawing/2014/main" id="{916A11AF-12F4-4CFA-946A-9D6E597DA2A6}"/>
              </a:ext>
            </a:extLst>
          </p:cNvPr>
          <p:cNvSpPr txBox="1"/>
          <p:nvPr/>
        </p:nvSpPr>
        <p:spPr>
          <a:xfrm>
            <a:off x="0" y="6503206"/>
            <a:ext cx="9753600" cy="338554"/>
          </a:xfrm>
          <a:prstGeom prst="rect">
            <a:avLst/>
          </a:prstGeom>
          <a:noFill/>
        </p:spPr>
        <p:txBody>
          <a:bodyPr wrap="square">
            <a:spAutoFit/>
          </a:bodyPr>
          <a:lstStyle/>
          <a:p>
            <a:pPr marL="12700" marR="3335020">
              <a:lnSpc>
                <a:spcPct val="100000"/>
              </a:lnSpc>
              <a:spcBef>
                <a:spcPts val="100"/>
              </a:spcBef>
            </a:pPr>
            <a:r>
              <a:rPr lang="en-US" sz="1600" dirty="0">
                <a:solidFill>
                  <a:schemeClr val="bg1"/>
                </a:solidFill>
                <a:latin typeface="Calibri"/>
                <a:cs typeface="Calibri"/>
                <a:hlinkClick r:id="rId2"/>
              </a:rPr>
              <a:t>https://www.cs.montana.edu/pearsall/classes/fall2023/476/main.html</a:t>
            </a:r>
            <a:endParaRPr lang="en-US" sz="1600" dirty="0">
              <a:solidFill>
                <a:schemeClr val="bg1"/>
              </a:solidFill>
              <a:latin typeface="Calibri"/>
              <a:cs typeface="Calibri"/>
            </a:endParaRPr>
          </a:p>
        </p:txBody>
      </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a:t>
            </a:fld>
            <a:endParaRPr lang="en-US" dirty="0"/>
          </a:p>
        </p:txBody>
      </p:sp>
      <p:sp>
        <p:nvSpPr>
          <p:cNvPr id="11" name="TextBox 10">
            <a:extLst>
              <a:ext uri="{FF2B5EF4-FFF2-40B4-BE49-F238E27FC236}">
                <a16:creationId xmlns:a16="http://schemas.microsoft.com/office/drawing/2014/main" id="{9889CCD5-4733-22C7-4FB7-F770B1F59CBB}"/>
              </a:ext>
            </a:extLst>
          </p:cNvPr>
          <p:cNvSpPr txBox="1"/>
          <p:nvPr/>
        </p:nvSpPr>
        <p:spPr>
          <a:xfrm>
            <a:off x="6601556" y="6486458"/>
            <a:ext cx="3248005" cy="307777"/>
          </a:xfrm>
          <a:prstGeom prst="rect">
            <a:avLst/>
          </a:prstGeom>
          <a:noFill/>
        </p:spPr>
        <p:txBody>
          <a:bodyPr wrap="none" rtlCol="0">
            <a:spAutoFit/>
          </a:bodyPr>
          <a:lstStyle/>
          <a:p>
            <a:r>
              <a:rPr lang="en-US" sz="1400" dirty="0"/>
              <a:t>*all images are stolen from the internet</a:t>
            </a:r>
          </a:p>
        </p:txBody>
      </p:sp>
      <p:sp>
        <p:nvSpPr>
          <p:cNvPr id="13" name="TextBox 12">
            <a:extLst>
              <a:ext uri="{FF2B5EF4-FFF2-40B4-BE49-F238E27FC236}">
                <a16:creationId xmlns:a16="http://schemas.microsoft.com/office/drawing/2014/main" id="{48271DC0-D4CC-6E8B-787A-0B830CE067A7}"/>
              </a:ext>
            </a:extLst>
          </p:cNvPr>
          <p:cNvSpPr txBox="1"/>
          <p:nvPr/>
        </p:nvSpPr>
        <p:spPr>
          <a:xfrm>
            <a:off x="4267200" y="3574014"/>
            <a:ext cx="3429144" cy="369332"/>
          </a:xfrm>
          <a:prstGeom prst="rect">
            <a:avLst/>
          </a:prstGeom>
          <a:noFill/>
        </p:spPr>
        <p:txBody>
          <a:bodyPr wrap="none" rtlCol="0">
            <a:spAutoFit/>
          </a:bodyPr>
          <a:lstStyle/>
          <a:p>
            <a:r>
              <a:rPr lang="en-US" i="1" dirty="0"/>
              <a:t>Exploiting a vulnerable program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10</a:t>
            </a:fld>
            <a:endParaRPr lang="en-US" dirty="0"/>
          </a:p>
        </p:txBody>
      </p:sp>
      <p:pic>
        <p:nvPicPr>
          <p:cNvPr id="9" name="Picture 8">
            <a:extLst>
              <a:ext uri="{FF2B5EF4-FFF2-40B4-BE49-F238E27FC236}">
                <a16:creationId xmlns:a16="http://schemas.microsoft.com/office/drawing/2014/main" id="{08786C58-CC03-8D7B-858E-9455FFBA67D0}"/>
              </a:ext>
            </a:extLst>
          </p:cNvPr>
          <p:cNvPicPr>
            <a:picLocks noChangeAspect="1"/>
          </p:cNvPicPr>
          <p:nvPr/>
        </p:nvPicPr>
        <p:blipFill>
          <a:blip r:embed="rId3"/>
          <a:stretch>
            <a:fillRect/>
          </a:stretch>
        </p:blipFill>
        <p:spPr>
          <a:xfrm>
            <a:off x="91440" y="16268"/>
            <a:ext cx="6282249" cy="6858000"/>
          </a:xfrm>
          <a:prstGeom prst="rect">
            <a:avLst/>
          </a:prstGeom>
          <a:ln w="12700">
            <a:solidFill>
              <a:schemeClr val="tx1"/>
            </a:solidFill>
          </a:ln>
        </p:spPr>
      </p:pic>
      <p:sp>
        <p:nvSpPr>
          <p:cNvPr id="2" name="object 7">
            <a:extLst>
              <a:ext uri="{FF2B5EF4-FFF2-40B4-BE49-F238E27FC236}">
                <a16:creationId xmlns:a16="http://schemas.microsoft.com/office/drawing/2014/main" id="{715CBFD0-A347-FF3B-9AFB-96C7A493DC9C}"/>
              </a:ext>
            </a:extLst>
          </p:cNvPr>
          <p:cNvSpPr txBox="1"/>
          <p:nvPr/>
        </p:nvSpPr>
        <p:spPr>
          <a:xfrm>
            <a:off x="6911022" y="2743200"/>
            <a:ext cx="477075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Reads</a:t>
            </a:r>
            <a:r>
              <a:rPr sz="1800" spc="-10" dirty="0">
                <a:latin typeface="Arial"/>
                <a:cs typeface="Arial"/>
              </a:rPr>
              <a:t> </a:t>
            </a:r>
            <a:r>
              <a:rPr sz="1800" dirty="0">
                <a:latin typeface="Arial"/>
                <a:cs typeface="Arial"/>
              </a:rPr>
              <a:t>(up</a:t>
            </a:r>
            <a:r>
              <a:rPr sz="1800" spc="-30" dirty="0">
                <a:latin typeface="Arial"/>
                <a:cs typeface="Arial"/>
              </a:rPr>
              <a:t> </a:t>
            </a:r>
            <a:r>
              <a:rPr sz="1800" dirty="0">
                <a:latin typeface="Arial"/>
                <a:cs typeface="Arial"/>
              </a:rPr>
              <a:t>to)</a:t>
            </a:r>
            <a:r>
              <a:rPr sz="1800" spc="-20" dirty="0">
                <a:latin typeface="Arial"/>
                <a:cs typeface="Arial"/>
              </a:rPr>
              <a:t> </a:t>
            </a:r>
            <a:r>
              <a:rPr sz="1800" dirty="0">
                <a:latin typeface="Arial"/>
                <a:cs typeface="Arial"/>
              </a:rPr>
              <a:t>517</a:t>
            </a:r>
            <a:r>
              <a:rPr sz="1800" spc="-15" dirty="0">
                <a:latin typeface="Arial"/>
                <a:cs typeface="Arial"/>
              </a:rPr>
              <a:t> </a:t>
            </a:r>
            <a:r>
              <a:rPr sz="1800" dirty="0">
                <a:latin typeface="Arial"/>
                <a:cs typeface="Arial"/>
              </a:rPr>
              <a:t>bytes</a:t>
            </a:r>
            <a:r>
              <a:rPr sz="1800" spc="10" dirty="0">
                <a:latin typeface="Arial"/>
                <a:cs typeface="Arial"/>
              </a:rPr>
              <a:t> </a:t>
            </a:r>
            <a:r>
              <a:rPr sz="1800" dirty="0">
                <a:latin typeface="Arial"/>
                <a:cs typeface="Arial"/>
              </a:rPr>
              <a:t>of</a:t>
            </a:r>
            <a:r>
              <a:rPr sz="1800" spc="-30" dirty="0">
                <a:latin typeface="Arial"/>
                <a:cs typeface="Arial"/>
              </a:rPr>
              <a:t> </a:t>
            </a:r>
            <a:r>
              <a:rPr sz="1800" dirty="0">
                <a:latin typeface="Arial"/>
                <a:cs typeface="Arial"/>
              </a:rPr>
              <a:t>data</a:t>
            </a:r>
            <a:r>
              <a:rPr sz="1800" spc="-10" dirty="0">
                <a:latin typeface="Arial"/>
                <a:cs typeface="Arial"/>
              </a:rPr>
              <a:t> </a:t>
            </a:r>
            <a:r>
              <a:rPr sz="1800" dirty="0">
                <a:latin typeface="Arial"/>
                <a:cs typeface="Arial"/>
              </a:rPr>
              <a:t>from</a:t>
            </a:r>
            <a:r>
              <a:rPr sz="1800" spc="-20" dirty="0">
                <a:latin typeface="Arial"/>
                <a:cs typeface="Arial"/>
              </a:rPr>
              <a:t> </a:t>
            </a:r>
            <a:r>
              <a:rPr sz="1800" b="1" spc="-10" dirty="0">
                <a:latin typeface="Courier New"/>
                <a:cs typeface="Courier New"/>
              </a:rPr>
              <a:t>badfile</a:t>
            </a:r>
            <a:endParaRPr sz="1800" dirty="0">
              <a:latin typeface="Courier New"/>
              <a:cs typeface="Courier New"/>
            </a:endParaRP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E454481C-1929-7A0B-88CA-1A90CDF7E068}"/>
                  </a:ext>
                </a:extLst>
              </p14:cNvPr>
              <p14:cNvContentPartPr/>
              <p14:nvPr/>
            </p14:nvContentPartPr>
            <p14:xfrm>
              <a:off x="5511181" y="2659234"/>
              <a:ext cx="1357560" cy="1216440"/>
            </p14:xfrm>
          </p:contentPart>
        </mc:Choice>
        <mc:Fallback xmlns="">
          <p:pic>
            <p:nvPicPr>
              <p:cNvPr id="6" name="Ink 5">
                <a:extLst>
                  <a:ext uri="{FF2B5EF4-FFF2-40B4-BE49-F238E27FC236}">
                    <a16:creationId xmlns:a16="http://schemas.microsoft.com/office/drawing/2014/main" id="{E454481C-1929-7A0B-88CA-1A90CDF7E068}"/>
                  </a:ext>
                </a:extLst>
              </p:cNvPr>
              <p:cNvPicPr/>
              <p:nvPr/>
            </p:nvPicPr>
            <p:blipFill>
              <a:blip r:embed="rId5"/>
              <a:stretch>
                <a:fillRect/>
              </a:stretch>
            </p:blipFill>
            <p:spPr>
              <a:xfrm>
                <a:off x="5502181" y="2650234"/>
                <a:ext cx="1375200" cy="1234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27741CD-B19A-CEA4-A008-BBD42A0E0321}"/>
                  </a:ext>
                </a:extLst>
              </p14:cNvPr>
              <p14:cNvContentPartPr/>
              <p14:nvPr/>
            </p14:nvContentPartPr>
            <p14:xfrm>
              <a:off x="9185701" y="4638874"/>
              <a:ext cx="360" cy="360"/>
            </p14:xfrm>
          </p:contentPart>
        </mc:Choice>
        <mc:Fallback xmlns="">
          <p:pic>
            <p:nvPicPr>
              <p:cNvPr id="7" name="Ink 6">
                <a:extLst>
                  <a:ext uri="{FF2B5EF4-FFF2-40B4-BE49-F238E27FC236}">
                    <a16:creationId xmlns:a16="http://schemas.microsoft.com/office/drawing/2014/main" id="{527741CD-B19A-CEA4-A008-BBD42A0E0321}"/>
                  </a:ext>
                </a:extLst>
              </p:cNvPr>
              <p:cNvPicPr/>
              <p:nvPr/>
            </p:nvPicPr>
            <p:blipFill>
              <a:blip r:embed="rId7"/>
              <a:stretch>
                <a:fillRect/>
              </a:stretch>
            </p:blipFill>
            <p:spPr>
              <a:xfrm>
                <a:off x="9176701" y="4629874"/>
                <a:ext cx="18000" cy="18000"/>
              </a:xfrm>
              <a:prstGeom prst="rect">
                <a:avLst/>
              </a:prstGeom>
            </p:spPr>
          </p:pic>
        </mc:Fallback>
      </mc:AlternateContent>
      <p:sp>
        <p:nvSpPr>
          <p:cNvPr id="8" name="object 8">
            <a:extLst>
              <a:ext uri="{FF2B5EF4-FFF2-40B4-BE49-F238E27FC236}">
                <a16:creationId xmlns:a16="http://schemas.microsoft.com/office/drawing/2014/main" id="{376465F6-FFD7-26C0-647F-F93B224665C4}"/>
              </a:ext>
            </a:extLst>
          </p:cNvPr>
          <p:cNvSpPr txBox="1"/>
          <p:nvPr/>
        </p:nvSpPr>
        <p:spPr>
          <a:xfrm>
            <a:off x="6911022" y="3424748"/>
            <a:ext cx="4214495" cy="566822"/>
          </a:xfrm>
          <a:prstGeom prst="rect">
            <a:avLst/>
          </a:prstGeom>
        </p:spPr>
        <p:txBody>
          <a:bodyPr vert="horz" wrap="square" lIns="0" tIns="12700" rIns="0" bIns="0" rtlCol="0">
            <a:spAutoFit/>
          </a:bodyPr>
          <a:lstStyle/>
          <a:p>
            <a:pPr marL="12700" marR="5080">
              <a:lnSpc>
                <a:spcPct val="100000"/>
              </a:lnSpc>
              <a:spcBef>
                <a:spcPts val="100"/>
              </a:spcBef>
            </a:pPr>
            <a:r>
              <a:rPr dirty="0">
                <a:latin typeface="Arial"/>
                <a:cs typeface="Arial"/>
              </a:rPr>
              <a:t>Storing</a:t>
            </a:r>
            <a:r>
              <a:rPr spc="-20" dirty="0">
                <a:latin typeface="Arial"/>
                <a:cs typeface="Arial"/>
              </a:rPr>
              <a:t> </a:t>
            </a:r>
            <a:r>
              <a:rPr dirty="0">
                <a:latin typeface="Arial"/>
                <a:cs typeface="Arial"/>
              </a:rPr>
              <a:t>the</a:t>
            </a:r>
            <a:r>
              <a:rPr spc="-15" dirty="0">
                <a:latin typeface="Arial"/>
                <a:cs typeface="Arial"/>
              </a:rPr>
              <a:t> </a:t>
            </a:r>
            <a:r>
              <a:rPr dirty="0">
                <a:latin typeface="Arial"/>
                <a:cs typeface="Arial"/>
              </a:rPr>
              <a:t>file</a:t>
            </a:r>
            <a:r>
              <a:rPr spc="-15" dirty="0">
                <a:latin typeface="Arial"/>
                <a:cs typeface="Arial"/>
              </a:rPr>
              <a:t> </a:t>
            </a:r>
            <a:r>
              <a:rPr dirty="0">
                <a:latin typeface="Arial"/>
                <a:cs typeface="Arial"/>
              </a:rPr>
              <a:t>contents</a:t>
            </a:r>
            <a:r>
              <a:rPr spc="-15" dirty="0">
                <a:latin typeface="Arial"/>
                <a:cs typeface="Arial"/>
              </a:rPr>
              <a:t> </a:t>
            </a:r>
            <a:r>
              <a:rPr dirty="0">
                <a:latin typeface="Arial"/>
                <a:cs typeface="Arial"/>
              </a:rPr>
              <a:t>into a</a:t>
            </a:r>
            <a:r>
              <a:rPr spc="-15" dirty="0">
                <a:latin typeface="Arial"/>
                <a:cs typeface="Arial"/>
              </a:rPr>
              <a:t> </a:t>
            </a:r>
            <a:r>
              <a:rPr dirty="0">
                <a:latin typeface="Arial"/>
                <a:cs typeface="Arial"/>
              </a:rPr>
              <a:t>str</a:t>
            </a:r>
            <a:r>
              <a:rPr spc="-20" dirty="0">
                <a:latin typeface="Arial"/>
                <a:cs typeface="Arial"/>
              </a:rPr>
              <a:t> </a:t>
            </a:r>
            <a:r>
              <a:rPr spc="-10" dirty="0">
                <a:latin typeface="Arial"/>
                <a:cs typeface="Arial"/>
              </a:rPr>
              <a:t>variable </a:t>
            </a:r>
            <a:r>
              <a:rPr dirty="0">
                <a:latin typeface="Arial"/>
                <a:cs typeface="Arial"/>
              </a:rPr>
              <a:t>of</a:t>
            </a:r>
            <a:r>
              <a:rPr spc="-30" dirty="0">
                <a:latin typeface="Arial"/>
                <a:cs typeface="Arial"/>
              </a:rPr>
              <a:t> </a:t>
            </a:r>
            <a:r>
              <a:rPr dirty="0">
                <a:latin typeface="Arial"/>
                <a:cs typeface="Arial"/>
              </a:rPr>
              <a:t>size</a:t>
            </a:r>
            <a:r>
              <a:rPr spc="-25" dirty="0">
                <a:latin typeface="Arial"/>
                <a:cs typeface="Arial"/>
              </a:rPr>
              <a:t> </a:t>
            </a:r>
            <a:r>
              <a:rPr dirty="0">
                <a:latin typeface="Arial"/>
                <a:cs typeface="Arial"/>
              </a:rPr>
              <a:t>517</a:t>
            </a:r>
            <a:r>
              <a:rPr spc="-10" dirty="0">
                <a:latin typeface="Arial"/>
                <a:cs typeface="Arial"/>
              </a:rPr>
              <a:t> </a:t>
            </a:r>
            <a:r>
              <a:rPr spc="-20" dirty="0">
                <a:latin typeface="Arial"/>
                <a:cs typeface="Arial"/>
              </a:rPr>
              <a:t>bytes</a:t>
            </a:r>
            <a:endParaRPr dirty="0">
              <a:latin typeface="Arial"/>
              <a:cs typeface="Arial"/>
            </a:endParaRPr>
          </a:p>
        </p:txBody>
      </p:sp>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E6722DF3-CC81-04E3-645F-4F46CC2264A9}"/>
                  </a:ext>
                </a:extLst>
              </p14:cNvPr>
              <p14:cNvContentPartPr/>
              <p14:nvPr/>
            </p14:nvContentPartPr>
            <p14:xfrm>
              <a:off x="2474581" y="4260154"/>
              <a:ext cx="4583160" cy="567360"/>
            </p14:xfrm>
          </p:contentPart>
        </mc:Choice>
        <mc:Fallback xmlns="">
          <p:pic>
            <p:nvPicPr>
              <p:cNvPr id="10" name="Ink 9">
                <a:extLst>
                  <a:ext uri="{FF2B5EF4-FFF2-40B4-BE49-F238E27FC236}">
                    <a16:creationId xmlns:a16="http://schemas.microsoft.com/office/drawing/2014/main" id="{E6722DF3-CC81-04E3-645F-4F46CC2264A9}"/>
                  </a:ext>
                </a:extLst>
              </p:cNvPr>
              <p:cNvPicPr/>
              <p:nvPr/>
            </p:nvPicPr>
            <p:blipFill>
              <a:blip r:embed="rId9"/>
              <a:stretch>
                <a:fillRect/>
              </a:stretch>
            </p:blipFill>
            <p:spPr>
              <a:xfrm>
                <a:off x="2465581" y="4251154"/>
                <a:ext cx="4600800" cy="585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DF273392-F340-2940-F423-CDE938A71FF0}"/>
                  </a:ext>
                </a:extLst>
              </p14:cNvPr>
              <p14:cNvContentPartPr/>
              <p14:nvPr/>
            </p14:nvContentPartPr>
            <p14:xfrm>
              <a:off x="485941" y="6635434"/>
              <a:ext cx="737280" cy="160200"/>
            </p14:xfrm>
          </p:contentPart>
        </mc:Choice>
        <mc:Fallback xmlns="">
          <p:pic>
            <p:nvPicPr>
              <p:cNvPr id="11" name="Ink 10">
                <a:extLst>
                  <a:ext uri="{FF2B5EF4-FFF2-40B4-BE49-F238E27FC236}">
                    <a16:creationId xmlns:a16="http://schemas.microsoft.com/office/drawing/2014/main" id="{DF273392-F340-2940-F423-CDE938A71FF0}"/>
                  </a:ext>
                </a:extLst>
              </p:cNvPr>
              <p:cNvPicPr/>
              <p:nvPr/>
            </p:nvPicPr>
            <p:blipFill>
              <a:blip r:embed="rId11"/>
              <a:stretch>
                <a:fillRect/>
              </a:stretch>
            </p:blipFill>
            <p:spPr>
              <a:xfrm>
                <a:off x="476941" y="6626414"/>
                <a:ext cx="754920" cy="177880"/>
              </a:xfrm>
              <a:prstGeom prst="rect">
                <a:avLst/>
              </a:prstGeom>
            </p:spPr>
          </p:pic>
        </mc:Fallback>
      </mc:AlternateContent>
      <p:sp>
        <p:nvSpPr>
          <p:cNvPr id="12" name="TextBox 11">
            <a:extLst>
              <a:ext uri="{FF2B5EF4-FFF2-40B4-BE49-F238E27FC236}">
                <a16:creationId xmlns:a16="http://schemas.microsoft.com/office/drawing/2014/main" id="{15EB8259-F71D-25DB-EE4B-1734AF70FB19}"/>
              </a:ext>
            </a:extLst>
          </p:cNvPr>
          <p:cNvSpPr txBox="1"/>
          <p:nvPr/>
        </p:nvSpPr>
        <p:spPr>
          <a:xfrm>
            <a:off x="7057741" y="4427138"/>
            <a:ext cx="3429000" cy="646331"/>
          </a:xfrm>
          <a:prstGeom prst="rect">
            <a:avLst/>
          </a:prstGeom>
          <a:noFill/>
        </p:spPr>
        <p:txBody>
          <a:bodyPr wrap="square" rtlCol="0">
            <a:spAutoFit/>
          </a:bodyPr>
          <a:lstStyle/>
          <a:p>
            <a:r>
              <a:rPr lang="en-US" dirty="0"/>
              <a:t>Calls the </a:t>
            </a:r>
            <a:r>
              <a:rPr lang="en-US" dirty="0" err="1">
                <a:latin typeface="Courier New" panose="02070309020205020404" pitchFamily="49" charset="0"/>
                <a:cs typeface="Courier New" panose="02070309020205020404" pitchFamily="49" charset="0"/>
              </a:rPr>
              <a:t>dummy_function</a:t>
            </a:r>
            <a:r>
              <a:rPr lang="en-US" dirty="0">
                <a:latin typeface="Courier New" panose="02070309020205020404" pitchFamily="49" charset="0"/>
                <a:cs typeface="Courier New" panose="02070309020205020404" pitchFamily="49" charset="0"/>
              </a:rPr>
              <a:t>() </a:t>
            </a:r>
            <a:r>
              <a:rPr lang="en-US" dirty="0"/>
              <a:t>which calls </a:t>
            </a:r>
            <a:r>
              <a:rPr lang="en-US" dirty="0" err="1">
                <a:latin typeface="Courier New" panose="02070309020205020404" pitchFamily="49" charset="0"/>
                <a:cs typeface="Courier New" panose="02070309020205020404" pitchFamily="49" charset="0"/>
              </a:rPr>
              <a:t>bof</a:t>
            </a:r>
            <a:r>
              <a:rPr lang="en-US" dirty="0">
                <a:latin typeface="Courier New" panose="02070309020205020404" pitchFamily="49" charset="0"/>
                <a:cs typeface="Courier New" panose="02070309020205020404" pitchFamily="49" charset="0"/>
              </a:rPr>
              <a:t>()</a:t>
            </a:r>
          </a:p>
        </p:txBody>
      </p:sp>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0EDB66-224D-EF82-2A40-B7D5CCBB35FF}"/>
                  </a:ext>
                </a:extLst>
              </p14:cNvPr>
              <p14:cNvContentPartPr/>
              <p14:nvPr/>
            </p14:nvContentPartPr>
            <p14:xfrm>
              <a:off x="494581" y="1156954"/>
              <a:ext cx="1796400" cy="59760"/>
            </p14:xfrm>
          </p:contentPart>
        </mc:Choice>
        <mc:Fallback xmlns="">
          <p:pic>
            <p:nvPicPr>
              <p:cNvPr id="13" name="Ink 12">
                <a:extLst>
                  <a:ext uri="{FF2B5EF4-FFF2-40B4-BE49-F238E27FC236}">
                    <a16:creationId xmlns:a16="http://schemas.microsoft.com/office/drawing/2014/main" id="{F00EDB66-224D-EF82-2A40-B7D5CCBB35FF}"/>
                  </a:ext>
                </a:extLst>
              </p:cNvPr>
              <p:cNvPicPr/>
              <p:nvPr/>
            </p:nvPicPr>
            <p:blipFill>
              <a:blip r:embed="rId13"/>
              <a:stretch>
                <a:fillRect/>
              </a:stretch>
            </p:blipFill>
            <p:spPr>
              <a:xfrm>
                <a:off x="485581" y="1148314"/>
                <a:ext cx="1814040" cy="77400"/>
              </a:xfrm>
              <a:prstGeom prst="rect">
                <a:avLst/>
              </a:prstGeom>
            </p:spPr>
          </p:pic>
        </mc:Fallback>
      </mc:AlternateContent>
      <p:sp>
        <p:nvSpPr>
          <p:cNvPr id="14" name="TextBox 13">
            <a:extLst>
              <a:ext uri="{FF2B5EF4-FFF2-40B4-BE49-F238E27FC236}">
                <a16:creationId xmlns:a16="http://schemas.microsoft.com/office/drawing/2014/main" id="{31A01EEA-9F8A-0675-18E1-3D8586CABFA4}"/>
              </a:ext>
            </a:extLst>
          </p:cNvPr>
          <p:cNvSpPr txBox="1"/>
          <p:nvPr/>
        </p:nvSpPr>
        <p:spPr>
          <a:xfrm>
            <a:off x="6629400" y="533400"/>
            <a:ext cx="3857341" cy="646331"/>
          </a:xfrm>
          <a:prstGeom prst="rect">
            <a:avLst/>
          </a:prstGeom>
          <a:noFill/>
        </p:spPr>
        <p:txBody>
          <a:bodyPr wrap="square" rtlCol="0">
            <a:spAutoFit/>
          </a:bodyPr>
          <a:lstStyle/>
          <a:p>
            <a:r>
              <a:rPr lang="en-US" dirty="0" err="1">
                <a:latin typeface="Courier New" panose="02070309020205020404" pitchFamily="49" charset="0"/>
                <a:cs typeface="Courier New" panose="02070309020205020404" pitchFamily="49" charset="0"/>
              </a:rPr>
              <a:t>bof</a:t>
            </a:r>
            <a:r>
              <a:rPr lang="en-US" dirty="0">
                <a:latin typeface="Courier New" panose="02070309020205020404" pitchFamily="49" charset="0"/>
                <a:cs typeface="Courier New" panose="02070309020205020404" pitchFamily="49" charset="0"/>
              </a:rPr>
              <a:t>()</a:t>
            </a:r>
            <a:r>
              <a:rPr lang="en-US" dirty="0"/>
              <a:t> function uses </a:t>
            </a:r>
            <a:r>
              <a:rPr lang="en-US" dirty="0" err="1">
                <a:latin typeface="Courier New" panose="02070309020205020404" pitchFamily="49" charset="0"/>
                <a:cs typeface="Courier New" panose="02070309020205020404" pitchFamily="49" charset="0"/>
              </a:rPr>
              <a:t>strcopy</a:t>
            </a:r>
            <a:r>
              <a:rPr lang="en-US" dirty="0"/>
              <a:t> to copy function argument into buffer </a:t>
            </a:r>
          </a:p>
        </p:txBody>
      </p:sp>
      <mc:AlternateContent xmlns:mc="http://schemas.openxmlformats.org/markup-compatibility/2006" xmlns:p14="http://schemas.microsoft.com/office/powerpoint/2010/main">
        <mc:Choice Requires="p14">
          <p:contentPart p14:bwMode="auto" r:id="rId14">
            <p14:nvContentPartPr>
              <p14:cNvPr id="15" name="Ink 14">
                <a:extLst>
                  <a:ext uri="{FF2B5EF4-FFF2-40B4-BE49-F238E27FC236}">
                    <a16:creationId xmlns:a16="http://schemas.microsoft.com/office/drawing/2014/main" id="{7940C356-76FF-8AD0-FD5D-6C61F15FE01F}"/>
                  </a:ext>
                </a:extLst>
              </p14:cNvPr>
              <p14:cNvContentPartPr/>
              <p14:nvPr/>
            </p14:nvContentPartPr>
            <p14:xfrm>
              <a:off x="2477917" y="674785"/>
              <a:ext cx="4203000" cy="645840"/>
            </p14:xfrm>
          </p:contentPart>
        </mc:Choice>
        <mc:Fallback xmlns="">
          <p:pic>
            <p:nvPicPr>
              <p:cNvPr id="15" name="Ink 14">
                <a:extLst>
                  <a:ext uri="{FF2B5EF4-FFF2-40B4-BE49-F238E27FC236}">
                    <a16:creationId xmlns:a16="http://schemas.microsoft.com/office/drawing/2014/main" id="{7940C356-76FF-8AD0-FD5D-6C61F15FE01F}"/>
                  </a:ext>
                </a:extLst>
              </p:cNvPr>
              <p:cNvPicPr/>
              <p:nvPr/>
            </p:nvPicPr>
            <p:blipFill>
              <a:blip r:embed="rId15"/>
              <a:stretch>
                <a:fillRect/>
              </a:stretch>
            </p:blipFill>
            <p:spPr>
              <a:xfrm>
                <a:off x="2468917" y="665785"/>
                <a:ext cx="4220640" cy="663480"/>
              </a:xfrm>
              <a:prstGeom prst="rect">
                <a:avLst/>
              </a:prstGeom>
            </p:spPr>
          </p:pic>
        </mc:Fallback>
      </mc:AlternateContent>
      <p:sp>
        <p:nvSpPr>
          <p:cNvPr id="16" name="TextBox 15">
            <a:extLst>
              <a:ext uri="{FF2B5EF4-FFF2-40B4-BE49-F238E27FC236}">
                <a16:creationId xmlns:a16="http://schemas.microsoft.com/office/drawing/2014/main" id="{85952771-290E-885C-1C51-FA756C5AFB7C}"/>
              </a:ext>
            </a:extLst>
          </p:cNvPr>
          <p:cNvSpPr txBox="1"/>
          <p:nvPr/>
        </p:nvSpPr>
        <p:spPr>
          <a:xfrm>
            <a:off x="7533449" y="1120515"/>
            <a:ext cx="1486304" cy="276999"/>
          </a:xfrm>
          <a:prstGeom prst="rect">
            <a:avLst/>
          </a:prstGeom>
          <a:noFill/>
        </p:spPr>
        <p:txBody>
          <a:bodyPr wrap="none" rtlCol="0">
            <a:spAutoFit/>
          </a:bodyPr>
          <a:lstStyle/>
          <a:p>
            <a:r>
              <a:rPr lang="en-US" sz="1200" dirty="0">
                <a:latin typeface="Courier New" panose="02070309020205020404" pitchFamily="49" charset="0"/>
                <a:cs typeface="Courier New" panose="02070309020205020404" pitchFamily="49" charset="0"/>
              </a:rPr>
              <a:t>BUF_SIZE = 100</a:t>
            </a:r>
          </a:p>
        </p:txBody>
      </p:sp>
    </p:spTree>
    <p:extLst>
      <p:ext uri="{BB962C8B-B14F-4D97-AF65-F5344CB8AC3E}">
        <p14:creationId xmlns:p14="http://schemas.microsoft.com/office/powerpoint/2010/main" val="3912587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11</a:t>
            </a:fld>
            <a:endParaRPr lang="en-US" dirty="0"/>
          </a:p>
        </p:txBody>
      </p:sp>
      <p:pic>
        <p:nvPicPr>
          <p:cNvPr id="9" name="Picture 8">
            <a:extLst>
              <a:ext uri="{FF2B5EF4-FFF2-40B4-BE49-F238E27FC236}">
                <a16:creationId xmlns:a16="http://schemas.microsoft.com/office/drawing/2014/main" id="{08786C58-CC03-8D7B-858E-9455FFBA67D0}"/>
              </a:ext>
            </a:extLst>
          </p:cNvPr>
          <p:cNvPicPr>
            <a:picLocks noChangeAspect="1"/>
          </p:cNvPicPr>
          <p:nvPr/>
        </p:nvPicPr>
        <p:blipFill>
          <a:blip r:embed="rId3"/>
          <a:stretch>
            <a:fillRect/>
          </a:stretch>
        </p:blipFill>
        <p:spPr>
          <a:xfrm>
            <a:off x="91440" y="16268"/>
            <a:ext cx="6282249" cy="6858000"/>
          </a:xfrm>
          <a:prstGeom prst="rect">
            <a:avLst/>
          </a:prstGeom>
          <a:ln w="12700">
            <a:solidFill>
              <a:schemeClr val="tx1"/>
            </a:solidFill>
          </a:ln>
        </p:spPr>
      </p:pic>
      <p:sp>
        <p:nvSpPr>
          <p:cNvPr id="2" name="object 7">
            <a:extLst>
              <a:ext uri="{FF2B5EF4-FFF2-40B4-BE49-F238E27FC236}">
                <a16:creationId xmlns:a16="http://schemas.microsoft.com/office/drawing/2014/main" id="{715CBFD0-A347-FF3B-9AFB-96C7A493DC9C}"/>
              </a:ext>
            </a:extLst>
          </p:cNvPr>
          <p:cNvSpPr txBox="1"/>
          <p:nvPr/>
        </p:nvSpPr>
        <p:spPr>
          <a:xfrm>
            <a:off x="6911022" y="2743200"/>
            <a:ext cx="477075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Reads</a:t>
            </a:r>
            <a:r>
              <a:rPr sz="1800" spc="-10" dirty="0">
                <a:latin typeface="Arial"/>
                <a:cs typeface="Arial"/>
              </a:rPr>
              <a:t> </a:t>
            </a:r>
            <a:r>
              <a:rPr sz="1800" dirty="0">
                <a:latin typeface="Arial"/>
                <a:cs typeface="Arial"/>
              </a:rPr>
              <a:t>(up</a:t>
            </a:r>
            <a:r>
              <a:rPr sz="1800" spc="-30" dirty="0">
                <a:latin typeface="Arial"/>
                <a:cs typeface="Arial"/>
              </a:rPr>
              <a:t> </a:t>
            </a:r>
            <a:r>
              <a:rPr sz="1800" dirty="0">
                <a:latin typeface="Arial"/>
                <a:cs typeface="Arial"/>
              </a:rPr>
              <a:t>to)</a:t>
            </a:r>
            <a:r>
              <a:rPr sz="1800" spc="-20" dirty="0">
                <a:latin typeface="Arial"/>
                <a:cs typeface="Arial"/>
              </a:rPr>
              <a:t> </a:t>
            </a:r>
            <a:r>
              <a:rPr sz="1800" dirty="0">
                <a:latin typeface="Arial"/>
                <a:cs typeface="Arial"/>
              </a:rPr>
              <a:t>517</a:t>
            </a:r>
            <a:r>
              <a:rPr sz="1800" spc="-15" dirty="0">
                <a:latin typeface="Arial"/>
                <a:cs typeface="Arial"/>
              </a:rPr>
              <a:t> </a:t>
            </a:r>
            <a:r>
              <a:rPr sz="1800" dirty="0">
                <a:latin typeface="Arial"/>
                <a:cs typeface="Arial"/>
              </a:rPr>
              <a:t>bytes</a:t>
            </a:r>
            <a:r>
              <a:rPr sz="1800" spc="10" dirty="0">
                <a:latin typeface="Arial"/>
                <a:cs typeface="Arial"/>
              </a:rPr>
              <a:t> </a:t>
            </a:r>
            <a:r>
              <a:rPr sz="1800" dirty="0">
                <a:latin typeface="Arial"/>
                <a:cs typeface="Arial"/>
              </a:rPr>
              <a:t>of</a:t>
            </a:r>
            <a:r>
              <a:rPr sz="1800" spc="-30" dirty="0">
                <a:latin typeface="Arial"/>
                <a:cs typeface="Arial"/>
              </a:rPr>
              <a:t> </a:t>
            </a:r>
            <a:r>
              <a:rPr sz="1800" dirty="0">
                <a:latin typeface="Arial"/>
                <a:cs typeface="Arial"/>
              </a:rPr>
              <a:t>data</a:t>
            </a:r>
            <a:r>
              <a:rPr sz="1800" spc="-10" dirty="0">
                <a:latin typeface="Arial"/>
                <a:cs typeface="Arial"/>
              </a:rPr>
              <a:t> </a:t>
            </a:r>
            <a:r>
              <a:rPr sz="1800" dirty="0">
                <a:latin typeface="Arial"/>
                <a:cs typeface="Arial"/>
              </a:rPr>
              <a:t>from</a:t>
            </a:r>
            <a:r>
              <a:rPr sz="1800" spc="-20" dirty="0">
                <a:latin typeface="Arial"/>
                <a:cs typeface="Arial"/>
              </a:rPr>
              <a:t> </a:t>
            </a:r>
            <a:r>
              <a:rPr sz="1800" b="1" spc="-10" dirty="0">
                <a:latin typeface="Courier New"/>
                <a:cs typeface="Courier New"/>
              </a:rPr>
              <a:t>badfile</a:t>
            </a:r>
            <a:endParaRPr sz="1800" dirty="0">
              <a:latin typeface="Courier New"/>
              <a:cs typeface="Courier New"/>
            </a:endParaRP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E454481C-1929-7A0B-88CA-1A90CDF7E068}"/>
                  </a:ext>
                </a:extLst>
              </p14:cNvPr>
              <p14:cNvContentPartPr/>
              <p14:nvPr/>
            </p14:nvContentPartPr>
            <p14:xfrm>
              <a:off x="5511181" y="2659234"/>
              <a:ext cx="1357560" cy="1216440"/>
            </p14:xfrm>
          </p:contentPart>
        </mc:Choice>
        <mc:Fallback xmlns="">
          <p:pic>
            <p:nvPicPr>
              <p:cNvPr id="6" name="Ink 5">
                <a:extLst>
                  <a:ext uri="{FF2B5EF4-FFF2-40B4-BE49-F238E27FC236}">
                    <a16:creationId xmlns:a16="http://schemas.microsoft.com/office/drawing/2014/main" id="{E454481C-1929-7A0B-88CA-1A90CDF7E068}"/>
                  </a:ext>
                </a:extLst>
              </p:cNvPr>
              <p:cNvPicPr/>
              <p:nvPr/>
            </p:nvPicPr>
            <p:blipFill>
              <a:blip r:embed="rId5"/>
              <a:stretch>
                <a:fillRect/>
              </a:stretch>
            </p:blipFill>
            <p:spPr>
              <a:xfrm>
                <a:off x="5502181" y="2650234"/>
                <a:ext cx="1375200" cy="1234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27741CD-B19A-CEA4-A008-BBD42A0E0321}"/>
                  </a:ext>
                </a:extLst>
              </p14:cNvPr>
              <p14:cNvContentPartPr/>
              <p14:nvPr/>
            </p14:nvContentPartPr>
            <p14:xfrm>
              <a:off x="9185701" y="4638874"/>
              <a:ext cx="360" cy="360"/>
            </p14:xfrm>
          </p:contentPart>
        </mc:Choice>
        <mc:Fallback xmlns="">
          <p:pic>
            <p:nvPicPr>
              <p:cNvPr id="7" name="Ink 6">
                <a:extLst>
                  <a:ext uri="{FF2B5EF4-FFF2-40B4-BE49-F238E27FC236}">
                    <a16:creationId xmlns:a16="http://schemas.microsoft.com/office/drawing/2014/main" id="{527741CD-B19A-CEA4-A008-BBD42A0E0321}"/>
                  </a:ext>
                </a:extLst>
              </p:cNvPr>
              <p:cNvPicPr/>
              <p:nvPr/>
            </p:nvPicPr>
            <p:blipFill>
              <a:blip r:embed="rId7"/>
              <a:stretch>
                <a:fillRect/>
              </a:stretch>
            </p:blipFill>
            <p:spPr>
              <a:xfrm>
                <a:off x="9176701" y="4629874"/>
                <a:ext cx="18000" cy="18000"/>
              </a:xfrm>
              <a:prstGeom prst="rect">
                <a:avLst/>
              </a:prstGeom>
            </p:spPr>
          </p:pic>
        </mc:Fallback>
      </mc:AlternateContent>
      <p:sp>
        <p:nvSpPr>
          <p:cNvPr id="8" name="object 8">
            <a:extLst>
              <a:ext uri="{FF2B5EF4-FFF2-40B4-BE49-F238E27FC236}">
                <a16:creationId xmlns:a16="http://schemas.microsoft.com/office/drawing/2014/main" id="{376465F6-FFD7-26C0-647F-F93B224665C4}"/>
              </a:ext>
            </a:extLst>
          </p:cNvPr>
          <p:cNvSpPr txBox="1"/>
          <p:nvPr/>
        </p:nvSpPr>
        <p:spPr>
          <a:xfrm>
            <a:off x="6911022" y="3424748"/>
            <a:ext cx="4214495" cy="566822"/>
          </a:xfrm>
          <a:prstGeom prst="rect">
            <a:avLst/>
          </a:prstGeom>
        </p:spPr>
        <p:txBody>
          <a:bodyPr vert="horz" wrap="square" lIns="0" tIns="12700" rIns="0" bIns="0" rtlCol="0">
            <a:spAutoFit/>
          </a:bodyPr>
          <a:lstStyle/>
          <a:p>
            <a:pPr marL="12700" marR="5080">
              <a:lnSpc>
                <a:spcPct val="100000"/>
              </a:lnSpc>
              <a:spcBef>
                <a:spcPts val="100"/>
              </a:spcBef>
            </a:pPr>
            <a:r>
              <a:rPr dirty="0">
                <a:latin typeface="Arial"/>
                <a:cs typeface="Arial"/>
              </a:rPr>
              <a:t>Storing</a:t>
            </a:r>
            <a:r>
              <a:rPr spc="-20" dirty="0">
                <a:latin typeface="Arial"/>
                <a:cs typeface="Arial"/>
              </a:rPr>
              <a:t> </a:t>
            </a:r>
            <a:r>
              <a:rPr dirty="0">
                <a:latin typeface="Arial"/>
                <a:cs typeface="Arial"/>
              </a:rPr>
              <a:t>the</a:t>
            </a:r>
            <a:r>
              <a:rPr spc="-15" dirty="0">
                <a:latin typeface="Arial"/>
                <a:cs typeface="Arial"/>
              </a:rPr>
              <a:t> </a:t>
            </a:r>
            <a:r>
              <a:rPr dirty="0">
                <a:latin typeface="Arial"/>
                <a:cs typeface="Arial"/>
              </a:rPr>
              <a:t>file</a:t>
            </a:r>
            <a:r>
              <a:rPr spc="-15" dirty="0">
                <a:latin typeface="Arial"/>
                <a:cs typeface="Arial"/>
              </a:rPr>
              <a:t> </a:t>
            </a:r>
            <a:r>
              <a:rPr dirty="0">
                <a:latin typeface="Arial"/>
                <a:cs typeface="Arial"/>
              </a:rPr>
              <a:t>contents</a:t>
            </a:r>
            <a:r>
              <a:rPr spc="-15" dirty="0">
                <a:latin typeface="Arial"/>
                <a:cs typeface="Arial"/>
              </a:rPr>
              <a:t> </a:t>
            </a:r>
            <a:r>
              <a:rPr dirty="0">
                <a:latin typeface="Arial"/>
                <a:cs typeface="Arial"/>
              </a:rPr>
              <a:t>into a</a:t>
            </a:r>
            <a:r>
              <a:rPr spc="-15" dirty="0">
                <a:latin typeface="Arial"/>
                <a:cs typeface="Arial"/>
              </a:rPr>
              <a:t> </a:t>
            </a:r>
            <a:r>
              <a:rPr dirty="0">
                <a:latin typeface="Arial"/>
                <a:cs typeface="Arial"/>
              </a:rPr>
              <a:t>str</a:t>
            </a:r>
            <a:r>
              <a:rPr spc="-20" dirty="0">
                <a:latin typeface="Arial"/>
                <a:cs typeface="Arial"/>
              </a:rPr>
              <a:t> </a:t>
            </a:r>
            <a:r>
              <a:rPr spc="-10" dirty="0">
                <a:latin typeface="Arial"/>
                <a:cs typeface="Arial"/>
              </a:rPr>
              <a:t>variable </a:t>
            </a:r>
            <a:r>
              <a:rPr dirty="0">
                <a:latin typeface="Arial"/>
                <a:cs typeface="Arial"/>
              </a:rPr>
              <a:t>of</a:t>
            </a:r>
            <a:r>
              <a:rPr spc="-30" dirty="0">
                <a:latin typeface="Arial"/>
                <a:cs typeface="Arial"/>
              </a:rPr>
              <a:t> </a:t>
            </a:r>
            <a:r>
              <a:rPr dirty="0">
                <a:latin typeface="Arial"/>
                <a:cs typeface="Arial"/>
              </a:rPr>
              <a:t>size</a:t>
            </a:r>
            <a:r>
              <a:rPr spc="-25" dirty="0">
                <a:latin typeface="Arial"/>
                <a:cs typeface="Arial"/>
              </a:rPr>
              <a:t> </a:t>
            </a:r>
            <a:r>
              <a:rPr dirty="0">
                <a:latin typeface="Arial"/>
                <a:cs typeface="Arial"/>
              </a:rPr>
              <a:t>517</a:t>
            </a:r>
            <a:r>
              <a:rPr spc="-10" dirty="0">
                <a:latin typeface="Arial"/>
                <a:cs typeface="Arial"/>
              </a:rPr>
              <a:t> </a:t>
            </a:r>
            <a:r>
              <a:rPr spc="-20" dirty="0">
                <a:latin typeface="Arial"/>
                <a:cs typeface="Arial"/>
              </a:rPr>
              <a:t>bytes</a:t>
            </a:r>
            <a:endParaRPr dirty="0">
              <a:latin typeface="Arial"/>
              <a:cs typeface="Arial"/>
            </a:endParaRPr>
          </a:p>
        </p:txBody>
      </p:sp>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E6722DF3-CC81-04E3-645F-4F46CC2264A9}"/>
                  </a:ext>
                </a:extLst>
              </p14:cNvPr>
              <p14:cNvContentPartPr/>
              <p14:nvPr/>
            </p14:nvContentPartPr>
            <p14:xfrm>
              <a:off x="2474581" y="4260154"/>
              <a:ext cx="4583160" cy="567360"/>
            </p14:xfrm>
          </p:contentPart>
        </mc:Choice>
        <mc:Fallback xmlns="">
          <p:pic>
            <p:nvPicPr>
              <p:cNvPr id="10" name="Ink 9">
                <a:extLst>
                  <a:ext uri="{FF2B5EF4-FFF2-40B4-BE49-F238E27FC236}">
                    <a16:creationId xmlns:a16="http://schemas.microsoft.com/office/drawing/2014/main" id="{E6722DF3-CC81-04E3-645F-4F46CC2264A9}"/>
                  </a:ext>
                </a:extLst>
              </p:cNvPr>
              <p:cNvPicPr/>
              <p:nvPr/>
            </p:nvPicPr>
            <p:blipFill>
              <a:blip r:embed="rId9"/>
              <a:stretch>
                <a:fillRect/>
              </a:stretch>
            </p:blipFill>
            <p:spPr>
              <a:xfrm>
                <a:off x="2465581" y="4251154"/>
                <a:ext cx="4600800" cy="585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DF273392-F340-2940-F423-CDE938A71FF0}"/>
                  </a:ext>
                </a:extLst>
              </p14:cNvPr>
              <p14:cNvContentPartPr/>
              <p14:nvPr/>
            </p14:nvContentPartPr>
            <p14:xfrm>
              <a:off x="485941" y="6635434"/>
              <a:ext cx="737280" cy="160200"/>
            </p14:xfrm>
          </p:contentPart>
        </mc:Choice>
        <mc:Fallback xmlns="">
          <p:pic>
            <p:nvPicPr>
              <p:cNvPr id="11" name="Ink 10">
                <a:extLst>
                  <a:ext uri="{FF2B5EF4-FFF2-40B4-BE49-F238E27FC236}">
                    <a16:creationId xmlns:a16="http://schemas.microsoft.com/office/drawing/2014/main" id="{DF273392-F340-2940-F423-CDE938A71FF0}"/>
                  </a:ext>
                </a:extLst>
              </p:cNvPr>
              <p:cNvPicPr/>
              <p:nvPr/>
            </p:nvPicPr>
            <p:blipFill>
              <a:blip r:embed="rId11"/>
              <a:stretch>
                <a:fillRect/>
              </a:stretch>
            </p:blipFill>
            <p:spPr>
              <a:xfrm>
                <a:off x="476941" y="6626414"/>
                <a:ext cx="754920" cy="177880"/>
              </a:xfrm>
              <a:prstGeom prst="rect">
                <a:avLst/>
              </a:prstGeom>
            </p:spPr>
          </p:pic>
        </mc:Fallback>
      </mc:AlternateContent>
      <p:sp>
        <p:nvSpPr>
          <p:cNvPr id="12" name="TextBox 11">
            <a:extLst>
              <a:ext uri="{FF2B5EF4-FFF2-40B4-BE49-F238E27FC236}">
                <a16:creationId xmlns:a16="http://schemas.microsoft.com/office/drawing/2014/main" id="{15EB8259-F71D-25DB-EE4B-1734AF70FB19}"/>
              </a:ext>
            </a:extLst>
          </p:cNvPr>
          <p:cNvSpPr txBox="1"/>
          <p:nvPr/>
        </p:nvSpPr>
        <p:spPr>
          <a:xfrm>
            <a:off x="7057741" y="4427138"/>
            <a:ext cx="3429000" cy="646331"/>
          </a:xfrm>
          <a:prstGeom prst="rect">
            <a:avLst/>
          </a:prstGeom>
          <a:noFill/>
        </p:spPr>
        <p:txBody>
          <a:bodyPr wrap="square" rtlCol="0">
            <a:spAutoFit/>
          </a:bodyPr>
          <a:lstStyle/>
          <a:p>
            <a:r>
              <a:rPr lang="en-US" dirty="0"/>
              <a:t>Calls the </a:t>
            </a:r>
            <a:r>
              <a:rPr lang="en-US" dirty="0" err="1">
                <a:latin typeface="Courier New" panose="02070309020205020404" pitchFamily="49" charset="0"/>
                <a:cs typeface="Courier New" panose="02070309020205020404" pitchFamily="49" charset="0"/>
              </a:rPr>
              <a:t>dummy_function</a:t>
            </a:r>
            <a:r>
              <a:rPr lang="en-US" dirty="0">
                <a:latin typeface="Courier New" panose="02070309020205020404" pitchFamily="49" charset="0"/>
                <a:cs typeface="Courier New" panose="02070309020205020404" pitchFamily="49" charset="0"/>
              </a:rPr>
              <a:t>() </a:t>
            </a:r>
            <a:r>
              <a:rPr lang="en-US" dirty="0"/>
              <a:t>which calls </a:t>
            </a:r>
            <a:r>
              <a:rPr lang="en-US" dirty="0" err="1">
                <a:latin typeface="Courier New" panose="02070309020205020404" pitchFamily="49" charset="0"/>
                <a:cs typeface="Courier New" panose="02070309020205020404" pitchFamily="49" charset="0"/>
              </a:rPr>
              <a:t>bof</a:t>
            </a:r>
            <a:r>
              <a:rPr lang="en-US" dirty="0">
                <a:latin typeface="Courier New" panose="02070309020205020404" pitchFamily="49" charset="0"/>
                <a:cs typeface="Courier New" panose="02070309020205020404" pitchFamily="49" charset="0"/>
              </a:rPr>
              <a:t>()</a:t>
            </a:r>
          </a:p>
        </p:txBody>
      </p:sp>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0EDB66-224D-EF82-2A40-B7D5CCBB35FF}"/>
                  </a:ext>
                </a:extLst>
              </p14:cNvPr>
              <p14:cNvContentPartPr/>
              <p14:nvPr/>
            </p14:nvContentPartPr>
            <p14:xfrm>
              <a:off x="494581" y="1156954"/>
              <a:ext cx="1796400" cy="59760"/>
            </p14:xfrm>
          </p:contentPart>
        </mc:Choice>
        <mc:Fallback xmlns="">
          <p:pic>
            <p:nvPicPr>
              <p:cNvPr id="13" name="Ink 12">
                <a:extLst>
                  <a:ext uri="{FF2B5EF4-FFF2-40B4-BE49-F238E27FC236}">
                    <a16:creationId xmlns:a16="http://schemas.microsoft.com/office/drawing/2014/main" id="{F00EDB66-224D-EF82-2A40-B7D5CCBB35FF}"/>
                  </a:ext>
                </a:extLst>
              </p:cNvPr>
              <p:cNvPicPr/>
              <p:nvPr/>
            </p:nvPicPr>
            <p:blipFill>
              <a:blip r:embed="rId13"/>
              <a:stretch>
                <a:fillRect/>
              </a:stretch>
            </p:blipFill>
            <p:spPr>
              <a:xfrm>
                <a:off x="485581" y="1147954"/>
                <a:ext cx="1814040" cy="77400"/>
              </a:xfrm>
              <a:prstGeom prst="rect">
                <a:avLst/>
              </a:prstGeom>
            </p:spPr>
          </p:pic>
        </mc:Fallback>
      </mc:AlternateContent>
      <p:sp>
        <p:nvSpPr>
          <p:cNvPr id="14" name="TextBox 13">
            <a:extLst>
              <a:ext uri="{FF2B5EF4-FFF2-40B4-BE49-F238E27FC236}">
                <a16:creationId xmlns:a16="http://schemas.microsoft.com/office/drawing/2014/main" id="{31A01EEA-9F8A-0675-18E1-3D8586CABFA4}"/>
              </a:ext>
            </a:extLst>
          </p:cNvPr>
          <p:cNvSpPr txBox="1"/>
          <p:nvPr/>
        </p:nvSpPr>
        <p:spPr>
          <a:xfrm>
            <a:off x="6629400" y="533400"/>
            <a:ext cx="3857341" cy="646331"/>
          </a:xfrm>
          <a:prstGeom prst="rect">
            <a:avLst/>
          </a:prstGeom>
          <a:noFill/>
        </p:spPr>
        <p:txBody>
          <a:bodyPr wrap="square" rtlCol="0">
            <a:spAutoFit/>
          </a:bodyPr>
          <a:lstStyle/>
          <a:p>
            <a:r>
              <a:rPr lang="en-US" dirty="0" err="1">
                <a:latin typeface="Courier New" panose="02070309020205020404" pitchFamily="49" charset="0"/>
                <a:cs typeface="Courier New" panose="02070309020205020404" pitchFamily="49" charset="0"/>
              </a:rPr>
              <a:t>bof</a:t>
            </a:r>
            <a:r>
              <a:rPr lang="en-US" dirty="0">
                <a:latin typeface="Courier New" panose="02070309020205020404" pitchFamily="49" charset="0"/>
                <a:cs typeface="Courier New" panose="02070309020205020404" pitchFamily="49" charset="0"/>
              </a:rPr>
              <a:t>()</a:t>
            </a:r>
            <a:r>
              <a:rPr lang="en-US" dirty="0"/>
              <a:t> function uses </a:t>
            </a:r>
            <a:r>
              <a:rPr lang="en-US" dirty="0" err="1">
                <a:latin typeface="Courier New" panose="02070309020205020404" pitchFamily="49" charset="0"/>
                <a:cs typeface="Courier New" panose="02070309020205020404" pitchFamily="49" charset="0"/>
              </a:rPr>
              <a:t>strcopy</a:t>
            </a:r>
            <a:r>
              <a:rPr lang="en-US" dirty="0"/>
              <a:t> to copy function argument into buffer </a:t>
            </a:r>
          </a:p>
        </p:txBody>
      </p:sp>
      <mc:AlternateContent xmlns:mc="http://schemas.openxmlformats.org/markup-compatibility/2006" xmlns:p14="http://schemas.microsoft.com/office/powerpoint/2010/main">
        <mc:Choice Requires="p14">
          <p:contentPart p14:bwMode="auto" r:id="rId14">
            <p14:nvContentPartPr>
              <p14:cNvPr id="15" name="Ink 14">
                <a:extLst>
                  <a:ext uri="{FF2B5EF4-FFF2-40B4-BE49-F238E27FC236}">
                    <a16:creationId xmlns:a16="http://schemas.microsoft.com/office/drawing/2014/main" id="{7940C356-76FF-8AD0-FD5D-6C61F15FE01F}"/>
                  </a:ext>
                </a:extLst>
              </p14:cNvPr>
              <p14:cNvContentPartPr/>
              <p14:nvPr/>
            </p14:nvContentPartPr>
            <p14:xfrm>
              <a:off x="2477917" y="674785"/>
              <a:ext cx="4203000" cy="645840"/>
            </p14:xfrm>
          </p:contentPart>
        </mc:Choice>
        <mc:Fallback xmlns="">
          <p:pic>
            <p:nvPicPr>
              <p:cNvPr id="15" name="Ink 14">
                <a:extLst>
                  <a:ext uri="{FF2B5EF4-FFF2-40B4-BE49-F238E27FC236}">
                    <a16:creationId xmlns:a16="http://schemas.microsoft.com/office/drawing/2014/main" id="{7940C356-76FF-8AD0-FD5D-6C61F15FE01F}"/>
                  </a:ext>
                </a:extLst>
              </p:cNvPr>
              <p:cNvPicPr/>
              <p:nvPr/>
            </p:nvPicPr>
            <p:blipFill>
              <a:blip r:embed="rId15"/>
              <a:stretch>
                <a:fillRect/>
              </a:stretch>
            </p:blipFill>
            <p:spPr>
              <a:xfrm>
                <a:off x="2468918" y="665785"/>
                <a:ext cx="4220638" cy="663480"/>
              </a:xfrm>
              <a:prstGeom prst="rect">
                <a:avLst/>
              </a:prstGeom>
            </p:spPr>
          </p:pic>
        </mc:Fallback>
      </mc:AlternateContent>
      <p:sp>
        <p:nvSpPr>
          <p:cNvPr id="16" name="TextBox 15">
            <a:extLst>
              <a:ext uri="{FF2B5EF4-FFF2-40B4-BE49-F238E27FC236}">
                <a16:creationId xmlns:a16="http://schemas.microsoft.com/office/drawing/2014/main" id="{85952771-290E-885C-1C51-FA756C5AFB7C}"/>
              </a:ext>
            </a:extLst>
          </p:cNvPr>
          <p:cNvSpPr txBox="1"/>
          <p:nvPr/>
        </p:nvSpPr>
        <p:spPr>
          <a:xfrm>
            <a:off x="7533449" y="1120515"/>
            <a:ext cx="1486304" cy="276999"/>
          </a:xfrm>
          <a:prstGeom prst="rect">
            <a:avLst/>
          </a:prstGeom>
          <a:noFill/>
        </p:spPr>
        <p:txBody>
          <a:bodyPr wrap="none" rtlCol="0">
            <a:spAutoFit/>
          </a:bodyPr>
          <a:lstStyle/>
          <a:p>
            <a:r>
              <a:rPr lang="en-US" sz="1200" dirty="0">
                <a:latin typeface="Courier New" panose="02070309020205020404" pitchFamily="49" charset="0"/>
                <a:cs typeface="Courier New" panose="02070309020205020404" pitchFamily="49" charset="0"/>
              </a:rPr>
              <a:t>BUF_SIZE = 100</a:t>
            </a:r>
          </a:p>
        </p:txBody>
      </p:sp>
      <p:pic>
        <p:nvPicPr>
          <p:cNvPr id="1026" name="Picture 2" descr="Warning Icon transparent PNG - StickPNG">
            <a:extLst>
              <a:ext uri="{FF2B5EF4-FFF2-40B4-BE49-F238E27FC236}">
                <a16:creationId xmlns:a16="http://schemas.microsoft.com/office/drawing/2014/main" id="{FD87BC0B-2158-F33A-92A3-4082786D979D}"/>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725950" y="1367173"/>
            <a:ext cx="990600" cy="99060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383B4C89-F3E7-030A-660E-71E35A9E2D42}"/>
              </a:ext>
            </a:extLst>
          </p:cNvPr>
          <p:cNvSpPr txBox="1"/>
          <p:nvPr/>
        </p:nvSpPr>
        <p:spPr>
          <a:xfrm>
            <a:off x="7693369" y="1499800"/>
            <a:ext cx="3857341" cy="923330"/>
          </a:xfrm>
          <a:prstGeom prst="rect">
            <a:avLst/>
          </a:prstGeom>
          <a:noFill/>
        </p:spPr>
        <p:txBody>
          <a:bodyPr wrap="square" rtlCol="0">
            <a:spAutoFit/>
          </a:bodyPr>
          <a:lstStyle/>
          <a:p>
            <a:r>
              <a:rPr lang="en-US" dirty="0"/>
              <a:t>There is no check if </a:t>
            </a:r>
            <a:r>
              <a:rPr lang="en-US" dirty="0">
                <a:latin typeface="Courier New" panose="02070309020205020404" pitchFamily="49" charset="0"/>
                <a:cs typeface="Courier New" panose="02070309020205020404" pitchFamily="49" charset="0"/>
              </a:rPr>
              <a:t>str</a:t>
            </a:r>
            <a:r>
              <a:rPr lang="en-US" dirty="0"/>
              <a:t> is bigger than the </a:t>
            </a:r>
            <a:r>
              <a:rPr lang="en-US" dirty="0">
                <a:latin typeface="Courier New" panose="02070309020205020404" pitchFamily="49" charset="0"/>
                <a:cs typeface="Courier New" panose="02070309020205020404" pitchFamily="49" charset="0"/>
              </a:rPr>
              <a:t>buffer</a:t>
            </a:r>
            <a:r>
              <a:rPr lang="en-US" dirty="0"/>
              <a:t>, so buffer overflow can occur!</a:t>
            </a:r>
          </a:p>
        </p:txBody>
      </p:sp>
    </p:spTree>
    <p:extLst>
      <p:ext uri="{BB962C8B-B14F-4D97-AF65-F5344CB8AC3E}">
        <p14:creationId xmlns:p14="http://schemas.microsoft.com/office/powerpoint/2010/main" val="1733053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12</a:t>
            </a:fld>
            <a:endParaRPr lang="en-US" dirty="0"/>
          </a:p>
        </p:txBody>
      </p:sp>
      <p:pic>
        <p:nvPicPr>
          <p:cNvPr id="9" name="Picture 8">
            <a:extLst>
              <a:ext uri="{FF2B5EF4-FFF2-40B4-BE49-F238E27FC236}">
                <a16:creationId xmlns:a16="http://schemas.microsoft.com/office/drawing/2014/main" id="{08786C58-CC03-8D7B-858E-9455FFBA67D0}"/>
              </a:ext>
            </a:extLst>
          </p:cNvPr>
          <p:cNvPicPr>
            <a:picLocks noChangeAspect="1"/>
          </p:cNvPicPr>
          <p:nvPr/>
        </p:nvPicPr>
        <p:blipFill>
          <a:blip r:embed="rId3"/>
          <a:stretch>
            <a:fillRect/>
          </a:stretch>
        </p:blipFill>
        <p:spPr>
          <a:xfrm>
            <a:off x="91440" y="16268"/>
            <a:ext cx="6282249" cy="6858000"/>
          </a:xfrm>
          <a:prstGeom prst="rect">
            <a:avLst/>
          </a:prstGeom>
          <a:ln w="12700">
            <a:solidFill>
              <a:schemeClr val="tx1"/>
            </a:solidFill>
          </a:ln>
        </p:spPr>
      </p:pic>
      <p:sp>
        <p:nvSpPr>
          <p:cNvPr id="2" name="object 7">
            <a:extLst>
              <a:ext uri="{FF2B5EF4-FFF2-40B4-BE49-F238E27FC236}">
                <a16:creationId xmlns:a16="http://schemas.microsoft.com/office/drawing/2014/main" id="{715CBFD0-A347-FF3B-9AFB-96C7A493DC9C}"/>
              </a:ext>
            </a:extLst>
          </p:cNvPr>
          <p:cNvSpPr txBox="1"/>
          <p:nvPr/>
        </p:nvSpPr>
        <p:spPr>
          <a:xfrm>
            <a:off x="6911022" y="2743200"/>
            <a:ext cx="477075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Reads</a:t>
            </a:r>
            <a:r>
              <a:rPr sz="1800" spc="-10" dirty="0">
                <a:latin typeface="Arial"/>
                <a:cs typeface="Arial"/>
              </a:rPr>
              <a:t> </a:t>
            </a:r>
            <a:r>
              <a:rPr sz="1800" dirty="0">
                <a:latin typeface="Arial"/>
                <a:cs typeface="Arial"/>
              </a:rPr>
              <a:t>(up</a:t>
            </a:r>
            <a:r>
              <a:rPr sz="1800" spc="-30" dirty="0">
                <a:latin typeface="Arial"/>
                <a:cs typeface="Arial"/>
              </a:rPr>
              <a:t> </a:t>
            </a:r>
            <a:r>
              <a:rPr sz="1800" dirty="0">
                <a:latin typeface="Arial"/>
                <a:cs typeface="Arial"/>
              </a:rPr>
              <a:t>to)</a:t>
            </a:r>
            <a:r>
              <a:rPr sz="1800" spc="-20" dirty="0">
                <a:latin typeface="Arial"/>
                <a:cs typeface="Arial"/>
              </a:rPr>
              <a:t> </a:t>
            </a:r>
            <a:r>
              <a:rPr sz="1800" dirty="0">
                <a:latin typeface="Arial"/>
                <a:cs typeface="Arial"/>
              </a:rPr>
              <a:t>517</a:t>
            </a:r>
            <a:r>
              <a:rPr sz="1800" spc="-15" dirty="0">
                <a:latin typeface="Arial"/>
                <a:cs typeface="Arial"/>
              </a:rPr>
              <a:t> </a:t>
            </a:r>
            <a:r>
              <a:rPr sz="1800" dirty="0">
                <a:latin typeface="Arial"/>
                <a:cs typeface="Arial"/>
              </a:rPr>
              <a:t>bytes</a:t>
            </a:r>
            <a:r>
              <a:rPr sz="1800" spc="10" dirty="0">
                <a:latin typeface="Arial"/>
                <a:cs typeface="Arial"/>
              </a:rPr>
              <a:t> </a:t>
            </a:r>
            <a:r>
              <a:rPr sz="1800" dirty="0">
                <a:latin typeface="Arial"/>
                <a:cs typeface="Arial"/>
              </a:rPr>
              <a:t>of</a:t>
            </a:r>
            <a:r>
              <a:rPr sz="1800" spc="-30" dirty="0">
                <a:latin typeface="Arial"/>
                <a:cs typeface="Arial"/>
              </a:rPr>
              <a:t> </a:t>
            </a:r>
            <a:r>
              <a:rPr sz="1800" dirty="0">
                <a:latin typeface="Arial"/>
                <a:cs typeface="Arial"/>
              </a:rPr>
              <a:t>data</a:t>
            </a:r>
            <a:r>
              <a:rPr sz="1800" spc="-10" dirty="0">
                <a:latin typeface="Arial"/>
                <a:cs typeface="Arial"/>
              </a:rPr>
              <a:t> </a:t>
            </a:r>
            <a:r>
              <a:rPr sz="1800" dirty="0">
                <a:latin typeface="Arial"/>
                <a:cs typeface="Arial"/>
              </a:rPr>
              <a:t>from</a:t>
            </a:r>
            <a:r>
              <a:rPr sz="1800" spc="-20" dirty="0">
                <a:latin typeface="Arial"/>
                <a:cs typeface="Arial"/>
              </a:rPr>
              <a:t> </a:t>
            </a:r>
            <a:r>
              <a:rPr sz="1800" b="1" spc="-10" dirty="0">
                <a:latin typeface="Courier New"/>
                <a:cs typeface="Courier New"/>
              </a:rPr>
              <a:t>badfile</a:t>
            </a:r>
            <a:endParaRPr sz="1800" dirty="0">
              <a:latin typeface="Courier New"/>
              <a:cs typeface="Courier New"/>
            </a:endParaRP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E454481C-1929-7A0B-88CA-1A90CDF7E068}"/>
                  </a:ext>
                </a:extLst>
              </p14:cNvPr>
              <p14:cNvContentPartPr/>
              <p14:nvPr/>
            </p14:nvContentPartPr>
            <p14:xfrm>
              <a:off x="5511181" y="2659234"/>
              <a:ext cx="1357560" cy="1216440"/>
            </p14:xfrm>
          </p:contentPart>
        </mc:Choice>
        <mc:Fallback xmlns="">
          <p:pic>
            <p:nvPicPr>
              <p:cNvPr id="6" name="Ink 5">
                <a:extLst>
                  <a:ext uri="{FF2B5EF4-FFF2-40B4-BE49-F238E27FC236}">
                    <a16:creationId xmlns:a16="http://schemas.microsoft.com/office/drawing/2014/main" id="{E454481C-1929-7A0B-88CA-1A90CDF7E068}"/>
                  </a:ext>
                </a:extLst>
              </p:cNvPr>
              <p:cNvPicPr/>
              <p:nvPr/>
            </p:nvPicPr>
            <p:blipFill>
              <a:blip r:embed="rId5"/>
              <a:stretch>
                <a:fillRect/>
              </a:stretch>
            </p:blipFill>
            <p:spPr>
              <a:xfrm>
                <a:off x="5502181" y="2650234"/>
                <a:ext cx="1375200" cy="1234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27741CD-B19A-CEA4-A008-BBD42A0E0321}"/>
                  </a:ext>
                </a:extLst>
              </p14:cNvPr>
              <p14:cNvContentPartPr/>
              <p14:nvPr/>
            </p14:nvContentPartPr>
            <p14:xfrm>
              <a:off x="9185701" y="4638874"/>
              <a:ext cx="360" cy="360"/>
            </p14:xfrm>
          </p:contentPart>
        </mc:Choice>
        <mc:Fallback xmlns="">
          <p:pic>
            <p:nvPicPr>
              <p:cNvPr id="7" name="Ink 6">
                <a:extLst>
                  <a:ext uri="{FF2B5EF4-FFF2-40B4-BE49-F238E27FC236}">
                    <a16:creationId xmlns:a16="http://schemas.microsoft.com/office/drawing/2014/main" id="{527741CD-B19A-CEA4-A008-BBD42A0E0321}"/>
                  </a:ext>
                </a:extLst>
              </p:cNvPr>
              <p:cNvPicPr/>
              <p:nvPr/>
            </p:nvPicPr>
            <p:blipFill>
              <a:blip r:embed="rId7"/>
              <a:stretch>
                <a:fillRect/>
              </a:stretch>
            </p:blipFill>
            <p:spPr>
              <a:xfrm>
                <a:off x="9176701" y="4629874"/>
                <a:ext cx="18000" cy="18000"/>
              </a:xfrm>
              <a:prstGeom prst="rect">
                <a:avLst/>
              </a:prstGeom>
            </p:spPr>
          </p:pic>
        </mc:Fallback>
      </mc:AlternateContent>
      <p:sp>
        <p:nvSpPr>
          <p:cNvPr id="8" name="object 8">
            <a:extLst>
              <a:ext uri="{FF2B5EF4-FFF2-40B4-BE49-F238E27FC236}">
                <a16:creationId xmlns:a16="http://schemas.microsoft.com/office/drawing/2014/main" id="{376465F6-FFD7-26C0-647F-F93B224665C4}"/>
              </a:ext>
            </a:extLst>
          </p:cNvPr>
          <p:cNvSpPr txBox="1"/>
          <p:nvPr/>
        </p:nvSpPr>
        <p:spPr>
          <a:xfrm>
            <a:off x="6911022" y="3424748"/>
            <a:ext cx="4214495" cy="566822"/>
          </a:xfrm>
          <a:prstGeom prst="rect">
            <a:avLst/>
          </a:prstGeom>
        </p:spPr>
        <p:txBody>
          <a:bodyPr vert="horz" wrap="square" lIns="0" tIns="12700" rIns="0" bIns="0" rtlCol="0">
            <a:spAutoFit/>
          </a:bodyPr>
          <a:lstStyle/>
          <a:p>
            <a:pPr marL="12700" marR="5080">
              <a:lnSpc>
                <a:spcPct val="100000"/>
              </a:lnSpc>
              <a:spcBef>
                <a:spcPts val="100"/>
              </a:spcBef>
            </a:pPr>
            <a:r>
              <a:rPr dirty="0">
                <a:latin typeface="Arial"/>
                <a:cs typeface="Arial"/>
              </a:rPr>
              <a:t>Storing</a:t>
            </a:r>
            <a:r>
              <a:rPr spc="-20" dirty="0">
                <a:latin typeface="Arial"/>
                <a:cs typeface="Arial"/>
              </a:rPr>
              <a:t> </a:t>
            </a:r>
            <a:r>
              <a:rPr dirty="0">
                <a:latin typeface="Arial"/>
                <a:cs typeface="Arial"/>
              </a:rPr>
              <a:t>the</a:t>
            </a:r>
            <a:r>
              <a:rPr spc="-15" dirty="0">
                <a:latin typeface="Arial"/>
                <a:cs typeface="Arial"/>
              </a:rPr>
              <a:t> </a:t>
            </a:r>
            <a:r>
              <a:rPr dirty="0">
                <a:latin typeface="Arial"/>
                <a:cs typeface="Arial"/>
              </a:rPr>
              <a:t>file</a:t>
            </a:r>
            <a:r>
              <a:rPr spc="-15" dirty="0">
                <a:latin typeface="Arial"/>
                <a:cs typeface="Arial"/>
              </a:rPr>
              <a:t> </a:t>
            </a:r>
            <a:r>
              <a:rPr dirty="0">
                <a:latin typeface="Arial"/>
                <a:cs typeface="Arial"/>
              </a:rPr>
              <a:t>contents</a:t>
            </a:r>
            <a:r>
              <a:rPr spc="-15" dirty="0">
                <a:latin typeface="Arial"/>
                <a:cs typeface="Arial"/>
              </a:rPr>
              <a:t> </a:t>
            </a:r>
            <a:r>
              <a:rPr dirty="0">
                <a:latin typeface="Arial"/>
                <a:cs typeface="Arial"/>
              </a:rPr>
              <a:t>into a</a:t>
            </a:r>
            <a:r>
              <a:rPr spc="-15" dirty="0">
                <a:latin typeface="Arial"/>
                <a:cs typeface="Arial"/>
              </a:rPr>
              <a:t> </a:t>
            </a:r>
            <a:r>
              <a:rPr dirty="0">
                <a:latin typeface="Arial"/>
                <a:cs typeface="Arial"/>
              </a:rPr>
              <a:t>str</a:t>
            </a:r>
            <a:r>
              <a:rPr spc="-20" dirty="0">
                <a:latin typeface="Arial"/>
                <a:cs typeface="Arial"/>
              </a:rPr>
              <a:t> </a:t>
            </a:r>
            <a:r>
              <a:rPr spc="-10" dirty="0">
                <a:latin typeface="Arial"/>
                <a:cs typeface="Arial"/>
              </a:rPr>
              <a:t>variable </a:t>
            </a:r>
            <a:r>
              <a:rPr dirty="0">
                <a:latin typeface="Arial"/>
                <a:cs typeface="Arial"/>
              </a:rPr>
              <a:t>of</a:t>
            </a:r>
            <a:r>
              <a:rPr spc="-30" dirty="0">
                <a:latin typeface="Arial"/>
                <a:cs typeface="Arial"/>
              </a:rPr>
              <a:t> </a:t>
            </a:r>
            <a:r>
              <a:rPr dirty="0">
                <a:latin typeface="Arial"/>
                <a:cs typeface="Arial"/>
              </a:rPr>
              <a:t>size</a:t>
            </a:r>
            <a:r>
              <a:rPr spc="-25" dirty="0">
                <a:latin typeface="Arial"/>
                <a:cs typeface="Arial"/>
              </a:rPr>
              <a:t> </a:t>
            </a:r>
            <a:r>
              <a:rPr dirty="0">
                <a:latin typeface="Arial"/>
                <a:cs typeface="Arial"/>
              </a:rPr>
              <a:t>517</a:t>
            </a:r>
            <a:r>
              <a:rPr spc="-10" dirty="0">
                <a:latin typeface="Arial"/>
                <a:cs typeface="Arial"/>
              </a:rPr>
              <a:t> </a:t>
            </a:r>
            <a:r>
              <a:rPr spc="-20" dirty="0">
                <a:latin typeface="Arial"/>
                <a:cs typeface="Arial"/>
              </a:rPr>
              <a:t>bytes</a:t>
            </a:r>
            <a:endParaRPr dirty="0">
              <a:latin typeface="Arial"/>
              <a:cs typeface="Arial"/>
            </a:endParaRPr>
          </a:p>
        </p:txBody>
      </p:sp>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E6722DF3-CC81-04E3-645F-4F46CC2264A9}"/>
                  </a:ext>
                </a:extLst>
              </p14:cNvPr>
              <p14:cNvContentPartPr/>
              <p14:nvPr/>
            </p14:nvContentPartPr>
            <p14:xfrm>
              <a:off x="2474581" y="4260154"/>
              <a:ext cx="4583160" cy="567360"/>
            </p14:xfrm>
          </p:contentPart>
        </mc:Choice>
        <mc:Fallback xmlns="">
          <p:pic>
            <p:nvPicPr>
              <p:cNvPr id="10" name="Ink 9">
                <a:extLst>
                  <a:ext uri="{FF2B5EF4-FFF2-40B4-BE49-F238E27FC236}">
                    <a16:creationId xmlns:a16="http://schemas.microsoft.com/office/drawing/2014/main" id="{E6722DF3-CC81-04E3-645F-4F46CC2264A9}"/>
                  </a:ext>
                </a:extLst>
              </p:cNvPr>
              <p:cNvPicPr/>
              <p:nvPr/>
            </p:nvPicPr>
            <p:blipFill>
              <a:blip r:embed="rId9"/>
              <a:stretch>
                <a:fillRect/>
              </a:stretch>
            </p:blipFill>
            <p:spPr>
              <a:xfrm>
                <a:off x="2465581" y="4251154"/>
                <a:ext cx="4600800" cy="585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DF273392-F340-2940-F423-CDE938A71FF0}"/>
                  </a:ext>
                </a:extLst>
              </p14:cNvPr>
              <p14:cNvContentPartPr/>
              <p14:nvPr/>
            </p14:nvContentPartPr>
            <p14:xfrm>
              <a:off x="485941" y="6635434"/>
              <a:ext cx="737280" cy="160200"/>
            </p14:xfrm>
          </p:contentPart>
        </mc:Choice>
        <mc:Fallback xmlns="">
          <p:pic>
            <p:nvPicPr>
              <p:cNvPr id="11" name="Ink 10">
                <a:extLst>
                  <a:ext uri="{FF2B5EF4-FFF2-40B4-BE49-F238E27FC236}">
                    <a16:creationId xmlns:a16="http://schemas.microsoft.com/office/drawing/2014/main" id="{DF273392-F340-2940-F423-CDE938A71FF0}"/>
                  </a:ext>
                </a:extLst>
              </p:cNvPr>
              <p:cNvPicPr/>
              <p:nvPr/>
            </p:nvPicPr>
            <p:blipFill>
              <a:blip r:embed="rId11"/>
              <a:stretch>
                <a:fillRect/>
              </a:stretch>
            </p:blipFill>
            <p:spPr>
              <a:xfrm>
                <a:off x="476941" y="6626414"/>
                <a:ext cx="754920" cy="177880"/>
              </a:xfrm>
              <a:prstGeom prst="rect">
                <a:avLst/>
              </a:prstGeom>
            </p:spPr>
          </p:pic>
        </mc:Fallback>
      </mc:AlternateContent>
      <p:sp>
        <p:nvSpPr>
          <p:cNvPr id="12" name="TextBox 11">
            <a:extLst>
              <a:ext uri="{FF2B5EF4-FFF2-40B4-BE49-F238E27FC236}">
                <a16:creationId xmlns:a16="http://schemas.microsoft.com/office/drawing/2014/main" id="{15EB8259-F71D-25DB-EE4B-1734AF70FB19}"/>
              </a:ext>
            </a:extLst>
          </p:cNvPr>
          <p:cNvSpPr txBox="1"/>
          <p:nvPr/>
        </p:nvSpPr>
        <p:spPr>
          <a:xfrm>
            <a:off x="7057741" y="4427138"/>
            <a:ext cx="3429000" cy="646331"/>
          </a:xfrm>
          <a:prstGeom prst="rect">
            <a:avLst/>
          </a:prstGeom>
          <a:noFill/>
        </p:spPr>
        <p:txBody>
          <a:bodyPr wrap="square" rtlCol="0">
            <a:spAutoFit/>
          </a:bodyPr>
          <a:lstStyle/>
          <a:p>
            <a:r>
              <a:rPr lang="en-US" dirty="0"/>
              <a:t>Calls the </a:t>
            </a:r>
            <a:r>
              <a:rPr lang="en-US" dirty="0" err="1">
                <a:latin typeface="Courier New" panose="02070309020205020404" pitchFamily="49" charset="0"/>
                <a:cs typeface="Courier New" panose="02070309020205020404" pitchFamily="49" charset="0"/>
              </a:rPr>
              <a:t>dummy_function</a:t>
            </a:r>
            <a:r>
              <a:rPr lang="en-US" dirty="0">
                <a:latin typeface="Courier New" panose="02070309020205020404" pitchFamily="49" charset="0"/>
                <a:cs typeface="Courier New" panose="02070309020205020404" pitchFamily="49" charset="0"/>
              </a:rPr>
              <a:t>() </a:t>
            </a:r>
            <a:r>
              <a:rPr lang="en-US" dirty="0"/>
              <a:t>which calls </a:t>
            </a:r>
            <a:r>
              <a:rPr lang="en-US" dirty="0" err="1">
                <a:latin typeface="Courier New" panose="02070309020205020404" pitchFamily="49" charset="0"/>
                <a:cs typeface="Courier New" panose="02070309020205020404" pitchFamily="49" charset="0"/>
              </a:rPr>
              <a:t>bof</a:t>
            </a:r>
            <a:r>
              <a:rPr lang="en-US" dirty="0">
                <a:latin typeface="Courier New" panose="02070309020205020404" pitchFamily="49" charset="0"/>
                <a:cs typeface="Courier New" panose="02070309020205020404" pitchFamily="49" charset="0"/>
              </a:rPr>
              <a:t>()</a:t>
            </a:r>
          </a:p>
        </p:txBody>
      </p:sp>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0EDB66-224D-EF82-2A40-B7D5CCBB35FF}"/>
                  </a:ext>
                </a:extLst>
              </p14:cNvPr>
              <p14:cNvContentPartPr/>
              <p14:nvPr/>
            </p14:nvContentPartPr>
            <p14:xfrm>
              <a:off x="494581" y="1156954"/>
              <a:ext cx="1796400" cy="59760"/>
            </p14:xfrm>
          </p:contentPart>
        </mc:Choice>
        <mc:Fallback xmlns="">
          <p:pic>
            <p:nvPicPr>
              <p:cNvPr id="13" name="Ink 12">
                <a:extLst>
                  <a:ext uri="{FF2B5EF4-FFF2-40B4-BE49-F238E27FC236}">
                    <a16:creationId xmlns:a16="http://schemas.microsoft.com/office/drawing/2014/main" id="{F00EDB66-224D-EF82-2A40-B7D5CCBB35FF}"/>
                  </a:ext>
                </a:extLst>
              </p:cNvPr>
              <p:cNvPicPr/>
              <p:nvPr/>
            </p:nvPicPr>
            <p:blipFill>
              <a:blip r:embed="rId13"/>
              <a:stretch>
                <a:fillRect/>
              </a:stretch>
            </p:blipFill>
            <p:spPr>
              <a:xfrm>
                <a:off x="485581" y="1147954"/>
                <a:ext cx="1814040" cy="77400"/>
              </a:xfrm>
              <a:prstGeom prst="rect">
                <a:avLst/>
              </a:prstGeom>
            </p:spPr>
          </p:pic>
        </mc:Fallback>
      </mc:AlternateContent>
      <p:sp>
        <p:nvSpPr>
          <p:cNvPr id="14" name="TextBox 13">
            <a:extLst>
              <a:ext uri="{FF2B5EF4-FFF2-40B4-BE49-F238E27FC236}">
                <a16:creationId xmlns:a16="http://schemas.microsoft.com/office/drawing/2014/main" id="{31A01EEA-9F8A-0675-18E1-3D8586CABFA4}"/>
              </a:ext>
            </a:extLst>
          </p:cNvPr>
          <p:cNvSpPr txBox="1"/>
          <p:nvPr/>
        </p:nvSpPr>
        <p:spPr>
          <a:xfrm>
            <a:off x="6629400" y="533400"/>
            <a:ext cx="3857341" cy="646331"/>
          </a:xfrm>
          <a:prstGeom prst="rect">
            <a:avLst/>
          </a:prstGeom>
          <a:noFill/>
        </p:spPr>
        <p:txBody>
          <a:bodyPr wrap="square" rtlCol="0">
            <a:spAutoFit/>
          </a:bodyPr>
          <a:lstStyle/>
          <a:p>
            <a:r>
              <a:rPr lang="en-US" dirty="0" err="1">
                <a:latin typeface="Courier New" panose="02070309020205020404" pitchFamily="49" charset="0"/>
                <a:cs typeface="Courier New" panose="02070309020205020404" pitchFamily="49" charset="0"/>
              </a:rPr>
              <a:t>bof</a:t>
            </a:r>
            <a:r>
              <a:rPr lang="en-US" dirty="0">
                <a:latin typeface="Courier New" panose="02070309020205020404" pitchFamily="49" charset="0"/>
                <a:cs typeface="Courier New" panose="02070309020205020404" pitchFamily="49" charset="0"/>
              </a:rPr>
              <a:t>()</a:t>
            </a:r>
            <a:r>
              <a:rPr lang="en-US" dirty="0"/>
              <a:t> function uses </a:t>
            </a:r>
            <a:r>
              <a:rPr lang="en-US" dirty="0" err="1">
                <a:latin typeface="Courier New" panose="02070309020205020404" pitchFamily="49" charset="0"/>
                <a:cs typeface="Courier New" panose="02070309020205020404" pitchFamily="49" charset="0"/>
              </a:rPr>
              <a:t>strcopy</a:t>
            </a:r>
            <a:r>
              <a:rPr lang="en-US" dirty="0"/>
              <a:t> to copy function argument into buffer </a:t>
            </a:r>
          </a:p>
        </p:txBody>
      </p:sp>
      <mc:AlternateContent xmlns:mc="http://schemas.openxmlformats.org/markup-compatibility/2006" xmlns:p14="http://schemas.microsoft.com/office/powerpoint/2010/main">
        <mc:Choice Requires="p14">
          <p:contentPart p14:bwMode="auto" r:id="rId14">
            <p14:nvContentPartPr>
              <p14:cNvPr id="15" name="Ink 14">
                <a:extLst>
                  <a:ext uri="{FF2B5EF4-FFF2-40B4-BE49-F238E27FC236}">
                    <a16:creationId xmlns:a16="http://schemas.microsoft.com/office/drawing/2014/main" id="{7940C356-76FF-8AD0-FD5D-6C61F15FE01F}"/>
                  </a:ext>
                </a:extLst>
              </p14:cNvPr>
              <p14:cNvContentPartPr/>
              <p14:nvPr/>
            </p14:nvContentPartPr>
            <p14:xfrm>
              <a:off x="2477917" y="674785"/>
              <a:ext cx="4203000" cy="645840"/>
            </p14:xfrm>
          </p:contentPart>
        </mc:Choice>
        <mc:Fallback xmlns="">
          <p:pic>
            <p:nvPicPr>
              <p:cNvPr id="15" name="Ink 14">
                <a:extLst>
                  <a:ext uri="{FF2B5EF4-FFF2-40B4-BE49-F238E27FC236}">
                    <a16:creationId xmlns:a16="http://schemas.microsoft.com/office/drawing/2014/main" id="{7940C356-76FF-8AD0-FD5D-6C61F15FE01F}"/>
                  </a:ext>
                </a:extLst>
              </p:cNvPr>
              <p:cNvPicPr/>
              <p:nvPr/>
            </p:nvPicPr>
            <p:blipFill>
              <a:blip r:embed="rId15"/>
              <a:stretch>
                <a:fillRect/>
              </a:stretch>
            </p:blipFill>
            <p:spPr>
              <a:xfrm>
                <a:off x="2468918" y="665785"/>
                <a:ext cx="4220638" cy="663480"/>
              </a:xfrm>
              <a:prstGeom prst="rect">
                <a:avLst/>
              </a:prstGeom>
            </p:spPr>
          </p:pic>
        </mc:Fallback>
      </mc:AlternateContent>
      <p:sp>
        <p:nvSpPr>
          <p:cNvPr id="16" name="TextBox 15">
            <a:extLst>
              <a:ext uri="{FF2B5EF4-FFF2-40B4-BE49-F238E27FC236}">
                <a16:creationId xmlns:a16="http://schemas.microsoft.com/office/drawing/2014/main" id="{85952771-290E-885C-1C51-FA756C5AFB7C}"/>
              </a:ext>
            </a:extLst>
          </p:cNvPr>
          <p:cNvSpPr txBox="1"/>
          <p:nvPr/>
        </p:nvSpPr>
        <p:spPr>
          <a:xfrm>
            <a:off x="7533449" y="1120515"/>
            <a:ext cx="1486304" cy="276999"/>
          </a:xfrm>
          <a:prstGeom prst="rect">
            <a:avLst/>
          </a:prstGeom>
          <a:noFill/>
        </p:spPr>
        <p:txBody>
          <a:bodyPr wrap="none" rtlCol="0">
            <a:spAutoFit/>
          </a:bodyPr>
          <a:lstStyle/>
          <a:p>
            <a:r>
              <a:rPr lang="en-US" sz="1200" dirty="0">
                <a:latin typeface="Courier New" panose="02070309020205020404" pitchFamily="49" charset="0"/>
                <a:cs typeface="Courier New" panose="02070309020205020404" pitchFamily="49" charset="0"/>
              </a:rPr>
              <a:t>BUF_SIZE = 100</a:t>
            </a:r>
          </a:p>
        </p:txBody>
      </p:sp>
      <p:pic>
        <p:nvPicPr>
          <p:cNvPr id="1026" name="Picture 2" descr="Warning Icon transparent PNG - StickPNG">
            <a:extLst>
              <a:ext uri="{FF2B5EF4-FFF2-40B4-BE49-F238E27FC236}">
                <a16:creationId xmlns:a16="http://schemas.microsoft.com/office/drawing/2014/main" id="{FD87BC0B-2158-F33A-92A3-4082786D979D}"/>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725950" y="1367173"/>
            <a:ext cx="990600" cy="99060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383B4C89-F3E7-030A-660E-71E35A9E2D42}"/>
              </a:ext>
            </a:extLst>
          </p:cNvPr>
          <p:cNvSpPr txBox="1"/>
          <p:nvPr/>
        </p:nvSpPr>
        <p:spPr>
          <a:xfrm>
            <a:off x="7693369" y="1499800"/>
            <a:ext cx="3857341" cy="923330"/>
          </a:xfrm>
          <a:prstGeom prst="rect">
            <a:avLst/>
          </a:prstGeom>
          <a:noFill/>
        </p:spPr>
        <p:txBody>
          <a:bodyPr wrap="square" rtlCol="0">
            <a:spAutoFit/>
          </a:bodyPr>
          <a:lstStyle/>
          <a:p>
            <a:r>
              <a:rPr lang="en-US" dirty="0"/>
              <a:t>There is no check if </a:t>
            </a:r>
            <a:r>
              <a:rPr lang="en-US" dirty="0">
                <a:latin typeface="Courier New" panose="02070309020205020404" pitchFamily="49" charset="0"/>
                <a:cs typeface="Courier New" panose="02070309020205020404" pitchFamily="49" charset="0"/>
              </a:rPr>
              <a:t>str</a:t>
            </a:r>
            <a:r>
              <a:rPr lang="en-US" dirty="0"/>
              <a:t> is bigger than the </a:t>
            </a:r>
            <a:r>
              <a:rPr lang="en-US" dirty="0">
                <a:latin typeface="Courier New" panose="02070309020205020404" pitchFamily="49" charset="0"/>
                <a:cs typeface="Courier New" panose="02070309020205020404" pitchFamily="49" charset="0"/>
              </a:rPr>
              <a:t>buffer</a:t>
            </a:r>
            <a:r>
              <a:rPr lang="en-US" dirty="0"/>
              <a:t>, so buffer overflow can occur!</a:t>
            </a:r>
          </a:p>
        </p:txBody>
      </p:sp>
      <p:sp>
        <p:nvSpPr>
          <p:cNvPr id="18" name="TextBox 17">
            <a:extLst>
              <a:ext uri="{FF2B5EF4-FFF2-40B4-BE49-F238E27FC236}">
                <a16:creationId xmlns:a16="http://schemas.microsoft.com/office/drawing/2014/main" id="{15C91FC9-DDB1-DFE6-AF17-5A2BF6D73506}"/>
              </a:ext>
            </a:extLst>
          </p:cNvPr>
          <p:cNvSpPr txBox="1"/>
          <p:nvPr/>
        </p:nvSpPr>
        <p:spPr>
          <a:xfrm>
            <a:off x="6856739" y="5325616"/>
            <a:ext cx="4657923" cy="1015663"/>
          </a:xfrm>
          <a:prstGeom prst="rect">
            <a:avLst/>
          </a:prstGeom>
          <a:noFill/>
        </p:spPr>
        <p:txBody>
          <a:bodyPr wrap="square" rtlCol="0">
            <a:spAutoFit/>
          </a:bodyPr>
          <a:lstStyle/>
          <a:p>
            <a:r>
              <a:rPr lang="en-US" sz="2000" b="1" dirty="0">
                <a:solidFill>
                  <a:schemeClr val="tx1"/>
                </a:solidFill>
                <a:latin typeface="Courier New" panose="02070309020205020404" pitchFamily="49" charset="0"/>
                <a:cs typeface="Courier New" panose="02070309020205020404" pitchFamily="49" charset="0"/>
              </a:rPr>
              <a:t>buffer</a:t>
            </a:r>
            <a:r>
              <a:rPr lang="en-US" sz="2000" b="1" dirty="0">
                <a:solidFill>
                  <a:srgbClr val="FF0000"/>
                </a:solidFill>
              </a:rPr>
              <a:t> is a stack variable, so we can overwrite other values on the stack with a buffer overflow!</a:t>
            </a:r>
          </a:p>
        </p:txBody>
      </p:sp>
    </p:spTree>
    <p:extLst>
      <p:ext uri="{BB962C8B-B14F-4D97-AF65-F5344CB8AC3E}">
        <p14:creationId xmlns:p14="http://schemas.microsoft.com/office/powerpoint/2010/main" val="2944468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13</a:t>
            </a:fld>
            <a:endParaRPr lang="en-US" dirty="0"/>
          </a:p>
        </p:txBody>
      </p:sp>
      <p:pic>
        <p:nvPicPr>
          <p:cNvPr id="9" name="Picture 8">
            <a:extLst>
              <a:ext uri="{FF2B5EF4-FFF2-40B4-BE49-F238E27FC236}">
                <a16:creationId xmlns:a16="http://schemas.microsoft.com/office/drawing/2014/main" id="{08786C58-CC03-8D7B-858E-9455FFBA67D0}"/>
              </a:ext>
            </a:extLst>
          </p:cNvPr>
          <p:cNvPicPr>
            <a:picLocks noChangeAspect="1"/>
          </p:cNvPicPr>
          <p:nvPr/>
        </p:nvPicPr>
        <p:blipFill>
          <a:blip r:embed="rId3"/>
          <a:stretch>
            <a:fillRect/>
          </a:stretch>
        </p:blipFill>
        <p:spPr>
          <a:xfrm>
            <a:off x="91440" y="16268"/>
            <a:ext cx="6282249" cy="6858000"/>
          </a:xfrm>
          <a:prstGeom prst="rect">
            <a:avLst/>
          </a:prstGeom>
          <a:ln w="12700">
            <a:solidFill>
              <a:schemeClr val="tx1"/>
            </a:solidFill>
          </a:ln>
        </p:spPr>
      </p:pic>
      <p:sp>
        <p:nvSpPr>
          <p:cNvPr id="2" name="object 7">
            <a:extLst>
              <a:ext uri="{FF2B5EF4-FFF2-40B4-BE49-F238E27FC236}">
                <a16:creationId xmlns:a16="http://schemas.microsoft.com/office/drawing/2014/main" id="{715CBFD0-A347-FF3B-9AFB-96C7A493DC9C}"/>
              </a:ext>
            </a:extLst>
          </p:cNvPr>
          <p:cNvSpPr txBox="1"/>
          <p:nvPr/>
        </p:nvSpPr>
        <p:spPr>
          <a:xfrm>
            <a:off x="6911022" y="2743200"/>
            <a:ext cx="477075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Reads</a:t>
            </a:r>
            <a:r>
              <a:rPr sz="1800" spc="-10" dirty="0">
                <a:latin typeface="Arial"/>
                <a:cs typeface="Arial"/>
              </a:rPr>
              <a:t> </a:t>
            </a:r>
            <a:r>
              <a:rPr sz="1800" dirty="0">
                <a:latin typeface="Arial"/>
                <a:cs typeface="Arial"/>
              </a:rPr>
              <a:t>(up</a:t>
            </a:r>
            <a:r>
              <a:rPr sz="1800" spc="-30" dirty="0">
                <a:latin typeface="Arial"/>
                <a:cs typeface="Arial"/>
              </a:rPr>
              <a:t> </a:t>
            </a:r>
            <a:r>
              <a:rPr sz="1800" dirty="0">
                <a:latin typeface="Arial"/>
                <a:cs typeface="Arial"/>
              </a:rPr>
              <a:t>to)</a:t>
            </a:r>
            <a:r>
              <a:rPr sz="1800" spc="-20" dirty="0">
                <a:latin typeface="Arial"/>
                <a:cs typeface="Arial"/>
              </a:rPr>
              <a:t> </a:t>
            </a:r>
            <a:r>
              <a:rPr sz="1800" dirty="0">
                <a:latin typeface="Arial"/>
                <a:cs typeface="Arial"/>
              </a:rPr>
              <a:t>517</a:t>
            </a:r>
            <a:r>
              <a:rPr sz="1800" spc="-15" dirty="0">
                <a:latin typeface="Arial"/>
                <a:cs typeface="Arial"/>
              </a:rPr>
              <a:t> </a:t>
            </a:r>
            <a:r>
              <a:rPr sz="1800" dirty="0">
                <a:latin typeface="Arial"/>
                <a:cs typeface="Arial"/>
              </a:rPr>
              <a:t>bytes</a:t>
            </a:r>
            <a:r>
              <a:rPr sz="1800" spc="10" dirty="0">
                <a:latin typeface="Arial"/>
                <a:cs typeface="Arial"/>
              </a:rPr>
              <a:t> </a:t>
            </a:r>
            <a:r>
              <a:rPr sz="1800" dirty="0">
                <a:latin typeface="Arial"/>
                <a:cs typeface="Arial"/>
              </a:rPr>
              <a:t>of</a:t>
            </a:r>
            <a:r>
              <a:rPr sz="1800" spc="-30" dirty="0">
                <a:latin typeface="Arial"/>
                <a:cs typeface="Arial"/>
              </a:rPr>
              <a:t> </a:t>
            </a:r>
            <a:r>
              <a:rPr sz="1800" dirty="0">
                <a:latin typeface="Arial"/>
                <a:cs typeface="Arial"/>
              </a:rPr>
              <a:t>data</a:t>
            </a:r>
            <a:r>
              <a:rPr sz="1800" spc="-10" dirty="0">
                <a:latin typeface="Arial"/>
                <a:cs typeface="Arial"/>
              </a:rPr>
              <a:t> </a:t>
            </a:r>
            <a:r>
              <a:rPr sz="1800" dirty="0">
                <a:latin typeface="Arial"/>
                <a:cs typeface="Arial"/>
              </a:rPr>
              <a:t>from</a:t>
            </a:r>
            <a:r>
              <a:rPr sz="1800" spc="-20" dirty="0">
                <a:latin typeface="Arial"/>
                <a:cs typeface="Arial"/>
              </a:rPr>
              <a:t> </a:t>
            </a:r>
            <a:r>
              <a:rPr sz="1800" b="1" spc="-10" dirty="0">
                <a:latin typeface="Courier New"/>
                <a:cs typeface="Courier New"/>
              </a:rPr>
              <a:t>badfile</a:t>
            </a:r>
            <a:endParaRPr sz="1800" dirty="0">
              <a:latin typeface="Courier New"/>
              <a:cs typeface="Courier New"/>
            </a:endParaRP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E454481C-1929-7A0B-88CA-1A90CDF7E068}"/>
                  </a:ext>
                </a:extLst>
              </p14:cNvPr>
              <p14:cNvContentPartPr/>
              <p14:nvPr/>
            </p14:nvContentPartPr>
            <p14:xfrm>
              <a:off x="5511181" y="2659234"/>
              <a:ext cx="1357560" cy="1216440"/>
            </p14:xfrm>
          </p:contentPart>
        </mc:Choice>
        <mc:Fallback xmlns="">
          <p:pic>
            <p:nvPicPr>
              <p:cNvPr id="6" name="Ink 5">
                <a:extLst>
                  <a:ext uri="{FF2B5EF4-FFF2-40B4-BE49-F238E27FC236}">
                    <a16:creationId xmlns:a16="http://schemas.microsoft.com/office/drawing/2014/main" id="{E454481C-1929-7A0B-88CA-1A90CDF7E068}"/>
                  </a:ext>
                </a:extLst>
              </p:cNvPr>
              <p:cNvPicPr/>
              <p:nvPr/>
            </p:nvPicPr>
            <p:blipFill>
              <a:blip r:embed="rId5"/>
              <a:stretch>
                <a:fillRect/>
              </a:stretch>
            </p:blipFill>
            <p:spPr>
              <a:xfrm>
                <a:off x="5502181" y="2650234"/>
                <a:ext cx="1375200" cy="1234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27741CD-B19A-CEA4-A008-BBD42A0E0321}"/>
                  </a:ext>
                </a:extLst>
              </p14:cNvPr>
              <p14:cNvContentPartPr/>
              <p14:nvPr/>
            </p14:nvContentPartPr>
            <p14:xfrm>
              <a:off x="9185701" y="4638874"/>
              <a:ext cx="360" cy="360"/>
            </p14:xfrm>
          </p:contentPart>
        </mc:Choice>
        <mc:Fallback xmlns="">
          <p:pic>
            <p:nvPicPr>
              <p:cNvPr id="7" name="Ink 6">
                <a:extLst>
                  <a:ext uri="{FF2B5EF4-FFF2-40B4-BE49-F238E27FC236}">
                    <a16:creationId xmlns:a16="http://schemas.microsoft.com/office/drawing/2014/main" id="{527741CD-B19A-CEA4-A008-BBD42A0E0321}"/>
                  </a:ext>
                </a:extLst>
              </p:cNvPr>
              <p:cNvPicPr/>
              <p:nvPr/>
            </p:nvPicPr>
            <p:blipFill>
              <a:blip r:embed="rId7"/>
              <a:stretch>
                <a:fillRect/>
              </a:stretch>
            </p:blipFill>
            <p:spPr>
              <a:xfrm>
                <a:off x="9176701" y="4629874"/>
                <a:ext cx="18000" cy="18000"/>
              </a:xfrm>
              <a:prstGeom prst="rect">
                <a:avLst/>
              </a:prstGeom>
            </p:spPr>
          </p:pic>
        </mc:Fallback>
      </mc:AlternateContent>
      <p:sp>
        <p:nvSpPr>
          <p:cNvPr id="8" name="object 8">
            <a:extLst>
              <a:ext uri="{FF2B5EF4-FFF2-40B4-BE49-F238E27FC236}">
                <a16:creationId xmlns:a16="http://schemas.microsoft.com/office/drawing/2014/main" id="{376465F6-FFD7-26C0-647F-F93B224665C4}"/>
              </a:ext>
            </a:extLst>
          </p:cNvPr>
          <p:cNvSpPr txBox="1"/>
          <p:nvPr/>
        </p:nvSpPr>
        <p:spPr>
          <a:xfrm>
            <a:off x="6911022" y="3424748"/>
            <a:ext cx="4214495" cy="566822"/>
          </a:xfrm>
          <a:prstGeom prst="rect">
            <a:avLst/>
          </a:prstGeom>
        </p:spPr>
        <p:txBody>
          <a:bodyPr vert="horz" wrap="square" lIns="0" tIns="12700" rIns="0" bIns="0" rtlCol="0">
            <a:spAutoFit/>
          </a:bodyPr>
          <a:lstStyle/>
          <a:p>
            <a:pPr marL="12700" marR="5080">
              <a:lnSpc>
                <a:spcPct val="100000"/>
              </a:lnSpc>
              <a:spcBef>
                <a:spcPts val="100"/>
              </a:spcBef>
            </a:pPr>
            <a:r>
              <a:rPr dirty="0">
                <a:latin typeface="Arial"/>
                <a:cs typeface="Arial"/>
              </a:rPr>
              <a:t>Storing</a:t>
            </a:r>
            <a:r>
              <a:rPr spc="-20" dirty="0">
                <a:latin typeface="Arial"/>
                <a:cs typeface="Arial"/>
              </a:rPr>
              <a:t> </a:t>
            </a:r>
            <a:r>
              <a:rPr dirty="0">
                <a:latin typeface="Arial"/>
                <a:cs typeface="Arial"/>
              </a:rPr>
              <a:t>the</a:t>
            </a:r>
            <a:r>
              <a:rPr spc="-15" dirty="0">
                <a:latin typeface="Arial"/>
                <a:cs typeface="Arial"/>
              </a:rPr>
              <a:t> </a:t>
            </a:r>
            <a:r>
              <a:rPr dirty="0">
                <a:latin typeface="Arial"/>
                <a:cs typeface="Arial"/>
              </a:rPr>
              <a:t>file</a:t>
            </a:r>
            <a:r>
              <a:rPr spc="-15" dirty="0">
                <a:latin typeface="Arial"/>
                <a:cs typeface="Arial"/>
              </a:rPr>
              <a:t> </a:t>
            </a:r>
            <a:r>
              <a:rPr dirty="0">
                <a:latin typeface="Arial"/>
                <a:cs typeface="Arial"/>
              </a:rPr>
              <a:t>contents</a:t>
            </a:r>
            <a:r>
              <a:rPr spc="-15" dirty="0">
                <a:latin typeface="Arial"/>
                <a:cs typeface="Arial"/>
              </a:rPr>
              <a:t> </a:t>
            </a:r>
            <a:r>
              <a:rPr dirty="0">
                <a:latin typeface="Arial"/>
                <a:cs typeface="Arial"/>
              </a:rPr>
              <a:t>into a</a:t>
            </a:r>
            <a:r>
              <a:rPr spc="-15" dirty="0">
                <a:latin typeface="Arial"/>
                <a:cs typeface="Arial"/>
              </a:rPr>
              <a:t> </a:t>
            </a:r>
            <a:r>
              <a:rPr dirty="0">
                <a:latin typeface="Arial"/>
                <a:cs typeface="Arial"/>
              </a:rPr>
              <a:t>str</a:t>
            </a:r>
            <a:r>
              <a:rPr spc="-20" dirty="0">
                <a:latin typeface="Arial"/>
                <a:cs typeface="Arial"/>
              </a:rPr>
              <a:t> </a:t>
            </a:r>
            <a:r>
              <a:rPr spc="-10" dirty="0">
                <a:latin typeface="Arial"/>
                <a:cs typeface="Arial"/>
              </a:rPr>
              <a:t>variable </a:t>
            </a:r>
            <a:r>
              <a:rPr dirty="0">
                <a:latin typeface="Arial"/>
                <a:cs typeface="Arial"/>
              </a:rPr>
              <a:t>of</a:t>
            </a:r>
            <a:r>
              <a:rPr spc="-30" dirty="0">
                <a:latin typeface="Arial"/>
                <a:cs typeface="Arial"/>
              </a:rPr>
              <a:t> </a:t>
            </a:r>
            <a:r>
              <a:rPr dirty="0">
                <a:latin typeface="Arial"/>
                <a:cs typeface="Arial"/>
              </a:rPr>
              <a:t>size</a:t>
            </a:r>
            <a:r>
              <a:rPr spc="-25" dirty="0">
                <a:latin typeface="Arial"/>
                <a:cs typeface="Arial"/>
              </a:rPr>
              <a:t> </a:t>
            </a:r>
            <a:r>
              <a:rPr dirty="0">
                <a:latin typeface="Arial"/>
                <a:cs typeface="Arial"/>
              </a:rPr>
              <a:t>517</a:t>
            </a:r>
            <a:r>
              <a:rPr spc="-10" dirty="0">
                <a:latin typeface="Arial"/>
                <a:cs typeface="Arial"/>
              </a:rPr>
              <a:t> </a:t>
            </a:r>
            <a:r>
              <a:rPr spc="-20" dirty="0">
                <a:latin typeface="Arial"/>
                <a:cs typeface="Arial"/>
              </a:rPr>
              <a:t>bytes</a:t>
            </a:r>
            <a:endParaRPr dirty="0">
              <a:latin typeface="Arial"/>
              <a:cs typeface="Arial"/>
            </a:endParaRPr>
          </a:p>
        </p:txBody>
      </p:sp>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E6722DF3-CC81-04E3-645F-4F46CC2264A9}"/>
                  </a:ext>
                </a:extLst>
              </p14:cNvPr>
              <p14:cNvContentPartPr/>
              <p14:nvPr/>
            </p14:nvContentPartPr>
            <p14:xfrm>
              <a:off x="2474581" y="4260154"/>
              <a:ext cx="4583160" cy="567360"/>
            </p14:xfrm>
          </p:contentPart>
        </mc:Choice>
        <mc:Fallback xmlns="">
          <p:pic>
            <p:nvPicPr>
              <p:cNvPr id="10" name="Ink 9">
                <a:extLst>
                  <a:ext uri="{FF2B5EF4-FFF2-40B4-BE49-F238E27FC236}">
                    <a16:creationId xmlns:a16="http://schemas.microsoft.com/office/drawing/2014/main" id="{E6722DF3-CC81-04E3-645F-4F46CC2264A9}"/>
                  </a:ext>
                </a:extLst>
              </p:cNvPr>
              <p:cNvPicPr/>
              <p:nvPr/>
            </p:nvPicPr>
            <p:blipFill>
              <a:blip r:embed="rId9"/>
              <a:stretch>
                <a:fillRect/>
              </a:stretch>
            </p:blipFill>
            <p:spPr>
              <a:xfrm>
                <a:off x="2465581" y="4251154"/>
                <a:ext cx="4600800" cy="585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DF273392-F340-2940-F423-CDE938A71FF0}"/>
                  </a:ext>
                </a:extLst>
              </p14:cNvPr>
              <p14:cNvContentPartPr/>
              <p14:nvPr/>
            </p14:nvContentPartPr>
            <p14:xfrm>
              <a:off x="485941" y="6635434"/>
              <a:ext cx="737280" cy="160200"/>
            </p14:xfrm>
          </p:contentPart>
        </mc:Choice>
        <mc:Fallback xmlns="">
          <p:pic>
            <p:nvPicPr>
              <p:cNvPr id="11" name="Ink 10">
                <a:extLst>
                  <a:ext uri="{FF2B5EF4-FFF2-40B4-BE49-F238E27FC236}">
                    <a16:creationId xmlns:a16="http://schemas.microsoft.com/office/drawing/2014/main" id="{DF273392-F340-2940-F423-CDE938A71FF0}"/>
                  </a:ext>
                </a:extLst>
              </p:cNvPr>
              <p:cNvPicPr/>
              <p:nvPr/>
            </p:nvPicPr>
            <p:blipFill>
              <a:blip r:embed="rId11"/>
              <a:stretch>
                <a:fillRect/>
              </a:stretch>
            </p:blipFill>
            <p:spPr>
              <a:xfrm>
                <a:off x="476941" y="6626414"/>
                <a:ext cx="754920" cy="177880"/>
              </a:xfrm>
              <a:prstGeom prst="rect">
                <a:avLst/>
              </a:prstGeom>
            </p:spPr>
          </p:pic>
        </mc:Fallback>
      </mc:AlternateContent>
      <p:sp>
        <p:nvSpPr>
          <p:cNvPr id="12" name="TextBox 11">
            <a:extLst>
              <a:ext uri="{FF2B5EF4-FFF2-40B4-BE49-F238E27FC236}">
                <a16:creationId xmlns:a16="http://schemas.microsoft.com/office/drawing/2014/main" id="{15EB8259-F71D-25DB-EE4B-1734AF70FB19}"/>
              </a:ext>
            </a:extLst>
          </p:cNvPr>
          <p:cNvSpPr txBox="1"/>
          <p:nvPr/>
        </p:nvSpPr>
        <p:spPr>
          <a:xfrm>
            <a:off x="7057741" y="4427138"/>
            <a:ext cx="3429000" cy="646331"/>
          </a:xfrm>
          <a:prstGeom prst="rect">
            <a:avLst/>
          </a:prstGeom>
          <a:noFill/>
        </p:spPr>
        <p:txBody>
          <a:bodyPr wrap="square" rtlCol="0">
            <a:spAutoFit/>
          </a:bodyPr>
          <a:lstStyle/>
          <a:p>
            <a:r>
              <a:rPr lang="en-US" dirty="0"/>
              <a:t>Calls the </a:t>
            </a:r>
            <a:r>
              <a:rPr lang="en-US" dirty="0" err="1">
                <a:latin typeface="Courier New" panose="02070309020205020404" pitchFamily="49" charset="0"/>
                <a:cs typeface="Courier New" panose="02070309020205020404" pitchFamily="49" charset="0"/>
              </a:rPr>
              <a:t>dummy_function</a:t>
            </a:r>
            <a:r>
              <a:rPr lang="en-US" dirty="0">
                <a:latin typeface="Courier New" panose="02070309020205020404" pitchFamily="49" charset="0"/>
                <a:cs typeface="Courier New" panose="02070309020205020404" pitchFamily="49" charset="0"/>
              </a:rPr>
              <a:t>() </a:t>
            </a:r>
            <a:r>
              <a:rPr lang="en-US" dirty="0"/>
              <a:t>which calls </a:t>
            </a:r>
            <a:r>
              <a:rPr lang="en-US" dirty="0" err="1">
                <a:latin typeface="Courier New" panose="02070309020205020404" pitchFamily="49" charset="0"/>
                <a:cs typeface="Courier New" panose="02070309020205020404" pitchFamily="49" charset="0"/>
              </a:rPr>
              <a:t>bof</a:t>
            </a:r>
            <a:r>
              <a:rPr lang="en-US" dirty="0">
                <a:latin typeface="Courier New" panose="02070309020205020404" pitchFamily="49" charset="0"/>
                <a:cs typeface="Courier New" panose="02070309020205020404" pitchFamily="49" charset="0"/>
              </a:rPr>
              <a:t>()</a:t>
            </a:r>
          </a:p>
        </p:txBody>
      </p:sp>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0EDB66-224D-EF82-2A40-B7D5CCBB35FF}"/>
                  </a:ext>
                </a:extLst>
              </p14:cNvPr>
              <p14:cNvContentPartPr/>
              <p14:nvPr/>
            </p14:nvContentPartPr>
            <p14:xfrm>
              <a:off x="494581" y="1156954"/>
              <a:ext cx="1796400" cy="59760"/>
            </p14:xfrm>
          </p:contentPart>
        </mc:Choice>
        <mc:Fallback xmlns="">
          <p:pic>
            <p:nvPicPr>
              <p:cNvPr id="13" name="Ink 12">
                <a:extLst>
                  <a:ext uri="{FF2B5EF4-FFF2-40B4-BE49-F238E27FC236}">
                    <a16:creationId xmlns:a16="http://schemas.microsoft.com/office/drawing/2014/main" id="{F00EDB66-224D-EF82-2A40-B7D5CCBB35FF}"/>
                  </a:ext>
                </a:extLst>
              </p:cNvPr>
              <p:cNvPicPr/>
              <p:nvPr/>
            </p:nvPicPr>
            <p:blipFill>
              <a:blip r:embed="rId13"/>
              <a:stretch>
                <a:fillRect/>
              </a:stretch>
            </p:blipFill>
            <p:spPr>
              <a:xfrm>
                <a:off x="485581" y="1147954"/>
                <a:ext cx="1814040" cy="77400"/>
              </a:xfrm>
              <a:prstGeom prst="rect">
                <a:avLst/>
              </a:prstGeom>
            </p:spPr>
          </p:pic>
        </mc:Fallback>
      </mc:AlternateContent>
      <p:sp>
        <p:nvSpPr>
          <p:cNvPr id="14" name="TextBox 13">
            <a:extLst>
              <a:ext uri="{FF2B5EF4-FFF2-40B4-BE49-F238E27FC236}">
                <a16:creationId xmlns:a16="http://schemas.microsoft.com/office/drawing/2014/main" id="{31A01EEA-9F8A-0675-18E1-3D8586CABFA4}"/>
              </a:ext>
            </a:extLst>
          </p:cNvPr>
          <p:cNvSpPr txBox="1"/>
          <p:nvPr/>
        </p:nvSpPr>
        <p:spPr>
          <a:xfrm>
            <a:off x="6629400" y="533400"/>
            <a:ext cx="3857341" cy="646331"/>
          </a:xfrm>
          <a:prstGeom prst="rect">
            <a:avLst/>
          </a:prstGeom>
          <a:noFill/>
        </p:spPr>
        <p:txBody>
          <a:bodyPr wrap="square" rtlCol="0">
            <a:spAutoFit/>
          </a:bodyPr>
          <a:lstStyle/>
          <a:p>
            <a:r>
              <a:rPr lang="en-US" dirty="0" err="1">
                <a:latin typeface="Courier New" panose="02070309020205020404" pitchFamily="49" charset="0"/>
                <a:cs typeface="Courier New" panose="02070309020205020404" pitchFamily="49" charset="0"/>
              </a:rPr>
              <a:t>bof</a:t>
            </a:r>
            <a:r>
              <a:rPr lang="en-US" dirty="0">
                <a:latin typeface="Courier New" panose="02070309020205020404" pitchFamily="49" charset="0"/>
                <a:cs typeface="Courier New" panose="02070309020205020404" pitchFamily="49" charset="0"/>
              </a:rPr>
              <a:t>()</a:t>
            </a:r>
            <a:r>
              <a:rPr lang="en-US" dirty="0"/>
              <a:t> function uses </a:t>
            </a:r>
            <a:r>
              <a:rPr lang="en-US" dirty="0" err="1">
                <a:latin typeface="Courier New" panose="02070309020205020404" pitchFamily="49" charset="0"/>
                <a:cs typeface="Courier New" panose="02070309020205020404" pitchFamily="49" charset="0"/>
              </a:rPr>
              <a:t>strcopy</a:t>
            </a:r>
            <a:r>
              <a:rPr lang="en-US" dirty="0"/>
              <a:t> to copy function argument into buffer </a:t>
            </a:r>
          </a:p>
        </p:txBody>
      </p:sp>
      <mc:AlternateContent xmlns:mc="http://schemas.openxmlformats.org/markup-compatibility/2006" xmlns:p14="http://schemas.microsoft.com/office/powerpoint/2010/main">
        <mc:Choice Requires="p14">
          <p:contentPart p14:bwMode="auto" r:id="rId14">
            <p14:nvContentPartPr>
              <p14:cNvPr id="15" name="Ink 14">
                <a:extLst>
                  <a:ext uri="{FF2B5EF4-FFF2-40B4-BE49-F238E27FC236}">
                    <a16:creationId xmlns:a16="http://schemas.microsoft.com/office/drawing/2014/main" id="{7940C356-76FF-8AD0-FD5D-6C61F15FE01F}"/>
                  </a:ext>
                </a:extLst>
              </p14:cNvPr>
              <p14:cNvContentPartPr/>
              <p14:nvPr/>
            </p14:nvContentPartPr>
            <p14:xfrm>
              <a:off x="2477917" y="674785"/>
              <a:ext cx="4203000" cy="645840"/>
            </p14:xfrm>
          </p:contentPart>
        </mc:Choice>
        <mc:Fallback xmlns="">
          <p:pic>
            <p:nvPicPr>
              <p:cNvPr id="15" name="Ink 14">
                <a:extLst>
                  <a:ext uri="{FF2B5EF4-FFF2-40B4-BE49-F238E27FC236}">
                    <a16:creationId xmlns:a16="http://schemas.microsoft.com/office/drawing/2014/main" id="{7940C356-76FF-8AD0-FD5D-6C61F15FE01F}"/>
                  </a:ext>
                </a:extLst>
              </p:cNvPr>
              <p:cNvPicPr/>
              <p:nvPr/>
            </p:nvPicPr>
            <p:blipFill>
              <a:blip r:embed="rId15"/>
              <a:stretch>
                <a:fillRect/>
              </a:stretch>
            </p:blipFill>
            <p:spPr>
              <a:xfrm>
                <a:off x="2468918" y="665785"/>
                <a:ext cx="4220638" cy="663480"/>
              </a:xfrm>
              <a:prstGeom prst="rect">
                <a:avLst/>
              </a:prstGeom>
            </p:spPr>
          </p:pic>
        </mc:Fallback>
      </mc:AlternateContent>
      <p:sp>
        <p:nvSpPr>
          <p:cNvPr id="16" name="TextBox 15">
            <a:extLst>
              <a:ext uri="{FF2B5EF4-FFF2-40B4-BE49-F238E27FC236}">
                <a16:creationId xmlns:a16="http://schemas.microsoft.com/office/drawing/2014/main" id="{85952771-290E-885C-1C51-FA756C5AFB7C}"/>
              </a:ext>
            </a:extLst>
          </p:cNvPr>
          <p:cNvSpPr txBox="1"/>
          <p:nvPr/>
        </p:nvSpPr>
        <p:spPr>
          <a:xfrm>
            <a:off x="7533449" y="1120515"/>
            <a:ext cx="1486304" cy="276999"/>
          </a:xfrm>
          <a:prstGeom prst="rect">
            <a:avLst/>
          </a:prstGeom>
          <a:noFill/>
        </p:spPr>
        <p:txBody>
          <a:bodyPr wrap="none" rtlCol="0">
            <a:spAutoFit/>
          </a:bodyPr>
          <a:lstStyle/>
          <a:p>
            <a:r>
              <a:rPr lang="en-US" sz="1200" dirty="0">
                <a:latin typeface="Courier New" panose="02070309020205020404" pitchFamily="49" charset="0"/>
                <a:cs typeface="Courier New" panose="02070309020205020404" pitchFamily="49" charset="0"/>
              </a:rPr>
              <a:t>BUF_SIZE = 100</a:t>
            </a:r>
          </a:p>
        </p:txBody>
      </p:sp>
      <p:pic>
        <p:nvPicPr>
          <p:cNvPr id="1026" name="Picture 2" descr="Warning Icon transparent PNG - StickPNG">
            <a:extLst>
              <a:ext uri="{FF2B5EF4-FFF2-40B4-BE49-F238E27FC236}">
                <a16:creationId xmlns:a16="http://schemas.microsoft.com/office/drawing/2014/main" id="{FD87BC0B-2158-F33A-92A3-4082786D979D}"/>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725950" y="1367173"/>
            <a:ext cx="990600" cy="99060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383B4C89-F3E7-030A-660E-71E35A9E2D42}"/>
              </a:ext>
            </a:extLst>
          </p:cNvPr>
          <p:cNvSpPr txBox="1"/>
          <p:nvPr/>
        </p:nvSpPr>
        <p:spPr>
          <a:xfrm>
            <a:off x="7693369" y="1499800"/>
            <a:ext cx="3857341" cy="923330"/>
          </a:xfrm>
          <a:prstGeom prst="rect">
            <a:avLst/>
          </a:prstGeom>
          <a:noFill/>
        </p:spPr>
        <p:txBody>
          <a:bodyPr wrap="square" rtlCol="0">
            <a:spAutoFit/>
          </a:bodyPr>
          <a:lstStyle/>
          <a:p>
            <a:r>
              <a:rPr lang="en-US" dirty="0"/>
              <a:t>There is no check if </a:t>
            </a:r>
            <a:r>
              <a:rPr lang="en-US" dirty="0">
                <a:latin typeface="Courier New" panose="02070309020205020404" pitchFamily="49" charset="0"/>
                <a:cs typeface="Courier New" panose="02070309020205020404" pitchFamily="49" charset="0"/>
              </a:rPr>
              <a:t>str</a:t>
            </a:r>
            <a:r>
              <a:rPr lang="en-US" dirty="0"/>
              <a:t> is bigger than the </a:t>
            </a:r>
            <a:r>
              <a:rPr lang="en-US" dirty="0">
                <a:latin typeface="Courier New" panose="02070309020205020404" pitchFamily="49" charset="0"/>
                <a:cs typeface="Courier New" panose="02070309020205020404" pitchFamily="49" charset="0"/>
              </a:rPr>
              <a:t>buffer</a:t>
            </a:r>
            <a:r>
              <a:rPr lang="en-US" dirty="0"/>
              <a:t>, so buffer overflow can occur!</a:t>
            </a:r>
          </a:p>
        </p:txBody>
      </p:sp>
      <p:sp>
        <p:nvSpPr>
          <p:cNvPr id="18" name="TextBox 17">
            <a:extLst>
              <a:ext uri="{FF2B5EF4-FFF2-40B4-BE49-F238E27FC236}">
                <a16:creationId xmlns:a16="http://schemas.microsoft.com/office/drawing/2014/main" id="{15C91FC9-DDB1-DFE6-AF17-5A2BF6D73506}"/>
              </a:ext>
            </a:extLst>
          </p:cNvPr>
          <p:cNvSpPr txBox="1"/>
          <p:nvPr/>
        </p:nvSpPr>
        <p:spPr>
          <a:xfrm>
            <a:off x="6856739" y="5325616"/>
            <a:ext cx="4657923" cy="1015663"/>
          </a:xfrm>
          <a:prstGeom prst="rect">
            <a:avLst/>
          </a:prstGeom>
          <a:noFill/>
        </p:spPr>
        <p:txBody>
          <a:bodyPr wrap="square" rtlCol="0">
            <a:spAutoFit/>
          </a:bodyPr>
          <a:lstStyle/>
          <a:p>
            <a:r>
              <a:rPr lang="en-US" sz="2000" b="1" dirty="0">
                <a:solidFill>
                  <a:schemeClr val="tx1"/>
                </a:solidFill>
                <a:latin typeface="Courier New" panose="02070309020205020404" pitchFamily="49" charset="0"/>
                <a:cs typeface="Courier New" panose="02070309020205020404" pitchFamily="49" charset="0"/>
              </a:rPr>
              <a:t>buffer</a:t>
            </a:r>
            <a:r>
              <a:rPr lang="en-US" sz="2000" b="1" dirty="0">
                <a:solidFill>
                  <a:srgbClr val="FF0000"/>
                </a:solidFill>
              </a:rPr>
              <a:t> is a stack variable, so we can overwrite other values on the stack with a buffer overflow!</a:t>
            </a:r>
          </a:p>
        </p:txBody>
      </p:sp>
    </p:spTree>
    <p:extLst>
      <p:ext uri="{BB962C8B-B14F-4D97-AF65-F5344CB8AC3E}">
        <p14:creationId xmlns:p14="http://schemas.microsoft.com/office/powerpoint/2010/main" val="741723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14</a:t>
            </a:fld>
            <a:endParaRPr lang="en-US" dirty="0"/>
          </a:p>
        </p:txBody>
      </p:sp>
      <p:sp>
        <p:nvSpPr>
          <p:cNvPr id="19" name="object 2">
            <a:extLst>
              <a:ext uri="{FF2B5EF4-FFF2-40B4-BE49-F238E27FC236}">
                <a16:creationId xmlns:a16="http://schemas.microsoft.com/office/drawing/2014/main" id="{21CBE612-ACFF-7CD0-130F-F97135619154}"/>
              </a:ext>
            </a:extLst>
          </p:cNvPr>
          <p:cNvSpPr txBox="1">
            <a:spLocks noGrp="1"/>
          </p:cNvSpPr>
          <p:nvPr>
            <p:ph type="title"/>
          </p:nvPr>
        </p:nvSpPr>
        <p:spPr>
          <a:xfrm>
            <a:off x="732536" y="54051"/>
            <a:ext cx="2017395" cy="452120"/>
          </a:xfrm>
          <a:prstGeom prst="rect">
            <a:avLst/>
          </a:prstGeom>
        </p:spPr>
        <p:txBody>
          <a:bodyPr vert="horz" wrap="square" lIns="0" tIns="12065" rIns="0" bIns="0" rtlCol="0">
            <a:spAutoFit/>
          </a:bodyPr>
          <a:lstStyle/>
          <a:p>
            <a:pPr marL="12700">
              <a:lnSpc>
                <a:spcPct val="100000"/>
              </a:lnSpc>
              <a:spcBef>
                <a:spcPts val="95"/>
              </a:spcBef>
            </a:pPr>
            <a:r>
              <a:rPr dirty="0"/>
              <a:t>THE</a:t>
            </a:r>
            <a:r>
              <a:rPr spc="-75" dirty="0"/>
              <a:t> </a:t>
            </a:r>
            <a:r>
              <a:rPr spc="-10" dirty="0"/>
              <a:t>STACK</a:t>
            </a:r>
          </a:p>
        </p:txBody>
      </p:sp>
      <p:graphicFrame>
        <p:nvGraphicFramePr>
          <p:cNvPr id="20" name="object 3">
            <a:extLst>
              <a:ext uri="{FF2B5EF4-FFF2-40B4-BE49-F238E27FC236}">
                <a16:creationId xmlns:a16="http://schemas.microsoft.com/office/drawing/2014/main" id="{6BFD3694-BF65-D748-D72A-9081E03E8A6E}"/>
              </a:ext>
            </a:extLst>
          </p:cNvPr>
          <p:cNvGraphicFramePr>
            <a:graphicFrameLocks noGrp="1"/>
          </p:cNvGraphicFramePr>
          <p:nvPr/>
        </p:nvGraphicFramePr>
        <p:xfrm>
          <a:off x="216661" y="521462"/>
          <a:ext cx="3352800" cy="5358764"/>
        </p:xfrm>
        <a:graphic>
          <a:graphicData uri="http://schemas.openxmlformats.org/drawingml/2006/table">
            <a:tbl>
              <a:tblPr firstRow="1" bandRow="1">
                <a:tableStyleId>{2D5ABB26-0587-4C30-8999-92F81FD0307C}</a:tableStyleId>
              </a:tblPr>
              <a:tblGrid>
                <a:gridCol w="3352800">
                  <a:extLst>
                    <a:ext uri="{9D8B030D-6E8A-4147-A177-3AD203B41FA5}">
                      <a16:colId xmlns:a16="http://schemas.microsoft.com/office/drawing/2014/main" val="20000"/>
                    </a:ext>
                  </a:extLst>
                </a:gridCol>
              </a:tblGrid>
              <a:tr h="1226185">
                <a:tc>
                  <a:txBody>
                    <a:bodyPr/>
                    <a:lstStyle/>
                    <a:p>
                      <a:pPr>
                        <a:lnSpc>
                          <a:spcPct val="100000"/>
                        </a:lnSpc>
                      </a:pPr>
                      <a:endParaRPr sz="1800">
                        <a:latin typeface="Times New Roman"/>
                        <a:cs typeface="Times New Roman"/>
                      </a:endParaRPr>
                    </a:p>
                    <a:p>
                      <a:pPr algn="ctr">
                        <a:lnSpc>
                          <a:spcPct val="100000"/>
                        </a:lnSpc>
                        <a:spcBef>
                          <a:spcPts val="1525"/>
                        </a:spcBef>
                      </a:pPr>
                      <a:r>
                        <a:rPr sz="1800" dirty="0">
                          <a:solidFill>
                            <a:srgbClr val="A6A6A6"/>
                          </a:solidFill>
                          <a:latin typeface="Calibri"/>
                          <a:cs typeface="Calibri"/>
                        </a:rPr>
                        <a:t>…</a:t>
                      </a:r>
                      <a:r>
                        <a:rPr sz="1800" spc="-30" dirty="0">
                          <a:solidFill>
                            <a:srgbClr val="A6A6A6"/>
                          </a:solidFill>
                          <a:latin typeface="Calibri"/>
                          <a:cs typeface="Calibri"/>
                        </a:rPr>
                        <a:t> </a:t>
                      </a:r>
                      <a:r>
                        <a:rPr sz="1800" dirty="0">
                          <a:solidFill>
                            <a:srgbClr val="A6A6A6"/>
                          </a:solidFill>
                          <a:latin typeface="Calibri"/>
                          <a:cs typeface="Calibri"/>
                        </a:rPr>
                        <a:t>previous</a:t>
                      </a:r>
                      <a:r>
                        <a:rPr sz="1800" spc="-10" dirty="0">
                          <a:solidFill>
                            <a:srgbClr val="A6A6A6"/>
                          </a:solidFill>
                          <a:latin typeface="Calibri"/>
                          <a:cs typeface="Calibri"/>
                        </a:rPr>
                        <a:t> </a:t>
                      </a:r>
                      <a:r>
                        <a:rPr sz="1800" dirty="0">
                          <a:solidFill>
                            <a:srgbClr val="A6A6A6"/>
                          </a:solidFill>
                          <a:latin typeface="Calibri"/>
                          <a:cs typeface="Calibri"/>
                        </a:rPr>
                        <a:t>stack</a:t>
                      </a:r>
                      <a:r>
                        <a:rPr sz="1800" spc="-25" dirty="0">
                          <a:solidFill>
                            <a:srgbClr val="A6A6A6"/>
                          </a:solidFill>
                          <a:latin typeface="Calibri"/>
                          <a:cs typeface="Calibri"/>
                        </a:rPr>
                        <a:t> </a:t>
                      </a:r>
                      <a:r>
                        <a:rPr sz="1800" spc="-10" dirty="0">
                          <a:solidFill>
                            <a:srgbClr val="A6A6A6"/>
                          </a:solidFill>
                          <a:latin typeface="Calibri"/>
                          <a:cs typeface="Calibri"/>
                        </a:rPr>
                        <a:t>frames…</a:t>
                      </a:r>
                      <a:endParaRPr sz="1800">
                        <a:latin typeface="Calibri"/>
                        <a:cs typeface="Calibri"/>
                      </a:endParaRPr>
                    </a:p>
                  </a:txBody>
                  <a:tcPr marL="0" marR="0" marT="0" marB="0">
                    <a:lnL w="28575">
                      <a:solidFill>
                        <a:srgbClr val="EDEBE0"/>
                      </a:solidFill>
                      <a:prstDash val="solid"/>
                    </a:lnL>
                    <a:lnR w="28575">
                      <a:solidFill>
                        <a:srgbClr val="EDEBE0"/>
                      </a:solidFill>
                      <a:prstDash val="solid"/>
                    </a:lnR>
                    <a:lnT w="28575">
                      <a:solidFill>
                        <a:srgbClr val="EDEBE0"/>
                      </a:solidFill>
                      <a:prstDash val="solid"/>
                    </a:lnT>
                    <a:lnB w="57150">
                      <a:solidFill>
                        <a:srgbClr val="000000"/>
                      </a:solidFill>
                      <a:prstDash val="solid"/>
                    </a:lnB>
                    <a:solidFill>
                      <a:srgbClr val="F1F1F1"/>
                    </a:solidFill>
                  </a:tcPr>
                </a:tc>
                <a:extLst>
                  <a:ext uri="{0D108BD9-81ED-4DB2-BD59-A6C34878D82A}">
                    <a16:rowId xmlns:a16="http://schemas.microsoft.com/office/drawing/2014/main" val="10000"/>
                  </a:ext>
                </a:extLst>
              </a:tr>
              <a:tr h="466725">
                <a:tc>
                  <a:txBody>
                    <a:bodyPr/>
                    <a:lstStyle/>
                    <a:p>
                      <a:pPr algn="ctr">
                        <a:lnSpc>
                          <a:spcPct val="100000"/>
                        </a:lnSpc>
                        <a:spcBef>
                          <a:spcPts val="650"/>
                        </a:spcBef>
                      </a:pPr>
                      <a:r>
                        <a:rPr sz="1800" spc="-10" dirty="0">
                          <a:latin typeface="Calibri"/>
                          <a:cs typeface="Calibri"/>
                        </a:rPr>
                        <a:t>Arguments</a:t>
                      </a:r>
                      <a:endParaRPr sz="1800">
                        <a:latin typeface="Calibri"/>
                        <a:cs typeface="Calibri"/>
                      </a:endParaRPr>
                    </a:p>
                  </a:txBody>
                  <a:tcPr marL="0" marR="0" marT="82550" marB="0">
                    <a:lnL w="28575">
                      <a:solidFill>
                        <a:srgbClr val="000000"/>
                      </a:solidFill>
                      <a:prstDash val="solid"/>
                    </a:lnL>
                    <a:lnR w="28575">
                      <a:solidFill>
                        <a:srgbClr val="000000"/>
                      </a:solidFill>
                      <a:prstDash val="solid"/>
                    </a:lnR>
                    <a:lnT w="5715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1"/>
                  </a:ext>
                </a:extLst>
              </a:tr>
              <a:tr h="462915">
                <a:tc>
                  <a:txBody>
                    <a:bodyPr/>
                    <a:lstStyle/>
                    <a:p>
                      <a:pPr algn="ctr">
                        <a:lnSpc>
                          <a:spcPct val="100000"/>
                        </a:lnSpc>
                        <a:spcBef>
                          <a:spcPts val="620"/>
                        </a:spcBef>
                      </a:pPr>
                      <a:r>
                        <a:rPr sz="1800" dirty="0">
                          <a:latin typeface="Calibri"/>
                          <a:cs typeface="Calibri"/>
                        </a:rPr>
                        <a:t>Return </a:t>
                      </a:r>
                      <a:r>
                        <a:rPr sz="1800" spc="-10" dirty="0">
                          <a:latin typeface="Calibri"/>
                          <a:cs typeface="Calibri"/>
                        </a:rPr>
                        <a:t>Address</a:t>
                      </a:r>
                      <a:endParaRPr sz="1800">
                        <a:latin typeface="Calibri"/>
                        <a:cs typeface="Calibri"/>
                      </a:endParaRPr>
                    </a:p>
                  </a:txBody>
                  <a:tcPr marL="0" marR="0" marT="78740"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2"/>
                  </a:ext>
                </a:extLst>
              </a:tr>
              <a:tr h="464184">
                <a:tc>
                  <a:txBody>
                    <a:bodyPr/>
                    <a:lstStyle/>
                    <a:p>
                      <a:pPr algn="ctr">
                        <a:lnSpc>
                          <a:spcPct val="100000"/>
                        </a:lnSpc>
                        <a:spcBef>
                          <a:spcPts val="625"/>
                        </a:spcBef>
                      </a:pPr>
                      <a:r>
                        <a:rPr sz="1800" dirty="0">
                          <a:latin typeface="Calibri"/>
                          <a:cs typeface="Calibri"/>
                        </a:rPr>
                        <a:t>Previous</a:t>
                      </a:r>
                      <a:r>
                        <a:rPr sz="1800" spc="-5" dirty="0">
                          <a:latin typeface="Calibri"/>
                          <a:cs typeface="Calibri"/>
                        </a:rPr>
                        <a:t> </a:t>
                      </a:r>
                      <a:r>
                        <a:rPr sz="1800" dirty="0">
                          <a:latin typeface="Calibri"/>
                          <a:cs typeface="Calibri"/>
                        </a:rPr>
                        <a:t>frame </a:t>
                      </a:r>
                      <a:r>
                        <a:rPr sz="1800" spc="-10" dirty="0">
                          <a:latin typeface="Calibri"/>
                          <a:cs typeface="Calibri"/>
                        </a:rPr>
                        <a:t>pointer</a:t>
                      </a:r>
                      <a:endParaRPr sz="1800">
                        <a:latin typeface="Calibri"/>
                        <a:cs typeface="Calibri"/>
                      </a:endParaRPr>
                    </a:p>
                  </a:txBody>
                  <a:tcPr marL="0" marR="0" marT="7937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3"/>
                  </a:ext>
                </a:extLst>
              </a:tr>
              <a:tr h="2030730">
                <a:tc>
                  <a:txBody>
                    <a:bodyPr/>
                    <a:lstStyle/>
                    <a:p>
                      <a:pPr marL="1187450">
                        <a:lnSpc>
                          <a:spcPct val="100000"/>
                        </a:lnSpc>
                        <a:spcBef>
                          <a:spcPts val="560"/>
                        </a:spcBef>
                      </a:pPr>
                      <a:r>
                        <a:rPr sz="1800" spc="-10" dirty="0">
                          <a:latin typeface="Arial"/>
                          <a:cs typeface="Arial"/>
                        </a:rPr>
                        <a:t>buffer[99]</a:t>
                      </a:r>
                      <a:endParaRPr sz="1800">
                        <a:latin typeface="Arial"/>
                        <a:cs typeface="Arial"/>
                      </a:endParaRPr>
                    </a:p>
                    <a:p>
                      <a:pPr marL="1187450">
                        <a:lnSpc>
                          <a:spcPct val="100000"/>
                        </a:lnSpc>
                      </a:pPr>
                      <a:r>
                        <a:rPr sz="1800" dirty="0">
                          <a:latin typeface="Arial"/>
                          <a:cs typeface="Arial"/>
                        </a:rPr>
                        <a:t>.</a:t>
                      </a:r>
                      <a:endParaRPr sz="1800">
                        <a:latin typeface="Arial"/>
                        <a:cs typeface="Arial"/>
                      </a:endParaRPr>
                    </a:p>
                    <a:p>
                      <a:pPr marL="1187450">
                        <a:lnSpc>
                          <a:spcPct val="100000"/>
                        </a:lnSpc>
                      </a:pPr>
                      <a:r>
                        <a:rPr sz="1800" dirty="0">
                          <a:latin typeface="Arial"/>
                          <a:cs typeface="Arial"/>
                        </a:rPr>
                        <a:t>.</a:t>
                      </a:r>
                      <a:endParaRPr sz="1800">
                        <a:latin typeface="Arial"/>
                        <a:cs typeface="Arial"/>
                      </a:endParaRPr>
                    </a:p>
                    <a:p>
                      <a:pPr marL="1187450">
                        <a:lnSpc>
                          <a:spcPct val="100000"/>
                        </a:lnSpc>
                      </a:pPr>
                      <a:r>
                        <a:rPr sz="1800" dirty="0">
                          <a:latin typeface="Arial"/>
                          <a:cs typeface="Arial"/>
                        </a:rPr>
                        <a:t>.</a:t>
                      </a:r>
                      <a:endParaRPr sz="1800">
                        <a:latin typeface="Arial"/>
                        <a:cs typeface="Arial"/>
                      </a:endParaRPr>
                    </a:p>
                    <a:p>
                      <a:pPr marL="1187450">
                        <a:lnSpc>
                          <a:spcPct val="100000"/>
                        </a:lnSpc>
                      </a:pPr>
                      <a:r>
                        <a:rPr sz="1800" dirty="0">
                          <a:latin typeface="Arial"/>
                          <a:cs typeface="Arial"/>
                        </a:rPr>
                        <a:t>.</a:t>
                      </a:r>
                      <a:endParaRPr sz="1800">
                        <a:latin typeface="Arial"/>
                        <a:cs typeface="Arial"/>
                      </a:endParaRPr>
                    </a:p>
                    <a:p>
                      <a:pPr marL="1187450">
                        <a:lnSpc>
                          <a:spcPct val="100000"/>
                        </a:lnSpc>
                        <a:spcBef>
                          <a:spcPts val="5"/>
                        </a:spcBef>
                      </a:pPr>
                      <a:r>
                        <a:rPr sz="1800" dirty="0">
                          <a:latin typeface="Arial"/>
                          <a:cs typeface="Arial"/>
                        </a:rPr>
                        <a:t>.</a:t>
                      </a:r>
                      <a:endParaRPr sz="1800">
                        <a:latin typeface="Arial"/>
                        <a:cs typeface="Arial"/>
                      </a:endParaRPr>
                    </a:p>
                    <a:p>
                      <a:pPr marL="1187450">
                        <a:lnSpc>
                          <a:spcPct val="100000"/>
                        </a:lnSpc>
                      </a:pPr>
                      <a:r>
                        <a:rPr sz="1800" spc="-10" dirty="0">
                          <a:latin typeface="Arial"/>
                          <a:cs typeface="Arial"/>
                        </a:rPr>
                        <a:t>buffer[0]</a:t>
                      </a:r>
                      <a:endParaRPr sz="1800">
                        <a:latin typeface="Arial"/>
                        <a:cs typeface="Arial"/>
                      </a:endParaRPr>
                    </a:p>
                  </a:txBody>
                  <a:tcPr marL="0" marR="0" marT="71120" marB="0">
                    <a:lnL w="28575">
                      <a:solidFill>
                        <a:srgbClr val="000000"/>
                      </a:solidFill>
                      <a:prstDash val="solid"/>
                    </a:lnL>
                    <a:lnT w="38100">
                      <a:solidFill>
                        <a:srgbClr val="000000"/>
                      </a:solidFill>
                      <a:prstDash val="solid"/>
                    </a:lnT>
                    <a:lnB w="38100">
                      <a:solidFill>
                        <a:srgbClr val="EDEBE0"/>
                      </a:solidFill>
                      <a:prstDash val="solid"/>
                    </a:lnB>
                    <a:solidFill>
                      <a:srgbClr val="A6A6A6"/>
                    </a:solidFill>
                  </a:tcPr>
                </a:tc>
                <a:extLst>
                  <a:ext uri="{0D108BD9-81ED-4DB2-BD59-A6C34878D82A}">
                    <a16:rowId xmlns:a16="http://schemas.microsoft.com/office/drawing/2014/main" val="10004"/>
                  </a:ext>
                </a:extLst>
              </a:tr>
              <a:tr h="708025">
                <a:tc>
                  <a:txBody>
                    <a:bodyPr/>
                    <a:lstStyle/>
                    <a:p>
                      <a:pPr>
                        <a:lnSpc>
                          <a:spcPct val="100000"/>
                        </a:lnSpc>
                      </a:pPr>
                      <a:endParaRPr sz="2100">
                        <a:latin typeface="Times New Roman"/>
                        <a:cs typeface="Times New Roman"/>
                      </a:endParaRPr>
                    </a:p>
                  </a:txBody>
                  <a:tcPr marL="0" marR="0" marT="0" marB="0">
                    <a:lnL w="28575">
                      <a:solidFill>
                        <a:srgbClr val="EDEBE0"/>
                      </a:solidFill>
                      <a:prstDash val="solid"/>
                    </a:lnL>
                    <a:lnR w="28575">
                      <a:solidFill>
                        <a:srgbClr val="EDEBE0"/>
                      </a:solidFill>
                      <a:prstDash val="solid"/>
                    </a:lnR>
                    <a:lnT w="38100">
                      <a:solidFill>
                        <a:srgbClr val="EDEBE0"/>
                      </a:solidFill>
                      <a:prstDash val="solid"/>
                    </a:lnT>
                    <a:lnB w="28575">
                      <a:solidFill>
                        <a:srgbClr val="EDEBE0"/>
                      </a:solidFill>
                      <a:prstDash val="solid"/>
                    </a:lnB>
                    <a:solidFill>
                      <a:srgbClr val="F1F1F1"/>
                    </a:solidFill>
                  </a:tcPr>
                </a:tc>
                <a:extLst>
                  <a:ext uri="{0D108BD9-81ED-4DB2-BD59-A6C34878D82A}">
                    <a16:rowId xmlns:a16="http://schemas.microsoft.com/office/drawing/2014/main" val="10005"/>
                  </a:ext>
                </a:extLst>
              </a:tr>
            </a:tbl>
          </a:graphicData>
        </a:graphic>
      </p:graphicFrame>
      <p:sp>
        <p:nvSpPr>
          <p:cNvPr id="21" name="object 4">
            <a:extLst>
              <a:ext uri="{FF2B5EF4-FFF2-40B4-BE49-F238E27FC236}">
                <a16:creationId xmlns:a16="http://schemas.microsoft.com/office/drawing/2014/main" id="{60B46FA8-2E02-5864-3423-5110D3A2EB6C}"/>
              </a:ext>
            </a:extLst>
          </p:cNvPr>
          <p:cNvSpPr txBox="1"/>
          <p:nvPr/>
        </p:nvSpPr>
        <p:spPr>
          <a:xfrm>
            <a:off x="4879975" y="1168653"/>
            <a:ext cx="522795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Here</a:t>
            </a:r>
            <a:r>
              <a:rPr sz="2400" spc="5" dirty="0">
                <a:latin typeface="Arial"/>
                <a:cs typeface="Arial"/>
              </a:rPr>
              <a:t> </a:t>
            </a:r>
            <a:r>
              <a:rPr sz="2400" dirty="0">
                <a:latin typeface="Arial"/>
                <a:cs typeface="Arial"/>
              </a:rPr>
              <a:t>is</a:t>
            </a:r>
            <a:r>
              <a:rPr sz="2400" spc="-1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current</a:t>
            </a:r>
            <a:r>
              <a:rPr sz="2400" spc="-15" dirty="0">
                <a:latin typeface="Arial"/>
                <a:cs typeface="Arial"/>
              </a:rPr>
              <a:t> </a:t>
            </a:r>
            <a:r>
              <a:rPr sz="2400" dirty="0">
                <a:latin typeface="Arial"/>
                <a:cs typeface="Arial"/>
              </a:rPr>
              <a:t>stack</a:t>
            </a:r>
            <a:r>
              <a:rPr sz="2400" spc="-10" dirty="0">
                <a:latin typeface="Arial"/>
                <a:cs typeface="Arial"/>
              </a:rPr>
              <a:t> </a:t>
            </a:r>
            <a:r>
              <a:rPr sz="2400" dirty="0">
                <a:latin typeface="Arial"/>
                <a:cs typeface="Arial"/>
              </a:rPr>
              <a:t>frame</a:t>
            </a:r>
            <a:r>
              <a:rPr sz="2400" spc="-20" dirty="0">
                <a:latin typeface="Arial"/>
                <a:cs typeface="Arial"/>
              </a:rPr>
              <a:t> </a:t>
            </a:r>
            <a:r>
              <a:rPr sz="2400" dirty="0">
                <a:latin typeface="Arial"/>
                <a:cs typeface="Arial"/>
              </a:rPr>
              <a:t>in</a:t>
            </a:r>
            <a:r>
              <a:rPr sz="2400" spc="-5" dirty="0">
                <a:latin typeface="Arial"/>
                <a:cs typeface="Arial"/>
              </a:rPr>
              <a:t> </a:t>
            </a:r>
            <a:r>
              <a:rPr sz="2400" spc="-10" dirty="0">
                <a:latin typeface="Arial"/>
                <a:cs typeface="Arial"/>
              </a:rPr>
              <a:t>bof()</a:t>
            </a:r>
            <a:endParaRPr sz="2400">
              <a:latin typeface="Arial"/>
              <a:cs typeface="Arial"/>
            </a:endParaRPr>
          </a:p>
        </p:txBody>
      </p:sp>
      <p:pic>
        <p:nvPicPr>
          <p:cNvPr id="23" name="object 5">
            <a:extLst>
              <a:ext uri="{FF2B5EF4-FFF2-40B4-BE49-F238E27FC236}">
                <a16:creationId xmlns:a16="http://schemas.microsoft.com/office/drawing/2014/main" id="{0A529D04-E9F4-14F3-ABBF-EBD41A21DA32}"/>
              </a:ext>
            </a:extLst>
          </p:cNvPr>
          <p:cNvPicPr/>
          <p:nvPr/>
        </p:nvPicPr>
        <p:blipFill>
          <a:blip r:embed="rId3" cstate="print"/>
          <a:stretch>
            <a:fillRect/>
          </a:stretch>
        </p:blipFill>
        <p:spPr>
          <a:xfrm>
            <a:off x="3551046" y="3118357"/>
            <a:ext cx="769365" cy="2146300"/>
          </a:xfrm>
          <a:prstGeom prst="rect">
            <a:avLst/>
          </a:prstGeom>
        </p:spPr>
      </p:pic>
      <p:sp>
        <p:nvSpPr>
          <p:cNvPr id="25" name="object 6">
            <a:extLst>
              <a:ext uri="{FF2B5EF4-FFF2-40B4-BE49-F238E27FC236}">
                <a16:creationId xmlns:a16="http://schemas.microsoft.com/office/drawing/2014/main" id="{D5149C74-4A7E-B51E-35E5-190434A27283}"/>
              </a:ext>
            </a:extLst>
          </p:cNvPr>
          <p:cNvSpPr txBox="1"/>
          <p:nvPr/>
        </p:nvSpPr>
        <p:spPr>
          <a:xfrm>
            <a:off x="4803775" y="3813124"/>
            <a:ext cx="4142104" cy="736600"/>
          </a:xfrm>
          <a:prstGeom prst="rect">
            <a:avLst/>
          </a:prstGeom>
        </p:spPr>
        <p:txBody>
          <a:bodyPr vert="horz" wrap="square" lIns="0" tIns="12700" rIns="0" bIns="0" rtlCol="0">
            <a:spAutoFit/>
          </a:bodyPr>
          <a:lstStyle/>
          <a:p>
            <a:pPr marL="12700">
              <a:lnSpc>
                <a:spcPts val="2795"/>
              </a:lnSpc>
              <a:spcBef>
                <a:spcPts val="100"/>
              </a:spcBef>
            </a:pPr>
            <a:r>
              <a:rPr sz="2400" dirty="0">
                <a:latin typeface="Arial"/>
                <a:cs typeface="Arial"/>
              </a:rPr>
              <a:t>We</a:t>
            </a:r>
            <a:r>
              <a:rPr sz="2400" spc="-20" dirty="0">
                <a:latin typeface="Arial"/>
                <a:cs typeface="Arial"/>
              </a:rPr>
              <a:t> </a:t>
            </a:r>
            <a:r>
              <a:rPr sz="2400" dirty="0">
                <a:latin typeface="Arial"/>
                <a:cs typeface="Arial"/>
              </a:rPr>
              <a:t>can</a:t>
            </a:r>
            <a:r>
              <a:rPr sz="2400" spc="-10" dirty="0">
                <a:latin typeface="Arial"/>
                <a:cs typeface="Arial"/>
              </a:rPr>
              <a:t> </a:t>
            </a:r>
            <a:r>
              <a:rPr sz="2400" dirty="0">
                <a:latin typeface="Arial"/>
                <a:cs typeface="Arial"/>
              </a:rPr>
              <a:t>control the</a:t>
            </a:r>
            <a:r>
              <a:rPr sz="2400" spc="-15" dirty="0">
                <a:latin typeface="Arial"/>
                <a:cs typeface="Arial"/>
              </a:rPr>
              <a:t> </a:t>
            </a:r>
            <a:r>
              <a:rPr sz="2400" dirty="0">
                <a:latin typeface="Arial"/>
                <a:cs typeface="Arial"/>
              </a:rPr>
              <a:t>contents</a:t>
            </a:r>
            <a:r>
              <a:rPr sz="2400" spc="-10" dirty="0">
                <a:latin typeface="Arial"/>
                <a:cs typeface="Arial"/>
              </a:rPr>
              <a:t> </a:t>
            </a:r>
            <a:r>
              <a:rPr sz="2400" spc="-25" dirty="0">
                <a:latin typeface="Arial"/>
                <a:cs typeface="Arial"/>
              </a:rPr>
              <a:t>of</a:t>
            </a:r>
            <a:endParaRPr sz="2400">
              <a:latin typeface="Arial"/>
              <a:cs typeface="Arial"/>
            </a:endParaRPr>
          </a:p>
          <a:p>
            <a:pPr marL="12700">
              <a:lnSpc>
                <a:spcPts val="2795"/>
              </a:lnSpc>
            </a:pPr>
            <a:r>
              <a:rPr sz="2400" dirty="0">
                <a:latin typeface="Arial"/>
                <a:cs typeface="Arial"/>
              </a:rPr>
              <a:t>buffer[]</a:t>
            </a:r>
            <a:r>
              <a:rPr sz="2400" spc="-45" dirty="0">
                <a:latin typeface="Arial"/>
                <a:cs typeface="Arial"/>
              </a:rPr>
              <a:t> </a:t>
            </a:r>
            <a:r>
              <a:rPr sz="2400" dirty="0">
                <a:latin typeface="Arial"/>
                <a:cs typeface="Arial"/>
              </a:rPr>
              <a:t>with our</a:t>
            </a:r>
            <a:r>
              <a:rPr sz="2400" spc="-15" dirty="0">
                <a:latin typeface="Arial"/>
                <a:cs typeface="Arial"/>
              </a:rPr>
              <a:t> </a:t>
            </a:r>
            <a:r>
              <a:rPr sz="2400" spc="-10" dirty="0">
                <a:latin typeface="Courier New"/>
                <a:cs typeface="Courier New"/>
              </a:rPr>
              <a:t>badfile</a:t>
            </a:r>
            <a:endParaRPr sz="2400">
              <a:latin typeface="Courier New"/>
              <a:cs typeface="Courier New"/>
            </a:endParaRPr>
          </a:p>
        </p:txBody>
      </p:sp>
    </p:spTree>
    <p:extLst>
      <p:ext uri="{BB962C8B-B14F-4D97-AF65-F5344CB8AC3E}">
        <p14:creationId xmlns:p14="http://schemas.microsoft.com/office/powerpoint/2010/main" val="1791844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15</a:t>
            </a:fld>
            <a:endParaRPr lang="en-US" dirty="0"/>
          </a:p>
        </p:txBody>
      </p:sp>
      <p:sp>
        <p:nvSpPr>
          <p:cNvPr id="7" name="object 2">
            <a:extLst>
              <a:ext uri="{FF2B5EF4-FFF2-40B4-BE49-F238E27FC236}">
                <a16:creationId xmlns:a16="http://schemas.microsoft.com/office/drawing/2014/main" id="{52BDEAB1-A725-A894-2347-B74518E855BF}"/>
              </a:ext>
            </a:extLst>
          </p:cNvPr>
          <p:cNvSpPr txBox="1">
            <a:spLocks noGrp="1"/>
          </p:cNvSpPr>
          <p:nvPr>
            <p:ph type="title"/>
          </p:nvPr>
        </p:nvSpPr>
        <p:spPr>
          <a:xfrm>
            <a:off x="732536" y="54051"/>
            <a:ext cx="2017395" cy="452120"/>
          </a:xfrm>
          <a:prstGeom prst="rect">
            <a:avLst/>
          </a:prstGeom>
        </p:spPr>
        <p:txBody>
          <a:bodyPr vert="horz" wrap="square" lIns="0" tIns="12065" rIns="0" bIns="0" rtlCol="0">
            <a:spAutoFit/>
          </a:bodyPr>
          <a:lstStyle/>
          <a:p>
            <a:pPr marL="12700">
              <a:lnSpc>
                <a:spcPct val="100000"/>
              </a:lnSpc>
              <a:spcBef>
                <a:spcPts val="95"/>
              </a:spcBef>
            </a:pPr>
            <a:r>
              <a:rPr dirty="0"/>
              <a:t>THE</a:t>
            </a:r>
            <a:r>
              <a:rPr spc="-75" dirty="0"/>
              <a:t> </a:t>
            </a:r>
            <a:r>
              <a:rPr spc="-10" dirty="0"/>
              <a:t>STACK</a:t>
            </a:r>
          </a:p>
        </p:txBody>
      </p:sp>
      <p:sp>
        <p:nvSpPr>
          <p:cNvPr id="8" name="object 3">
            <a:extLst>
              <a:ext uri="{FF2B5EF4-FFF2-40B4-BE49-F238E27FC236}">
                <a16:creationId xmlns:a16="http://schemas.microsoft.com/office/drawing/2014/main" id="{8212487D-5D3D-C0C9-193A-63BF9213B90E}"/>
              </a:ext>
            </a:extLst>
          </p:cNvPr>
          <p:cNvSpPr txBox="1"/>
          <p:nvPr/>
        </p:nvSpPr>
        <p:spPr>
          <a:xfrm>
            <a:off x="707745" y="1048003"/>
            <a:ext cx="2390775" cy="2009139"/>
          </a:xfrm>
          <a:prstGeom prst="rect">
            <a:avLst/>
          </a:prstGeom>
        </p:spPr>
        <p:txBody>
          <a:bodyPr vert="horz" wrap="square" lIns="0" tIns="0" rIns="0" bIns="0" rtlCol="0">
            <a:spAutoFit/>
          </a:bodyPr>
          <a:lstStyle/>
          <a:p>
            <a:pPr algn="ctr">
              <a:lnSpc>
                <a:spcPts val="1710"/>
              </a:lnSpc>
            </a:pPr>
            <a:r>
              <a:rPr sz="1800" dirty="0">
                <a:solidFill>
                  <a:srgbClr val="A6A6A6"/>
                </a:solidFill>
                <a:latin typeface="Calibri"/>
                <a:cs typeface="Calibri"/>
              </a:rPr>
              <a:t>…</a:t>
            </a:r>
            <a:r>
              <a:rPr sz="1800" spc="-30" dirty="0">
                <a:solidFill>
                  <a:srgbClr val="A6A6A6"/>
                </a:solidFill>
                <a:latin typeface="Calibri"/>
                <a:cs typeface="Calibri"/>
              </a:rPr>
              <a:t> </a:t>
            </a:r>
            <a:r>
              <a:rPr sz="1800" dirty="0">
                <a:solidFill>
                  <a:srgbClr val="A6A6A6"/>
                </a:solidFill>
                <a:latin typeface="Calibri"/>
                <a:cs typeface="Calibri"/>
              </a:rPr>
              <a:t>previous</a:t>
            </a:r>
            <a:r>
              <a:rPr sz="1800" spc="-10" dirty="0">
                <a:solidFill>
                  <a:srgbClr val="A6A6A6"/>
                </a:solidFill>
                <a:latin typeface="Calibri"/>
                <a:cs typeface="Calibri"/>
              </a:rPr>
              <a:t> </a:t>
            </a:r>
            <a:r>
              <a:rPr sz="1800" dirty="0">
                <a:solidFill>
                  <a:srgbClr val="A6A6A6"/>
                </a:solidFill>
                <a:latin typeface="Calibri"/>
                <a:cs typeface="Calibri"/>
              </a:rPr>
              <a:t>stack</a:t>
            </a:r>
            <a:r>
              <a:rPr sz="1800" spc="-25" dirty="0">
                <a:solidFill>
                  <a:srgbClr val="A6A6A6"/>
                </a:solidFill>
                <a:latin typeface="Calibri"/>
                <a:cs typeface="Calibri"/>
              </a:rPr>
              <a:t> </a:t>
            </a:r>
            <a:r>
              <a:rPr sz="1800" spc="-10" dirty="0">
                <a:solidFill>
                  <a:srgbClr val="A6A6A6"/>
                </a:solidFill>
                <a:latin typeface="Calibri"/>
                <a:cs typeface="Calibri"/>
              </a:rPr>
              <a:t>frames…</a:t>
            </a:r>
            <a:endParaRPr sz="1800">
              <a:latin typeface="Calibri"/>
              <a:cs typeface="Calibri"/>
            </a:endParaRPr>
          </a:p>
          <a:p>
            <a:pPr>
              <a:lnSpc>
                <a:spcPct val="100000"/>
              </a:lnSpc>
            </a:pPr>
            <a:endParaRPr sz="1800">
              <a:latin typeface="Calibri"/>
              <a:cs typeface="Calibri"/>
            </a:endParaRPr>
          </a:p>
          <a:p>
            <a:pPr>
              <a:lnSpc>
                <a:spcPct val="100000"/>
              </a:lnSpc>
              <a:spcBef>
                <a:spcPts val="35"/>
              </a:spcBef>
            </a:pPr>
            <a:endParaRPr sz="1900">
              <a:latin typeface="Calibri"/>
              <a:cs typeface="Calibri"/>
            </a:endParaRPr>
          </a:p>
          <a:p>
            <a:pPr marL="2540" algn="ctr">
              <a:lnSpc>
                <a:spcPct val="100000"/>
              </a:lnSpc>
              <a:spcBef>
                <a:spcPts val="5"/>
              </a:spcBef>
            </a:pPr>
            <a:r>
              <a:rPr sz="1800" spc="-10" dirty="0">
                <a:latin typeface="Calibri"/>
                <a:cs typeface="Calibri"/>
              </a:rPr>
              <a:t>Arguments</a:t>
            </a:r>
            <a:endParaRPr sz="1800">
              <a:latin typeface="Calibri"/>
              <a:cs typeface="Calibri"/>
            </a:endParaRPr>
          </a:p>
          <a:p>
            <a:pPr marL="126364" marR="115570" algn="ctr">
              <a:lnSpc>
                <a:spcPts val="3660"/>
              </a:lnSpc>
              <a:spcBef>
                <a:spcPts val="155"/>
              </a:spcBef>
            </a:pPr>
            <a:r>
              <a:rPr sz="1800" dirty="0">
                <a:latin typeface="Calibri"/>
                <a:cs typeface="Calibri"/>
              </a:rPr>
              <a:t>Return </a:t>
            </a:r>
            <a:r>
              <a:rPr sz="1800" spc="-10" dirty="0">
                <a:latin typeface="Calibri"/>
                <a:cs typeface="Calibri"/>
              </a:rPr>
              <a:t>Address </a:t>
            </a:r>
            <a:r>
              <a:rPr sz="1800" dirty="0">
                <a:latin typeface="Calibri"/>
                <a:cs typeface="Calibri"/>
              </a:rPr>
              <a:t>Previous</a:t>
            </a:r>
            <a:r>
              <a:rPr sz="1800" spc="-5" dirty="0">
                <a:latin typeface="Calibri"/>
                <a:cs typeface="Calibri"/>
              </a:rPr>
              <a:t> </a:t>
            </a:r>
            <a:r>
              <a:rPr sz="1800" dirty="0">
                <a:latin typeface="Calibri"/>
                <a:cs typeface="Calibri"/>
              </a:rPr>
              <a:t>frame </a:t>
            </a:r>
            <a:r>
              <a:rPr sz="1800" spc="-10" dirty="0">
                <a:latin typeface="Calibri"/>
                <a:cs typeface="Calibri"/>
              </a:rPr>
              <a:t>pointer</a:t>
            </a:r>
            <a:endParaRPr sz="1800">
              <a:latin typeface="Calibri"/>
              <a:cs typeface="Calibri"/>
            </a:endParaRPr>
          </a:p>
        </p:txBody>
      </p:sp>
      <p:graphicFrame>
        <p:nvGraphicFramePr>
          <p:cNvPr id="9" name="object 4">
            <a:extLst>
              <a:ext uri="{FF2B5EF4-FFF2-40B4-BE49-F238E27FC236}">
                <a16:creationId xmlns:a16="http://schemas.microsoft.com/office/drawing/2014/main" id="{8BAFB10B-D90D-401D-F15D-43F9FCD5D069}"/>
              </a:ext>
            </a:extLst>
          </p:cNvPr>
          <p:cNvGraphicFramePr>
            <a:graphicFrameLocks noGrp="1"/>
          </p:cNvGraphicFramePr>
          <p:nvPr/>
        </p:nvGraphicFramePr>
        <p:xfrm>
          <a:off x="216661" y="521462"/>
          <a:ext cx="3352800" cy="5424805"/>
        </p:xfrm>
        <a:graphic>
          <a:graphicData uri="http://schemas.openxmlformats.org/drawingml/2006/table">
            <a:tbl>
              <a:tblPr firstRow="1" bandRow="1">
                <a:tableStyleId>{2D5ABB26-0587-4C30-8999-92F81FD0307C}</a:tableStyleId>
              </a:tblPr>
              <a:tblGrid>
                <a:gridCol w="3352800">
                  <a:extLst>
                    <a:ext uri="{9D8B030D-6E8A-4147-A177-3AD203B41FA5}">
                      <a16:colId xmlns:a16="http://schemas.microsoft.com/office/drawing/2014/main" val="20000"/>
                    </a:ext>
                  </a:extLst>
                </a:gridCol>
              </a:tblGrid>
              <a:tr h="228600">
                <a:tc>
                  <a:txBody>
                    <a:bodyPr/>
                    <a:lstStyle/>
                    <a:p>
                      <a:pPr>
                        <a:lnSpc>
                          <a:spcPct val="100000"/>
                        </a:lnSpc>
                      </a:pPr>
                      <a:endParaRPr sz="1300">
                        <a:latin typeface="Times New Roman"/>
                        <a:cs typeface="Times New Roman"/>
                      </a:endParaRPr>
                    </a:p>
                  </a:txBody>
                  <a:tcPr marL="0" marR="0" marT="0" marB="0">
                    <a:lnL w="28575">
                      <a:solidFill>
                        <a:srgbClr val="EDEBE0"/>
                      </a:solidFill>
                      <a:prstDash val="solid"/>
                    </a:lnL>
                    <a:lnR w="28575">
                      <a:solidFill>
                        <a:srgbClr val="EDEBE0"/>
                      </a:solidFill>
                      <a:prstDash val="solid"/>
                    </a:lnR>
                    <a:lnT w="28575">
                      <a:solidFill>
                        <a:srgbClr val="EDEBE0"/>
                      </a:solidFill>
                      <a:prstDash val="solid"/>
                    </a:lnT>
                    <a:lnB w="28575">
                      <a:solidFill>
                        <a:srgbClr val="000000"/>
                      </a:solidFill>
                      <a:prstDash val="solid"/>
                    </a:lnB>
                    <a:solidFill>
                      <a:srgbClr val="F1F1F1"/>
                    </a:solidFill>
                  </a:tcPr>
                </a:tc>
                <a:extLst>
                  <a:ext uri="{0D108BD9-81ED-4DB2-BD59-A6C34878D82A}">
                    <a16:rowId xmlns:a16="http://schemas.microsoft.com/office/drawing/2014/main" val="10000"/>
                  </a:ext>
                </a:extLst>
              </a:tr>
              <a:tr h="4424045">
                <a:tc>
                  <a:txBody>
                    <a:bodyPr/>
                    <a:lstStyle/>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spcBef>
                          <a:spcPts val="30"/>
                        </a:spcBef>
                      </a:pPr>
                      <a:endParaRPr sz="2850">
                        <a:latin typeface="Times New Roman"/>
                        <a:cs typeface="Times New Roman"/>
                      </a:endParaRPr>
                    </a:p>
                    <a:p>
                      <a:pPr marL="1187450">
                        <a:lnSpc>
                          <a:spcPct val="100000"/>
                        </a:lnSpc>
                      </a:pPr>
                      <a:r>
                        <a:rPr sz="1800" spc="-10" dirty="0">
                          <a:latin typeface="Arial"/>
                          <a:cs typeface="Arial"/>
                        </a:rPr>
                        <a:t>buffer[99]</a:t>
                      </a:r>
                      <a:endParaRPr sz="1800">
                        <a:latin typeface="Arial"/>
                        <a:cs typeface="Arial"/>
                      </a:endParaRPr>
                    </a:p>
                    <a:p>
                      <a:pPr marL="1187450">
                        <a:lnSpc>
                          <a:spcPct val="100000"/>
                        </a:lnSpc>
                      </a:pPr>
                      <a:r>
                        <a:rPr sz="1800" dirty="0">
                          <a:latin typeface="Arial"/>
                          <a:cs typeface="Arial"/>
                        </a:rPr>
                        <a:t>.</a:t>
                      </a:r>
                      <a:endParaRPr sz="1800">
                        <a:latin typeface="Arial"/>
                        <a:cs typeface="Arial"/>
                      </a:endParaRPr>
                    </a:p>
                    <a:p>
                      <a:pPr marL="1187450">
                        <a:lnSpc>
                          <a:spcPct val="100000"/>
                        </a:lnSpc>
                      </a:pPr>
                      <a:r>
                        <a:rPr sz="1800" dirty="0">
                          <a:latin typeface="Arial"/>
                          <a:cs typeface="Arial"/>
                        </a:rPr>
                        <a:t>.</a:t>
                      </a:r>
                      <a:endParaRPr sz="1800">
                        <a:latin typeface="Arial"/>
                        <a:cs typeface="Arial"/>
                      </a:endParaRPr>
                    </a:p>
                    <a:p>
                      <a:pPr marL="1187450">
                        <a:lnSpc>
                          <a:spcPct val="100000"/>
                        </a:lnSpc>
                      </a:pPr>
                      <a:r>
                        <a:rPr sz="1800" dirty="0">
                          <a:latin typeface="Arial"/>
                          <a:cs typeface="Arial"/>
                        </a:rPr>
                        <a:t>.</a:t>
                      </a:r>
                      <a:endParaRPr sz="1800">
                        <a:latin typeface="Arial"/>
                        <a:cs typeface="Arial"/>
                      </a:endParaRPr>
                    </a:p>
                    <a:p>
                      <a:pPr marL="1187450">
                        <a:lnSpc>
                          <a:spcPct val="100000"/>
                        </a:lnSpc>
                        <a:spcBef>
                          <a:spcPts val="5"/>
                        </a:spcBef>
                      </a:pPr>
                      <a:r>
                        <a:rPr sz="1800" dirty="0">
                          <a:latin typeface="Arial"/>
                          <a:cs typeface="Arial"/>
                        </a:rPr>
                        <a:t>.</a:t>
                      </a:r>
                      <a:endParaRPr sz="1800">
                        <a:latin typeface="Arial"/>
                        <a:cs typeface="Arial"/>
                      </a:endParaRPr>
                    </a:p>
                    <a:p>
                      <a:pPr marL="1187450">
                        <a:lnSpc>
                          <a:spcPct val="100000"/>
                        </a:lnSpc>
                      </a:pPr>
                      <a:r>
                        <a:rPr sz="1800" dirty="0">
                          <a:latin typeface="Arial"/>
                          <a:cs typeface="Arial"/>
                        </a:rPr>
                        <a:t>.</a:t>
                      </a:r>
                      <a:endParaRPr sz="1800">
                        <a:latin typeface="Arial"/>
                        <a:cs typeface="Arial"/>
                      </a:endParaRPr>
                    </a:p>
                    <a:p>
                      <a:pPr marL="1187450">
                        <a:lnSpc>
                          <a:spcPct val="100000"/>
                        </a:lnSpc>
                      </a:pPr>
                      <a:r>
                        <a:rPr sz="1800" spc="-10" dirty="0">
                          <a:latin typeface="Arial"/>
                          <a:cs typeface="Arial"/>
                        </a:rPr>
                        <a:t>buffer[0]</a:t>
                      </a:r>
                      <a:endParaRPr sz="18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38100">
                      <a:solidFill>
                        <a:srgbClr val="EDEBE0"/>
                      </a:solidFill>
                      <a:prstDash val="solid"/>
                    </a:lnB>
                    <a:solidFill>
                      <a:srgbClr val="4F81BC">
                        <a:alpha val="83135"/>
                      </a:srgbClr>
                    </a:solidFill>
                  </a:tcPr>
                </a:tc>
                <a:extLst>
                  <a:ext uri="{0D108BD9-81ED-4DB2-BD59-A6C34878D82A}">
                    <a16:rowId xmlns:a16="http://schemas.microsoft.com/office/drawing/2014/main" val="10001"/>
                  </a:ext>
                </a:extLst>
              </a:tr>
              <a:tr h="708025">
                <a:tc>
                  <a:txBody>
                    <a:bodyPr/>
                    <a:lstStyle/>
                    <a:p>
                      <a:pPr>
                        <a:lnSpc>
                          <a:spcPct val="100000"/>
                        </a:lnSpc>
                      </a:pPr>
                      <a:endParaRPr sz="2100">
                        <a:latin typeface="Times New Roman"/>
                        <a:cs typeface="Times New Roman"/>
                      </a:endParaRPr>
                    </a:p>
                  </a:txBody>
                  <a:tcPr marL="0" marR="0" marT="0" marB="0">
                    <a:lnL w="28575">
                      <a:solidFill>
                        <a:srgbClr val="EDEBE0"/>
                      </a:solidFill>
                      <a:prstDash val="solid"/>
                    </a:lnL>
                    <a:lnR w="28575">
                      <a:solidFill>
                        <a:srgbClr val="EDEBE0"/>
                      </a:solidFill>
                      <a:prstDash val="solid"/>
                    </a:lnR>
                    <a:lnT w="38100">
                      <a:solidFill>
                        <a:srgbClr val="EDEBE0"/>
                      </a:solidFill>
                      <a:prstDash val="solid"/>
                    </a:lnT>
                    <a:lnB w="28575">
                      <a:solidFill>
                        <a:srgbClr val="EDEBE0"/>
                      </a:solidFill>
                      <a:prstDash val="solid"/>
                    </a:lnB>
                    <a:solidFill>
                      <a:srgbClr val="F1F1F1"/>
                    </a:solidFill>
                  </a:tcPr>
                </a:tc>
                <a:extLst>
                  <a:ext uri="{0D108BD9-81ED-4DB2-BD59-A6C34878D82A}">
                    <a16:rowId xmlns:a16="http://schemas.microsoft.com/office/drawing/2014/main" val="10002"/>
                  </a:ext>
                </a:extLst>
              </a:tr>
            </a:tbl>
          </a:graphicData>
        </a:graphic>
      </p:graphicFrame>
      <p:sp>
        <p:nvSpPr>
          <p:cNvPr id="10" name="object 5">
            <a:extLst>
              <a:ext uri="{FF2B5EF4-FFF2-40B4-BE49-F238E27FC236}">
                <a16:creationId xmlns:a16="http://schemas.microsoft.com/office/drawing/2014/main" id="{CC0942F0-E640-D032-2DA5-08AEE6E5D6BD}"/>
              </a:ext>
            </a:extLst>
          </p:cNvPr>
          <p:cNvSpPr txBox="1"/>
          <p:nvPr/>
        </p:nvSpPr>
        <p:spPr>
          <a:xfrm>
            <a:off x="4879975" y="1168653"/>
            <a:ext cx="522795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Here</a:t>
            </a:r>
            <a:r>
              <a:rPr sz="2400" spc="5" dirty="0">
                <a:latin typeface="Arial"/>
                <a:cs typeface="Arial"/>
              </a:rPr>
              <a:t> </a:t>
            </a:r>
            <a:r>
              <a:rPr sz="2400" dirty="0">
                <a:latin typeface="Arial"/>
                <a:cs typeface="Arial"/>
              </a:rPr>
              <a:t>is</a:t>
            </a:r>
            <a:r>
              <a:rPr sz="2400" spc="-1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current</a:t>
            </a:r>
            <a:r>
              <a:rPr sz="2400" spc="-15" dirty="0">
                <a:latin typeface="Arial"/>
                <a:cs typeface="Arial"/>
              </a:rPr>
              <a:t> </a:t>
            </a:r>
            <a:r>
              <a:rPr sz="2400" dirty="0">
                <a:latin typeface="Arial"/>
                <a:cs typeface="Arial"/>
              </a:rPr>
              <a:t>stack</a:t>
            </a:r>
            <a:r>
              <a:rPr sz="2400" spc="-10" dirty="0">
                <a:latin typeface="Arial"/>
                <a:cs typeface="Arial"/>
              </a:rPr>
              <a:t> </a:t>
            </a:r>
            <a:r>
              <a:rPr sz="2400" dirty="0">
                <a:latin typeface="Arial"/>
                <a:cs typeface="Arial"/>
              </a:rPr>
              <a:t>frame</a:t>
            </a:r>
            <a:r>
              <a:rPr sz="2400" spc="-20" dirty="0">
                <a:latin typeface="Arial"/>
                <a:cs typeface="Arial"/>
              </a:rPr>
              <a:t> </a:t>
            </a:r>
            <a:r>
              <a:rPr sz="2400" dirty="0">
                <a:latin typeface="Arial"/>
                <a:cs typeface="Arial"/>
              </a:rPr>
              <a:t>in</a:t>
            </a:r>
            <a:r>
              <a:rPr sz="2400" spc="-5" dirty="0">
                <a:latin typeface="Arial"/>
                <a:cs typeface="Arial"/>
              </a:rPr>
              <a:t> </a:t>
            </a:r>
            <a:r>
              <a:rPr sz="2400" spc="-10" dirty="0">
                <a:latin typeface="Arial"/>
                <a:cs typeface="Arial"/>
              </a:rPr>
              <a:t>bof()</a:t>
            </a:r>
            <a:endParaRPr sz="2400">
              <a:latin typeface="Arial"/>
              <a:cs typeface="Arial"/>
            </a:endParaRPr>
          </a:p>
        </p:txBody>
      </p:sp>
      <p:pic>
        <p:nvPicPr>
          <p:cNvPr id="11" name="object 6">
            <a:extLst>
              <a:ext uri="{FF2B5EF4-FFF2-40B4-BE49-F238E27FC236}">
                <a16:creationId xmlns:a16="http://schemas.microsoft.com/office/drawing/2014/main" id="{E1221EAA-916B-45D9-DFBA-729C9A39FA97}"/>
              </a:ext>
            </a:extLst>
          </p:cNvPr>
          <p:cNvPicPr/>
          <p:nvPr/>
        </p:nvPicPr>
        <p:blipFill>
          <a:blip r:embed="rId3" cstate="print"/>
          <a:stretch>
            <a:fillRect/>
          </a:stretch>
        </p:blipFill>
        <p:spPr>
          <a:xfrm>
            <a:off x="3551046" y="3118357"/>
            <a:ext cx="769365" cy="2146300"/>
          </a:xfrm>
          <a:prstGeom prst="rect">
            <a:avLst/>
          </a:prstGeom>
        </p:spPr>
      </p:pic>
      <p:sp>
        <p:nvSpPr>
          <p:cNvPr id="12" name="object 14">
            <a:extLst>
              <a:ext uri="{FF2B5EF4-FFF2-40B4-BE49-F238E27FC236}">
                <a16:creationId xmlns:a16="http://schemas.microsoft.com/office/drawing/2014/main" id="{F4B45FCA-52CD-7FC0-36A2-A9BC08000390}"/>
              </a:ext>
            </a:extLst>
          </p:cNvPr>
          <p:cNvSpPr txBox="1"/>
          <p:nvPr/>
        </p:nvSpPr>
        <p:spPr>
          <a:xfrm>
            <a:off x="4803775" y="3813124"/>
            <a:ext cx="4142104" cy="736600"/>
          </a:xfrm>
          <a:prstGeom prst="rect">
            <a:avLst/>
          </a:prstGeom>
        </p:spPr>
        <p:txBody>
          <a:bodyPr vert="horz" wrap="square" lIns="0" tIns="12700" rIns="0" bIns="0" rtlCol="0">
            <a:spAutoFit/>
          </a:bodyPr>
          <a:lstStyle/>
          <a:p>
            <a:pPr marL="12700">
              <a:lnSpc>
                <a:spcPts val="2795"/>
              </a:lnSpc>
              <a:spcBef>
                <a:spcPts val="100"/>
              </a:spcBef>
            </a:pPr>
            <a:r>
              <a:rPr sz="2400" dirty="0">
                <a:latin typeface="Arial"/>
                <a:cs typeface="Arial"/>
              </a:rPr>
              <a:t>We</a:t>
            </a:r>
            <a:r>
              <a:rPr sz="2400" spc="-20" dirty="0">
                <a:latin typeface="Arial"/>
                <a:cs typeface="Arial"/>
              </a:rPr>
              <a:t> </a:t>
            </a:r>
            <a:r>
              <a:rPr sz="2400" dirty="0">
                <a:latin typeface="Arial"/>
                <a:cs typeface="Arial"/>
              </a:rPr>
              <a:t>can</a:t>
            </a:r>
            <a:r>
              <a:rPr sz="2400" spc="-10" dirty="0">
                <a:latin typeface="Arial"/>
                <a:cs typeface="Arial"/>
              </a:rPr>
              <a:t> </a:t>
            </a:r>
            <a:r>
              <a:rPr sz="2400" dirty="0">
                <a:latin typeface="Arial"/>
                <a:cs typeface="Arial"/>
              </a:rPr>
              <a:t>control the</a:t>
            </a:r>
            <a:r>
              <a:rPr sz="2400" spc="-15" dirty="0">
                <a:latin typeface="Arial"/>
                <a:cs typeface="Arial"/>
              </a:rPr>
              <a:t> </a:t>
            </a:r>
            <a:r>
              <a:rPr sz="2400" dirty="0">
                <a:latin typeface="Arial"/>
                <a:cs typeface="Arial"/>
              </a:rPr>
              <a:t>contents</a:t>
            </a:r>
            <a:r>
              <a:rPr sz="2400" spc="-10" dirty="0">
                <a:latin typeface="Arial"/>
                <a:cs typeface="Arial"/>
              </a:rPr>
              <a:t> </a:t>
            </a:r>
            <a:r>
              <a:rPr sz="2400" spc="-25" dirty="0">
                <a:latin typeface="Arial"/>
                <a:cs typeface="Arial"/>
              </a:rPr>
              <a:t>of</a:t>
            </a:r>
            <a:endParaRPr sz="2400">
              <a:latin typeface="Arial"/>
              <a:cs typeface="Arial"/>
            </a:endParaRPr>
          </a:p>
          <a:p>
            <a:pPr marL="12700">
              <a:lnSpc>
                <a:spcPts val="2795"/>
              </a:lnSpc>
            </a:pPr>
            <a:r>
              <a:rPr sz="2400" dirty="0">
                <a:latin typeface="Arial"/>
                <a:cs typeface="Arial"/>
              </a:rPr>
              <a:t>buffer[]</a:t>
            </a:r>
            <a:r>
              <a:rPr sz="2400" spc="-45" dirty="0">
                <a:latin typeface="Arial"/>
                <a:cs typeface="Arial"/>
              </a:rPr>
              <a:t> </a:t>
            </a:r>
            <a:r>
              <a:rPr sz="2400" dirty="0">
                <a:latin typeface="Arial"/>
                <a:cs typeface="Arial"/>
              </a:rPr>
              <a:t>with our</a:t>
            </a:r>
            <a:r>
              <a:rPr sz="2400" spc="-15" dirty="0">
                <a:latin typeface="Arial"/>
                <a:cs typeface="Arial"/>
              </a:rPr>
              <a:t> </a:t>
            </a:r>
            <a:r>
              <a:rPr sz="2400" spc="-10" dirty="0">
                <a:latin typeface="Courier New"/>
                <a:cs typeface="Courier New"/>
              </a:rPr>
              <a:t>badfile</a:t>
            </a:r>
            <a:endParaRPr sz="2400">
              <a:latin typeface="Courier New"/>
              <a:cs typeface="Courier New"/>
            </a:endParaRPr>
          </a:p>
        </p:txBody>
      </p:sp>
      <p:sp>
        <p:nvSpPr>
          <p:cNvPr id="14" name="object 16">
            <a:extLst>
              <a:ext uri="{FF2B5EF4-FFF2-40B4-BE49-F238E27FC236}">
                <a16:creationId xmlns:a16="http://schemas.microsoft.com/office/drawing/2014/main" id="{29C8676F-5FC7-BA62-92B5-9930621E57B1}"/>
              </a:ext>
            </a:extLst>
          </p:cNvPr>
          <p:cNvSpPr txBox="1"/>
          <p:nvPr/>
        </p:nvSpPr>
        <p:spPr>
          <a:xfrm>
            <a:off x="7699629" y="5156453"/>
            <a:ext cx="4294505" cy="756920"/>
          </a:xfrm>
          <a:prstGeom prst="rect">
            <a:avLst/>
          </a:prstGeom>
        </p:spPr>
        <p:txBody>
          <a:bodyPr vert="horz" wrap="square" lIns="0" tIns="12700" rIns="0" bIns="0" rtlCol="0">
            <a:spAutoFit/>
          </a:bodyPr>
          <a:lstStyle/>
          <a:p>
            <a:pPr marL="12700" marR="5080">
              <a:lnSpc>
                <a:spcPct val="100000"/>
              </a:lnSpc>
              <a:spcBef>
                <a:spcPts val="100"/>
              </a:spcBef>
            </a:pPr>
            <a:r>
              <a:rPr sz="2400" dirty="0">
                <a:latin typeface="Arial"/>
                <a:cs typeface="Arial"/>
              </a:rPr>
              <a:t>We</a:t>
            </a:r>
            <a:r>
              <a:rPr sz="2400" spc="-25" dirty="0">
                <a:latin typeface="Arial"/>
                <a:cs typeface="Arial"/>
              </a:rPr>
              <a:t> </a:t>
            </a:r>
            <a:r>
              <a:rPr sz="2400" dirty="0">
                <a:latin typeface="Arial"/>
                <a:cs typeface="Arial"/>
              </a:rPr>
              <a:t>can</a:t>
            </a:r>
            <a:r>
              <a:rPr sz="2400" spc="-10" dirty="0">
                <a:latin typeface="Arial"/>
                <a:cs typeface="Arial"/>
              </a:rPr>
              <a:t> </a:t>
            </a:r>
            <a:r>
              <a:rPr sz="2400" dirty="0">
                <a:latin typeface="Arial"/>
                <a:cs typeface="Arial"/>
              </a:rPr>
              <a:t>overflow</a:t>
            </a:r>
            <a:r>
              <a:rPr sz="2400" spc="-5" dirty="0">
                <a:latin typeface="Arial"/>
                <a:cs typeface="Arial"/>
              </a:rPr>
              <a:t> </a:t>
            </a:r>
            <a:r>
              <a:rPr sz="2400" dirty="0">
                <a:latin typeface="Arial"/>
                <a:cs typeface="Arial"/>
              </a:rPr>
              <a:t>this</a:t>
            </a:r>
            <a:r>
              <a:rPr sz="2400" spc="-10" dirty="0">
                <a:latin typeface="Arial"/>
                <a:cs typeface="Arial"/>
              </a:rPr>
              <a:t> </a:t>
            </a:r>
            <a:r>
              <a:rPr sz="2400" dirty="0">
                <a:latin typeface="Arial"/>
                <a:cs typeface="Arial"/>
              </a:rPr>
              <a:t>buffer</a:t>
            </a:r>
            <a:r>
              <a:rPr sz="2400" spc="-15" dirty="0">
                <a:latin typeface="Arial"/>
                <a:cs typeface="Arial"/>
              </a:rPr>
              <a:t> </a:t>
            </a:r>
            <a:r>
              <a:rPr sz="2400" spc="-25" dirty="0">
                <a:latin typeface="Arial"/>
                <a:cs typeface="Arial"/>
              </a:rPr>
              <a:t>and </a:t>
            </a:r>
            <a:r>
              <a:rPr sz="2400" dirty="0">
                <a:latin typeface="Arial"/>
                <a:cs typeface="Arial"/>
              </a:rPr>
              <a:t>overwrite</a:t>
            </a:r>
            <a:r>
              <a:rPr sz="2400" spc="-20" dirty="0">
                <a:latin typeface="Arial"/>
                <a:cs typeface="Arial"/>
              </a:rPr>
              <a:t> </a:t>
            </a:r>
            <a:r>
              <a:rPr sz="2400" dirty="0">
                <a:latin typeface="Arial"/>
                <a:cs typeface="Arial"/>
              </a:rPr>
              <a:t>the</a:t>
            </a:r>
            <a:r>
              <a:rPr sz="2400" spc="-25" dirty="0">
                <a:latin typeface="Arial"/>
                <a:cs typeface="Arial"/>
              </a:rPr>
              <a:t> </a:t>
            </a:r>
            <a:r>
              <a:rPr sz="2400" dirty="0">
                <a:latin typeface="Arial"/>
                <a:cs typeface="Arial"/>
              </a:rPr>
              <a:t>contents</a:t>
            </a:r>
            <a:r>
              <a:rPr sz="2400" spc="-25" dirty="0">
                <a:latin typeface="Arial"/>
                <a:cs typeface="Arial"/>
              </a:rPr>
              <a:t> </a:t>
            </a:r>
            <a:r>
              <a:rPr sz="2400" dirty="0">
                <a:latin typeface="Arial"/>
                <a:cs typeface="Arial"/>
              </a:rPr>
              <a:t>above</a:t>
            </a:r>
            <a:r>
              <a:rPr sz="2400" spc="-20" dirty="0">
                <a:latin typeface="Arial"/>
                <a:cs typeface="Arial"/>
              </a:rPr>
              <a:t> </a:t>
            </a:r>
            <a:r>
              <a:rPr sz="2400" spc="-25" dirty="0">
                <a:latin typeface="Arial"/>
                <a:cs typeface="Arial"/>
              </a:rPr>
              <a:t>it</a:t>
            </a:r>
            <a:endParaRPr sz="2400">
              <a:latin typeface="Arial"/>
              <a:cs typeface="Arial"/>
            </a:endParaRPr>
          </a:p>
        </p:txBody>
      </p:sp>
      <p:grpSp>
        <p:nvGrpSpPr>
          <p:cNvPr id="15" name="object 7">
            <a:extLst>
              <a:ext uri="{FF2B5EF4-FFF2-40B4-BE49-F238E27FC236}">
                <a16:creationId xmlns:a16="http://schemas.microsoft.com/office/drawing/2014/main" id="{046C2E9A-A263-A38F-3AEF-FE6FB9596F90}"/>
              </a:ext>
            </a:extLst>
          </p:cNvPr>
          <p:cNvGrpSpPr/>
          <p:nvPr/>
        </p:nvGrpSpPr>
        <p:grpSpPr>
          <a:xfrm>
            <a:off x="-6350" y="4669790"/>
            <a:ext cx="12204700" cy="2194560"/>
            <a:chOff x="-6350" y="4669790"/>
            <a:chExt cx="12204700" cy="2194560"/>
          </a:xfrm>
        </p:grpSpPr>
        <p:sp>
          <p:nvSpPr>
            <p:cNvPr id="16" name="object 8">
              <a:extLst>
                <a:ext uri="{FF2B5EF4-FFF2-40B4-BE49-F238E27FC236}">
                  <a16:creationId xmlns:a16="http://schemas.microsoft.com/office/drawing/2014/main" id="{26F63C98-0958-94FA-36D7-1CD2ED8EB5B2}"/>
                </a:ext>
              </a:extLst>
            </p:cNvPr>
            <p:cNvSpPr/>
            <p:nvPr/>
          </p:nvSpPr>
          <p:spPr>
            <a:xfrm>
              <a:off x="0" y="6472429"/>
              <a:ext cx="12192000" cy="385445"/>
            </a:xfrm>
            <a:custGeom>
              <a:avLst/>
              <a:gdLst/>
              <a:ahLst/>
              <a:cxnLst/>
              <a:rect l="l" t="t" r="r" b="b"/>
              <a:pathLst>
                <a:path w="12192000" h="385445">
                  <a:moveTo>
                    <a:pt x="12192000" y="0"/>
                  </a:moveTo>
                  <a:lnTo>
                    <a:pt x="0" y="0"/>
                  </a:lnTo>
                  <a:lnTo>
                    <a:pt x="0" y="385063"/>
                  </a:lnTo>
                  <a:lnTo>
                    <a:pt x="12192000" y="385063"/>
                  </a:lnTo>
                  <a:lnTo>
                    <a:pt x="12192000" y="0"/>
                  </a:lnTo>
                  <a:close/>
                </a:path>
              </a:pathLst>
            </a:custGeom>
            <a:solidFill>
              <a:srgbClr val="9BBA58"/>
            </a:solidFill>
          </p:spPr>
          <p:txBody>
            <a:bodyPr wrap="square" lIns="0" tIns="0" rIns="0" bIns="0" rtlCol="0"/>
            <a:lstStyle/>
            <a:p>
              <a:endParaRPr/>
            </a:p>
          </p:txBody>
        </p:sp>
        <p:sp>
          <p:nvSpPr>
            <p:cNvPr id="17" name="object 9">
              <a:extLst>
                <a:ext uri="{FF2B5EF4-FFF2-40B4-BE49-F238E27FC236}">
                  <a16:creationId xmlns:a16="http://schemas.microsoft.com/office/drawing/2014/main" id="{CCDCA094-B73D-2F49-3FF0-4CDCD24EC569}"/>
                </a:ext>
              </a:extLst>
            </p:cNvPr>
            <p:cNvSpPr/>
            <p:nvPr/>
          </p:nvSpPr>
          <p:spPr>
            <a:xfrm>
              <a:off x="0" y="6472429"/>
              <a:ext cx="12192000" cy="385445"/>
            </a:xfrm>
            <a:custGeom>
              <a:avLst/>
              <a:gdLst/>
              <a:ahLst/>
              <a:cxnLst/>
              <a:rect l="l" t="t" r="r" b="b"/>
              <a:pathLst>
                <a:path w="12192000" h="385445">
                  <a:moveTo>
                    <a:pt x="0" y="385063"/>
                  </a:moveTo>
                  <a:lnTo>
                    <a:pt x="12192000" y="385063"/>
                  </a:lnTo>
                  <a:lnTo>
                    <a:pt x="12192000" y="0"/>
                  </a:lnTo>
                  <a:lnTo>
                    <a:pt x="0" y="0"/>
                  </a:lnTo>
                  <a:lnTo>
                    <a:pt x="0" y="385063"/>
                  </a:lnTo>
                  <a:close/>
                </a:path>
              </a:pathLst>
            </a:custGeom>
            <a:ln w="9525">
              <a:solidFill>
                <a:srgbClr val="77923B"/>
              </a:solidFill>
            </a:ln>
          </p:spPr>
          <p:txBody>
            <a:bodyPr wrap="square" lIns="0" tIns="0" rIns="0" bIns="0" rtlCol="0"/>
            <a:lstStyle/>
            <a:p>
              <a:endParaRPr/>
            </a:p>
          </p:txBody>
        </p:sp>
        <p:sp>
          <p:nvSpPr>
            <p:cNvPr id="18" name="object 10">
              <a:extLst>
                <a:ext uri="{FF2B5EF4-FFF2-40B4-BE49-F238E27FC236}">
                  <a16:creationId xmlns:a16="http://schemas.microsoft.com/office/drawing/2014/main" id="{23B8162D-FA69-121C-24F9-46936E9340BB}"/>
                </a:ext>
              </a:extLst>
            </p:cNvPr>
            <p:cNvSpPr/>
            <p:nvPr/>
          </p:nvSpPr>
          <p:spPr>
            <a:xfrm>
              <a:off x="0" y="6472429"/>
              <a:ext cx="12192000" cy="385445"/>
            </a:xfrm>
            <a:custGeom>
              <a:avLst/>
              <a:gdLst/>
              <a:ahLst/>
              <a:cxnLst/>
              <a:rect l="l" t="t" r="r" b="b"/>
              <a:pathLst>
                <a:path w="12192000" h="385445">
                  <a:moveTo>
                    <a:pt x="0" y="385063"/>
                  </a:moveTo>
                  <a:lnTo>
                    <a:pt x="12192000" y="385063"/>
                  </a:lnTo>
                  <a:lnTo>
                    <a:pt x="12192000" y="0"/>
                  </a:lnTo>
                  <a:lnTo>
                    <a:pt x="0" y="0"/>
                  </a:lnTo>
                  <a:lnTo>
                    <a:pt x="0" y="385063"/>
                  </a:lnTo>
                  <a:close/>
                </a:path>
              </a:pathLst>
            </a:custGeom>
            <a:ln w="12700">
              <a:solidFill>
                <a:srgbClr val="77923B"/>
              </a:solidFill>
            </a:ln>
          </p:spPr>
          <p:txBody>
            <a:bodyPr wrap="square" lIns="0" tIns="0" rIns="0" bIns="0" rtlCol="0"/>
            <a:lstStyle/>
            <a:p>
              <a:endParaRPr/>
            </a:p>
          </p:txBody>
        </p:sp>
        <p:pic>
          <p:nvPicPr>
            <p:cNvPr id="26" name="object 11">
              <a:extLst>
                <a:ext uri="{FF2B5EF4-FFF2-40B4-BE49-F238E27FC236}">
                  <a16:creationId xmlns:a16="http://schemas.microsoft.com/office/drawing/2014/main" id="{A9737D7A-10F0-B414-F773-8EB71119B91F}"/>
                </a:ext>
              </a:extLst>
            </p:cNvPr>
            <p:cNvPicPr/>
            <p:nvPr/>
          </p:nvPicPr>
          <p:blipFill>
            <a:blip r:embed="rId4" cstate="print"/>
            <a:stretch>
              <a:fillRect/>
            </a:stretch>
          </p:blipFill>
          <p:spPr>
            <a:xfrm>
              <a:off x="10058400" y="6464808"/>
              <a:ext cx="1467611" cy="370330"/>
            </a:xfrm>
            <a:prstGeom prst="rect">
              <a:avLst/>
            </a:prstGeom>
          </p:spPr>
        </p:pic>
        <p:sp>
          <p:nvSpPr>
            <p:cNvPr id="27" name="object 12">
              <a:extLst>
                <a:ext uri="{FF2B5EF4-FFF2-40B4-BE49-F238E27FC236}">
                  <a16:creationId xmlns:a16="http://schemas.microsoft.com/office/drawing/2014/main" id="{99350C39-363D-DE19-2B97-70D44BB9421F}"/>
                </a:ext>
              </a:extLst>
            </p:cNvPr>
            <p:cNvSpPr/>
            <p:nvPr/>
          </p:nvSpPr>
          <p:spPr>
            <a:xfrm>
              <a:off x="5410961" y="4682490"/>
              <a:ext cx="2209800" cy="1984375"/>
            </a:xfrm>
            <a:custGeom>
              <a:avLst/>
              <a:gdLst/>
              <a:ahLst/>
              <a:cxnLst/>
              <a:rect l="l" t="t" r="r" b="b"/>
              <a:pathLst>
                <a:path w="2209800" h="1984375">
                  <a:moveTo>
                    <a:pt x="2209799" y="0"/>
                  </a:moveTo>
                  <a:lnTo>
                    <a:pt x="0" y="0"/>
                  </a:lnTo>
                  <a:lnTo>
                    <a:pt x="0" y="1984248"/>
                  </a:lnTo>
                  <a:lnTo>
                    <a:pt x="2209799" y="1984248"/>
                  </a:lnTo>
                  <a:lnTo>
                    <a:pt x="2209799" y="0"/>
                  </a:lnTo>
                  <a:close/>
                </a:path>
              </a:pathLst>
            </a:custGeom>
            <a:solidFill>
              <a:srgbClr val="4F81BC"/>
            </a:solidFill>
          </p:spPr>
          <p:txBody>
            <a:bodyPr wrap="square" lIns="0" tIns="0" rIns="0" bIns="0" rtlCol="0"/>
            <a:lstStyle/>
            <a:p>
              <a:endParaRPr/>
            </a:p>
          </p:txBody>
        </p:sp>
        <p:sp>
          <p:nvSpPr>
            <p:cNvPr id="28" name="object 13">
              <a:extLst>
                <a:ext uri="{FF2B5EF4-FFF2-40B4-BE49-F238E27FC236}">
                  <a16:creationId xmlns:a16="http://schemas.microsoft.com/office/drawing/2014/main" id="{B35580EA-5388-B1AD-A6E5-AD20C77EA673}"/>
                </a:ext>
              </a:extLst>
            </p:cNvPr>
            <p:cNvSpPr/>
            <p:nvPr/>
          </p:nvSpPr>
          <p:spPr>
            <a:xfrm>
              <a:off x="5410961" y="4682490"/>
              <a:ext cx="2209800" cy="1984375"/>
            </a:xfrm>
            <a:custGeom>
              <a:avLst/>
              <a:gdLst/>
              <a:ahLst/>
              <a:cxnLst/>
              <a:rect l="l" t="t" r="r" b="b"/>
              <a:pathLst>
                <a:path w="2209800" h="1984375">
                  <a:moveTo>
                    <a:pt x="0" y="1984248"/>
                  </a:moveTo>
                  <a:lnTo>
                    <a:pt x="2209799" y="1984248"/>
                  </a:lnTo>
                  <a:lnTo>
                    <a:pt x="2209799" y="0"/>
                  </a:lnTo>
                  <a:lnTo>
                    <a:pt x="0" y="0"/>
                  </a:lnTo>
                  <a:lnTo>
                    <a:pt x="0" y="1984248"/>
                  </a:lnTo>
                  <a:close/>
                </a:path>
              </a:pathLst>
            </a:custGeom>
            <a:ln w="25400">
              <a:solidFill>
                <a:srgbClr val="385D89"/>
              </a:solidFill>
            </a:ln>
          </p:spPr>
          <p:txBody>
            <a:bodyPr wrap="square" lIns="0" tIns="0" rIns="0" bIns="0" rtlCol="0"/>
            <a:lstStyle/>
            <a:p>
              <a:endParaRPr/>
            </a:p>
          </p:txBody>
        </p:sp>
      </p:grpSp>
      <p:sp>
        <p:nvSpPr>
          <p:cNvPr id="29" name="object 15">
            <a:extLst>
              <a:ext uri="{FF2B5EF4-FFF2-40B4-BE49-F238E27FC236}">
                <a16:creationId xmlns:a16="http://schemas.microsoft.com/office/drawing/2014/main" id="{3B4EF1A9-A1CE-93C8-26EE-42C968CE74CE}"/>
              </a:ext>
            </a:extLst>
          </p:cNvPr>
          <p:cNvSpPr txBox="1"/>
          <p:nvPr/>
        </p:nvSpPr>
        <p:spPr>
          <a:xfrm>
            <a:off x="5511800" y="4686427"/>
            <a:ext cx="2005964" cy="1946275"/>
          </a:xfrm>
          <a:prstGeom prst="rect">
            <a:avLst/>
          </a:prstGeom>
        </p:spPr>
        <p:txBody>
          <a:bodyPr vert="horz" wrap="square" lIns="0" tIns="12700" rIns="0" bIns="0" rtlCol="0">
            <a:spAutoFit/>
          </a:bodyPr>
          <a:lstStyle/>
          <a:p>
            <a:pPr marL="12065" marR="5080" indent="1905" algn="ctr">
              <a:lnSpc>
                <a:spcPct val="100000"/>
              </a:lnSpc>
              <a:spcBef>
                <a:spcPts val="100"/>
              </a:spcBef>
            </a:pPr>
            <a:r>
              <a:rPr sz="1800" dirty="0">
                <a:solidFill>
                  <a:srgbClr val="FFFFFF"/>
                </a:solidFill>
                <a:latin typeface="Calibri"/>
                <a:cs typeface="Calibri"/>
              </a:rPr>
              <a:t>Badfile</a:t>
            </a:r>
            <a:r>
              <a:rPr sz="1800" spc="-5" dirty="0">
                <a:solidFill>
                  <a:srgbClr val="FFFFFF"/>
                </a:solidFill>
                <a:latin typeface="Calibri"/>
                <a:cs typeface="Calibri"/>
              </a:rPr>
              <a:t> </a:t>
            </a:r>
            <a:r>
              <a:rPr sz="1800" spc="-50" dirty="0">
                <a:solidFill>
                  <a:srgbClr val="FFFFFF"/>
                </a:solidFill>
                <a:latin typeface="Calibri"/>
                <a:cs typeface="Calibri"/>
              </a:rPr>
              <a:t>= </a:t>
            </a:r>
            <a:r>
              <a:rPr sz="1800" spc="-10" dirty="0">
                <a:solidFill>
                  <a:srgbClr val="FFFFFF"/>
                </a:solidFill>
                <a:latin typeface="Calibri"/>
                <a:cs typeface="Calibri"/>
              </a:rPr>
              <a:t>AAAAAAAAAAAAAAA AAAAAAAAAAAAAAA AAAAAAAAAAAAAAA AAAAAAAAAAAAAAA AAAAAAAAAAAAAAA AAAAAAAAAAAAAA</a:t>
            </a:r>
            <a:endParaRPr sz="1800" dirty="0">
              <a:latin typeface="Calibri"/>
              <a:cs typeface="Calibri"/>
            </a:endParaRPr>
          </a:p>
        </p:txBody>
      </p:sp>
    </p:spTree>
    <p:extLst>
      <p:ext uri="{BB962C8B-B14F-4D97-AF65-F5344CB8AC3E}">
        <p14:creationId xmlns:p14="http://schemas.microsoft.com/office/powerpoint/2010/main" val="4256721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16</a:t>
            </a:fld>
            <a:endParaRPr lang="en-US" dirty="0"/>
          </a:p>
        </p:txBody>
      </p:sp>
      <p:sp>
        <p:nvSpPr>
          <p:cNvPr id="13" name="object 2">
            <a:extLst>
              <a:ext uri="{FF2B5EF4-FFF2-40B4-BE49-F238E27FC236}">
                <a16:creationId xmlns:a16="http://schemas.microsoft.com/office/drawing/2014/main" id="{360ED2DB-49CD-3254-BDB5-C5111BEDDC83}"/>
              </a:ext>
            </a:extLst>
          </p:cNvPr>
          <p:cNvSpPr txBox="1">
            <a:spLocks noGrp="1"/>
          </p:cNvSpPr>
          <p:nvPr>
            <p:ph type="title"/>
          </p:nvPr>
        </p:nvSpPr>
        <p:spPr>
          <a:xfrm>
            <a:off x="732536" y="54051"/>
            <a:ext cx="2017395" cy="452120"/>
          </a:xfrm>
          <a:prstGeom prst="rect">
            <a:avLst/>
          </a:prstGeom>
        </p:spPr>
        <p:txBody>
          <a:bodyPr vert="horz" wrap="square" lIns="0" tIns="12065" rIns="0" bIns="0" rtlCol="0">
            <a:spAutoFit/>
          </a:bodyPr>
          <a:lstStyle/>
          <a:p>
            <a:pPr marL="12700">
              <a:lnSpc>
                <a:spcPct val="100000"/>
              </a:lnSpc>
              <a:spcBef>
                <a:spcPts val="95"/>
              </a:spcBef>
            </a:pPr>
            <a:r>
              <a:rPr dirty="0"/>
              <a:t>THE</a:t>
            </a:r>
            <a:r>
              <a:rPr spc="-75" dirty="0"/>
              <a:t> </a:t>
            </a:r>
            <a:r>
              <a:rPr spc="-10" dirty="0"/>
              <a:t>STACK</a:t>
            </a:r>
          </a:p>
        </p:txBody>
      </p:sp>
      <p:sp>
        <p:nvSpPr>
          <p:cNvPr id="19" name="object 3">
            <a:extLst>
              <a:ext uri="{FF2B5EF4-FFF2-40B4-BE49-F238E27FC236}">
                <a16:creationId xmlns:a16="http://schemas.microsoft.com/office/drawing/2014/main" id="{3B5C355F-A6BA-B02D-35B4-C347E4CCB95B}"/>
              </a:ext>
            </a:extLst>
          </p:cNvPr>
          <p:cNvSpPr txBox="1"/>
          <p:nvPr/>
        </p:nvSpPr>
        <p:spPr>
          <a:xfrm>
            <a:off x="1417066" y="3249232"/>
            <a:ext cx="965200" cy="1901825"/>
          </a:xfrm>
          <a:prstGeom prst="rect">
            <a:avLst/>
          </a:prstGeom>
        </p:spPr>
        <p:txBody>
          <a:bodyPr vert="horz" wrap="square" lIns="0" tIns="0" rIns="0" bIns="0" rtlCol="0">
            <a:spAutoFit/>
          </a:bodyPr>
          <a:lstStyle/>
          <a:p>
            <a:pPr>
              <a:lnSpc>
                <a:spcPts val="1989"/>
              </a:lnSpc>
            </a:pPr>
            <a:r>
              <a:rPr sz="1800" spc="-10" dirty="0">
                <a:latin typeface="Arial"/>
                <a:cs typeface="Arial"/>
              </a:rPr>
              <a:t>buffer[99]</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spc="-10" dirty="0">
                <a:latin typeface="Arial"/>
                <a:cs typeface="Arial"/>
              </a:rPr>
              <a:t>buffer[0]</a:t>
            </a:r>
            <a:endParaRPr sz="1800">
              <a:latin typeface="Arial"/>
              <a:cs typeface="Arial"/>
            </a:endParaRPr>
          </a:p>
        </p:txBody>
      </p:sp>
      <p:graphicFrame>
        <p:nvGraphicFramePr>
          <p:cNvPr id="20" name="object 4">
            <a:extLst>
              <a:ext uri="{FF2B5EF4-FFF2-40B4-BE49-F238E27FC236}">
                <a16:creationId xmlns:a16="http://schemas.microsoft.com/office/drawing/2014/main" id="{60886D8C-05A7-D938-F37F-17FFAD8BFD5D}"/>
              </a:ext>
            </a:extLst>
          </p:cNvPr>
          <p:cNvGraphicFramePr>
            <a:graphicFrameLocks noGrp="1"/>
          </p:cNvGraphicFramePr>
          <p:nvPr/>
        </p:nvGraphicFramePr>
        <p:xfrm>
          <a:off x="216661" y="521462"/>
          <a:ext cx="3352800" cy="5358764"/>
        </p:xfrm>
        <a:graphic>
          <a:graphicData uri="http://schemas.openxmlformats.org/drawingml/2006/table">
            <a:tbl>
              <a:tblPr firstRow="1" bandRow="1">
                <a:tableStyleId>{2D5ABB26-0587-4C30-8999-92F81FD0307C}</a:tableStyleId>
              </a:tblPr>
              <a:tblGrid>
                <a:gridCol w="3352800">
                  <a:extLst>
                    <a:ext uri="{9D8B030D-6E8A-4147-A177-3AD203B41FA5}">
                      <a16:colId xmlns:a16="http://schemas.microsoft.com/office/drawing/2014/main" val="20000"/>
                    </a:ext>
                  </a:extLst>
                </a:gridCol>
              </a:tblGrid>
              <a:tr h="1226185">
                <a:tc>
                  <a:txBody>
                    <a:bodyPr/>
                    <a:lstStyle/>
                    <a:p>
                      <a:pPr>
                        <a:lnSpc>
                          <a:spcPct val="100000"/>
                        </a:lnSpc>
                      </a:pPr>
                      <a:endParaRPr sz="1800">
                        <a:latin typeface="Times New Roman"/>
                        <a:cs typeface="Times New Roman"/>
                      </a:endParaRPr>
                    </a:p>
                    <a:p>
                      <a:pPr algn="ctr">
                        <a:lnSpc>
                          <a:spcPct val="100000"/>
                        </a:lnSpc>
                        <a:spcBef>
                          <a:spcPts val="1525"/>
                        </a:spcBef>
                      </a:pPr>
                      <a:r>
                        <a:rPr sz="1800" dirty="0">
                          <a:solidFill>
                            <a:srgbClr val="A6A6A6"/>
                          </a:solidFill>
                          <a:latin typeface="Calibri"/>
                          <a:cs typeface="Calibri"/>
                        </a:rPr>
                        <a:t>…</a:t>
                      </a:r>
                      <a:r>
                        <a:rPr sz="1800" spc="-30" dirty="0">
                          <a:solidFill>
                            <a:srgbClr val="A6A6A6"/>
                          </a:solidFill>
                          <a:latin typeface="Calibri"/>
                          <a:cs typeface="Calibri"/>
                        </a:rPr>
                        <a:t> </a:t>
                      </a:r>
                      <a:r>
                        <a:rPr sz="1800" dirty="0">
                          <a:solidFill>
                            <a:srgbClr val="A6A6A6"/>
                          </a:solidFill>
                          <a:latin typeface="Calibri"/>
                          <a:cs typeface="Calibri"/>
                        </a:rPr>
                        <a:t>previous</a:t>
                      </a:r>
                      <a:r>
                        <a:rPr sz="1800" spc="-10" dirty="0">
                          <a:solidFill>
                            <a:srgbClr val="A6A6A6"/>
                          </a:solidFill>
                          <a:latin typeface="Calibri"/>
                          <a:cs typeface="Calibri"/>
                        </a:rPr>
                        <a:t> </a:t>
                      </a:r>
                      <a:r>
                        <a:rPr sz="1800" dirty="0">
                          <a:solidFill>
                            <a:srgbClr val="A6A6A6"/>
                          </a:solidFill>
                          <a:latin typeface="Calibri"/>
                          <a:cs typeface="Calibri"/>
                        </a:rPr>
                        <a:t>stack</a:t>
                      </a:r>
                      <a:r>
                        <a:rPr sz="1800" spc="-25" dirty="0">
                          <a:solidFill>
                            <a:srgbClr val="A6A6A6"/>
                          </a:solidFill>
                          <a:latin typeface="Calibri"/>
                          <a:cs typeface="Calibri"/>
                        </a:rPr>
                        <a:t> </a:t>
                      </a:r>
                      <a:r>
                        <a:rPr sz="1800" spc="-10" dirty="0">
                          <a:solidFill>
                            <a:srgbClr val="A6A6A6"/>
                          </a:solidFill>
                          <a:latin typeface="Calibri"/>
                          <a:cs typeface="Calibri"/>
                        </a:rPr>
                        <a:t>frames…</a:t>
                      </a:r>
                      <a:endParaRPr sz="1800">
                        <a:latin typeface="Calibri"/>
                        <a:cs typeface="Calibri"/>
                      </a:endParaRPr>
                    </a:p>
                  </a:txBody>
                  <a:tcPr marL="0" marR="0" marT="0" marB="0">
                    <a:lnL w="28575">
                      <a:solidFill>
                        <a:srgbClr val="EDEBE0"/>
                      </a:solidFill>
                      <a:prstDash val="solid"/>
                    </a:lnL>
                    <a:lnR w="28575">
                      <a:solidFill>
                        <a:srgbClr val="EDEBE0"/>
                      </a:solidFill>
                      <a:prstDash val="solid"/>
                    </a:lnR>
                    <a:lnT w="28575">
                      <a:solidFill>
                        <a:srgbClr val="EDEBE0"/>
                      </a:solidFill>
                      <a:prstDash val="solid"/>
                    </a:lnT>
                    <a:lnB w="57150">
                      <a:solidFill>
                        <a:srgbClr val="000000"/>
                      </a:solidFill>
                      <a:prstDash val="solid"/>
                    </a:lnB>
                    <a:solidFill>
                      <a:srgbClr val="F1F1F1"/>
                    </a:solidFill>
                  </a:tcPr>
                </a:tc>
                <a:extLst>
                  <a:ext uri="{0D108BD9-81ED-4DB2-BD59-A6C34878D82A}">
                    <a16:rowId xmlns:a16="http://schemas.microsoft.com/office/drawing/2014/main" val="10000"/>
                  </a:ext>
                </a:extLst>
              </a:tr>
              <a:tr h="466725">
                <a:tc>
                  <a:txBody>
                    <a:bodyPr/>
                    <a:lstStyle/>
                    <a:p>
                      <a:pPr algn="ctr">
                        <a:lnSpc>
                          <a:spcPct val="100000"/>
                        </a:lnSpc>
                        <a:spcBef>
                          <a:spcPts val="650"/>
                        </a:spcBef>
                      </a:pPr>
                      <a:r>
                        <a:rPr sz="1800" spc="-10" dirty="0">
                          <a:latin typeface="Calibri"/>
                          <a:cs typeface="Calibri"/>
                        </a:rPr>
                        <a:t>Arguments</a:t>
                      </a:r>
                      <a:endParaRPr sz="1800">
                        <a:latin typeface="Calibri"/>
                        <a:cs typeface="Calibri"/>
                      </a:endParaRPr>
                    </a:p>
                  </a:txBody>
                  <a:tcPr marL="0" marR="0" marT="82550" marB="0">
                    <a:lnL w="28575">
                      <a:solidFill>
                        <a:srgbClr val="000000"/>
                      </a:solidFill>
                      <a:prstDash val="solid"/>
                    </a:lnL>
                    <a:lnR w="28575">
                      <a:solidFill>
                        <a:srgbClr val="000000"/>
                      </a:solidFill>
                      <a:prstDash val="solid"/>
                    </a:lnR>
                    <a:lnT w="5715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1"/>
                  </a:ext>
                </a:extLst>
              </a:tr>
              <a:tr h="462915">
                <a:tc>
                  <a:txBody>
                    <a:bodyPr/>
                    <a:lstStyle/>
                    <a:p>
                      <a:pPr algn="ctr">
                        <a:lnSpc>
                          <a:spcPct val="100000"/>
                        </a:lnSpc>
                        <a:spcBef>
                          <a:spcPts val="620"/>
                        </a:spcBef>
                      </a:pPr>
                      <a:r>
                        <a:rPr sz="1800" b="1" dirty="0">
                          <a:latin typeface="Calibri"/>
                          <a:cs typeface="Calibri"/>
                        </a:rPr>
                        <a:t>Return</a:t>
                      </a:r>
                      <a:r>
                        <a:rPr sz="1800" b="1" spc="-30" dirty="0">
                          <a:latin typeface="Calibri"/>
                          <a:cs typeface="Calibri"/>
                        </a:rPr>
                        <a:t> </a:t>
                      </a:r>
                      <a:r>
                        <a:rPr sz="1800" b="1" spc="-10" dirty="0">
                          <a:latin typeface="Calibri"/>
                          <a:cs typeface="Calibri"/>
                        </a:rPr>
                        <a:t>Address</a:t>
                      </a:r>
                      <a:endParaRPr sz="1800">
                        <a:latin typeface="Calibri"/>
                        <a:cs typeface="Calibri"/>
                      </a:endParaRPr>
                    </a:p>
                  </a:txBody>
                  <a:tcPr marL="0" marR="0" marT="78740"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2"/>
                  </a:ext>
                </a:extLst>
              </a:tr>
              <a:tr h="464184">
                <a:tc>
                  <a:txBody>
                    <a:bodyPr/>
                    <a:lstStyle/>
                    <a:p>
                      <a:pPr algn="ctr">
                        <a:lnSpc>
                          <a:spcPct val="100000"/>
                        </a:lnSpc>
                        <a:spcBef>
                          <a:spcPts val="625"/>
                        </a:spcBef>
                      </a:pPr>
                      <a:r>
                        <a:rPr sz="1800" dirty="0">
                          <a:latin typeface="Calibri"/>
                          <a:cs typeface="Calibri"/>
                        </a:rPr>
                        <a:t>Previous</a:t>
                      </a:r>
                      <a:r>
                        <a:rPr sz="1800" spc="-5" dirty="0">
                          <a:latin typeface="Calibri"/>
                          <a:cs typeface="Calibri"/>
                        </a:rPr>
                        <a:t> </a:t>
                      </a:r>
                      <a:r>
                        <a:rPr sz="1800" dirty="0">
                          <a:latin typeface="Calibri"/>
                          <a:cs typeface="Calibri"/>
                        </a:rPr>
                        <a:t>frame </a:t>
                      </a:r>
                      <a:r>
                        <a:rPr sz="1800" spc="-10" dirty="0">
                          <a:latin typeface="Calibri"/>
                          <a:cs typeface="Calibri"/>
                        </a:rPr>
                        <a:t>pointer</a:t>
                      </a:r>
                      <a:endParaRPr sz="1800">
                        <a:latin typeface="Calibri"/>
                        <a:cs typeface="Calibri"/>
                      </a:endParaRPr>
                    </a:p>
                  </a:txBody>
                  <a:tcPr marL="0" marR="0" marT="7937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3"/>
                  </a:ext>
                </a:extLst>
              </a:tr>
              <a:tr h="2030730">
                <a:tc>
                  <a:txBody>
                    <a:bodyPr/>
                    <a:lstStyle/>
                    <a:p>
                      <a:pPr marL="1177290">
                        <a:lnSpc>
                          <a:spcPct val="100000"/>
                        </a:lnSpc>
                        <a:spcBef>
                          <a:spcPts val="305"/>
                        </a:spcBef>
                      </a:pPr>
                      <a:r>
                        <a:rPr sz="1800" spc="-10" dirty="0">
                          <a:latin typeface="Arial"/>
                          <a:cs typeface="Arial"/>
                        </a:rPr>
                        <a:t>buffer[99]</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spc="-10" dirty="0">
                          <a:latin typeface="Arial"/>
                          <a:cs typeface="Arial"/>
                        </a:rPr>
                        <a:t>buffer[0]</a:t>
                      </a:r>
                      <a:endParaRPr sz="1800">
                        <a:latin typeface="Arial"/>
                        <a:cs typeface="Arial"/>
                      </a:endParaRPr>
                    </a:p>
                  </a:txBody>
                  <a:tcPr marL="0" marR="0" marT="3873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4"/>
                  </a:ext>
                </a:extLst>
              </a:tr>
              <a:tr h="708025">
                <a:tc>
                  <a:txBody>
                    <a:bodyPr/>
                    <a:lstStyle/>
                    <a:p>
                      <a:pPr>
                        <a:lnSpc>
                          <a:spcPct val="100000"/>
                        </a:lnSpc>
                      </a:pPr>
                      <a:endParaRPr sz="2200">
                        <a:latin typeface="Times New Roman"/>
                        <a:cs typeface="Times New Roman"/>
                      </a:endParaRPr>
                    </a:p>
                  </a:txBody>
                  <a:tcPr marL="0" marR="0" marT="0" marB="0">
                    <a:lnL w="28575">
                      <a:solidFill>
                        <a:srgbClr val="EDEBE0"/>
                      </a:solidFill>
                      <a:prstDash val="solid"/>
                    </a:lnL>
                    <a:lnR w="28575">
                      <a:solidFill>
                        <a:srgbClr val="EDEBE0"/>
                      </a:solidFill>
                      <a:prstDash val="solid"/>
                    </a:lnR>
                    <a:lnT w="38100">
                      <a:solidFill>
                        <a:srgbClr val="000000"/>
                      </a:solidFill>
                      <a:prstDash val="solid"/>
                    </a:lnT>
                    <a:lnB w="28575">
                      <a:solidFill>
                        <a:srgbClr val="EDEBE0"/>
                      </a:solidFill>
                      <a:prstDash val="solid"/>
                    </a:lnB>
                    <a:solidFill>
                      <a:srgbClr val="F1F1F1"/>
                    </a:solidFill>
                  </a:tcPr>
                </a:tc>
                <a:extLst>
                  <a:ext uri="{0D108BD9-81ED-4DB2-BD59-A6C34878D82A}">
                    <a16:rowId xmlns:a16="http://schemas.microsoft.com/office/drawing/2014/main" val="10005"/>
                  </a:ext>
                </a:extLst>
              </a:tr>
            </a:tbl>
          </a:graphicData>
        </a:graphic>
      </p:graphicFrame>
      <p:sp>
        <p:nvSpPr>
          <p:cNvPr id="21" name="object 5">
            <a:extLst>
              <a:ext uri="{FF2B5EF4-FFF2-40B4-BE49-F238E27FC236}">
                <a16:creationId xmlns:a16="http://schemas.microsoft.com/office/drawing/2014/main" id="{4BCE5328-94FB-609A-E214-33D30D51648B}"/>
              </a:ext>
            </a:extLst>
          </p:cNvPr>
          <p:cNvSpPr txBox="1"/>
          <p:nvPr/>
        </p:nvSpPr>
        <p:spPr>
          <a:xfrm>
            <a:off x="4803775" y="1624024"/>
            <a:ext cx="5718175" cy="2173605"/>
          </a:xfrm>
          <a:prstGeom prst="rect">
            <a:avLst/>
          </a:prstGeom>
        </p:spPr>
        <p:txBody>
          <a:bodyPr vert="horz" wrap="square" lIns="0" tIns="12065" rIns="0" bIns="0" rtlCol="0">
            <a:spAutoFit/>
          </a:bodyPr>
          <a:lstStyle/>
          <a:p>
            <a:pPr marL="88900" marR="993775">
              <a:lnSpc>
                <a:spcPct val="100000"/>
              </a:lnSpc>
              <a:spcBef>
                <a:spcPts val="95"/>
              </a:spcBef>
            </a:pPr>
            <a:r>
              <a:rPr sz="2800" dirty="0">
                <a:latin typeface="Arial"/>
                <a:cs typeface="Arial"/>
              </a:rPr>
              <a:t>The</a:t>
            </a:r>
            <a:r>
              <a:rPr sz="2800" spc="-45" dirty="0">
                <a:latin typeface="Arial"/>
                <a:cs typeface="Arial"/>
              </a:rPr>
              <a:t> </a:t>
            </a:r>
            <a:r>
              <a:rPr sz="2800" dirty="0">
                <a:latin typeface="Arial"/>
                <a:cs typeface="Arial"/>
              </a:rPr>
              <a:t>juicy</a:t>
            </a:r>
            <a:r>
              <a:rPr sz="2800" spc="-60" dirty="0">
                <a:latin typeface="Arial"/>
                <a:cs typeface="Arial"/>
              </a:rPr>
              <a:t> </a:t>
            </a:r>
            <a:r>
              <a:rPr sz="2800" dirty="0">
                <a:latin typeface="Arial"/>
                <a:cs typeface="Arial"/>
              </a:rPr>
              <a:t>piece</a:t>
            </a:r>
            <a:r>
              <a:rPr sz="2800" spc="-50" dirty="0">
                <a:latin typeface="Arial"/>
                <a:cs typeface="Arial"/>
              </a:rPr>
              <a:t> </a:t>
            </a:r>
            <a:r>
              <a:rPr sz="2800" dirty="0">
                <a:latin typeface="Arial"/>
                <a:cs typeface="Arial"/>
              </a:rPr>
              <a:t>of</a:t>
            </a:r>
            <a:r>
              <a:rPr sz="2800" spc="-55" dirty="0">
                <a:latin typeface="Arial"/>
                <a:cs typeface="Arial"/>
              </a:rPr>
              <a:t> </a:t>
            </a:r>
            <a:r>
              <a:rPr sz="2800" spc="-10" dirty="0">
                <a:latin typeface="Arial"/>
                <a:cs typeface="Arial"/>
              </a:rPr>
              <a:t>information </a:t>
            </a:r>
            <a:r>
              <a:rPr sz="2800" dirty="0">
                <a:latin typeface="Arial"/>
                <a:cs typeface="Arial"/>
              </a:rPr>
              <a:t>here</a:t>
            </a:r>
            <a:r>
              <a:rPr sz="2800" spc="-45" dirty="0">
                <a:latin typeface="Arial"/>
                <a:cs typeface="Arial"/>
              </a:rPr>
              <a:t> </a:t>
            </a:r>
            <a:r>
              <a:rPr sz="2800" dirty="0">
                <a:latin typeface="Arial"/>
                <a:cs typeface="Arial"/>
              </a:rPr>
              <a:t>in</a:t>
            </a:r>
            <a:r>
              <a:rPr sz="2800" spc="-45" dirty="0">
                <a:latin typeface="Arial"/>
                <a:cs typeface="Arial"/>
              </a:rPr>
              <a:t> </a:t>
            </a:r>
            <a:r>
              <a:rPr sz="2800" dirty="0">
                <a:latin typeface="Arial"/>
                <a:cs typeface="Arial"/>
              </a:rPr>
              <a:t>the</a:t>
            </a:r>
            <a:r>
              <a:rPr sz="2800" spc="-35" dirty="0">
                <a:latin typeface="Arial"/>
                <a:cs typeface="Arial"/>
              </a:rPr>
              <a:t> </a:t>
            </a:r>
            <a:r>
              <a:rPr sz="2800" b="1" dirty="0">
                <a:latin typeface="Arial"/>
                <a:cs typeface="Arial"/>
              </a:rPr>
              <a:t>return</a:t>
            </a:r>
            <a:r>
              <a:rPr sz="2800" b="1" spc="-55" dirty="0">
                <a:latin typeface="Arial"/>
                <a:cs typeface="Arial"/>
              </a:rPr>
              <a:t> </a:t>
            </a:r>
            <a:r>
              <a:rPr sz="2800" b="1" spc="-10" dirty="0">
                <a:latin typeface="Arial"/>
                <a:cs typeface="Arial"/>
              </a:rPr>
              <a:t>address</a:t>
            </a:r>
            <a:endParaRPr sz="2800">
              <a:latin typeface="Arial"/>
              <a:cs typeface="Arial"/>
            </a:endParaRPr>
          </a:p>
          <a:p>
            <a:pPr>
              <a:lnSpc>
                <a:spcPct val="100000"/>
              </a:lnSpc>
              <a:spcBef>
                <a:spcPts val="5"/>
              </a:spcBef>
            </a:pPr>
            <a:endParaRPr sz="3850">
              <a:latin typeface="Arial"/>
              <a:cs typeface="Arial"/>
            </a:endParaRPr>
          </a:p>
          <a:p>
            <a:pPr marL="12700" marR="5080">
              <a:lnSpc>
                <a:spcPct val="100000"/>
              </a:lnSpc>
            </a:pPr>
            <a:r>
              <a:rPr sz="2400" dirty="0">
                <a:latin typeface="Arial"/>
                <a:cs typeface="Arial"/>
              </a:rPr>
              <a:t>The</a:t>
            </a:r>
            <a:r>
              <a:rPr sz="2400" spc="-30" dirty="0">
                <a:latin typeface="Arial"/>
                <a:cs typeface="Arial"/>
              </a:rPr>
              <a:t> </a:t>
            </a:r>
            <a:r>
              <a:rPr sz="2400" dirty="0">
                <a:latin typeface="Arial"/>
                <a:cs typeface="Arial"/>
              </a:rPr>
              <a:t>program</a:t>
            </a:r>
            <a:r>
              <a:rPr sz="2400" spc="-10" dirty="0">
                <a:latin typeface="Arial"/>
                <a:cs typeface="Arial"/>
              </a:rPr>
              <a:t> </a:t>
            </a:r>
            <a:r>
              <a:rPr sz="2400" dirty="0">
                <a:latin typeface="Arial"/>
                <a:cs typeface="Arial"/>
              </a:rPr>
              <a:t>will jump</a:t>
            </a:r>
            <a:r>
              <a:rPr sz="2400" spc="-15" dirty="0">
                <a:latin typeface="Arial"/>
                <a:cs typeface="Arial"/>
              </a:rPr>
              <a:t> </a:t>
            </a:r>
            <a:r>
              <a:rPr sz="2400" dirty="0">
                <a:latin typeface="Arial"/>
                <a:cs typeface="Arial"/>
              </a:rPr>
              <a:t>to</a:t>
            </a:r>
            <a:r>
              <a:rPr sz="2400" spc="-15" dirty="0">
                <a:latin typeface="Arial"/>
                <a:cs typeface="Arial"/>
              </a:rPr>
              <a:t> </a:t>
            </a:r>
            <a:r>
              <a:rPr sz="2400" dirty="0">
                <a:latin typeface="Arial"/>
                <a:cs typeface="Arial"/>
              </a:rPr>
              <a:t>that</a:t>
            </a:r>
            <a:r>
              <a:rPr sz="2400" spc="-25" dirty="0">
                <a:latin typeface="Arial"/>
                <a:cs typeface="Arial"/>
              </a:rPr>
              <a:t> </a:t>
            </a:r>
            <a:r>
              <a:rPr sz="2400" dirty="0">
                <a:latin typeface="Arial"/>
                <a:cs typeface="Arial"/>
              </a:rPr>
              <a:t>address</a:t>
            </a:r>
            <a:r>
              <a:rPr sz="2400" spc="5" dirty="0">
                <a:latin typeface="Arial"/>
                <a:cs typeface="Arial"/>
              </a:rPr>
              <a:t> </a:t>
            </a:r>
            <a:r>
              <a:rPr sz="2400" spc="-25" dirty="0">
                <a:latin typeface="Arial"/>
                <a:cs typeface="Arial"/>
              </a:rPr>
              <a:t>and </a:t>
            </a:r>
            <a:r>
              <a:rPr sz="2400" dirty="0">
                <a:latin typeface="Arial"/>
                <a:cs typeface="Arial"/>
              </a:rPr>
              <a:t>continue</a:t>
            </a:r>
            <a:r>
              <a:rPr sz="2400" spc="-20" dirty="0">
                <a:latin typeface="Arial"/>
                <a:cs typeface="Arial"/>
              </a:rPr>
              <a:t> </a:t>
            </a:r>
            <a:r>
              <a:rPr sz="2400" dirty="0">
                <a:latin typeface="Arial"/>
                <a:cs typeface="Arial"/>
              </a:rPr>
              <a:t>to</a:t>
            </a:r>
            <a:r>
              <a:rPr sz="2400" spc="-30" dirty="0">
                <a:latin typeface="Arial"/>
                <a:cs typeface="Arial"/>
              </a:rPr>
              <a:t> </a:t>
            </a:r>
            <a:r>
              <a:rPr sz="2400" dirty="0">
                <a:latin typeface="Arial"/>
                <a:cs typeface="Arial"/>
              </a:rPr>
              <a:t>execute</a:t>
            </a:r>
            <a:r>
              <a:rPr sz="2400" spc="5" dirty="0">
                <a:latin typeface="Arial"/>
                <a:cs typeface="Arial"/>
              </a:rPr>
              <a:t> </a:t>
            </a:r>
            <a:r>
              <a:rPr sz="2400" spc="-20" dirty="0">
                <a:latin typeface="Arial"/>
                <a:cs typeface="Arial"/>
              </a:rPr>
              <a:t>code</a:t>
            </a:r>
            <a:endParaRPr sz="2400">
              <a:latin typeface="Arial"/>
              <a:cs typeface="Arial"/>
            </a:endParaRPr>
          </a:p>
        </p:txBody>
      </p:sp>
    </p:spTree>
    <p:extLst>
      <p:ext uri="{BB962C8B-B14F-4D97-AF65-F5344CB8AC3E}">
        <p14:creationId xmlns:p14="http://schemas.microsoft.com/office/powerpoint/2010/main" val="59317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17</a:t>
            </a:fld>
            <a:endParaRPr lang="en-US" dirty="0"/>
          </a:p>
        </p:txBody>
      </p:sp>
      <p:sp>
        <p:nvSpPr>
          <p:cNvPr id="13" name="object 2">
            <a:extLst>
              <a:ext uri="{FF2B5EF4-FFF2-40B4-BE49-F238E27FC236}">
                <a16:creationId xmlns:a16="http://schemas.microsoft.com/office/drawing/2014/main" id="{360ED2DB-49CD-3254-BDB5-C5111BEDDC83}"/>
              </a:ext>
            </a:extLst>
          </p:cNvPr>
          <p:cNvSpPr txBox="1">
            <a:spLocks noGrp="1"/>
          </p:cNvSpPr>
          <p:nvPr>
            <p:ph type="title"/>
          </p:nvPr>
        </p:nvSpPr>
        <p:spPr>
          <a:xfrm>
            <a:off x="732536" y="54051"/>
            <a:ext cx="2017395" cy="452120"/>
          </a:xfrm>
          <a:prstGeom prst="rect">
            <a:avLst/>
          </a:prstGeom>
        </p:spPr>
        <p:txBody>
          <a:bodyPr vert="horz" wrap="square" lIns="0" tIns="12065" rIns="0" bIns="0" rtlCol="0">
            <a:spAutoFit/>
          </a:bodyPr>
          <a:lstStyle/>
          <a:p>
            <a:pPr marL="12700">
              <a:lnSpc>
                <a:spcPct val="100000"/>
              </a:lnSpc>
              <a:spcBef>
                <a:spcPts val="95"/>
              </a:spcBef>
            </a:pPr>
            <a:r>
              <a:rPr dirty="0"/>
              <a:t>THE</a:t>
            </a:r>
            <a:r>
              <a:rPr spc="-75" dirty="0"/>
              <a:t> </a:t>
            </a:r>
            <a:r>
              <a:rPr spc="-10" dirty="0"/>
              <a:t>STACK</a:t>
            </a:r>
          </a:p>
        </p:txBody>
      </p:sp>
      <p:sp>
        <p:nvSpPr>
          <p:cNvPr id="19" name="object 3">
            <a:extLst>
              <a:ext uri="{FF2B5EF4-FFF2-40B4-BE49-F238E27FC236}">
                <a16:creationId xmlns:a16="http://schemas.microsoft.com/office/drawing/2014/main" id="{3B5C355F-A6BA-B02D-35B4-C347E4CCB95B}"/>
              </a:ext>
            </a:extLst>
          </p:cNvPr>
          <p:cNvSpPr txBox="1"/>
          <p:nvPr/>
        </p:nvSpPr>
        <p:spPr>
          <a:xfrm>
            <a:off x="1417066" y="3249232"/>
            <a:ext cx="965200" cy="1901825"/>
          </a:xfrm>
          <a:prstGeom prst="rect">
            <a:avLst/>
          </a:prstGeom>
        </p:spPr>
        <p:txBody>
          <a:bodyPr vert="horz" wrap="square" lIns="0" tIns="0" rIns="0" bIns="0" rtlCol="0">
            <a:spAutoFit/>
          </a:bodyPr>
          <a:lstStyle/>
          <a:p>
            <a:pPr>
              <a:lnSpc>
                <a:spcPts val="1989"/>
              </a:lnSpc>
            </a:pPr>
            <a:r>
              <a:rPr sz="1800" spc="-10" dirty="0">
                <a:latin typeface="Arial"/>
                <a:cs typeface="Arial"/>
              </a:rPr>
              <a:t>buffer[99]</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spc="-10" dirty="0">
                <a:latin typeface="Arial"/>
                <a:cs typeface="Arial"/>
              </a:rPr>
              <a:t>buffer[0]</a:t>
            </a:r>
            <a:endParaRPr sz="1800">
              <a:latin typeface="Arial"/>
              <a:cs typeface="Arial"/>
            </a:endParaRPr>
          </a:p>
        </p:txBody>
      </p:sp>
      <p:graphicFrame>
        <p:nvGraphicFramePr>
          <p:cNvPr id="20" name="object 4">
            <a:extLst>
              <a:ext uri="{FF2B5EF4-FFF2-40B4-BE49-F238E27FC236}">
                <a16:creationId xmlns:a16="http://schemas.microsoft.com/office/drawing/2014/main" id="{60886D8C-05A7-D938-F37F-17FFAD8BFD5D}"/>
              </a:ext>
            </a:extLst>
          </p:cNvPr>
          <p:cNvGraphicFramePr>
            <a:graphicFrameLocks noGrp="1"/>
          </p:cNvGraphicFramePr>
          <p:nvPr/>
        </p:nvGraphicFramePr>
        <p:xfrm>
          <a:off x="216661" y="521462"/>
          <a:ext cx="3352800" cy="5358764"/>
        </p:xfrm>
        <a:graphic>
          <a:graphicData uri="http://schemas.openxmlformats.org/drawingml/2006/table">
            <a:tbl>
              <a:tblPr firstRow="1" bandRow="1">
                <a:tableStyleId>{2D5ABB26-0587-4C30-8999-92F81FD0307C}</a:tableStyleId>
              </a:tblPr>
              <a:tblGrid>
                <a:gridCol w="3352800">
                  <a:extLst>
                    <a:ext uri="{9D8B030D-6E8A-4147-A177-3AD203B41FA5}">
                      <a16:colId xmlns:a16="http://schemas.microsoft.com/office/drawing/2014/main" val="20000"/>
                    </a:ext>
                  </a:extLst>
                </a:gridCol>
              </a:tblGrid>
              <a:tr h="1226185">
                <a:tc>
                  <a:txBody>
                    <a:bodyPr/>
                    <a:lstStyle/>
                    <a:p>
                      <a:pPr>
                        <a:lnSpc>
                          <a:spcPct val="100000"/>
                        </a:lnSpc>
                      </a:pPr>
                      <a:endParaRPr sz="1800">
                        <a:latin typeface="Times New Roman"/>
                        <a:cs typeface="Times New Roman"/>
                      </a:endParaRPr>
                    </a:p>
                    <a:p>
                      <a:pPr algn="ctr">
                        <a:lnSpc>
                          <a:spcPct val="100000"/>
                        </a:lnSpc>
                        <a:spcBef>
                          <a:spcPts val="1525"/>
                        </a:spcBef>
                      </a:pPr>
                      <a:r>
                        <a:rPr sz="1800" dirty="0">
                          <a:solidFill>
                            <a:srgbClr val="A6A6A6"/>
                          </a:solidFill>
                          <a:latin typeface="Calibri"/>
                          <a:cs typeface="Calibri"/>
                        </a:rPr>
                        <a:t>…</a:t>
                      </a:r>
                      <a:r>
                        <a:rPr sz="1800" spc="-30" dirty="0">
                          <a:solidFill>
                            <a:srgbClr val="A6A6A6"/>
                          </a:solidFill>
                          <a:latin typeface="Calibri"/>
                          <a:cs typeface="Calibri"/>
                        </a:rPr>
                        <a:t> </a:t>
                      </a:r>
                      <a:r>
                        <a:rPr sz="1800" dirty="0">
                          <a:solidFill>
                            <a:srgbClr val="A6A6A6"/>
                          </a:solidFill>
                          <a:latin typeface="Calibri"/>
                          <a:cs typeface="Calibri"/>
                        </a:rPr>
                        <a:t>previous</a:t>
                      </a:r>
                      <a:r>
                        <a:rPr sz="1800" spc="-10" dirty="0">
                          <a:solidFill>
                            <a:srgbClr val="A6A6A6"/>
                          </a:solidFill>
                          <a:latin typeface="Calibri"/>
                          <a:cs typeface="Calibri"/>
                        </a:rPr>
                        <a:t> </a:t>
                      </a:r>
                      <a:r>
                        <a:rPr sz="1800" dirty="0">
                          <a:solidFill>
                            <a:srgbClr val="A6A6A6"/>
                          </a:solidFill>
                          <a:latin typeface="Calibri"/>
                          <a:cs typeface="Calibri"/>
                        </a:rPr>
                        <a:t>stack</a:t>
                      </a:r>
                      <a:r>
                        <a:rPr sz="1800" spc="-25" dirty="0">
                          <a:solidFill>
                            <a:srgbClr val="A6A6A6"/>
                          </a:solidFill>
                          <a:latin typeface="Calibri"/>
                          <a:cs typeface="Calibri"/>
                        </a:rPr>
                        <a:t> </a:t>
                      </a:r>
                      <a:r>
                        <a:rPr sz="1800" spc="-10" dirty="0">
                          <a:solidFill>
                            <a:srgbClr val="A6A6A6"/>
                          </a:solidFill>
                          <a:latin typeface="Calibri"/>
                          <a:cs typeface="Calibri"/>
                        </a:rPr>
                        <a:t>frames…</a:t>
                      </a:r>
                      <a:endParaRPr sz="1800">
                        <a:latin typeface="Calibri"/>
                        <a:cs typeface="Calibri"/>
                      </a:endParaRPr>
                    </a:p>
                  </a:txBody>
                  <a:tcPr marL="0" marR="0" marT="0" marB="0">
                    <a:lnL w="28575">
                      <a:solidFill>
                        <a:srgbClr val="EDEBE0"/>
                      </a:solidFill>
                      <a:prstDash val="solid"/>
                    </a:lnL>
                    <a:lnR w="28575">
                      <a:solidFill>
                        <a:srgbClr val="EDEBE0"/>
                      </a:solidFill>
                      <a:prstDash val="solid"/>
                    </a:lnR>
                    <a:lnT w="28575">
                      <a:solidFill>
                        <a:srgbClr val="EDEBE0"/>
                      </a:solidFill>
                      <a:prstDash val="solid"/>
                    </a:lnT>
                    <a:lnB w="57150">
                      <a:solidFill>
                        <a:srgbClr val="000000"/>
                      </a:solidFill>
                      <a:prstDash val="solid"/>
                    </a:lnB>
                    <a:solidFill>
                      <a:srgbClr val="F1F1F1"/>
                    </a:solidFill>
                  </a:tcPr>
                </a:tc>
                <a:extLst>
                  <a:ext uri="{0D108BD9-81ED-4DB2-BD59-A6C34878D82A}">
                    <a16:rowId xmlns:a16="http://schemas.microsoft.com/office/drawing/2014/main" val="10000"/>
                  </a:ext>
                </a:extLst>
              </a:tr>
              <a:tr h="466725">
                <a:tc>
                  <a:txBody>
                    <a:bodyPr/>
                    <a:lstStyle/>
                    <a:p>
                      <a:pPr algn="ctr">
                        <a:lnSpc>
                          <a:spcPct val="100000"/>
                        </a:lnSpc>
                        <a:spcBef>
                          <a:spcPts val="650"/>
                        </a:spcBef>
                      </a:pPr>
                      <a:r>
                        <a:rPr sz="1800" spc="-10" dirty="0">
                          <a:latin typeface="Calibri"/>
                          <a:cs typeface="Calibri"/>
                        </a:rPr>
                        <a:t>Arguments</a:t>
                      </a:r>
                      <a:endParaRPr sz="1800">
                        <a:latin typeface="Calibri"/>
                        <a:cs typeface="Calibri"/>
                      </a:endParaRPr>
                    </a:p>
                  </a:txBody>
                  <a:tcPr marL="0" marR="0" marT="82550" marB="0">
                    <a:lnL w="28575">
                      <a:solidFill>
                        <a:srgbClr val="000000"/>
                      </a:solidFill>
                      <a:prstDash val="solid"/>
                    </a:lnL>
                    <a:lnR w="28575">
                      <a:solidFill>
                        <a:srgbClr val="000000"/>
                      </a:solidFill>
                      <a:prstDash val="solid"/>
                    </a:lnR>
                    <a:lnT w="5715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1"/>
                  </a:ext>
                </a:extLst>
              </a:tr>
              <a:tr h="462915">
                <a:tc>
                  <a:txBody>
                    <a:bodyPr/>
                    <a:lstStyle/>
                    <a:p>
                      <a:pPr algn="ctr">
                        <a:lnSpc>
                          <a:spcPct val="100000"/>
                        </a:lnSpc>
                        <a:spcBef>
                          <a:spcPts val="620"/>
                        </a:spcBef>
                      </a:pPr>
                      <a:r>
                        <a:rPr sz="1800" b="1" dirty="0">
                          <a:latin typeface="Calibri"/>
                          <a:cs typeface="Calibri"/>
                        </a:rPr>
                        <a:t>Return</a:t>
                      </a:r>
                      <a:r>
                        <a:rPr sz="1800" b="1" spc="-30" dirty="0">
                          <a:latin typeface="Calibri"/>
                          <a:cs typeface="Calibri"/>
                        </a:rPr>
                        <a:t> </a:t>
                      </a:r>
                      <a:r>
                        <a:rPr sz="1800" b="1" spc="-10" dirty="0">
                          <a:latin typeface="Calibri"/>
                          <a:cs typeface="Calibri"/>
                        </a:rPr>
                        <a:t>Address</a:t>
                      </a:r>
                      <a:endParaRPr sz="1800">
                        <a:latin typeface="Calibri"/>
                        <a:cs typeface="Calibri"/>
                      </a:endParaRPr>
                    </a:p>
                  </a:txBody>
                  <a:tcPr marL="0" marR="0" marT="78740"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2"/>
                  </a:ext>
                </a:extLst>
              </a:tr>
              <a:tr h="464184">
                <a:tc>
                  <a:txBody>
                    <a:bodyPr/>
                    <a:lstStyle/>
                    <a:p>
                      <a:pPr algn="ctr">
                        <a:lnSpc>
                          <a:spcPct val="100000"/>
                        </a:lnSpc>
                        <a:spcBef>
                          <a:spcPts val="625"/>
                        </a:spcBef>
                      </a:pPr>
                      <a:r>
                        <a:rPr sz="1800" dirty="0">
                          <a:latin typeface="Calibri"/>
                          <a:cs typeface="Calibri"/>
                        </a:rPr>
                        <a:t>Previous</a:t>
                      </a:r>
                      <a:r>
                        <a:rPr sz="1800" spc="-5" dirty="0">
                          <a:latin typeface="Calibri"/>
                          <a:cs typeface="Calibri"/>
                        </a:rPr>
                        <a:t> </a:t>
                      </a:r>
                      <a:r>
                        <a:rPr sz="1800" dirty="0">
                          <a:latin typeface="Calibri"/>
                          <a:cs typeface="Calibri"/>
                        </a:rPr>
                        <a:t>frame </a:t>
                      </a:r>
                      <a:r>
                        <a:rPr sz="1800" spc="-10" dirty="0">
                          <a:latin typeface="Calibri"/>
                          <a:cs typeface="Calibri"/>
                        </a:rPr>
                        <a:t>pointer</a:t>
                      </a:r>
                      <a:endParaRPr sz="1800">
                        <a:latin typeface="Calibri"/>
                        <a:cs typeface="Calibri"/>
                      </a:endParaRPr>
                    </a:p>
                  </a:txBody>
                  <a:tcPr marL="0" marR="0" marT="7937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3"/>
                  </a:ext>
                </a:extLst>
              </a:tr>
              <a:tr h="2030730">
                <a:tc>
                  <a:txBody>
                    <a:bodyPr/>
                    <a:lstStyle/>
                    <a:p>
                      <a:pPr marL="1177290">
                        <a:lnSpc>
                          <a:spcPct val="100000"/>
                        </a:lnSpc>
                        <a:spcBef>
                          <a:spcPts val="305"/>
                        </a:spcBef>
                      </a:pPr>
                      <a:r>
                        <a:rPr sz="1800" spc="-10" dirty="0">
                          <a:latin typeface="Arial"/>
                          <a:cs typeface="Arial"/>
                        </a:rPr>
                        <a:t>buffer[99]</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spc="-10" dirty="0">
                          <a:latin typeface="Arial"/>
                          <a:cs typeface="Arial"/>
                        </a:rPr>
                        <a:t>buffer[0]</a:t>
                      </a:r>
                      <a:endParaRPr sz="1800">
                        <a:latin typeface="Arial"/>
                        <a:cs typeface="Arial"/>
                      </a:endParaRPr>
                    </a:p>
                  </a:txBody>
                  <a:tcPr marL="0" marR="0" marT="3873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4"/>
                  </a:ext>
                </a:extLst>
              </a:tr>
              <a:tr h="708025">
                <a:tc>
                  <a:txBody>
                    <a:bodyPr/>
                    <a:lstStyle/>
                    <a:p>
                      <a:pPr>
                        <a:lnSpc>
                          <a:spcPct val="100000"/>
                        </a:lnSpc>
                      </a:pPr>
                      <a:endParaRPr sz="2200">
                        <a:latin typeface="Times New Roman"/>
                        <a:cs typeface="Times New Roman"/>
                      </a:endParaRPr>
                    </a:p>
                  </a:txBody>
                  <a:tcPr marL="0" marR="0" marT="0" marB="0">
                    <a:lnL w="28575">
                      <a:solidFill>
                        <a:srgbClr val="EDEBE0"/>
                      </a:solidFill>
                      <a:prstDash val="solid"/>
                    </a:lnL>
                    <a:lnR w="28575">
                      <a:solidFill>
                        <a:srgbClr val="EDEBE0"/>
                      </a:solidFill>
                      <a:prstDash val="solid"/>
                    </a:lnR>
                    <a:lnT w="38100">
                      <a:solidFill>
                        <a:srgbClr val="000000"/>
                      </a:solidFill>
                      <a:prstDash val="solid"/>
                    </a:lnT>
                    <a:lnB w="28575">
                      <a:solidFill>
                        <a:srgbClr val="EDEBE0"/>
                      </a:solidFill>
                      <a:prstDash val="solid"/>
                    </a:lnB>
                    <a:solidFill>
                      <a:srgbClr val="F1F1F1"/>
                    </a:solidFill>
                  </a:tcPr>
                </a:tc>
                <a:extLst>
                  <a:ext uri="{0D108BD9-81ED-4DB2-BD59-A6C34878D82A}">
                    <a16:rowId xmlns:a16="http://schemas.microsoft.com/office/drawing/2014/main" val="10005"/>
                  </a:ext>
                </a:extLst>
              </a:tr>
            </a:tbl>
          </a:graphicData>
        </a:graphic>
      </p:graphicFrame>
      <p:sp>
        <p:nvSpPr>
          <p:cNvPr id="21" name="object 5">
            <a:extLst>
              <a:ext uri="{FF2B5EF4-FFF2-40B4-BE49-F238E27FC236}">
                <a16:creationId xmlns:a16="http://schemas.microsoft.com/office/drawing/2014/main" id="{4BCE5328-94FB-609A-E214-33D30D51648B}"/>
              </a:ext>
            </a:extLst>
          </p:cNvPr>
          <p:cNvSpPr txBox="1"/>
          <p:nvPr/>
        </p:nvSpPr>
        <p:spPr>
          <a:xfrm>
            <a:off x="4038600" y="152400"/>
            <a:ext cx="5718175" cy="2173605"/>
          </a:xfrm>
          <a:prstGeom prst="rect">
            <a:avLst/>
          </a:prstGeom>
        </p:spPr>
        <p:txBody>
          <a:bodyPr vert="horz" wrap="square" lIns="0" tIns="12065" rIns="0" bIns="0" rtlCol="0">
            <a:spAutoFit/>
          </a:bodyPr>
          <a:lstStyle/>
          <a:p>
            <a:pPr marL="88900" marR="993775">
              <a:lnSpc>
                <a:spcPct val="100000"/>
              </a:lnSpc>
              <a:spcBef>
                <a:spcPts val="95"/>
              </a:spcBef>
            </a:pPr>
            <a:r>
              <a:rPr sz="2800" dirty="0">
                <a:latin typeface="Arial"/>
                <a:cs typeface="Arial"/>
              </a:rPr>
              <a:t>The</a:t>
            </a:r>
            <a:r>
              <a:rPr sz="2800" spc="-45" dirty="0">
                <a:latin typeface="Arial"/>
                <a:cs typeface="Arial"/>
              </a:rPr>
              <a:t> </a:t>
            </a:r>
            <a:r>
              <a:rPr sz="2800" dirty="0">
                <a:latin typeface="Arial"/>
                <a:cs typeface="Arial"/>
              </a:rPr>
              <a:t>juicy</a:t>
            </a:r>
            <a:r>
              <a:rPr sz="2800" spc="-60" dirty="0">
                <a:latin typeface="Arial"/>
                <a:cs typeface="Arial"/>
              </a:rPr>
              <a:t> </a:t>
            </a:r>
            <a:r>
              <a:rPr sz="2800" dirty="0">
                <a:latin typeface="Arial"/>
                <a:cs typeface="Arial"/>
              </a:rPr>
              <a:t>piece</a:t>
            </a:r>
            <a:r>
              <a:rPr sz="2800" spc="-50" dirty="0">
                <a:latin typeface="Arial"/>
                <a:cs typeface="Arial"/>
              </a:rPr>
              <a:t> </a:t>
            </a:r>
            <a:r>
              <a:rPr sz="2800" dirty="0">
                <a:latin typeface="Arial"/>
                <a:cs typeface="Arial"/>
              </a:rPr>
              <a:t>of</a:t>
            </a:r>
            <a:r>
              <a:rPr sz="2800" spc="-55" dirty="0">
                <a:latin typeface="Arial"/>
                <a:cs typeface="Arial"/>
              </a:rPr>
              <a:t> </a:t>
            </a:r>
            <a:r>
              <a:rPr sz="2800" spc="-10" dirty="0">
                <a:latin typeface="Arial"/>
                <a:cs typeface="Arial"/>
              </a:rPr>
              <a:t>information </a:t>
            </a:r>
            <a:r>
              <a:rPr sz="2800" dirty="0">
                <a:latin typeface="Arial"/>
                <a:cs typeface="Arial"/>
              </a:rPr>
              <a:t>here</a:t>
            </a:r>
            <a:r>
              <a:rPr sz="2800" spc="-45" dirty="0">
                <a:latin typeface="Arial"/>
                <a:cs typeface="Arial"/>
              </a:rPr>
              <a:t> </a:t>
            </a:r>
            <a:r>
              <a:rPr sz="2800" dirty="0">
                <a:latin typeface="Arial"/>
                <a:cs typeface="Arial"/>
              </a:rPr>
              <a:t>in</a:t>
            </a:r>
            <a:r>
              <a:rPr sz="2800" spc="-45" dirty="0">
                <a:latin typeface="Arial"/>
                <a:cs typeface="Arial"/>
              </a:rPr>
              <a:t> </a:t>
            </a:r>
            <a:r>
              <a:rPr sz="2800" dirty="0">
                <a:latin typeface="Arial"/>
                <a:cs typeface="Arial"/>
              </a:rPr>
              <a:t>the</a:t>
            </a:r>
            <a:r>
              <a:rPr sz="2800" spc="-35" dirty="0">
                <a:latin typeface="Arial"/>
                <a:cs typeface="Arial"/>
              </a:rPr>
              <a:t> </a:t>
            </a:r>
            <a:r>
              <a:rPr sz="2800" b="1" dirty="0">
                <a:latin typeface="Arial"/>
                <a:cs typeface="Arial"/>
              </a:rPr>
              <a:t>return</a:t>
            </a:r>
            <a:r>
              <a:rPr sz="2800" b="1" spc="-55" dirty="0">
                <a:latin typeface="Arial"/>
                <a:cs typeface="Arial"/>
              </a:rPr>
              <a:t> </a:t>
            </a:r>
            <a:r>
              <a:rPr sz="2800" b="1" spc="-10" dirty="0">
                <a:latin typeface="Arial"/>
                <a:cs typeface="Arial"/>
              </a:rPr>
              <a:t>address</a:t>
            </a:r>
            <a:endParaRPr sz="2800" dirty="0">
              <a:latin typeface="Arial"/>
              <a:cs typeface="Arial"/>
            </a:endParaRPr>
          </a:p>
          <a:p>
            <a:pPr>
              <a:lnSpc>
                <a:spcPct val="100000"/>
              </a:lnSpc>
              <a:spcBef>
                <a:spcPts val="5"/>
              </a:spcBef>
            </a:pPr>
            <a:endParaRPr sz="3850" dirty="0">
              <a:latin typeface="Arial"/>
              <a:cs typeface="Arial"/>
            </a:endParaRPr>
          </a:p>
          <a:p>
            <a:pPr marL="12700" marR="5080">
              <a:lnSpc>
                <a:spcPct val="100000"/>
              </a:lnSpc>
            </a:pPr>
            <a:r>
              <a:rPr sz="2400" dirty="0">
                <a:latin typeface="Arial"/>
                <a:cs typeface="Arial"/>
              </a:rPr>
              <a:t>The</a:t>
            </a:r>
            <a:r>
              <a:rPr sz="2400" spc="-30" dirty="0">
                <a:latin typeface="Arial"/>
                <a:cs typeface="Arial"/>
              </a:rPr>
              <a:t> </a:t>
            </a:r>
            <a:r>
              <a:rPr sz="2400" dirty="0">
                <a:latin typeface="Arial"/>
                <a:cs typeface="Arial"/>
              </a:rPr>
              <a:t>program</a:t>
            </a:r>
            <a:r>
              <a:rPr sz="2400" spc="-10" dirty="0">
                <a:latin typeface="Arial"/>
                <a:cs typeface="Arial"/>
              </a:rPr>
              <a:t> </a:t>
            </a:r>
            <a:r>
              <a:rPr sz="2400" dirty="0">
                <a:latin typeface="Arial"/>
                <a:cs typeface="Arial"/>
              </a:rPr>
              <a:t>will jump</a:t>
            </a:r>
            <a:r>
              <a:rPr sz="2400" spc="-15" dirty="0">
                <a:latin typeface="Arial"/>
                <a:cs typeface="Arial"/>
              </a:rPr>
              <a:t> </a:t>
            </a:r>
            <a:r>
              <a:rPr sz="2400" dirty="0">
                <a:latin typeface="Arial"/>
                <a:cs typeface="Arial"/>
              </a:rPr>
              <a:t>to</a:t>
            </a:r>
            <a:r>
              <a:rPr sz="2400" spc="-15" dirty="0">
                <a:latin typeface="Arial"/>
                <a:cs typeface="Arial"/>
              </a:rPr>
              <a:t> </a:t>
            </a:r>
            <a:r>
              <a:rPr sz="2400" dirty="0">
                <a:latin typeface="Arial"/>
                <a:cs typeface="Arial"/>
              </a:rPr>
              <a:t>that</a:t>
            </a:r>
            <a:r>
              <a:rPr sz="2400" spc="-25" dirty="0">
                <a:latin typeface="Arial"/>
                <a:cs typeface="Arial"/>
              </a:rPr>
              <a:t> </a:t>
            </a:r>
            <a:r>
              <a:rPr sz="2400" dirty="0">
                <a:latin typeface="Arial"/>
                <a:cs typeface="Arial"/>
              </a:rPr>
              <a:t>address</a:t>
            </a:r>
            <a:r>
              <a:rPr sz="2400" spc="5" dirty="0">
                <a:latin typeface="Arial"/>
                <a:cs typeface="Arial"/>
              </a:rPr>
              <a:t> </a:t>
            </a:r>
            <a:r>
              <a:rPr sz="2400" spc="-25" dirty="0">
                <a:latin typeface="Arial"/>
                <a:cs typeface="Arial"/>
              </a:rPr>
              <a:t>and </a:t>
            </a:r>
            <a:r>
              <a:rPr sz="2400" dirty="0">
                <a:latin typeface="Arial"/>
                <a:cs typeface="Arial"/>
              </a:rPr>
              <a:t>continue</a:t>
            </a:r>
            <a:r>
              <a:rPr sz="2400" spc="-20" dirty="0">
                <a:latin typeface="Arial"/>
                <a:cs typeface="Arial"/>
              </a:rPr>
              <a:t> </a:t>
            </a:r>
            <a:r>
              <a:rPr sz="2400" dirty="0">
                <a:latin typeface="Arial"/>
                <a:cs typeface="Arial"/>
              </a:rPr>
              <a:t>to</a:t>
            </a:r>
            <a:r>
              <a:rPr sz="2400" spc="-30" dirty="0">
                <a:latin typeface="Arial"/>
                <a:cs typeface="Arial"/>
              </a:rPr>
              <a:t> </a:t>
            </a:r>
            <a:r>
              <a:rPr sz="2400" dirty="0">
                <a:latin typeface="Arial"/>
                <a:cs typeface="Arial"/>
              </a:rPr>
              <a:t>execute</a:t>
            </a:r>
            <a:r>
              <a:rPr sz="2400" spc="5" dirty="0">
                <a:latin typeface="Arial"/>
                <a:cs typeface="Arial"/>
              </a:rPr>
              <a:t> </a:t>
            </a:r>
            <a:r>
              <a:rPr sz="2400" spc="-20" dirty="0">
                <a:latin typeface="Arial"/>
                <a:cs typeface="Arial"/>
              </a:rPr>
              <a:t>code</a:t>
            </a:r>
            <a:endParaRPr sz="2400" dirty="0">
              <a:latin typeface="Arial"/>
              <a:cs typeface="Arial"/>
            </a:endParaRPr>
          </a:p>
        </p:txBody>
      </p:sp>
      <p:sp>
        <p:nvSpPr>
          <p:cNvPr id="2" name="object 7">
            <a:extLst>
              <a:ext uri="{FF2B5EF4-FFF2-40B4-BE49-F238E27FC236}">
                <a16:creationId xmlns:a16="http://schemas.microsoft.com/office/drawing/2014/main" id="{70E99C28-13A0-F8C0-FE9C-C7C532643C5A}"/>
              </a:ext>
            </a:extLst>
          </p:cNvPr>
          <p:cNvSpPr txBox="1"/>
          <p:nvPr/>
        </p:nvSpPr>
        <p:spPr>
          <a:xfrm>
            <a:off x="4195828" y="2672194"/>
            <a:ext cx="3277235" cy="1228090"/>
          </a:xfrm>
          <a:prstGeom prst="rect">
            <a:avLst/>
          </a:prstGeom>
        </p:spPr>
        <p:txBody>
          <a:bodyPr vert="horz" wrap="square" lIns="0" tIns="12700" rIns="0" bIns="0" rtlCol="0">
            <a:spAutoFit/>
          </a:bodyPr>
          <a:lstStyle/>
          <a:p>
            <a:pPr marL="12700" marR="5080">
              <a:lnSpc>
                <a:spcPct val="100000"/>
              </a:lnSpc>
              <a:spcBef>
                <a:spcPts val="100"/>
              </a:spcBef>
            </a:pPr>
            <a:r>
              <a:rPr sz="1800" dirty="0">
                <a:latin typeface="Arial"/>
                <a:cs typeface="Arial"/>
              </a:rPr>
              <a:t>Overwriting</a:t>
            </a:r>
            <a:r>
              <a:rPr sz="1800" spc="20" dirty="0">
                <a:latin typeface="Arial"/>
                <a:cs typeface="Arial"/>
              </a:rPr>
              <a:t> </a:t>
            </a:r>
            <a:r>
              <a:rPr sz="1800" dirty="0">
                <a:latin typeface="Arial"/>
                <a:cs typeface="Arial"/>
              </a:rPr>
              <a:t>the</a:t>
            </a:r>
            <a:r>
              <a:rPr sz="1800" spc="-20" dirty="0">
                <a:latin typeface="Arial"/>
                <a:cs typeface="Arial"/>
              </a:rPr>
              <a:t> </a:t>
            </a:r>
            <a:r>
              <a:rPr sz="1800" dirty="0">
                <a:latin typeface="Arial"/>
                <a:cs typeface="Arial"/>
              </a:rPr>
              <a:t>return</a:t>
            </a:r>
            <a:r>
              <a:rPr sz="1800" spc="-25" dirty="0">
                <a:latin typeface="Arial"/>
                <a:cs typeface="Arial"/>
              </a:rPr>
              <a:t> </a:t>
            </a:r>
            <a:r>
              <a:rPr sz="1800" spc="-10" dirty="0">
                <a:latin typeface="Arial"/>
                <a:cs typeface="Arial"/>
              </a:rPr>
              <a:t>address </a:t>
            </a:r>
            <a:r>
              <a:rPr sz="1800" dirty="0">
                <a:latin typeface="Arial"/>
                <a:cs typeface="Arial"/>
              </a:rPr>
              <a:t>with</a:t>
            </a:r>
            <a:r>
              <a:rPr sz="1800" spc="5" dirty="0">
                <a:latin typeface="Arial"/>
                <a:cs typeface="Arial"/>
              </a:rPr>
              <a:t> </a:t>
            </a:r>
            <a:r>
              <a:rPr sz="1800" dirty="0">
                <a:latin typeface="Arial"/>
                <a:cs typeface="Arial"/>
              </a:rPr>
              <a:t>something</a:t>
            </a:r>
            <a:r>
              <a:rPr sz="1800" spc="-5" dirty="0">
                <a:latin typeface="Arial"/>
                <a:cs typeface="Arial"/>
              </a:rPr>
              <a:t> </a:t>
            </a:r>
            <a:r>
              <a:rPr sz="1800" dirty="0">
                <a:latin typeface="Arial"/>
                <a:cs typeface="Arial"/>
              </a:rPr>
              <a:t>else</a:t>
            </a:r>
            <a:r>
              <a:rPr sz="1800" spc="-20" dirty="0">
                <a:latin typeface="Arial"/>
                <a:cs typeface="Arial"/>
              </a:rPr>
              <a:t> </a:t>
            </a:r>
            <a:r>
              <a:rPr sz="1800" dirty="0">
                <a:latin typeface="Arial"/>
                <a:cs typeface="Arial"/>
              </a:rPr>
              <a:t>can</a:t>
            </a:r>
            <a:r>
              <a:rPr sz="1800" spc="-20" dirty="0">
                <a:latin typeface="Arial"/>
                <a:cs typeface="Arial"/>
              </a:rPr>
              <a:t> </a:t>
            </a:r>
            <a:r>
              <a:rPr sz="1800" dirty="0">
                <a:latin typeface="Arial"/>
                <a:cs typeface="Arial"/>
              </a:rPr>
              <a:t>lead</a:t>
            </a:r>
            <a:r>
              <a:rPr sz="1800" spc="-15" dirty="0">
                <a:latin typeface="Arial"/>
                <a:cs typeface="Arial"/>
              </a:rPr>
              <a:t> </a:t>
            </a:r>
            <a:r>
              <a:rPr sz="1800" spc="-25" dirty="0">
                <a:latin typeface="Arial"/>
                <a:cs typeface="Arial"/>
              </a:rPr>
              <a:t>to:</a:t>
            </a:r>
            <a:endParaRPr sz="1800" dirty="0">
              <a:latin typeface="Arial"/>
              <a:cs typeface="Arial"/>
            </a:endParaRPr>
          </a:p>
          <a:p>
            <a:pPr marL="12700">
              <a:lnSpc>
                <a:spcPct val="100000"/>
              </a:lnSpc>
              <a:spcBef>
                <a:spcPts val="825"/>
              </a:spcBef>
            </a:pPr>
            <a:r>
              <a:rPr sz="1800" spc="-10" dirty="0">
                <a:latin typeface="Arial"/>
                <a:cs typeface="Arial"/>
              </a:rPr>
              <a:t>Non-</a:t>
            </a:r>
            <a:r>
              <a:rPr sz="1800" dirty="0">
                <a:latin typeface="Arial"/>
                <a:cs typeface="Arial"/>
              </a:rPr>
              <a:t>existent</a:t>
            </a:r>
            <a:r>
              <a:rPr sz="1800" spc="-25" dirty="0">
                <a:latin typeface="Arial"/>
                <a:cs typeface="Arial"/>
              </a:rPr>
              <a:t> </a:t>
            </a:r>
            <a:r>
              <a:rPr sz="1800" spc="-10" dirty="0">
                <a:latin typeface="Arial"/>
                <a:cs typeface="Arial"/>
              </a:rPr>
              <a:t>address</a:t>
            </a:r>
            <a:endParaRPr sz="1800" dirty="0">
              <a:latin typeface="Arial"/>
              <a:cs typeface="Arial"/>
            </a:endParaRPr>
          </a:p>
          <a:p>
            <a:pPr marL="12700">
              <a:lnSpc>
                <a:spcPct val="100000"/>
              </a:lnSpc>
              <a:spcBef>
                <a:spcPts val="5"/>
              </a:spcBef>
            </a:pPr>
            <a:r>
              <a:rPr sz="1800" spc="-180" dirty="0">
                <a:latin typeface="Wingdings"/>
                <a:cs typeface="Wingdings"/>
              </a:rPr>
              <a:t></a:t>
            </a:r>
            <a:r>
              <a:rPr sz="1800" spc="45" dirty="0">
                <a:latin typeface="Times New Roman"/>
                <a:cs typeface="Times New Roman"/>
              </a:rPr>
              <a:t> </a:t>
            </a:r>
            <a:r>
              <a:rPr sz="1800" spc="-10" dirty="0">
                <a:latin typeface="Arial"/>
                <a:cs typeface="Arial"/>
              </a:rPr>
              <a:t>CRASH</a:t>
            </a:r>
            <a:endParaRPr sz="1800" dirty="0">
              <a:latin typeface="Arial"/>
              <a:cs typeface="Arial"/>
            </a:endParaRPr>
          </a:p>
        </p:txBody>
      </p:sp>
      <p:sp>
        <p:nvSpPr>
          <p:cNvPr id="6" name="object 8">
            <a:extLst>
              <a:ext uri="{FF2B5EF4-FFF2-40B4-BE49-F238E27FC236}">
                <a16:creationId xmlns:a16="http://schemas.microsoft.com/office/drawing/2014/main" id="{8C735C42-9C05-BFD1-57BF-A42D224A9AA6}"/>
              </a:ext>
            </a:extLst>
          </p:cNvPr>
          <p:cNvSpPr txBox="1"/>
          <p:nvPr/>
        </p:nvSpPr>
        <p:spPr>
          <a:xfrm>
            <a:off x="4195828" y="4149203"/>
            <a:ext cx="4425315" cy="1946275"/>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Access</a:t>
            </a:r>
            <a:r>
              <a:rPr sz="1800" spc="-10" dirty="0">
                <a:latin typeface="Arial"/>
                <a:cs typeface="Arial"/>
              </a:rPr>
              <a:t> Violation</a:t>
            </a:r>
            <a:endParaRPr sz="1800" dirty="0">
              <a:latin typeface="Arial"/>
              <a:cs typeface="Arial"/>
            </a:endParaRPr>
          </a:p>
          <a:p>
            <a:pPr marL="12700">
              <a:lnSpc>
                <a:spcPct val="100000"/>
              </a:lnSpc>
            </a:pPr>
            <a:r>
              <a:rPr sz="1800" spc="-180" dirty="0">
                <a:latin typeface="Wingdings"/>
                <a:cs typeface="Wingdings"/>
              </a:rPr>
              <a:t></a:t>
            </a:r>
            <a:r>
              <a:rPr sz="1800" spc="45" dirty="0">
                <a:latin typeface="Times New Roman"/>
                <a:cs typeface="Times New Roman"/>
              </a:rPr>
              <a:t> </a:t>
            </a:r>
            <a:r>
              <a:rPr sz="1800" spc="-10" dirty="0">
                <a:latin typeface="Arial"/>
                <a:cs typeface="Arial"/>
              </a:rPr>
              <a:t>CRASH</a:t>
            </a:r>
            <a:endParaRPr sz="1800" dirty="0">
              <a:latin typeface="Arial"/>
              <a:cs typeface="Arial"/>
            </a:endParaRPr>
          </a:p>
          <a:p>
            <a:pPr>
              <a:lnSpc>
                <a:spcPct val="100000"/>
              </a:lnSpc>
              <a:spcBef>
                <a:spcPts val="35"/>
              </a:spcBef>
            </a:pPr>
            <a:endParaRPr sz="1850" dirty="0">
              <a:latin typeface="Arial"/>
              <a:cs typeface="Arial"/>
            </a:endParaRPr>
          </a:p>
          <a:p>
            <a:pPr marL="12700">
              <a:lnSpc>
                <a:spcPct val="100000"/>
              </a:lnSpc>
            </a:pPr>
            <a:r>
              <a:rPr sz="1800" dirty="0">
                <a:latin typeface="Arial"/>
                <a:cs typeface="Arial"/>
              </a:rPr>
              <a:t>Invalid</a:t>
            </a:r>
            <a:r>
              <a:rPr sz="1800" spc="-20" dirty="0">
                <a:latin typeface="Arial"/>
                <a:cs typeface="Arial"/>
              </a:rPr>
              <a:t> </a:t>
            </a:r>
            <a:r>
              <a:rPr sz="1800" spc="-10" dirty="0">
                <a:latin typeface="Arial"/>
                <a:cs typeface="Arial"/>
              </a:rPr>
              <a:t>Instruction</a:t>
            </a:r>
            <a:endParaRPr sz="1800" dirty="0">
              <a:latin typeface="Arial"/>
              <a:cs typeface="Arial"/>
            </a:endParaRPr>
          </a:p>
          <a:p>
            <a:pPr marL="12700">
              <a:lnSpc>
                <a:spcPct val="100000"/>
              </a:lnSpc>
            </a:pPr>
            <a:r>
              <a:rPr sz="1800" spc="-180" dirty="0">
                <a:latin typeface="Wingdings"/>
                <a:cs typeface="Wingdings"/>
              </a:rPr>
              <a:t></a:t>
            </a:r>
            <a:r>
              <a:rPr sz="1800" spc="45" dirty="0">
                <a:latin typeface="Times New Roman"/>
                <a:cs typeface="Times New Roman"/>
              </a:rPr>
              <a:t> </a:t>
            </a:r>
            <a:r>
              <a:rPr sz="1800" spc="-10" dirty="0">
                <a:latin typeface="Arial"/>
                <a:cs typeface="Arial"/>
              </a:rPr>
              <a:t>CRASH</a:t>
            </a:r>
            <a:endParaRPr sz="1800" dirty="0">
              <a:latin typeface="Arial"/>
              <a:cs typeface="Arial"/>
            </a:endParaRPr>
          </a:p>
          <a:p>
            <a:pPr>
              <a:lnSpc>
                <a:spcPct val="100000"/>
              </a:lnSpc>
              <a:spcBef>
                <a:spcPts val="30"/>
              </a:spcBef>
            </a:pPr>
            <a:endParaRPr sz="1850" dirty="0">
              <a:latin typeface="Arial"/>
              <a:cs typeface="Arial"/>
            </a:endParaRPr>
          </a:p>
          <a:p>
            <a:pPr marL="12700">
              <a:lnSpc>
                <a:spcPct val="100000"/>
              </a:lnSpc>
              <a:tabLst>
                <a:tab pos="3315335" algn="l"/>
              </a:tabLst>
            </a:pPr>
            <a:r>
              <a:rPr sz="1800" b="1" dirty="0">
                <a:solidFill>
                  <a:srgbClr val="FF0000"/>
                </a:solidFill>
                <a:latin typeface="Arial"/>
                <a:cs typeface="Arial"/>
              </a:rPr>
              <a:t>Execution</a:t>
            </a:r>
            <a:r>
              <a:rPr sz="1800" b="1" spc="-30" dirty="0">
                <a:solidFill>
                  <a:srgbClr val="FF0000"/>
                </a:solidFill>
                <a:latin typeface="Arial"/>
                <a:cs typeface="Arial"/>
              </a:rPr>
              <a:t> </a:t>
            </a:r>
            <a:r>
              <a:rPr sz="1800" b="1" dirty="0">
                <a:solidFill>
                  <a:srgbClr val="FF0000"/>
                </a:solidFill>
                <a:latin typeface="Arial"/>
                <a:cs typeface="Arial"/>
              </a:rPr>
              <a:t>of</a:t>
            </a:r>
            <a:r>
              <a:rPr sz="1800" b="1" spc="-20" dirty="0">
                <a:solidFill>
                  <a:srgbClr val="FF0000"/>
                </a:solidFill>
                <a:latin typeface="Arial"/>
                <a:cs typeface="Arial"/>
              </a:rPr>
              <a:t> </a:t>
            </a:r>
            <a:r>
              <a:rPr sz="1800" b="1" dirty="0">
                <a:solidFill>
                  <a:srgbClr val="FF0000"/>
                </a:solidFill>
                <a:latin typeface="Arial"/>
                <a:cs typeface="Arial"/>
              </a:rPr>
              <a:t>attacker’s</a:t>
            </a:r>
            <a:r>
              <a:rPr sz="1800" b="1" spc="-15" dirty="0">
                <a:solidFill>
                  <a:srgbClr val="FF0000"/>
                </a:solidFill>
                <a:latin typeface="Arial"/>
                <a:cs typeface="Arial"/>
              </a:rPr>
              <a:t> </a:t>
            </a:r>
            <a:r>
              <a:rPr sz="1800" b="1" spc="-10" dirty="0">
                <a:solidFill>
                  <a:srgbClr val="FF0000"/>
                </a:solidFill>
                <a:latin typeface="Arial"/>
                <a:cs typeface="Arial"/>
              </a:rPr>
              <a:t>code!</a:t>
            </a:r>
            <a:r>
              <a:rPr sz="1800" b="1" dirty="0">
                <a:solidFill>
                  <a:srgbClr val="FF0000"/>
                </a:solidFill>
                <a:latin typeface="Arial"/>
                <a:cs typeface="Arial"/>
              </a:rPr>
              <a:t>	</a:t>
            </a:r>
            <a:r>
              <a:rPr sz="1800" spc="-180" dirty="0">
                <a:solidFill>
                  <a:srgbClr val="FF0000"/>
                </a:solidFill>
                <a:latin typeface="Wingdings"/>
                <a:cs typeface="Wingdings"/>
              </a:rPr>
              <a:t></a:t>
            </a:r>
            <a:r>
              <a:rPr sz="1800" spc="40" dirty="0">
                <a:solidFill>
                  <a:srgbClr val="FF0000"/>
                </a:solidFill>
                <a:latin typeface="Times New Roman"/>
                <a:cs typeface="Times New Roman"/>
              </a:rPr>
              <a:t> </a:t>
            </a:r>
            <a:r>
              <a:rPr sz="1800" b="1" dirty="0">
                <a:solidFill>
                  <a:srgbClr val="FF0000"/>
                </a:solidFill>
                <a:latin typeface="Arial"/>
                <a:cs typeface="Arial"/>
              </a:rPr>
              <a:t>Oh </a:t>
            </a:r>
            <a:r>
              <a:rPr sz="1800" b="1" spc="-20" dirty="0">
                <a:solidFill>
                  <a:srgbClr val="FF0000"/>
                </a:solidFill>
                <a:latin typeface="Arial"/>
                <a:cs typeface="Arial"/>
              </a:rPr>
              <a:t>no!!</a:t>
            </a:r>
            <a:endParaRPr sz="1800" dirty="0">
              <a:latin typeface="Arial"/>
              <a:cs typeface="Arial"/>
            </a:endParaRPr>
          </a:p>
        </p:txBody>
      </p:sp>
    </p:spTree>
    <p:extLst>
      <p:ext uri="{BB962C8B-B14F-4D97-AF65-F5344CB8AC3E}">
        <p14:creationId xmlns:p14="http://schemas.microsoft.com/office/powerpoint/2010/main" val="823264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18</a:t>
            </a:fld>
            <a:endParaRPr lang="en-US" dirty="0"/>
          </a:p>
        </p:txBody>
      </p:sp>
      <p:sp>
        <p:nvSpPr>
          <p:cNvPr id="13" name="object 2">
            <a:extLst>
              <a:ext uri="{FF2B5EF4-FFF2-40B4-BE49-F238E27FC236}">
                <a16:creationId xmlns:a16="http://schemas.microsoft.com/office/drawing/2014/main" id="{360ED2DB-49CD-3254-BDB5-C5111BEDDC83}"/>
              </a:ext>
            </a:extLst>
          </p:cNvPr>
          <p:cNvSpPr txBox="1">
            <a:spLocks noGrp="1"/>
          </p:cNvSpPr>
          <p:nvPr>
            <p:ph type="title"/>
          </p:nvPr>
        </p:nvSpPr>
        <p:spPr>
          <a:xfrm>
            <a:off x="732536" y="54051"/>
            <a:ext cx="2017395" cy="452120"/>
          </a:xfrm>
          <a:prstGeom prst="rect">
            <a:avLst/>
          </a:prstGeom>
        </p:spPr>
        <p:txBody>
          <a:bodyPr vert="horz" wrap="square" lIns="0" tIns="12065" rIns="0" bIns="0" rtlCol="0">
            <a:spAutoFit/>
          </a:bodyPr>
          <a:lstStyle/>
          <a:p>
            <a:pPr marL="12700">
              <a:lnSpc>
                <a:spcPct val="100000"/>
              </a:lnSpc>
              <a:spcBef>
                <a:spcPts val="95"/>
              </a:spcBef>
            </a:pPr>
            <a:r>
              <a:rPr dirty="0"/>
              <a:t>THE</a:t>
            </a:r>
            <a:r>
              <a:rPr spc="-75" dirty="0"/>
              <a:t> </a:t>
            </a:r>
            <a:r>
              <a:rPr spc="-10" dirty="0"/>
              <a:t>STACK</a:t>
            </a:r>
          </a:p>
        </p:txBody>
      </p:sp>
      <p:sp>
        <p:nvSpPr>
          <p:cNvPr id="19" name="object 3">
            <a:extLst>
              <a:ext uri="{FF2B5EF4-FFF2-40B4-BE49-F238E27FC236}">
                <a16:creationId xmlns:a16="http://schemas.microsoft.com/office/drawing/2014/main" id="{3B5C355F-A6BA-B02D-35B4-C347E4CCB95B}"/>
              </a:ext>
            </a:extLst>
          </p:cNvPr>
          <p:cNvSpPr txBox="1"/>
          <p:nvPr/>
        </p:nvSpPr>
        <p:spPr>
          <a:xfrm>
            <a:off x="1417066" y="3249232"/>
            <a:ext cx="965200" cy="1901825"/>
          </a:xfrm>
          <a:prstGeom prst="rect">
            <a:avLst/>
          </a:prstGeom>
        </p:spPr>
        <p:txBody>
          <a:bodyPr vert="horz" wrap="square" lIns="0" tIns="0" rIns="0" bIns="0" rtlCol="0">
            <a:spAutoFit/>
          </a:bodyPr>
          <a:lstStyle/>
          <a:p>
            <a:pPr>
              <a:lnSpc>
                <a:spcPts val="1989"/>
              </a:lnSpc>
            </a:pPr>
            <a:r>
              <a:rPr sz="1800" spc="-10" dirty="0">
                <a:latin typeface="Arial"/>
                <a:cs typeface="Arial"/>
              </a:rPr>
              <a:t>buffer[99]</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spc="-10" dirty="0">
                <a:latin typeface="Arial"/>
                <a:cs typeface="Arial"/>
              </a:rPr>
              <a:t>buffer[0]</a:t>
            </a:r>
            <a:endParaRPr sz="1800">
              <a:latin typeface="Arial"/>
              <a:cs typeface="Arial"/>
            </a:endParaRPr>
          </a:p>
        </p:txBody>
      </p:sp>
      <p:graphicFrame>
        <p:nvGraphicFramePr>
          <p:cNvPr id="20" name="object 4">
            <a:extLst>
              <a:ext uri="{FF2B5EF4-FFF2-40B4-BE49-F238E27FC236}">
                <a16:creationId xmlns:a16="http://schemas.microsoft.com/office/drawing/2014/main" id="{60886D8C-05A7-D938-F37F-17FFAD8BFD5D}"/>
              </a:ext>
            </a:extLst>
          </p:cNvPr>
          <p:cNvGraphicFramePr>
            <a:graphicFrameLocks noGrp="1"/>
          </p:cNvGraphicFramePr>
          <p:nvPr/>
        </p:nvGraphicFramePr>
        <p:xfrm>
          <a:off x="216661" y="521462"/>
          <a:ext cx="3352800" cy="5358764"/>
        </p:xfrm>
        <a:graphic>
          <a:graphicData uri="http://schemas.openxmlformats.org/drawingml/2006/table">
            <a:tbl>
              <a:tblPr firstRow="1" bandRow="1">
                <a:tableStyleId>{2D5ABB26-0587-4C30-8999-92F81FD0307C}</a:tableStyleId>
              </a:tblPr>
              <a:tblGrid>
                <a:gridCol w="3352800">
                  <a:extLst>
                    <a:ext uri="{9D8B030D-6E8A-4147-A177-3AD203B41FA5}">
                      <a16:colId xmlns:a16="http://schemas.microsoft.com/office/drawing/2014/main" val="20000"/>
                    </a:ext>
                  </a:extLst>
                </a:gridCol>
              </a:tblGrid>
              <a:tr h="1226185">
                <a:tc>
                  <a:txBody>
                    <a:bodyPr/>
                    <a:lstStyle/>
                    <a:p>
                      <a:pPr>
                        <a:lnSpc>
                          <a:spcPct val="100000"/>
                        </a:lnSpc>
                      </a:pPr>
                      <a:endParaRPr sz="1800">
                        <a:latin typeface="Times New Roman"/>
                        <a:cs typeface="Times New Roman"/>
                      </a:endParaRPr>
                    </a:p>
                    <a:p>
                      <a:pPr algn="ctr">
                        <a:lnSpc>
                          <a:spcPct val="100000"/>
                        </a:lnSpc>
                        <a:spcBef>
                          <a:spcPts val="1525"/>
                        </a:spcBef>
                      </a:pPr>
                      <a:r>
                        <a:rPr sz="1800" dirty="0">
                          <a:solidFill>
                            <a:srgbClr val="A6A6A6"/>
                          </a:solidFill>
                          <a:latin typeface="Calibri"/>
                          <a:cs typeface="Calibri"/>
                        </a:rPr>
                        <a:t>…</a:t>
                      </a:r>
                      <a:r>
                        <a:rPr sz="1800" spc="-30" dirty="0">
                          <a:solidFill>
                            <a:srgbClr val="A6A6A6"/>
                          </a:solidFill>
                          <a:latin typeface="Calibri"/>
                          <a:cs typeface="Calibri"/>
                        </a:rPr>
                        <a:t> </a:t>
                      </a:r>
                      <a:r>
                        <a:rPr sz="1800" dirty="0">
                          <a:solidFill>
                            <a:srgbClr val="A6A6A6"/>
                          </a:solidFill>
                          <a:latin typeface="Calibri"/>
                          <a:cs typeface="Calibri"/>
                        </a:rPr>
                        <a:t>previous</a:t>
                      </a:r>
                      <a:r>
                        <a:rPr sz="1800" spc="-10" dirty="0">
                          <a:solidFill>
                            <a:srgbClr val="A6A6A6"/>
                          </a:solidFill>
                          <a:latin typeface="Calibri"/>
                          <a:cs typeface="Calibri"/>
                        </a:rPr>
                        <a:t> </a:t>
                      </a:r>
                      <a:r>
                        <a:rPr sz="1800" dirty="0">
                          <a:solidFill>
                            <a:srgbClr val="A6A6A6"/>
                          </a:solidFill>
                          <a:latin typeface="Calibri"/>
                          <a:cs typeface="Calibri"/>
                        </a:rPr>
                        <a:t>stack</a:t>
                      </a:r>
                      <a:r>
                        <a:rPr sz="1800" spc="-25" dirty="0">
                          <a:solidFill>
                            <a:srgbClr val="A6A6A6"/>
                          </a:solidFill>
                          <a:latin typeface="Calibri"/>
                          <a:cs typeface="Calibri"/>
                        </a:rPr>
                        <a:t> </a:t>
                      </a:r>
                      <a:r>
                        <a:rPr sz="1800" spc="-10" dirty="0">
                          <a:solidFill>
                            <a:srgbClr val="A6A6A6"/>
                          </a:solidFill>
                          <a:latin typeface="Calibri"/>
                          <a:cs typeface="Calibri"/>
                        </a:rPr>
                        <a:t>frames…</a:t>
                      </a:r>
                      <a:endParaRPr sz="1800">
                        <a:latin typeface="Calibri"/>
                        <a:cs typeface="Calibri"/>
                      </a:endParaRPr>
                    </a:p>
                  </a:txBody>
                  <a:tcPr marL="0" marR="0" marT="0" marB="0">
                    <a:lnL w="28575">
                      <a:solidFill>
                        <a:srgbClr val="EDEBE0"/>
                      </a:solidFill>
                      <a:prstDash val="solid"/>
                    </a:lnL>
                    <a:lnR w="28575">
                      <a:solidFill>
                        <a:srgbClr val="EDEBE0"/>
                      </a:solidFill>
                      <a:prstDash val="solid"/>
                    </a:lnR>
                    <a:lnT w="28575">
                      <a:solidFill>
                        <a:srgbClr val="EDEBE0"/>
                      </a:solidFill>
                      <a:prstDash val="solid"/>
                    </a:lnT>
                    <a:lnB w="57150">
                      <a:solidFill>
                        <a:srgbClr val="000000"/>
                      </a:solidFill>
                      <a:prstDash val="solid"/>
                    </a:lnB>
                    <a:solidFill>
                      <a:srgbClr val="F1F1F1"/>
                    </a:solidFill>
                  </a:tcPr>
                </a:tc>
                <a:extLst>
                  <a:ext uri="{0D108BD9-81ED-4DB2-BD59-A6C34878D82A}">
                    <a16:rowId xmlns:a16="http://schemas.microsoft.com/office/drawing/2014/main" val="10000"/>
                  </a:ext>
                </a:extLst>
              </a:tr>
              <a:tr h="466725">
                <a:tc>
                  <a:txBody>
                    <a:bodyPr/>
                    <a:lstStyle/>
                    <a:p>
                      <a:pPr algn="ctr">
                        <a:lnSpc>
                          <a:spcPct val="100000"/>
                        </a:lnSpc>
                        <a:spcBef>
                          <a:spcPts val="650"/>
                        </a:spcBef>
                      </a:pPr>
                      <a:r>
                        <a:rPr sz="1800" spc="-10" dirty="0">
                          <a:latin typeface="Calibri"/>
                          <a:cs typeface="Calibri"/>
                        </a:rPr>
                        <a:t>Arguments</a:t>
                      </a:r>
                      <a:endParaRPr sz="1800">
                        <a:latin typeface="Calibri"/>
                        <a:cs typeface="Calibri"/>
                      </a:endParaRPr>
                    </a:p>
                  </a:txBody>
                  <a:tcPr marL="0" marR="0" marT="82550" marB="0">
                    <a:lnL w="28575">
                      <a:solidFill>
                        <a:srgbClr val="000000"/>
                      </a:solidFill>
                      <a:prstDash val="solid"/>
                    </a:lnL>
                    <a:lnR w="28575">
                      <a:solidFill>
                        <a:srgbClr val="000000"/>
                      </a:solidFill>
                      <a:prstDash val="solid"/>
                    </a:lnR>
                    <a:lnT w="5715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1"/>
                  </a:ext>
                </a:extLst>
              </a:tr>
              <a:tr h="462915">
                <a:tc>
                  <a:txBody>
                    <a:bodyPr/>
                    <a:lstStyle/>
                    <a:p>
                      <a:pPr algn="ctr">
                        <a:lnSpc>
                          <a:spcPct val="100000"/>
                        </a:lnSpc>
                        <a:spcBef>
                          <a:spcPts val="620"/>
                        </a:spcBef>
                      </a:pPr>
                      <a:r>
                        <a:rPr sz="1800" b="1" dirty="0">
                          <a:latin typeface="Calibri"/>
                          <a:cs typeface="Calibri"/>
                        </a:rPr>
                        <a:t>Return</a:t>
                      </a:r>
                      <a:r>
                        <a:rPr sz="1800" b="1" spc="-30" dirty="0">
                          <a:latin typeface="Calibri"/>
                          <a:cs typeface="Calibri"/>
                        </a:rPr>
                        <a:t> </a:t>
                      </a:r>
                      <a:r>
                        <a:rPr sz="1800" b="1" spc="-10" dirty="0">
                          <a:latin typeface="Calibri"/>
                          <a:cs typeface="Calibri"/>
                        </a:rPr>
                        <a:t>Address</a:t>
                      </a:r>
                      <a:endParaRPr sz="1800">
                        <a:latin typeface="Calibri"/>
                        <a:cs typeface="Calibri"/>
                      </a:endParaRPr>
                    </a:p>
                  </a:txBody>
                  <a:tcPr marL="0" marR="0" marT="78740"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2"/>
                  </a:ext>
                </a:extLst>
              </a:tr>
              <a:tr h="464184">
                <a:tc>
                  <a:txBody>
                    <a:bodyPr/>
                    <a:lstStyle/>
                    <a:p>
                      <a:pPr algn="ctr">
                        <a:lnSpc>
                          <a:spcPct val="100000"/>
                        </a:lnSpc>
                        <a:spcBef>
                          <a:spcPts val="625"/>
                        </a:spcBef>
                      </a:pPr>
                      <a:r>
                        <a:rPr sz="1800" dirty="0">
                          <a:latin typeface="Calibri"/>
                          <a:cs typeface="Calibri"/>
                        </a:rPr>
                        <a:t>Previous</a:t>
                      </a:r>
                      <a:r>
                        <a:rPr sz="1800" spc="-5" dirty="0">
                          <a:latin typeface="Calibri"/>
                          <a:cs typeface="Calibri"/>
                        </a:rPr>
                        <a:t> </a:t>
                      </a:r>
                      <a:r>
                        <a:rPr sz="1800" dirty="0">
                          <a:latin typeface="Calibri"/>
                          <a:cs typeface="Calibri"/>
                        </a:rPr>
                        <a:t>frame </a:t>
                      </a:r>
                      <a:r>
                        <a:rPr sz="1800" spc="-10" dirty="0">
                          <a:latin typeface="Calibri"/>
                          <a:cs typeface="Calibri"/>
                        </a:rPr>
                        <a:t>pointer</a:t>
                      </a:r>
                      <a:endParaRPr sz="1800">
                        <a:latin typeface="Calibri"/>
                        <a:cs typeface="Calibri"/>
                      </a:endParaRPr>
                    </a:p>
                  </a:txBody>
                  <a:tcPr marL="0" marR="0" marT="7937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3"/>
                  </a:ext>
                </a:extLst>
              </a:tr>
              <a:tr h="2030730">
                <a:tc>
                  <a:txBody>
                    <a:bodyPr/>
                    <a:lstStyle/>
                    <a:p>
                      <a:pPr marL="1177290">
                        <a:lnSpc>
                          <a:spcPct val="100000"/>
                        </a:lnSpc>
                        <a:spcBef>
                          <a:spcPts val="305"/>
                        </a:spcBef>
                      </a:pPr>
                      <a:r>
                        <a:rPr sz="1800" spc="-10" dirty="0">
                          <a:latin typeface="Arial"/>
                          <a:cs typeface="Arial"/>
                        </a:rPr>
                        <a:t>buffer[99]</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spc="-10" dirty="0">
                          <a:latin typeface="Arial"/>
                          <a:cs typeface="Arial"/>
                        </a:rPr>
                        <a:t>buffer[0]</a:t>
                      </a:r>
                      <a:endParaRPr sz="1800">
                        <a:latin typeface="Arial"/>
                        <a:cs typeface="Arial"/>
                      </a:endParaRPr>
                    </a:p>
                  </a:txBody>
                  <a:tcPr marL="0" marR="0" marT="3873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4"/>
                  </a:ext>
                </a:extLst>
              </a:tr>
              <a:tr h="708025">
                <a:tc>
                  <a:txBody>
                    <a:bodyPr/>
                    <a:lstStyle/>
                    <a:p>
                      <a:pPr>
                        <a:lnSpc>
                          <a:spcPct val="100000"/>
                        </a:lnSpc>
                      </a:pPr>
                      <a:endParaRPr sz="2200">
                        <a:latin typeface="Times New Roman"/>
                        <a:cs typeface="Times New Roman"/>
                      </a:endParaRPr>
                    </a:p>
                  </a:txBody>
                  <a:tcPr marL="0" marR="0" marT="0" marB="0">
                    <a:lnL w="28575">
                      <a:solidFill>
                        <a:srgbClr val="EDEBE0"/>
                      </a:solidFill>
                      <a:prstDash val="solid"/>
                    </a:lnL>
                    <a:lnR w="28575">
                      <a:solidFill>
                        <a:srgbClr val="EDEBE0"/>
                      </a:solidFill>
                      <a:prstDash val="solid"/>
                    </a:lnR>
                    <a:lnT w="38100">
                      <a:solidFill>
                        <a:srgbClr val="000000"/>
                      </a:solidFill>
                      <a:prstDash val="solid"/>
                    </a:lnT>
                    <a:lnB w="28575">
                      <a:solidFill>
                        <a:srgbClr val="EDEBE0"/>
                      </a:solidFill>
                      <a:prstDash val="solid"/>
                    </a:lnB>
                    <a:solidFill>
                      <a:srgbClr val="F1F1F1"/>
                    </a:solidFill>
                  </a:tcPr>
                </a:tc>
                <a:extLst>
                  <a:ext uri="{0D108BD9-81ED-4DB2-BD59-A6C34878D82A}">
                    <a16:rowId xmlns:a16="http://schemas.microsoft.com/office/drawing/2014/main" val="10005"/>
                  </a:ext>
                </a:extLst>
              </a:tr>
            </a:tbl>
          </a:graphicData>
        </a:graphic>
      </p:graphicFrame>
      <p:sp>
        <p:nvSpPr>
          <p:cNvPr id="21" name="object 5">
            <a:extLst>
              <a:ext uri="{FF2B5EF4-FFF2-40B4-BE49-F238E27FC236}">
                <a16:creationId xmlns:a16="http://schemas.microsoft.com/office/drawing/2014/main" id="{4BCE5328-94FB-609A-E214-33D30D51648B}"/>
              </a:ext>
            </a:extLst>
          </p:cNvPr>
          <p:cNvSpPr txBox="1"/>
          <p:nvPr/>
        </p:nvSpPr>
        <p:spPr>
          <a:xfrm>
            <a:off x="4038600" y="152400"/>
            <a:ext cx="5718175" cy="2173605"/>
          </a:xfrm>
          <a:prstGeom prst="rect">
            <a:avLst/>
          </a:prstGeom>
        </p:spPr>
        <p:txBody>
          <a:bodyPr vert="horz" wrap="square" lIns="0" tIns="12065" rIns="0" bIns="0" rtlCol="0">
            <a:spAutoFit/>
          </a:bodyPr>
          <a:lstStyle/>
          <a:p>
            <a:pPr marL="88900" marR="993775">
              <a:lnSpc>
                <a:spcPct val="100000"/>
              </a:lnSpc>
              <a:spcBef>
                <a:spcPts val="95"/>
              </a:spcBef>
            </a:pPr>
            <a:r>
              <a:rPr sz="2800" dirty="0">
                <a:latin typeface="Arial"/>
                <a:cs typeface="Arial"/>
              </a:rPr>
              <a:t>The</a:t>
            </a:r>
            <a:r>
              <a:rPr sz="2800" spc="-45" dirty="0">
                <a:latin typeface="Arial"/>
                <a:cs typeface="Arial"/>
              </a:rPr>
              <a:t> </a:t>
            </a:r>
            <a:r>
              <a:rPr sz="2800" dirty="0">
                <a:latin typeface="Arial"/>
                <a:cs typeface="Arial"/>
              </a:rPr>
              <a:t>juicy</a:t>
            </a:r>
            <a:r>
              <a:rPr sz="2800" spc="-60" dirty="0">
                <a:latin typeface="Arial"/>
                <a:cs typeface="Arial"/>
              </a:rPr>
              <a:t> </a:t>
            </a:r>
            <a:r>
              <a:rPr sz="2800" dirty="0">
                <a:latin typeface="Arial"/>
                <a:cs typeface="Arial"/>
              </a:rPr>
              <a:t>piece</a:t>
            </a:r>
            <a:r>
              <a:rPr sz="2800" spc="-50" dirty="0">
                <a:latin typeface="Arial"/>
                <a:cs typeface="Arial"/>
              </a:rPr>
              <a:t> </a:t>
            </a:r>
            <a:r>
              <a:rPr sz="2800" dirty="0">
                <a:latin typeface="Arial"/>
                <a:cs typeface="Arial"/>
              </a:rPr>
              <a:t>of</a:t>
            </a:r>
            <a:r>
              <a:rPr sz="2800" spc="-55" dirty="0">
                <a:latin typeface="Arial"/>
                <a:cs typeface="Arial"/>
              </a:rPr>
              <a:t> </a:t>
            </a:r>
            <a:r>
              <a:rPr sz="2800" spc="-10" dirty="0">
                <a:latin typeface="Arial"/>
                <a:cs typeface="Arial"/>
              </a:rPr>
              <a:t>information </a:t>
            </a:r>
            <a:r>
              <a:rPr sz="2800" dirty="0">
                <a:latin typeface="Arial"/>
                <a:cs typeface="Arial"/>
              </a:rPr>
              <a:t>here</a:t>
            </a:r>
            <a:r>
              <a:rPr sz="2800" spc="-45" dirty="0">
                <a:latin typeface="Arial"/>
                <a:cs typeface="Arial"/>
              </a:rPr>
              <a:t> </a:t>
            </a:r>
            <a:r>
              <a:rPr sz="2800" dirty="0">
                <a:latin typeface="Arial"/>
                <a:cs typeface="Arial"/>
              </a:rPr>
              <a:t>in</a:t>
            </a:r>
            <a:r>
              <a:rPr sz="2800" spc="-45" dirty="0">
                <a:latin typeface="Arial"/>
                <a:cs typeface="Arial"/>
              </a:rPr>
              <a:t> </a:t>
            </a:r>
            <a:r>
              <a:rPr sz="2800" dirty="0">
                <a:latin typeface="Arial"/>
                <a:cs typeface="Arial"/>
              </a:rPr>
              <a:t>the</a:t>
            </a:r>
            <a:r>
              <a:rPr sz="2800" spc="-35" dirty="0">
                <a:latin typeface="Arial"/>
                <a:cs typeface="Arial"/>
              </a:rPr>
              <a:t> </a:t>
            </a:r>
            <a:r>
              <a:rPr sz="2800" b="1" dirty="0">
                <a:latin typeface="Arial"/>
                <a:cs typeface="Arial"/>
              </a:rPr>
              <a:t>return</a:t>
            </a:r>
            <a:r>
              <a:rPr sz="2800" b="1" spc="-55" dirty="0">
                <a:latin typeface="Arial"/>
                <a:cs typeface="Arial"/>
              </a:rPr>
              <a:t> </a:t>
            </a:r>
            <a:r>
              <a:rPr sz="2800" b="1" spc="-10" dirty="0">
                <a:latin typeface="Arial"/>
                <a:cs typeface="Arial"/>
              </a:rPr>
              <a:t>address</a:t>
            </a:r>
            <a:endParaRPr sz="2800" dirty="0">
              <a:latin typeface="Arial"/>
              <a:cs typeface="Arial"/>
            </a:endParaRPr>
          </a:p>
          <a:p>
            <a:pPr>
              <a:lnSpc>
                <a:spcPct val="100000"/>
              </a:lnSpc>
              <a:spcBef>
                <a:spcPts val="5"/>
              </a:spcBef>
            </a:pPr>
            <a:endParaRPr sz="3850" dirty="0">
              <a:latin typeface="Arial"/>
              <a:cs typeface="Arial"/>
            </a:endParaRPr>
          </a:p>
          <a:p>
            <a:pPr marL="12700" marR="5080">
              <a:lnSpc>
                <a:spcPct val="100000"/>
              </a:lnSpc>
            </a:pPr>
            <a:r>
              <a:rPr sz="2400" dirty="0">
                <a:latin typeface="Arial"/>
                <a:cs typeface="Arial"/>
              </a:rPr>
              <a:t>The</a:t>
            </a:r>
            <a:r>
              <a:rPr sz="2400" spc="-30" dirty="0">
                <a:latin typeface="Arial"/>
                <a:cs typeface="Arial"/>
              </a:rPr>
              <a:t> </a:t>
            </a:r>
            <a:r>
              <a:rPr sz="2400" dirty="0">
                <a:latin typeface="Arial"/>
                <a:cs typeface="Arial"/>
              </a:rPr>
              <a:t>program</a:t>
            </a:r>
            <a:r>
              <a:rPr sz="2400" spc="-10" dirty="0">
                <a:latin typeface="Arial"/>
                <a:cs typeface="Arial"/>
              </a:rPr>
              <a:t> </a:t>
            </a:r>
            <a:r>
              <a:rPr sz="2400" dirty="0">
                <a:latin typeface="Arial"/>
                <a:cs typeface="Arial"/>
              </a:rPr>
              <a:t>will jump</a:t>
            </a:r>
            <a:r>
              <a:rPr sz="2400" spc="-15" dirty="0">
                <a:latin typeface="Arial"/>
                <a:cs typeface="Arial"/>
              </a:rPr>
              <a:t> </a:t>
            </a:r>
            <a:r>
              <a:rPr sz="2400" dirty="0">
                <a:latin typeface="Arial"/>
                <a:cs typeface="Arial"/>
              </a:rPr>
              <a:t>to</a:t>
            </a:r>
            <a:r>
              <a:rPr sz="2400" spc="-15" dirty="0">
                <a:latin typeface="Arial"/>
                <a:cs typeface="Arial"/>
              </a:rPr>
              <a:t> </a:t>
            </a:r>
            <a:r>
              <a:rPr sz="2400" dirty="0">
                <a:latin typeface="Arial"/>
                <a:cs typeface="Arial"/>
              </a:rPr>
              <a:t>that</a:t>
            </a:r>
            <a:r>
              <a:rPr sz="2400" spc="-25" dirty="0">
                <a:latin typeface="Arial"/>
                <a:cs typeface="Arial"/>
              </a:rPr>
              <a:t> </a:t>
            </a:r>
            <a:r>
              <a:rPr sz="2400" dirty="0">
                <a:latin typeface="Arial"/>
                <a:cs typeface="Arial"/>
              </a:rPr>
              <a:t>address</a:t>
            </a:r>
            <a:r>
              <a:rPr sz="2400" spc="5" dirty="0">
                <a:latin typeface="Arial"/>
                <a:cs typeface="Arial"/>
              </a:rPr>
              <a:t> </a:t>
            </a:r>
            <a:r>
              <a:rPr sz="2400" spc="-25" dirty="0">
                <a:latin typeface="Arial"/>
                <a:cs typeface="Arial"/>
              </a:rPr>
              <a:t>and </a:t>
            </a:r>
            <a:r>
              <a:rPr sz="2400" dirty="0">
                <a:latin typeface="Arial"/>
                <a:cs typeface="Arial"/>
              </a:rPr>
              <a:t>continue</a:t>
            </a:r>
            <a:r>
              <a:rPr sz="2400" spc="-20" dirty="0">
                <a:latin typeface="Arial"/>
                <a:cs typeface="Arial"/>
              </a:rPr>
              <a:t> </a:t>
            </a:r>
            <a:r>
              <a:rPr sz="2400" dirty="0">
                <a:latin typeface="Arial"/>
                <a:cs typeface="Arial"/>
              </a:rPr>
              <a:t>to</a:t>
            </a:r>
            <a:r>
              <a:rPr sz="2400" spc="-30" dirty="0">
                <a:latin typeface="Arial"/>
                <a:cs typeface="Arial"/>
              </a:rPr>
              <a:t> </a:t>
            </a:r>
            <a:r>
              <a:rPr sz="2400" dirty="0">
                <a:latin typeface="Arial"/>
                <a:cs typeface="Arial"/>
              </a:rPr>
              <a:t>execute</a:t>
            </a:r>
            <a:r>
              <a:rPr sz="2400" spc="5" dirty="0">
                <a:latin typeface="Arial"/>
                <a:cs typeface="Arial"/>
              </a:rPr>
              <a:t> </a:t>
            </a:r>
            <a:r>
              <a:rPr sz="2400" spc="-20" dirty="0">
                <a:latin typeface="Arial"/>
                <a:cs typeface="Arial"/>
              </a:rPr>
              <a:t>code</a:t>
            </a:r>
            <a:endParaRPr sz="2400" dirty="0">
              <a:latin typeface="Arial"/>
              <a:cs typeface="Arial"/>
            </a:endParaRPr>
          </a:p>
        </p:txBody>
      </p:sp>
      <p:sp>
        <p:nvSpPr>
          <p:cNvPr id="7" name="TextBox 6">
            <a:extLst>
              <a:ext uri="{FF2B5EF4-FFF2-40B4-BE49-F238E27FC236}">
                <a16:creationId xmlns:a16="http://schemas.microsoft.com/office/drawing/2014/main" id="{7127BF96-A718-BD74-7E04-68B68CD43885}"/>
              </a:ext>
            </a:extLst>
          </p:cNvPr>
          <p:cNvSpPr txBox="1"/>
          <p:nvPr/>
        </p:nvSpPr>
        <p:spPr>
          <a:xfrm>
            <a:off x="3962400" y="2998585"/>
            <a:ext cx="6096000" cy="1569660"/>
          </a:xfrm>
          <a:prstGeom prst="rect">
            <a:avLst/>
          </a:prstGeom>
          <a:noFill/>
        </p:spPr>
        <p:txBody>
          <a:bodyPr wrap="square" rtlCol="0">
            <a:spAutoFit/>
          </a:bodyPr>
          <a:lstStyle/>
          <a:p>
            <a:r>
              <a:rPr lang="en-US" sz="2400" dirty="0">
                <a:latin typeface="Arial"/>
                <a:cs typeface="Arial"/>
              </a:rPr>
              <a:t>We</a:t>
            </a:r>
            <a:r>
              <a:rPr lang="en-US" sz="2400" spc="-35" dirty="0">
                <a:latin typeface="Arial"/>
                <a:cs typeface="Arial"/>
              </a:rPr>
              <a:t> </a:t>
            </a:r>
            <a:r>
              <a:rPr lang="en-US" sz="2400" dirty="0">
                <a:latin typeface="Arial"/>
                <a:cs typeface="Arial"/>
              </a:rPr>
              <a:t>can</a:t>
            </a:r>
            <a:r>
              <a:rPr lang="en-US" sz="2400" spc="-10" dirty="0">
                <a:latin typeface="Arial"/>
                <a:cs typeface="Arial"/>
              </a:rPr>
              <a:t> </a:t>
            </a:r>
            <a:r>
              <a:rPr lang="en-US" sz="2400" dirty="0">
                <a:latin typeface="Arial"/>
                <a:cs typeface="Arial"/>
              </a:rPr>
              <a:t>overwrite it,</a:t>
            </a:r>
            <a:r>
              <a:rPr lang="en-US" sz="2400" spc="-25" dirty="0">
                <a:latin typeface="Arial"/>
                <a:cs typeface="Arial"/>
              </a:rPr>
              <a:t> </a:t>
            </a:r>
            <a:r>
              <a:rPr lang="en-US" sz="2400" dirty="0">
                <a:latin typeface="Arial"/>
                <a:cs typeface="Arial"/>
              </a:rPr>
              <a:t>so</a:t>
            </a:r>
            <a:r>
              <a:rPr lang="en-US" sz="2400" spc="-10" dirty="0">
                <a:latin typeface="Arial"/>
                <a:cs typeface="Arial"/>
              </a:rPr>
              <a:t> if </a:t>
            </a:r>
            <a:r>
              <a:rPr lang="en-US" sz="2400" dirty="0">
                <a:latin typeface="Arial"/>
                <a:cs typeface="Arial"/>
              </a:rPr>
              <a:t>it</a:t>
            </a:r>
            <a:r>
              <a:rPr lang="en-US" sz="2400" spc="-15" dirty="0">
                <a:latin typeface="Arial"/>
                <a:cs typeface="Arial"/>
              </a:rPr>
              <a:t> </a:t>
            </a:r>
            <a:r>
              <a:rPr lang="en-US" sz="2400" dirty="0">
                <a:latin typeface="Arial"/>
                <a:cs typeface="Arial"/>
              </a:rPr>
              <a:t>points</a:t>
            </a:r>
            <a:r>
              <a:rPr lang="en-US" sz="2400" spc="10" dirty="0">
                <a:latin typeface="Arial"/>
                <a:cs typeface="Arial"/>
              </a:rPr>
              <a:t> </a:t>
            </a:r>
            <a:r>
              <a:rPr lang="en-US" sz="2400" dirty="0">
                <a:latin typeface="Arial"/>
                <a:cs typeface="Arial"/>
              </a:rPr>
              <a:t>to</a:t>
            </a:r>
            <a:r>
              <a:rPr lang="en-US" sz="2400" spc="-10" dirty="0">
                <a:latin typeface="Arial"/>
                <a:cs typeface="Arial"/>
              </a:rPr>
              <a:t> </a:t>
            </a:r>
            <a:r>
              <a:rPr lang="en-US" sz="2400" spc="-25" dirty="0">
                <a:latin typeface="Arial"/>
                <a:cs typeface="Arial"/>
              </a:rPr>
              <a:t>the </a:t>
            </a:r>
            <a:r>
              <a:rPr lang="en-US" sz="2400" dirty="0">
                <a:latin typeface="Arial"/>
                <a:cs typeface="Arial"/>
              </a:rPr>
              <a:t>location </a:t>
            </a:r>
            <a:r>
              <a:rPr lang="en-US" sz="2400" dirty="0">
                <a:solidFill>
                  <a:srgbClr val="FF0000"/>
                </a:solidFill>
                <a:latin typeface="Arial"/>
                <a:cs typeface="Arial"/>
              </a:rPr>
              <a:t>of</a:t>
            </a:r>
            <a:r>
              <a:rPr lang="en-US" sz="2400" spc="-15" dirty="0">
                <a:solidFill>
                  <a:srgbClr val="FF0000"/>
                </a:solidFill>
                <a:latin typeface="Arial"/>
                <a:cs typeface="Arial"/>
              </a:rPr>
              <a:t> </a:t>
            </a:r>
            <a:r>
              <a:rPr lang="en-US" sz="2400" dirty="0">
                <a:solidFill>
                  <a:srgbClr val="FF0000"/>
                </a:solidFill>
                <a:latin typeface="Arial"/>
                <a:cs typeface="Arial"/>
              </a:rPr>
              <a:t>our</a:t>
            </a:r>
            <a:r>
              <a:rPr lang="en-US" sz="2400" spc="-15" dirty="0">
                <a:solidFill>
                  <a:srgbClr val="FF0000"/>
                </a:solidFill>
                <a:latin typeface="Arial"/>
                <a:cs typeface="Arial"/>
              </a:rPr>
              <a:t> </a:t>
            </a:r>
            <a:r>
              <a:rPr lang="en-US" sz="2400" dirty="0">
                <a:solidFill>
                  <a:srgbClr val="FF0000"/>
                </a:solidFill>
                <a:latin typeface="Arial"/>
                <a:cs typeface="Arial"/>
              </a:rPr>
              <a:t>own</a:t>
            </a:r>
            <a:r>
              <a:rPr lang="en-US" sz="2400" spc="-15" dirty="0">
                <a:solidFill>
                  <a:srgbClr val="FF0000"/>
                </a:solidFill>
                <a:latin typeface="Arial"/>
                <a:cs typeface="Arial"/>
              </a:rPr>
              <a:t> </a:t>
            </a:r>
            <a:r>
              <a:rPr lang="en-US" sz="2400" dirty="0">
                <a:solidFill>
                  <a:srgbClr val="FF0000"/>
                </a:solidFill>
                <a:latin typeface="Arial"/>
                <a:cs typeface="Arial"/>
              </a:rPr>
              <a:t>code we</a:t>
            </a:r>
            <a:r>
              <a:rPr lang="en-US" sz="2400" spc="-20" dirty="0">
                <a:solidFill>
                  <a:srgbClr val="FF0000"/>
                </a:solidFill>
                <a:latin typeface="Arial"/>
                <a:cs typeface="Arial"/>
              </a:rPr>
              <a:t> </a:t>
            </a:r>
            <a:r>
              <a:rPr lang="en-US" sz="2400" dirty="0">
                <a:solidFill>
                  <a:srgbClr val="FF0000"/>
                </a:solidFill>
                <a:latin typeface="Arial"/>
                <a:cs typeface="Arial"/>
              </a:rPr>
              <a:t>also </a:t>
            </a:r>
            <a:r>
              <a:rPr lang="en-US" sz="2400" spc="-10" dirty="0">
                <a:solidFill>
                  <a:srgbClr val="FF0000"/>
                </a:solidFill>
                <a:latin typeface="Arial"/>
                <a:cs typeface="Arial"/>
              </a:rPr>
              <a:t>inject, it will execute that code!</a:t>
            </a:r>
            <a:endParaRPr lang="en-US" sz="2400" dirty="0">
              <a:latin typeface="Arial"/>
              <a:cs typeface="Arial"/>
            </a:endParaRPr>
          </a:p>
          <a:p>
            <a:endParaRPr lang="en-US" sz="2400" dirty="0"/>
          </a:p>
        </p:txBody>
      </p:sp>
    </p:spTree>
    <p:extLst>
      <p:ext uri="{BB962C8B-B14F-4D97-AF65-F5344CB8AC3E}">
        <p14:creationId xmlns:p14="http://schemas.microsoft.com/office/powerpoint/2010/main" val="4201688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19</a:t>
            </a:fld>
            <a:endParaRPr lang="en-US" dirty="0"/>
          </a:p>
        </p:txBody>
      </p:sp>
      <p:sp>
        <p:nvSpPr>
          <p:cNvPr id="13" name="object 2">
            <a:extLst>
              <a:ext uri="{FF2B5EF4-FFF2-40B4-BE49-F238E27FC236}">
                <a16:creationId xmlns:a16="http://schemas.microsoft.com/office/drawing/2014/main" id="{360ED2DB-49CD-3254-BDB5-C5111BEDDC83}"/>
              </a:ext>
            </a:extLst>
          </p:cNvPr>
          <p:cNvSpPr txBox="1">
            <a:spLocks noGrp="1"/>
          </p:cNvSpPr>
          <p:nvPr>
            <p:ph type="title"/>
          </p:nvPr>
        </p:nvSpPr>
        <p:spPr>
          <a:xfrm>
            <a:off x="732536" y="54051"/>
            <a:ext cx="2017395" cy="452120"/>
          </a:xfrm>
          <a:prstGeom prst="rect">
            <a:avLst/>
          </a:prstGeom>
        </p:spPr>
        <p:txBody>
          <a:bodyPr vert="horz" wrap="square" lIns="0" tIns="12065" rIns="0" bIns="0" rtlCol="0">
            <a:spAutoFit/>
          </a:bodyPr>
          <a:lstStyle/>
          <a:p>
            <a:pPr marL="12700">
              <a:lnSpc>
                <a:spcPct val="100000"/>
              </a:lnSpc>
              <a:spcBef>
                <a:spcPts val="95"/>
              </a:spcBef>
            </a:pPr>
            <a:r>
              <a:rPr dirty="0"/>
              <a:t>THE</a:t>
            </a:r>
            <a:r>
              <a:rPr spc="-75" dirty="0"/>
              <a:t> </a:t>
            </a:r>
            <a:r>
              <a:rPr spc="-10" dirty="0"/>
              <a:t>STACK</a:t>
            </a:r>
          </a:p>
        </p:txBody>
      </p:sp>
      <p:sp>
        <p:nvSpPr>
          <p:cNvPr id="19" name="object 3">
            <a:extLst>
              <a:ext uri="{FF2B5EF4-FFF2-40B4-BE49-F238E27FC236}">
                <a16:creationId xmlns:a16="http://schemas.microsoft.com/office/drawing/2014/main" id="{3B5C355F-A6BA-B02D-35B4-C347E4CCB95B}"/>
              </a:ext>
            </a:extLst>
          </p:cNvPr>
          <p:cNvSpPr txBox="1"/>
          <p:nvPr/>
        </p:nvSpPr>
        <p:spPr>
          <a:xfrm>
            <a:off x="1417066" y="3249232"/>
            <a:ext cx="965200" cy="1901825"/>
          </a:xfrm>
          <a:prstGeom prst="rect">
            <a:avLst/>
          </a:prstGeom>
        </p:spPr>
        <p:txBody>
          <a:bodyPr vert="horz" wrap="square" lIns="0" tIns="0" rIns="0" bIns="0" rtlCol="0">
            <a:spAutoFit/>
          </a:bodyPr>
          <a:lstStyle/>
          <a:p>
            <a:pPr>
              <a:lnSpc>
                <a:spcPts val="1989"/>
              </a:lnSpc>
            </a:pPr>
            <a:r>
              <a:rPr sz="1800" spc="-10" dirty="0">
                <a:latin typeface="Arial"/>
                <a:cs typeface="Arial"/>
              </a:rPr>
              <a:t>buffer[99]</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spc="-10" dirty="0">
                <a:latin typeface="Arial"/>
                <a:cs typeface="Arial"/>
              </a:rPr>
              <a:t>buffer[0]</a:t>
            </a:r>
            <a:endParaRPr sz="1800">
              <a:latin typeface="Arial"/>
              <a:cs typeface="Arial"/>
            </a:endParaRPr>
          </a:p>
        </p:txBody>
      </p:sp>
      <p:graphicFrame>
        <p:nvGraphicFramePr>
          <p:cNvPr id="20" name="object 4">
            <a:extLst>
              <a:ext uri="{FF2B5EF4-FFF2-40B4-BE49-F238E27FC236}">
                <a16:creationId xmlns:a16="http://schemas.microsoft.com/office/drawing/2014/main" id="{60886D8C-05A7-D938-F37F-17FFAD8BFD5D}"/>
              </a:ext>
            </a:extLst>
          </p:cNvPr>
          <p:cNvGraphicFramePr>
            <a:graphicFrameLocks noGrp="1"/>
          </p:cNvGraphicFramePr>
          <p:nvPr/>
        </p:nvGraphicFramePr>
        <p:xfrm>
          <a:off x="216661" y="521462"/>
          <a:ext cx="3352800" cy="5358764"/>
        </p:xfrm>
        <a:graphic>
          <a:graphicData uri="http://schemas.openxmlformats.org/drawingml/2006/table">
            <a:tbl>
              <a:tblPr firstRow="1" bandRow="1">
                <a:tableStyleId>{2D5ABB26-0587-4C30-8999-92F81FD0307C}</a:tableStyleId>
              </a:tblPr>
              <a:tblGrid>
                <a:gridCol w="3352800">
                  <a:extLst>
                    <a:ext uri="{9D8B030D-6E8A-4147-A177-3AD203B41FA5}">
                      <a16:colId xmlns:a16="http://schemas.microsoft.com/office/drawing/2014/main" val="20000"/>
                    </a:ext>
                  </a:extLst>
                </a:gridCol>
              </a:tblGrid>
              <a:tr h="1226185">
                <a:tc>
                  <a:txBody>
                    <a:bodyPr/>
                    <a:lstStyle/>
                    <a:p>
                      <a:pPr>
                        <a:lnSpc>
                          <a:spcPct val="100000"/>
                        </a:lnSpc>
                      </a:pPr>
                      <a:endParaRPr sz="1800">
                        <a:latin typeface="Times New Roman"/>
                        <a:cs typeface="Times New Roman"/>
                      </a:endParaRPr>
                    </a:p>
                    <a:p>
                      <a:pPr algn="ctr">
                        <a:lnSpc>
                          <a:spcPct val="100000"/>
                        </a:lnSpc>
                        <a:spcBef>
                          <a:spcPts val="1525"/>
                        </a:spcBef>
                      </a:pPr>
                      <a:r>
                        <a:rPr sz="1800" dirty="0">
                          <a:solidFill>
                            <a:srgbClr val="A6A6A6"/>
                          </a:solidFill>
                          <a:latin typeface="Calibri"/>
                          <a:cs typeface="Calibri"/>
                        </a:rPr>
                        <a:t>…</a:t>
                      </a:r>
                      <a:r>
                        <a:rPr sz="1800" spc="-30" dirty="0">
                          <a:solidFill>
                            <a:srgbClr val="A6A6A6"/>
                          </a:solidFill>
                          <a:latin typeface="Calibri"/>
                          <a:cs typeface="Calibri"/>
                        </a:rPr>
                        <a:t> </a:t>
                      </a:r>
                      <a:r>
                        <a:rPr sz="1800" dirty="0">
                          <a:solidFill>
                            <a:srgbClr val="A6A6A6"/>
                          </a:solidFill>
                          <a:latin typeface="Calibri"/>
                          <a:cs typeface="Calibri"/>
                        </a:rPr>
                        <a:t>previous</a:t>
                      </a:r>
                      <a:r>
                        <a:rPr sz="1800" spc="-10" dirty="0">
                          <a:solidFill>
                            <a:srgbClr val="A6A6A6"/>
                          </a:solidFill>
                          <a:latin typeface="Calibri"/>
                          <a:cs typeface="Calibri"/>
                        </a:rPr>
                        <a:t> </a:t>
                      </a:r>
                      <a:r>
                        <a:rPr sz="1800" dirty="0">
                          <a:solidFill>
                            <a:srgbClr val="A6A6A6"/>
                          </a:solidFill>
                          <a:latin typeface="Calibri"/>
                          <a:cs typeface="Calibri"/>
                        </a:rPr>
                        <a:t>stack</a:t>
                      </a:r>
                      <a:r>
                        <a:rPr sz="1800" spc="-25" dirty="0">
                          <a:solidFill>
                            <a:srgbClr val="A6A6A6"/>
                          </a:solidFill>
                          <a:latin typeface="Calibri"/>
                          <a:cs typeface="Calibri"/>
                        </a:rPr>
                        <a:t> </a:t>
                      </a:r>
                      <a:r>
                        <a:rPr sz="1800" spc="-10" dirty="0">
                          <a:solidFill>
                            <a:srgbClr val="A6A6A6"/>
                          </a:solidFill>
                          <a:latin typeface="Calibri"/>
                          <a:cs typeface="Calibri"/>
                        </a:rPr>
                        <a:t>frames…</a:t>
                      </a:r>
                      <a:endParaRPr sz="1800">
                        <a:latin typeface="Calibri"/>
                        <a:cs typeface="Calibri"/>
                      </a:endParaRPr>
                    </a:p>
                  </a:txBody>
                  <a:tcPr marL="0" marR="0" marT="0" marB="0">
                    <a:lnL w="28575">
                      <a:solidFill>
                        <a:srgbClr val="EDEBE0"/>
                      </a:solidFill>
                      <a:prstDash val="solid"/>
                    </a:lnL>
                    <a:lnR w="28575">
                      <a:solidFill>
                        <a:srgbClr val="EDEBE0"/>
                      </a:solidFill>
                      <a:prstDash val="solid"/>
                    </a:lnR>
                    <a:lnT w="28575">
                      <a:solidFill>
                        <a:srgbClr val="EDEBE0"/>
                      </a:solidFill>
                      <a:prstDash val="solid"/>
                    </a:lnT>
                    <a:lnB w="57150">
                      <a:solidFill>
                        <a:srgbClr val="000000"/>
                      </a:solidFill>
                      <a:prstDash val="solid"/>
                    </a:lnB>
                    <a:solidFill>
                      <a:srgbClr val="F1F1F1"/>
                    </a:solidFill>
                  </a:tcPr>
                </a:tc>
                <a:extLst>
                  <a:ext uri="{0D108BD9-81ED-4DB2-BD59-A6C34878D82A}">
                    <a16:rowId xmlns:a16="http://schemas.microsoft.com/office/drawing/2014/main" val="10000"/>
                  </a:ext>
                </a:extLst>
              </a:tr>
              <a:tr h="466725">
                <a:tc>
                  <a:txBody>
                    <a:bodyPr/>
                    <a:lstStyle/>
                    <a:p>
                      <a:pPr algn="ctr">
                        <a:lnSpc>
                          <a:spcPct val="100000"/>
                        </a:lnSpc>
                        <a:spcBef>
                          <a:spcPts val="650"/>
                        </a:spcBef>
                      </a:pPr>
                      <a:r>
                        <a:rPr sz="1800" spc="-10" dirty="0">
                          <a:latin typeface="Calibri"/>
                          <a:cs typeface="Calibri"/>
                        </a:rPr>
                        <a:t>Arguments</a:t>
                      </a:r>
                      <a:endParaRPr sz="1800">
                        <a:latin typeface="Calibri"/>
                        <a:cs typeface="Calibri"/>
                      </a:endParaRPr>
                    </a:p>
                  </a:txBody>
                  <a:tcPr marL="0" marR="0" marT="82550" marB="0">
                    <a:lnL w="28575">
                      <a:solidFill>
                        <a:srgbClr val="000000"/>
                      </a:solidFill>
                      <a:prstDash val="solid"/>
                    </a:lnL>
                    <a:lnR w="28575">
                      <a:solidFill>
                        <a:srgbClr val="000000"/>
                      </a:solidFill>
                      <a:prstDash val="solid"/>
                    </a:lnR>
                    <a:lnT w="5715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1"/>
                  </a:ext>
                </a:extLst>
              </a:tr>
              <a:tr h="462915">
                <a:tc>
                  <a:txBody>
                    <a:bodyPr/>
                    <a:lstStyle/>
                    <a:p>
                      <a:pPr algn="ctr">
                        <a:lnSpc>
                          <a:spcPct val="100000"/>
                        </a:lnSpc>
                        <a:spcBef>
                          <a:spcPts val="620"/>
                        </a:spcBef>
                      </a:pPr>
                      <a:r>
                        <a:rPr sz="1800" b="1" dirty="0">
                          <a:latin typeface="Calibri"/>
                          <a:cs typeface="Calibri"/>
                        </a:rPr>
                        <a:t>Return</a:t>
                      </a:r>
                      <a:r>
                        <a:rPr sz="1800" b="1" spc="-30" dirty="0">
                          <a:latin typeface="Calibri"/>
                          <a:cs typeface="Calibri"/>
                        </a:rPr>
                        <a:t> </a:t>
                      </a:r>
                      <a:r>
                        <a:rPr sz="1800" b="1" spc="-10" dirty="0">
                          <a:latin typeface="Calibri"/>
                          <a:cs typeface="Calibri"/>
                        </a:rPr>
                        <a:t>Address</a:t>
                      </a:r>
                      <a:endParaRPr sz="1800">
                        <a:latin typeface="Calibri"/>
                        <a:cs typeface="Calibri"/>
                      </a:endParaRPr>
                    </a:p>
                  </a:txBody>
                  <a:tcPr marL="0" marR="0" marT="78740"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2"/>
                  </a:ext>
                </a:extLst>
              </a:tr>
              <a:tr h="464184">
                <a:tc>
                  <a:txBody>
                    <a:bodyPr/>
                    <a:lstStyle/>
                    <a:p>
                      <a:pPr algn="ctr">
                        <a:lnSpc>
                          <a:spcPct val="100000"/>
                        </a:lnSpc>
                        <a:spcBef>
                          <a:spcPts val="625"/>
                        </a:spcBef>
                      </a:pPr>
                      <a:r>
                        <a:rPr sz="1800" dirty="0">
                          <a:latin typeface="Calibri"/>
                          <a:cs typeface="Calibri"/>
                        </a:rPr>
                        <a:t>Previous</a:t>
                      </a:r>
                      <a:r>
                        <a:rPr sz="1800" spc="-5" dirty="0">
                          <a:latin typeface="Calibri"/>
                          <a:cs typeface="Calibri"/>
                        </a:rPr>
                        <a:t> </a:t>
                      </a:r>
                      <a:r>
                        <a:rPr sz="1800" dirty="0">
                          <a:latin typeface="Calibri"/>
                          <a:cs typeface="Calibri"/>
                        </a:rPr>
                        <a:t>frame </a:t>
                      </a:r>
                      <a:r>
                        <a:rPr sz="1800" spc="-10" dirty="0">
                          <a:latin typeface="Calibri"/>
                          <a:cs typeface="Calibri"/>
                        </a:rPr>
                        <a:t>pointer</a:t>
                      </a:r>
                      <a:endParaRPr sz="1800">
                        <a:latin typeface="Calibri"/>
                        <a:cs typeface="Calibri"/>
                      </a:endParaRPr>
                    </a:p>
                  </a:txBody>
                  <a:tcPr marL="0" marR="0" marT="7937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3"/>
                  </a:ext>
                </a:extLst>
              </a:tr>
              <a:tr h="2030730">
                <a:tc>
                  <a:txBody>
                    <a:bodyPr/>
                    <a:lstStyle/>
                    <a:p>
                      <a:pPr marL="1177290">
                        <a:lnSpc>
                          <a:spcPct val="100000"/>
                        </a:lnSpc>
                        <a:spcBef>
                          <a:spcPts val="305"/>
                        </a:spcBef>
                      </a:pPr>
                      <a:r>
                        <a:rPr sz="1800" spc="-10" dirty="0">
                          <a:latin typeface="Arial"/>
                          <a:cs typeface="Arial"/>
                        </a:rPr>
                        <a:t>buffer[99]</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spc="-10" dirty="0">
                          <a:latin typeface="Arial"/>
                          <a:cs typeface="Arial"/>
                        </a:rPr>
                        <a:t>buffer[0]</a:t>
                      </a:r>
                      <a:endParaRPr sz="1800">
                        <a:latin typeface="Arial"/>
                        <a:cs typeface="Arial"/>
                      </a:endParaRPr>
                    </a:p>
                  </a:txBody>
                  <a:tcPr marL="0" marR="0" marT="3873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4"/>
                  </a:ext>
                </a:extLst>
              </a:tr>
              <a:tr h="708025">
                <a:tc>
                  <a:txBody>
                    <a:bodyPr/>
                    <a:lstStyle/>
                    <a:p>
                      <a:pPr>
                        <a:lnSpc>
                          <a:spcPct val="100000"/>
                        </a:lnSpc>
                      </a:pPr>
                      <a:endParaRPr sz="2200">
                        <a:latin typeface="Times New Roman"/>
                        <a:cs typeface="Times New Roman"/>
                      </a:endParaRPr>
                    </a:p>
                  </a:txBody>
                  <a:tcPr marL="0" marR="0" marT="0" marB="0">
                    <a:lnL w="28575">
                      <a:solidFill>
                        <a:srgbClr val="EDEBE0"/>
                      </a:solidFill>
                      <a:prstDash val="solid"/>
                    </a:lnL>
                    <a:lnR w="28575">
                      <a:solidFill>
                        <a:srgbClr val="EDEBE0"/>
                      </a:solidFill>
                      <a:prstDash val="solid"/>
                    </a:lnR>
                    <a:lnT w="38100">
                      <a:solidFill>
                        <a:srgbClr val="000000"/>
                      </a:solidFill>
                      <a:prstDash val="solid"/>
                    </a:lnT>
                    <a:lnB w="28575">
                      <a:solidFill>
                        <a:srgbClr val="EDEBE0"/>
                      </a:solidFill>
                      <a:prstDash val="solid"/>
                    </a:lnB>
                    <a:solidFill>
                      <a:srgbClr val="F1F1F1"/>
                    </a:solidFill>
                  </a:tcPr>
                </a:tc>
                <a:extLst>
                  <a:ext uri="{0D108BD9-81ED-4DB2-BD59-A6C34878D82A}">
                    <a16:rowId xmlns:a16="http://schemas.microsoft.com/office/drawing/2014/main" val="10005"/>
                  </a:ext>
                </a:extLst>
              </a:tr>
            </a:tbl>
          </a:graphicData>
        </a:graphic>
      </p:graphicFrame>
      <p:sp>
        <p:nvSpPr>
          <p:cNvPr id="21" name="object 5">
            <a:extLst>
              <a:ext uri="{FF2B5EF4-FFF2-40B4-BE49-F238E27FC236}">
                <a16:creationId xmlns:a16="http://schemas.microsoft.com/office/drawing/2014/main" id="{4BCE5328-94FB-609A-E214-33D30D51648B}"/>
              </a:ext>
            </a:extLst>
          </p:cNvPr>
          <p:cNvSpPr txBox="1"/>
          <p:nvPr/>
        </p:nvSpPr>
        <p:spPr>
          <a:xfrm>
            <a:off x="4038600" y="152400"/>
            <a:ext cx="5718175" cy="2173605"/>
          </a:xfrm>
          <a:prstGeom prst="rect">
            <a:avLst/>
          </a:prstGeom>
        </p:spPr>
        <p:txBody>
          <a:bodyPr vert="horz" wrap="square" lIns="0" tIns="12065" rIns="0" bIns="0" rtlCol="0">
            <a:spAutoFit/>
          </a:bodyPr>
          <a:lstStyle/>
          <a:p>
            <a:pPr marL="88900" marR="993775">
              <a:lnSpc>
                <a:spcPct val="100000"/>
              </a:lnSpc>
              <a:spcBef>
                <a:spcPts val="95"/>
              </a:spcBef>
            </a:pPr>
            <a:r>
              <a:rPr sz="2800" dirty="0">
                <a:latin typeface="Arial"/>
                <a:cs typeface="Arial"/>
              </a:rPr>
              <a:t>The</a:t>
            </a:r>
            <a:r>
              <a:rPr sz="2800" spc="-45" dirty="0">
                <a:latin typeface="Arial"/>
                <a:cs typeface="Arial"/>
              </a:rPr>
              <a:t> </a:t>
            </a:r>
            <a:r>
              <a:rPr sz="2800" dirty="0">
                <a:latin typeface="Arial"/>
                <a:cs typeface="Arial"/>
              </a:rPr>
              <a:t>juicy</a:t>
            </a:r>
            <a:r>
              <a:rPr sz="2800" spc="-60" dirty="0">
                <a:latin typeface="Arial"/>
                <a:cs typeface="Arial"/>
              </a:rPr>
              <a:t> </a:t>
            </a:r>
            <a:r>
              <a:rPr sz="2800" dirty="0">
                <a:latin typeface="Arial"/>
                <a:cs typeface="Arial"/>
              </a:rPr>
              <a:t>piece</a:t>
            </a:r>
            <a:r>
              <a:rPr sz="2800" spc="-50" dirty="0">
                <a:latin typeface="Arial"/>
                <a:cs typeface="Arial"/>
              </a:rPr>
              <a:t> </a:t>
            </a:r>
            <a:r>
              <a:rPr sz="2800" dirty="0">
                <a:latin typeface="Arial"/>
                <a:cs typeface="Arial"/>
              </a:rPr>
              <a:t>of</a:t>
            </a:r>
            <a:r>
              <a:rPr sz="2800" spc="-55" dirty="0">
                <a:latin typeface="Arial"/>
                <a:cs typeface="Arial"/>
              </a:rPr>
              <a:t> </a:t>
            </a:r>
            <a:r>
              <a:rPr sz="2800" spc="-10" dirty="0">
                <a:latin typeface="Arial"/>
                <a:cs typeface="Arial"/>
              </a:rPr>
              <a:t>information </a:t>
            </a:r>
            <a:r>
              <a:rPr sz="2800" dirty="0">
                <a:latin typeface="Arial"/>
                <a:cs typeface="Arial"/>
              </a:rPr>
              <a:t>here</a:t>
            </a:r>
            <a:r>
              <a:rPr sz="2800" spc="-45" dirty="0">
                <a:latin typeface="Arial"/>
                <a:cs typeface="Arial"/>
              </a:rPr>
              <a:t> </a:t>
            </a:r>
            <a:r>
              <a:rPr sz="2800" dirty="0">
                <a:latin typeface="Arial"/>
                <a:cs typeface="Arial"/>
              </a:rPr>
              <a:t>in</a:t>
            </a:r>
            <a:r>
              <a:rPr sz="2800" spc="-45" dirty="0">
                <a:latin typeface="Arial"/>
                <a:cs typeface="Arial"/>
              </a:rPr>
              <a:t> </a:t>
            </a:r>
            <a:r>
              <a:rPr sz="2800" dirty="0">
                <a:latin typeface="Arial"/>
                <a:cs typeface="Arial"/>
              </a:rPr>
              <a:t>the</a:t>
            </a:r>
            <a:r>
              <a:rPr sz="2800" spc="-35" dirty="0">
                <a:latin typeface="Arial"/>
                <a:cs typeface="Arial"/>
              </a:rPr>
              <a:t> </a:t>
            </a:r>
            <a:r>
              <a:rPr sz="2800" b="1" dirty="0">
                <a:latin typeface="Arial"/>
                <a:cs typeface="Arial"/>
              </a:rPr>
              <a:t>return</a:t>
            </a:r>
            <a:r>
              <a:rPr sz="2800" b="1" spc="-55" dirty="0">
                <a:latin typeface="Arial"/>
                <a:cs typeface="Arial"/>
              </a:rPr>
              <a:t> </a:t>
            </a:r>
            <a:r>
              <a:rPr sz="2800" b="1" spc="-10" dirty="0">
                <a:latin typeface="Arial"/>
                <a:cs typeface="Arial"/>
              </a:rPr>
              <a:t>address</a:t>
            </a:r>
            <a:endParaRPr sz="2800" dirty="0">
              <a:latin typeface="Arial"/>
              <a:cs typeface="Arial"/>
            </a:endParaRPr>
          </a:p>
          <a:p>
            <a:pPr>
              <a:lnSpc>
                <a:spcPct val="100000"/>
              </a:lnSpc>
              <a:spcBef>
                <a:spcPts val="5"/>
              </a:spcBef>
            </a:pPr>
            <a:endParaRPr sz="3850" dirty="0">
              <a:latin typeface="Arial"/>
              <a:cs typeface="Arial"/>
            </a:endParaRPr>
          </a:p>
          <a:p>
            <a:pPr marL="12700" marR="5080">
              <a:lnSpc>
                <a:spcPct val="100000"/>
              </a:lnSpc>
            </a:pPr>
            <a:r>
              <a:rPr sz="2400" dirty="0">
                <a:latin typeface="Arial"/>
                <a:cs typeface="Arial"/>
              </a:rPr>
              <a:t>The</a:t>
            </a:r>
            <a:r>
              <a:rPr sz="2400" spc="-30" dirty="0">
                <a:latin typeface="Arial"/>
                <a:cs typeface="Arial"/>
              </a:rPr>
              <a:t> </a:t>
            </a:r>
            <a:r>
              <a:rPr sz="2400" dirty="0">
                <a:latin typeface="Arial"/>
                <a:cs typeface="Arial"/>
              </a:rPr>
              <a:t>program</a:t>
            </a:r>
            <a:r>
              <a:rPr sz="2400" spc="-10" dirty="0">
                <a:latin typeface="Arial"/>
                <a:cs typeface="Arial"/>
              </a:rPr>
              <a:t> </a:t>
            </a:r>
            <a:r>
              <a:rPr sz="2400" dirty="0">
                <a:latin typeface="Arial"/>
                <a:cs typeface="Arial"/>
              </a:rPr>
              <a:t>will jump</a:t>
            </a:r>
            <a:r>
              <a:rPr sz="2400" spc="-15" dirty="0">
                <a:latin typeface="Arial"/>
                <a:cs typeface="Arial"/>
              </a:rPr>
              <a:t> </a:t>
            </a:r>
            <a:r>
              <a:rPr sz="2400" dirty="0">
                <a:latin typeface="Arial"/>
                <a:cs typeface="Arial"/>
              </a:rPr>
              <a:t>to</a:t>
            </a:r>
            <a:r>
              <a:rPr sz="2400" spc="-15" dirty="0">
                <a:latin typeface="Arial"/>
                <a:cs typeface="Arial"/>
              </a:rPr>
              <a:t> </a:t>
            </a:r>
            <a:r>
              <a:rPr sz="2400" dirty="0">
                <a:latin typeface="Arial"/>
                <a:cs typeface="Arial"/>
              </a:rPr>
              <a:t>that</a:t>
            </a:r>
            <a:r>
              <a:rPr sz="2400" spc="-25" dirty="0">
                <a:latin typeface="Arial"/>
                <a:cs typeface="Arial"/>
              </a:rPr>
              <a:t> </a:t>
            </a:r>
            <a:r>
              <a:rPr sz="2400" dirty="0">
                <a:latin typeface="Arial"/>
                <a:cs typeface="Arial"/>
              </a:rPr>
              <a:t>address</a:t>
            </a:r>
            <a:r>
              <a:rPr sz="2400" spc="5" dirty="0">
                <a:latin typeface="Arial"/>
                <a:cs typeface="Arial"/>
              </a:rPr>
              <a:t> </a:t>
            </a:r>
            <a:r>
              <a:rPr sz="2400" spc="-25" dirty="0">
                <a:latin typeface="Arial"/>
                <a:cs typeface="Arial"/>
              </a:rPr>
              <a:t>and </a:t>
            </a:r>
            <a:r>
              <a:rPr sz="2400" dirty="0">
                <a:latin typeface="Arial"/>
                <a:cs typeface="Arial"/>
              </a:rPr>
              <a:t>continue</a:t>
            </a:r>
            <a:r>
              <a:rPr sz="2400" spc="-20" dirty="0">
                <a:latin typeface="Arial"/>
                <a:cs typeface="Arial"/>
              </a:rPr>
              <a:t> </a:t>
            </a:r>
            <a:r>
              <a:rPr sz="2400" dirty="0">
                <a:latin typeface="Arial"/>
                <a:cs typeface="Arial"/>
              </a:rPr>
              <a:t>to</a:t>
            </a:r>
            <a:r>
              <a:rPr sz="2400" spc="-30" dirty="0">
                <a:latin typeface="Arial"/>
                <a:cs typeface="Arial"/>
              </a:rPr>
              <a:t> </a:t>
            </a:r>
            <a:r>
              <a:rPr sz="2400" dirty="0">
                <a:latin typeface="Arial"/>
                <a:cs typeface="Arial"/>
              </a:rPr>
              <a:t>execute</a:t>
            </a:r>
            <a:r>
              <a:rPr sz="2400" spc="5" dirty="0">
                <a:latin typeface="Arial"/>
                <a:cs typeface="Arial"/>
              </a:rPr>
              <a:t> </a:t>
            </a:r>
            <a:r>
              <a:rPr sz="2400" spc="-20" dirty="0">
                <a:latin typeface="Arial"/>
                <a:cs typeface="Arial"/>
              </a:rPr>
              <a:t>code</a:t>
            </a:r>
            <a:endParaRPr sz="2400" dirty="0">
              <a:latin typeface="Arial"/>
              <a:cs typeface="Arial"/>
            </a:endParaRPr>
          </a:p>
        </p:txBody>
      </p:sp>
      <p:sp>
        <p:nvSpPr>
          <p:cNvPr id="7" name="TextBox 6">
            <a:extLst>
              <a:ext uri="{FF2B5EF4-FFF2-40B4-BE49-F238E27FC236}">
                <a16:creationId xmlns:a16="http://schemas.microsoft.com/office/drawing/2014/main" id="{7127BF96-A718-BD74-7E04-68B68CD43885}"/>
              </a:ext>
            </a:extLst>
          </p:cNvPr>
          <p:cNvSpPr txBox="1"/>
          <p:nvPr/>
        </p:nvSpPr>
        <p:spPr>
          <a:xfrm>
            <a:off x="3962400" y="2998585"/>
            <a:ext cx="6096000" cy="1569660"/>
          </a:xfrm>
          <a:prstGeom prst="rect">
            <a:avLst/>
          </a:prstGeom>
          <a:noFill/>
        </p:spPr>
        <p:txBody>
          <a:bodyPr wrap="square" rtlCol="0">
            <a:spAutoFit/>
          </a:bodyPr>
          <a:lstStyle/>
          <a:p>
            <a:r>
              <a:rPr lang="en-US" sz="2400" dirty="0">
                <a:latin typeface="Arial"/>
                <a:cs typeface="Arial"/>
              </a:rPr>
              <a:t>We</a:t>
            </a:r>
            <a:r>
              <a:rPr lang="en-US" sz="2400" spc="-35" dirty="0">
                <a:latin typeface="Arial"/>
                <a:cs typeface="Arial"/>
              </a:rPr>
              <a:t> </a:t>
            </a:r>
            <a:r>
              <a:rPr lang="en-US" sz="2400" dirty="0">
                <a:latin typeface="Arial"/>
                <a:cs typeface="Arial"/>
              </a:rPr>
              <a:t>can</a:t>
            </a:r>
            <a:r>
              <a:rPr lang="en-US" sz="2400" spc="-10" dirty="0">
                <a:latin typeface="Arial"/>
                <a:cs typeface="Arial"/>
              </a:rPr>
              <a:t> </a:t>
            </a:r>
            <a:r>
              <a:rPr lang="en-US" sz="2400" dirty="0">
                <a:latin typeface="Arial"/>
                <a:cs typeface="Arial"/>
              </a:rPr>
              <a:t>overwrite it,</a:t>
            </a:r>
            <a:r>
              <a:rPr lang="en-US" sz="2400" spc="-25" dirty="0">
                <a:latin typeface="Arial"/>
                <a:cs typeface="Arial"/>
              </a:rPr>
              <a:t> </a:t>
            </a:r>
            <a:r>
              <a:rPr lang="en-US" sz="2400" dirty="0">
                <a:latin typeface="Arial"/>
                <a:cs typeface="Arial"/>
              </a:rPr>
              <a:t>so</a:t>
            </a:r>
            <a:r>
              <a:rPr lang="en-US" sz="2400" spc="-10" dirty="0">
                <a:latin typeface="Arial"/>
                <a:cs typeface="Arial"/>
              </a:rPr>
              <a:t> if </a:t>
            </a:r>
            <a:r>
              <a:rPr lang="en-US" sz="2400" dirty="0">
                <a:latin typeface="Arial"/>
                <a:cs typeface="Arial"/>
              </a:rPr>
              <a:t>it</a:t>
            </a:r>
            <a:r>
              <a:rPr lang="en-US" sz="2400" spc="-15" dirty="0">
                <a:latin typeface="Arial"/>
                <a:cs typeface="Arial"/>
              </a:rPr>
              <a:t> </a:t>
            </a:r>
            <a:r>
              <a:rPr lang="en-US" sz="2400" dirty="0">
                <a:latin typeface="Arial"/>
                <a:cs typeface="Arial"/>
              </a:rPr>
              <a:t>points</a:t>
            </a:r>
            <a:r>
              <a:rPr lang="en-US" sz="2400" spc="10" dirty="0">
                <a:latin typeface="Arial"/>
                <a:cs typeface="Arial"/>
              </a:rPr>
              <a:t> </a:t>
            </a:r>
            <a:r>
              <a:rPr lang="en-US" sz="2400" dirty="0">
                <a:latin typeface="Arial"/>
                <a:cs typeface="Arial"/>
              </a:rPr>
              <a:t>to</a:t>
            </a:r>
            <a:r>
              <a:rPr lang="en-US" sz="2400" spc="-10" dirty="0">
                <a:latin typeface="Arial"/>
                <a:cs typeface="Arial"/>
              </a:rPr>
              <a:t> </a:t>
            </a:r>
            <a:r>
              <a:rPr lang="en-US" sz="2400" spc="-25" dirty="0">
                <a:latin typeface="Arial"/>
                <a:cs typeface="Arial"/>
              </a:rPr>
              <a:t>the </a:t>
            </a:r>
            <a:r>
              <a:rPr lang="en-US" sz="2400" dirty="0">
                <a:latin typeface="Arial"/>
                <a:cs typeface="Arial"/>
              </a:rPr>
              <a:t>location </a:t>
            </a:r>
            <a:r>
              <a:rPr lang="en-US" sz="2400" dirty="0">
                <a:solidFill>
                  <a:srgbClr val="FF0000"/>
                </a:solidFill>
                <a:latin typeface="Arial"/>
                <a:cs typeface="Arial"/>
              </a:rPr>
              <a:t>of</a:t>
            </a:r>
            <a:r>
              <a:rPr lang="en-US" sz="2400" spc="-15" dirty="0">
                <a:solidFill>
                  <a:srgbClr val="FF0000"/>
                </a:solidFill>
                <a:latin typeface="Arial"/>
                <a:cs typeface="Arial"/>
              </a:rPr>
              <a:t> </a:t>
            </a:r>
            <a:r>
              <a:rPr lang="en-US" sz="2400" dirty="0">
                <a:solidFill>
                  <a:srgbClr val="FF0000"/>
                </a:solidFill>
                <a:latin typeface="Arial"/>
                <a:cs typeface="Arial"/>
              </a:rPr>
              <a:t>our</a:t>
            </a:r>
            <a:r>
              <a:rPr lang="en-US" sz="2400" spc="-15" dirty="0">
                <a:solidFill>
                  <a:srgbClr val="FF0000"/>
                </a:solidFill>
                <a:latin typeface="Arial"/>
                <a:cs typeface="Arial"/>
              </a:rPr>
              <a:t> </a:t>
            </a:r>
            <a:r>
              <a:rPr lang="en-US" sz="2400" dirty="0">
                <a:solidFill>
                  <a:srgbClr val="FF0000"/>
                </a:solidFill>
                <a:latin typeface="Arial"/>
                <a:cs typeface="Arial"/>
              </a:rPr>
              <a:t>own</a:t>
            </a:r>
            <a:r>
              <a:rPr lang="en-US" sz="2400" spc="-15" dirty="0">
                <a:solidFill>
                  <a:srgbClr val="FF0000"/>
                </a:solidFill>
                <a:latin typeface="Arial"/>
                <a:cs typeface="Arial"/>
              </a:rPr>
              <a:t> </a:t>
            </a:r>
            <a:r>
              <a:rPr lang="en-US" sz="2400" dirty="0">
                <a:solidFill>
                  <a:srgbClr val="FF0000"/>
                </a:solidFill>
                <a:latin typeface="Arial"/>
                <a:cs typeface="Arial"/>
              </a:rPr>
              <a:t>code we</a:t>
            </a:r>
            <a:r>
              <a:rPr lang="en-US" sz="2400" spc="-20" dirty="0">
                <a:solidFill>
                  <a:srgbClr val="FF0000"/>
                </a:solidFill>
                <a:latin typeface="Arial"/>
                <a:cs typeface="Arial"/>
              </a:rPr>
              <a:t> </a:t>
            </a:r>
            <a:r>
              <a:rPr lang="en-US" sz="2400" dirty="0">
                <a:solidFill>
                  <a:srgbClr val="FF0000"/>
                </a:solidFill>
                <a:latin typeface="Arial"/>
                <a:cs typeface="Arial"/>
              </a:rPr>
              <a:t>also </a:t>
            </a:r>
            <a:r>
              <a:rPr lang="en-US" sz="2400" spc="-10" dirty="0">
                <a:solidFill>
                  <a:srgbClr val="FF0000"/>
                </a:solidFill>
                <a:latin typeface="Arial"/>
                <a:cs typeface="Arial"/>
              </a:rPr>
              <a:t>inject, it will execute that code!</a:t>
            </a:r>
            <a:endParaRPr lang="en-US" sz="2400" dirty="0">
              <a:latin typeface="Arial"/>
              <a:cs typeface="Arial"/>
            </a:endParaRPr>
          </a:p>
          <a:p>
            <a:endParaRPr lang="en-US" sz="2400" dirty="0"/>
          </a:p>
        </p:txBody>
      </p:sp>
      <p:sp>
        <p:nvSpPr>
          <p:cNvPr id="2" name="object 6">
            <a:extLst>
              <a:ext uri="{FF2B5EF4-FFF2-40B4-BE49-F238E27FC236}">
                <a16:creationId xmlns:a16="http://schemas.microsoft.com/office/drawing/2014/main" id="{1507D82D-9888-1A33-9B44-01B1249423FE}"/>
              </a:ext>
            </a:extLst>
          </p:cNvPr>
          <p:cNvSpPr txBox="1"/>
          <p:nvPr/>
        </p:nvSpPr>
        <p:spPr>
          <a:xfrm>
            <a:off x="4648200" y="4607774"/>
            <a:ext cx="234569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And</a:t>
            </a:r>
            <a:r>
              <a:rPr sz="2400" spc="-15" dirty="0">
                <a:latin typeface="Arial"/>
                <a:cs typeface="Arial"/>
              </a:rPr>
              <a:t> </a:t>
            </a:r>
            <a:r>
              <a:rPr sz="2400" dirty="0">
                <a:latin typeface="Arial"/>
                <a:cs typeface="Arial"/>
              </a:rPr>
              <a:t>our</a:t>
            </a:r>
            <a:r>
              <a:rPr sz="2400" spc="-5" dirty="0">
                <a:latin typeface="Arial"/>
                <a:cs typeface="Arial"/>
              </a:rPr>
              <a:t> </a:t>
            </a:r>
            <a:r>
              <a:rPr sz="2400" dirty="0">
                <a:latin typeface="Arial"/>
                <a:cs typeface="Arial"/>
              </a:rPr>
              <a:t>code </a:t>
            </a:r>
            <a:r>
              <a:rPr sz="2400" spc="-20" dirty="0">
                <a:latin typeface="Arial"/>
                <a:cs typeface="Arial"/>
              </a:rPr>
              <a:t>will</a:t>
            </a:r>
            <a:endParaRPr sz="2400" dirty="0">
              <a:latin typeface="Arial"/>
              <a:cs typeface="Arial"/>
            </a:endParaRPr>
          </a:p>
        </p:txBody>
      </p:sp>
      <p:sp>
        <p:nvSpPr>
          <p:cNvPr id="6" name="object 7">
            <a:extLst>
              <a:ext uri="{FF2B5EF4-FFF2-40B4-BE49-F238E27FC236}">
                <a16:creationId xmlns:a16="http://schemas.microsoft.com/office/drawing/2014/main" id="{348E5EFC-CAD6-CDD3-6BFD-480194B31837}"/>
              </a:ext>
            </a:extLst>
          </p:cNvPr>
          <p:cNvSpPr txBox="1"/>
          <p:nvPr/>
        </p:nvSpPr>
        <p:spPr>
          <a:xfrm>
            <a:off x="7068184" y="4652770"/>
            <a:ext cx="780415" cy="341630"/>
          </a:xfrm>
          <a:prstGeom prst="rect">
            <a:avLst/>
          </a:prstGeom>
          <a:solidFill>
            <a:srgbClr val="00FF00"/>
          </a:solidFill>
        </p:spPr>
        <p:txBody>
          <a:bodyPr vert="horz" wrap="square" lIns="0" tIns="0" rIns="0" bIns="0" rtlCol="0">
            <a:spAutoFit/>
          </a:bodyPr>
          <a:lstStyle/>
          <a:p>
            <a:pPr marL="635">
              <a:lnSpc>
                <a:spcPts val="2625"/>
              </a:lnSpc>
            </a:pPr>
            <a:r>
              <a:rPr sz="2400" spc="-20" dirty="0">
                <a:latin typeface="Arial"/>
                <a:cs typeface="Arial"/>
              </a:rPr>
              <a:t>……..</a:t>
            </a:r>
            <a:endParaRPr sz="2400">
              <a:latin typeface="Arial"/>
              <a:cs typeface="Arial"/>
            </a:endParaRPr>
          </a:p>
        </p:txBody>
      </p:sp>
    </p:spTree>
    <p:extLst>
      <p:ext uri="{BB962C8B-B14F-4D97-AF65-F5344CB8AC3E}">
        <p14:creationId xmlns:p14="http://schemas.microsoft.com/office/powerpoint/2010/main" val="1042695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a:t>
            </a:fld>
            <a:endParaRPr lang="en-US" dirty="0"/>
          </a:p>
        </p:txBody>
      </p:sp>
      <p:sp>
        <p:nvSpPr>
          <p:cNvPr id="6" name="TextBox 5">
            <a:extLst>
              <a:ext uri="{FF2B5EF4-FFF2-40B4-BE49-F238E27FC236}">
                <a16:creationId xmlns:a16="http://schemas.microsoft.com/office/drawing/2014/main" id="{EE0CC3BD-0032-36D1-C3E7-1F35A74A796F}"/>
              </a:ext>
            </a:extLst>
          </p:cNvPr>
          <p:cNvSpPr txBox="1"/>
          <p:nvPr/>
        </p:nvSpPr>
        <p:spPr>
          <a:xfrm>
            <a:off x="0" y="1398"/>
            <a:ext cx="7086600" cy="523220"/>
          </a:xfrm>
          <a:prstGeom prst="rect">
            <a:avLst/>
          </a:prstGeom>
          <a:noFill/>
        </p:spPr>
        <p:txBody>
          <a:bodyPr wrap="square" rtlCol="0">
            <a:spAutoFit/>
          </a:bodyPr>
          <a:lstStyle/>
          <a:p>
            <a:pPr algn="l"/>
            <a:r>
              <a:rPr lang="en-US" sz="2800" dirty="0"/>
              <a:t>Announcements</a:t>
            </a:r>
          </a:p>
        </p:txBody>
      </p:sp>
      <p:sp>
        <p:nvSpPr>
          <p:cNvPr id="2" name="TextBox 1">
            <a:extLst>
              <a:ext uri="{FF2B5EF4-FFF2-40B4-BE49-F238E27FC236}">
                <a16:creationId xmlns:a16="http://schemas.microsoft.com/office/drawing/2014/main" id="{FE5DC3A7-9C1D-C1E9-10EE-D517A2791FC2}"/>
              </a:ext>
            </a:extLst>
          </p:cNvPr>
          <p:cNvSpPr txBox="1"/>
          <p:nvPr/>
        </p:nvSpPr>
        <p:spPr>
          <a:xfrm>
            <a:off x="914400" y="787439"/>
            <a:ext cx="4267200" cy="1077218"/>
          </a:xfrm>
          <a:prstGeom prst="rect">
            <a:avLst/>
          </a:prstGeom>
          <a:noFill/>
        </p:spPr>
        <p:txBody>
          <a:bodyPr wrap="square" rtlCol="0">
            <a:spAutoFit/>
          </a:bodyPr>
          <a:lstStyle/>
          <a:p>
            <a:r>
              <a:rPr lang="en-US" sz="3200" dirty="0"/>
              <a:t>Lab 2 (Shellshock) due on </a:t>
            </a:r>
            <a:r>
              <a:rPr lang="en-US" sz="3200" b="1" dirty="0"/>
              <a:t>Sunday</a:t>
            </a:r>
            <a:r>
              <a:rPr lang="en-US" sz="3200" dirty="0"/>
              <a:t> 10/1 </a:t>
            </a:r>
          </a:p>
        </p:txBody>
      </p:sp>
      <p:pic>
        <p:nvPicPr>
          <p:cNvPr id="8" name="object 3">
            <a:extLst>
              <a:ext uri="{FF2B5EF4-FFF2-40B4-BE49-F238E27FC236}">
                <a16:creationId xmlns:a16="http://schemas.microsoft.com/office/drawing/2014/main" id="{ABD89C36-9E2E-007C-5584-3E2882C7CDDC}"/>
              </a:ext>
            </a:extLst>
          </p:cNvPr>
          <p:cNvPicPr/>
          <p:nvPr/>
        </p:nvPicPr>
        <p:blipFill>
          <a:blip r:embed="rId3" cstate="print"/>
          <a:stretch>
            <a:fillRect/>
          </a:stretch>
        </p:blipFill>
        <p:spPr>
          <a:xfrm>
            <a:off x="990600" y="3429000"/>
            <a:ext cx="3360420" cy="2438400"/>
          </a:xfrm>
          <a:prstGeom prst="rect">
            <a:avLst/>
          </a:prstGeom>
        </p:spPr>
      </p:pic>
      <p:pic>
        <p:nvPicPr>
          <p:cNvPr id="9" name="object 4">
            <a:extLst>
              <a:ext uri="{FF2B5EF4-FFF2-40B4-BE49-F238E27FC236}">
                <a16:creationId xmlns:a16="http://schemas.microsoft.com/office/drawing/2014/main" id="{C2DADAAC-6962-2938-A0CA-13FF6980ECD7}"/>
              </a:ext>
            </a:extLst>
          </p:cNvPr>
          <p:cNvPicPr/>
          <p:nvPr/>
        </p:nvPicPr>
        <p:blipFill>
          <a:blip r:embed="rId4" cstate="print"/>
          <a:stretch>
            <a:fillRect/>
          </a:stretch>
        </p:blipFill>
        <p:spPr>
          <a:xfrm>
            <a:off x="5791200" y="838200"/>
            <a:ext cx="5844540" cy="5349240"/>
          </a:xfrm>
          <a:prstGeom prst="rect">
            <a:avLst/>
          </a:prstGeom>
        </p:spPr>
      </p:pic>
      <p:sp>
        <p:nvSpPr>
          <p:cNvPr id="7" name="TextBox 6">
            <a:extLst>
              <a:ext uri="{FF2B5EF4-FFF2-40B4-BE49-F238E27FC236}">
                <a16:creationId xmlns:a16="http://schemas.microsoft.com/office/drawing/2014/main" id="{F22C6F89-783C-2857-A2C6-820D7DFDA04B}"/>
              </a:ext>
            </a:extLst>
          </p:cNvPr>
          <p:cNvSpPr txBox="1"/>
          <p:nvPr/>
        </p:nvSpPr>
        <p:spPr>
          <a:xfrm>
            <a:off x="914400" y="2013413"/>
            <a:ext cx="4425142" cy="1200329"/>
          </a:xfrm>
          <a:prstGeom prst="rect">
            <a:avLst/>
          </a:prstGeom>
          <a:noFill/>
        </p:spPr>
        <p:txBody>
          <a:bodyPr wrap="square" rtlCol="0">
            <a:spAutoFit/>
          </a:bodyPr>
          <a:lstStyle/>
          <a:p>
            <a:r>
              <a:rPr lang="en-US" sz="2400" dirty="0"/>
              <a:t>Next Thursday (10/5) will be a lab 3 help session (optional) (no lecture)</a:t>
            </a:r>
          </a:p>
        </p:txBody>
      </p:sp>
    </p:spTree>
    <p:extLst>
      <p:ext uri="{BB962C8B-B14F-4D97-AF65-F5344CB8AC3E}">
        <p14:creationId xmlns:p14="http://schemas.microsoft.com/office/powerpoint/2010/main" val="2395596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20</a:t>
            </a:fld>
            <a:endParaRPr lang="en-US" dirty="0"/>
          </a:p>
        </p:txBody>
      </p:sp>
      <p:sp>
        <p:nvSpPr>
          <p:cNvPr id="13" name="object 2">
            <a:extLst>
              <a:ext uri="{FF2B5EF4-FFF2-40B4-BE49-F238E27FC236}">
                <a16:creationId xmlns:a16="http://schemas.microsoft.com/office/drawing/2014/main" id="{360ED2DB-49CD-3254-BDB5-C5111BEDDC83}"/>
              </a:ext>
            </a:extLst>
          </p:cNvPr>
          <p:cNvSpPr txBox="1">
            <a:spLocks noGrp="1"/>
          </p:cNvSpPr>
          <p:nvPr>
            <p:ph type="title"/>
          </p:nvPr>
        </p:nvSpPr>
        <p:spPr>
          <a:xfrm>
            <a:off x="732536" y="54051"/>
            <a:ext cx="2017395" cy="452120"/>
          </a:xfrm>
          <a:prstGeom prst="rect">
            <a:avLst/>
          </a:prstGeom>
        </p:spPr>
        <p:txBody>
          <a:bodyPr vert="horz" wrap="square" lIns="0" tIns="12065" rIns="0" bIns="0" rtlCol="0">
            <a:spAutoFit/>
          </a:bodyPr>
          <a:lstStyle/>
          <a:p>
            <a:pPr marL="12700">
              <a:lnSpc>
                <a:spcPct val="100000"/>
              </a:lnSpc>
              <a:spcBef>
                <a:spcPts val="95"/>
              </a:spcBef>
            </a:pPr>
            <a:r>
              <a:rPr dirty="0"/>
              <a:t>THE</a:t>
            </a:r>
            <a:r>
              <a:rPr spc="-75" dirty="0"/>
              <a:t> </a:t>
            </a:r>
            <a:r>
              <a:rPr spc="-10" dirty="0"/>
              <a:t>STACK</a:t>
            </a:r>
          </a:p>
        </p:txBody>
      </p:sp>
      <p:sp>
        <p:nvSpPr>
          <p:cNvPr id="19" name="object 3">
            <a:extLst>
              <a:ext uri="{FF2B5EF4-FFF2-40B4-BE49-F238E27FC236}">
                <a16:creationId xmlns:a16="http://schemas.microsoft.com/office/drawing/2014/main" id="{3B5C355F-A6BA-B02D-35B4-C347E4CCB95B}"/>
              </a:ext>
            </a:extLst>
          </p:cNvPr>
          <p:cNvSpPr txBox="1"/>
          <p:nvPr/>
        </p:nvSpPr>
        <p:spPr>
          <a:xfrm>
            <a:off x="1417066" y="3249232"/>
            <a:ext cx="965200" cy="1901825"/>
          </a:xfrm>
          <a:prstGeom prst="rect">
            <a:avLst/>
          </a:prstGeom>
        </p:spPr>
        <p:txBody>
          <a:bodyPr vert="horz" wrap="square" lIns="0" tIns="0" rIns="0" bIns="0" rtlCol="0">
            <a:spAutoFit/>
          </a:bodyPr>
          <a:lstStyle/>
          <a:p>
            <a:pPr>
              <a:lnSpc>
                <a:spcPts val="1989"/>
              </a:lnSpc>
            </a:pPr>
            <a:r>
              <a:rPr sz="1800" spc="-10" dirty="0">
                <a:latin typeface="Arial"/>
                <a:cs typeface="Arial"/>
              </a:rPr>
              <a:t>buffer[99]</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spc="-10" dirty="0">
                <a:latin typeface="Arial"/>
                <a:cs typeface="Arial"/>
              </a:rPr>
              <a:t>buffer[0]</a:t>
            </a:r>
            <a:endParaRPr sz="1800">
              <a:latin typeface="Arial"/>
              <a:cs typeface="Arial"/>
            </a:endParaRPr>
          </a:p>
        </p:txBody>
      </p:sp>
      <p:graphicFrame>
        <p:nvGraphicFramePr>
          <p:cNvPr id="20" name="object 4">
            <a:extLst>
              <a:ext uri="{FF2B5EF4-FFF2-40B4-BE49-F238E27FC236}">
                <a16:creationId xmlns:a16="http://schemas.microsoft.com/office/drawing/2014/main" id="{60886D8C-05A7-D938-F37F-17FFAD8BFD5D}"/>
              </a:ext>
            </a:extLst>
          </p:cNvPr>
          <p:cNvGraphicFramePr>
            <a:graphicFrameLocks noGrp="1"/>
          </p:cNvGraphicFramePr>
          <p:nvPr/>
        </p:nvGraphicFramePr>
        <p:xfrm>
          <a:off x="216661" y="521462"/>
          <a:ext cx="3352800" cy="5358764"/>
        </p:xfrm>
        <a:graphic>
          <a:graphicData uri="http://schemas.openxmlformats.org/drawingml/2006/table">
            <a:tbl>
              <a:tblPr firstRow="1" bandRow="1">
                <a:tableStyleId>{2D5ABB26-0587-4C30-8999-92F81FD0307C}</a:tableStyleId>
              </a:tblPr>
              <a:tblGrid>
                <a:gridCol w="3352800">
                  <a:extLst>
                    <a:ext uri="{9D8B030D-6E8A-4147-A177-3AD203B41FA5}">
                      <a16:colId xmlns:a16="http://schemas.microsoft.com/office/drawing/2014/main" val="20000"/>
                    </a:ext>
                  </a:extLst>
                </a:gridCol>
              </a:tblGrid>
              <a:tr h="1226185">
                <a:tc>
                  <a:txBody>
                    <a:bodyPr/>
                    <a:lstStyle/>
                    <a:p>
                      <a:pPr>
                        <a:lnSpc>
                          <a:spcPct val="100000"/>
                        </a:lnSpc>
                      </a:pPr>
                      <a:endParaRPr sz="1800">
                        <a:latin typeface="Times New Roman"/>
                        <a:cs typeface="Times New Roman"/>
                      </a:endParaRPr>
                    </a:p>
                    <a:p>
                      <a:pPr algn="ctr">
                        <a:lnSpc>
                          <a:spcPct val="100000"/>
                        </a:lnSpc>
                        <a:spcBef>
                          <a:spcPts val="1525"/>
                        </a:spcBef>
                      </a:pPr>
                      <a:r>
                        <a:rPr sz="1800" dirty="0">
                          <a:solidFill>
                            <a:srgbClr val="A6A6A6"/>
                          </a:solidFill>
                          <a:latin typeface="Calibri"/>
                          <a:cs typeface="Calibri"/>
                        </a:rPr>
                        <a:t>…</a:t>
                      </a:r>
                      <a:r>
                        <a:rPr sz="1800" spc="-30" dirty="0">
                          <a:solidFill>
                            <a:srgbClr val="A6A6A6"/>
                          </a:solidFill>
                          <a:latin typeface="Calibri"/>
                          <a:cs typeface="Calibri"/>
                        </a:rPr>
                        <a:t> </a:t>
                      </a:r>
                      <a:r>
                        <a:rPr sz="1800" dirty="0">
                          <a:solidFill>
                            <a:srgbClr val="A6A6A6"/>
                          </a:solidFill>
                          <a:latin typeface="Calibri"/>
                          <a:cs typeface="Calibri"/>
                        </a:rPr>
                        <a:t>previous</a:t>
                      </a:r>
                      <a:r>
                        <a:rPr sz="1800" spc="-10" dirty="0">
                          <a:solidFill>
                            <a:srgbClr val="A6A6A6"/>
                          </a:solidFill>
                          <a:latin typeface="Calibri"/>
                          <a:cs typeface="Calibri"/>
                        </a:rPr>
                        <a:t> </a:t>
                      </a:r>
                      <a:r>
                        <a:rPr sz="1800" dirty="0">
                          <a:solidFill>
                            <a:srgbClr val="A6A6A6"/>
                          </a:solidFill>
                          <a:latin typeface="Calibri"/>
                          <a:cs typeface="Calibri"/>
                        </a:rPr>
                        <a:t>stack</a:t>
                      </a:r>
                      <a:r>
                        <a:rPr sz="1800" spc="-25" dirty="0">
                          <a:solidFill>
                            <a:srgbClr val="A6A6A6"/>
                          </a:solidFill>
                          <a:latin typeface="Calibri"/>
                          <a:cs typeface="Calibri"/>
                        </a:rPr>
                        <a:t> </a:t>
                      </a:r>
                      <a:r>
                        <a:rPr sz="1800" spc="-10" dirty="0">
                          <a:solidFill>
                            <a:srgbClr val="A6A6A6"/>
                          </a:solidFill>
                          <a:latin typeface="Calibri"/>
                          <a:cs typeface="Calibri"/>
                        </a:rPr>
                        <a:t>frames…</a:t>
                      </a:r>
                      <a:endParaRPr sz="1800">
                        <a:latin typeface="Calibri"/>
                        <a:cs typeface="Calibri"/>
                      </a:endParaRPr>
                    </a:p>
                  </a:txBody>
                  <a:tcPr marL="0" marR="0" marT="0" marB="0">
                    <a:lnL w="28575">
                      <a:solidFill>
                        <a:srgbClr val="EDEBE0"/>
                      </a:solidFill>
                      <a:prstDash val="solid"/>
                    </a:lnL>
                    <a:lnR w="28575">
                      <a:solidFill>
                        <a:srgbClr val="EDEBE0"/>
                      </a:solidFill>
                      <a:prstDash val="solid"/>
                    </a:lnR>
                    <a:lnT w="28575">
                      <a:solidFill>
                        <a:srgbClr val="EDEBE0"/>
                      </a:solidFill>
                      <a:prstDash val="solid"/>
                    </a:lnT>
                    <a:lnB w="57150">
                      <a:solidFill>
                        <a:srgbClr val="000000"/>
                      </a:solidFill>
                      <a:prstDash val="solid"/>
                    </a:lnB>
                    <a:solidFill>
                      <a:srgbClr val="F1F1F1"/>
                    </a:solidFill>
                  </a:tcPr>
                </a:tc>
                <a:extLst>
                  <a:ext uri="{0D108BD9-81ED-4DB2-BD59-A6C34878D82A}">
                    <a16:rowId xmlns:a16="http://schemas.microsoft.com/office/drawing/2014/main" val="10000"/>
                  </a:ext>
                </a:extLst>
              </a:tr>
              <a:tr h="466725">
                <a:tc>
                  <a:txBody>
                    <a:bodyPr/>
                    <a:lstStyle/>
                    <a:p>
                      <a:pPr algn="ctr">
                        <a:lnSpc>
                          <a:spcPct val="100000"/>
                        </a:lnSpc>
                        <a:spcBef>
                          <a:spcPts val="650"/>
                        </a:spcBef>
                      </a:pPr>
                      <a:r>
                        <a:rPr sz="1800" spc="-10" dirty="0">
                          <a:latin typeface="Calibri"/>
                          <a:cs typeface="Calibri"/>
                        </a:rPr>
                        <a:t>Arguments</a:t>
                      </a:r>
                      <a:endParaRPr sz="1800">
                        <a:latin typeface="Calibri"/>
                        <a:cs typeface="Calibri"/>
                      </a:endParaRPr>
                    </a:p>
                  </a:txBody>
                  <a:tcPr marL="0" marR="0" marT="82550" marB="0">
                    <a:lnL w="28575">
                      <a:solidFill>
                        <a:srgbClr val="000000"/>
                      </a:solidFill>
                      <a:prstDash val="solid"/>
                    </a:lnL>
                    <a:lnR w="28575">
                      <a:solidFill>
                        <a:srgbClr val="000000"/>
                      </a:solidFill>
                      <a:prstDash val="solid"/>
                    </a:lnR>
                    <a:lnT w="5715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1"/>
                  </a:ext>
                </a:extLst>
              </a:tr>
              <a:tr h="462915">
                <a:tc>
                  <a:txBody>
                    <a:bodyPr/>
                    <a:lstStyle/>
                    <a:p>
                      <a:pPr algn="ctr">
                        <a:lnSpc>
                          <a:spcPct val="100000"/>
                        </a:lnSpc>
                        <a:spcBef>
                          <a:spcPts val="620"/>
                        </a:spcBef>
                      </a:pPr>
                      <a:r>
                        <a:rPr sz="1800" b="1" dirty="0">
                          <a:latin typeface="Calibri"/>
                          <a:cs typeface="Calibri"/>
                        </a:rPr>
                        <a:t>Return</a:t>
                      </a:r>
                      <a:r>
                        <a:rPr sz="1800" b="1" spc="-30" dirty="0">
                          <a:latin typeface="Calibri"/>
                          <a:cs typeface="Calibri"/>
                        </a:rPr>
                        <a:t> </a:t>
                      </a:r>
                      <a:r>
                        <a:rPr sz="1800" b="1" spc="-10" dirty="0">
                          <a:latin typeface="Calibri"/>
                          <a:cs typeface="Calibri"/>
                        </a:rPr>
                        <a:t>Address</a:t>
                      </a:r>
                      <a:endParaRPr sz="1800">
                        <a:latin typeface="Calibri"/>
                        <a:cs typeface="Calibri"/>
                      </a:endParaRPr>
                    </a:p>
                  </a:txBody>
                  <a:tcPr marL="0" marR="0" marT="78740"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2"/>
                  </a:ext>
                </a:extLst>
              </a:tr>
              <a:tr h="464184">
                <a:tc>
                  <a:txBody>
                    <a:bodyPr/>
                    <a:lstStyle/>
                    <a:p>
                      <a:pPr algn="ctr">
                        <a:lnSpc>
                          <a:spcPct val="100000"/>
                        </a:lnSpc>
                        <a:spcBef>
                          <a:spcPts val="625"/>
                        </a:spcBef>
                      </a:pPr>
                      <a:r>
                        <a:rPr sz="1800" dirty="0">
                          <a:latin typeface="Calibri"/>
                          <a:cs typeface="Calibri"/>
                        </a:rPr>
                        <a:t>Previous</a:t>
                      </a:r>
                      <a:r>
                        <a:rPr sz="1800" spc="-5" dirty="0">
                          <a:latin typeface="Calibri"/>
                          <a:cs typeface="Calibri"/>
                        </a:rPr>
                        <a:t> </a:t>
                      </a:r>
                      <a:r>
                        <a:rPr sz="1800" dirty="0">
                          <a:latin typeface="Calibri"/>
                          <a:cs typeface="Calibri"/>
                        </a:rPr>
                        <a:t>frame </a:t>
                      </a:r>
                      <a:r>
                        <a:rPr sz="1800" spc="-10" dirty="0">
                          <a:latin typeface="Calibri"/>
                          <a:cs typeface="Calibri"/>
                        </a:rPr>
                        <a:t>pointer</a:t>
                      </a:r>
                      <a:endParaRPr sz="1800">
                        <a:latin typeface="Calibri"/>
                        <a:cs typeface="Calibri"/>
                      </a:endParaRPr>
                    </a:p>
                  </a:txBody>
                  <a:tcPr marL="0" marR="0" marT="7937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3"/>
                  </a:ext>
                </a:extLst>
              </a:tr>
              <a:tr h="2030730">
                <a:tc>
                  <a:txBody>
                    <a:bodyPr/>
                    <a:lstStyle/>
                    <a:p>
                      <a:pPr marL="1177290">
                        <a:lnSpc>
                          <a:spcPct val="100000"/>
                        </a:lnSpc>
                        <a:spcBef>
                          <a:spcPts val="305"/>
                        </a:spcBef>
                      </a:pPr>
                      <a:r>
                        <a:rPr sz="1800" spc="-10" dirty="0">
                          <a:latin typeface="Arial"/>
                          <a:cs typeface="Arial"/>
                        </a:rPr>
                        <a:t>buffer[99]</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spc="-10" dirty="0">
                          <a:latin typeface="Arial"/>
                          <a:cs typeface="Arial"/>
                        </a:rPr>
                        <a:t>buffer[0]</a:t>
                      </a:r>
                      <a:endParaRPr sz="1800">
                        <a:latin typeface="Arial"/>
                        <a:cs typeface="Arial"/>
                      </a:endParaRPr>
                    </a:p>
                  </a:txBody>
                  <a:tcPr marL="0" marR="0" marT="3873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4"/>
                  </a:ext>
                </a:extLst>
              </a:tr>
              <a:tr h="708025">
                <a:tc>
                  <a:txBody>
                    <a:bodyPr/>
                    <a:lstStyle/>
                    <a:p>
                      <a:pPr>
                        <a:lnSpc>
                          <a:spcPct val="100000"/>
                        </a:lnSpc>
                      </a:pPr>
                      <a:endParaRPr sz="2200">
                        <a:latin typeface="Times New Roman"/>
                        <a:cs typeface="Times New Roman"/>
                      </a:endParaRPr>
                    </a:p>
                  </a:txBody>
                  <a:tcPr marL="0" marR="0" marT="0" marB="0">
                    <a:lnL w="28575">
                      <a:solidFill>
                        <a:srgbClr val="EDEBE0"/>
                      </a:solidFill>
                      <a:prstDash val="solid"/>
                    </a:lnL>
                    <a:lnR w="28575">
                      <a:solidFill>
                        <a:srgbClr val="EDEBE0"/>
                      </a:solidFill>
                      <a:prstDash val="solid"/>
                    </a:lnR>
                    <a:lnT w="38100">
                      <a:solidFill>
                        <a:srgbClr val="000000"/>
                      </a:solidFill>
                      <a:prstDash val="solid"/>
                    </a:lnT>
                    <a:lnB w="28575">
                      <a:solidFill>
                        <a:srgbClr val="EDEBE0"/>
                      </a:solidFill>
                      <a:prstDash val="solid"/>
                    </a:lnB>
                    <a:solidFill>
                      <a:srgbClr val="F1F1F1"/>
                    </a:solidFill>
                  </a:tcPr>
                </a:tc>
                <a:extLst>
                  <a:ext uri="{0D108BD9-81ED-4DB2-BD59-A6C34878D82A}">
                    <a16:rowId xmlns:a16="http://schemas.microsoft.com/office/drawing/2014/main" val="10005"/>
                  </a:ext>
                </a:extLst>
              </a:tr>
            </a:tbl>
          </a:graphicData>
        </a:graphic>
      </p:graphicFrame>
      <p:sp>
        <p:nvSpPr>
          <p:cNvPr id="21" name="object 5">
            <a:extLst>
              <a:ext uri="{FF2B5EF4-FFF2-40B4-BE49-F238E27FC236}">
                <a16:creationId xmlns:a16="http://schemas.microsoft.com/office/drawing/2014/main" id="{4BCE5328-94FB-609A-E214-33D30D51648B}"/>
              </a:ext>
            </a:extLst>
          </p:cNvPr>
          <p:cNvSpPr txBox="1"/>
          <p:nvPr/>
        </p:nvSpPr>
        <p:spPr>
          <a:xfrm>
            <a:off x="4038600" y="152400"/>
            <a:ext cx="5718175" cy="2173605"/>
          </a:xfrm>
          <a:prstGeom prst="rect">
            <a:avLst/>
          </a:prstGeom>
        </p:spPr>
        <p:txBody>
          <a:bodyPr vert="horz" wrap="square" lIns="0" tIns="12065" rIns="0" bIns="0" rtlCol="0">
            <a:spAutoFit/>
          </a:bodyPr>
          <a:lstStyle/>
          <a:p>
            <a:pPr marL="88900" marR="993775">
              <a:lnSpc>
                <a:spcPct val="100000"/>
              </a:lnSpc>
              <a:spcBef>
                <a:spcPts val="95"/>
              </a:spcBef>
            </a:pPr>
            <a:r>
              <a:rPr sz="2800" dirty="0">
                <a:latin typeface="Arial"/>
                <a:cs typeface="Arial"/>
              </a:rPr>
              <a:t>The</a:t>
            </a:r>
            <a:r>
              <a:rPr sz="2800" spc="-45" dirty="0">
                <a:latin typeface="Arial"/>
                <a:cs typeface="Arial"/>
              </a:rPr>
              <a:t> </a:t>
            </a:r>
            <a:r>
              <a:rPr sz="2800" dirty="0">
                <a:latin typeface="Arial"/>
                <a:cs typeface="Arial"/>
              </a:rPr>
              <a:t>juicy</a:t>
            </a:r>
            <a:r>
              <a:rPr sz="2800" spc="-60" dirty="0">
                <a:latin typeface="Arial"/>
                <a:cs typeface="Arial"/>
              </a:rPr>
              <a:t> </a:t>
            </a:r>
            <a:r>
              <a:rPr sz="2800" dirty="0">
                <a:latin typeface="Arial"/>
                <a:cs typeface="Arial"/>
              </a:rPr>
              <a:t>piece</a:t>
            </a:r>
            <a:r>
              <a:rPr sz="2800" spc="-50" dirty="0">
                <a:latin typeface="Arial"/>
                <a:cs typeface="Arial"/>
              </a:rPr>
              <a:t> </a:t>
            </a:r>
            <a:r>
              <a:rPr sz="2800" dirty="0">
                <a:latin typeface="Arial"/>
                <a:cs typeface="Arial"/>
              </a:rPr>
              <a:t>of</a:t>
            </a:r>
            <a:r>
              <a:rPr sz="2800" spc="-55" dirty="0">
                <a:latin typeface="Arial"/>
                <a:cs typeface="Arial"/>
              </a:rPr>
              <a:t> </a:t>
            </a:r>
            <a:r>
              <a:rPr sz="2800" spc="-10" dirty="0">
                <a:latin typeface="Arial"/>
                <a:cs typeface="Arial"/>
              </a:rPr>
              <a:t>information </a:t>
            </a:r>
            <a:r>
              <a:rPr sz="2800" dirty="0">
                <a:latin typeface="Arial"/>
                <a:cs typeface="Arial"/>
              </a:rPr>
              <a:t>here</a:t>
            </a:r>
            <a:r>
              <a:rPr sz="2800" spc="-45" dirty="0">
                <a:latin typeface="Arial"/>
                <a:cs typeface="Arial"/>
              </a:rPr>
              <a:t> </a:t>
            </a:r>
            <a:r>
              <a:rPr sz="2800" dirty="0">
                <a:latin typeface="Arial"/>
                <a:cs typeface="Arial"/>
              </a:rPr>
              <a:t>in</a:t>
            </a:r>
            <a:r>
              <a:rPr sz="2800" spc="-45" dirty="0">
                <a:latin typeface="Arial"/>
                <a:cs typeface="Arial"/>
              </a:rPr>
              <a:t> </a:t>
            </a:r>
            <a:r>
              <a:rPr sz="2800" dirty="0">
                <a:latin typeface="Arial"/>
                <a:cs typeface="Arial"/>
              </a:rPr>
              <a:t>the</a:t>
            </a:r>
            <a:r>
              <a:rPr sz="2800" spc="-35" dirty="0">
                <a:latin typeface="Arial"/>
                <a:cs typeface="Arial"/>
              </a:rPr>
              <a:t> </a:t>
            </a:r>
            <a:r>
              <a:rPr sz="2800" b="1" dirty="0">
                <a:latin typeface="Arial"/>
                <a:cs typeface="Arial"/>
              </a:rPr>
              <a:t>return</a:t>
            </a:r>
            <a:r>
              <a:rPr sz="2800" b="1" spc="-55" dirty="0">
                <a:latin typeface="Arial"/>
                <a:cs typeface="Arial"/>
              </a:rPr>
              <a:t> </a:t>
            </a:r>
            <a:r>
              <a:rPr sz="2800" b="1" spc="-10" dirty="0">
                <a:latin typeface="Arial"/>
                <a:cs typeface="Arial"/>
              </a:rPr>
              <a:t>address</a:t>
            </a:r>
            <a:endParaRPr sz="2800" dirty="0">
              <a:latin typeface="Arial"/>
              <a:cs typeface="Arial"/>
            </a:endParaRPr>
          </a:p>
          <a:p>
            <a:pPr>
              <a:lnSpc>
                <a:spcPct val="100000"/>
              </a:lnSpc>
              <a:spcBef>
                <a:spcPts val="5"/>
              </a:spcBef>
            </a:pPr>
            <a:endParaRPr sz="3850" dirty="0">
              <a:latin typeface="Arial"/>
              <a:cs typeface="Arial"/>
            </a:endParaRPr>
          </a:p>
          <a:p>
            <a:pPr marL="12700" marR="5080">
              <a:lnSpc>
                <a:spcPct val="100000"/>
              </a:lnSpc>
            </a:pPr>
            <a:r>
              <a:rPr sz="2400" dirty="0">
                <a:latin typeface="Arial"/>
                <a:cs typeface="Arial"/>
              </a:rPr>
              <a:t>The</a:t>
            </a:r>
            <a:r>
              <a:rPr sz="2400" spc="-30" dirty="0">
                <a:latin typeface="Arial"/>
                <a:cs typeface="Arial"/>
              </a:rPr>
              <a:t> </a:t>
            </a:r>
            <a:r>
              <a:rPr sz="2400" dirty="0">
                <a:latin typeface="Arial"/>
                <a:cs typeface="Arial"/>
              </a:rPr>
              <a:t>program</a:t>
            </a:r>
            <a:r>
              <a:rPr sz="2400" spc="-10" dirty="0">
                <a:latin typeface="Arial"/>
                <a:cs typeface="Arial"/>
              </a:rPr>
              <a:t> </a:t>
            </a:r>
            <a:r>
              <a:rPr sz="2400" dirty="0">
                <a:latin typeface="Arial"/>
                <a:cs typeface="Arial"/>
              </a:rPr>
              <a:t>will jump</a:t>
            </a:r>
            <a:r>
              <a:rPr sz="2400" spc="-15" dirty="0">
                <a:latin typeface="Arial"/>
                <a:cs typeface="Arial"/>
              </a:rPr>
              <a:t> </a:t>
            </a:r>
            <a:r>
              <a:rPr sz="2400" dirty="0">
                <a:latin typeface="Arial"/>
                <a:cs typeface="Arial"/>
              </a:rPr>
              <a:t>to</a:t>
            </a:r>
            <a:r>
              <a:rPr sz="2400" spc="-15" dirty="0">
                <a:latin typeface="Arial"/>
                <a:cs typeface="Arial"/>
              </a:rPr>
              <a:t> </a:t>
            </a:r>
            <a:r>
              <a:rPr sz="2400" dirty="0">
                <a:latin typeface="Arial"/>
                <a:cs typeface="Arial"/>
              </a:rPr>
              <a:t>that</a:t>
            </a:r>
            <a:r>
              <a:rPr sz="2400" spc="-25" dirty="0">
                <a:latin typeface="Arial"/>
                <a:cs typeface="Arial"/>
              </a:rPr>
              <a:t> </a:t>
            </a:r>
            <a:r>
              <a:rPr sz="2400" dirty="0">
                <a:latin typeface="Arial"/>
                <a:cs typeface="Arial"/>
              </a:rPr>
              <a:t>address</a:t>
            </a:r>
            <a:r>
              <a:rPr sz="2400" spc="5" dirty="0">
                <a:latin typeface="Arial"/>
                <a:cs typeface="Arial"/>
              </a:rPr>
              <a:t> </a:t>
            </a:r>
            <a:r>
              <a:rPr sz="2400" spc="-25" dirty="0">
                <a:latin typeface="Arial"/>
                <a:cs typeface="Arial"/>
              </a:rPr>
              <a:t>and </a:t>
            </a:r>
            <a:r>
              <a:rPr sz="2400" dirty="0">
                <a:latin typeface="Arial"/>
                <a:cs typeface="Arial"/>
              </a:rPr>
              <a:t>continue</a:t>
            </a:r>
            <a:r>
              <a:rPr sz="2400" spc="-20" dirty="0">
                <a:latin typeface="Arial"/>
                <a:cs typeface="Arial"/>
              </a:rPr>
              <a:t> </a:t>
            </a:r>
            <a:r>
              <a:rPr sz="2400" dirty="0">
                <a:latin typeface="Arial"/>
                <a:cs typeface="Arial"/>
              </a:rPr>
              <a:t>to</a:t>
            </a:r>
            <a:r>
              <a:rPr sz="2400" spc="-30" dirty="0">
                <a:latin typeface="Arial"/>
                <a:cs typeface="Arial"/>
              </a:rPr>
              <a:t> </a:t>
            </a:r>
            <a:r>
              <a:rPr sz="2400" dirty="0">
                <a:latin typeface="Arial"/>
                <a:cs typeface="Arial"/>
              </a:rPr>
              <a:t>execute</a:t>
            </a:r>
            <a:r>
              <a:rPr sz="2400" spc="5" dirty="0">
                <a:latin typeface="Arial"/>
                <a:cs typeface="Arial"/>
              </a:rPr>
              <a:t> </a:t>
            </a:r>
            <a:r>
              <a:rPr sz="2400" spc="-20" dirty="0">
                <a:latin typeface="Arial"/>
                <a:cs typeface="Arial"/>
              </a:rPr>
              <a:t>code</a:t>
            </a:r>
            <a:endParaRPr sz="2400" dirty="0">
              <a:latin typeface="Arial"/>
              <a:cs typeface="Arial"/>
            </a:endParaRPr>
          </a:p>
        </p:txBody>
      </p:sp>
      <p:sp>
        <p:nvSpPr>
          <p:cNvPr id="7" name="TextBox 6">
            <a:extLst>
              <a:ext uri="{FF2B5EF4-FFF2-40B4-BE49-F238E27FC236}">
                <a16:creationId xmlns:a16="http://schemas.microsoft.com/office/drawing/2014/main" id="{7127BF96-A718-BD74-7E04-68B68CD43885}"/>
              </a:ext>
            </a:extLst>
          </p:cNvPr>
          <p:cNvSpPr txBox="1"/>
          <p:nvPr/>
        </p:nvSpPr>
        <p:spPr>
          <a:xfrm>
            <a:off x="3962400" y="2998585"/>
            <a:ext cx="6096000" cy="1569660"/>
          </a:xfrm>
          <a:prstGeom prst="rect">
            <a:avLst/>
          </a:prstGeom>
          <a:noFill/>
        </p:spPr>
        <p:txBody>
          <a:bodyPr wrap="square" rtlCol="0">
            <a:spAutoFit/>
          </a:bodyPr>
          <a:lstStyle/>
          <a:p>
            <a:r>
              <a:rPr lang="en-US" sz="2400" dirty="0">
                <a:latin typeface="Arial"/>
                <a:cs typeface="Arial"/>
              </a:rPr>
              <a:t>We</a:t>
            </a:r>
            <a:r>
              <a:rPr lang="en-US" sz="2400" spc="-35" dirty="0">
                <a:latin typeface="Arial"/>
                <a:cs typeface="Arial"/>
              </a:rPr>
              <a:t> </a:t>
            </a:r>
            <a:r>
              <a:rPr lang="en-US" sz="2400" dirty="0">
                <a:latin typeface="Arial"/>
                <a:cs typeface="Arial"/>
              </a:rPr>
              <a:t>can</a:t>
            </a:r>
            <a:r>
              <a:rPr lang="en-US" sz="2400" spc="-10" dirty="0">
                <a:latin typeface="Arial"/>
                <a:cs typeface="Arial"/>
              </a:rPr>
              <a:t> </a:t>
            </a:r>
            <a:r>
              <a:rPr lang="en-US" sz="2400" dirty="0">
                <a:latin typeface="Arial"/>
                <a:cs typeface="Arial"/>
              </a:rPr>
              <a:t>overwrite it,</a:t>
            </a:r>
            <a:r>
              <a:rPr lang="en-US" sz="2400" spc="-25" dirty="0">
                <a:latin typeface="Arial"/>
                <a:cs typeface="Arial"/>
              </a:rPr>
              <a:t> </a:t>
            </a:r>
            <a:r>
              <a:rPr lang="en-US" sz="2400" dirty="0">
                <a:latin typeface="Arial"/>
                <a:cs typeface="Arial"/>
              </a:rPr>
              <a:t>so</a:t>
            </a:r>
            <a:r>
              <a:rPr lang="en-US" sz="2400" spc="-10" dirty="0">
                <a:latin typeface="Arial"/>
                <a:cs typeface="Arial"/>
              </a:rPr>
              <a:t> if </a:t>
            </a:r>
            <a:r>
              <a:rPr lang="en-US" sz="2400" dirty="0">
                <a:latin typeface="Arial"/>
                <a:cs typeface="Arial"/>
              </a:rPr>
              <a:t>it</a:t>
            </a:r>
            <a:r>
              <a:rPr lang="en-US" sz="2400" spc="-15" dirty="0">
                <a:latin typeface="Arial"/>
                <a:cs typeface="Arial"/>
              </a:rPr>
              <a:t> </a:t>
            </a:r>
            <a:r>
              <a:rPr lang="en-US" sz="2400" dirty="0">
                <a:latin typeface="Arial"/>
                <a:cs typeface="Arial"/>
              </a:rPr>
              <a:t>points</a:t>
            </a:r>
            <a:r>
              <a:rPr lang="en-US" sz="2400" spc="10" dirty="0">
                <a:latin typeface="Arial"/>
                <a:cs typeface="Arial"/>
              </a:rPr>
              <a:t> </a:t>
            </a:r>
            <a:r>
              <a:rPr lang="en-US" sz="2400" dirty="0">
                <a:latin typeface="Arial"/>
                <a:cs typeface="Arial"/>
              </a:rPr>
              <a:t>to</a:t>
            </a:r>
            <a:r>
              <a:rPr lang="en-US" sz="2400" spc="-10" dirty="0">
                <a:latin typeface="Arial"/>
                <a:cs typeface="Arial"/>
              </a:rPr>
              <a:t> </a:t>
            </a:r>
            <a:r>
              <a:rPr lang="en-US" sz="2400" spc="-25" dirty="0">
                <a:latin typeface="Arial"/>
                <a:cs typeface="Arial"/>
              </a:rPr>
              <a:t>the </a:t>
            </a:r>
            <a:r>
              <a:rPr lang="en-US" sz="2400" dirty="0">
                <a:latin typeface="Arial"/>
                <a:cs typeface="Arial"/>
              </a:rPr>
              <a:t>location </a:t>
            </a:r>
            <a:r>
              <a:rPr lang="en-US" sz="2400" dirty="0">
                <a:solidFill>
                  <a:srgbClr val="FF0000"/>
                </a:solidFill>
                <a:latin typeface="Arial"/>
                <a:cs typeface="Arial"/>
              </a:rPr>
              <a:t>of</a:t>
            </a:r>
            <a:r>
              <a:rPr lang="en-US" sz="2400" spc="-15" dirty="0">
                <a:solidFill>
                  <a:srgbClr val="FF0000"/>
                </a:solidFill>
                <a:latin typeface="Arial"/>
                <a:cs typeface="Arial"/>
              </a:rPr>
              <a:t> </a:t>
            </a:r>
            <a:r>
              <a:rPr lang="en-US" sz="2400" dirty="0">
                <a:solidFill>
                  <a:srgbClr val="FF0000"/>
                </a:solidFill>
                <a:latin typeface="Arial"/>
                <a:cs typeface="Arial"/>
              </a:rPr>
              <a:t>our</a:t>
            </a:r>
            <a:r>
              <a:rPr lang="en-US" sz="2400" spc="-15" dirty="0">
                <a:solidFill>
                  <a:srgbClr val="FF0000"/>
                </a:solidFill>
                <a:latin typeface="Arial"/>
                <a:cs typeface="Arial"/>
              </a:rPr>
              <a:t> </a:t>
            </a:r>
            <a:r>
              <a:rPr lang="en-US" sz="2400" dirty="0">
                <a:solidFill>
                  <a:srgbClr val="FF0000"/>
                </a:solidFill>
                <a:latin typeface="Arial"/>
                <a:cs typeface="Arial"/>
              </a:rPr>
              <a:t>own</a:t>
            </a:r>
            <a:r>
              <a:rPr lang="en-US" sz="2400" spc="-15" dirty="0">
                <a:solidFill>
                  <a:srgbClr val="FF0000"/>
                </a:solidFill>
                <a:latin typeface="Arial"/>
                <a:cs typeface="Arial"/>
              </a:rPr>
              <a:t> </a:t>
            </a:r>
            <a:r>
              <a:rPr lang="en-US" sz="2400" dirty="0">
                <a:solidFill>
                  <a:srgbClr val="FF0000"/>
                </a:solidFill>
                <a:latin typeface="Arial"/>
                <a:cs typeface="Arial"/>
              </a:rPr>
              <a:t>code we</a:t>
            </a:r>
            <a:r>
              <a:rPr lang="en-US" sz="2400" spc="-20" dirty="0">
                <a:solidFill>
                  <a:srgbClr val="FF0000"/>
                </a:solidFill>
                <a:latin typeface="Arial"/>
                <a:cs typeface="Arial"/>
              </a:rPr>
              <a:t> </a:t>
            </a:r>
            <a:r>
              <a:rPr lang="en-US" sz="2400" dirty="0">
                <a:solidFill>
                  <a:srgbClr val="FF0000"/>
                </a:solidFill>
                <a:latin typeface="Arial"/>
                <a:cs typeface="Arial"/>
              </a:rPr>
              <a:t>also </a:t>
            </a:r>
            <a:r>
              <a:rPr lang="en-US" sz="2400" spc="-10" dirty="0">
                <a:solidFill>
                  <a:srgbClr val="FF0000"/>
                </a:solidFill>
                <a:latin typeface="Arial"/>
                <a:cs typeface="Arial"/>
              </a:rPr>
              <a:t>inject, it will execute that code!</a:t>
            </a:r>
            <a:endParaRPr lang="en-US" sz="2400" dirty="0">
              <a:latin typeface="Arial"/>
              <a:cs typeface="Arial"/>
            </a:endParaRPr>
          </a:p>
          <a:p>
            <a:endParaRPr lang="en-US" sz="2400" dirty="0"/>
          </a:p>
        </p:txBody>
      </p:sp>
      <p:sp>
        <p:nvSpPr>
          <p:cNvPr id="2" name="object 6">
            <a:extLst>
              <a:ext uri="{FF2B5EF4-FFF2-40B4-BE49-F238E27FC236}">
                <a16:creationId xmlns:a16="http://schemas.microsoft.com/office/drawing/2014/main" id="{1507D82D-9888-1A33-9B44-01B1249423FE}"/>
              </a:ext>
            </a:extLst>
          </p:cNvPr>
          <p:cNvSpPr txBox="1"/>
          <p:nvPr/>
        </p:nvSpPr>
        <p:spPr>
          <a:xfrm>
            <a:off x="4648200" y="4607774"/>
            <a:ext cx="234569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And</a:t>
            </a:r>
            <a:r>
              <a:rPr sz="2400" spc="-15" dirty="0">
                <a:latin typeface="Arial"/>
                <a:cs typeface="Arial"/>
              </a:rPr>
              <a:t> </a:t>
            </a:r>
            <a:r>
              <a:rPr sz="2400" dirty="0">
                <a:latin typeface="Arial"/>
                <a:cs typeface="Arial"/>
              </a:rPr>
              <a:t>our</a:t>
            </a:r>
            <a:r>
              <a:rPr sz="2400" spc="-5" dirty="0">
                <a:latin typeface="Arial"/>
                <a:cs typeface="Arial"/>
              </a:rPr>
              <a:t> </a:t>
            </a:r>
            <a:r>
              <a:rPr sz="2400" dirty="0">
                <a:latin typeface="Arial"/>
                <a:cs typeface="Arial"/>
              </a:rPr>
              <a:t>code </a:t>
            </a:r>
            <a:r>
              <a:rPr sz="2400" spc="-20" dirty="0">
                <a:latin typeface="Arial"/>
                <a:cs typeface="Arial"/>
              </a:rPr>
              <a:t>will</a:t>
            </a:r>
            <a:endParaRPr sz="2400" dirty="0">
              <a:latin typeface="Arial"/>
              <a:cs typeface="Arial"/>
            </a:endParaRPr>
          </a:p>
        </p:txBody>
      </p:sp>
      <p:sp>
        <p:nvSpPr>
          <p:cNvPr id="8" name="object 7">
            <a:extLst>
              <a:ext uri="{FF2B5EF4-FFF2-40B4-BE49-F238E27FC236}">
                <a16:creationId xmlns:a16="http://schemas.microsoft.com/office/drawing/2014/main" id="{82E1AA85-5221-9431-A9B4-B2A82A59812C}"/>
              </a:ext>
            </a:extLst>
          </p:cNvPr>
          <p:cNvSpPr txBox="1"/>
          <p:nvPr/>
        </p:nvSpPr>
        <p:spPr>
          <a:xfrm>
            <a:off x="7086600" y="4648516"/>
            <a:ext cx="2009139" cy="341630"/>
          </a:xfrm>
          <a:prstGeom prst="rect">
            <a:avLst/>
          </a:prstGeom>
          <a:solidFill>
            <a:srgbClr val="00FF00"/>
          </a:solidFill>
        </p:spPr>
        <p:txBody>
          <a:bodyPr vert="horz" wrap="square" lIns="0" tIns="0" rIns="0" bIns="0" rtlCol="0">
            <a:spAutoFit/>
          </a:bodyPr>
          <a:lstStyle/>
          <a:p>
            <a:pPr marL="635">
              <a:lnSpc>
                <a:spcPts val="2625"/>
              </a:lnSpc>
            </a:pPr>
            <a:r>
              <a:rPr sz="2400" dirty="0">
                <a:latin typeface="Arial"/>
                <a:cs typeface="Arial"/>
              </a:rPr>
              <a:t>get</a:t>
            </a:r>
            <a:r>
              <a:rPr sz="2400" spc="-10" dirty="0">
                <a:latin typeface="Arial"/>
                <a:cs typeface="Arial"/>
              </a:rPr>
              <a:t> </a:t>
            </a:r>
            <a:r>
              <a:rPr sz="2400" dirty="0">
                <a:latin typeface="Arial"/>
                <a:cs typeface="Arial"/>
              </a:rPr>
              <a:t>a</a:t>
            </a:r>
            <a:r>
              <a:rPr sz="2400" spc="-10" dirty="0">
                <a:latin typeface="Arial"/>
                <a:cs typeface="Arial"/>
              </a:rPr>
              <a:t> </a:t>
            </a:r>
            <a:r>
              <a:rPr sz="2400" dirty="0">
                <a:latin typeface="Arial"/>
                <a:cs typeface="Arial"/>
              </a:rPr>
              <a:t>root </a:t>
            </a:r>
            <a:r>
              <a:rPr sz="2400" spc="-10" dirty="0">
                <a:latin typeface="Arial"/>
                <a:cs typeface="Arial"/>
              </a:rPr>
              <a:t>shell</a:t>
            </a:r>
            <a:endParaRPr sz="2400" dirty="0">
              <a:latin typeface="Arial"/>
              <a:cs typeface="Arial"/>
            </a:endParaRPr>
          </a:p>
        </p:txBody>
      </p:sp>
      <p:sp>
        <p:nvSpPr>
          <p:cNvPr id="9" name="object 8">
            <a:extLst>
              <a:ext uri="{FF2B5EF4-FFF2-40B4-BE49-F238E27FC236}">
                <a16:creationId xmlns:a16="http://schemas.microsoft.com/office/drawing/2014/main" id="{6C0E55BD-CEB2-3112-89AA-31587BF064AD}"/>
              </a:ext>
            </a:extLst>
          </p:cNvPr>
          <p:cNvSpPr txBox="1"/>
          <p:nvPr/>
        </p:nvSpPr>
        <p:spPr>
          <a:xfrm>
            <a:off x="4335907" y="5355157"/>
            <a:ext cx="5314950"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Arial"/>
                <a:cs typeface="Arial"/>
              </a:rPr>
              <a:t>(there</a:t>
            </a:r>
            <a:r>
              <a:rPr sz="1100" spc="-55" dirty="0">
                <a:latin typeface="Arial"/>
                <a:cs typeface="Arial"/>
              </a:rPr>
              <a:t> </a:t>
            </a:r>
            <a:r>
              <a:rPr sz="1100" dirty="0">
                <a:latin typeface="Arial"/>
                <a:cs typeface="Arial"/>
              </a:rPr>
              <a:t>are</a:t>
            </a:r>
            <a:r>
              <a:rPr sz="1100" spc="-30" dirty="0">
                <a:latin typeface="Arial"/>
                <a:cs typeface="Arial"/>
              </a:rPr>
              <a:t> </a:t>
            </a:r>
            <a:r>
              <a:rPr sz="1100" dirty="0">
                <a:latin typeface="Arial"/>
                <a:cs typeface="Arial"/>
              </a:rPr>
              <a:t>many</a:t>
            </a:r>
            <a:r>
              <a:rPr sz="1100" spc="-30" dirty="0">
                <a:latin typeface="Arial"/>
                <a:cs typeface="Arial"/>
              </a:rPr>
              <a:t> </a:t>
            </a:r>
            <a:r>
              <a:rPr sz="1100" dirty="0">
                <a:latin typeface="Arial"/>
                <a:cs typeface="Arial"/>
              </a:rPr>
              <a:t>things</a:t>
            </a:r>
            <a:r>
              <a:rPr sz="1100" spc="-30" dirty="0">
                <a:latin typeface="Arial"/>
                <a:cs typeface="Arial"/>
              </a:rPr>
              <a:t> </a:t>
            </a:r>
            <a:r>
              <a:rPr sz="1100" dirty="0">
                <a:latin typeface="Arial"/>
                <a:cs typeface="Arial"/>
              </a:rPr>
              <a:t>our</a:t>
            </a:r>
            <a:r>
              <a:rPr sz="1100" spc="-25" dirty="0">
                <a:latin typeface="Arial"/>
                <a:cs typeface="Arial"/>
              </a:rPr>
              <a:t> </a:t>
            </a:r>
            <a:r>
              <a:rPr sz="1100" dirty="0">
                <a:latin typeface="Arial"/>
                <a:cs typeface="Arial"/>
              </a:rPr>
              <a:t>code</a:t>
            </a:r>
            <a:r>
              <a:rPr sz="1100" spc="-25" dirty="0">
                <a:latin typeface="Arial"/>
                <a:cs typeface="Arial"/>
              </a:rPr>
              <a:t> </a:t>
            </a:r>
            <a:r>
              <a:rPr sz="1100" dirty="0">
                <a:latin typeface="Arial"/>
                <a:cs typeface="Arial"/>
              </a:rPr>
              <a:t>can</a:t>
            </a:r>
            <a:r>
              <a:rPr sz="1100" spc="-20" dirty="0">
                <a:latin typeface="Arial"/>
                <a:cs typeface="Arial"/>
              </a:rPr>
              <a:t> </a:t>
            </a:r>
            <a:r>
              <a:rPr sz="1100" dirty="0">
                <a:latin typeface="Arial"/>
                <a:cs typeface="Arial"/>
              </a:rPr>
              <a:t>do,</a:t>
            </a:r>
            <a:r>
              <a:rPr sz="1100" spc="-25" dirty="0">
                <a:latin typeface="Arial"/>
                <a:cs typeface="Arial"/>
              </a:rPr>
              <a:t> </a:t>
            </a:r>
            <a:r>
              <a:rPr sz="1100" dirty="0">
                <a:latin typeface="Arial"/>
                <a:cs typeface="Arial"/>
              </a:rPr>
              <a:t>but</a:t>
            </a:r>
            <a:r>
              <a:rPr sz="1100" spc="-25" dirty="0">
                <a:latin typeface="Arial"/>
                <a:cs typeface="Arial"/>
              </a:rPr>
              <a:t> </a:t>
            </a:r>
            <a:r>
              <a:rPr sz="1100" dirty="0">
                <a:latin typeface="Arial"/>
                <a:cs typeface="Arial"/>
              </a:rPr>
              <a:t>we</a:t>
            </a:r>
            <a:r>
              <a:rPr sz="1100" spc="5" dirty="0">
                <a:latin typeface="Arial"/>
                <a:cs typeface="Arial"/>
              </a:rPr>
              <a:t> </a:t>
            </a:r>
            <a:r>
              <a:rPr sz="1100" dirty="0">
                <a:latin typeface="Arial"/>
                <a:cs typeface="Arial"/>
              </a:rPr>
              <a:t>will</a:t>
            </a:r>
            <a:r>
              <a:rPr sz="1100" spc="25" dirty="0">
                <a:latin typeface="Arial"/>
                <a:cs typeface="Arial"/>
              </a:rPr>
              <a:t> </a:t>
            </a:r>
            <a:r>
              <a:rPr sz="1100" dirty="0">
                <a:latin typeface="Arial"/>
                <a:cs typeface="Arial"/>
              </a:rPr>
              <a:t>be</a:t>
            </a:r>
            <a:r>
              <a:rPr sz="1100" spc="-25" dirty="0">
                <a:latin typeface="Arial"/>
                <a:cs typeface="Arial"/>
              </a:rPr>
              <a:t> </a:t>
            </a:r>
            <a:r>
              <a:rPr sz="1100" dirty="0">
                <a:latin typeface="Arial"/>
                <a:cs typeface="Arial"/>
              </a:rPr>
              <a:t>focused</a:t>
            </a:r>
            <a:r>
              <a:rPr sz="1100" spc="-40" dirty="0">
                <a:latin typeface="Arial"/>
                <a:cs typeface="Arial"/>
              </a:rPr>
              <a:t> </a:t>
            </a:r>
            <a:r>
              <a:rPr sz="1100" dirty="0">
                <a:latin typeface="Arial"/>
                <a:cs typeface="Arial"/>
              </a:rPr>
              <a:t>on</a:t>
            </a:r>
            <a:r>
              <a:rPr sz="1100" spc="-25" dirty="0">
                <a:latin typeface="Arial"/>
                <a:cs typeface="Arial"/>
              </a:rPr>
              <a:t> </a:t>
            </a:r>
            <a:r>
              <a:rPr sz="1100" dirty="0">
                <a:latin typeface="Arial"/>
                <a:cs typeface="Arial"/>
              </a:rPr>
              <a:t>getting</a:t>
            </a:r>
            <a:r>
              <a:rPr sz="1100" spc="-40" dirty="0">
                <a:latin typeface="Arial"/>
                <a:cs typeface="Arial"/>
              </a:rPr>
              <a:t> </a:t>
            </a:r>
            <a:r>
              <a:rPr sz="1100" dirty="0">
                <a:latin typeface="Arial"/>
                <a:cs typeface="Arial"/>
              </a:rPr>
              <a:t>a</a:t>
            </a:r>
            <a:r>
              <a:rPr sz="1100" spc="-25" dirty="0">
                <a:latin typeface="Arial"/>
                <a:cs typeface="Arial"/>
              </a:rPr>
              <a:t> </a:t>
            </a:r>
            <a:r>
              <a:rPr sz="1100" dirty="0">
                <a:latin typeface="Arial"/>
                <a:cs typeface="Arial"/>
              </a:rPr>
              <a:t>root</a:t>
            </a:r>
            <a:r>
              <a:rPr sz="1100" spc="-30" dirty="0">
                <a:latin typeface="Arial"/>
                <a:cs typeface="Arial"/>
              </a:rPr>
              <a:t> </a:t>
            </a:r>
            <a:r>
              <a:rPr sz="1100" spc="-10" dirty="0">
                <a:latin typeface="Arial"/>
                <a:cs typeface="Arial"/>
              </a:rPr>
              <a:t>shell)</a:t>
            </a:r>
            <a:endParaRPr sz="1100">
              <a:latin typeface="Arial"/>
              <a:cs typeface="Arial"/>
            </a:endParaRPr>
          </a:p>
        </p:txBody>
      </p:sp>
    </p:spTree>
    <p:extLst>
      <p:ext uri="{BB962C8B-B14F-4D97-AF65-F5344CB8AC3E}">
        <p14:creationId xmlns:p14="http://schemas.microsoft.com/office/powerpoint/2010/main" val="2382144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21</a:t>
            </a:fld>
            <a:endParaRPr lang="en-US" dirty="0"/>
          </a:p>
        </p:txBody>
      </p:sp>
      <p:sp>
        <p:nvSpPr>
          <p:cNvPr id="11" name="object 2">
            <a:extLst>
              <a:ext uri="{FF2B5EF4-FFF2-40B4-BE49-F238E27FC236}">
                <a16:creationId xmlns:a16="http://schemas.microsoft.com/office/drawing/2014/main" id="{CEB14C0A-811E-66A2-3315-2304ECF940AE}"/>
              </a:ext>
            </a:extLst>
          </p:cNvPr>
          <p:cNvSpPr txBox="1">
            <a:spLocks noGrp="1"/>
          </p:cNvSpPr>
          <p:nvPr>
            <p:ph type="title"/>
          </p:nvPr>
        </p:nvSpPr>
        <p:spPr>
          <a:xfrm>
            <a:off x="732536" y="54051"/>
            <a:ext cx="2017395" cy="452120"/>
          </a:xfrm>
          <a:prstGeom prst="rect">
            <a:avLst/>
          </a:prstGeom>
        </p:spPr>
        <p:txBody>
          <a:bodyPr vert="horz" wrap="square" lIns="0" tIns="12065" rIns="0" bIns="0" rtlCol="0">
            <a:spAutoFit/>
          </a:bodyPr>
          <a:lstStyle/>
          <a:p>
            <a:pPr marL="12700">
              <a:lnSpc>
                <a:spcPct val="100000"/>
              </a:lnSpc>
              <a:spcBef>
                <a:spcPts val="95"/>
              </a:spcBef>
            </a:pPr>
            <a:r>
              <a:rPr dirty="0"/>
              <a:t>THE</a:t>
            </a:r>
            <a:r>
              <a:rPr spc="-75" dirty="0"/>
              <a:t> </a:t>
            </a:r>
            <a:r>
              <a:rPr spc="-10" dirty="0"/>
              <a:t>STACK</a:t>
            </a:r>
          </a:p>
        </p:txBody>
      </p:sp>
      <p:sp>
        <p:nvSpPr>
          <p:cNvPr id="12" name="object 3">
            <a:extLst>
              <a:ext uri="{FF2B5EF4-FFF2-40B4-BE49-F238E27FC236}">
                <a16:creationId xmlns:a16="http://schemas.microsoft.com/office/drawing/2014/main" id="{2DB67227-F86B-23B5-EA3E-ED17DAA4FB0A}"/>
              </a:ext>
            </a:extLst>
          </p:cNvPr>
          <p:cNvSpPr txBox="1"/>
          <p:nvPr/>
        </p:nvSpPr>
        <p:spPr>
          <a:xfrm>
            <a:off x="1417066" y="3249232"/>
            <a:ext cx="965200" cy="1901825"/>
          </a:xfrm>
          <a:prstGeom prst="rect">
            <a:avLst/>
          </a:prstGeom>
        </p:spPr>
        <p:txBody>
          <a:bodyPr vert="horz" wrap="square" lIns="0" tIns="0" rIns="0" bIns="0" rtlCol="0">
            <a:spAutoFit/>
          </a:bodyPr>
          <a:lstStyle/>
          <a:p>
            <a:pPr>
              <a:lnSpc>
                <a:spcPts val="1989"/>
              </a:lnSpc>
            </a:pPr>
            <a:r>
              <a:rPr sz="1800" spc="-10" dirty="0">
                <a:latin typeface="Arial"/>
                <a:cs typeface="Arial"/>
              </a:rPr>
              <a:t>buffer[99]</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spc="-10" dirty="0">
                <a:latin typeface="Arial"/>
                <a:cs typeface="Arial"/>
              </a:rPr>
              <a:t>buffer[0]</a:t>
            </a:r>
            <a:endParaRPr sz="1800">
              <a:latin typeface="Arial"/>
              <a:cs typeface="Arial"/>
            </a:endParaRPr>
          </a:p>
        </p:txBody>
      </p:sp>
      <p:graphicFrame>
        <p:nvGraphicFramePr>
          <p:cNvPr id="14" name="object 4">
            <a:extLst>
              <a:ext uri="{FF2B5EF4-FFF2-40B4-BE49-F238E27FC236}">
                <a16:creationId xmlns:a16="http://schemas.microsoft.com/office/drawing/2014/main" id="{AA0A1174-C860-53B3-FC9B-530BFFBA4CCF}"/>
              </a:ext>
            </a:extLst>
          </p:cNvPr>
          <p:cNvGraphicFramePr>
            <a:graphicFrameLocks noGrp="1"/>
          </p:cNvGraphicFramePr>
          <p:nvPr/>
        </p:nvGraphicFramePr>
        <p:xfrm>
          <a:off x="216661" y="521462"/>
          <a:ext cx="3352800" cy="5358764"/>
        </p:xfrm>
        <a:graphic>
          <a:graphicData uri="http://schemas.openxmlformats.org/drawingml/2006/table">
            <a:tbl>
              <a:tblPr firstRow="1" bandRow="1">
                <a:tableStyleId>{2D5ABB26-0587-4C30-8999-92F81FD0307C}</a:tableStyleId>
              </a:tblPr>
              <a:tblGrid>
                <a:gridCol w="3352800">
                  <a:extLst>
                    <a:ext uri="{9D8B030D-6E8A-4147-A177-3AD203B41FA5}">
                      <a16:colId xmlns:a16="http://schemas.microsoft.com/office/drawing/2014/main" val="20000"/>
                    </a:ext>
                  </a:extLst>
                </a:gridCol>
              </a:tblGrid>
              <a:tr h="1226185">
                <a:tc>
                  <a:txBody>
                    <a:bodyPr/>
                    <a:lstStyle/>
                    <a:p>
                      <a:pPr>
                        <a:lnSpc>
                          <a:spcPct val="100000"/>
                        </a:lnSpc>
                      </a:pPr>
                      <a:endParaRPr sz="1800">
                        <a:latin typeface="Times New Roman"/>
                        <a:cs typeface="Times New Roman"/>
                      </a:endParaRPr>
                    </a:p>
                    <a:p>
                      <a:pPr algn="ctr">
                        <a:lnSpc>
                          <a:spcPct val="100000"/>
                        </a:lnSpc>
                        <a:spcBef>
                          <a:spcPts val="1525"/>
                        </a:spcBef>
                      </a:pPr>
                      <a:r>
                        <a:rPr sz="1800" dirty="0">
                          <a:solidFill>
                            <a:srgbClr val="A6A6A6"/>
                          </a:solidFill>
                          <a:latin typeface="Calibri"/>
                          <a:cs typeface="Calibri"/>
                        </a:rPr>
                        <a:t>…</a:t>
                      </a:r>
                      <a:r>
                        <a:rPr sz="1800" spc="-30" dirty="0">
                          <a:solidFill>
                            <a:srgbClr val="A6A6A6"/>
                          </a:solidFill>
                          <a:latin typeface="Calibri"/>
                          <a:cs typeface="Calibri"/>
                        </a:rPr>
                        <a:t> </a:t>
                      </a:r>
                      <a:r>
                        <a:rPr sz="1800" dirty="0">
                          <a:solidFill>
                            <a:srgbClr val="A6A6A6"/>
                          </a:solidFill>
                          <a:latin typeface="Calibri"/>
                          <a:cs typeface="Calibri"/>
                        </a:rPr>
                        <a:t>previous</a:t>
                      </a:r>
                      <a:r>
                        <a:rPr sz="1800" spc="-10" dirty="0">
                          <a:solidFill>
                            <a:srgbClr val="A6A6A6"/>
                          </a:solidFill>
                          <a:latin typeface="Calibri"/>
                          <a:cs typeface="Calibri"/>
                        </a:rPr>
                        <a:t> </a:t>
                      </a:r>
                      <a:r>
                        <a:rPr sz="1800" dirty="0">
                          <a:solidFill>
                            <a:srgbClr val="A6A6A6"/>
                          </a:solidFill>
                          <a:latin typeface="Calibri"/>
                          <a:cs typeface="Calibri"/>
                        </a:rPr>
                        <a:t>stack</a:t>
                      </a:r>
                      <a:r>
                        <a:rPr sz="1800" spc="-25" dirty="0">
                          <a:solidFill>
                            <a:srgbClr val="A6A6A6"/>
                          </a:solidFill>
                          <a:latin typeface="Calibri"/>
                          <a:cs typeface="Calibri"/>
                        </a:rPr>
                        <a:t> </a:t>
                      </a:r>
                      <a:r>
                        <a:rPr sz="1800" spc="-10" dirty="0">
                          <a:solidFill>
                            <a:srgbClr val="A6A6A6"/>
                          </a:solidFill>
                          <a:latin typeface="Calibri"/>
                          <a:cs typeface="Calibri"/>
                        </a:rPr>
                        <a:t>frames…</a:t>
                      </a:r>
                      <a:endParaRPr sz="1800">
                        <a:latin typeface="Calibri"/>
                        <a:cs typeface="Calibri"/>
                      </a:endParaRPr>
                    </a:p>
                  </a:txBody>
                  <a:tcPr marL="0" marR="0" marT="0" marB="0">
                    <a:lnL w="28575">
                      <a:solidFill>
                        <a:srgbClr val="EDEBE0"/>
                      </a:solidFill>
                      <a:prstDash val="solid"/>
                    </a:lnL>
                    <a:lnR w="28575">
                      <a:solidFill>
                        <a:srgbClr val="EDEBE0"/>
                      </a:solidFill>
                      <a:prstDash val="solid"/>
                    </a:lnR>
                    <a:lnT w="28575">
                      <a:solidFill>
                        <a:srgbClr val="EDEBE0"/>
                      </a:solidFill>
                      <a:prstDash val="solid"/>
                    </a:lnT>
                    <a:lnB w="57150">
                      <a:solidFill>
                        <a:srgbClr val="000000"/>
                      </a:solidFill>
                      <a:prstDash val="solid"/>
                    </a:lnB>
                    <a:solidFill>
                      <a:srgbClr val="F1F1F1"/>
                    </a:solidFill>
                  </a:tcPr>
                </a:tc>
                <a:extLst>
                  <a:ext uri="{0D108BD9-81ED-4DB2-BD59-A6C34878D82A}">
                    <a16:rowId xmlns:a16="http://schemas.microsoft.com/office/drawing/2014/main" val="10000"/>
                  </a:ext>
                </a:extLst>
              </a:tr>
              <a:tr h="466725">
                <a:tc>
                  <a:txBody>
                    <a:bodyPr/>
                    <a:lstStyle/>
                    <a:p>
                      <a:pPr algn="ctr">
                        <a:lnSpc>
                          <a:spcPct val="100000"/>
                        </a:lnSpc>
                        <a:spcBef>
                          <a:spcPts val="650"/>
                        </a:spcBef>
                      </a:pPr>
                      <a:r>
                        <a:rPr sz="1800" spc="-10" dirty="0">
                          <a:latin typeface="Calibri"/>
                          <a:cs typeface="Calibri"/>
                        </a:rPr>
                        <a:t>Arguments</a:t>
                      </a:r>
                      <a:endParaRPr sz="1800">
                        <a:latin typeface="Calibri"/>
                        <a:cs typeface="Calibri"/>
                      </a:endParaRPr>
                    </a:p>
                  </a:txBody>
                  <a:tcPr marL="0" marR="0" marT="82550" marB="0">
                    <a:lnL w="28575">
                      <a:solidFill>
                        <a:srgbClr val="000000"/>
                      </a:solidFill>
                      <a:prstDash val="solid"/>
                    </a:lnL>
                    <a:lnR w="28575">
                      <a:solidFill>
                        <a:srgbClr val="000000"/>
                      </a:solidFill>
                      <a:prstDash val="solid"/>
                    </a:lnR>
                    <a:lnT w="5715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1"/>
                  </a:ext>
                </a:extLst>
              </a:tr>
              <a:tr h="462915">
                <a:tc>
                  <a:txBody>
                    <a:bodyPr/>
                    <a:lstStyle/>
                    <a:p>
                      <a:pPr algn="ctr">
                        <a:lnSpc>
                          <a:spcPct val="100000"/>
                        </a:lnSpc>
                        <a:spcBef>
                          <a:spcPts val="620"/>
                        </a:spcBef>
                      </a:pPr>
                      <a:r>
                        <a:rPr sz="1800" b="1" dirty="0">
                          <a:latin typeface="Calibri"/>
                          <a:cs typeface="Calibri"/>
                        </a:rPr>
                        <a:t>Return</a:t>
                      </a:r>
                      <a:r>
                        <a:rPr sz="1800" b="1" spc="-30" dirty="0">
                          <a:latin typeface="Calibri"/>
                          <a:cs typeface="Calibri"/>
                        </a:rPr>
                        <a:t> </a:t>
                      </a:r>
                      <a:r>
                        <a:rPr sz="1800" b="1" spc="-10" dirty="0">
                          <a:latin typeface="Calibri"/>
                          <a:cs typeface="Calibri"/>
                        </a:rPr>
                        <a:t>Address</a:t>
                      </a:r>
                      <a:endParaRPr sz="1800">
                        <a:latin typeface="Calibri"/>
                        <a:cs typeface="Calibri"/>
                      </a:endParaRPr>
                    </a:p>
                  </a:txBody>
                  <a:tcPr marL="0" marR="0" marT="78740"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2"/>
                  </a:ext>
                </a:extLst>
              </a:tr>
              <a:tr h="464184">
                <a:tc>
                  <a:txBody>
                    <a:bodyPr/>
                    <a:lstStyle/>
                    <a:p>
                      <a:pPr algn="ctr">
                        <a:lnSpc>
                          <a:spcPct val="100000"/>
                        </a:lnSpc>
                        <a:spcBef>
                          <a:spcPts val="625"/>
                        </a:spcBef>
                      </a:pPr>
                      <a:r>
                        <a:rPr sz="1800" dirty="0">
                          <a:latin typeface="Calibri"/>
                          <a:cs typeface="Calibri"/>
                        </a:rPr>
                        <a:t>Previous</a:t>
                      </a:r>
                      <a:r>
                        <a:rPr sz="1800" spc="-5" dirty="0">
                          <a:latin typeface="Calibri"/>
                          <a:cs typeface="Calibri"/>
                        </a:rPr>
                        <a:t> </a:t>
                      </a:r>
                      <a:r>
                        <a:rPr sz="1800" dirty="0">
                          <a:latin typeface="Calibri"/>
                          <a:cs typeface="Calibri"/>
                        </a:rPr>
                        <a:t>frame </a:t>
                      </a:r>
                      <a:r>
                        <a:rPr sz="1800" spc="-10" dirty="0">
                          <a:latin typeface="Calibri"/>
                          <a:cs typeface="Calibri"/>
                        </a:rPr>
                        <a:t>pointer</a:t>
                      </a:r>
                      <a:endParaRPr sz="1800">
                        <a:latin typeface="Calibri"/>
                        <a:cs typeface="Calibri"/>
                      </a:endParaRPr>
                    </a:p>
                  </a:txBody>
                  <a:tcPr marL="0" marR="0" marT="7937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3"/>
                  </a:ext>
                </a:extLst>
              </a:tr>
              <a:tr h="2030730">
                <a:tc>
                  <a:txBody>
                    <a:bodyPr/>
                    <a:lstStyle/>
                    <a:p>
                      <a:pPr marL="1177290">
                        <a:lnSpc>
                          <a:spcPct val="100000"/>
                        </a:lnSpc>
                        <a:spcBef>
                          <a:spcPts val="305"/>
                        </a:spcBef>
                      </a:pPr>
                      <a:r>
                        <a:rPr sz="1800" spc="-10" dirty="0">
                          <a:latin typeface="Arial"/>
                          <a:cs typeface="Arial"/>
                        </a:rPr>
                        <a:t>buffer[99]</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spc="-10" dirty="0">
                          <a:latin typeface="Arial"/>
                          <a:cs typeface="Arial"/>
                        </a:rPr>
                        <a:t>buffer[0]</a:t>
                      </a:r>
                      <a:endParaRPr sz="1800">
                        <a:latin typeface="Arial"/>
                        <a:cs typeface="Arial"/>
                      </a:endParaRPr>
                    </a:p>
                  </a:txBody>
                  <a:tcPr marL="0" marR="0" marT="3873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4"/>
                  </a:ext>
                </a:extLst>
              </a:tr>
              <a:tr h="708025">
                <a:tc>
                  <a:txBody>
                    <a:bodyPr/>
                    <a:lstStyle/>
                    <a:p>
                      <a:pPr>
                        <a:lnSpc>
                          <a:spcPct val="100000"/>
                        </a:lnSpc>
                      </a:pPr>
                      <a:endParaRPr sz="1800">
                        <a:latin typeface="Times New Roman"/>
                        <a:cs typeface="Times New Roman"/>
                      </a:endParaRPr>
                    </a:p>
                  </a:txBody>
                  <a:tcPr marL="0" marR="0" marT="0" marB="0">
                    <a:lnL w="28575">
                      <a:solidFill>
                        <a:srgbClr val="EDEBE0"/>
                      </a:solidFill>
                      <a:prstDash val="solid"/>
                    </a:lnL>
                    <a:lnR w="28575">
                      <a:solidFill>
                        <a:srgbClr val="EDEBE0"/>
                      </a:solidFill>
                      <a:prstDash val="solid"/>
                    </a:lnR>
                    <a:lnT w="38100">
                      <a:solidFill>
                        <a:srgbClr val="000000"/>
                      </a:solidFill>
                      <a:prstDash val="solid"/>
                    </a:lnT>
                    <a:lnB w="28575">
                      <a:solidFill>
                        <a:srgbClr val="EDEBE0"/>
                      </a:solidFill>
                      <a:prstDash val="solid"/>
                    </a:lnB>
                    <a:solidFill>
                      <a:srgbClr val="F1F1F1"/>
                    </a:solidFill>
                  </a:tcPr>
                </a:tc>
                <a:extLst>
                  <a:ext uri="{0D108BD9-81ED-4DB2-BD59-A6C34878D82A}">
                    <a16:rowId xmlns:a16="http://schemas.microsoft.com/office/drawing/2014/main" val="10005"/>
                  </a:ext>
                </a:extLst>
              </a:tr>
            </a:tbl>
          </a:graphicData>
        </a:graphic>
      </p:graphicFrame>
      <p:grpSp>
        <p:nvGrpSpPr>
          <p:cNvPr id="15" name="object 5">
            <a:extLst>
              <a:ext uri="{FF2B5EF4-FFF2-40B4-BE49-F238E27FC236}">
                <a16:creationId xmlns:a16="http://schemas.microsoft.com/office/drawing/2014/main" id="{5F3BCCD4-94A8-ECF5-F7DD-66C1CEAE3C52}"/>
              </a:ext>
            </a:extLst>
          </p:cNvPr>
          <p:cNvGrpSpPr/>
          <p:nvPr/>
        </p:nvGrpSpPr>
        <p:grpSpPr>
          <a:xfrm>
            <a:off x="4560061" y="673862"/>
            <a:ext cx="3378200" cy="1183640"/>
            <a:chOff x="4560061" y="673862"/>
            <a:chExt cx="3378200" cy="1183640"/>
          </a:xfrm>
        </p:grpSpPr>
        <p:sp>
          <p:nvSpPr>
            <p:cNvPr id="16" name="object 6">
              <a:extLst>
                <a:ext uri="{FF2B5EF4-FFF2-40B4-BE49-F238E27FC236}">
                  <a16:creationId xmlns:a16="http://schemas.microsoft.com/office/drawing/2014/main" id="{BD126FDC-000B-5DEF-C202-6C3A38A796B9}"/>
                </a:ext>
              </a:extLst>
            </p:cNvPr>
            <p:cNvSpPr/>
            <p:nvPr/>
          </p:nvSpPr>
          <p:spPr>
            <a:xfrm>
              <a:off x="4572761" y="686562"/>
              <a:ext cx="3352800" cy="1158240"/>
            </a:xfrm>
            <a:custGeom>
              <a:avLst/>
              <a:gdLst/>
              <a:ahLst/>
              <a:cxnLst/>
              <a:rect l="l" t="t" r="r" b="b"/>
              <a:pathLst>
                <a:path w="3352800" h="1158239">
                  <a:moveTo>
                    <a:pt x="3352799" y="0"/>
                  </a:moveTo>
                  <a:lnTo>
                    <a:pt x="0" y="0"/>
                  </a:lnTo>
                  <a:lnTo>
                    <a:pt x="0" y="1158239"/>
                  </a:lnTo>
                  <a:lnTo>
                    <a:pt x="3352799" y="1158239"/>
                  </a:lnTo>
                  <a:lnTo>
                    <a:pt x="3352799" y="0"/>
                  </a:lnTo>
                  <a:close/>
                </a:path>
              </a:pathLst>
            </a:custGeom>
            <a:solidFill>
              <a:srgbClr val="C0504D"/>
            </a:solidFill>
          </p:spPr>
          <p:txBody>
            <a:bodyPr wrap="square" lIns="0" tIns="0" rIns="0" bIns="0" rtlCol="0"/>
            <a:lstStyle/>
            <a:p>
              <a:endParaRPr/>
            </a:p>
          </p:txBody>
        </p:sp>
        <p:sp>
          <p:nvSpPr>
            <p:cNvPr id="17" name="object 7">
              <a:extLst>
                <a:ext uri="{FF2B5EF4-FFF2-40B4-BE49-F238E27FC236}">
                  <a16:creationId xmlns:a16="http://schemas.microsoft.com/office/drawing/2014/main" id="{465B39B9-1574-F84B-3C4C-B29D392B245B}"/>
                </a:ext>
              </a:extLst>
            </p:cNvPr>
            <p:cNvSpPr/>
            <p:nvPr/>
          </p:nvSpPr>
          <p:spPr>
            <a:xfrm>
              <a:off x="4572761" y="686562"/>
              <a:ext cx="3352800" cy="1158240"/>
            </a:xfrm>
            <a:custGeom>
              <a:avLst/>
              <a:gdLst/>
              <a:ahLst/>
              <a:cxnLst/>
              <a:rect l="l" t="t" r="r" b="b"/>
              <a:pathLst>
                <a:path w="3352800" h="1158239">
                  <a:moveTo>
                    <a:pt x="0" y="1158239"/>
                  </a:moveTo>
                  <a:lnTo>
                    <a:pt x="3352799" y="1158239"/>
                  </a:lnTo>
                  <a:lnTo>
                    <a:pt x="3352799" y="0"/>
                  </a:lnTo>
                  <a:lnTo>
                    <a:pt x="0" y="0"/>
                  </a:lnTo>
                  <a:lnTo>
                    <a:pt x="0" y="1158239"/>
                  </a:lnTo>
                  <a:close/>
                </a:path>
              </a:pathLst>
            </a:custGeom>
            <a:ln w="25399">
              <a:solidFill>
                <a:srgbClr val="000000"/>
              </a:solidFill>
            </a:ln>
          </p:spPr>
          <p:txBody>
            <a:bodyPr wrap="square" lIns="0" tIns="0" rIns="0" bIns="0" rtlCol="0"/>
            <a:lstStyle/>
            <a:p>
              <a:endParaRPr/>
            </a:p>
          </p:txBody>
        </p:sp>
      </p:grpSp>
      <p:sp>
        <p:nvSpPr>
          <p:cNvPr id="18" name="object 8">
            <a:extLst>
              <a:ext uri="{FF2B5EF4-FFF2-40B4-BE49-F238E27FC236}">
                <a16:creationId xmlns:a16="http://schemas.microsoft.com/office/drawing/2014/main" id="{48CD3357-FE05-1994-A6BF-B181CFE16CF4}"/>
              </a:ext>
            </a:extLst>
          </p:cNvPr>
          <p:cNvSpPr txBox="1"/>
          <p:nvPr/>
        </p:nvSpPr>
        <p:spPr>
          <a:xfrm>
            <a:off x="4572761" y="686562"/>
            <a:ext cx="3352800" cy="115824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6469">
              <a:lnSpc>
                <a:spcPct val="100000"/>
              </a:lnSpc>
              <a:spcBef>
                <a:spcPts val="1285"/>
              </a:spcBef>
            </a:pPr>
            <a:r>
              <a:rPr sz="1800" dirty="0">
                <a:latin typeface="Calibri"/>
                <a:cs typeface="Calibri"/>
              </a:rPr>
              <a:t>Malicious</a:t>
            </a:r>
            <a:r>
              <a:rPr sz="1800" spc="-10" dirty="0">
                <a:latin typeface="Calibri"/>
                <a:cs typeface="Calibri"/>
              </a:rPr>
              <a:t> </a:t>
            </a:r>
            <a:r>
              <a:rPr sz="1800" spc="-20" dirty="0">
                <a:latin typeface="Calibri"/>
                <a:cs typeface="Calibri"/>
              </a:rPr>
              <a:t>Code</a:t>
            </a:r>
            <a:endParaRPr sz="1800">
              <a:latin typeface="Calibri"/>
              <a:cs typeface="Calibri"/>
            </a:endParaRPr>
          </a:p>
        </p:txBody>
      </p:sp>
      <p:grpSp>
        <p:nvGrpSpPr>
          <p:cNvPr id="23" name="object 9">
            <a:extLst>
              <a:ext uri="{FF2B5EF4-FFF2-40B4-BE49-F238E27FC236}">
                <a16:creationId xmlns:a16="http://schemas.microsoft.com/office/drawing/2014/main" id="{96A0E4D5-28D2-21BE-C289-601E0D6F8B49}"/>
              </a:ext>
            </a:extLst>
          </p:cNvPr>
          <p:cNvGrpSpPr/>
          <p:nvPr/>
        </p:nvGrpSpPr>
        <p:grpSpPr>
          <a:xfrm>
            <a:off x="4524755" y="1796783"/>
            <a:ext cx="3442970" cy="561340"/>
            <a:chOff x="4524755" y="1796783"/>
            <a:chExt cx="3442970" cy="561340"/>
          </a:xfrm>
        </p:grpSpPr>
        <p:pic>
          <p:nvPicPr>
            <p:cNvPr id="25" name="object 10">
              <a:extLst>
                <a:ext uri="{FF2B5EF4-FFF2-40B4-BE49-F238E27FC236}">
                  <a16:creationId xmlns:a16="http://schemas.microsoft.com/office/drawing/2014/main" id="{3F7CECCA-ED84-4FD4-101A-6E96715231FD}"/>
                </a:ext>
              </a:extLst>
            </p:cNvPr>
            <p:cNvPicPr/>
            <p:nvPr/>
          </p:nvPicPr>
          <p:blipFill>
            <a:blip r:embed="rId3" cstate="print"/>
            <a:stretch>
              <a:fillRect/>
            </a:stretch>
          </p:blipFill>
          <p:spPr>
            <a:xfrm>
              <a:off x="4524755" y="1816633"/>
              <a:ext cx="3442715" cy="455650"/>
            </a:xfrm>
            <a:prstGeom prst="rect">
              <a:avLst/>
            </a:prstGeom>
          </p:spPr>
        </p:pic>
        <p:pic>
          <p:nvPicPr>
            <p:cNvPr id="26" name="object 11">
              <a:extLst>
                <a:ext uri="{FF2B5EF4-FFF2-40B4-BE49-F238E27FC236}">
                  <a16:creationId xmlns:a16="http://schemas.microsoft.com/office/drawing/2014/main" id="{FAB7D6A2-5C49-852F-AE86-33E852D867E1}"/>
                </a:ext>
              </a:extLst>
            </p:cNvPr>
            <p:cNvPicPr/>
            <p:nvPr/>
          </p:nvPicPr>
          <p:blipFill>
            <a:blip r:embed="rId4" cstate="print"/>
            <a:stretch>
              <a:fillRect/>
            </a:stretch>
          </p:blipFill>
          <p:spPr>
            <a:xfrm>
              <a:off x="5846063" y="1796783"/>
              <a:ext cx="797064" cy="560844"/>
            </a:xfrm>
            <a:prstGeom prst="rect">
              <a:avLst/>
            </a:prstGeom>
          </p:spPr>
        </p:pic>
        <p:pic>
          <p:nvPicPr>
            <p:cNvPr id="27" name="object 12">
              <a:extLst>
                <a:ext uri="{FF2B5EF4-FFF2-40B4-BE49-F238E27FC236}">
                  <a16:creationId xmlns:a16="http://schemas.microsoft.com/office/drawing/2014/main" id="{6E480D97-3D44-3FBA-AF27-33B5088B7BD5}"/>
                </a:ext>
              </a:extLst>
            </p:cNvPr>
            <p:cNvPicPr/>
            <p:nvPr/>
          </p:nvPicPr>
          <p:blipFill>
            <a:blip r:embed="rId5" cstate="print"/>
            <a:stretch>
              <a:fillRect/>
            </a:stretch>
          </p:blipFill>
          <p:spPr>
            <a:xfrm>
              <a:off x="4571999" y="1844040"/>
              <a:ext cx="3352800" cy="365760"/>
            </a:xfrm>
            <a:prstGeom prst="rect">
              <a:avLst/>
            </a:prstGeom>
          </p:spPr>
        </p:pic>
        <p:sp>
          <p:nvSpPr>
            <p:cNvPr id="28" name="object 13">
              <a:extLst>
                <a:ext uri="{FF2B5EF4-FFF2-40B4-BE49-F238E27FC236}">
                  <a16:creationId xmlns:a16="http://schemas.microsoft.com/office/drawing/2014/main" id="{64DBF0FA-75D7-A6B5-7ED4-DE04B5F91133}"/>
                </a:ext>
              </a:extLst>
            </p:cNvPr>
            <p:cNvSpPr/>
            <p:nvPr/>
          </p:nvSpPr>
          <p:spPr>
            <a:xfrm>
              <a:off x="4571999" y="18440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29" name="object 14">
            <a:extLst>
              <a:ext uri="{FF2B5EF4-FFF2-40B4-BE49-F238E27FC236}">
                <a16:creationId xmlns:a16="http://schemas.microsoft.com/office/drawing/2014/main" id="{8783DF23-3A6C-2144-0762-D9198BDAF3BD}"/>
              </a:ext>
            </a:extLst>
          </p:cNvPr>
          <p:cNvSpPr txBox="1"/>
          <p:nvPr/>
        </p:nvSpPr>
        <p:spPr>
          <a:xfrm>
            <a:off x="4577524" y="1861515"/>
            <a:ext cx="3343275" cy="300355"/>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Stuff</a:t>
            </a:r>
            <a:endParaRPr sz="1800">
              <a:latin typeface="Calibri"/>
              <a:cs typeface="Calibri"/>
            </a:endParaRPr>
          </a:p>
        </p:txBody>
      </p:sp>
      <p:sp>
        <p:nvSpPr>
          <p:cNvPr id="30" name="object 15">
            <a:extLst>
              <a:ext uri="{FF2B5EF4-FFF2-40B4-BE49-F238E27FC236}">
                <a16:creationId xmlns:a16="http://schemas.microsoft.com/office/drawing/2014/main" id="{C1A6A5BA-0FC8-7697-64FD-004CE2BFBCA0}"/>
              </a:ext>
            </a:extLst>
          </p:cNvPr>
          <p:cNvSpPr/>
          <p:nvPr/>
        </p:nvSpPr>
        <p:spPr>
          <a:xfrm>
            <a:off x="4572761" y="2225801"/>
            <a:ext cx="3352800" cy="457200"/>
          </a:xfrm>
          <a:custGeom>
            <a:avLst/>
            <a:gdLst/>
            <a:ahLst/>
            <a:cxnLst/>
            <a:rect l="l" t="t" r="r" b="b"/>
            <a:pathLst>
              <a:path w="3352800" h="457200">
                <a:moveTo>
                  <a:pt x="0" y="457200"/>
                </a:moveTo>
                <a:lnTo>
                  <a:pt x="3352799" y="457200"/>
                </a:lnTo>
                <a:lnTo>
                  <a:pt x="3352799" y="0"/>
                </a:lnTo>
                <a:lnTo>
                  <a:pt x="0" y="0"/>
                </a:lnTo>
                <a:lnTo>
                  <a:pt x="0" y="457200"/>
                </a:lnTo>
                <a:close/>
              </a:path>
            </a:pathLst>
          </a:custGeom>
          <a:ln w="25400">
            <a:solidFill>
              <a:srgbClr val="000000"/>
            </a:solidFill>
          </a:ln>
        </p:spPr>
        <p:txBody>
          <a:bodyPr wrap="square" lIns="0" tIns="0" rIns="0" bIns="0" rtlCol="0"/>
          <a:lstStyle/>
          <a:p>
            <a:endParaRPr/>
          </a:p>
        </p:txBody>
      </p:sp>
      <p:sp>
        <p:nvSpPr>
          <p:cNvPr id="31" name="object 16">
            <a:extLst>
              <a:ext uri="{FF2B5EF4-FFF2-40B4-BE49-F238E27FC236}">
                <a16:creationId xmlns:a16="http://schemas.microsoft.com/office/drawing/2014/main" id="{BF7E7B7C-B7AB-CDB4-21A1-EBA6E84CAB5D}"/>
              </a:ext>
            </a:extLst>
          </p:cNvPr>
          <p:cNvSpPr txBox="1"/>
          <p:nvPr/>
        </p:nvSpPr>
        <p:spPr>
          <a:xfrm>
            <a:off x="4585461" y="2238501"/>
            <a:ext cx="3327400" cy="431800"/>
          </a:xfrm>
          <a:prstGeom prst="rect">
            <a:avLst/>
          </a:prstGeom>
          <a:solidFill>
            <a:srgbClr val="C0504D"/>
          </a:solidFill>
        </p:spPr>
        <p:txBody>
          <a:bodyPr vert="horz" wrap="square" lIns="0" tIns="62865" rIns="0" bIns="0" rtlCol="0">
            <a:spAutoFit/>
          </a:bodyPr>
          <a:lstStyle/>
          <a:p>
            <a:pPr marL="740410">
              <a:lnSpc>
                <a:spcPct val="100000"/>
              </a:lnSpc>
              <a:spcBef>
                <a:spcPts val="495"/>
              </a:spcBef>
            </a:pPr>
            <a:r>
              <a:rPr sz="1800" dirty="0">
                <a:latin typeface="Calibri"/>
                <a:cs typeface="Calibri"/>
              </a:rPr>
              <a:t>New</a:t>
            </a:r>
            <a:r>
              <a:rPr sz="1800" spc="15" dirty="0">
                <a:latin typeface="Calibri"/>
                <a:cs typeface="Calibri"/>
              </a:rPr>
              <a:t> </a:t>
            </a:r>
            <a:r>
              <a:rPr sz="1800" dirty="0">
                <a:latin typeface="Calibri"/>
                <a:cs typeface="Calibri"/>
              </a:rPr>
              <a:t>return</a:t>
            </a:r>
            <a:r>
              <a:rPr sz="1800" spc="5" dirty="0">
                <a:latin typeface="Calibri"/>
                <a:cs typeface="Calibri"/>
              </a:rPr>
              <a:t> </a:t>
            </a:r>
            <a:r>
              <a:rPr sz="1800" spc="-10" dirty="0">
                <a:latin typeface="Calibri"/>
                <a:cs typeface="Calibri"/>
              </a:rPr>
              <a:t>address</a:t>
            </a:r>
            <a:endParaRPr sz="1800">
              <a:latin typeface="Calibri"/>
              <a:cs typeface="Calibri"/>
            </a:endParaRPr>
          </a:p>
        </p:txBody>
      </p:sp>
      <p:grpSp>
        <p:nvGrpSpPr>
          <p:cNvPr id="32" name="object 17">
            <a:extLst>
              <a:ext uri="{FF2B5EF4-FFF2-40B4-BE49-F238E27FC236}">
                <a16:creationId xmlns:a16="http://schemas.microsoft.com/office/drawing/2014/main" id="{1BEC6DF1-EF2F-F447-2451-E8C6408D2127}"/>
              </a:ext>
            </a:extLst>
          </p:cNvPr>
          <p:cNvGrpSpPr/>
          <p:nvPr/>
        </p:nvGrpSpPr>
        <p:grpSpPr>
          <a:xfrm>
            <a:off x="4524755" y="2660904"/>
            <a:ext cx="3442970" cy="2620010"/>
            <a:chOff x="4524755" y="2660904"/>
            <a:chExt cx="3442970" cy="2620010"/>
          </a:xfrm>
        </p:grpSpPr>
        <p:pic>
          <p:nvPicPr>
            <p:cNvPr id="33" name="object 18">
              <a:extLst>
                <a:ext uri="{FF2B5EF4-FFF2-40B4-BE49-F238E27FC236}">
                  <a16:creationId xmlns:a16="http://schemas.microsoft.com/office/drawing/2014/main" id="{22DDCA7F-DAD7-5702-0556-A54B4DEA47F6}"/>
                </a:ext>
              </a:extLst>
            </p:cNvPr>
            <p:cNvPicPr/>
            <p:nvPr/>
          </p:nvPicPr>
          <p:blipFill>
            <a:blip r:embed="rId6" cstate="print"/>
            <a:stretch>
              <a:fillRect/>
            </a:stretch>
          </p:blipFill>
          <p:spPr>
            <a:xfrm>
              <a:off x="4524755" y="2660904"/>
              <a:ext cx="3442715" cy="2619756"/>
            </a:xfrm>
            <a:prstGeom prst="rect">
              <a:avLst/>
            </a:prstGeom>
          </p:spPr>
        </p:pic>
        <p:pic>
          <p:nvPicPr>
            <p:cNvPr id="34" name="object 19">
              <a:extLst>
                <a:ext uri="{FF2B5EF4-FFF2-40B4-BE49-F238E27FC236}">
                  <a16:creationId xmlns:a16="http://schemas.microsoft.com/office/drawing/2014/main" id="{D9F1C729-5440-9D35-8034-C326862433B9}"/>
                </a:ext>
              </a:extLst>
            </p:cNvPr>
            <p:cNvPicPr/>
            <p:nvPr/>
          </p:nvPicPr>
          <p:blipFill>
            <a:blip r:embed="rId7" cstate="print"/>
            <a:stretch>
              <a:fillRect/>
            </a:stretch>
          </p:blipFill>
          <p:spPr>
            <a:xfrm>
              <a:off x="4571999" y="2688336"/>
              <a:ext cx="3352800" cy="2529840"/>
            </a:xfrm>
            <a:prstGeom prst="rect">
              <a:avLst/>
            </a:prstGeom>
          </p:spPr>
        </p:pic>
        <p:sp>
          <p:nvSpPr>
            <p:cNvPr id="35" name="object 20">
              <a:extLst>
                <a:ext uri="{FF2B5EF4-FFF2-40B4-BE49-F238E27FC236}">
                  <a16:creationId xmlns:a16="http://schemas.microsoft.com/office/drawing/2014/main" id="{11C7C7C5-3EBE-7E23-C9C1-6015648C76B3}"/>
                </a:ext>
              </a:extLst>
            </p:cNvPr>
            <p:cNvSpPr/>
            <p:nvPr/>
          </p:nvSpPr>
          <p:spPr>
            <a:xfrm>
              <a:off x="4571999" y="2688336"/>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36" name="object 21">
            <a:extLst>
              <a:ext uri="{FF2B5EF4-FFF2-40B4-BE49-F238E27FC236}">
                <a16:creationId xmlns:a16="http://schemas.microsoft.com/office/drawing/2014/main" id="{962B8B4A-245B-7D16-2186-BA3A5BF0F4CC}"/>
              </a:ext>
            </a:extLst>
          </p:cNvPr>
          <p:cNvSpPr txBox="1"/>
          <p:nvPr/>
        </p:nvSpPr>
        <p:spPr>
          <a:xfrm>
            <a:off x="6027420" y="3789426"/>
            <a:ext cx="454025" cy="299720"/>
          </a:xfrm>
          <a:prstGeom prst="rect">
            <a:avLst/>
          </a:prstGeom>
        </p:spPr>
        <p:txBody>
          <a:bodyPr vert="horz" wrap="square" lIns="0" tIns="12700" rIns="0" bIns="0" rtlCol="0">
            <a:spAutoFit/>
          </a:bodyPr>
          <a:lstStyle/>
          <a:p>
            <a:pPr>
              <a:lnSpc>
                <a:spcPct val="100000"/>
              </a:lnSpc>
              <a:spcBef>
                <a:spcPts val="100"/>
              </a:spcBef>
            </a:pPr>
            <a:r>
              <a:rPr sz="1800" spc="-10" dirty="0">
                <a:latin typeface="Calibri"/>
                <a:cs typeface="Calibri"/>
              </a:rPr>
              <a:t>Stuff</a:t>
            </a:r>
            <a:endParaRPr sz="1800">
              <a:latin typeface="Calibri"/>
              <a:cs typeface="Calibri"/>
            </a:endParaRPr>
          </a:p>
        </p:txBody>
      </p:sp>
      <p:sp>
        <p:nvSpPr>
          <p:cNvPr id="37" name="object 22">
            <a:extLst>
              <a:ext uri="{FF2B5EF4-FFF2-40B4-BE49-F238E27FC236}">
                <a16:creationId xmlns:a16="http://schemas.microsoft.com/office/drawing/2014/main" id="{25EB3AC6-0AFA-1162-EC53-18E69014C780}"/>
              </a:ext>
            </a:extLst>
          </p:cNvPr>
          <p:cNvSpPr txBox="1"/>
          <p:nvPr/>
        </p:nvSpPr>
        <p:spPr>
          <a:xfrm>
            <a:off x="5718175" y="5373725"/>
            <a:ext cx="848994"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a:cs typeface="Arial"/>
              </a:rPr>
              <a:t>“badfile”</a:t>
            </a:r>
            <a:endParaRPr sz="1800">
              <a:latin typeface="Arial"/>
              <a:cs typeface="Arial"/>
            </a:endParaRPr>
          </a:p>
        </p:txBody>
      </p:sp>
      <p:grpSp>
        <p:nvGrpSpPr>
          <p:cNvPr id="38" name="object 23">
            <a:extLst>
              <a:ext uri="{FF2B5EF4-FFF2-40B4-BE49-F238E27FC236}">
                <a16:creationId xmlns:a16="http://schemas.microsoft.com/office/drawing/2014/main" id="{3D594646-2B52-21AC-E559-AFD1A218179F}"/>
              </a:ext>
            </a:extLst>
          </p:cNvPr>
          <p:cNvGrpSpPr/>
          <p:nvPr/>
        </p:nvGrpSpPr>
        <p:grpSpPr>
          <a:xfrm>
            <a:off x="3729354" y="2300858"/>
            <a:ext cx="641350" cy="596900"/>
            <a:chOff x="3729354" y="2300858"/>
            <a:chExt cx="641350" cy="596900"/>
          </a:xfrm>
        </p:grpSpPr>
        <p:sp>
          <p:nvSpPr>
            <p:cNvPr id="39" name="object 24">
              <a:extLst>
                <a:ext uri="{FF2B5EF4-FFF2-40B4-BE49-F238E27FC236}">
                  <a16:creationId xmlns:a16="http://schemas.microsoft.com/office/drawing/2014/main" id="{ED3C00C1-3B16-C43D-6FA7-64FFDC266A6B}"/>
                </a:ext>
              </a:extLst>
            </p:cNvPr>
            <p:cNvSpPr/>
            <p:nvPr/>
          </p:nvSpPr>
          <p:spPr>
            <a:xfrm>
              <a:off x="3742055" y="2313939"/>
              <a:ext cx="615950" cy="571500"/>
            </a:xfrm>
            <a:custGeom>
              <a:avLst/>
              <a:gdLst/>
              <a:ahLst/>
              <a:cxnLst/>
              <a:rect l="l" t="t" r="r" b="b"/>
              <a:pathLst>
                <a:path w="615950" h="571500">
                  <a:moveTo>
                    <a:pt x="615950" y="194310"/>
                  </a:moveTo>
                  <a:lnTo>
                    <a:pt x="399415" y="194310"/>
                  </a:lnTo>
                  <a:lnTo>
                    <a:pt x="399415" y="0"/>
                  </a:lnTo>
                  <a:lnTo>
                    <a:pt x="216535" y="0"/>
                  </a:lnTo>
                  <a:lnTo>
                    <a:pt x="216535" y="194310"/>
                  </a:lnTo>
                  <a:lnTo>
                    <a:pt x="0" y="194310"/>
                  </a:lnTo>
                  <a:lnTo>
                    <a:pt x="0" y="377190"/>
                  </a:lnTo>
                  <a:lnTo>
                    <a:pt x="216535" y="377190"/>
                  </a:lnTo>
                  <a:lnTo>
                    <a:pt x="216535" y="571500"/>
                  </a:lnTo>
                  <a:lnTo>
                    <a:pt x="399415" y="571500"/>
                  </a:lnTo>
                  <a:lnTo>
                    <a:pt x="399415" y="377190"/>
                  </a:lnTo>
                  <a:lnTo>
                    <a:pt x="615950" y="377190"/>
                  </a:lnTo>
                  <a:lnTo>
                    <a:pt x="615950" y="194310"/>
                  </a:lnTo>
                  <a:close/>
                </a:path>
              </a:pathLst>
            </a:custGeom>
            <a:solidFill>
              <a:srgbClr val="000000"/>
            </a:solidFill>
          </p:spPr>
          <p:txBody>
            <a:bodyPr wrap="square" lIns="0" tIns="0" rIns="0" bIns="0" rtlCol="0"/>
            <a:lstStyle/>
            <a:p>
              <a:endParaRPr/>
            </a:p>
          </p:txBody>
        </p:sp>
        <p:sp>
          <p:nvSpPr>
            <p:cNvPr id="40" name="object 25">
              <a:extLst>
                <a:ext uri="{FF2B5EF4-FFF2-40B4-BE49-F238E27FC236}">
                  <a16:creationId xmlns:a16="http://schemas.microsoft.com/office/drawing/2014/main" id="{C3F5AA02-8E8F-DC01-141D-A5C475931567}"/>
                </a:ext>
              </a:extLst>
            </p:cNvPr>
            <p:cNvSpPr/>
            <p:nvPr/>
          </p:nvSpPr>
          <p:spPr>
            <a:xfrm>
              <a:off x="3742054" y="2313558"/>
              <a:ext cx="615950" cy="571500"/>
            </a:xfrm>
            <a:custGeom>
              <a:avLst/>
              <a:gdLst/>
              <a:ahLst/>
              <a:cxnLst/>
              <a:rect l="l" t="t" r="r" b="b"/>
              <a:pathLst>
                <a:path w="615950" h="571500">
                  <a:moveTo>
                    <a:pt x="0" y="194182"/>
                  </a:moveTo>
                  <a:lnTo>
                    <a:pt x="216535" y="194182"/>
                  </a:lnTo>
                  <a:lnTo>
                    <a:pt x="216535" y="0"/>
                  </a:lnTo>
                  <a:lnTo>
                    <a:pt x="399415" y="0"/>
                  </a:lnTo>
                  <a:lnTo>
                    <a:pt x="399415" y="194182"/>
                  </a:lnTo>
                  <a:lnTo>
                    <a:pt x="615950" y="194182"/>
                  </a:lnTo>
                  <a:lnTo>
                    <a:pt x="615950" y="377063"/>
                  </a:lnTo>
                  <a:lnTo>
                    <a:pt x="399415" y="377063"/>
                  </a:lnTo>
                  <a:lnTo>
                    <a:pt x="399415" y="571245"/>
                  </a:lnTo>
                  <a:lnTo>
                    <a:pt x="216535" y="571245"/>
                  </a:lnTo>
                  <a:lnTo>
                    <a:pt x="216535" y="377063"/>
                  </a:lnTo>
                  <a:lnTo>
                    <a:pt x="0" y="377063"/>
                  </a:lnTo>
                  <a:lnTo>
                    <a:pt x="0" y="194182"/>
                  </a:lnTo>
                  <a:close/>
                </a:path>
              </a:pathLst>
            </a:custGeom>
            <a:ln w="25400">
              <a:solidFill>
                <a:srgbClr val="000000"/>
              </a:solidFill>
            </a:ln>
          </p:spPr>
          <p:txBody>
            <a:bodyPr wrap="square" lIns="0" tIns="0" rIns="0" bIns="0" rtlCol="0"/>
            <a:lstStyle/>
            <a:p>
              <a:endParaRPr/>
            </a:p>
          </p:txBody>
        </p:sp>
      </p:grpSp>
      <p:sp>
        <p:nvSpPr>
          <p:cNvPr id="41" name="TextBox 40">
            <a:extLst>
              <a:ext uri="{FF2B5EF4-FFF2-40B4-BE49-F238E27FC236}">
                <a16:creationId xmlns:a16="http://schemas.microsoft.com/office/drawing/2014/main" id="{BFB4665E-81A9-723E-BC3B-E8E776A42F95}"/>
              </a:ext>
            </a:extLst>
          </p:cNvPr>
          <p:cNvSpPr txBox="1"/>
          <p:nvPr/>
        </p:nvSpPr>
        <p:spPr>
          <a:xfrm>
            <a:off x="533400" y="5950040"/>
            <a:ext cx="2852063" cy="369332"/>
          </a:xfrm>
          <a:prstGeom prst="rect">
            <a:avLst/>
          </a:prstGeom>
          <a:noFill/>
        </p:spPr>
        <p:txBody>
          <a:bodyPr wrap="none" rtlCol="0">
            <a:spAutoFit/>
          </a:bodyPr>
          <a:lstStyle/>
          <a:p>
            <a:r>
              <a:rPr lang="en-US" dirty="0" err="1"/>
              <a:t>bof</a:t>
            </a:r>
            <a:r>
              <a:rPr lang="en-US" dirty="0"/>
              <a:t>() stack frame (</a:t>
            </a:r>
            <a:r>
              <a:rPr lang="en-US" dirty="0" err="1"/>
              <a:t>stack.c</a:t>
            </a:r>
            <a:r>
              <a:rPr lang="en-US" dirty="0"/>
              <a:t>)</a:t>
            </a:r>
          </a:p>
        </p:txBody>
      </p:sp>
    </p:spTree>
    <p:extLst>
      <p:ext uri="{BB962C8B-B14F-4D97-AF65-F5344CB8AC3E}">
        <p14:creationId xmlns:p14="http://schemas.microsoft.com/office/powerpoint/2010/main" val="2408287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22</a:t>
            </a:fld>
            <a:endParaRPr lang="en-US" dirty="0"/>
          </a:p>
        </p:txBody>
      </p:sp>
      <p:sp>
        <p:nvSpPr>
          <p:cNvPr id="11" name="object 2">
            <a:extLst>
              <a:ext uri="{FF2B5EF4-FFF2-40B4-BE49-F238E27FC236}">
                <a16:creationId xmlns:a16="http://schemas.microsoft.com/office/drawing/2014/main" id="{CEB14C0A-811E-66A2-3315-2304ECF940AE}"/>
              </a:ext>
            </a:extLst>
          </p:cNvPr>
          <p:cNvSpPr txBox="1">
            <a:spLocks noGrp="1"/>
          </p:cNvSpPr>
          <p:nvPr>
            <p:ph type="title"/>
          </p:nvPr>
        </p:nvSpPr>
        <p:spPr>
          <a:xfrm>
            <a:off x="732536" y="54051"/>
            <a:ext cx="2017395" cy="452120"/>
          </a:xfrm>
          <a:prstGeom prst="rect">
            <a:avLst/>
          </a:prstGeom>
        </p:spPr>
        <p:txBody>
          <a:bodyPr vert="horz" wrap="square" lIns="0" tIns="12065" rIns="0" bIns="0" rtlCol="0">
            <a:spAutoFit/>
          </a:bodyPr>
          <a:lstStyle/>
          <a:p>
            <a:pPr marL="12700">
              <a:lnSpc>
                <a:spcPct val="100000"/>
              </a:lnSpc>
              <a:spcBef>
                <a:spcPts val="95"/>
              </a:spcBef>
            </a:pPr>
            <a:r>
              <a:rPr dirty="0"/>
              <a:t>THE</a:t>
            </a:r>
            <a:r>
              <a:rPr spc="-75" dirty="0"/>
              <a:t> </a:t>
            </a:r>
            <a:r>
              <a:rPr spc="-10" dirty="0"/>
              <a:t>STACK</a:t>
            </a:r>
          </a:p>
        </p:txBody>
      </p:sp>
      <p:sp>
        <p:nvSpPr>
          <p:cNvPr id="12" name="object 3">
            <a:extLst>
              <a:ext uri="{FF2B5EF4-FFF2-40B4-BE49-F238E27FC236}">
                <a16:creationId xmlns:a16="http://schemas.microsoft.com/office/drawing/2014/main" id="{2DB67227-F86B-23B5-EA3E-ED17DAA4FB0A}"/>
              </a:ext>
            </a:extLst>
          </p:cNvPr>
          <p:cNvSpPr txBox="1"/>
          <p:nvPr/>
        </p:nvSpPr>
        <p:spPr>
          <a:xfrm>
            <a:off x="1417066" y="3249232"/>
            <a:ext cx="965200" cy="1901825"/>
          </a:xfrm>
          <a:prstGeom prst="rect">
            <a:avLst/>
          </a:prstGeom>
        </p:spPr>
        <p:txBody>
          <a:bodyPr vert="horz" wrap="square" lIns="0" tIns="0" rIns="0" bIns="0" rtlCol="0">
            <a:spAutoFit/>
          </a:bodyPr>
          <a:lstStyle/>
          <a:p>
            <a:pPr>
              <a:lnSpc>
                <a:spcPts val="1989"/>
              </a:lnSpc>
            </a:pPr>
            <a:r>
              <a:rPr sz="1800" spc="-10" dirty="0">
                <a:latin typeface="Arial"/>
                <a:cs typeface="Arial"/>
              </a:rPr>
              <a:t>buffer[99]</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spc="-10" dirty="0">
                <a:latin typeface="Arial"/>
                <a:cs typeface="Arial"/>
              </a:rPr>
              <a:t>buffer[0]</a:t>
            </a:r>
            <a:endParaRPr sz="1800">
              <a:latin typeface="Arial"/>
              <a:cs typeface="Arial"/>
            </a:endParaRPr>
          </a:p>
        </p:txBody>
      </p:sp>
      <p:graphicFrame>
        <p:nvGraphicFramePr>
          <p:cNvPr id="14" name="object 4">
            <a:extLst>
              <a:ext uri="{FF2B5EF4-FFF2-40B4-BE49-F238E27FC236}">
                <a16:creationId xmlns:a16="http://schemas.microsoft.com/office/drawing/2014/main" id="{AA0A1174-C860-53B3-FC9B-530BFFBA4CCF}"/>
              </a:ext>
            </a:extLst>
          </p:cNvPr>
          <p:cNvGraphicFramePr>
            <a:graphicFrameLocks noGrp="1"/>
          </p:cNvGraphicFramePr>
          <p:nvPr/>
        </p:nvGraphicFramePr>
        <p:xfrm>
          <a:off x="216661" y="521462"/>
          <a:ext cx="3352800" cy="5358764"/>
        </p:xfrm>
        <a:graphic>
          <a:graphicData uri="http://schemas.openxmlformats.org/drawingml/2006/table">
            <a:tbl>
              <a:tblPr firstRow="1" bandRow="1">
                <a:tableStyleId>{2D5ABB26-0587-4C30-8999-92F81FD0307C}</a:tableStyleId>
              </a:tblPr>
              <a:tblGrid>
                <a:gridCol w="3352800">
                  <a:extLst>
                    <a:ext uri="{9D8B030D-6E8A-4147-A177-3AD203B41FA5}">
                      <a16:colId xmlns:a16="http://schemas.microsoft.com/office/drawing/2014/main" val="20000"/>
                    </a:ext>
                  </a:extLst>
                </a:gridCol>
              </a:tblGrid>
              <a:tr h="1226185">
                <a:tc>
                  <a:txBody>
                    <a:bodyPr/>
                    <a:lstStyle/>
                    <a:p>
                      <a:pPr>
                        <a:lnSpc>
                          <a:spcPct val="100000"/>
                        </a:lnSpc>
                      </a:pPr>
                      <a:endParaRPr sz="1800">
                        <a:latin typeface="Times New Roman"/>
                        <a:cs typeface="Times New Roman"/>
                      </a:endParaRPr>
                    </a:p>
                    <a:p>
                      <a:pPr algn="ctr">
                        <a:lnSpc>
                          <a:spcPct val="100000"/>
                        </a:lnSpc>
                        <a:spcBef>
                          <a:spcPts val="1525"/>
                        </a:spcBef>
                      </a:pPr>
                      <a:r>
                        <a:rPr sz="1800" dirty="0">
                          <a:solidFill>
                            <a:srgbClr val="A6A6A6"/>
                          </a:solidFill>
                          <a:latin typeface="Calibri"/>
                          <a:cs typeface="Calibri"/>
                        </a:rPr>
                        <a:t>…</a:t>
                      </a:r>
                      <a:r>
                        <a:rPr sz="1800" spc="-30" dirty="0">
                          <a:solidFill>
                            <a:srgbClr val="A6A6A6"/>
                          </a:solidFill>
                          <a:latin typeface="Calibri"/>
                          <a:cs typeface="Calibri"/>
                        </a:rPr>
                        <a:t> </a:t>
                      </a:r>
                      <a:r>
                        <a:rPr sz="1800" dirty="0">
                          <a:solidFill>
                            <a:srgbClr val="A6A6A6"/>
                          </a:solidFill>
                          <a:latin typeface="Calibri"/>
                          <a:cs typeface="Calibri"/>
                        </a:rPr>
                        <a:t>previous</a:t>
                      </a:r>
                      <a:r>
                        <a:rPr sz="1800" spc="-10" dirty="0">
                          <a:solidFill>
                            <a:srgbClr val="A6A6A6"/>
                          </a:solidFill>
                          <a:latin typeface="Calibri"/>
                          <a:cs typeface="Calibri"/>
                        </a:rPr>
                        <a:t> </a:t>
                      </a:r>
                      <a:r>
                        <a:rPr sz="1800" dirty="0">
                          <a:solidFill>
                            <a:srgbClr val="A6A6A6"/>
                          </a:solidFill>
                          <a:latin typeface="Calibri"/>
                          <a:cs typeface="Calibri"/>
                        </a:rPr>
                        <a:t>stack</a:t>
                      </a:r>
                      <a:r>
                        <a:rPr sz="1800" spc="-25" dirty="0">
                          <a:solidFill>
                            <a:srgbClr val="A6A6A6"/>
                          </a:solidFill>
                          <a:latin typeface="Calibri"/>
                          <a:cs typeface="Calibri"/>
                        </a:rPr>
                        <a:t> </a:t>
                      </a:r>
                      <a:r>
                        <a:rPr sz="1800" spc="-10" dirty="0">
                          <a:solidFill>
                            <a:srgbClr val="A6A6A6"/>
                          </a:solidFill>
                          <a:latin typeface="Calibri"/>
                          <a:cs typeface="Calibri"/>
                        </a:rPr>
                        <a:t>frames…</a:t>
                      </a:r>
                      <a:endParaRPr sz="1800">
                        <a:latin typeface="Calibri"/>
                        <a:cs typeface="Calibri"/>
                      </a:endParaRPr>
                    </a:p>
                  </a:txBody>
                  <a:tcPr marL="0" marR="0" marT="0" marB="0">
                    <a:lnL w="28575">
                      <a:solidFill>
                        <a:srgbClr val="EDEBE0"/>
                      </a:solidFill>
                      <a:prstDash val="solid"/>
                    </a:lnL>
                    <a:lnR w="28575">
                      <a:solidFill>
                        <a:srgbClr val="EDEBE0"/>
                      </a:solidFill>
                      <a:prstDash val="solid"/>
                    </a:lnR>
                    <a:lnT w="28575">
                      <a:solidFill>
                        <a:srgbClr val="EDEBE0"/>
                      </a:solidFill>
                      <a:prstDash val="solid"/>
                    </a:lnT>
                    <a:lnB w="57150">
                      <a:solidFill>
                        <a:srgbClr val="000000"/>
                      </a:solidFill>
                      <a:prstDash val="solid"/>
                    </a:lnB>
                    <a:solidFill>
                      <a:srgbClr val="F1F1F1"/>
                    </a:solidFill>
                  </a:tcPr>
                </a:tc>
                <a:extLst>
                  <a:ext uri="{0D108BD9-81ED-4DB2-BD59-A6C34878D82A}">
                    <a16:rowId xmlns:a16="http://schemas.microsoft.com/office/drawing/2014/main" val="10000"/>
                  </a:ext>
                </a:extLst>
              </a:tr>
              <a:tr h="466725">
                <a:tc>
                  <a:txBody>
                    <a:bodyPr/>
                    <a:lstStyle/>
                    <a:p>
                      <a:pPr algn="ctr">
                        <a:lnSpc>
                          <a:spcPct val="100000"/>
                        </a:lnSpc>
                        <a:spcBef>
                          <a:spcPts val="650"/>
                        </a:spcBef>
                      </a:pPr>
                      <a:r>
                        <a:rPr sz="1800" spc="-10" dirty="0">
                          <a:latin typeface="Calibri"/>
                          <a:cs typeface="Calibri"/>
                        </a:rPr>
                        <a:t>Arguments</a:t>
                      </a:r>
                      <a:endParaRPr sz="1800">
                        <a:latin typeface="Calibri"/>
                        <a:cs typeface="Calibri"/>
                      </a:endParaRPr>
                    </a:p>
                  </a:txBody>
                  <a:tcPr marL="0" marR="0" marT="82550" marB="0">
                    <a:lnL w="28575">
                      <a:solidFill>
                        <a:srgbClr val="000000"/>
                      </a:solidFill>
                      <a:prstDash val="solid"/>
                    </a:lnL>
                    <a:lnR w="28575">
                      <a:solidFill>
                        <a:srgbClr val="000000"/>
                      </a:solidFill>
                      <a:prstDash val="solid"/>
                    </a:lnR>
                    <a:lnT w="5715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1"/>
                  </a:ext>
                </a:extLst>
              </a:tr>
              <a:tr h="462915">
                <a:tc>
                  <a:txBody>
                    <a:bodyPr/>
                    <a:lstStyle/>
                    <a:p>
                      <a:pPr algn="ctr">
                        <a:lnSpc>
                          <a:spcPct val="100000"/>
                        </a:lnSpc>
                        <a:spcBef>
                          <a:spcPts val="620"/>
                        </a:spcBef>
                      </a:pPr>
                      <a:r>
                        <a:rPr sz="1800" b="1" dirty="0">
                          <a:latin typeface="Calibri"/>
                          <a:cs typeface="Calibri"/>
                        </a:rPr>
                        <a:t>Return</a:t>
                      </a:r>
                      <a:r>
                        <a:rPr sz="1800" b="1" spc="-30" dirty="0">
                          <a:latin typeface="Calibri"/>
                          <a:cs typeface="Calibri"/>
                        </a:rPr>
                        <a:t> </a:t>
                      </a:r>
                      <a:r>
                        <a:rPr sz="1800" b="1" spc="-10" dirty="0">
                          <a:latin typeface="Calibri"/>
                          <a:cs typeface="Calibri"/>
                        </a:rPr>
                        <a:t>Address</a:t>
                      </a:r>
                      <a:endParaRPr sz="1800">
                        <a:latin typeface="Calibri"/>
                        <a:cs typeface="Calibri"/>
                      </a:endParaRPr>
                    </a:p>
                  </a:txBody>
                  <a:tcPr marL="0" marR="0" marT="78740"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2"/>
                  </a:ext>
                </a:extLst>
              </a:tr>
              <a:tr h="464184">
                <a:tc>
                  <a:txBody>
                    <a:bodyPr/>
                    <a:lstStyle/>
                    <a:p>
                      <a:pPr algn="ctr">
                        <a:lnSpc>
                          <a:spcPct val="100000"/>
                        </a:lnSpc>
                        <a:spcBef>
                          <a:spcPts val="625"/>
                        </a:spcBef>
                      </a:pPr>
                      <a:r>
                        <a:rPr sz="1800" dirty="0">
                          <a:latin typeface="Calibri"/>
                          <a:cs typeface="Calibri"/>
                        </a:rPr>
                        <a:t>Previous</a:t>
                      </a:r>
                      <a:r>
                        <a:rPr sz="1800" spc="-5" dirty="0">
                          <a:latin typeface="Calibri"/>
                          <a:cs typeface="Calibri"/>
                        </a:rPr>
                        <a:t> </a:t>
                      </a:r>
                      <a:r>
                        <a:rPr sz="1800" dirty="0">
                          <a:latin typeface="Calibri"/>
                          <a:cs typeface="Calibri"/>
                        </a:rPr>
                        <a:t>frame </a:t>
                      </a:r>
                      <a:r>
                        <a:rPr sz="1800" spc="-10" dirty="0">
                          <a:latin typeface="Calibri"/>
                          <a:cs typeface="Calibri"/>
                        </a:rPr>
                        <a:t>pointer</a:t>
                      </a:r>
                      <a:endParaRPr sz="1800">
                        <a:latin typeface="Calibri"/>
                        <a:cs typeface="Calibri"/>
                      </a:endParaRPr>
                    </a:p>
                  </a:txBody>
                  <a:tcPr marL="0" marR="0" marT="7937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3"/>
                  </a:ext>
                </a:extLst>
              </a:tr>
              <a:tr h="2030730">
                <a:tc>
                  <a:txBody>
                    <a:bodyPr/>
                    <a:lstStyle/>
                    <a:p>
                      <a:pPr marL="1177290">
                        <a:lnSpc>
                          <a:spcPct val="100000"/>
                        </a:lnSpc>
                        <a:spcBef>
                          <a:spcPts val="305"/>
                        </a:spcBef>
                      </a:pPr>
                      <a:r>
                        <a:rPr sz="1800" spc="-10" dirty="0">
                          <a:latin typeface="Arial"/>
                          <a:cs typeface="Arial"/>
                        </a:rPr>
                        <a:t>buffer[99]</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spc="-10" dirty="0">
                          <a:latin typeface="Arial"/>
                          <a:cs typeface="Arial"/>
                        </a:rPr>
                        <a:t>buffer[0]</a:t>
                      </a:r>
                      <a:endParaRPr sz="1800">
                        <a:latin typeface="Arial"/>
                        <a:cs typeface="Arial"/>
                      </a:endParaRPr>
                    </a:p>
                  </a:txBody>
                  <a:tcPr marL="0" marR="0" marT="3873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4"/>
                  </a:ext>
                </a:extLst>
              </a:tr>
              <a:tr h="708025">
                <a:tc>
                  <a:txBody>
                    <a:bodyPr/>
                    <a:lstStyle/>
                    <a:p>
                      <a:pPr>
                        <a:lnSpc>
                          <a:spcPct val="100000"/>
                        </a:lnSpc>
                      </a:pPr>
                      <a:endParaRPr sz="1800">
                        <a:latin typeface="Times New Roman"/>
                        <a:cs typeface="Times New Roman"/>
                      </a:endParaRPr>
                    </a:p>
                  </a:txBody>
                  <a:tcPr marL="0" marR="0" marT="0" marB="0">
                    <a:lnL w="28575">
                      <a:solidFill>
                        <a:srgbClr val="EDEBE0"/>
                      </a:solidFill>
                      <a:prstDash val="solid"/>
                    </a:lnL>
                    <a:lnR w="28575">
                      <a:solidFill>
                        <a:srgbClr val="EDEBE0"/>
                      </a:solidFill>
                      <a:prstDash val="solid"/>
                    </a:lnR>
                    <a:lnT w="38100">
                      <a:solidFill>
                        <a:srgbClr val="000000"/>
                      </a:solidFill>
                      <a:prstDash val="solid"/>
                    </a:lnT>
                    <a:lnB w="28575">
                      <a:solidFill>
                        <a:srgbClr val="EDEBE0"/>
                      </a:solidFill>
                      <a:prstDash val="solid"/>
                    </a:lnB>
                    <a:solidFill>
                      <a:srgbClr val="F1F1F1"/>
                    </a:solidFill>
                  </a:tcPr>
                </a:tc>
                <a:extLst>
                  <a:ext uri="{0D108BD9-81ED-4DB2-BD59-A6C34878D82A}">
                    <a16:rowId xmlns:a16="http://schemas.microsoft.com/office/drawing/2014/main" val="10005"/>
                  </a:ext>
                </a:extLst>
              </a:tr>
            </a:tbl>
          </a:graphicData>
        </a:graphic>
      </p:graphicFrame>
      <p:grpSp>
        <p:nvGrpSpPr>
          <p:cNvPr id="15" name="object 5">
            <a:extLst>
              <a:ext uri="{FF2B5EF4-FFF2-40B4-BE49-F238E27FC236}">
                <a16:creationId xmlns:a16="http://schemas.microsoft.com/office/drawing/2014/main" id="{5F3BCCD4-94A8-ECF5-F7DD-66C1CEAE3C52}"/>
              </a:ext>
            </a:extLst>
          </p:cNvPr>
          <p:cNvGrpSpPr/>
          <p:nvPr/>
        </p:nvGrpSpPr>
        <p:grpSpPr>
          <a:xfrm>
            <a:off x="4560061" y="673862"/>
            <a:ext cx="3378200" cy="1183640"/>
            <a:chOff x="4560061" y="673862"/>
            <a:chExt cx="3378200" cy="1183640"/>
          </a:xfrm>
        </p:grpSpPr>
        <p:sp>
          <p:nvSpPr>
            <p:cNvPr id="16" name="object 6">
              <a:extLst>
                <a:ext uri="{FF2B5EF4-FFF2-40B4-BE49-F238E27FC236}">
                  <a16:creationId xmlns:a16="http://schemas.microsoft.com/office/drawing/2014/main" id="{BD126FDC-000B-5DEF-C202-6C3A38A796B9}"/>
                </a:ext>
              </a:extLst>
            </p:cNvPr>
            <p:cNvSpPr/>
            <p:nvPr/>
          </p:nvSpPr>
          <p:spPr>
            <a:xfrm>
              <a:off x="4572761" y="686562"/>
              <a:ext cx="3352800" cy="1158240"/>
            </a:xfrm>
            <a:custGeom>
              <a:avLst/>
              <a:gdLst/>
              <a:ahLst/>
              <a:cxnLst/>
              <a:rect l="l" t="t" r="r" b="b"/>
              <a:pathLst>
                <a:path w="3352800" h="1158239">
                  <a:moveTo>
                    <a:pt x="3352799" y="0"/>
                  </a:moveTo>
                  <a:lnTo>
                    <a:pt x="0" y="0"/>
                  </a:lnTo>
                  <a:lnTo>
                    <a:pt x="0" y="1158239"/>
                  </a:lnTo>
                  <a:lnTo>
                    <a:pt x="3352799" y="1158239"/>
                  </a:lnTo>
                  <a:lnTo>
                    <a:pt x="3352799" y="0"/>
                  </a:lnTo>
                  <a:close/>
                </a:path>
              </a:pathLst>
            </a:custGeom>
            <a:solidFill>
              <a:srgbClr val="C0504D"/>
            </a:solidFill>
          </p:spPr>
          <p:txBody>
            <a:bodyPr wrap="square" lIns="0" tIns="0" rIns="0" bIns="0" rtlCol="0"/>
            <a:lstStyle/>
            <a:p>
              <a:endParaRPr/>
            </a:p>
          </p:txBody>
        </p:sp>
        <p:sp>
          <p:nvSpPr>
            <p:cNvPr id="17" name="object 7">
              <a:extLst>
                <a:ext uri="{FF2B5EF4-FFF2-40B4-BE49-F238E27FC236}">
                  <a16:creationId xmlns:a16="http://schemas.microsoft.com/office/drawing/2014/main" id="{465B39B9-1574-F84B-3C4C-B29D392B245B}"/>
                </a:ext>
              </a:extLst>
            </p:cNvPr>
            <p:cNvSpPr/>
            <p:nvPr/>
          </p:nvSpPr>
          <p:spPr>
            <a:xfrm>
              <a:off x="4572761" y="686562"/>
              <a:ext cx="3352800" cy="1158240"/>
            </a:xfrm>
            <a:custGeom>
              <a:avLst/>
              <a:gdLst/>
              <a:ahLst/>
              <a:cxnLst/>
              <a:rect l="l" t="t" r="r" b="b"/>
              <a:pathLst>
                <a:path w="3352800" h="1158239">
                  <a:moveTo>
                    <a:pt x="0" y="1158239"/>
                  </a:moveTo>
                  <a:lnTo>
                    <a:pt x="3352799" y="1158239"/>
                  </a:lnTo>
                  <a:lnTo>
                    <a:pt x="3352799" y="0"/>
                  </a:lnTo>
                  <a:lnTo>
                    <a:pt x="0" y="0"/>
                  </a:lnTo>
                  <a:lnTo>
                    <a:pt x="0" y="1158239"/>
                  </a:lnTo>
                  <a:close/>
                </a:path>
              </a:pathLst>
            </a:custGeom>
            <a:ln w="25399">
              <a:solidFill>
                <a:srgbClr val="000000"/>
              </a:solidFill>
            </a:ln>
          </p:spPr>
          <p:txBody>
            <a:bodyPr wrap="square" lIns="0" tIns="0" rIns="0" bIns="0" rtlCol="0"/>
            <a:lstStyle/>
            <a:p>
              <a:endParaRPr/>
            </a:p>
          </p:txBody>
        </p:sp>
      </p:grpSp>
      <p:sp>
        <p:nvSpPr>
          <p:cNvPr id="18" name="object 8">
            <a:extLst>
              <a:ext uri="{FF2B5EF4-FFF2-40B4-BE49-F238E27FC236}">
                <a16:creationId xmlns:a16="http://schemas.microsoft.com/office/drawing/2014/main" id="{48CD3357-FE05-1994-A6BF-B181CFE16CF4}"/>
              </a:ext>
            </a:extLst>
          </p:cNvPr>
          <p:cNvSpPr txBox="1"/>
          <p:nvPr/>
        </p:nvSpPr>
        <p:spPr>
          <a:xfrm>
            <a:off x="4572761" y="686562"/>
            <a:ext cx="3352800" cy="115824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6469">
              <a:lnSpc>
                <a:spcPct val="100000"/>
              </a:lnSpc>
              <a:spcBef>
                <a:spcPts val="1285"/>
              </a:spcBef>
            </a:pPr>
            <a:r>
              <a:rPr sz="1800" dirty="0">
                <a:latin typeface="Calibri"/>
                <a:cs typeface="Calibri"/>
              </a:rPr>
              <a:t>Malicious</a:t>
            </a:r>
            <a:r>
              <a:rPr sz="1800" spc="-10" dirty="0">
                <a:latin typeface="Calibri"/>
                <a:cs typeface="Calibri"/>
              </a:rPr>
              <a:t> </a:t>
            </a:r>
            <a:r>
              <a:rPr sz="1800" spc="-20" dirty="0">
                <a:latin typeface="Calibri"/>
                <a:cs typeface="Calibri"/>
              </a:rPr>
              <a:t>Code</a:t>
            </a:r>
            <a:endParaRPr sz="1800">
              <a:latin typeface="Calibri"/>
              <a:cs typeface="Calibri"/>
            </a:endParaRPr>
          </a:p>
        </p:txBody>
      </p:sp>
      <p:grpSp>
        <p:nvGrpSpPr>
          <p:cNvPr id="23" name="object 9">
            <a:extLst>
              <a:ext uri="{FF2B5EF4-FFF2-40B4-BE49-F238E27FC236}">
                <a16:creationId xmlns:a16="http://schemas.microsoft.com/office/drawing/2014/main" id="{96A0E4D5-28D2-21BE-C289-601E0D6F8B49}"/>
              </a:ext>
            </a:extLst>
          </p:cNvPr>
          <p:cNvGrpSpPr/>
          <p:nvPr/>
        </p:nvGrpSpPr>
        <p:grpSpPr>
          <a:xfrm>
            <a:off x="4524755" y="1796783"/>
            <a:ext cx="3442970" cy="561340"/>
            <a:chOff x="4524755" y="1796783"/>
            <a:chExt cx="3442970" cy="561340"/>
          </a:xfrm>
        </p:grpSpPr>
        <p:pic>
          <p:nvPicPr>
            <p:cNvPr id="25" name="object 10">
              <a:extLst>
                <a:ext uri="{FF2B5EF4-FFF2-40B4-BE49-F238E27FC236}">
                  <a16:creationId xmlns:a16="http://schemas.microsoft.com/office/drawing/2014/main" id="{3F7CECCA-ED84-4FD4-101A-6E96715231FD}"/>
                </a:ext>
              </a:extLst>
            </p:cNvPr>
            <p:cNvPicPr/>
            <p:nvPr/>
          </p:nvPicPr>
          <p:blipFill>
            <a:blip r:embed="rId3" cstate="print"/>
            <a:stretch>
              <a:fillRect/>
            </a:stretch>
          </p:blipFill>
          <p:spPr>
            <a:xfrm>
              <a:off x="4524755" y="1816633"/>
              <a:ext cx="3442715" cy="455650"/>
            </a:xfrm>
            <a:prstGeom prst="rect">
              <a:avLst/>
            </a:prstGeom>
          </p:spPr>
        </p:pic>
        <p:pic>
          <p:nvPicPr>
            <p:cNvPr id="26" name="object 11">
              <a:extLst>
                <a:ext uri="{FF2B5EF4-FFF2-40B4-BE49-F238E27FC236}">
                  <a16:creationId xmlns:a16="http://schemas.microsoft.com/office/drawing/2014/main" id="{FAB7D6A2-5C49-852F-AE86-33E852D867E1}"/>
                </a:ext>
              </a:extLst>
            </p:cNvPr>
            <p:cNvPicPr/>
            <p:nvPr/>
          </p:nvPicPr>
          <p:blipFill>
            <a:blip r:embed="rId4" cstate="print"/>
            <a:stretch>
              <a:fillRect/>
            </a:stretch>
          </p:blipFill>
          <p:spPr>
            <a:xfrm>
              <a:off x="5846063" y="1796783"/>
              <a:ext cx="797064" cy="560844"/>
            </a:xfrm>
            <a:prstGeom prst="rect">
              <a:avLst/>
            </a:prstGeom>
          </p:spPr>
        </p:pic>
        <p:pic>
          <p:nvPicPr>
            <p:cNvPr id="27" name="object 12">
              <a:extLst>
                <a:ext uri="{FF2B5EF4-FFF2-40B4-BE49-F238E27FC236}">
                  <a16:creationId xmlns:a16="http://schemas.microsoft.com/office/drawing/2014/main" id="{6E480D97-3D44-3FBA-AF27-33B5088B7BD5}"/>
                </a:ext>
              </a:extLst>
            </p:cNvPr>
            <p:cNvPicPr/>
            <p:nvPr/>
          </p:nvPicPr>
          <p:blipFill>
            <a:blip r:embed="rId5" cstate="print"/>
            <a:stretch>
              <a:fillRect/>
            </a:stretch>
          </p:blipFill>
          <p:spPr>
            <a:xfrm>
              <a:off x="4571999" y="1844040"/>
              <a:ext cx="3352800" cy="365760"/>
            </a:xfrm>
            <a:prstGeom prst="rect">
              <a:avLst/>
            </a:prstGeom>
          </p:spPr>
        </p:pic>
        <p:sp>
          <p:nvSpPr>
            <p:cNvPr id="28" name="object 13">
              <a:extLst>
                <a:ext uri="{FF2B5EF4-FFF2-40B4-BE49-F238E27FC236}">
                  <a16:creationId xmlns:a16="http://schemas.microsoft.com/office/drawing/2014/main" id="{64DBF0FA-75D7-A6B5-7ED4-DE04B5F91133}"/>
                </a:ext>
              </a:extLst>
            </p:cNvPr>
            <p:cNvSpPr/>
            <p:nvPr/>
          </p:nvSpPr>
          <p:spPr>
            <a:xfrm>
              <a:off x="4571999" y="18440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29" name="object 14">
            <a:extLst>
              <a:ext uri="{FF2B5EF4-FFF2-40B4-BE49-F238E27FC236}">
                <a16:creationId xmlns:a16="http://schemas.microsoft.com/office/drawing/2014/main" id="{8783DF23-3A6C-2144-0762-D9198BDAF3BD}"/>
              </a:ext>
            </a:extLst>
          </p:cNvPr>
          <p:cNvSpPr txBox="1"/>
          <p:nvPr/>
        </p:nvSpPr>
        <p:spPr>
          <a:xfrm>
            <a:off x="4577524" y="1861515"/>
            <a:ext cx="3343275" cy="300355"/>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Stuff</a:t>
            </a:r>
            <a:endParaRPr sz="1800">
              <a:latin typeface="Calibri"/>
              <a:cs typeface="Calibri"/>
            </a:endParaRPr>
          </a:p>
        </p:txBody>
      </p:sp>
      <p:sp>
        <p:nvSpPr>
          <p:cNvPr id="30" name="object 15">
            <a:extLst>
              <a:ext uri="{FF2B5EF4-FFF2-40B4-BE49-F238E27FC236}">
                <a16:creationId xmlns:a16="http://schemas.microsoft.com/office/drawing/2014/main" id="{C1A6A5BA-0FC8-7697-64FD-004CE2BFBCA0}"/>
              </a:ext>
            </a:extLst>
          </p:cNvPr>
          <p:cNvSpPr/>
          <p:nvPr/>
        </p:nvSpPr>
        <p:spPr>
          <a:xfrm>
            <a:off x="4572761" y="2225801"/>
            <a:ext cx="3352800" cy="457200"/>
          </a:xfrm>
          <a:custGeom>
            <a:avLst/>
            <a:gdLst/>
            <a:ahLst/>
            <a:cxnLst/>
            <a:rect l="l" t="t" r="r" b="b"/>
            <a:pathLst>
              <a:path w="3352800" h="457200">
                <a:moveTo>
                  <a:pt x="0" y="457200"/>
                </a:moveTo>
                <a:lnTo>
                  <a:pt x="3352799" y="457200"/>
                </a:lnTo>
                <a:lnTo>
                  <a:pt x="3352799" y="0"/>
                </a:lnTo>
                <a:lnTo>
                  <a:pt x="0" y="0"/>
                </a:lnTo>
                <a:lnTo>
                  <a:pt x="0" y="457200"/>
                </a:lnTo>
                <a:close/>
              </a:path>
            </a:pathLst>
          </a:custGeom>
          <a:ln w="25400">
            <a:solidFill>
              <a:srgbClr val="000000"/>
            </a:solidFill>
          </a:ln>
        </p:spPr>
        <p:txBody>
          <a:bodyPr wrap="square" lIns="0" tIns="0" rIns="0" bIns="0" rtlCol="0"/>
          <a:lstStyle/>
          <a:p>
            <a:endParaRPr/>
          </a:p>
        </p:txBody>
      </p:sp>
      <p:sp>
        <p:nvSpPr>
          <p:cNvPr id="31" name="object 16">
            <a:extLst>
              <a:ext uri="{FF2B5EF4-FFF2-40B4-BE49-F238E27FC236}">
                <a16:creationId xmlns:a16="http://schemas.microsoft.com/office/drawing/2014/main" id="{BF7E7B7C-B7AB-CDB4-21A1-EBA6E84CAB5D}"/>
              </a:ext>
            </a:extLst>
          </p:cNvPr>
          <p:cNvSpPr txBox="1"/>
          <p:nvPr/>
        </p:nvSpPr>
        <p:spPr>
          <a:xfrm>
            <a:off x="4585461" y="2238501"/>
            <a:ext cx="3327400" cy="431800"/>
          </a:xfrm>
          <a:prstGeom prst="rect">
            <a:avLst/>
          </a:prstGeom>
          <a:solidFill>
            <a:srgbClr val="C0504D"/>
          </a:solidFill>
        </p:spPr>
        <p:txBody>
          <a:bodyPr vert="horz" wrap="square" lIns="0" tIns="62865" rIns="0" bIns="0" rtlCol="0">
            <a:spAutoFit/>
          </a:bodyPr>
          <a:lstStyle/>
          <a:p>
            <a:pPr marL="740410">
              <a:lnSpc>
                <a:spcPct val="100000"/>
              </a:lnSpc>
              <a:spcBef>
                <a:spcPts val="495"/>
              </a:spcBef>
            </a:pPr>
            <a:r>
              <a:rPr sz="1800" dirty="0">
                <a:latin typeface="Calibri"/>
                <a:cs typeface="Calibri"/>
              </a:rPr>
              <a:t>New</a:t>
            </a:r>
            <a:r>
              <a:rPr sz="1800" spc="15" dirty="0">
                <a:latin typeface="Calibri"/>
                <a:cs typeface="Calibri"/>
              </a:rPr>
              <a:t> </a:t>
            </a:r>
            <a:r>
              <a:rPr sz="1800" dirty="0">
                <a:latin typeface="Calibri"/>
                <a:cs typeface="Calibri"/>
              </a:rPr>
              <a:t>return</a:t>
            </a:r>
            <a:r>
              <a:rPr sz="1800" spc="5" dirty="0">
                <a:latin typeface="Calibri"/>
                <a:cs typeface="Calibri"/>
              </a:rPr>
              <a:t> </a:t>
            </a:r>
            <a:r>
              <a:rPr sz="1800" spc="-10" dirty="0">
                <a:latin typeface="Calibri"/>
                <a:cs typeface="Calibri"/>
              </a:rPr>
              <a:t>address</a:t>
            </a:r>
            <a:endParaRPr sz="1800">
              <a:latin typeface="Calibri"/>
              <a:cs typeface="Calibri"/>
            </a:endParaRPr>
          </a:p>
        </p:txBody>
      </p:sp>
      <p:grpSp>
        <p:nvGrpSpPr>
          <p:cNvPr id="32" name="object 17">
            <a:extLst>
              <a:ext uri="{FF2B5EF4-FFF2-40B4-BE49-F238E27FC236}">
                <a16:creationId xmlns:a16="http://schemas.microsoft.com/office/drawing/2014/main" id="{1BEC6DF1-EF2F-F447-2451-E8C6408D2127}"/>
              </a:ext>
            </a:extLst>
          </p:cNvPr>
          <p:cNvGrpSpPr/>
          <p:nvPr/>
        </p:nvGrpSpPr>
        <p:grpSpPr>
          <a:xfrm>
            <a:off x="4524755" y="2660904"/>
            <a:ext cx="3442970" cy="2620010"/>
            <a:chOff x="4524755" y="2660904"/>
            <a:chExt cx="3442970" cy="2620010"/>
          </a:xfrm>
        </p:grpSpPr>
        <p:pic>
          <p:nvPicPr>
            <p:cNvPr id="33" name="object 18">
              <a:extLst>
                <a:ext uri="{FF2B5EF4-FFF2-40B4-BE49-F238E27FC236}">
                  <a16:creationId xmlns:a16="http://schemas.microsoft.com/office/drawing/2014/main" id="{22DDCA7F-DAD7-5702-0556-A54B4DEA47F6}"/>
                </a:ext>
              </a:extLst>
            </p:cNvPr>
            <p:cNvPicPr/>
            <p:nvPr/>
          </p:nvPicPr>
          <p:blipFill>
            <a:blip r:embed="rId6" cstate="print"/>
            <a:stretch>
              <a:fillRect/>
            </a:stretch>
          </p:blipFill>
          <p:spPr>
            <a:xfrm>
              <a:off x="4524755" y="2660904"/>
              <a:ext cx="3442715" cy="2619756"/>
            </a:xfrm>
            <a:prstGeom prst="rect">
              <a:avLst/>
            </a:prstGeom>
          </p:spPr>
        </p:pic>
        <p:pic>
          <p:nvPicPr>
            <p:cNvPr id="34" name="object 19">
              <a:extLst>
                <a:ext uri="{FF2B5EF4-FFF2-40B4-BE49-F238E27FC236}">
                  <a16:creationId xmlns:a16="http://schemas.microsoft.com/office/drawing/2014/main" id="{D9F1C729-5440-9D35-8034-C326862433B9}"/>
                </a:ext>
              </a:extLst>
            </p:cNvPr>
            <p:cNvPicPr/>
            <p:nvPr/>
          </p:nvPicPr>
          <p:blipFill>
            <a:blip r:embed="rId7" cstate="print"/>
            <a:stretch>
              <a:fillRect/>
            </a:stretch>
          </p:blipFill>
          <p:spPr>
            <a:xfrm>
              <a:off x="4571999" y="2688336"/>
              <a:ext cx="3352800" cy="2529840"/>
            </a:xfrm>
            <a:prstGeom prst="rect">
              <a:avLst/>
            </a:prstGeom>
          </p:spPr>
        </p:pic>
        <p:sp>
          <p:nvSpPr>
            <p:cNvPr id="35" name="object 20">
              <a:extLst>
                <a:ext uri="{FF2B5EF4-FFF2-40B4-BE49-F238E27FC236}">
                  <a16:creationId xmlns:a16="http://schemas.microsoft.com/office/drawing/2014/main" id="{11C7C7C5-3EBE-7E23-C9C1-6015648C76B3}"/>
                </a:ext>
              </a:extLst>
            </p:cNvPr>
            <p:cNvSpPr/>
            <p:nvPr/>
          </p:nvSpPr>
          <p:spPr>
            <a:xfrm>
              <a:off x="4571999" y="2688336"/>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36" name="object 21">
            <a:extLst>
              <a:ext uri="{FF2B5EF4-FFF2-40B4-BE49-F238E27FC236}">
                <a16:creationId xmlns:a16="http://schemas.microsoft.com/office/drawing/2014/main" id="{962B8B4A-245B-7D16-2186-BA3A5BF0F4CC}"/>
              </a:ext>
            </a:extLst>
          </p:cNvPr>
          <p:cNvSpPr txBox="1"/>
          <p:nvPr/>
        </p:nvSpPr>
        <p:spPr>
          <a:xfrm>
            <a:off x="6027420" y="3789426"/>
            <a:ext cx="454025" cy="299720"/>
          </a:xfrm>
          <a:prstGeom prst="rect">
            <a:avLst/>
          </a:prstGeom>
        </p:spPr>
        <p:txBody>
          <a:bodyPr vert="horz" wrap="square" lIns="0" tIns="12700" rIns="0" bIns="0" rtlCol="0">
            <a:spAutoFit/>
          </a:bodyPr>
          <a:lstStyle/>
          <a:p>
            <a:pPr>
              <a:lnSpc>
                <a:spcPct val="100000"/>
              </a:lnSpc>
              <a:spcBef>
                <a:spcPts val="100"/>
              </a:spcBef>
            </a:pPr>
            <a:r>
              <a:rPr sz="1800" spc="-10" dirty="0">
                <a:latin typeface="Calibri"/>
                <a:cs typeface="Calibri"/>
              </a:rPr>
              <a:t>Stuff</a:t>
            </a:r>
            <a:endParaRPr sz="1800">
              <a:latin typeface="Calibri"/>
              <a:cs typeface="Calibri"/>
            </a:endParaRPr>
          </a:p>
        </p:txBody>
      </p:sp>
      <p:sp>
        <p:nvSpPr>
          <p:cNvPr id="37" name="object 22">
            <a:extLst>
              <a:ext uri="{FF2B5EF4-FFF2-40B4-BE49-F238E27FC236}">
                <a16:creationId xmlns:a16="http://schemas.microsoft.com/office/drawing/2014/main" id="{25EB3AC6-0AFA-1162-EC53-18E69014C780}"/>
              </a:ext>
            </a:extLst>
          </p:cNvPr>
          <p:cNvSpPr txBox="1"/>
          <p:nvPr/>
        </p:nvSpPr>
        <p:spPr>
          <a:xfrm>
            <a:off x="5718175" y="5373725"/>
            <a:ext cx="848994"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a:cs typeface="Arial"/>
              </a:rPr>
              <a:t>“badfile”</a:t>
            </a:r>
            <a:endParaRPr sz="1800">
              <a:latin typeface="Arial"/>
              <a:cs typeface="Arial"/>
            </a:endParaRPr>
          </a:p>
        </p:txBody>
      </p:sp>
      <p:grpSp>
        <p:nvGrpSpPr>
          <p:cNvPr id="38" name="object 23">
            <a:extLst>
              <a:ext uri="{FF2B5EF4-FFF2-40B4-BE49-F238E27FC236}">
                <a16:creationId xmlns:a16="http://schemas.microsoft.com/office/drawing/2014/main" id="{3D594646-2B52-21AC-E559-AFD1A218179F}"/>
              </a:ext>
            </a:extLst>
          </p:cNvPr>
          <p:cNvGrpSpPr/>
          <p:nvPr/>
        </p:nvGrpSpPr>
        <p:grpSpPr>
          <a:xfrm>
            <a:off x="3729354" y="2300858"/>
            <a:ext cx="641350" cy="596900"/>
            <a:chOff x="3729354" y="2300858"/>
            <a:chExt cx="641350" cy="596900"/>
          </a:xfrm>
        </p:grpSpPr>
        <p:sp>
          <p:nvSpPr>
            <p:cNvPr id="39" name="object 24">
              <a:extLst>
                <a:ext uri="{FF2B5EF4-FFF2-40B4-BE49-F238E27FC236}">
                  <a16:creationId xmlns:a16="http://schemas.microsoft.com/office/drawing/2014/main" id="{ED3C00C1-3B16-C43D-6FA7-64FFDC266A6B}"/>
                </a:ext>
              </a:extLst>
            </p:cNvPr>
            <p:cNvSpPr/>
            <p:nvPr/>
          </p:nvSpPr>
          <p:spPr>
            <a:xfrm>
              <a:off x="3742055" y="2313939"/>
              <a:ext cx="615950" cy="571500"/>
            </a:xfrm>
            <a:custGeom>
              <a:avLst/>
              <a:gdLst/>
              <a:ahLst/>
              <a:cxnLst/>
              <a:rect l="l" t="t" r="r" b="b"/>
              <a:pathLst>
                <a:path w="615950" h="571500">
                  <a:moveTo>
                    <a:pt x="615950" y="194310"/>
                  </a:moveTo>
                  <a:lnTo>
                    <a:pt x="399415" y="194310"/>
                  </a:lnTo>
                  <a:lnTo>
                    <a:pt x="399415" y="0"/>
                  </a:lnTo>
                  <a:lnTo>
                    <a:pt x="216535" y="0"/>
                  </a:lnTo>
                  <a:lnTo>
                    <a:pt x="216535" y="194310"/>
                  </a:lnTo>
                  <a:lnTo>
                    <a:pt x="0" y="194310"/>
                  </a:lnTo>
                  <a:lnTo>
                    <a:pt x="0" y="377190"/>
                  </a:lnTo>
                  <a:lnTo>
                    <a:pt x="216535" y="377190"/>
                  </a:lnTo>
                  <a:lnTo>
                    <a:pt x="216535" y="571500"/>
                  </a:lnTo>
                  <a:lnTo>
                    <a:pt x="399415" y="571500"/>
                  </a:lnTo>
                  <a:lnTo>
                    <a:pt x="399415" y="377190"/>
                  </a:lnTo>
                  <a:lnTo>
                    <a:pt x="615950" y="377190"/>
                  </a:lnTo>
                  <a:lnTo>
                    <a:pt x="615950" y="194310"/>
                  </a:lnTo>
                  <a:close/>
                </a:path>
              </a:pathLst>
            </a:custGeom>
            <a:solidFill>
              <a:srgbClr val="000000"/>
            </a:solidFill>
          </p:spPr>
          <p:txBody>
            <a:bodyPr wrap="square" lIns="0" tIns="0" rIns="0" bIns="0" rtlCol="0"/>
            <a:lstStyle/>
            <a:p>
              <a:endParaRPr/>
            </a:p>
          </p:txBody>
        </p:sp>
        <p:sp>
          <p:nvSpPr>
            <p:cNvPr id="40" name="object 25">
              <a:extLst>
                <a:ext uri="{FF2B5EF4-FFF2-40B4-BE49-F238E27FC236}">
                  <a16:creationId xmlns:a16="http://schemas.microsoft.com/office/drawing/2014/main" id="{C3F5AA02-8E8F-DC01-141D-A5C475931567}"/>
                </a:ext>
              </a:extLst>
            </p:cNvPr>
            <p:cNvSpPr/>
            <p:nvPr/>
          </p:nvSpPr>
          <p:spPr>
            <a:xfrm>
              <a:off x="3742054" y="2313558"/>
              <a:ext cx="615950" cy="571500"/>
            </a:xfrm>
            <a:custGeom>
              <a:avLst/>
              <a:gdLst/>
              <a:ahLst/>
              <a:cxnLst/>
              <a:rect l="l" t="t" r="r" b="b"/>
              <a:pathLst>
                <a:path w="615950" h="571500">
                  <a:moveTo>
                    <a:pt x="0" y="194182"/>
                  </a:moveTo>
                  <a:lnTo>
                    <a:pt x="216535" y="194182"/>
                  </a:lnTo>
                  <a:lnTo>
                    <a:pt x="216535" y="0"/>
                  </a:lnTo>
                  <a:lnTo>
                    <a:pt x="399415" y="0"/>
                  </a:lnTo>
                  <a:lnTo>
                    <a:pt x="399415" y="194182"/>
                  </a:lnTo>
                  <a:lnTo>
                    <a:pt x="615950" y="194182"/>
                  </a:lnTo>
                  <a:lnTo>
                    <a:pt x="615950" y="377063"/>
                  </a:lnTo>
                  <a:lnTo>
                    <a:pt x="399415" y="377063"/>
                  </a:lnTo>
                  <a:lnTo>
                    <a:pt x="399415" y="571245"/>
                  </a:lnTo>
                  <a:lnTo>
                    <a:pt x="216535" y="571245"/>
                  </a:lnTo>
                  <a:lnTo>
                    <a:pt x="216535" y="377063"/>
                  </a:lnTo>
                  <a:lnTo>
                    <a:pt x="0" y="377063"/>
                  </a:lnTo>
                  <a:lnTo>
                    <a:pt x="0" y="194182"/>
                  </a:lnTo>
                  <a:close/>
                </a:path>
              </a:pathLst>
            </a:custGeom>
            <a:ln w="25400">
              <a:solidFill>
                <a:srgbClr val="000000"/>
              </a:solidFill>
            </a:ln>
          </p:spPr>
          <p:txBody>
            <a:bodyPr wrap="square" lIns="0" tIns="0" rIns="0" bIns="0" rtlCol="0"/>
            <a:lstStyle/>
            <a:p>
              <a:endParaRPr/>
            </a:p>
          </p:txBody>
        </p:sp>
      </p:grpSp>
      <p:sp>
        <p:nvSpPr>
          <p:cNvPr id="41" name="TextBox 40">
            <a:extLst>
              <a:ext uri="{FF2B5EF4-FFF2-40B4-BE49-F238E27FC236}">
                <a16:creationId xmlns:a16="http://schemas.microsoft.com/office/drawing/2014/main" id="{BFB4665E-81A9-723E-BC3B-E8E776A42F95}"/>
              </a:ext>
            </a:extLst>
          </p:cNvPr>
          <p:cNvSpPr txBox="1"/>
          <p:nvPr/>
        </p:nvSpPr>
        <p:spPr>
          <a:xfrm>
            <a:off x="533400" y="5950040"/>
            <a:ext cx="2852063" cy="369332"/>
          </a:xfrm>
          <a:prstGeom prst="rect">
            <a:avLst/>
          </a:prstGeom>
          <a:noFill/>
        </p:spPr>
        <p:txBody>
          <a:bodyPr wrap="none" rtlCol="0">
            <a:spAutoFit/>
          </a:bodyPr>
          <a:lstStyle/>
          <a:p>
            <a:r>
              <a:rPr lang="en-US" dirty="0" err="1"/>
              <a:t>bof</a:t>
            </a:r>
            <a:r>
              <a:rPr lang="en-US" dirty="0"/>
              <a:t>() stack frame (</a:t>
            </a:r>
            <a:r>
              <a:rPr lang="en-US" dirty="0" err="1"/>
              <a:t>stack.c</a:t>
            </a:r>
            <a:r>
              <a:rPr lang="en-US" dirty="0"/>
              <a:t>)</a:t>
            </a:r>
          </a:p>
        </p:txBody>
      </p:sp>
      <p:grpSp>
        <p:nvGrpSpPr>
          <p:cNvPr id="42" name="object 30">
            <a:extLst>
              <a:ext uri="{FF2B5EF4-FFF2-40B4-BE49-F238E27FC236}">
                <a16:creationId xmlns:a16="http://schemas.microsoft.com/office/drawing/2014/main" id="{C39A4740-D533-94D4-0081-B21730AE4E8F}"/>
              </a:ext>
            </a:extLst>
          </p:cNvPr>
          <p:cNvGrpSpPr/>
          <p:nvPr/>
        </p:nvGrpSpPr>
        <p:grpSpPr>
          <a:xfrm>
            <a:off x="8706866" y="436118"/>
            <a:ext cx="3378200" cy="1244600"/>
            <a:chOff x="8706866" y="436118"/>
            <a:chExt cx="3378200" cy="1244600"/>
          </a:xfrm>
        </p:grpSpPr>
        <p:sp>
          <p:nvSpPr>
            <p:cNvPr id="43" name="object 31">
              <a:extLst>
                <a:ext uri="{FF2B5EF4-FFF2-40B4-BE49-F238E27FC236}">
                  <a16:creationId xmlns:a16="http://schemas.microsoft.com/office/drawing/2014/main" id="{C29D3283-74D7-C4D5-4211-442A6BB01EDD}"/>
                </a:ext>
              </a:extLst>
            </p:cNvPr>
            <p:cNvSpPr/>
            <p:nvPr/>
          </p:nvSpPr>
          <p:spPr>
            <a:xfrm>
              <a:off x="8719566" y="448818"/>
              <a:ext cx="3352800" cy="146685"/>
            </a:xfrm>
            <a:custGeom>
              <a:avLst/>
              <a:gdLst/>
              <a:ahLst/>
              <a:cxnLst/>
              <a:rect l="l" t="t" r="r" b="b"/>
              <a:pathLst>
                <a:path w="3352800" h="146684">
                  <a:moveTo>
                    <a:pt x="0" y="146304"/>
                  </a:moveTo>
                  <a:lnTo>
                    <a:pt x="3352800" y="146304"/>
                  </a:lnTo>
                  <a:lnTo>
                    <a:pt x="3352800" y="0"/>
                  </a:lnTo>
                  <a:lnTo>
                    <a:pt x="0" y="0"/>
                  </a:lnTo>
                  <a:lnTo>
                    <a:pt x="0" y="146304"/>
                  </a:lnTo>
                  <a:close/>
                </a:path>
              </a:pathLst>
            </a:custGeom>
            <a:solidFill>
              <a:srgbClr val="F1F1F1"/>
            </a:solidFill>
          </p:spPr>
          <p:txBody>
            <a:bodyPr wrap="square" lIns="0" tIns="0" rIns="0" bIns="0" rtlCol="0"/>
            <a:lstStyle/>
            <a:p>
              <a:endParaRPr/>
            </a:p>
          </p:txBody>
        </p:sp>
        <p:sp>
          <p:nvSpPr>
            <p:cNvPr id="44" name="object 32">
              <a:extLst>
                <a:ext uri="{FF2B5EF4-FFF2-40B4-BE49-F238E27FC236}">
                  <a16:creationId xmlns:a16="http://schemas.microsoft.com/office/drawing/2014/main" id="{C3A36622-BC20-EEA1-4E44-E3D4C5407D56}"/>
                </a:ext>
              </a:extLst>
            </p:cNvPr>
            <p:cNvSpPr/>
            <p:nvPr/>
          </p:nvSpPr>
          <p:spPr>
            <a:xfrm>
              <a:off x="8719566" y="448818"/>
              <a:ext cx="3352800" cy="1219200"/>
            </a:xfrm>
            <a:custGeom>
              <a:avLst/>
              <a:gdLst/>
              <a:ahLst/>
              <a:cxnLst/>
              <a:rect l="l" t="t" r="r" b="b"/>
              <a:pathLst>
                <a:path w="3352800" h="1219200">
                  <a:moveTo>
                    <a:pt x="0" y="1219200"/>
                  </a:moveTo>
                  <a:lnTo>
                    <a:pt x="3352800" y="1219200"/>
                  </a:lnTo>
                  <a:lnTo>
                    <a:pt x="3352800" y="0"/>
                  </a:lnTo>
                  <a:lnTo>
                    <a:pt x="0" y="0"/>
                  </a:lnTo>
                  <a:lnTo>
                    <a:pt x="0" y="1219200"/>
                  </a:lnTo>
                  <a:close/>
                </a:path>
              </a:pathLst>
            </a:custGeom>
            <a:ln w="25400">
              <a:solidFill>
                <a:srgbClr val="EDEBE0"/>
              </a:solidFill>
            </a:ln>
          </p:spPr>
          <p:txBody>
            <a:bodyPr wrap="square" lIns="0" tIns="0" rIns="0" bIns="0" rtlCol="0"/>
            <a:lstStyle/>
            <a:p>
              <a:endParaRPr/>
            </a:p>
          </p:txBody>
        </p:sp>
      </p:grpSp>
      <p:sp>
        <p:nvSpPr>
          <p:cNvPr id="45" name="object 33">
            <a:extLst>
              <a:ext uri="{FF2B5EF4-FFF2-40B4-BE49-F238E27FC236}">
                <a16:creationId xmlns:a16="http://schemas.microsoft.com/office/drawing/2014/main" id="{F5379952-5BC5-B6D9-D210-2E17503E2DC0}"/>
              </a:ext>
            </a:extLst>
          </p:cNvPr>
          <p:cNvSpPr txBox="1"/>
          <p:nvPr/>
        </p:nvSpPr>
        <p:spPr>
          <a:xfrm>
            <a:off x="9199498" y="963294"/>
            <a:ext cx="2390775" cy="228600"/>
          </a:xfrm>
          <a:prstGeom prst="rect">
            <a:avLst/>
          </a:prstGeom>
        </p:spPr>
        <p:txBody>
          <a:bodyPr vert="horz" wrap="square" lIns="0" tIns="0" rIns="0" bIns="0" rtlCol="0">
            <a:spAutoFit/>
          </a:bodyPr>
          <a:lstStyle/>
          <a:p>
            <a:pPr>
              <a:lnSpc>
                <a:spcPts val="1710"/>
              </a:lnSpc>
            </a:pPr>
            <a:r>
              <a:rPr sz="1800" dirty="0">
                <a:solidFill>
                  <a:srgbClr val="A6A6A6"/>
                </a:solidFill>
                <a:latin typeface="Calibri"/>
                <a:cs typeface="Calibri"/>
              </a:rPr>
              <a:t>…</a:t>
            </a:r>
            <a:r>
              <a:rPr sz="1800" spc="-30" dirty="0">
                <a:solidFill>
                  <a:srgbClr val="A6A6A6"/>
                </a:solidFill>
                <a:latin typeface="Calibri"/>
                <a:cs typeface="Calibri"/>
              </a:rPr>
              <a:t> </a:t>
            </a:r>
            <a:r>
              <a:rPr sz="1800" dirty="0">
                <a:solidFill>
                  <a:srgbClr val="A6A6A6"/>
                </a:solidFill>
                <a:latin typeface="Calibri"/>
                <a:cs typeface="Calibri"/>
              </a:rPr>
              <a:t>previous</a:t>
            </a:r>
            <a:r>
              <a:rPr sz="1800" spc="-10" dirty="0">
                <a:solidFill>
                  <a:srgbClr val="A6A6A6"/>
                </a:solidFill>
                <a:latin typeface="Calibri"/>
                <a:cs typeface="Calibri"/>
              </a:rPr>
              <a:t> </a:t>
            </a:r>
            <a:r>
              <a:rPr sz="1800" dirty="0">
                <a:solidFill>
                  <a:srgbClr val="A6A6A6"/>
                </a:solidFill>
                <a:latin typeface="Calibri"/>
                <a:cs typeface="Calibri"/>
              </a:rPr>
              <a:t>stack</a:t>
            </a:r>
            <a:r>
              <a:rPr sz="1800" spc="-25" dirty="0">
                <a:solidFill>
                  <a:srgbClr val="A6A6A6"/>
                </a:solidFill>
                <a:latin typeface="Calibri"/>
                <a:cs typeface="Calibri"/>
              </a:rPr>
              <a:t> </a:t>
            </a:r>
            <a:r>
              <a:rPr sz="1800" spc="-10" dirty="0">
                <a:solidFill>
                  <a:srgbClr val="A6A6A6"/>
                </a:solidFill>
                <a:latin typeface="Calibri"/>
                <a:cs typeface="Calibri"/>
              </a:rPr>
              <a:t>frames…</a:t>
            </a:r>
            <a:endParaRPr sz="1800">
              <a:latin typeface="Calibri"/>
              <a:cs typeface="Calibri"/>
            </a:endParaRPr>
          </a:p>
        </p:txBody>
      </p:sp>
      <p:grpSp>
        <p:nvGrpSpPr>
          <p:cNvPr id="46" name="object 34">
            <a:extLst>
              <a:ext uri="{FF2B5EF4-FFF2-40B4-BE49-F238E27FC236}">
                <a16:creationId xmlns:a16="http://schemas.microsoft.com/office/drawing/2014/main" id="{BC169D3A-24D2-D7E4-2BA1-B0FB15617C4D}"/>
              </a:ext>
            </a:extLst>
          </p:cNvPr>
          <p:cNvGrpSpPr/>
          <p:nvPr/>
        </p:nvGrpSpPr>
        <p:grpSpPr>
          <a:xfrm>
            <a:off x="8706866" y="1670557"/>
            <a:ext cx="3378200" cy="946150"/>
            <a:chOff x="8706866" y="1670557"/>
            <a:chExt cx="3378200" cy="946150"/>
          </a:xfrm>
        </p:grpSpPr>
        <p:sp>
          <p:nvSpPr>
            <p:cNvPr id="47" name="object 35">
              <a:extLst>
                <a:ext uri="{FF2B5EF4-FFF2-40B4-BE49-F238E27FC236}">
                  <a16:creationId xmlns:a16="http://schemas.microsoft.com/office/drawing/2014/main" id="{33BDB9AB-EF12-FB28-AB73-A6B82CDE6566}"/>
                </a:ext>
              </a:extLst>
            </p:cNvPr>
            <p:cNvSpPr/>
            <p:nvPr/>
          </p:nvSpPr>
          <p:spPr>
            <a:xfrm>
              <a:off x="8719566" y="1753361"/>
              <a:ext cx="3352800" cy="381000"/>
            </a:xfrm>
            <a:custGeom>
              <a:avLst/>
              <a:gdLst/>
              <a:ahLst/>
              <a:cxnLst/>
              <a:rect l="l" t="t" r="r" b="b"/>
              <a:pathLst>
                <a:path w="3352800" h="381000">
                  <a:moveTo>
                    <a:pt x="0" y="381000"/>
                  </a:moveTo>
                  <a:lnTo>
                    <a:pt x="3352800" y="381000"/>
                  </a:lnTo>
                  <a:lnTo>
                    <a:pt x="3352800" y="0"/>
                  </a:lnTo>
                  <a:lnTo>
                    <a:pt x="0" y="0"/>
                  </a:lnTo>
                  <a:lnTo>
                    <a:pt x="0" y="381000"/>
                  </a:lnTo>
                  <a:close/>
                </a:path>
              </a:pathLst>
            </a:custGeom>
            <a:solidFill>
              <a:srgbClr val="A6A6A6"/>
            </a:solidFill>
          </p:spPr>
          <p:txBody>
            <a:bodyPr wrap="square" lIns="0" tIns="0" rIns="0" bIns="0" rtlCol="0"/>
            <a:lstStyle/>
            <a:p>
              <a:endParaRPr/>
            </a:p>
          </p:txBody>
        </p:sp>
        <p:sp>
          <p:nvSpPr>
            <p:cNvPr id="48" name="object 36">
              <a:extLst>
                <a:ext uri="{FF2B5EF4-FFF2-40B4-BE49-F238E27FC236}">
                  <a16:creationId xmlns:a16="http://schemas.microsoft.com/office/drawing/2014/main" id="{B4CBF856-552D-2749-9A70-A704B906F1A9}"/>
                </a:ext>
              </a:extLst>
            </p:cNvPr>
            <p:cNvSpPr/>
            <p:nvPr/>
          </p:nvSpPr>
          <p:spPr>
            <a:xfrm>
              <a:off x="8719566" y="1683257"/>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49" name="object 37">
              <a:extLst>
                <a:ext uri="{FF2B5EF4-FFF2-40B4-BE49-F238E27FC236}">
                  <a16:creationId xmlns:a16="http://schemas.microsoft.com/office/drawing/2014/main" id="{46B9CC3F-FF0C-EF1C-B3AF-CE56B27C6CF6}"/>
                </a:ext>
              </a:extLst>
            </p:cNvPr>
            <p:cNvSpPr/>
            <p:nvPr/>
          </p:nvSpPr>
          <p:spPr>
            <a:xfrm>
              <a:off x="8719566" y="2591561"/>
              <a:ext cx="3352800" cy="6985"/>
            </a:xfrm>
            <a:custGeom>
              <a:avLst/>
              <a:gdLst/>
              <a:ahLst/>
              <a:cxnLst/>
              <a:rect l="l" t="t" r="r" b="b"/>
              <a:pathLst>
                <a:path w="3352800" h="6985">
                  <a:moveTo>
                    <a:pt x="0" y="6858"/>
                  </a:moveTo>
                  <a:lnTo>
                    <a:pt x="3352800" y="6858"/>
                  </a:lnTo>
                  <a:lnTo>
                    <a:pt x="3352800" y="0"/>
                  </a:lnTo>
                  <a:lnTo>
                    <a:pt x="0" y="0"/>
                  </a:lnTo>
                  <a:lnTo>
                    <a:pt x="0" y="6858"/>
                  </a:lnTo>
                  <a:close/>
                </a:path>
              </a:pathLst>
            </a:custGeom>
            <a:solidFill>
              <a:srgbClr val="A6A6A6"/>
            </a:solidFill>
          </p:spPr>
          <p:txBody>
            <a:bodyPr wrap="square" lIns="0" tIns="0" rIns="0" bIns="0" rtlCol="0"/>
            <a:lstStyle/>
            <a:p>
              <a:endParaRPr/>
            </a:p>
          </p:txBody>
        </p:sp>
        <p:sp>
          <p:nvSpPr>
            <p:cNvPr id="50" name="object 38">
              <a:extLst>
                <a:ext uri="{FF2B5EF4-FFF2-40B4-BE49-F238E27FC236}">
                  <a16:creationId xmlns:a16="http://schemas.microsoft.com/office/drawing/2014/main" id="{FF8A4FE3-1756-1980-241C-70DAC9D99D9E}"/>
                </a:ext>
              </a:extLst>
            </p:cNvPr>
            <p:cNvSpPr/>
            <p:nvPr/>
          </p:nvSpPr>
          <p:spPr>
            <a:xfrm>
              <a:off x="8719566" y="2146553"/>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grpSp>
      <p:sp>
        <p:nvSpPr>
          <p:cNvPr id="51" name="object 39">
            <a:extLst>
              <a:ext uri="{FF2B5EF4-FFF2-40B4-BE49-F238E27FC236}">
                <a16:creationId xmlns:a16="http://schemas.microsoft.com/office/drawing/2014/main" id="{F7E0252D-EB29-FAEA-A192-23EDD1248FBA}"/>
              </a:ext>
            </a:extLst>
          </p:cNvPr>
          <p:cNvSpPr txBox="1"/>
          <p:nvPr/>
        </p:nvSpPr>
        <p:spPr>
          <a:xfrm>
            <a:off x="9664572" y="2279142"/>
            <a:ext cx="1463675" cy="228600"/>
          </a:xfrm>
          <a:prstGeom prst="rect">
            <a:avLst/>
          </a:prstGeom>
        </p:spPr>
        <p:txBody>
          <a:bodyPr vert="horz" wrap="square" lIns="0" tIns="0" rIns="0" bIns="0" rtlCol="0">
            <a:spAutoFit/>
          </a:bodyPr>
          <a:lstStyle/>
          <a:p>
            <a:pPr>
              <a:lnSpc>
                <a:spcPts val="1710"/>
              </a:lnSpc>
            </a:pPr>
            <a:r>
              <a:rPr sz="1800" b="1" dirty="0">
                <a:latin typeface="Calibri"/>
                <a:cs typeface="Calibri"/>
              </a:rPr>
              <a:t>Return</a:t>
            </a:r>
            <a:r>
              <a:rPr sz="1800" b="1" spc="-30" dirty="0">
                <a:latin typeface="Calibri"/>
                <a:cs typeface="Calibri"/>
              </a:rPr>
              <a:t> </a:t>
            </a:r>
            <a:r>
              <a:rPr sz="1800" b="1" spc="-10" dirty="0">
                <a:latin typeface="Calibri"/>
                <a:cs typeface="Calibri"/>
              </a:rPr>
              <a:t>Address</a:t>
            </a:r>
            <a:endParaRPr sz="1800">
              <a:latin typeface="Calibri"/>
              <a:cs typeface="Calibri"/>
            </a:endParaRPr>
          </a:p>
        </p:txBody>
      </p:sp>
      <p:sp>
        <p:nvSpPr>
          <p:cNvPr id="52" name="object 40">
            <a:extLst>
              <a:ext uri="{FF2B5EF4-FFF2-40B4-BE49-F238E27FC236}">
                <a16:creationId xmlns:a16="http://schemas.microsoft.com/office/drawing/2014/main" id="{59EB1148-48AE-EFA1-45D9-95299C84B085}"/>
              </a:ext>
            </a:extLst>
          </p:cNvPr>
          <p:cNvSpPr/>
          <p:nvPr/>
        </p:nvSpPr>
        <p:spPr>
          <a:xfrm>
            <a:off x="8719566" y="2609850"/>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53" name="object 41">
            <a:extLst>
              <a:ext uri="{FF2B5EF4-FFF2-40B4-BE49-F238E27FC236}">
                <a16:creationId xmlns:a16="http://schemas.microsoft.com/office/drawing/2014/main" id="{0CAF9FD3-0C65-DD99-4666-954615B06197}"/>
              </a:ext>
            </a:extLst>
          </p:cNvPr>
          <p:cNvSpPr txBox="1"/>
          <p:nvPr/>
        </p:nvSpPr>
        <p:spPr>
          <a:xfrm>
            <a:off x="9908793" y="3164396"/>
            <a:ext cx="965200" cy="1901825"/>
          </a:xfrm>
          <a:prstGeom prst="rect">
            <a:avLst/>
          </a:prstGeom>
        </p:spPr>
        <p:txBody>
          <a:bodyPr vert="horz" wrap="square" lIns="0" tIns="0" rIns="0" bIns="0" rtlCol="0">
            <a:spAutoFit/>
          </a:bodyPr>
          <a:lstStyle/>
          <a:p>
            <a:pPr>
              <a:lnSpc>
                <a:spcPts val="1989"/>
              </a:lnSpc>
            </a:pPr>
            <a:r>
              <a:rPr sz="1800" spc="-10" dirty="0">
                <a:latin typeface="Arial"/>
                <a:cs typeface="Arial"/>
              </a:rPr>
              <a:t>buffer[99]</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spc="-10" dirty="0">
                <a:latin typeface="Arial"/>
                <a:cs typeface="Arial"/>
              </a:rPr>
              <a:t>buffer[0]</a:t>
            </a:r>
            <a:endParaRPr sz="1800">
              <a:latin typeface="Arial"/>
              <a:cs typeface="Arial"/>
            </a:endParaRPr>
          </a:p>
        </p:txBody>
      </p:sp>
      <p:grpSp>
        <p:nvGrpSpPr>
          <p:cNvPr id="54" name="object 42">
            <a:extLst>
              <a:ext uri="{FF2B5EF4-FFF2-40B4-BE49-F238E27FC236}">
                <a16:creationId xmlns:a16="http://schemas.microsoft.com/office/drawing/2014/main" id="{1B4864CE-111E-8328-50F6-93A2C57BB952}"/>
              </a:ext>
            </a:extLst>
          </p:cNvPr>
          <p:cNvGrpSpPr/>
          <p:nvPr/>
        </p:nvGrpSpPr>
        <p:grpSpPr>
          <a:xfrm>
            <a:off x="8706866" y="582422"/>
            <a:ext cx="3378200" cy="5240655"/>
            <a:chOff x="8706866" y="582422"/>
            <a:chExt cx="3378200" cy="5240655"/>
          </a:xfrm>
        </p:grpSpPr>
        <p:sp>
          <p:nvSpPr>
            <p:cNvPr id="55" name="object 43">
              <a:extLst>
                <a:ext uri="{FF2B5EF4-FFF2-40B4-BE49-F238E27FC236}">
                  <a16:creationId xmlns:a16="http://schemas.microsoft.com/office/drawing/2014/main" id="{F90B6A80-D236-8B66-0CE7-42F075E33ADE}"/>
                </a:ext>
              </a:extLst>
            </p:cNvPr>
            <p:cNvSpPr/>
            <p:nvPr/>
          </p:nvSpPr>
          <p:spPr>
            <a:xfrm>
              <a:off x="8719566" y="5106162"/>
              <a:ext cx="3352800" cy="704215"/>
            </a:xfrm>
            <a:custGeom>
              <a:avLst/>
              <a:gdLst/>
              <a:ahLst/>
              <a:cxnLst/>
              <a:rect l="l" t="t" r="r" b="b"/>
              <a:pathLst>
                <a:path w="3352800" h="704214">
                  <a:moveTo>
                    <a:pt x="3352800" y="0"/>
                  </a:moveTo>
                  <a:lnTo>
                    <a:pt x="0" y="0"/>
                  </a:lnTo>
                  <a:lnTo>
                    <a:pt x="0" y="704088"/>
                  </a:lnTo>
                  <a:lnTo>
                    <a:pt x="3352800" y="704088"/>
                  </a:lnTo>
                  <a:lnTo>
                    <a:pt x="3352800" y="0"/>
                  </a:lnTo>
                  <a:close/>
                </a:path>
              </a:pathLst>
            </a:custGeom>
            <a:solidFill>
              <a:srgbClr val="F1F1F1"/>
            </a:solidFill>
          </p:spPr>
          <p:txBody>
            <a:bodyPr wrap="square" lIns="0" tIns="0" rIns="0" bIns="0" rtlCol="0"/>
            <a:lstStyle/>
            <a:p>
              <a:endParaRPr/>
            </a:p>
          </p:txBody>
        </p:sp>
        <p:sp>
          <p:nvSpPr>
            <p:cNvPr id="56" name="object 44">
              <a:extLst>
                <a:ext uri="{FF2B5EF4-FFF2-40B4-BE49-F238E27FC236}">
                  <a16:creationId xmlns:a16="http://schemas.microsoft.com/office/drawing/2014/main" id="{776EB434-BE9C-AAE3-A874-20666F199A4C}"/>
                </a:ext>
              </a:extLst>
            </p:cNvPr>
            <p:cNvSpPr/>
            <p:nvPr/>
          </p:nvSpPr>
          <p:spPr>
            <a:xfrm>
              <a:off x="8719566" y="5106162"/>
              <a:ext cx="3352800" cy="704215"/>
            </a:xfrm>
            <a:custGeom>
              <a:avLst/>
              <a:gdLst/>
              <a:ahLst/>
              <a:cxnLst/>
              <a:rect l="l" t="t" r="r" b="b"/>
              <a:pathLst>
                <a:path w="3352800" h="704214">
                  <a:moveTo>
                    <a:pt x="0" y="704088"/>
                  </a:moveTo>
                  <a:lnTo>
                    <a:pt x="3352800" y="704088"/>
                  </a:lnTo>
                  <a:lnTo>
                    <a:pt x="3352800" y="0"/>
                  </a:lnTo>
                  <a:lnTo>
                    <a:pt x="0" y="0"/>
                  </a:lnTo>
                  <a:lnTo>
                    <a:pt x="0" y="704088"/>
                  </a:lnTo>
                  <a:close/>
                </a:path>
              </a:pathLst>
            </a:custGeom>
            <a:ln w="25400">
              <a:solidFill>
                <a:srgbClr val="EDEBE0"/>
              </a:solidFill>
            </a:ln>
          </p:spPr>
          <p:txBody>
            <a:bodyPr wrap="square" lIns="0" tIns="0" rIns="0" bIns="0" rtlCol="0"/>
            <a:lstStyle/>
            <a:p>
              <a:endParaRPr/>
            </a:p>
          </p:txBody>
        </p:sp>
        <p:sp>
          <p:nvSpPr>
            <p:cNvPr id="57" name="object 45">
              <a:extLst>
                <a:ext uri="{FF2B5EF4-FFF2-40B4-BE49-F238E27FC236}">
                  <a16:creationId xmlns:a16="http://schemas.microsoft.com/office/drawing/2014/main" id="{F9DE6FB0-3D7E-70C3-3405-B59BB4CA26E5}"/>
                </a:ext>
              </a:extLst>
            </p:cNvPr>
            <p:cNvSpPr/>
            <p:nvPr/>
          </p:nvSpPr>
          <p:spPr>
            <a:xfrm>
              <a:off x="8719566" y="3076194"/>
              <a:ext cx="3352800" cy="2021205"/>
            </a:xfrm>
            <a:custGeom>
              <a:avLst/>
              <a:gdLst/>
              <a:ahLst/>
              <a:cxnLst/>
              <a:rect l="l" t="t" r="r" b="b"/>
              <a:pathLst>
                <a:path w="3352800" h="2021204">
                  <a:moveTo>
                    <a:pt x="0" y="2020823"/>
                  </a:moveTo>
                  <a:lnTo>
                    <a:pt x="3352800" y="2020823"/>
                  </a:lnTo>
                  <a:lnTo>
                    <a:pt x="3352800" y="0"/>
                  </a:lnTo>
                  <a:lnTo>
                    <a:pt x="0" y="0"/>
                  </a:lnTo>
                  <a:lnTo>
                    <a:pt x="0" y="2020823"/>
                  </a:lnTo>
                  <a:close/>
                </a:path>
              </a:pathLst>
            </a:custGeom>
            <a:ln w="25400">
              <a:solidFill>
                <a:srgbClr val="000000"/>
              </a:solidFill>
            </a:ln>
          </p:spPr>
          <p:txBody>
            <a:bodyPr wrap="square" lIns="0" tIns="0" rIns="0" bIns="0" rtlCol="0"/>
            <a:lstStyle/>
            <a:p>
              <a:endParaRPr/>
            </a:p>
          </p:txBody>
        </p:sp>
        <p:sp>
          <p:nvSpPr>
            <p:cNvPr id="58" name="object 46">
              <a:extLst>
                <a:ext uri="{FF2B5EF4-FFF2-40B4-BE49-F238E27FC236}">
                  <a16:creationId xmlns:a16="http://schemas.microsoft.com/office/drawing/2014/main" id="{42A20EA2-5A2D-11E7-025A-4D499280165C}"/>
                </a:ext>
              </a:extLst>
            </p:cNvPr>
            <p:cNvSpPr/>
            <p:nvPr/>
          </p:nvSpPr>
          <p:spPr>
            <a:xfrm>
              <a:off x="8719566" y="595122"/>
              <a:ext cx="3352800" cy="1158240"/>
            </a:xfrm>
            <a:custGeom>
              <a:avLst/>
              <a:gdLst/>
              <a:ahLst/>
              <a:cxnLst/>
              <a:rect l="l" t="t" r="r" b="b"/>
              <a:pathLst>
                <a:path w="3352800" h="1158239">
                  <a:moveTo>
                    <a:pt x="3352800" y="0"/>
                  </a:moveTo>
                  <a:lnTo>
                    <a:pt x="0" y="0"/>
                  </a:lnTo>
                  <a:lnTo>
                    <a:pt x="0" y="1158239"/>
                  </a:lnTo>
                  <a:lnTo>
                    <a:pt x="3352800" y="1158239"/>
                  </a:lnTo>
                  <a:lnTo>
                    <a:pt x="3352800" y="0"/>
                  </a:lnTo>
                  <a:close/>
                </a:path>
              </a:pathLst>
            </a:custGeom>
            <a:solidFill>
              <a:srgbClr val="C0504D"/>
            </a:solidFill>
          </p:spPr>
          <p:txBody>
            <a:bodyPr wrap="square" lIns="0" tIns="0" rIns="0" bIns="0" rtlCol="0"/>
            <a:lstStyle/>
            <a:p>
              <a:endParaRPr/>
            </a:p>
          </p:txBody>
        </p:sp>
        <p:sp>
          <p:nvSpPr>
            <p:cNvPr id="59" name="object 47">
              <a:extLst>
                <a:ext uri="{FF2B5EF4-FFF2-40B4-BE49-F238E27FC236}">
                  <a16:creationId xmlns:a16="http://schemas.microsoft.com/office/drawing/2014/main" id="{EEA9AA01-B2EF-5902-8F59-5DD0ADF917D5}"/>
                </a:ext>
              </a:extLst>
            </p:cNvPr>
            <p:cNvSpPr/>
            <p:nvPr/>
          </p:nvSpPr>
          <p:spPr>
            <a:xfrm>
              <a:off x="8719566" y="595122"/>
              <a:ext cx="3352800" cy="1158240"/>
            </a:xfrm>
            <a:custGeom>
              <a:avLst/>
              <a:gdLst/>
              <a:ahLst/>
              <a:cxnLst/>
              <a:rect l="l" t="t" r="r" b="b"/>
              <a:pathLst>
                <a:path w="3352800" h="1158239">
                  <a:moveTo>
                    <a:pt x="0" y="1158239"/>
                  </a:moveTo>
                  <a:lnTo>
                    <a:pt x="3352800" y="1158239"/>
                  </a:lnTo>
                  <a:lnTo>
                    <a:pt x="3352800" y="0"/>
                  </a:lnTo>
                  <a:lnTo>
                    <a:pt x="0" y="0"/>
                  </a:lnTo>
                  <a:lnTo>
                    <a:pt x="0" y="1158239"/>
                  </a:lnTo>
                  <a:close/>
                </a:path>
              </a:pathLst>
            </a:custGeom>
            <a:ln w="25400">
              <a:solidFill>
                <a:srgbClr val="000000"/>
              </a:solidFill>
            </a:ln>
          </p:spPr>
          <p:txBody>
            <a:bodyPr wrap="square" lIns="0" tIns="0" rIns="0" bIns="0" rtlCol="0"/>
            <a:lstStyle/>
            <a:p>
              <a:endParaRPr/>
            </a:p>
          </p:txBody>
        </p:sp>
      </p:grpSp>
      <p:sp>
        <p:nvSpPr>
          <p:cNvPr id="60" name="object 48">
            <a:extLst>
              <a:ext uri="{FF2B5EF4-FFF2-40B4-BE49-F238E27FC236}">
                <a16:creationId xmlns:a16="http://schemas.microsoft.com/office/drawing/2014/main" id="{E545E6A1-461E-6FA8-76EB-4D46239C42E1}"/>
              </a:ext>
            </a:extLst>
          </p:cNvPr>
          <p:cNvSpPr txBox="1">
            <a:spLocks/>
          </p:cNvSpPr>
          <p:nvPr/>
        </p:nvSpPr>
        <p:spPr>
          <a:xfrm>
            <a:off x="9300209" y="-18846"/>
            <a:ext cx="2017395" cy="452120"/>
          </a:xfrm>
          <a:prstGeom prst="rect">
            <a:avLst/>
          </a:prstGeom>
        </p:spPr>
        <p:txBody>
          <a:bodyPr vert="horz" wrap="square" lIns="0" tIns="12065" rIns="0" bIns="0" rtlCol="0">
            <a:spAutoFit/>
          </a:bodyPr>
          <a:lstStyle>
            <a:lvl1pPr>
              <a:defRPr sz="2400" b="0" i="0">
                <a:solidFill>
                  <a:schemeClr val="tx1"/>
                </a:solidFill>
                <a:latin typeface="Calibri"/>
                <a:ea typeface="+mj-ea"/>
                <a:cs typeface="Calibri"/>
              </a:defRPr>
            </a:lvl1pPr>
          </a:lstStyle>
          <a:p>
            <a:pPr marL="12700">
              <a:spcBef>
                <a:spcPts val="95"/>
              </a:spcBef>
            </a:pPr>
            <a:r>
              <a:rPr lang="en-US"/>
              <a:t>THE</a:t>
            </a:r>
            <a:r>
              <a:rPr lang="en-US" spc="-75"/>
              <a:t> </a:t>
            </a:r>
            <a:r>
              <a:rPr lang="en-US" spc="-10"/>
              <a:t>STACK</a:t>
            </a:r>
            <a:endParaRPr lang="en-US" spc="-10" dirty="0"/>
          </a:p>
        </p:txBody>
      </p:sp>
      <p:sp>
        <p:nvSpPr>
          <p:cNvPr id="61" name="object 49">
            <a:extLst>
              <a:ext uri="{FF2B5EF4-FFF2-40B4-BE49-F238E27FC236}">
                <a16:creationId xmlns:a16="http://schemas.microsoft.com/office/drawing/2014/main" id="{90FF1768-8217-0264-E30F-8F45BE0188A9}"/>
              </a:ext>
            </a:extLst>
          </p:cNvPr>
          <p:cNvSpPr txBox="1"/>
          <p:nvPr/>
        </p:nvSpPr>
        <p:spPr>
          <a:xfrm>
            <a:off x="8719566" y="595122"/>
            <a:ext cx="3352800" cy="115824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7740">
              <a:lnSpc>
                <a:spcPct val="100000"/>
              </a:lnSpc>
              <a:spcBef>
                <a:spcPts val="1285"/>
              </a:spcBef>
            </a:pPr>
            <a:r>
              <a:rPr sz="1800" dirty="0">
                <a:latin typeface="Calibri"/>
                <a:cs typeface="Calibri"/>
              </a:rPr>
              <a:t>Malicious</a:t>
            </a:r>
            <a:r>
              <a:rPr sz="1800" spc="-35" dirty="0">
                <a:latin typeface="Calibri"/>
                <a:cs typeface="Calibri"/>
              </a:rPr>
              <a:t> </a:t>
            </a:r>
            <a:r>
              <a:rPr sz="1800" spc="-20" dirty="0">
                <a:latin typeface="Calibri"/>
                <a:cs typeface="Calibri"/>
              </a:rPr>
              <a:t>Code</a:t>
            </a:r>
            <a:endParaRPr sz="1800">
              <a:latin typeface="Calibri"/>
              <a:cs typeface="Calibri"/>
            </a:endParaRPr>
          </a:p>
        </p:txBody>
      </p:sp>
      <p:grpSp>
        <p:nvGrpSpPr>
          <p:cNvPr id="62" name="object 50">
            <a:extLst>
              <a:ext uri="{FF2B5EF4-FFF2-40B4-BE49-F238E27FC236}">
                <a16:creationId xmlns:a16="http://schemas.microsoft.com/office/drawing/2014/main" id="{B9F8CA28-8A41-8ABB-0F74-C6DC80B315FD}"/>
              </a:ext>
            </a:extLst>
          </p:cNvPr>
          <p:cNvGrpSpPr/>
          <p:nvPr/>
        </p:nvGrpSpPr>
        <p:grpSpPr>
          <a:xfrm>
            <a:off x="8671559" y="1705343"/>
            <a:ext cx="3442970" cy="561340"/>
            <a:chOff x="8671559" y="1705343"/>
            <a:chExt cx="3442970" cy="561340"/>
          </a:xfrm>
        </p:grpSpPr>
        <p:pic>
          <p:nvPicPr>
            <p:cNvPr id="63" name="object 51">
              <a:extLst>
                <a:ext uri="{FF2B5EF4-FFF2-40B4-BE49-F238E27FC236}">
                  <a16:creationId xmlns:a16="http://schemas.microsoft.com/office/drawing/2014/main" id="{AF9AD07A-08BC-D109-0E66-6A0A790DA33E}"/>
                </a:ext>
              </a:extLst>
            </p:cNvPr>
            <p:cNvPicPr/>
            <p:nvPr/>
          </p:nvPicPr>
          <p:blipFill>
            <a:blip r:embed="rId3" cstate="print"/>
            <a:stretch>
              <a:fillRect/>
            </a:stretch>
          </p:blipFill>
          <p:spPr>
            <a:xfrm>
              <a:off x="8671559" y="1725193"/>
              <a:ext cx="3442715" cy="455650"/>
            </a:xfrm>
            <a:prstGeom prst="rect">
              <a:avLst/>
            </a:prstGeom>
          </p:spPr>
        </p:pic>
        <p:pic>
          <p:nvPicPr>
            <p:cNvPr id="64" name="object 52">
              <a:extLst>
                <a:ext uri="{FF2B5EF4-FFF2-40B4-BE49-F238E27FC236}">
                  <a16:creationId xmlns:a16="http://schemas.microsoft.com/office/drawing/2014/main" id="{70245B09-B019-B236-3C0E-D6089FA6A6B1}"/>
                </a:ext>
              </a:extLst>
            </p:cNvPr>
            <p:cNvPicPr/>
            <p:nvPr/>
          </p:nvPicPr>
          <p:blipFill>
            <a:blip r:embed="rId8" cstate="print"/>
            <a:stretch>
              <a:fillRect/>
            </a:stretch>
          </p:blipFill>
          <p:spPr>
            <a:xfrm>
              <a:off x="9695687" y="1705343"/>
              <a:ext cx="1394459" cy="560844"/>
            </a:xfrm>
            <a:prstGeom prst="rect">
              <a:avLst/>
            </a:prstGeom>
          </p:spPr>
        </p:pic>
        <p:pic>
          <p:nvPicPr>
            <p:cNvPr id="65" name="object 53">
              <a:extLst>
                <a:ext uri="{FF2B5EF4-FFF2-40B4-BE49-F238E27FC236}">
                  <a16:creationId xmlns:a16="http://schemas.microsoft.com/office/drawing/2014/main" id="{EF458477-B750-2DC8-D92E-B0E0C52B4E87}"/>
                </a:ext>
              </a:extLst>
            </p:cNvPr>
            <p:cNvPicPr/>
            <p:nvPr/>
          </p:nvPicPr>
          <p:blipFill>
            <a:blip r:embed="rId9" cstate="print"/>
            <a:stretch>
              <a:fillRect/>
            </a:stretch>
          </p:blipFill>
          <p:spPr>
            <a:xfrm>
              <a:off x="8718803" y="1752600"/>
              <a:ext cx="3352800" cy="365760"/>
            </a:xfrm>
            <a:prstGeom prst="rect">
              <a:avLst/>
            </a:prstGeom>
          </p:spPr>
        </p:pic>
        <p:sp>
          <p:nvSpPr>
            <p:cNvPr id="66" name="object 54">
              <a:extLst>
                <a:ext uri="{FF2B5EF4-FFF2-40B4-BE49-F238E27FC236}">
                  <a16:creationId xmlns:a16="http://schemas.microsoft.com/office/drawing/2014/main" id="{724A858E-6D81-2579-C95C-E009EC8FAC3A}"/>
                </a:ext>
              </a:extLst>
            </p:cNvPr>
            <p:cNvSpPr/>
            <p:nvPr/>
          </p:nvSpPr>
          <p:spPr>
            <a:xfrm>
              <a:off x="8718803" y="175260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67" name="object 55">
            <a:extLst>
              <a:ext uri="{FF2B5EF4-FFF2-40B4-BE49-F238E27FC236}">
                <a16:creationId xmlns:a16="http://schemas.microsoft.com/office/drawing/2014/main" id="{D142012B-7A7E-F467-98D1-0FEFF2F1E279}"/>
              </a:ext>
            </a:extLst>
          </p:cNvPr>
          <p:cNvSpPr txBox="1"/>
          <p:nvPr/>
        </p:nvSpPr>
        <p:spPr>
          <a:xfrm>
            <a:off x="8706866" y="1771395"/>
            <a:ext cx="3378200" cy="299720"/>
          </a:xfrm>
          <a:prstGeom prst="rect">
            <a:avLst/>
          </a:prstGeom>
        </p:spPr>
        <p:txBody>
          <a:bodyPr vert="horz" wrap="square" lIns="0" tIns="12700" rIns="0" bIns="0" rtlCol="0">
            <a:spAutoFit/>
          </a:bodyPr>
          <a:lstStyle/>
          <a:p>
            <a:pPr algn="ctr">
              <a:lnSpc>
                <a:spcPct val="100000"/>
              </a:lnSpc>
              <a:spcBef>
                <a:spcPts val="100"/>
              </a:spcBef>
            </a:pPr>
            <a:r>
              <a:rPr lang="en-US" sz="1800" dirty="0">
                <a:latin typeface="Calibri"/>
                <a:cs typeface="Calibri"/>
              </a:rPr>
              <a:t>(Overwrite)</a:t>
            </a:r>
            <a:endParaRPr sz="1800" dirty="0">
              <a:latin typeface="Calibri"/>
              <a:cs typeface="Calibri"/>
            </a:endParaRPr>
          </a:p>
        </p:txBody>
      </p:sp>
      <p:grpSp>
        <p:nvGrpSpPr>
          <p:cNvPr id="68" name="object 56">
            <a:extLst>
              <a:ext uri="{FF2B5EF4-FFF2-40B4-BE49-F238E27FC236}">
                <a16:creationId xmlns:a16="http://schemas.microsoft.com/office/drawing/2014/main" id="{10FE7CDB-C101-EC8A-2F9F-3CE2EFC1E9F8}"/>
              </a:ext>
            </a:extLst>
          </p:cNvPr>
          <p:cNvGrpSpPr/>
          <p:nvPr/>
        </p:nvGrpSpPr>
        <p:grpSpPr>
          <a:xfrm>
            <a:off x="8706866" y="2121661"/>
            <a:ext cx="3378200" cy="482600"/>
            <a:chOff x="8706866" y="2121661"/>
            <a:chExt cx="3378200" cy="482600"/>
          </a:xfrm>
        </p:grpSpPr>
        <p:sp>
          <p:nvSpPr>
            <p:cNvPr id="69" name="object 57">
              <a:extLst>
                <a:ext uri="{FF2B5EF4-FFF2-40B4-BE49-F238E27FC236}">
                  <a16:creationId xmlns:a16="http://schemas.microsoft.com/office/drawing/2014/main" id="{F3CE2A04-4F47-E335-CD50-659226F16EBA}"/>
                </a:ext>
              </a:extLst>
            </p:cNvPr>
            <p:cNvSpPr/>
            <p:nvPr/>
          </p:nvSpPr>
          <p:spPr>
            <a:xfrm>
              <a:off x="8719566" y="2134361"/>
              <a:ext cx="3352800" cy="457200"/>
            </a:xfrm>
            <a:custGeom>
              <a:avLst/>
              <a:gdLst/>
              <a:ahLst/>
              <a:cxnLst/>
              <a:rect l="l" t="t" r="r" b="b"/>
              <a:pathLst>
                <a:path w="3352800" h="457200">
                  <a:moveTo>
                    <a:pt x="3352800" y="0"/>
                  </a:moveTo>
                  <a:lnTo>
                    <a:pt x="0" y="0"/>
                  </a:lnTo>
                  <a:lnTo>
                    <a:pt x="0" y="457200"/>
                  </a:lnTo>
                  <a:lnTo>
                    <a:pt x="3352800" y="457200"/>
                  </a:lnTo>
                  <a:lnTo>
                    <a:pt x="3352800" y="0"/>
                  </a:lnTo>
                  <a:close/>
                </a:path>
              </a:pathLst>
            </a:custGeom>
            <a:solidFill>
              <a:srgbClr val="C0504D"/>
            </a:solidFill>
          </p:spPr>
          <p:txBody>
            <a:bodyPr wrap="square" lIns="0" tIns="0" rIns="0" bIns="0" rtlCol="0"/>
            <a:lstStyle/>
            <a:p>
              <a:endParaRPr/>
            </a:p>
          </p:txBody>
        </p:sp>
        <p:sp>
          <p:nvSpPr>
            <p:cNvPr id="70" name="object 58">
              <a:extLst>
                <a:ext uri="{FF2B5EF4-FFF2-40B4-BE49-F238E27FC236}">
                  <a16:creationId xmlns:a16="http://schemas.microsoft.com/office/drawing/2014/main" id="{E74EA37D-8BF6-3864-1826-8C798435E9B8}"/>
                </a:ext>
              </a:extLst>
            </p:cNvPr>
            <p:cNvSpPr/>
            <p:nvPr/>
          </p:nvSpPr>
          <p:spPr>
            <a:xfrm>
              <a:off x="8719566" y="213436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grpSp>
      <p:sp>
        <p:nvSpPr>
          <p:cNvPr id="71" name="object 59">
            <a:extLst>
              <a:ext uri="{FF2B5EF4-FFF2-40B4-BE49-F238E27FC236}">
                <a16:creationId xmlns:a16="http://schemas.microsoft.com/office/drawing/2014/main" id="{028D8B10-20A0-FE0F-E0D1-08D9D530E2F0}"/>
              </a:ext>
            </a:extLst>
          </p:cNvPr>
          <p:cNvSpPr txBox="1"/>
          <p:nvPr/>
        </p:nvSpPr>
        <p:spPr>
          <a:xfrm>
            <a:off x="8732266" y="2197353"/>
            <a:ext cx="3327400" cy="299720"/>
          </a:xfrm>
          <a:prstGeom prst="rect">
            <a:avLst/>
          </a:prstGeom>
        </p:spPr>
        <p:txBody>
          <a:bodyPr vert="horz" wrap="square" lIns="0" tIns="12700" rIns="0" bIns="0" rtlCol="0">
            <a:spAutoFit/>
          </a:bodyPr>
          <a:lstStyle/>
          <a:p>
            <a:pPr marL="741680">
              <a:lnSpc>
                <a:spcPct val="100000"/>
              </a:lnSpc>
              <a:spcBef>
                <a:spcPts val="100"/>
              </a:spcBef>
            </a:pPr>
            <a:r>
              <a:rPr sz="1800" dirty="0">
                <a:latin typeface="Calibri"/>
                <a:cs typeface="Calibri"/>
              </a:rPr>
              <a:t>New</a:t>
            </a:r>
            <a:r>
              <a:rPr sz="1800" spc="10" dirty="0">
                <a:latin typeface="Calibri"/>
                <a:cs typeface="Calibri"/>
              </a:rPr>
              <a:t> </a:t>
            </a:r>
            <a:r>
              <a:rPr sz="1800" dirty="0">
                <a:latin typeface="Calibri"/>
                <a:cs typeface="Calibri"/>
              </a:rPr>
              <a:t>return </a:t>
            </a:r>
            <a:r>
              <a:rPr sz="1800" spc="-10" dirty="0">
                <a:latin typeface="Calibri"/>
                <a:cs typeface="Calibri"/>
              </a:rPr>
              <a:t>address</a:t>
            </a:r>
            <a:endParaRPr sz="1800">
              <a:latin typeface="Calibri"/>
              <a:cs typeface="Calibri"/>
            </a:endParaRPr>
          </a:p>
        </p:txBody>
      </p:sp>
      <p:grpSp>
        <p:nvGrpSpPr>
          <p:cNvPr id="72" name="object 60">
            <a:extLst>
              <a:ext uri="{FF2B5EF4-FFF2-40B4-BE49-F238E27FC236}">
                <a16:creationId xmlns:a16="http://schemas.microsoft.com/office/drawing/2014/main" id="{D8E2ABAB-CC40-51A2-5232-12FDEDB5DAD9}"/>
              </a:ext>
            </a:extLst>
          </p:cNvPr>
          <p:cNvGrpSpPr/>
          <p:nvPr/>
        </p:nvGrpSpPr>
        <p:grpSpPr>
          <a:xfrm>
            <a:off x="8671559" y="2570988"/>
            <a:ext cx="3442970" cy="2618740"/>
            <a:chOff x="8671559" y="2570988"/>
            <a:chExt cx="3442970" cy="2618740"/>
          </a:xfrm>
        </p:grpSpPr>
        <p:pic>
          <p:nvPicPr>
            <p:cNvPr id="73" name="object 61">
              <a:extLst>
                <a:ext uri="{FF2B5EF4-FFF2-40B4-BE49-F238E27FC236}">
                  <a16:creationId xmlns:a16="http://schemas.microsoft.com/office/drawing/2014/main" id="{AF1C2E6F-D4A5-1F68-3E62-2C2A48982B43}"/>
                </a:ext>
              </a:extLst>
            </p:cNvPr>
            <p:cNvPicPr/>
            <p:nvPr/>
          </p:nvPicPr>
          <p:blipFill>
            <a:blip r:embed="rId10" cstate="print"/>
            <a:stretch>
              <a:fillRect/>
            </a:stretch>
          </p:blipFill>
          <p:spPr>
            <a:xfrm>
              <a:off x="8671559" y="2570988"/>
              <a:ext cx="3442715" cy="2618232"/>
            </a:xfrm>
            <a:prstGeom prst="rect">
              <a:avLst/>
            </a:prstGeom>
          </p:spPr>
        </p:pic>
        <p:pic>
          <p:nvPicPr>
            <p:cNvPr id="74" name="object 62">
              <a:extLst>
                <a:ext uri="{FF2B5EF4-FFF2-40B4-BE49-F238E27FC236}">
                  <a16:creationId xmlns:a16="http://schemas.microsoft.com/office/drawing/2014/main" id="{2B78FB8F-B1E4-9C12-2D90-41B60793F4FF}"/>
                </a:ext>
              </a:extLst>
            </p:cNvPr>
            <p:cNvPicPr/>
            <p:nvPr/>
          </p:nvPicPr>
          <p:blipFill>
            <a:blip r:embed="rId11" cstate="print"/>
            <a:stretch>
              <a:fillRect/>
            </a:stretch>
          </p:blipFill>
          <p:spPr>
            <a:xfrm>
              <a:off x="8718803" y="2598420"/>
              <a:ext cx="3352800" cy="2528316"/>
            </a:xfrm>
            <a:prstGeom prst="rect">
              <a:avLst/>
            </a:prstGeom>
          </p:spPr>
        </p:pic>
        <p:sp>
          <p:nvSpPr>
            <p:cNvPr id="75" name="object 63">
              <a:extLst>
                <a:ext uri="{FF2B5EF4-FFF2-40B4-BE49-F238E27FC236}">
                  <a16:creationId xmlns:a16="http://schemas.microsoft.com/office/drawing/2014/main" id="{7BCF3348-BC3B-7C84-AFA0-AAA20F5D5B65}"/>
                </a:ext>
              </a:extLst>
            </p:cNvPr>
            <p:cNvSpPr/>
            <p:nvPr/>
          </p:nvSpPr>
          <p:spPr>
            <a:xfrm>
              <a:off x="8718803" y="2598420"/>
              <a:ext cx="3352800" cy="2528570"/>
            </a:xfrm>
            <a:custGeom>
              <a:avLst/>
              <a:gdLst/>
              <a:ahLst/>
              <a:cxnLst/>
              <a:rect l="l" t="t" r="r" b="b"/>
              <a:pathLst>
                <a:path w="3352800" h="2528570">
                  <a:moveTo>
                    <a:pt x="0" y="2528316"/>
                  </a:moveTo>
                  <a:lnTo>
                    <a:pt x="3352800" y="2528316"/>
                  </a:lnTo>
                  <a:lnTo>
                    <a:pt x="3352800" y="0"/>
                  </a:lnTo>
                  <a:lnTo>
                    <a:pt x="0" y="0"/>
                  </a:lnTo>
                  <a:lnTo>
                    <a:pt x="0" y="2528316"/>
                  </a:lnTo>
                  <a:close/>
                </a:path>
              </a:pathLst>
            </a:custGeom>
            <a:ln w="9525">
              <a:solidFill>
                <a:srgbClr val="000000"/>
              </a:solidFill>
            </a:ln>
          </p:spPr>
          <p:txBody>
            <a:bodyPr wrap="square" lIns="0" tIns="0" rIns="0" bIns="0" rtlCol="0"/>
            <a:lstStyle/>
            <a:p>
              <a:endParaRPr/>
            </a:p>
          </p:txBody>
        </p:sp>
      </p:grpSp>
      <p:grpSp>
        <p:nvGrpSpPr>
          <p:cNvPr id="77" name="object 65">
            <a:extLst>
              <a:ext uri="{FF2B5EF4-FFF2-40B4-BE49-F238E27FC236}">
                <a16:creationId xmlns:a16="http://schemas.microsoft.com/office/drawing/2014/main" id="{E8F93197-E27E-5DF2-052A-047132941F34}"/>
              </a:ext>
            </a:extLst>
          </p:cNvPr>
          <p:cNvGrpSpPr/>
          <p:nvPr/>
        </p:nvGrpSpPr>
        <p:grpSpPr>
          <a:xfrm>
            <a:off x="8671559" y="2558783"/>
            <a:ext cx="3442970" cy="561340"/>
            <a:chOff x="8671559" y="2558783"/>
            <a:chExt cx="3442970" cy="561340"/>
          </a:xfrm>
        </p:grpSpPr>
        <p:pic>
          <p:nvPicPr>
            <p:cNvPr id="78" name="object 66">
              <a:extLst>
                <a:ext uri="{FF2B5EF4-FFF2-40B4-BE49-F238E27FC236}">
                  <a16:creationId xmlns:a16="http://schemas.microsoft.com/office/drawing/2014/main" id="{80D285EB-8373-2462-7617-3D77C66DD53D}"/>
                </a:ext>
              </a:extLst>
            </p:cNvPr>
            <p:cNvPicPr/>
            <p:nvPr/>
          </p:nvPicPr>
          <p:blipFill>
            <a:blip r:embed="rId3" cstate="print"/>
            <a:stretch>
              <a:fillRect/>
            </a:stretch>
          </p:blipFill>
          <p:spPr>
            <a:xfrm>
              <a:off x="8671559" y="2578633"/>
              <a:ext cx="3442715" cy="455650"/>
            </a:xfrm>
            <a:prstGeom prst="rect">
              <a:avLst/>
            </a:prstGeom>
          </p:spPr>
        </p:pic>
        <p:pic>
          <p:nvPicPr>
            <p:cNvPr id="79" name="object 67">
              <a:extLst>
                <a:ext uri="{FF2B5EF4-FFF2-40B4-BE49-F238E27FC236}">
                  <a16:creationId xmlns:a16="http://schemas.microsoft.com/office/drawing/2014/main" id="{7111CBE7-90BF-E904-D0FC-1C3C2583B43C}"/>
                </a:ext>
              </a:extLst>
            </p:cNvPr>
            <p:cNvPicPr/>
            <p:nvPr/>
          </p:nvPicPr>
          <p:blipFill>
            <a:blip r:embed="rId12" cstate="print"/>
            <a:stretch>
              <a:fillRect/>
            </a:stretch>
          </p:blipFill>
          <p:spPr>
            <a:xfrm>
              <a:off x="9695687" y="2558783"/>
              <a:ext cx="1394459" cy="560844"/>
            </a:xfrm>
            <a:prstGeom prst="rect">
              <a:avLst/>
            </a:prstGeom>
          </p:spPr>
        </p:pic>
        <p:pic>
          <p:nvPicPr>
            <p:cNvPr id="80" name="object 68">
              <a:extLst>
                <a:ext uri="{FF2B5EF4-FFF2-40B4-BE49-F238E27FC236}">
                  <a16:creationId xmlns:a16="http://schemas.microsoft.com/office/drawing/2014/main" id="{493C46CE-3A5D-25E6-D712-DAAF6826DB5A}"/>
                </a:ext>
              </a:extLst>
            </p:cNvPr>
            <p:cNvPicPr/>
            <p:nvPr/>
          </p:nvPicPr>
          <p:blipFill>
            <a:blip r:embed="rId5" cstate="print"/>
            <a:stretch>
              <a:fillRect/>
            </a:stretch>
          </p:blipFill>
          <p:spPr>
            <a:xfrm>
              <a:off x="8718803" y="2606040"/>
              <a:ext cx="3352800" cy="365760"/>
            </a:xfrm>
            <a:prstGeom prst="rect">
              <a:avLst/>
            </a:prstGeom>
          </p:spPr>
        </p:pic>
        <p:sp>
          <p:nvSpPr>
            <p:cNvPr id="81" name="object 69">
              <a:extLst>
                <a:ext uri="{FF2B5EF4-FFF2-40B4-BE49-F238E27FC236}">
                  <a16:creationId xmlns:a16="http://schemas.microsoft.com/office/drawing/2014/main" id="{FA1E64FA-938E-15C7-8CE5-C4DE47A87ECB}"/>
                </a:ext>
              </a:extLst>
            </p:cNvPr>
            <p:cNvSpPr/>
            <p:nvPr/>
          </p:nvSpPr>
          <p:spPr>
            <a:xfrm>
              <a:off x="8718803" y="26060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83" name="object 55">
            <a:extLst>
              <a:ext uri="{FF2B5EF4-FFF2-40B4-BE49-F238E27FC236}">
                <a16:creationId xmlns:a16="http://schemas.microsoft.com/office/drawing/2014/main" id="{63582880-4ED7-0A83-F33B-0540F5750CAB}"/>
              </a:ext>
            </a:extLst>
          </p:cNvPr>
          <p:cNvSpPr txBox="1"/>
          <p:nvPr/>
        </p:nvSpPr>
        <p:spPr>
          <a:xfrm>
            <a:off x="8702293" y="2629400"/>
            <a:ext cx="3378200" cy="299720"/>
          </a:xfrm>
          <a:prstGeom prst="rect">
            <a:avLst/>
          </a:prstGeom>
        </p:spPr>
        <p:txBody>
          <a:bodyPr vert="horz" wrap="square" lIns="0" tIns="12700" rIns="0" bIns="0" rtlCol="0">
            <a:spAutoFit/>
          </a:bodyPr>
          <a:lstStyle/>
          <a:p>
            <a:pPr algn="ctr">
              <a:lnSpc>
                <a:spcPct val="100000"/>
              </a:lnSpc>
              <a:spcBef>
                <a:spcPts val="100"/>
              </a:spcBef>
            </a:pPr>
            <a:r>
              <a:rPr lang="en-US" sz="1800" dirty="0">
                <a:latin typeface="Calibri"/>
                <a:cs typeface="Calibri"/>
              </a:rPr>
              <a:t>(Overwrite)</a:t>
            </a:r>
            <a:endParaRPr sz="1800" dirty="0">
              <a:latin typeface="Calibri"/>
              <a:cs typeface="Calibri"/>
            </a:endParaRPr>
          </a:p>
        </p:txBody>
      </p:sp>
      <p:sp>
        <p:nvSpPr>
          <p:cNvPr id="84" name="object 55">
            <a:extLst>
              <a:ext uri="{FF2B5EF4-FFF2-40B4-BE49-F238E27FC236}">
                <a16:creationId xmlns:a16="http://schemas.microsoft.com/office/drawing/2014/main" id="{EC057245-1081-9251-3531-094B4D6997CE}"/>
              </a:ext>
            </a:extLst>
          </p:cNvPr>
          <p:cNvSpPr txBox="1"/>
          <p:nvPr/>
        </p:nvSpPr>
        <p:spPr>
          <a:xfrm>
            <a:off x="8698099" y="2988691"/>
            <a:ext cx="3378200" cy="299720"/>
          </a:xfrm>
          <a:prstGeom prst="rect">
            <a:avLst/>
          </a:prstGeom>
        </p:spPr>
        <p:txBody>
          <a:bodyPr vert="horz" wrap="square" lIns="0" tIns="12700" rIns="0" bIns="0" rtlCol="0">
            <a:spAutoFit/>
          </a:bodyPr>
          <a:lstStyle/>
          <a:p>
            <a:pPr algn="ctr">
              <a:lnSpc>
                <a:spcPct val="100000"/>
              </a:lnSpc>
              <a:spcBef>
                <a:spcPts val="100"/>
              </a:spcBef>
            </a:pPr>
            <a:r>
              <a:rPr lang="en-US" sz="1800" dirty="0">
                <a:latin typeface="Calibri"/>
                <a:cs typeface="Calibri"/>
              </a:rPr>
              <a:t>(Overwrite)</a:t>
            </a:r>
            <a:endParaRPr sz="1800" dirty="0">
              <a:latin typeface="Calibri"/>
              <a:cs typeface="Calibri"/>
            </a:endParaRPr>
          </a:p>
        </p:txBody>
      </p:sp>
      <p:sp>
        <p:nvSpPr>
          <p:cNvPr id="85" name="object 55">
            <a:extLst>
              <a:ext uri="{FF2B5EF4-FFF2-40B4-BE49-F238E27FC236}">
                <a16:creationId xmlns:a16="http://schemas.microsoft.com/office/drawing/2014/main" id="{DAD01477-A4F5-58D4-A9B5-F303F2A7D679}"/>
              </a:ext>
            </a:extLst>
          </p:cNvPr>
          <p:cNvSpPr txBox="1"/>
          <p:nvPr/>
        </p:nvSpPr>
        <p:spPr>
          <a:xfrm>
            <a:off x="8681466" y="3297799"/>
            <a:ext cx="3378200" cy="299720"/>
          </a:xfrm>
          <a:prstGeom prst="rect">
            <a:avLst/>
          </a:prstGeom>
        </p:spPr>
        <p:txBody>
          <a:bodyPr vert="horz" wrap="square" lIns="0" tIns="12700" rIns="0" bIns="0" rtlCol="0">
            <a:spAutoFit/>
          </a:bodyPr>
          <a:lstStyle/>
          <a:p>
            <a:pPr algn="ctr">
              <a:lnSpc>
                <a:spcPct val="100000"/>
              </a:lnSpc>
              <a:spcBef>
                <a:spcPts val="100"/>
              </a:spcBef>
            </a:pPr>
            <a:r>
              <a:rPr lang="en-US" sz="1800" dirty="0">
                <a:latin typeface="Calibri"/>
                <a:cs typeface="Calibri"/>
              </a:rPr>
              <a:t>(Overwrite)</a:t>
            </a:r>
            <a:endParaRPr sz="1800" dirty="0">
              <a:latin typeface="Calibri"/>
              <a:cs typeface="Calibri"/>
            </a:endParaRPr>
          </a:p>
        </p:txBody>
      </p:sp>
      <p:sp>
        <p:nvSpPr>
          <p:cNvPr id="86" name="object 55">
            <a:extLst>
              <a:ext uri="{FF2B5EF4-FFF2-40B4-BE49-F238E27FC236}">
                <a16:creationId xmlns:a16="http://schemas.microsoft.com/office/drawing/2014/main" id="{76EC759F-A82D-3BBD-A433-2D8B84F0873A}"/>
              </a:ext>
            </a:extLst>
          </p:cNvPr>
          <p:cNvSpPr txBox="1"/>
          <p:nvPr/>
        </p:nvSpPr>
        <p:spPr>
          <a:xfrm>
            <a:off x="8687430" y="3603500"/>
            <a:ext cx="3378200" cy="299720"/>
          </a:xfrm>
          <a:prstGeom prst="rect">
            <a:avLst/>
          </a:prstGeom>
        </p:spPr>
        <p:txBody>
          <a:bodyPr vert="horz" wrap="square" lIns="0" tIns="12700" rIns="0" bIns="0" rtlCol="0">
            <a:spAutoFit/>
          </a:bodyPr>
          <a:lstStyle/>
          <a:p>
            <a:pPr algn="ctr">
              <a:lnSpc>
                <a:spcPct val="100000"/>
              </a:lnSpc>
              <a:spcBef>
                <a:spcPts val="100"/>
              </a:spcBef>
            </a:pPr>
            <a:r>
              <a:rPr lang="en-US" sz="1800" dirty="0">
                <a:latin typeface="Calibri"/>
                <a:cs typeface="Calibri"/>
              </a:rPr>
              <a:t>(Overwrite)</a:t>
            </a:r>
            <a:endParaRPr sz="1800" dirty="0">
              <a:latin typeface="Calibri"/>
              <a:cs typeface="Calibri"/>
            </a:endParaRPr>
          </a:p>
        </p:txBody>
      </p:sp>
      <p:sp>
        <p:nvSpPr>
          <p:cNvPr id="87" name="object 55">
            <a:extLst>
              <a:ext uri="{FF2B5EF4-FFF2-40B4-BE49-F238E27FC236}">
                <a16:creationId xmlns:a16="http://schemas.microsoft.com/office/drawing/2014/main" id="{6840CA52-8FE3-B169-24F2-A25139F90A2D}"/>
              </a:ext>
            </a:extLst>
          </p:cNvPr>
          <p:cNvSpPr txBox="1"/>
          <p:nvPr/>
        </p:nvSpPr>
        <p:spPr>
          <a:xfrm>
            <a:off x="8670797" y="3912608"/>
            <a:ext cx="3378200" cy="299720"/>
          </a:xfrm>
          <a:prstGeom prst="rect">
            <a:avLst/>
          </a:prstGeom>
        </p:spPr>
        <p:txBody>
          <a:bodyPr vert="horz" wrap="square" lIns="0" tIns="12700" rIns="0" bIns="0" rtlCol="0">
            <a:spAutoFit/>
          </a:bodyPr>
          <a:lstStyle/>
          <a:p>
            <a:pPr algn="ctr">
              <a:lnSpc>
                <a:spcPct val="100000"/>
              </a:lnSpc>
              <a:spcBef>
                <a:spcPts val="100"/>
              </a:spcBef>
            </a:pPr>
            <a:r>
              <a:rPr lang="en-US" sz="1800" dirty="0">
                <a:latin typeface="Calibri"/>
                <a:cs typeface="Calibri"/>
              </a:rPr>
              <a:t>(Overwrite)</a:t>
            </a:r>
            <a:endParaRPr sz="1800" dirty="0">
              <a:latin typeface="Calibri"/>
              <a:cs typeface="Calibri"/>
            </a:endParaRPr>
          </a:p>
        </p:txBody>
      </p:sp>
      <p:sp>
        <p:nvSpPr>
          <p:cNvPr id="88" name="object 55">
            <a:extLst>
              <a:ext uri="{FF2B5EF4-FFF2-40B4-BE49-F238E27FC236}">
                <a16:creationId xmlns:a16="http://schemas.microsoft.com/office/drawing/2014/main" id="{8A573CAE-FBA6-35ED-A515-CCDE5F66F2C6}"/>
              </a:ext>
            </a:extLst>
          </p:cNvPr>
          <p:cNvSpPr txBox="1"/>
          <p:nvPr/>
        </p:nvSpPr>
        <p:spPr>
          <a:xfrm>
            <a:off x="8666101" y="4196690"/>
            <a:ext cx="3378200" cy="299720"/>
          </a:xfrm>
          <a:prstGeom prst="rect">
            <a:avLst/>
          </a:prstGeom>
        </p:spPr>
        <p:txBody>
          <a:bodyPr vert="horz" wrap="square" lIns="0" tIns="12700" rIns="0" bIns="0" rtlCol="0">
            <a:spAutoFit/>
          </a:bodyPr>
          <a:lstStyle/>
          <a:p>
            <a:pPr algn="ctr">
              <a:lnSpc>
                <a:spcPct val="100000"/>
              </a:lnSpc>
              <a:spcBef>
                <a:spcPts val="100"/>
              </a:spcBef>
            </a:pPr>
            <a:r>
              <a:rPr lang="en-US" sz="1800" dirty="0">
                <a:latin typeface="Calibri"/>
                <a:cs typeface="Calibri"/>
              </a:rPr>
              <a:t>(Overwrite)</a:t>
            </a:r>
            <a:endParaRPr sz="1800" dirty="0">
              <a:latin typeface="Calibri"/>
              <a:cs typeface="Calibri"/>
            </a:endParaRPr>
          </a:p>
        </p:txBody>
      </p:sp>
      <p:sp>
        <p:nvSpPr>
          <p:cNvPr id="89" name="object 55">
            <a:extLst>
              <a:ext uri="{FF2B5EF4-FFF2-40B4-BE49-F238E27FC236}">
                <a16:creationId xmlns:a16="http://schemas.microsoft.com/office/drawing/2014/main" id="{29C09692-3730-3952-937B-995DEFEC05D9}"/>
              </a:ext>
            </a:extLst>
          </p:cNvPr>
          <p:cNvSpPr txBox="1"/>
          <p:nvPr/>
        </p:nvSpPr>
        <p:spPr>
          <a:xfrm>
            <a:off x="8649468" y="4505798"/>
            <a:ext cx="3378200" cy="299720"/>
          </a:xfrm>
          <a:prstGeom prst="rect">
            <a:avLst/>
          </a:prstGeom>
        </p:spPr>
        <p:txBody>
          <a:bodyPr vert="horz" wrap="square" lIns="0" tIns="12700" rIns="0" bIns="0" rtlCol="0">
            <a:spAutoFit/>
          </a:bodyPr>
          <a:lstStyle/>
          <a:p>
            <a:pPr algn="ctr">
              <a:lnSpc>
                <a:spcPct val="100000"/>
              </a:lnSpc>
              <a:spcBef>
                <a:spcPts val="100"/>
              </a:spcBef>
            </a:pPr>
            <a:r>
              <a:rPr lang="en-US" sz="1800" dirty="0">
                <a:latin typeface="Calibri"/>
                <a:cs typeface="Calibri"/>
              </a:rPr>
              <a:t>(Overwrite)</a:t>
            </a:r>
            <a:endParaRPr sz="1800" dirty="0">
              <a:latin typeface="Calibri"/>
              <a:cs typeface="Calibri"/>
            </a:endParaRPr>
          </a:p>
        </p:txBody>
      </p:sp>
      <p:sp>
        <p:nvSpPr>
          <p:cNvPr id="90" name="TextBox 89">
            <a:extLst>
              <a:ext uri="{FF2B5EF4-FFF2-40B4-BE49-F238E27FC236}">
                <a16:creationId xmlns:a16="http://schemas.microsoft.com/office/drawing/2014/main" id="{C9C418C8-1AC6-1DCD-97E8-EDC231522498}"/>
              </a:ext>
            </a:extLst>
          </p:cNvPr>
          <p:cNvSpPr txBox="1"/>
          <p:nvPr/>
        </p:nvSpPr>
        <p:spPr>
          <a:xfrm>
            <a:off x="9103003" y="5824690"/>
            <a:ext cx="2852063" cy="369332"/>
          </a:xfrm>
          <a:prstGeom prst="rect">
            <a:avLst/>
          </a:prstGeom>
          <a:noFill/>
        </p:spPr>
        <p:txBody>
          <a:bodyPr wrap="none" rtlCol="0">
            <a:spAutoFit/>
          </a:bodyPr>
          <a:lstStyle/>
          <a:p>
            <a:r>
              <a:rPr lang="en-US" dirty="0" err="1"/>
              <a:t>bof</a:t>
            </a:r>
            <a:r>
              <a:rPr lang="en-US" dirty="0"/>
              <a:t>() stack frame (</a:t>
            </a:r>
            <a:r>
              <a:rPr lang="en-US" dirty="0" err="1"/>
              <a:t>stack.c</a:t>
            </a:r>
            <a:r>
              <a:rPr lang="en-US" dirty="0"/>
              <a:t>)</a:t>
            </a:r>
          </a:p>
        </p:txBody>
      </p:sp>
      <mc:AlternateContent xmlns:mc="http://schemas.openxmlformats.org/markup-compatibility/2006" xmlns:p14="http://schemas.microsoft.com/office/powerpoint/2010/main">
        <mc:Choice Requires="p14">
          <p:contentPart p14:bwMode="auto" r:id="rId13">
            <p14:nvContentPartPr>
              <p14:cNvPr id="2" name="Ink 1">
                <a:extLst>
                  <a:ext uri="{FF2B5EF4-FFF2-40B4-BE49-F238E27FC236}">
                    <a16:creationId xmlns:a16="http://schemas.microsoft.com/office/drawing/2014/main" id="{AE081289-6949-910D-0973-D7F5B0E9F714}"/>
                  </a:ext>
                </a:extLst>
              </p14:cNvPr>
              <p14:cNvContentPartPr/>
              <p14:nvPr/>
            </p14:nvContentPartPr>
            <p14:xfrm>
              <a:off x="8195701" y="1272078"/>
              <a:ext cx="430200" cy="1160640"/>
            </p14:xfrm>
          </p:contentPart>
        </mc:Choice>
        <mc:Fallback xmlns="">
          <p:pic>
            <p:nvPicPr>
              <p:cNvPr id="2" name="Ink 1">
                <a:extLst>
                  <a:ext uri="{FF2B5EF4-FFF2-40B4-BE49-F238E27FC236}">
                    <a16:creationId xmlns:a16="http://schemas.microsoft.com/office/drawing/2014/main" id="{AE081289-6949-910D-0973-D7F5B0E9F714}"/>
                  </a:ext>
                </a:extLst>
              </p:cNvPr>
              <p:cNvPicPr/>
              <p:nvPr/>
            </p:nvPicPr>
            <p:blipFill>
              <a:blip r:embed="rId14"/>
              <a:stretch>
                <a:fillRect/>
              </a:stretch>
            </p:blipFill>
            <p:spPr>
              <a:xfrm>
                <a:off x="8186701" y="1263078"/>
                <a:ext cx="447840" cy="1178280"/>
              </a:xfrm>
              <a:prstGeom prst="rect">
                <a:avLst/>
              </a:prstGeom>
            </p:spPr>
          </p:pic>
        </mc:Fallback>
      </mc:AlternateContent>
    </p:spTree>
    <p:extLst>
      <p:ext uri="{BB962C8B-B14F-4D97-AF65-F5344CB8AC3E}">
        <p14:creationId xmlns:p14="http://schemas.microsoft.com/office/powerpoint/2010/main" val="2611762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23</a:t>
            </a:fld>
            <a:endParaRPr lang="en-US" dirty="0"/>
          </a:p>
        </p:txBody>
      </p:sp>
      <p:sp>
        <p:nvSpPr>
          <p:cNvPr id="11" name="object 2">
            <a:extLst>
              <a:ext uri="{FF2B5EF4-FFF2-40B4-BE49-F238E27FC236}">
                <a16:creationId xmlns:a16="http://schemas.microsoft.com/office/drawing/2014/main" id="{CEB14C0A-811E-66A2-3315-2304ECF940AE}"/>
              </a:ext>
            </a:extLst>
          </p:cNvPr>
          <p:cNvSpPr txBox="1">
            <a:spLocks noGrp="1"/>
          </p:cNvSpPr>
          <p:nvPr>
            <p:ph type="title"/>
          </p:nvPr>
        </p:nvSpPr>
        <p:spPr>
          <a:xfrm>
            <a:off x="732536" y="54051"/>
            <a:ext cx="2017395" cy="452120"/>
          </a:xfrm>
          <a:prstGeom prst="rect">
            <a:avLst/>
          </a:prstGeom>
        </p:spPr>
        <p:txBody>
          <a:bodyPr vert="horz" wrap="square" lIns="0" tIns="12065" rIns="0" bIns="0" rtlCol="0">
            <a:spAutoFit/>
          </a:bodyPr>
          <a:lstStyle/>
          <a:p>
            <a:pPr marL="12700">
              <a:lnSpc>
                <a:spcPct val="100000"/>
              </a:lnSpc>
              <a:spcBef>
                <a:spcPts val="95"/>
              </a:spcBef>
            </a:pPr>
            <a:r>
              <a:rPr dirty="0"/>
              <a:t>THE</a:t>
            </a:r>
            <a:r>
              <a:rPr spc="-75" dirty="0"/>
              <a:t> </a:t>
            </a:r>
            <a:r>
              <a:rPr spc="-10" dirty="0"/>
              <a:t>STACK</a:t>
            </a:r>
          </a:p>
        </p:txBody>
      </p:sp>
      <p:sp>
        <p:nvSpPr>
          <p:cNvPr id="12" name="object 3">
            <a:extLst>
              <a:ext uri="{FF2B5EF4-FFF2-40B4-BE49-F238E27FC236}">
                <a16:creationId xmlns:a16="http://schemas.microsoft.com/office/drawing/2014/main" id="{2DB67227-F86B-23B5-EA3E-ED17DAA4FB0A}"/>
              </a:ext>
            </a:extLst>
          </p:cNvPr>
          <p:cNvSpPr txBox="1"/>
          <p:nvPr/>
        </p:nvSpPr>
        <p:spPr>
          <a:xfrm>
            <a:off x="1417066" y="3249232"/>
            <a:ext cx="965200" cy="1901825"/>
          </a:xfrm>
          <a:prstGeom prst="rect">
            <a:avLst/>
          </a:prstGeom>
        </p:spPr>
        <p:txBody>
          <a:bodyPr vert="horz" wrap="square" lIns="0" tIns="0" rIns="0" bIns="0" rtlCol="0">
            <a:spAutoFit/>
          </a:bodyPr>
          <a:lstStyle/>
          <a:p>
            <a:pPr>
              <a:lnSpc>
                <a:spcPts val="1989"/>
              </a:lnSpc>
            </a:pPr>
            <a:r>
              <a:rPr sz="1800" spc="-10" dirty="0">
                <a:latin typeface="Arial"/>
                <a:cs typeface="Arial"/>
              </a:rPr>
              <a:t>buffer[99]</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spc="-10" dirty="0">
                <a:latin typeface="Arial"/>
                <a:cs typeface="Arial"/>
              </a:rPr>
              <a:t>buffer[0]</a:t>
            </a:r>
            <a:endParaRPr sz="1800">
              <a:latin typeface="Arial"/>
              <a:cs typeface="Arial"/>
            </a:endParaRPr>
          </a:p>
        </p:txBody>
      </p:sp>
      <p:graphicFrame>
        <p:nvGraphicFramePr>
          <p:cNvPr id="14" name="object 4">
            <a:extLst>
              <a:ext uri="{FF2B5EF4-FFF2-40B4-BE49-F238E27FC236}">
                <a16:creationId xmlns:a16="http://schemas.microsoft.com/office/drawing/2014/main" id="{AA0A1174-C860-53B3-FC9B-530BFFBA4CCF}"/>
              </a:ext>
            </a:extLst>
          </p:cNvPr>
          <p:cNvGraphicFramePr>
            <a:graphicFrameLocks noGrp="1"/>
          </p:cNvGraphicFramePr>
          <p:nvPr/>
        </p:nvGraphicFramePr>
        <p:xfrm>
          <a:off x="216661" y="521462"/>
          <a:ext cx="3352800" cy="5358764"/>
        </p:xfrm>
        <a:graphic>
          <a:graphicData uri="http://schemas.openxmlformats.org/drawingml/2006/table">
            <a:tbl>
              <a:tblPr firstRow="1" bandRow="1">
                <a:tableStyleId>{2D5ABB26-0587-4C30-8999-92F81FD0307C}</a:tableStyleId>
              </a:tblPr>
              <a:tblGrid>
                <a:gridCol w="3352800">
                  <a:extLst>
                    <a:ext uri="{9D8B030D-6E8A-4147-A177-3AD203B41FA5}">
                      <a16:colId xmlns:a16="http://schemas.microsoft.com/office/drawing/2014/main" val="20000"/>
                    </a:ext>
                  </a:extLst>
                </a:gridCol>
              </a:tblGrid>
              <a:tr h="1226185">
                <a:tc>
                  <a:txBody>
                    <a:bodyPr/>
                    <a:lstStyle/>
                    <a:p>
                      <a:pPr>
                        <a:lnSpc>
                          <a:spcPct val="100000"/>
                        </a:lnSpc>
                      </a:pPr>
                      <a:endParaRPr sz="1800">
                        <a:latin typeface="Times New Roman"/>
                        <a:cs typeface="Times New Roman"/>
                      </a:endParaRPr>
                    </a:p>
                    <a:p>
                      <a:pPr algn="ctr">
                        <a:lnSpc>
                          <a:spcPct val="100000"/>
                        </a:lnSpc>
                        <a:spcBef>
                          <a:spcPts val="1525"/>
                        </a:spcBef>
                      </a:pPr>
                      <a:r>
                        <a:rPr sz="1800" dirty="0">
                          <a:solidFill>
                            <a:srgbClr val="A6A6A6"/>
                          </a:solidFill>
                          <a:latin typeface="Calibri"/>
                          <a:cs typeface="Calibri"/>
                        </a:rPr>
                        <a:t>…</a:t>
                      </a:r>
                      <a:r>
                        <a:rPr sz="1800" spc="-30" dirty="0">
                          <a:solidFill>
                            <a:srgbClr val="A6A6A6"/>
                          </a:solidFill>
                          <a:latin typeface="Calibri"/>
                          <a:cs typeface="Calibri"/>
                        </a:rPr>
                        <a:t> </a:t>
                      </a:r>
                      <a:r>
                        <a:rPr sz="1800" dirty="0">
                          <a:solidFill>
                            <a:srgbClr val="A6A6A6"/>
                          </a:solidFill>
                          <a:latin typeface="Calibri"/>
                          <a:cs typeface="Calibri"/>
                        </a:rPr>
                        <a:t>previous</a:t>
                      </a:r>
                      <a:r>
                        <a:rPr sz="1800" spc="-10" dirty="0">
                          <a:solidFill>
                            <a:srgbClr val="A6A6A6"/>
                          </a:solidFill>
                          <a:latin typeface="Calibri"/>
                          <a:cs typeface="Calibri"/>
                        </a:rPr>
                        <a:t> </a:t>
                      </a:r>
                      <a:r>
                        <a:rPr sz="1800" dirty="0">
                          <a:solidFill>
                            <a:srgbClr val="A6A6A6"/>
                          </a:solidFill>
                          <a:latin typeface="Calibri"/>
                          <a:cs typeface="Calibri"/>
                        </a:rPr>
                        <a:t>stack</a:t>
                      </a:r>
                      <a:r>
                        <a:rPr sz="1800" spc="-25" dirty="0">
                          <a:solidFill>
                            <a:srgbClr val="A6A6A6"/>
                          </a:solidFill>
                          <a:latin typeface="Calibri"/>
                          <a:cs typeface="Calibri"/>
                        </a:rPr>
                        <a:t> </a:t>
                      </a:r>
                      <a:r>
                        <a:rPr sz="1800" spc="-10" dirty="0">
                          <a:solidFill>
                            <a:srgbClr val="A6A6A6"/>
                          </a:solidFill>
                          <a:latin typeface="Calibri"/>
                          <a:cs typeface="Calibri"/>
                        </a:rPr>
                        <a:t>frames…</a:t>
                      </a:r>
                      <a:endParaRPr sz="1800">
                        <a:latin typeface="Calibri"/>
                        <a:cs typeface="Calibri"/>
                      </a:endParaRPr>
                    </a:p>
                  </a:txBody>
                  <a:tcPr marL="0" marR="0" marT="0" marB="0">
                    <a:lnL w="28575">
                      <a:solidFill>
                        <a:srgbClr val="EDEBE0"/>
                      </a:solidFill>
                      <a:prstDash val="solid"/>
                    </a:lnL>
                    <a:lnR w="28575">
                      <a:solidFill>
                        <a:srgbClr val="EDEBE0"/>
                      </a:solidFill>
                      <a:prstDash val="solid"/>
                    </a:lnR>
                    <a:lnT w="28575">
                      <a:solidFill>
                        <a:srgbClr val="EDEBE0"/>
                      </a:solidFill>
                      <a:prstDash val="solid"/>
                    </a:lnT>
                    <a:lnB w="57150">
                      <a:solidFill>
                        <a:srgbClr val="000000"/>
                      </a:solidFill>
                      <a:prstDash val="solid"/>
                    </a:lnB>
                    <a:solidFill>
                      <a:srgbClr val="F1F1F1"/>
                    </a:solidFill>
                  </a:tcPr>
                </a:tc>
                <a:extLst>
                  <a:ext uri="{0D108BD9-81ED-4DB2-BD59-A6C34878D82A}">
                    <a16:rowId xmlns:a16="http://schemas.microsoft.com/office/drawing/2014/main" val="10000"/>
                  </a:ext>
                </a:extLst>
              </a:tr>
              <a:tr h="466725">
                <a:tc>
                  <a:txBody>
                    <a:bodyPr/>
                    <a:lstStyle/>
                    <a:p>
                      <a:pPr algn="ctr">
                        <a:lnSpc>
                          <a:spcPct val="100000"/>
                        </a:lnSpc>
                        <a:spcBef>
                          <a:spcPts val="650"/>
                        </a:spcBef>
                      </a:pPr>
                      <a:r>
                        <a:rPr sz="1800" spc="-10" dirty="0">
                          <a:latin typeface="Calibri"/>
                          <a:cs typeface="Calibri"/>
                        </a:rPr>
                        <a:t>Arguments</a:t>
                      </a:r>
                      <a:endParaRPr sz="1800">
                        <a:latin typeface="Calibri"/>
                        <a:cs typeface="Calibri"/>
                      </a:endParaRPr>
                    </a:p>
                  </a:txBody>
                  <a:tcPr marL="0" marR="0" marT="82550" marB="0">
                    <a:lnL w="28575">
                      <a:solidFill>
                        <a:srgbClr val="000000"/>
                      </a:solidFill>
                      <a:prstDash val="solid"/>
                    </a:lnL>
                    <a:lnR w="28575">
                      <a:solidFill>
                        <a:srgbClr val="000000"/>
                      </a:solidFill>
                      <a:prstDash val="solid"/>
                    </a:lnR>
                    <a:lnT w="5715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1"/>
                  </a:ext>
                </a:extLst>
              </a:tr>
              <a:tr h="462915">
                <a:tc>
                  <a:txBody>
                    <a:bodyPr/>
                    <a:lstStyle/>
                    <a:p>
                      <a:pPr algn="ctr">
                        <a:lnSpc>
                          <a:spcPct val="100000"/>
                        </a:lnSpc>
                        <a:spcBef>
                          <a:spcPts val="620"/>
                        </a:spcBef>
                      </a:pPr>
                      <a:r>
                        <a:rPr sz="1800" b="1" dirty="0">
                          <a:latin typeface="Calibri"/>
                          <a:cs typeface="Calibri"/>
                        </a:rPr>
                        <a:t>Return</a:t>
                      </a:r>
                      <a:r>
                        <a:rPr sz="1800" b="1" spc="-30" dirty="0">
                          <a:latin typeface="Calibri"/>
                          <a:cs typeface="Calibri"/>
                        </a:rPr>
                        <a:t> </a:t>
                      </a:r>
                      <a:r>
                        <a:rPr sz="1800" b="1" spc="-10" dirty="0">
                          <a:latin typeface="Calibri"/>
                          <a:cs typeface="Calibri"/>
                        </a:rPr>
                        <a:t>Address</a:t>
                      </a:r>
                      <a:endParaRPr sz="1800">
                        <a:latin typeface="Calibri"/>
                        <a:cs typeface="Calibri"/>
                      </a:endParaRPr>
                    </a:p>
                  </a:txBody>
                  <a:tcPr marL="0" marR="0" marT="78740"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2"/>
                  </a:ext>
                </a:extLst>
              </a:tr>
              <a:tr h="464184">
                <a:tc>
                  <a:txBody>
                    <a:bodyPr/>
                    <a:lstStyle/>
                    <a:p>
                      <a:pPr algn="ctr">
                        <a:lnSpc>
                          <a:spcPct val="100000"/>
                        </a:lnSpc>
                        <a:spcBef>
                          <a:spcPts val="625"/>
                        </a:spcBef>
                      </a:pPr>
                      <a:r>
                        <a:rPr sz="1800" dirty="0">
                          <a:latin typeface="Calibri"/>
                          <a:cs typeface="Calibri"/>
                        </a:rPr>
                        <a:t>Previous</a:t>
                      </a:r>
                      <a:r>
                        <a:rPr sz="1800" spc="-5" dirty="0">
                          <a:latin typeface="Calibri"/>
                          <a:cs typeface="Calibri"/>
                        </a:rPr>
                        <a:t> </a:t>
                      </a:r>
                      <a:r>
                        <a:rPr sz="1800" dirty="0">
                          <a:latin typeface="Calibri"/>
                          <a:cs typeface="Calibri"/>
                        </a:rPr>
                        <a:t>frame </a:t>
                      </a:r>
                      <a:r>
                        <a:rPr sz="1800" spc="-10" dirty="0">
                          <a:latin typeface="Calibri"/>
                          <a:cs typeface="Calibri"/>
                        </a:rPr>
                        <a:t>pointer</a:t>
                      </a:r>
                      <a:endParaRPr sz="1800">
                        <a:latin typeface="Calibri"/>
                        <a:cs typeface="Calibri"/>
                      </a:endParaRPr>
                    </a:p>
                  </a:txBody>
                  <a:tcPr marL="0" marR="0" marT="7937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3"/>
                  </a:ext>
                </a:extLst>
              </a:tr>
              <a:tr h="2030730">
                <a:tc>
                  <a:txBody>
                    <a:bodyPr/>
                    <a:lstStyle/>
                    <a:p>
                      <a:pPr marL="1177290">
                        <a:lnSpc>
                          <a:spcPct val="100000"/>
                        </a:lnSpc>
                        <a:spcBef>
                          <a:spcPts val="305"/>
                        </a:spcBef>
                      </a:pPr>
                      <a:r>
                        <a:rPr sz="1800" spc="-10" dirty="0">
                          <a:latin typeface="Arial"/>
                          <a:cs typeface="Arial"/>
                        </a:rPr>
                        <a:t>buffer[99]</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spc="-10" dirty="0">
                          <a:latin typeface="Arial"/>
                          <a:cs typeface="Arial"/>
                        </a:rPr>
                        <a:t>buffer[0]</a:t>
                      </a:r>
                      <a:endParaRPr sz="1800">
                        <a:latin typeface="Arial"/>
                        <a:cs typeface="Arial"/>
                      </a:endParaRPr>
                    </a:p>
                  </a:txBody>
                  <a:tcPr marL="0" marR="0" marT="3873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4"/>
                  </a:ext>
                </a:extLst>
              </a:tr>
              <a:tr h="708025">
                <a:tc>
                  <a:txBody>
                    <a:bodyPr/>
                    <a:lstStyle/>
                    <a:p>
                      <a:pPr>
                        <a:lnSpc>
                          <a:spcPct val="100000"/>
                        </a:lnSpc>
                      </a:pPr>
                      <a:endParaRPr sz="1800">
                        <a:latin typeface="Times New Roman"/>
                        <a:cs typeface="Times New Roman"/>
                      </a:endParaRPr>
                    </a:p>
                  </a:txBody>
                  <a:tcPr marL="0" marR="0" marT="0" marB="0">
                    <a:lnL w="28575">
                      <a:solidFill>
                        <a:srgbClr val="EDEBE0"/>
                      </a:solidFill>
                      <a:prstDash val="solid"/>
                    </a:lnL>
                    <a:lnR w="28575">
                      <a:solidFill>
                        <a:srgbClr val="EDEBE0"/>
                      </a:solidFill>
                      <a:prstDash val="solid"/>
                    </a:lnR>
                    <a:lnT w="38100">
                      <a:solidFill>
                        <a:srgbClr val="000000"/>
                      </a:solidFill>
                      <a:prstDash val="solid"/>
                    </a:lnT>
                    <a:lnB w="28575">
                      <a:solidFill>
                        <a:srgbClr val="EDEBE0"/>
                      </a:solidFill>
                      <a:prstDash val="solid"/>
                    </a:lnB>
                    <a:solidFill>
                      <a:srgbClr val="F1F1F1"/>
                    </a:solidFill>
                  </a:tcPr>
                </a:tc>
                <a:extLst>
                  <a:ext uri="{0D108BD9-81ED-4DB2-BD59-A6C34878D82A}">
                    <a16:rowId xmlns:a16="http://schemas.microsoft.com/office/drawing/2014/main" val="10005"/>
                  </a:ext>
                </a:extLst>
              </a:tr>
            </a:tbl>
          </a:graphicData>
        </a:graphic>
      </p:graphicFrame>
      <p:grpSp>
        <p:nvGrpSpPr>
          <p:cNvPr id="15" name="object 5">
            <a:extLst>
              <a:ext uri="{FF2B5EF4-FFF2-40B4-BE49-F238E27FC236}">
                <a16:creationId xmlns:a16="http://schemas.microsoft.com/office/drawing/2014/main" id="{5F3BCCD4-94A8-ECF5-F7DD-66C1CEAE3C52}"/>
              </a:ext>
            </a:extLst>
          </p:cNvPr>
          <p:cNvGrpSpPr/>
          <p:nvPr/>
        </p:nvGrpSpPr>
        <p:grpSpPr>
          <a:xfrm>
            <a:off x="4560061" y="673862"/>
            <a:ext cx="3378200" cy="1183640"/>
            <a:chOff x="4560061" y="673862"/>
            <a:chExt cx="3378200" cy="1183640"/>
          </a:xfrm>
        </p:grpSpPr>
        <p:sp>
          <p:nvSpPr>
            <p:cNvPr id="16" name="object 6">
              <a:extLst>
                <a:ext uri="{FF2B5EF4-FFF2-40B4-BE49-F238E27FC236}">
                  <a16:creationId xmlns:a16="http://schemas.microsoft.com/office/drawing/2014/main" id="{BD126FDC-000B-5DEF-C202-6C3A38A796B9}"/>
                </a:ext>
              </a:extLst>
            </p:cNvPr>
            <p:cNvSpPr/>
            <p:nvPr/>
          </p:nvSpPr>
          <p:spPr>
            <a:xfrm>
              <a:off x="4572761" y="686562"/>
              <a:ext cx="3352800" cy="1158240"/>
            </a:xfrm>
            <a:custGeom>
              <a:avLst/>
              <a:gdLst/>
              <a:ahLst/>
              <a:cxnLst/>
              <a:rect l="l" t="t" r="r" b="b"/>
              <a:pathLst>
                <a:path w="3352800" h="1158239">
                  <a:moveTo>
                    <a:pt x="3352799" y="0"/>
                  </a:moveTo>
                  <a:lnTo>
                    <a:pt x="0" y="0"/>
                  </a:lnTo>
                  <a:lnTo>
                    <a:pt x="0" y="1158239"/>
                  </a:lnTo>
                  <a:lnTo>
                    <a:pt x="3352799" y="1158239"/>
                  </a:lnTo>
                  <a:lnTo>
                    <a:pt x="3352799" y="0"/>
                  </a:lnTo>
                  <a:close/>
                </a:path>
              </a:pathLst>
            </a:custGeom>
            <a:solidFill>
              <a:srgbClr val="C0504D"/>
            </a:solidFill>
          </p:spPr>
          <p:txBody>
            <a:bodyPr wrap="square" lIns="0" tIns="0" rIns="0" bIns="0" rtlCol="0"/>
            <a:lstStyle/>
            <a:p>
              <a:endParaRPr/>
            </a:p>
          </p:txBody>
        </p:sp>
        <p:sp>
          <p:nvSpPr>
            <p:cNvPr id="17" name="object 7">
              <a:extLst>
                <a:ext uri="{FF2B5EF4-FFF2-40B4-BE49-F238E27FC236}">
                  <a16:creationId xmlns:a16="http://schemas.microsoft.com/office/drawing/2014/main" id="{465B39B9-1574-F84B-3C4C-B29D392B245B}"/>
                </a:ext>
              </a:extLst>
            </p:cNvPr>
            <p:cNvSpPr/>
            <p:nvPr/>
          </p:nvSpPr>
          <p:spPr>
            <a:xfrm>
              <a:off x="4572761" y="686562"/>
              <a:ext cx="3352800" cy="1158240"/>
            </a:xfrm>
            <a:custGeom>
              <a:avLst/>
              <a:gdLst/>
              <a:ahLst/>
              <a:cxnLst/>
              <a:rect l="l" t="t" r="r" b="b"/>
              <a:pathLst>
                <a:path w="3352800" h="1158239">
                  <a:moveTo>
                    <a:pt x="0" y="1158239"/>
                  </a:moveTo>
                  <a:lnTo>
                    <a:pt x="3352799" y="1158239"/>
                  </a:lnTo>
                  <a:lnTo>
                    <a:pt x="3352799" y="0"/>
                  </a:lnTo>
                  <a:lnTo>
                    <a:pt x="0" y="0"/>
                  </a:lnTo>
                  <a:lnTo>
                    <a:pt x="0" y="1158239"/>
                  </a:lnTo>
                  <a:close/>
                </a:path>
              </a:pathLst>
            </a:custGeom>
            <a:ln w="25399">
              <a:solidFill>
                <a:srgbClr val="000000"/>
              </a:solidFill>
            </a:ln>
          </p:spPr>
          <p:txBody>
            <a:bodyPr wrap="square" lIns="0" tIns="0" rIns="0" bIns="0" rtlCol="0"/>
            <a:lstStyle/>
            <a:p>
              <a:endParaRPr/>
            </a:p>
          </p:txBody>
        </p:sp>
      </p:grpSp>
      <p:sp>
        <p:nvSpPr>
          <p:cNvPr id="18" name="object 8">
            <a:extLst>
              <a:ext uri="{FF2B5EF4-FFF2-40B4-BE49-F238E27FC236}">
                <a16:creationId xmlns:a16="http://schemas.microsoft.com/office/drawing/2014/main" id="{48CD3357-FE05-1994-A6BF-B181CFE16CF4}"/>
              </a:ext>
            </a:extLst>
          </p:cNvPr>
          <p:cNvSpPr txBox="1"/>
          <p:nvPr/>
        </p:nvSpPr>
        <p:spPr>
          <a:xfrm>
            <a:off x="4572761" y="686562"/>
            <a:ext cx="3352800" cy="115824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6469">
              <a:lnSpc>
                <a:spcPct val="100000"/>
              </a:lnSpc>
              <a:spcBef>
                <a:spcPts val="1285"/>
              </a:spcBef>
            </a:pPr>
            <a:r>
              <a:rPr sz="1800" dirty="0">
                <a:latin typeface="Calibri"/>
                <a:cs typeface="Calibri"/>
              </a:rPr>
              <a:t>Malicious</a:t>
            </a:r>
            <a:r>
              <a:rPr sz="1800" spc="-10" dirty="0">
                <a:latin typeface="Calibri"/>
                <a:cs typeface="Calibri"/>
              </a:rPr>
              <a:t> </a:t>
            </a:r>
            <a:r>
              <a:rPr sz="1800" spc="-20" dirty="0">
                <a:latin typeface="Calibri"/>
                <a:cs typeface="Calibri"/>
              </a:rPr>
              <a:t>Code</a:t>
            </a:r>
            <a:endParaRPr sz="1800">
              <a:latin typeface="Calibri"/>
              <a:cs typeface="Calibri"/>
            </a:endParaRPr>
          </a:p>
        </p:txBody>
      </p:sp>
      <p:grpSp>
        <p:nvGrpSpPr>
          <p:cNvPr id="23" name="object 9">
            <a:extLst>
              <a:ext uri="{FF2B5EF4-FFF2-40B4-BE49-F238E27FC236}">
                <a16:creationId xmlns:a16="http://schemas.microsoft.com/office/drawing/2014/main" id="{96A0E4D5-28D2-21BE-C289-601E0D6F8B49}"/>
              </a:ext>
            </a:extLst>
          </p:cNvPr>
          <p:cNvGrpSpPr/>
          <p:nvPr/>
        </p:nvGrpSpPr>
        <p:grpSpPr>
          <a:xfrm>
            <a:off x="4524755" y="1796783"/>
            <a:ext cx="3442970" cy="561340"/>
            <a:chOff x="4524755" y="1796783"/>
            <a:chExt cx="3442970" cy="561340"/>
          </a:xfrm>
        </p:grpSpPr>
        <p:pic>
          <p:nvPicPr>
            <p:cNvPr id="25" name="object 10">
              <a:extLst>
                <a:ext uri="{FF2B5EF4-FFF2-40B4-BE49-F238E27FC236}">
                  <a16:creationId xmlns:a16="http://schemas.microsoft.com/office/drawing/2014/main" id="{3F7CECCA-ED84-4FD4-101A-6E96715231FD}"/>
                </a:ext>
              </a:extLst>
            </p:cNvPr>
            <p:cNvPicPr/>
            <p:nvPr/>
          </p:nvPicPr>
          <p:blipFill>
            <a:blip r:embed="rId3" cstate="print"/>
            <a:stretch>
              <a:fillRect/>
            </a:stretch>
          </p:blipFill>
          <p:spPr>
            <a:xfrm>
              <a:off x="4524755" y="1816633"/>
              <a:ext cx="3442715" cy="455650"/>
            </a:xfrm>
            <a:prstGeom prst="rect">
              <a:avLst/>
            </a:prstGeom>
          </p:spPr>
        </p:pic>
        <p:pic>
          <p:nvPicPr>
            <p:cNvPr id="26" name="object 11">
              <a:extLst>
                <a:ext uri="{FF2B5EF4-FFF2-40B4-BE49-F238E27FC236}">
                  <a16:creationId xmlns:a16="http://schemas.microsoft.com/office/drawing/2014/main" id="{FAB7D6A2-5C49-852F-AE86-33E852D867E1}"/>
                </a:ext>
              </a:extLst>
            </p:cNvPr>
            <p:cNvPicPr/>
            <p:nvPr/>
          </p:nvPicPr>
          <p:blipFill>
            <a:blip r:embed="rId4" cstate="print"/>
            <a:stretch>
              <a:fillRect/>
            </a:stretch>
          </p:blipFill>
          <p:spPr>
            <a:xfrm>
              <a:off x="5846063" y="1796783"/>
              <a:ext cx="797064" cy="560844"/>
            </a:xfrm>
            <a:prstGeom prst="rect">
              <a:avLst/>
            </a:prstGeom>
          </p:spPr>
        </p:pic>
        <p:pic>
          <p:nvPicPr>
            <p:cNvPr id="27" name="object 12">
              <a:extLst>
                <a:ext uri="{FF2B5EF4-FFF2-40B4-BE49-F238E27FC236}">
                  <a16:creationId xmlns:a16="http://schemas.microsoft.com/office/drawing/2014/main" id="{6E480D97-3D44-3FBA-AF27-33B5088B7BD5}"/>
                </a:ext>
              </a:extLst>
            </p:cNvPr>
            <p:cNvPicPr/>
            <p:nvPr/>
          </p:nvPicPr>
          <p:blipFill>
            <a:blip r:embed="rId5" cstate="print"/>
            <a:stretch>
              <a:fillRect/>
            </a:stretch>
          </p:blipFill>
          <p:spPr>
            <a:xfrm>
              <a:off x="4571999" y="1844040"/>
              <a:ext cx="3352800" cy="365760"/>
            </a:xfrm>
            <a:prstGeom prst="rect">
              <a:avLst/>
            </a:prstGeom>
          </p:spPr>
        </p:pic>
        <p:sp>
          <p:nvSpPr>
            <p:cNvPr id="28" name="object 13">
              <a:extLst>
                <a:ext uri="{FF2B5EF4-FFF2-40B4-BE49-F238E27FC236}">
                  <a16:creationId xmlns:a16="http://schemas.microsoft.com/office/drawing/2014/main" id="{64DBF0FA-75D7-A6B5-7ED4-DE04B5F91133}"/>
                </a:ext>
              </a:extLst>
            </p:cNvPr>
            <p:cNvSpPr/>
            <p:nvPr/>
          </p:nvSpPr>
          <p:spPr>
            <a:xfrm>
              <a:off x="4571999" y="18440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29" name="object 14">
            <a:extLst>
              <a:ext uri="{FF2B5EF4-FFF2-40B4-BE49-F238E27FC236}">
                <a16:creationId xmlns:a16="http://schemas.microsoft.com/office/drawing/2014/main" id="{8783DF23-3A6C-2144-0762-D9198BDAF3BD}"/>
              </a:ext>
            </a:extLst>
          </p:cNvPr>
          <p:cNvSpPr txBox="1"/>
          <p:nvPr/>
        </p:nvSpPr>
        <p:spPr>
          <a:xfrm>
            <a:off x="4577524" y="1861515"/>
            <a:ext cx="3343275" cy="300355"/>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Stuff</a:t>
            </a:r>
            <a:endParaRPr sz="1800">
              <a:latin typeface="Calibri"/>
              <a:cs typeface="Calibri"/>
            </a:endParaRPr>
          </a:p>
        </p:txBody>
      </p:sp>
      <p:sp>
        <p:nvSpPr>
          <p:cNvPr id="30" name="object 15">
            <a:extLst>
              <a:ext uri="{FF2B5EF4-FFF2-40B4-BE49-F238E27FC236}">
                <a16:creationId xmlns:a16="http://schemas.microsoft.com/office/drawing/2014/main" id="{C1A6A5BA-0FC8-7697-64FD-004CE2BFBCA0}"/>
              </a:ext>
            </a:extLst>
          </p:cNvPr>
          <p:cNvSpPr/>
          <p:nvPr/>
        </p:nvSpPr>
        <p:spPr>
          <a:xfrm>
            <a:off x="4572761" y="2225801"/>
            <a:ext cx="3352800" cy="457200"/>
          </a:xfrm>
          <a:custGeom>
            <a:avLst/>
            <a:gdLst/>
            <a:ahLst/>
            <a:cxnLst/>
            <a:rect l="l" t="t" r="r" b="b"/>
            <a:pathLst>
              <a:path w="3352800" h="457200">
                <a:moveTo>
                  <a:pt x="0" y="457200"/>
                </a:moveTo>
                <a:lnTo>
                  <a:pt x="3352799" y="457200"/>
                </a:lnTo>
                <a:lnTo>
                  <a:pt x="3352799" y="0"/>
                </a:lnTo>
                <a:lnTo>
                  <a:pt x="0" y="0"/>
                </a:lnTo>
                <a:lnTo>
                  <a:pt x="0" y="457200"/>
                </a:lnTo>
                <a:close/>
              </a:path>
            </a:pathLst>
          </a:custGeom>
          <a:ln w="25400">
            <a:solidFill>
              <a:srgbClr val="000000"/>
            </a:solidFill>
          </a:ln>
        </p:spPr>
        <p:txBody>
          <a:bodyPr wrap="square" lIns="0" tIns="0" rIns="0" bIns="0" rtlCol="0"/>
          <a:lstStyle/>
          <a:p>
            <a:endParaRPr/>
          </a:p>
        </p:txBody>
      </p:sp>
      <p:sp>
        <p:nvSpPr>
          <p:cNvPr id="31" name="object 16">
            <a:extLst>
              <a:ext uri="{FF2B5EF4-FFF2-40B4-BE49-F238E27FC236}">
                <a16:creationId xmlns:a16="http://schemas.microsoft.com/office/drawing/2014/main" id="{BF7E7B7C-B7AB-CDB4-21A1-EBA6E84CAB5D}"/>
              </a:ext>
            </a:extLst>
          </p:cNvPr>
          <p:cNvSpPr txBox="1"/>
          <p:nvPr/>
        </p:nvSpPr>
        <p:spPr>
          <a:xfrm>
            <a:off x="4585461" y="2238501"/>
            <a:ext cx="3327400" cy="431800"/>
          </a:xfrm>
          <a:prstGeom prst="rect">
            <a:avLst/>
          </a:prstGeom>
          <a:solidFill>
            <a:srgbClr val="C0504D"/>
          </a:solidFill>
        </p:spPr>
        <p:txBody>
          <a:bodyPr vert="horz" wrap="square" lIns="0" tIns="62865" rIns="0" bIns="0" rtlCol="0">
            <a:spAutoFit/>
          </a:bodyPr>
          <a:lstStyle/>
          <a:p>
            <a:pPr marL="740410">
              <a:lnSpc>
                <a:spcPct val="100000"/>
              </a:lnSpc>
              <a:spcBef>
                <a:spcPts val="495"/>
              </a:spcBef>
            </a:pPr>
            <a:r>
              <a:rPr sz="1800" dirty="0">
                <a:latin typeface="Calibri"/>
                <a:cs typeface="Calibri"/>
              </a:rPr>
              <a:t>New</a:t>
            </a:r>
            <a:r>
              <a:rPr sz="1800" spc="15" dirty="0">
                <a:latin typeface="Calibri"/>
                <a:cs typeface="Calibri"/>
              </a:rPr>
              <a:t> </a:t>
            </a:r>
            <a:r>
              <a:rPr sz="1800" dirty="0">
                <a:latin typeface="Calibri"/>
                <a:cs typeface="Calibri"/>
              </a:rPr>
              <a:t>return</a:t>
            </a:r>
            <a:r>
              <a:rPr sz="1800" spc="5" dirty="0">
                <a:latin typeface="Calibri"/>
                <a:cs typeface="Calibri"/>
              </a:rPr>
              <a:t> </a:t>
            </a:r>
            <a:r>
              <a:rPr sz="1800" spc="-10" dirty="0">
                <a:latin typeface="Calibri"/>
                <a:cs typeface="Calibri"/>
              </a:rPr>
              <a:t>address</a:t>
            </a:r>
            <a:endParaRPr sz="1800">
              <a:latin typeface="Calibri"/>
              <a:cs typeface="Calibri"/>
            </a:endParaRPr>
          </a:p>
        </p:txBody>
      </p:sp>
      <p:grpSp>
        <p:nvGrpSpPr>
          <p:cNvPr id="32" name="object 17">
            <a:extLst>
              <a:ext uri="{FF2B5EF4-FFF2-40B4-BE49-F238E27FC236}">
                <a16:creationId xmlns:a16="http://schemas.microsoft.com/office/drawing/2014/main" id="{1BEC6DF1-EF2F-F447-2451-E8C6408D2127}"/>
              </a:ext>
            </a:extLst>
          </p:cNvPr>
          <p:cNvGrpSpPr/>
          <p:nvPr/>
        </p:nvGrpSpPr>
        <p:grpSpPr>
          <a:xfrm>
            <a:off x="4524755" y="2660904"/>
            <a:ext cx="3442970" cy="2620010"/>
            <a:chOff x="4524755" y="2660904"/>
            <a:chExt cx="3442970" cy="2620010"/>
          </a:xfrm>
        </p:grpSpPr>
        <p:pic>
          <p:nvPicPr>
            <p:cNvPr id="33" name="object 18">
              <a:extLst>
                <a:ext uri="{FF2B5EF4-FFF2-40B4-BE49-F238E27FC236}">
                  <a16:creationId xmlns:a16="http://schemas.microsoft.com/office/drawing/2014/main" id="{22DDCA7F-DAD7-5702-0556-A54B4DEA47F6}"/>
                </a:ext>
              </a:extLst>
            </p:cNvPr>
            <p:cNvPicPr/>
            <p:nvPr/>
          </p:nvPicPr>
          <p:blipFill>
            <a:blip r:embed="rId6" cstate="print"/>
            <a:stretch>
              <a:fillRect/>
            </a:stretch>
          </p:blipFill>
          <p:spPr>
            <a:xfrm>
              <a:off x="4524755" y="2660904"/>
              <a:ext cx="3442715" cy="2619756"/>
            </a:xfrm>
            <a:prstGeom prst="rect">
              <a:avLst/>
            </a:prstGeom>
          </p:spPr>
        </p:pic>
        <p:pic>
          <p:nvPicPr>
            <p:cNvPr id="34" name="object 19">
              <a:extLst>
                <a:ext uri="{FF2B5EF4-FFF2-40B4-BE49-F238E27FC236}">
                  <a16:creationId xmlns:a16="http://schemas.microsoft.com/office/drawing/2014/main" id="{D9F1C729-5440-9D35-8034-C326862433B9}"/>
                </a:ext>
              </a:extLst>
            </p:cNvPr>
            <p:cNvPicPr/>
            <p:nvPr/>
          </p:nvPicPr>
          <p:blipFill>
            <a:blip r:embed="rId7" cstate="print"/>
            <a:stretch>
              <a:fillRect/>
            </a:stretch>
          </p:blipFill>
          <p:spPr>
            <a:xfrm>
              <a:off x="4571999" y="2688336"/>
              <a:ext cx="3352800" cy="2529840"/>
            </a:xfrm>
            <a:prstGeom prst="rect">
              <a:avLst/>
            </a:prstGeom>
          </p:spPr>
        </p:pic>
        <p:sp>
          <p:nvSpPr>
            <p:cNvPr id="35" name="object 20">
              <a:extLst>
                <a:ext uri="{FF2B5EF4-FFF2-40B4-BE49-F238E27FC236}">
                  <a16:creationId xmlns:a16="http://schemas.microsoft.com/office/drawing/2014/main" id="{11C7C7C5-3EBE-7E23-C9C1-6015648C76B3}"/>
                </a:ext>
              </a:extLst>
            </p:cNvPr>
            <p:cNvSpPr/>
            <p:nvPr/>
          </p:nvSpPr>
          <p:spPr>
            <a:xfrm>
              <a:off x="4571999" y="2688336"/>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36" name="object 21">
            <a:extLst>
              <a:ext uri="{FF2B5EF4-FFF2-40B4-BE49-F238E27FC236}">
                <a16:creationId xmlns:a16="http://schemas.microsoft.com/office/drawing/2014/main" id="{962B8B4A-245B-7D16-2186-BA3A5BF0F4CC}"/>
              </a:ext>
            </a:extLst>
          </p:cNvPr>
          <p:cNvSpPr txBox="1"/>
          <p:nvPr/>
        </p:nvSpPr>
        <p:spPr>
          <a:xfrm>
            <a:off x="6027420" y="3789426"/>
            <a:ext cx="454025" cy="299720"/>
          </a:xfrm>
          <a:prstGeom prst="rect">
            <a:avLst/>
          </a:prstGeom>
        </p:spPr>
        <p:txBody>
          <a:bodyPr vert="horz" wrap="square" lIns="0" tIns="12700" rIns="0" bIns="0" rtlCol="0">
            <a:spAutoFit/>
          </a:bodyPr>
          <a:lstStyle/>
          <a:p>
            <a:pPr>
              <a:lnSpc>
                <a:spcPct val="100000"/>
              </a:lnSpc>
              <a:spcBef>
                <a:spcPts val="100"/>
              </a:spcBef>
            </a:pPr>
            <a:r>
              <a:rPr sz="1800" spc="-10" dirty="0">
                <a:latin typeface="Calibri"/>
                <a:cs typeface="Calibri"/>
              </a:rPr>
              <a:t>Stuff</a:t>
            </a:r>
            <a:endParaRPr sz="1800">
              <a:latin typeface="Calibri"/>
              <a:cs typeface="Calibri"/>
            </a:endParaRPr>
          </a:p>
        </p:txBody>
      </p:sp>
      <p:sp>
        <p:nvSpPr>
          <p:cNvPr id="37" name="object 22">
            <a:extLst>
              <a:ext uri="{FF2B5EF4-FFF2-40B4-BE49-F238E27FC236}">
                <a16:creationId xmlns:a16="http://schemas.microsoft.com/office/drawing/2014/main" id="{25EB3AC6-0AFA-1162-EC53-18E69014C780}"/>
              </a:ext>
            </a:extLst>
          </p:cNvPr>
          <p:cNvSpPr txBox="1"/>
          <p:nvPr/>
        </p:nvSpPr>
        <p:spPr>
          <a:xfrm>
            <a:off x="5718175" y="5373725"/>
            <a:ext cx="848994"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a:cs typeface="Arial"/>
              </a:rPr>
              <a:t>“badfile”</a:t>
            </a:r>
            <a:endParaRPr sz="1800">
              <a:latin typeface="Arial"/>
              <a:cs typeface="Arial"/>
            </a:endParaRPr>
          </a:p>
        </p:txBody>
      </p:sp>
      <p:grpSp>
        <p:nvGrpSpPr>
          <p:cNvPr id="38" name="object 23">
            <a:extLst>
              <a:ext uri="{FF2B5EF4-FFF2-40B4-BE49-F238E27FC236}">
                <a16:creationId xmlns:a16="http://schemas.microsoft.com/office/drawing/2014/main" id="{3D594646-2B52-21AC-E559-AFD1A218179F}"/>
              </a:ext>
            </a:extLst>
          </p:cNvPr>
          <p:cNvGrpSpPr/>
          <p:nvPr/>
        </p:nvGrpSpPr>
        <p:grpSpPr>
          <a:xfrm>
            <a:off x="3729354" y="2300858"/>
            <a:ext cx="641350" cy="596900"/>
            <a:chOff x="3729354" y="2300858"/>
            <a:chExt cx="641350" cy="596900"/>
          </a:xfrm>
        </p:grpSpPr>
        <p:sp>
          <p:nvSpPr>
            <p:cNvPr id="39" name="object 24">
              <a:extLst>
                <a:ext uri="{FF2B5EF4-FFF2-40B4-BE49-F238E27FC236}">
                  <a16:creationId xmlns:a16="http://schemas.microsoft.com/office/drawing/2014/main" id="{ED3C00C1-3B16-C43D-6FA7-64FFDC266A6B}"/>
                </a:ext>
              </a:extLst>
            </p:cNvPr>
            <p:cNvSpPr/>
            <p:nvPr/>
          </p:nvSpPr>
          <p:spPr>
            <a:xfrm>
              <a:off x="3742055" y="2313939"/>
              <a:ext cx="615950" cy="571500"/>
            </a:xfrm>
            <a:custGeom>
              <a:avLst/>
              <a:gdLst/>
              <a:ahLst/>
              <a:cxnLst/>
              <a:rect l="l" t="t" r="r" b="b"/>
              <a:pathLst>
                <a:path w="615950" h="571500">
                  <a:moveTo>
                    <a:pt x="615950" y="194310"/>
                  </a:moveTo>
                  <a:lnTo>
                    <a:pt x="399415" y="194310"/>
                  </a:lnTo>
                  <a:lnTo>
                    <a:pt x="399415" y="0"/>
                  </a:lnTo>
                  <a:lnTo>
                    <a:pt x="216535" y="0"/>
                  </a:lnTo>
                  <a:lnTo>
                    <a:pt x="216535" y="194310"/>
                  </a:lnTo>
                  <a:lnTo>
                    <a:pt x="0" y="194310"/>
                  </a:lnTo>
                  <a:lnTo>
                    <a:pt x="0" y="377190"/>
                  </a:lnTo>
                  <a:lnTo>
                    <a:pt x="216535" y="377190"/>
                  </a:lnTo>
                  <a:lnTo>
                    <a:pt x="216535" y="571500"/>
                  </a:lnTo>
                  <a:lnTo>
                    <a:pt x="399415" y="571500"/>
                  </a:lnTo>
                  <a:lnTo>
                    <a:pt x="399415" y="377190"/>
                  </a:lnTo>
                  <a:lnTo>
                    <a:pt x="615950" y="377190"/>
                  </a:lnTo>
                  <a:lnTo>
                    <a:pt x="615950" y="194310"/>
                  </a:lnTo>
                  <a:close/>
                </a:path>
              </a:pathLst>
            </a:custGeom>
            <a:solidFill>
              <a:srgbClr val="000000"/>
            </a:solidFill>
          </p:spPr>
          <p:txBody>
            <a:bodyPr wrap="square" lIns="0" tIns="0" rIns="0" bIns="0" rtlCol="0"/>
            <a:lstStyle/>
            <a:p>
              <a:endParaRPr/>
            </a:p>
          </p:txBody>
        </p:sp>
        <p:sp>
          <p:nvSpPr>
            <p:cNvPr id="40" name="object 25">
              <a:extLst>
                <a:ext uri="{FF2B5EF4-FFF2-40B4-BE49-F238E27FC236}">
                  <a16:creationId xmlns:a16="http://schemas.microsoft.com/office/drawing/2014/main" id="{C3F5AA02-8E8F-DC01-141D-A5C475931567}"/>
                </a:ext>
              </a:extLst>
            </p:cNvPr>
            <p:cNvSpPr/>
            <p:nvPr/>
          </p:nvSpPr>
          <p:spPr>
            <a:xfrm>
              <a:off x="3742054" y="2313558"/>
              <a:ext cx="615950" cy="571500"/>
            </a:xfrm>
            <a:custGeom>
              <a:avLst/>
              <a:gdLst/>
              <a:ahLst/>
              <a:cxnLst/>
              <a:rect l="l" t="t" r="r" b="b"/>
              <a:pathLst>
                <a:path w="615950" h="571500">
                  <a:moveTo>
                    <a:pt x="0" y="194182"/>
                  </a:moveTo>
                  <a:lnTo>
                    <a:pt x="216535" y="194182"/>
                  </a:lnTo>
                  <a:lnTo>
                    <a:pt x="216535" y="0"/>
                  </a:lnTo>
                  <a:lnTo>
                    <a:pt x="399415" y="0"/>
                  </a:lnTo>
                  <a:lnTo>
                    <a:pt x="399415" y="194182"/>
                  </a:lnTo>
                  <a:lnTo>
                    <a:pt x="615950" y="194182"/>
                  </a:lnTo>
                  <a:lnTo>
                    <a:pt x="615950" y="377063"/>
                  </a:lnTo>
                  <a:lnTo>
                    <a:pt x="399415" y="377063"/>
                  </a:lnTo>
                  <a:lnTo>
                    <a:pt x="399415" y="571245"/>
                  </a:lnTo>
                  <a:lnTo>
                    <a:pt x="216535" y="571245"/>
                  </a:lnTo>
                  <a:lnTo>
                    <a:pt x="216535" y="377063"/>
                  </a:lnTo>
                  <a:lnTo>
                    <a:pt x="0" y="377063"/>
                  </a:lnTo>
                  <a:lnTo>
                    <a:pt x="0" y="194182"/>
                  </a:lnTo>
                  <a:close/>
                </a:path>
              </a:pathLst>
            </a:custGeom>
            <a:ln w="25400">
              <a:solidFill>
                <a:srgbClr val="000000"/>
              </a:solidFill>
            </a:ln>
          </p:spPr>
          <p:txBody>
            <a:bodyPr wrap="square" lIns="0" tIns="0" rIns="0" bIns="0" rtlCol="0"/>
            <a:lstStyle/>
            <a:p>
              <a:endParaRPr/>
            </a:p>
          </p:txBody>
        </p:sp>
      </p:grpSp>
      <p:sp>
        <p:nvSpPr>
          <p:cNvPr id="41" name="TextBox 40">
            <a:extLst>
              <a:ext uri="{FF2B5EF4-FFF2-40B4-BE49-F238E27FC236}">
                <a16:creationId xmlns:a16="http://schemas.microsoft.com/office/drawing/2014/main" id="{BFB4665E-81A9-723E-BC3B-E8E776A42F95}"/>
              </a:ext>
            </a:extLst>
          </p:cNvPr>
          <p:cNvSpPr txBox="1"/>
          <p:nvPr/>
        </p:nvSpPr>
        <p:spPr>
          <a:xfrm>
            <a:off x="533400" y="5950040"/>
            <a:ext cx="2852063" cy="369332"/>
          </a:xfrm>
          <a:prstGeom prst="rect">
            <a:avLst/>
          </a:prstGeom>
          <a:noFill/>
        </p:spPr>
        <p:txBody>
          <a:bodyPr wrap="none" rtlCol="0">
            <a:spAutoFit/>
          </a:bodyPr>
          <a:lstStyle/>
          <a:p>
            <a:r>
              <a:rPr lang="en-US" dirty="0" err="1"/>
              <a:t>bof</a:t>
            </a:r>
            <a:r>
              <a:rPr lang="en-US" dirty="0"/>
              <a:t>() stack frame (</a:t>
            </a:r>
            <a:r>
              <a:rPr lang="en-US" dirty="0" err="1"/>
              <a:t>stack.c</a:t>
            </a:r>
            <a:r>
              <a:rPr lang="en-US" dirty="0"/>
              <a:t>)</a:t>
            </a:r>
          </a:p>
        </p:txBody>
      </p:sp>
      <p:grpSp>
        <p:nvGrpSpPr>
          <p:cNvPr id="42" name="object 30">
            <a:extLst>
              <a:ext uri="{FF2B5EF4-FFF2-40B4-BE49-F238E27FC236}">
                <a16:creationId xmlns:a16="http://schemas.microsoft.com/office/drawing/2014/main" id="{C39A4740-D533-94D4-0081-B21730AE4E8F}"/>
              </a:ext>
            </a:extLst>
          </p:cNvPr>
          <p:cNvGrpSpPr/>
          <p:nvPr/>
        </p:nvGrpSpPr>
        <p:grpSpPr>
          <a:xfrm>
            <a:off x="8706866" y="436118"/>
            <a:ext cx="3378200" cy="1244600"/>
            <a:chOff x="8706866" y="436118"/>
            <a:chExt cx="3378200" cy="1244600"/>
          </a:xfrm>
        </p:grpSpPr>
        <p:sp>
          <p:nvSpPr>
            <p:cNvPr id="43" name="object 31">
              <a:extLst>
                <a:ext uri="{FF2B5EF4-FFF2-40B4-BE49-F238E27FC236}">
                  <a16:creationId xmlns:a16="http://schemas.microsoft.com/office/drawing/2014/main" id="{C29D3283-74D7-C4D5-4211-442A6BB01EDD}"/>
                </a:ext>
              </a:extLst>
            </p:cNvPr>
            <p:cNvSpPr/>
            <p:nvPr/>
          </p:nvSpPr>
          <p:spPr>
            <a:xfrm>
              <a:off x="8719566" y="448818"/>
              <a:ext cx="3352800" cy="146685"/>
            </a:xfrm>
            <a:custGeom>
              <a:avLst/>
              <a:gdLst/>
              <a:ahLst/>
              <a:cxnLst/>
              <a:rect l="l" t="t" r="r" b="b"/>
              <a:pathLst>
                <a:path w="3352800" h="146684">
                  <a:moveTo>
                    <a:pt x="0" y="146304"/>
                  </a:moveTo>
                  <a:lnTo>
                    <a:pt x="3352800" y="146304"/>
                  </a:lnTo>
                  <a:lnTo>
                    <a:pt x="3352800" y="0"/>
                  </a:lnTo>
                  <a:lnTo>
                    <a:pt x="0" y="0"/>
                  </a:lnTo>
                  <a:lnTo>
                    <a:pt x="0" y="146304"/>
                  </a:lnTo>
                  <a:close/>
                </a:path>
              </a:pathLst>
            </a:custGeom>
            <a:solidFill>
              <a:srgbClr val="F1F1F1"/>
            </a:solidFill>
          </p:spPr>
          <p:txBody>
            <a:bodyPr wrap="square" lIns="0" tIns="0" rIns="0" bIns="0" rtlCol="0"/>
            <a:lstStyle/>
            <a:p>
              <a:endParaRPr/>
            </a:p>
          </p:txBody>
        </p:sp>
        <p:sp>
          <p:nvSpPr>
            <p:cNvPr id="44" name="object 32">
              <a:extLst>
                <a:ext uri="{FF2B5EF4-FFF2-40B4-BE49-F238E27FC236}">
                  <a16:creationId xmlns:a16="http://schemas.microsoft.com/office/drawing/2014/main" id="{C3A36622-BC20-EEA1-4E44-E3D4C5407D56}"/>
                </a:ext>
              </a:extLst>
            </p:cNvPr>
            <p:cNvSpPr/>
            <p:nvPr/>
          </p:nvSpPr>
          <p:spPr>
            <a:xfrm>
              <a:off x="8719566" y="448818"/>
              <a:ext cx="3352800" cy="1219200"/>
            </a:xfrm>
            <a:custGeom>
              <a:avLst/>
              <a:gdLst/>
              <a:ahLst/>
              <a:cxnLst/>
              <a:rect l="l" t="t" r="r" b="b"/>
              <a:pathLst>
                <a:path w="3352800" h="1219200">
                  <a:moveTo>
                    <a:pt x="0" y="1219200"/>
                  </a:moveTo>
                  <a:lnTo>
                    <a:pt x="3352800" y="1219200"/>
                  </a:lnTo>
                  <a:lnTo>
                    <a:pt x="3352800" y="0"/>
                  </a:lnTo>
                  <a:lnTo>
                    <a:pt x="0" y="0"/>
                  </a:lnTo>
                  <a:lnTo>
                    <a:pt x="0" y="1219200"/>
                  </a:lnTo>
                  <a:close/>
                </a:path>
              </a:pathLst>
            </a:custGeom>
            <a:ln w="25400">
              <a:solidFill>
                <a:srgbClr val="EDEBE0"/>
              </a:solidFill>
            </a:ln>
          </p:spPr>
          <p:txBody>
            <a:bodyPr wrap="square" lIns="0" tIns="0" rIns="0" bIns="0" rtlCol="0"/>
            <a:lstStyle/>
            <a:p>
              <a:endParaRPr/>
            </a:p>
          </p:txBody>
        </p:sp>
      </p:grpSp>
      <p:sp>
        <p:nvSpPr>
          <p:cNvPr id="45" name="object 33">
            <a:extLst>
              <a:ext uri="{FF2B5EF4-FFF2-40B4-BE49-F238E27FC236}">
                <a16:creationId xmlns:a16="http://schemas.microsoft.com/office/drawing/2014/main" id="{F5379952-5BC5-B6D9-D210-2E17503E2DC0}"/>
              </a:ext>
            </a:extLst>
          </p:cNvPr>
          <p:cNvSpPr txBox="1"/>
          <p:nvPr/>
        </p:nvSpPr>
        <p:spPr>
          <a:xfrm>
            <a:off x="9199498" y="963294"/>
            <a:ext cx="2390775" cy="228600"/>
          </a:xfrm>
          <a:prstGeom prst="rect">
            <a:avLst/>
          </a:prstGeom>
        </p:spPr>
        <p:txBody>
          <a:bodyPr vert="horz" wrap="square" lIns="0" tIns="0" rIns="0" bIns="0" rtlCol="0">
            <a:spAutoFit/>
          </a:bodyPr>
          <a:lstStyle/>
          <a:p>
            <a:pPr>
              <a:lnSpc>
                <a:spcPts val="1710"/>
              </a:lnSpc>
            </a:pPr>
            <a:r>
              <a:rPr sz="1800" dirty="0">
                <a:solidFill>
                  <a:srgbClr val="A6A6A6"/>
                </a:solidFill>
                <a:latin typeface="Calibri"/>
                <a:cs typeface="Calibri"/>
              </a:rPr>
              <a:t>…</a:t>
            </a:r>
            <a:r>
              <a:rPr sz="1800" spc="-30" dirty="0">
                <a:solidFill>
                  <a:srgbClr val="A6A6A6"/>
                </a:solidFill>
                <a:latin typeface="Calibri"/>
                <a:cs typeface="Calibri"/>
              </a:rPr>
              <a:t> </a:t>
            </a:r>
            <a:r>
              <a:rPr sz="1800" dirty="0">
                <a:solidFill>
                  <a:srgbClr val="A6A6A6"/>
                </a:solidFill>
                <a:latin typeface="Calibri"/>
                <a:cs typeface="Calibri"/>
              </a:rPr>
              <a:t>previous</a:t>
            </a:r>
            <a:r>
              <a:rPr sz="1800" spc="-10" dirty="0">
                <a:solidFill>
                  <a:srgbClr val="A6A6A6"/>
                </a:solidFill>
                <a:latin typeface="Calibri"/>
                <a:cs typeface="Calibri"/>
              </a:rPr>
              <a:t> </a:t>
            </a:r>
            <a:r>
              <a:rPr sz="1800" dirty="0">
                <a:solidFill>
                  <a:srgbClr val="A6A6A6"/>
                </a:solidFill>
                <a:latin typeface="Calibri"/>
                <a:cs typeface="Calibri"/>
              </a:rPr>
              <a:t>stack</a:t>
            </a:r>
            <a:r>
              <a:rPr sz="1800" spc="-25" dirty="0">
                <a:solidFill>
                  <a:srgbClr val="A6A6A6"/>
                </a:solidFill>
                <a:latin typeface="Calibri"/>
                <a:cs typeface="Calibri"/>
              </a:rPr>
              <a:t> </a:t>
            </a:r>
            <a:r>
              <a:rPr sz="1800" spc="-10" dirty="0">
                <a:solidFill>
                  <a:srgbClr val="A6A6A6"/>
                </a:solidFill>
                <a:latin typeface="Calibri"/>
                <a:cs typeface="Calibri"/>
              </a:rPr>
              <a:t>frames…</a:t>
            </a:r>
            <a:endParaRPr sz="1800">
              <a:latin typeface="Calibri"/>
              <a:cs typeface="Calibri"/>
            </a:endParaRPr>
          </a:p>
        </p:txBody>
      </p:sp>
      <p:grpSp>
        <p:nvGrpSpPr>
          <p:cNvPr id="46" name="object 34">
            <a:extLst>
              <a:ext uri="{FF2B5EF4-FFF2-40B4-BE49-F238E27FC236}">
                <a16:creationId xmlns:a16="http://schemas.microsoft.com/office/drawing/2014/main" id="{BC169D3A-24D2-D7E4-2BA1-B0FB15617C4D}"/>
              </a:ext>
            </a:extLst>
          </p:cNvPr>
          <p:cNvGrpSpPr/>
          <p:nvPr/>
        </p:nvGrpSpPr>
        <p:grpSpPr>
          <a:xfrm>
            <a:off x="8706866" y="1670557"/>
            <a:ext cx="3378200" cy="946150"/>
            <a:chOff x="8706866" y="1670557"/>
            <a:chExt cx="3378200" cy="946150"/>
          </a:xfrm>
        </p:grpSpPr>
        <p:sp>
          <p:nvSpPr>
            <p:cNvPr id="47" name="object 35">
              <a:extLst>
                <a:ext uri="{FF2B5EF4-FFF2-40B4-BE49-F238E27FC236}">
                  <a16:creationId xmlns:a16="http://schemas.microsoft.com/office/drawing/2014/main" id="{33BDB9AB-EF12-FB28-AB73-A6B82CDE6566}"/>
                </a:ext>
              </a:extLst>
            </p:cNvPr>
            <p:cNvSpPr/>
            <p:nvPr/>
          </p:nvSpPr>
          <p:spPr>
            <a:xfrm>
              <a:off x="8719566" y="1753361"/>
              <a:ext cx="3352800" cy="381000"/>
            </a:xfrm>
            <a:custGeom>
              <a:avLst/>
              <a:gdLst/>
              <a:ahLst/>
              <a:cxnLst/>
              <a:rect l="l" t="t" r="r" b="b"/>
              <a:pathLst>
                <a:path w="3352800" h="381000">
                  <a:moveTo>
                    <a:pt x="0" y="381000"/>
                  </a:moveTo>
                  <a:lnTo>
                    <a:pt x="3352800" y="381000"/>
                  </a:lnTo>
                  <a:lnTo>
                    <a:pt x="3352800" y="0"/>
                  </a:lnTo>
                  <a:lnTo>
                    <a:pt x="0" y="0"/>
                  </a:lnTo>
                  <a:lnTo>
                    <a:pt x="0" y="381000"/>
                  </a:lnTo>
                  <a:close/>
                </a:path>
              </a:pathLst>
            </a:custGeom>
            <a:solidFill>
              <a:srgbClr val="A6A6A6"/>
            </a:solidFill>
          </p:spPr>
          <p:txBody>
            <a:bodyPr wrap="square" lIns="0" tIns="0" rIns="0" bIns="0" rtlCol="0"/>
            <a:lstStyle/>
            <a:p>
              <a:endParaRPr/>
            </a:p>
          </p:txBody>
        </p:sp>
        <p:sp>
          <p:nvSpPr>
            <p:cNvPr id="48" name="object 36">
              <a:extLst>
                <a:ext uri="{FF2B5EF4-FFF2-40B4-BE49-F238E27FC236}">
                  <a16:creationId xmlns:a16="http://schemas.microsoft.com/office/drawing/2014/main" id="{B4CBF856-552D-2749-9A70-A704B906F1A9}"/>
                </a:ext>
              </a:extLst>
            </p:cNvPr>
            <p:cNvSpPr/>
            <p:nvPr/>
          </p:nvSpPr>
          <p:spPr>
            <a:xfrm>
              <a:off x="8719566" y="1683257"/>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49" name="object 37">
              <a:extLst>
                <a:ext uri="{FF2B5EF4-FFF2-40B4-BE49-F238E27FC236}">
                  <a16:creationId xmlns:a16="http://schemas.microsoft.com/office/drawing/2014/main" id="{46B9CC3F-FF0C-EF1C-B3AF-CE56B27C6CF6}"/>
                </a:ext>
              </a:extLst>
            </p:cNvPr>
            <p:cNvSpPr/>
            <p:nvPr/>
          </p:nvSpPr>
          <p:spPr>
            <a:xfrm>
              <a:off x="8719566" y="2591561"/>
              <a:ext cx="3352800" cy="6985"/>
            </a:xfrm>
            <a:custGeom>
              <a:avLst/>
              <a:gdLst/>
              <a:ahLst/>
              <a:cxnLst/>
              <a:rect l="l" t="t" r="r" b="b"/>
              <a:pathLst>
                <a:path w="3352800" h="6985">
                  <a:moveTo>
                    <a:pt x="0" y="6858"/>
                  </a:moveTo>
                  <a:lnTo>
                    <a:pt x="3352800" y="6858"/>
                  </a:lnTo>
                  <a:lnTo>
                    <a:pt x="3352800" y="0"/>
                  </a:lnTo>
                  <a:lnTo>
                    <a:pt x="0" y="0"/>
                  </a:lnTo>
                  <a:lnTo>
                    <a:pt x="0" y="6858"/>
                  </a:lnTo>
                  <a:close/>
                </a:path>
              </a:pathLst>
            </a:custGeom>
            <a:solidFill>
              <a:srgbClr val="A6A6A6"/>
            </a:solidFill>
          </p:spPr>
          <p:txBody>
            <a:bodyPr wrap="square" lIns="0" tIns="0" rIns="0" bIns="0" rtlCol="0"/>
            <a:lstStyle/>
            <a:p>
              <a:endParaRPr/>
            </a:p>
          </p:txBody>
        </p:sp>
        <p:sp>
          <p:nvSpPr>
            <p:cNvPr id="50" name="object 38">
              <a:extLst>
                <a:ext uri="{FF2B5EF4-FFF2-40B4-BE49-F238E27FC236}">
                  <a16:creationId xmlns:a16="http://schemas.microsoft.com/office/drawing/2014/main" id="{FF8A4FE3-1756-1980-241C-70DAC9D99D9E}"/>
                </a:ext>
              </a:extLst>
            </p:cNvPr>
            <p:cNvSpPr/>
            <p:nvPr/>
          </p:nvSpPr>
          <p:spPr>
            <a:xfrm>
              <a:off x="8719566" y="2146553"/>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grpSp>
      <p:sp>
        <p:nvSpPr>
          <p:cNvPr id="51" name="object 39">
            <a:extLst>
              <a:ext uri="{FF2B5EF4-FFF2-40B4-BE49-F238E27FC236}">
                <a16:creationId xmlns:a16="http://schemas.microsoft.com/office/drawing/2014/main" id="{F7E0252D-EB29-FAEA-A192-23EDD1248FBA}"/>
              </a:ext>
            </a:extLst>
          </p:cNvPr>
          <p:cNvSpPr txBox="1"/>
          <p:nvPr/>
        </p:nvSpPr>
        <p:spPr>
          <a:xfrm>
            <a:off x="9664572" y="2279142"/>
            <a:ext cx="1463675" cy="228600"/>
          </a:xfrm>
          <a:prstGeom prst="rect">
            <a:avLst/>
          </a:prstGeom>
        </p:spPr>
        <p:txBody>
          <a:bodyPr vert="horz" wrap="square" lIns="0" tIns="0" rIns="0" bIns="0" rtlCol="0">
            <a:spAutoFit/>
          </a:bodyPr>
          <a:lstStyle/>
          <a:p>
            <a:pPr>
              <a:lnSpc>
                <a:spcPts val="1710"/>
              </a:lnSpc>
            </a:pPr>
            <a:r>
              <a:rPr sz="1800" b="1" dirty="0">
                <a:latin typeface="Calibri"/>
                <a:cs typeface="Calibri"/>
              </a:rPr>
              <a:t>Return</a:t>
            </a:r>
            <a:r>
              <a:rPr sz="1800" b="1" spc="-30" dirty="0">
                <a:latin typeface="Calibri"/>
                <a:cs typeface="Calibri"/>
              </a:rPr>
              <a:t> </a:t>
            </a:r>
            <a:r>
              <a:rPr sz="1800" b="1" spc="-10" dirty="0">
                <a:latin typeface="Calibri"/>
                <a:cs typeface="Calibri"/>
              </a:rPr>
              <a:t>Address</a:t>
            </a:r>
            <a:endParaRPr sz="1800">
              <a:latin typeface="Calibri"/>
              <a:cs typeface="Calibri"/>
            </a:endParaRPr>
          </a:p>
        </p:txBody>
      </p:sp>
      <p:sp>
        <p:nvSpPr>
          <p:cNvPr id="52" name="object 40">
            <a:extLst>
              <a:ext uri="{FF2B5EF4-FFF2-40B4-BE49-F238E27FC236}">
                <a16:creationId xmlns:a16="http://schemas.microsoft.com/office/drawing/2014/main" id="{59EB1148-48AE-EFA1-45D9-95299C84B085}"/>
              </a:ext>
            </a:extLst>
          </p:cNvPr>
          <p:cNvSpPr/>
          <p:nvPr/>
        </p:nvSpPr>
        <p:spPr>
          <a:xfrm>
            <a:off x="8719566" y="2609850"/>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53" name="object 41">
            <a:extLst>
              <a:ext uri="{FF2B5EF4-FFF2-40B4-BE49-F238E27FC236}">
                <a16:creationId xmlns:a16="http://schemas.microsoft.com/office/drawing/2014/main" id="{0CAF9FD3-0C65-DD99-4666-954615B06197}"/>
              </a:ext>
            </a:extLst>
          </p:cNvPr>
          <p:cNvSpPr txBox="1"/>
          <p:nvPr/>
        </p:nvSpPr>
        <p:spPr>
          <a:xfrm>
            <a:off x="9908793" y="3164396"/>
            <a:ext cx="965200" cy="1901825"/>
          </a:xfrm>
          <a:prstGeom prst="rect">
            <a:avLst/>
          </a:prstGeom>
        </p:spPr>
        <p:txBody>
          <a:bodyPr vert="horz" wrap="square" lIns="0" tIns="0" rIns="0" bIns="0" rtlCol="0">
            <a:spAutoFit/>
          </a:bodyPr>
          <a:lstStyle/>
          <a:p>
            <a:pPr>
              <a:lnSpc>
                <a:spcPts val="1989"/>
              </a:lnSpc>
            </a:pPr>
            <a:r>
              <a:rPr sz="1800" spc="-10" dirty="0">
                <a:latin typeface="Arial"/>
                <a:cs typeface="Arial"/>
              </a:rPr>
              <a:t>buffer[99]</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spc="-10" dirty="0">
                <a:latin typeface="Arial"/>
                <a:cs typeface="Arial"/>
              </a:rPr>
              <a:t>buffer[0]</a:t>
            </a:r>
            <a:endParaRPr sz="1800">
              <a:latin typeface="Arial"/>
              <a:cs typeface="Arial"/>
            </a:endParaRPr>
          </a:p>
        </p:txBody>
      </p:sp>
      <p:grpSp>
        <p:nvGrpSpPr>
          <p:cNvPr id="54" name="object 42">
            <a:extLst>
              <a:ext uri="{FF2B5EF4-FFF2-40B4-BE49-F238E27FC236}">
                <a16:creationId xmlns:a16="http://schemas.microsoft.com/office/drawing/2014/main" id="{1B4864CE-111E-8328-50F6-93A2C57BB952}"/>
              </a:ext>
            </a:extLst>
          </p:cNvPr>
          <p:cNvGrpSpPr/>
          <p:nvPr/>
        </p:nvGrpSpPr>
        <p:grpSpPr>
          <a:xfrm>
            <a:off x="8706866" y="582422"/>
            <a:ext cx="3378200" cy="5240655"/>
            <a:chOff x="8706866" y="582422"/>
            <a:chExt cx="3378200" cy="5240655"/>
          </a:xfrm>
        </p:grpSpPr>
        <p:sp>
          <p:nvSpPr>
            <p:cNvPr id="55" name="object 43">
              <a:extLst>
                <a:ext uri="{FF2B5EF4-FFF2-40B4-BE49-F238E27FC236}">
                  <a16:creationId xmlns:a16="http://schemas.microsoft.com/office/drawing/2014/main" id="{F90B6A80-D236-8B66-0CE7-42F075E33ADE}"/>
                </a:ext>
              </a:extLst>
            </p:cNvPr>
            <p:cNvSpPr/>
            <p:nvPr/>
          </p:nvSpPr>
          <p:spPr>
            <a:xfrm>
              <a:off x="8719566" y="5106162"/>
              <a:ext cx="3352800" cy="704215"/>
            </a:xfrm>
            <a:custGeom>
              <a:avLst/>
              <a:gdLst/>
              <a:ahLst/>
              <a:cxnLst/>
              <a:rect l="l" t="t" r="r" b="b"/>
              <a:pathLst>
                <a:path w="3352800" h="704214">
                  <a:moveTo>
                    <a:pt x="3352800" y="0"/>
                  </a:moveTo>
                  <a:lnTo>
                    <a:pt x="0" y="0"/>
                  </a:lnTo>
                  <a:lnTo>
                    <a:pt x="0" y="704088"/>
                  </a:lnTo>
                  <a:lnTo>
                    <a:pt x="3352800" y="704088"/>
                  </a:lnTo>
                  <a:lnTo>
                    <a:pt x="3352800" y="0"/>
                  </a:lnTo>
                  <a:close/>
                </a:path>
              </a:pathLst>
            </a:custGeom>
            <a:solidFill>
              <a:srgbClr val="F1F1F1"/>
            </a:solidFill>
          </p:spPr>
          <p:txBody>
            <a:bodyPr wrap="square" lIns="0" tIns="0" rIns="0" bIns="0" rtlCol="0"/>
            <a:lstStyle/>
            <a:p>
              <a:endParaRPr/>
            </a:p>
          </p:txBody>
        </p:sp>
        <p:sp>
          <p:nvSpPr>
            <p:cNvPr id="56" name="object 44">
              <a:extLst>
                <a:ext uri="{FF2B5EF4-FFF2-40B4-BE49-F238E27FC236}">
                  <a16:creationId xmlns:a16="http://schemas.microsoft.com/office/drawing/2014/main" id="{776EB434-BE9C-AAE3-A874-20666F199A4C}"/>
                </a:ext>
              </a:extLst>
            </p:cNvPr>
            <p:cNvSpPr/>
            <p:nvPr/>
          </p:nvSpPr>
          <p:spPr>
            <a:xfrm>
              <a:off x="8719566" y="5106162"/>
              <a:ext cx="3352800" cy="704215"/>
            </a:xfrm>
            <a:custGeom>
              <a:avLst/>
              <a:gdLst/>
              <a:ahLst/>
              <a:cxnLst/>
              <a:rect l="l" t="t" r="r" b="b"/>
              <a:pathLst>
                <a:path w="3352800" h="704214">
                  <a:moveTo>
                    <a:pt x="0" y="704088"/>
                  </a:moveTo>
                  <a:lnTo>
                    <a:pt x="3352800" y="704088"/>
                  </a:lnTo>
                  <a:lnTo>
                    <a:pt x="3352800" y="0"/>
                  </a:lnTo>
                  <a:lnTo>
                    <a:pt x="0" y="0"/>
                  </a:lnTo>
                  <a:lnTo>
                    <a:pt x="0" y="704088"/>
                  </a:lnTo>
                  <a:close/>
                </a:path>
              </a:pathLst>
            </a:custGeom>
            <a:ln w="25400">
              <a:solidFill>
                <a:srgbClr val="EDEBE0"/>
              </a:solidFill>
            </a:ln>
          </p:spPr>
          <p:txBody>
            <a:bodyPr wrap="square" lIns="0" tIns="0" rIns="0" bIns="0" rtlCol="0"/>
            <a:lstStyle/>
            <a:p>
              <a:endParaRPr/>
            </a:p>
          </p:txBody>
        </p:sp>
        <p:sp>
          <p:nvSpPr>
            <p:cNvPr id="57" name="object 45">
              <a:extLst>
                <a:ext uri="{FF2B5EF4-FFF2-40B4-BE49-F238E27FC236}">
                  <a16:creationId xmlns:a16="http://schemas.microsoft.com/office/drawing/2014/main" id="{F9DE6FB0-3D7E-70C3-3405-B59BB4CA26E5}"/>
                </a:ext>
              </a:extLst>
            </p:cNvPr>
            <p:cNvSpPr/>
            <p:nvPr/>
          </p:nvSpPr>
          <p:spPr>
            <a:xfrm>
              <a:off x="8719566" y="3076194"/>
              <a:ext cx="3352800" cy="2021205"/>
            </a:xfrm>
            <a:custGeom>
              <a:avLst/>
              <a:gdLst/>
              <a:ahLst/>
              <a:cxnLst/>
              <a:rect l="l" t="t" r="r" b="b"/>
              <a:pathLst>
                <a:path w="3352800" h="2021204">
                  <a:moveTo>
                    <a:pt x="0" y="2020823"/>
                  </a:moveTo>
                  <a:lnTo>
                    <a:pt x="3352800" y="2020823"/>
                  </a:lnTo>
                  <a:lnTo>
                    <a:pt x="3352800" y="0"/>
                  </a:lnTo>
                  <a:lnTo>
                    <a:pt x="0" y="0"/>
                  </a:lnTo>
                  <a:lnTo>
                    <a:pt x="0" y="2020823"/>
                  </a:lnTo>
                  <a:close/>
                </a:path>
              </a:pathLst>
            </a:custGeom>
            <a:ln w="25400">
              <a:solidFill>
                <a:srgbClr val="000000"/>
              </a:solidFill>
            </a:ln>
          </p:spPr>
          <p:txBody>
            <a:bodyPr wrap="square" lIns="0" tIns="0" rIns="0" bIns="0" rtlCol="0"/>
            <a:lstStyle/>
            <a:p>
              <a:endParaRPr/>
            </a:p>
          </p:txBody>
        </p:sp>
        <p:sp>
          <p:nvSpPr>
            <p:cNvPr id="58" name="object 46">
              <a:extLst>
                <a:ext uri="{FF2B5EF4-FFF2-40B4-BE49-F238E27FC236}">
                  <a16:creationId xmlns:a16="http://schemas.microsoft.com/office/drawing/2014/main" id="{42A20EA2-5A2D-11E7-025A-4D499280165C}"/>
                </a:ext>
              </a:extLst>
            </p:cNvPr>
            <p:cNvSpPr/>
            <p:nvPr/>
          </p:nvSpPr>
          <p:spPr>
            <a:xfrm>
              <a:off x="8719566" y="595122"/>
              <a:ext cx="3352800" cy="1158240"/>
            </a:xfrm>
            <a:custGeom>
              <a:avLst/>
              <a:gdLst/>
              <a:ahLst/>
              <a:cxnLst/>
              <a:rect l="l" t="t" r="r" b="b"/>
              <a:pathLst>
                <a:path w="3352800" h="1158239">
                  <a:moveTo>
                    <a:pt x="3352800" y="0"/>
                  </a:moveTo>
                  <a:lnTo>
                    <a:pt x="0" y="0"/>
                  </a:lnTo>
                  <a:lnTo>
                    <a:pt x="0" y="1158239"/>
                  </a:lnTo>
                  <a:lnTo>
                    <a:pt x="3352800" y="1158239"/>
                  </a:lnTo>
                  <a:lnTo>
                    <a:pt x="3352800" y="0"/>
                  </a:lnTo>
                  <a:close/>
                </a:path>
              </a:pathLst>
            </a:custGeom>
            <a:solidFill>
              <a:srgbClr val="C0504D"/>
            </a:solidFill>
          </p:spPr>
          <p:txBody>
            <a:bodyPr wrap="square" lIns="0" tIns="0" rIns="0" bIns="0" rtlCol="0"/>
            <a:lstStyle/>
            <a:p>
              <a:endParaRPr lang="en-US" dirty="0"/>
            </a:p>
            <a:p>
              <a:endParaRPr lang="en-US" dirty="0"/>
            </a:p>
            <a:p>
              <a:r>
                <a:rPr lang="en-US" dirty="0"/>
                <a:t>	      </a:t>
              </a:r>
              <a:r>
                <a:rPr lang="en-US" b="1" dirty="0"/>
                <a:t>/bin/</a:t>
              </a:r>
              <a:r>
                <a:rPr lang="en-US" b="1" dirty="0" err="1"/>
                <a:t>sh</a:t>
              </a:r>
              <a:r>
                <a:rPr lang="en-US" dirty="0"/>
                <a:t>	</a:t>
              </a:r>
            </a:p>
            <a:p>
              <a:r>
                <a:rPr lang="en-US" dirty="0"/>
                <a:t>		</a:t>
              </a:r>
              <a:endParaRPr dirty="0"/>
            </a:p>
          </p:txBody>
        </p:sp>
        <p:sp>
          <p:nvSpPr>
            <p:cNvPr id="59" name="object 47">
              <a:extLst>
                <a:ext uri="{FF2B5EF4-FFF2-40B4-BE49-F238E27FC236}">
                  <a16:creationId xmlns:a16="http://schemas.microsoft.com/office/drawing/2014/main" id="{EEA9AA01-B2EF-5902-8F59-5DD0ADF917D5}"/>
                </a:ext>
              </a:extLst>
            </p:cNvPr>
            <p:cNvSpPr/>
            <p:nvPr/>
          </p:nvSpPr>
          <p:spPr>
            <a:xfrm>
              <a:off x="8719566" y="595122"/>
              <a:ext cx="3352800" cy="1158240"/>
            </a:xfrm>
            <a:custGeom>
              <a:avLst/>
              <a:gdLst/>
              <a:ahLst/>
              <a:cxnLst/>
              <a:rect l="l" t="t" r="r" b="b"/>
              <a:pathLst>
                <a:path w="3352800" h="1158239">
                  <a:moveTo>
                    <a:pt x="0" y="1158239"/>
                  </a:moveTo>
                  <a:lnTo>
                    <a:pt x="3352800" y="1158239"/>
                  </a:lnTo>
                  <a:lnTo>
                    <a:pt x="3352800" y="0"/>
                  </a:lnTo>
                  <a:lnTo>
                    <a:pt x="0" y="0"/>
                  </a:lnTo>
                  <a:lnTo>
                    <a:pt x="0" y="1158239"/>
                  </a:lnTo>
                  <a:close/>
                </a:path>
              </a:pathLst>
            </a:custGeom>
            <a:ln w="25400">
              <a:solidFill>
                <a:srgbClr val="000000"/>
              </a:solidFill>
            </a:ln>
          </p:spPr>
          <p:txBody>
            <a:bodyPr wrap="square" lIns="0" tIns="0" rIns="0" bIns="0" rtlCol="0"/>
            <a:lstStyle/>
            <a:p>
              <a:endParaRPr/>
            </a:p>
          </p:txBody>
        </p:sp>
      </p:grpSp>
      <p:sp>
        <p:nvSpPr>
          <p:cNvPr id="60" name="object 48">
            <a:extLst>
              <a:ext uri="{FF2B5EF4-FFF2-40B4-BE49-F238E27FC236}">
                <a16:creationId xmlns:a16="http://schemas.microsoft.com/office/drawing/2014/main" id="{E545E6A1-461E-6FA8-76EB-4D46239C42E1}"/>
              </a:ext>
            </a:extLst>
          </p:cNvPr>
          <p:cNvSpPr txBox="1">
            <a:spLocks/>
          </p:cNvSpPr>
          <p:nvPr/>
        </p:nvSpPr>
        <p:spPr>
          <a:xfrm>
            <a:off x="9300209" y="-18846"/>
            <a:ext cx="2017395" cy="452120"/>
          </a:xfrm>
          <a:prstGeom prst="rect">
            <a:avLst/>
          </a:prstGeom>
        </p:spPr>
        <p:txBody>
          <a:bodyPr vert="horz" wrap="square" lIns="0" tIns="12065" rIns="0" bIns="0" rtlCol="0">
            <a:spAutoFit/>
          </a:bodyPr>
          <a:lstStyle>
            <a:lvl1pPr>
              <a:defRPr sz="2400" b="0" i="0">
                <a:solidFill>
                  <a:schemeClr val="tx1"/>
                </a:solidFill>
                <a:latin typeface="Calibri"/>
                <a:ea typeface="+mj-ea"/>
                <a:cs typeface="Calibri"/>
              </a:defRPr>
            </a:lvl1pPr>
          </a:lstStyle>
          <a:p>
            <a:pPr marL="12700">
              <a:spcBef>
                <a:spcPts val="95"/>
              </a:spcBef>
            </a:pPr>
            <a:r>
              <a:rPr lang="en-US"/>
              <a:t>THE</a:t>
            </a:r>
            <a:r>
              <a:rPr lang="en-US" spc="-75"/>
              <a:t> </a:t>
            </a:r>
            <a:r>
              <a:rPr lang="en-US" spc="-10"/>
              <a:t>STACK</a:t>
            </a:r>
            <a:endParaRPr lang="en-US" spc="-10" dirty="0"/>
          </a:p>
        </p:txBody>
      </p:sp>
      <p:grpSp>
        <p:nvGrpSpPr>
          <p:cNvPr id="62" name="object 50">
            <a:extLst>
              <a:ext uri="{FF2B5EF4-FFF2-40B4-BE49-F238E27FC236}">
                <a16:creationId xmlns:a16="http://schemas.microsoft.com/office/drawing/2014/main" id="{B9F8CA28-8A41-8ABB-0F74-C6DC80B315FD}"/>
              </a:ext>
            </a:extLst>
          </p:cNvPr>
          <p:cNvGrpSpPr/>
          <p:nvPr/>
        </p:nvGrpSpPr>
        <p:grpSpPr>
          <a:xfrm>
            <a:off x="8671559" y="1705343"/>
            <a:ext cx="3442970" cy="561340"/>
            <a:chOff x="8671559" y="1705343"/>
            <a:chExt cx="3442970" cy="561340"/>
          </a:xfrm>
        </p:grpSpPr>
        <p:pic>
          <p:nvPicPr>
            <p:cNvPr id="63" name="object 51">
              <a:extLst>
                <a:ext uri="{FF2B5EF4-FFF2-40B4-BE49-F238E27FC236}">
                  <a16:creationId xmlns:a16="http://schemas.microsoft.com/office/drawing/2014/main" id="{AF9AD07A-08BC-D109-0E66-6A0A790DA33E}"/>
                </a:ext>
              </a:extLst>
            </p:cNvPr>
            <p:cNvPicPr/>
            <p:nvPr/>
          </p:nvPicPr>
          <p:blipFill>
            <a:blip r:embed="rId3" cstate="print"/>
            <a:stretch>
              <a:fillRect/>
            </a:stretch>
          </p:blipFill>
          <p:spPr>
            <a:xfrm>
              <a:off x="8671559" y="1725193"/>
              <a:ext cx="3442715" cy="455650"/>
            </a:xfrm>
            <a:prstGeom prst="rect">
              <a:avLst/>
            </a:prstGeom>
          </p:spPr>
        </p:pic>
        <p:pic>
          <p:nvPicPr>
            <p:cNvPr id="64" name="object 52">
              <a:extLst>
                <a:ext uri="{FF2B5EF4-FFF2-40B4-BE49-F238E27FC236}">
                  <a16:creationId xmlns:a16="http://schemas.microsoft.com/office/drawing/2014/main" id="{70245B09-B019-B236-3C0E-D6089FA6A6B1}"/>
                </a:ext>
              </a:extLst>
            </p:cNvPr>
            <p:cNvPicPr/>
            <p:nvPr/>
          </p:nvPicPr>
          <p:blipFill>
            <a:blip r:embed="rId8" cstate="print"/>
            <a:stretch>
              <a:fillRect/>
            </a:stretch>
          </p:blipFill>
          <p:spPr>
            <a:xfrm>
              <a:off x="9695687" y="1705343"/>
              <a:ext cx="1394459" cy="560844"/>
            </a:xfrm>
            <a:prstGeom prst="rect">
              <a:avLst/>
            </a:prstGeom>
          </p:spPr>
        </p:pic>
        <p:pic>
          <p:nvPicPr>
            <p:cNvPr id="65" name="object 53">
              <a:extLst>
                <a:ext uri="{FF2B5EF4-FFF2-40B4-BE49-F238E27FC236}">
                  <a16:creationId xmlns:a16="http://schemas.microsoft.com/office/drawing/2014/main" id="{EF458477-B750-2DC8-D92E-B0E0C52B4E87}"/>
                </a:ext>
              </a:extLst>
            </p:cNvPr>
            <p:cNvPicPr/>
            <p:nvPr/>
          </p:nvPicPr>
          <p:blipFill>
            <a:blip r:embed="rId9" cstate="print"/>
            <a:stretch>
              <a:fillRect/>
            </a:stretch>
          </p:blipFill>
          <p:spPr>
            <a:xfrm>
              <a:off x="8718803" y="1752600"/>
              <a:ext cx="3352800" cy="365760"/>
            </a:xfrm>
            <a:prstGeom prst="rect">
              <a:avLst/>
            </a:prstGeom>
          </p:spPr>
        </p:pic>
        <p:sp>
          <p:nvSpPr>
            <p:cNvPr id="66" name="object 54">
              <a:extLst>
                <a:ext uri="{FF2B5EF4-FFF2-40B4-BE49-F238E27FC236}">
                  <a16:creationId xmlns:a16="http://schemas.microsoft.com/office/drawing/2014/main" id="{724A858E-6D81-2579-C95C-E009EC8FAC3A}"/>
                </a:ext>
              </a:extLst>
            </p:cNvPr>
            <p:cNvSpPr/>
            <p:nvPr/>
          </p:nvSpPr>
          <p:spPr>
            <a:xfrm>
              <a:off x="8718803" y="175260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67" name="object 55">
            <a:extLst>
              <a:ext uri="{FF2B5EF4-FFF2-40B4-BE49-F238E27FC236}">
                <a16:creationId xmlns:a16="http://schemas.microsoft.com/office/drawing/2014/main" id="{D142012B-7A7E-F467-98D1-0FEFF2F1E279}"/>
              </a:ext>
            </a:extLst>
          </p:cNvPr>
          <p:cNvSpPr txBox="1"/>
          <p:nvPr/>
        </p:nvSpPr>
        <p:spPr>
          <a:xfrm>
            <a:off x="8706866" y="1771395"/>
            <a:ext cx="3378200" cy="299720"/>
          </a:xfrm>
          <a:prstGeom prst="rect">
            <a:avLst/>
          </a:prstGeom>
        </p:spPr>
        <p:txBody>
          <a:bodyPr vert="horz" wrap="square" lIns="0" tIns="12700" rIns="0" bIns="0" rtlCol="0">
            <a:spAutoFit/>
          </a:bodyPr>
          <a:lstStyle/>
          <a:p>
            <a:pPr algn="ctr">
              <a:lnSpc>
                <a:spcPct val="100000"/>
              </a:lnSpc>
              <a:spcBef>
                <a:spcPts val="100"/>
              </a:spcBef>
            </a:pPr>
            <a:r>
              <a:rPr lang="en-US" sz="1800" dirty="0">
                <a:latin typeface="Calibri"/>
                <a:cs typeface="Calibri"/>
              </a:rPr>
              <a:t>(Overwrite)</a:t>
            </a:r>
            <a:endParaRPr sz="1800" dirty="0">
              <a:latin typeface="Calibri"/>
              <a:cs typeface="Calibri"/>
            </a:endParaRPr>
          </a:p>
        </p:txBody>
      </p:sp>
      <p:grpSp>
        <p:nvGrpSpPr>
          <p:cNvPr id="68" name="object 56">
            <a:extLst>
              <a:ext uri="{FF2B5EF4-FFF2-40B4-BE49-F238E27FC236}">
                <a16:creationId xmlns:a16="http://schemas.microsoft.com/office/drawing/2014/main" id="{10FE7CDB-C101-EC8A-2F9F-3CE2EFC1E9F8}"/>
              </a:ext>
            </a:extLst>
          </p:cNvPr>
          <p:cNvGrpSpPr/>
          <p:nvPr/>
        </p:nvGrpSpPr>
        <p:grpSpPr>
          <a:xfrm>
            <a:off x="8706866" y="2121661"/>
            <a:ext cx="3378200" cy="482600"/>
            <a:chOff x="8706866" y="2121661"/>
            <a:chExt cx="3378200" cy="482600"/>
          </a:xfrm>
        </p:grpSpPr>
        <p:sp>
          <p:nvSpPr>
            <p:cNvPr id="69" name="object 57">
              <a:extLst>
                <a:ext uri="{FF2B5EF4-FFF2-40B4-BE49-F238E27FC236}">
                  <a16:creationId xmlns:a16="http://schemas.microsoft.com/office/drawing/2014/main" id="{F3CE2A04-4F47-E335-CD50-659226F16EBA}"/>
                </a:ext>
              </a:extLst>
            </p:cNvPr>
            <p:cNvSpPr/>
            <p:nvPr/>
          </p:nvSpPr>
          <p:spPr>
            <a:xfrm>
              <a:off x="8719566" y="2134361"/>
              <a:ext cx="3352800" cy="457200"/>
            </a:xfrm>
            <a:custGeom>
              <a:avLst/>
              <a:gdLst/>
              <a:ahLst/>
              <a:cxnLst/>
              <a:rect l="l" t="t" r="r" b="b"/>
              <a:pathLst>
                <a:path w="3352800" h="457200">
                  <a:moveTo>
                    <a:pt x="3352800" y="0"/>
                  </a:moveTo>
                  <a:lnTo>
                    <a:pt x="0" y="0"/>
                  </a:lnTo>
                  <a:lnTo>
                    <a:pt x="0" y="457200"/>
                  </a:lnTo>
                  <a:lnTo>
                    <a:pt x="3352800" y="457200"/>
                  </a:lnTo>
                  <a:lnTo>
                    <a:pt x="3352800" y="0"/>
                  </a:lnTo>
                  <a:close/>
                </a:path>
              </a:pathLst>
            </a:custGeom>
            <a:solidFill>
              <a:srgbClr val="C0504D"/>
            </a:solidFill>
          </p:spPr>
          <p:txBody>
            <a:bodyPr wrap="square" lIns="0" tIns="0" rIns="0" bIns="0" rtlCol="0"/>
            <a:lstStyle/>
            <a:p>
              <a:endParaRPr/>
            </a:p>
          </p:txBody>
        </p:sp>
        <p:sp>
          <p:nvSpPr>
            <p:cNvPr id="70" name="object 58">
              <a:extLst>
                <a:ext uri="{FF2B5EF4-FFF2-40B4-BE49-F238E27FC236}">
                  <a16:creationId xmlns:a16="http://schemas.microsoft.com/office/drawing/2014/main" id="{E74EA37D-8BF6-3864-1826-8C798435E9B8}"/>
                </a:ext>
              </a:extLst>
            </p:cNvPr>
            <p:cNvSpPr/>
            <p:nvPr/>
          </p:nvSpPr>
          <p:spPr>
            <a:xfrm>
              <a:off x="8719566" y="213436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grpSp>
      <p:sp>
        <p:nvSpPr>
          <p:cNvPr id="71" name="object 59">
            <a:extLst>
              <a:ext uri="{FF2B5EF4-FFF2-40B4-BE49-F238E27FC236}">
                <a16:creationId xmlns:a16="http://schemas.microsoft.com/office/drawing/2014/main" id="{028D8B10-20A0-FE0F-E0D1-08D9D530E2F0}"/>
              </a:ext>
            </a:extLst>
          </p:cNvPr>
          <p:cNvSpPr txBox="1"/>
          <p:nvPr/>
        </p:nvSpPr>
        <p:spPr>
          <a:xfrm>
            <a:off x="8732266" y="2197353"/>
            <a:ext cx="3327400" cy="299720"/>
          </a:xfrm>
          <a:prstGeom prst="rect">
            <a:avLst/>
          </a:prstGeom>
        </p:spPr>
        <p:txBody>
          <a:bodyPr vert="horz" wrap="square" lIns="0" tIns="12700" rIns="0" bIns="0" rtlCol="0">
            <a:spAutoFit/>
          </a:bodyPr>
          <a:lstStyle/>
          <a:p>
            <a:pPr marL="741680">
              <a:lnSpc>
                <a:spcPct val="100000"/>
              </a:lnSpc>
              <a:spcBef>
                <a:spcPts val="100"/>
              </a:spcBef>
            </a:pPr>
            <a:r>
              <a:rPr sz="1800" dirty="0">
                <a:latin typeface="Calibri"/>
                <a:cs typeface="Calibri"/>
              </a:rPr>
              <a:t>New</a:t>
            </a:r>
            <a:r>
              <a:rPr sz="1800" spc="10" dirty="0">
                <a:latin typeface="Calibri"/>
                <a:cs typeface="Calibri"/>
              </a:rPr>
              <a:t> </a:t>
            </a:r>
            <a:r>
              <a:rPr sz="1800" dirty="0">
                <a:latin typeface="Calibri"/>
                <a:cs typeface="Calibri"/>
              </a:rPr>
              <a:t>return </a:t>
            </a:r>
            <a:r>
              <a:rPr sz="1800" spc="-10" dirty="0">
                <a:latin typeface="Calibri"/>
                <a:cs typeface="Calibri"/>
              </a:rPr>
              <a:t>address</a:t>
            </a:r>
            <a:endParaRPr sz="1800">
              <a:latin typeface="Calibri"/>
              <a:cs typeface="Calibri"/>
            </a:endParaRPr>
          </a:p>
        </p:txBody>
      </p:sp>
      <p:grpSp>
        <p:nvGrpSpPr>
          <p:cNvPr id="72" name="object 60">
            <a:extLst>
              <a:ext uri="{FF2B5EF4-FFF2-40B4-BE49-F238E27FC236}">
                <a16:creationId xmlns:a16="http://schemas.microsoft.com/office/drawing/2014/main" id="{D8E2ABAB-CC40-51A2-5232-12FDEDB5DAD9}"/>
              </a:ext>
            </a:extLst>
          </p:cNvPr>
          <p:cNvGrpSpPr/>
          <p:nvPr/>
        </p:nvGrpSpPr>
        <p:grpSpPr>
          <a:xfrm>
            <a:off x="8671559" y="2570988"/>
            <a:ext cx="3442970" cy="2618740"/>
            <a:chOff x="8671559" y="2570988"/>
            <a:chExt cx="3442970" cy="2618740"/>
          </a:xfrm>
        </p:grpSpPr>
        <p:pic>
          <p:nvPicPr>
            <p:cNvPr id="73" name="object 61">
              <a:extLst>
                <a:ext uri="{FF2B5EF4-FFF2-40B4-BE49-F238E27FC236}">
                  <a16:creationId xmlns:a16="http://schemas.microsoft.com/office/drawing/2014/main" id="{AF1C2E6F-D4A5-1F68-3E62-2C2A48982B43}"/>
                </a:ext>
              </a:extLst>
            </p:cNvPr>
            <p:cNvPicPr/>
            <p:nvPr/>
          </p:nvPicPr>
          <p:blipFill>
            <a:blip r:embed="rId10" cstate="print"/>
            <a:stretch>
              <a:fillRect/>
            </a:stretch>
          </p:blipFill>
          <p:spPr>
            <a:xfrm>
              <a:off x="8671559" y="2570988"/>
              <a:ext cx="3442715" cy="2618232"/>
            </a:xfrm>
            <a:prstGeom prst="rect">
              <a:avLst/>
            </a:prstGeom>
          </p:spPr>
        </p:pic>
        <p:pic>
          <p:nvPicPr>
            <p:cNvPr id="74" name="object 62">
              <a:extLst>
                <a:ext uri="{FF2B5EF4-FFF2-40B4-BE49-F238E27FC236}">
                  <a16:creationId xmlns:a16="http://schemas.microsoft.com/office/drawing/2014/main" id="{2B78FB8F-B1E4-9C12-2D90-41B60793F4FF}"/>
                </a:ext>
              </a:extLst>
            </p:cNvPr>
            <p:cNvPicPr/>
            <p:nvPr/>
          </p:nvPicPr>
          <p:blipFill>
            <a:blip r:embed="rId11" cstate="print"/>
            <a:stretch>
              <a:fillRect/>
            </a:stretch>
          </p:blipFill>
          <p:spPr>
            <a:xfrm>
              <a:off x="8718803" y="2598420"/>
              <a:ext cx="3352800" cy="2528316"/>
            </a:xfrm>
            <a:prstGeom prst="rect">
              <a:avLst/>
            </a:prstGeom>
          </p:spPr>
        </p:pic>
        <p:sp>
          <p:nvSpPr>
            <p:cNvPr id="75" name="object 63">
              <a:extLst>
                <a:ext uri="{FF2B5EF4-FFF2-40B4-BE49-F238E27FC236}">
                  <a16:creationId xmlns:a16="http://schemas.microsoft.com/office/drawing/2014/main" id="{7BCF3348-BC3B-7C84-AFA0-AAA20F5D5B65}"/>
                </a:ext>
              </a:extLst>
            </p:cNvPr>
            <p:cNvSpPr/>
            <p:nvPr/>
          </p:nvSpPr>
          <p:spPr>
            <a:xfrm>
              <a:off x="8718803" y="2598420"/>
              <a:ext cx="3352800" cy="2528570"/>
            </a:xfrm>
            <a:custGeom>
              <a:avLst/>
              <a:gdLst/>
              <a:ahLst/>
              <a:cxnLst/>
              <a:rect l="l" t="t" r="r" b="b"/>
              <a:pathLst>
                <a:path w="3352800" h="2528570">
                  <a:moveTo>
                    <a:pt x="0" y="2528316"/>
                  </a:moveTo>
                  <a:lnTo>
                    <a:pt x="3352800" y="2528316"/>
                  </a:lnTo>
                  <a:lnTo>
                    <a:pt x="3352800" y="0"/>
                  </a:lnTo>
                  <a:lnTo>
                    <a:pt x="0" y="0"/>
                  </a:lnTo>
                  <a:lnTo>
                    <a:pt x="0" y="2528316"/>
                  </a:lnTo>
                  <a:close/>
                </a:path>
              </a:pathLst>
            </a:custGeom>
            <a:ln w="9525">
              <a:solidFill>
                <a:srgbClr val="000000"/>
              </a:solidFill>
            </a:ln>
          </p:spPr>
          <p:txBody>
            <a:bodyPr wrap="square" lIns="0" tIns="0" rIns="0" bIns="0" rtlCol="0"/>
            <a:lstStyle/>
            <a:p>
              <a:endParaRPr/>
            </a:p>
          </p:txBody>
        </p:sp>
      </p:grpSp>
      <p:grpSp>
        <p:nvGrpSpPr>
          <p:cNvPr id="77" name="object 65">
            <a:extLst>
              <a:ext uri="{FF2B5EF4-FFF2-40B4-BE49-F238E27FC236}">
                <a16:creationId xmlns:a16="http://schemas.microsoft.com/office/drawing/2014/main" id="{E8F93197-E27E-5DF2-052A-047132941F34}"/>
              </a:ext>
            </a:extLst>
          </p:cNvPr>
          <p:cNvGrpSpPr/>
          <p:nvPr/>
        </p:nvGrpSpPr>
        <p:grpSpPr>
          <a:xfrm>
            <a:off x="8671559" y="2558783"/>
            <a:ext cx="3442970" cy="561340"/>
            <a:chOff x="8671559" y="2558783"/>
            <a:chExt cx="3442970" cy="561340"/>
          </a:xfrm>
        </p:grpSpPr>
        <p:pic>
          <p:nvPicPr>
            <p:cNvPr id="78" name="object 66">
              <a:extLst>
                <a:ext uri="{FF2B5EF4-FFF2-40B4-BE49-F238E27FC236}">
                  <a16:creationId xmlns:a16="http://schemas.microsoft.com/office/drawing/2014/main" id="{80D285EB-8373-2462-7617-3D77C66DD53D}"/>
                </a:ext>
              </a:extLst>
            </p:cNvPr>
            <p:cNvPicPr/>
            <p:nvPr/>
          </p:nvPicPr>
          <p:blipFill>
            <a:blip r:embed="rId3" cstate="print"/>
            <a:stretch>
              <a:fillRect/>
            </a:stretch>
          </p:blipFill>
          <p:spPr>
            <a:xfrm>
              <a:off x="8671559" y="2578633"/>
              <a:ext cx="3442715" cy="455650"/>
            </a:xfrm>
            <a:prstGeom prst="rect">
              <a:avLst/>
            </a:prstGeom>
          </p:spPr>
        </p:pic>
        <p:pic>
          <p:nvPicPr>
            <p:cNvPr id="79" name="object 67">
              <a:extLst>
                <a:ext uri="{FF2B5EF4-FFF2-40B4-BE49-F238E27FC236}">
                  <a16:creationId xmlns:a16="http://schemas.microsoft.com/office/drawing/2014/main" id="{7111CBE7-90BF-E904-D0FC-1C3C2583B43C}"/>
                </a:ext>
              </a:extLst>
            </p:cNvPr>
            <p:cNvPicPr/>
            <p:nvPr/>
          </p:nvPicPr>
          <p:blipFill>
            <a:blip r:embed="rId12" cstate="print"/>
            <a:stretch>
              <a:fillRect/>
            </a:stretch>
          </p:blipFill>
          <p:spPr>
            <a:xfrm>
              <a:off x="9695687" y="2558783"/>
              <a:ext cx="1394459" cy="560844"/>
            </a:xfrm>
            <a:prstGeom prst="rect">
              <a:avLst/>
            </a:prstGeom>
          </p:spPr>
        </p:pic>
        <p:pic>
          <p:nvPicPr>
            <p:cNvPr id="80" name="object 68">
              <a:extLst>
                <a:ext uri="{FF2B5EF4-FFF2-40B4-BE49-F238E27FC236}">
                  <a16:creationId xmlns:a16="http://schemas.microsoft.com/office/drawing/2014/main" id="{493C46CE-3A5D-25E6-D712-DAAF6826DB5A}"/>
                </a:ext>
              </a:extLst>
            </p:cNvPr>
            <p:cNvPicPr/>
            <p:nvPr/>
          </p:nvPicPr>
          <p:blipFill>
            <a:blip r:embed="rId5" cstate="print"/>
            <a:stretch>
              <a:fillRect/>
            </a:stretch>
          </p:blipFill>
          <p:spPr>
            <a:xfrm>
              <a:off x="8718803" y="2606040"/>
              <a:ext cx="3352800" cy="365760"/>
            </a:xfrm>
            <a:prstGeom prst="rect">
              <a:avLst/>
            </a:prstGeom>
          </p:spPr>
        </p:pic>
        <p:sp>
          <p:nvSpPr>
            <p:cNvPr id="81" name="object 69">
              <a:extLst>
                <a:ext uri="{FF2B5EF4-FFF2-40B4-BE49-F238E27FC236}">
                  <a16:creationId xmlns:a16="http://schemas.microsoft.com/office/drawing/2014/main" id="{FA1E64FA-938E-15C7-8CE5-C4DE47A87ECB}"/>
                </a:ext>
              </a:extLst>
            </p:cNvPr>
            <p:cNvSpPr/>
            <p:nvPr/>
          </p:nvSpPr>
          <p:spPr>
            <a:xfrm>
              <a:off x="8718803" y="26060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83" name="object 55">
            <a:extLst>
              <a:ext uri="{FF2B5EF4-FFF2-40B4-BE49-F238E27FC236}">
                <a16:creationId xmlns:a16="http://schemas.microsoft.com/office/drawing/2014/main" id="{63582880-4ED7-0A83-F33B-0540F5750CAB}"/>
              </a:ext>
            </a:extLst>
          </p:cNvPr>
          <p:cNvSpPr txBox="1"/>
          <p:nvPr/>
        </p:nvSpPr>
        <p:spPr>
          <a:xfrm>
            <a:off x="8702293" y="2629400"/>
            <a:ext cx="3378200" cy="299720"/>
          </a:xfrm>
          <a:prstGeom prst="rect">
            <a:avLst/>
          </a:prstGeom>
        </p:spPr>
        <p:txBody>
          <a:bodyPr vert="horz" wrap="square" lIns="0" tIns="12700" rIns="0" bIns="0" rtlCol="0">
            <a:spAutoFit/>
          </a:bodyPr>
          <a:lstStyle/>
          <a:p>
            <a:pPr algn="ctr">
              <a:lnSpc>
                <a:spcPct val="100000"/>
              </a:lnSpc>
              <a:spcBef>
                <a:spcPts val="100"/>
              </a:spcBef>
            </a:pPr>
            <a:r>
              <a:rPr lang="en-US" sz="1800" dirty="0">
                <a:latin typeface="Calibri"/>
                <a:cs typeface="Calibri"/>
              </a:rPr>
              <a:t>(Overwrite)</a:t>
            </a:r>
            <a:endParaRPr sz="1800" dirty="0">
              <a:latin typeface="Calibri"/>
              <a:cs typeface="Calibri"/>
            </a:endParaRPr>
          </a:p>
        </p:txBody>
      </p:sp>
      <p:sp>
        <p:nvSpPr>
          <p:cNvPr id="84" name="object 55">
            <a:extLst>
              <a:ext uri="{FF2B5EF4-FFF2-40B4-BE49-F238E27FC236}">
                <a16:creationId xmlns:a16="http://schemas.microsoft.com/office/drawing/2014/main" id="{EC057245-1081-9251-3531-094B4D6997CE}"/>
              </a:ext>
            </a:extLst>
          </p:cNvPr>
          <p:cNvSpPr txBox="1"/>
          <p:nvPr/>
        </p:nvSpPr>
        <p:spPr>
          <a:xfrm>
            <a:off x="8698099" y="2988691"/>
            <a:ext cx="3378200" cy="299720"/>
          </a:xfrm>
          <a:prstGeom prst="rect">
            <a:avLst/>
          </a:prstGeom>
        </p:spPr>
        <p:txBody>
          <a:bodyPr vert="horz" wrap="square" lIns="0" tIns="12700" rIns="0" bIns="0" rtlCol="0">
            <a:spAutoFit/>
          </a:bodyPr>
          <a:lstStyle/>
          <a:p>
            <a:pPr algn="ctr">
              <a:lnSpc>
                <a:spcPct val="100000"/>
              </a:lnSpc>
              <a:spcBef>
                <a:spcPts val="100"/>
              </a:spcBef>
            </a:pPr>
            <a:r>
              <a:rPr lang="en-US" sz="1800" dirty="0">
                <a:latin typeface="Calibri"/>
                <a:cs typeface="Calibri"/>
              </a:rPr>
              <a:t>(Overwrite)</a:t>
            </a:r>
            <a:endParaRPr sz="1800" dirty="0">
              <a:latin typeface="Calibri"/>
              <a:cs typeface="Calibri"/>
            </a:endParaRPr>
          </a:p>
        </p:txBody>
      </p:sp>
      <p:sp>
        <p:nvSpPr>
          <p:cNvPr id="85" name="object 55">
            <a:extLst>
              <a:ext uri="{FF2B5EF4-FFF2-40B4-BE49-F238E27FC236}">
                <a16:creationId xmlns:a16="http://schemas.microsoft.com/office/drawing/2014/main" id="{DAD01477-A4F5-58D4-A9B5-F303F2A7D679}"/>
              </a:ext>
            </a:extLst>
          </p:cNvPr>
          <p:cNvSpPr txBox="1"/>
          <p:nvPr/>
        </p:nvSpPr>
        <p:spPr>
          <a:xfrm>
            <a:off x="8681466" y="3297799"/>
            <a:ext cx="3378200" cy="299720"/>
          </a:xfrm>
          <a:prstGeom prst="rect">
            <a:avLst/>
          </a:prstGeom>
        </p:spPr>
        <p:txBody>
          <a:bodyPr vert="horz" wrap="square" lIns="0" tIns="12700" rIns="0" bIns="0" rtlCol="0">
            <a:spAutoFit/>
          </a:bodyPr>
          <a:lstStyle/>
          <a:p>
            <a:pPr algn="ctr">
              <a:lnSpc>
                <a:spcPct val="100000"/>
              </a:lnSpc>
              <a:spcBef>
                <a:spcPts val="100"/>
              </a:spcBef>
            </a:pPr>
            <a:r>
              <a:rPr lang="en-US" sz="1800" dirty="0">
                <a:latin typeface="Calibri"/>
                <a:cs typeface="Calibri"/>
              </a:rPr>
              <a:t>(Overwrite)</a:t>
            </a:r>
            <a:endParaRPr sz="1800" dirty="0">
              <a:latin typeface="Calibri"/>
              <a:cs typeface="Calibri"/>
            </a:endParaRPr>
          </a:p>
        </p:txBody>
      </p:sp>
      <p:sp>
        <p:nvSpPr>
          <p:cNvPr id="86" name="object 55">
            <a:extLst>
              <a:ext uri="{FF2B5EF4-FFF2-40B4-BE49-F238E27FC236}">
                <a16:creationId xmlns:a16="http://schemas.microsoft.com/office/drawing/2014/main" id="{76EC759F-A82D-3BBD-A433-2D8B84F0873A}"/>
              </a:ext>
            </a:extLst>
          </p:cNvPr>
          <p:cNvSpPr txBox="1"/>
          <p:nvPr/>
        </p:nvSpPr>
        <p:spPr>
          <a:xfrm>
            <a:off x="8687430" y="3603500"/>
            <a:ext cx="3378200" cy="299720"/>
          </a:xfrm>
          <a:prstGeom prst="rect">
            <a:avLst/>
          </a:prstGeom>
        </p:spPr>
        <p:txBody>
          <a:bodyPr vert="horz" wrap="square" lIns="0" tIns="12700" rIns="0" bIns="0" rtlCol="0">
            <a:spAutoFit/>
          </a:bodyPr>
          <a:lstStyle/>
          <a:p>
            <a:pPr algn="ctr">
              <a:lnSpc>
                <a:spcPct val="100000"/>
              </a:lnSpc>
              <a:spcBef>
                <a:spcPts val="100"/>
              </a:spcBef>
            </a:pPr>
            <a:r>
              <a:rPr lang="en-US" sz="1800" dirty="0">
                <a:latin typeface="Calibri"/>
                <a:cs typeface="Calibri"/>
              </a:rPr>
              <a:t>(Overwrite)</a:t>
            </a:r>
            <a:endParaRPr sz="1800" dirty="0">
              <a:latin typeface="Calibri"/>
              <a:cs typeface="Calibri"/>
            </a:endParaRPr>
          </a:p>
        </p:txBody>
      </p:sp>
      <p:sp>
        <p:nvSpPr>
          <p:cNvPr id="87" name="object 55">
            <a:extLst>
              <a:ext uri="{FF2B5EF4-FFF2-40B4-BE49-F238E27FC236}">
                <a16:creationId xmlns:a16="http://schemas.microsoft.com/office/drawing/2014/main" id="{6840CA52-8FE3-B169-24F2-A25139F90A2D}"/>
              </a:ext>
            </a:extLst>
          </p:cNvPr>
          <p:cNvSpPr txBox="1"/>
          <p:nvPr/>
        </p:nvSpPr>
        <p:spPr>
          <a:xfrm>
            <a:off x="8670797" y="3912608"/>
            <a:ext cx="3378200" cy="299720"/>
          </a:xfrm>
          <a:prstGeom prst="rect">
            <a:avLst/>
          </a:prstGeom>
        </p:spPr>
        <p:txBody>
          <a:bodyPr vert="horz" wrap="square" lIns="0" tIns="12700" rIns="0" bIns="0" rtlCol="0">
            <a:spAutoFit/>
          </a:bodyPr>
          <a:lstStyle/>
          <a:p>
            <a:pPr algn="ctr">
              <a:lnSpc>
                <a:spcPct val="100000"/>
              </a:lnSpc>
              <a:spcBef>
                <a:spcPts val="100"/>
              </a:spcBef>
            </a:pPr>
            <a:r>
              <a:rPr lang="en-US" sz="1800" dirty="0">
                <a:latin typeface="Calibri"/>
                <a:cs typeface="Calibri"/>
              </a:rPr>
              <a:t>(Overwrite)</a:t>
            </a:r>
            <a:endParaRPr sz="1800" dirty="0">
              <a:latin typeface="Calibri"/>
              <a:cs typeface="Calibri"/>
            </a:endParaRPr>
          </a:p>
        </p:txBody>
      </p:sp>
      <p:sp>
        <p:nvSpPr>
          <p:cNvPr id="88" name="object 55">
            <a:extLst>
              <a:ext uri="{FF2B5EF4-FFF2-40B4-BE49-F238E27FC236}">
                <a16:creationId xmlns:a16="http://schemas.microsoft.com/office/drawing/2014/main" id="{8A573CAE-FBA6-35ED-A515-CCDE5F66F2C6}"/>
              </a:ext>
            </a:extLst>
          </p:cNvPr>
          <p:cNvSpPr txBox="1"/>
          <p:nvPr/>
        </p:nvSpPr>
        <p:spPr>
          <a:xfrm>
            <a:off x="8666101" y="4196690"/>
            <a:ext cx="3378200" cy="299720"/>
          </a:xfrm>
          <a:prstGeom prst="rect">
            <a:avLst/>
          </a:prstGeom>
        </p:spPr>
        <p:txBody>
          <a:bodyPr vert="horz" wrap="square" lIns="0" tIns="12700" rIns="0" bIns="0" rtlCol="0">
            <a:spAutoFit/>
          </a:bodyPr>
          <a:lstStyle/>
          <a:p>
            <a:pPr algn="ctr">
              <a:lnSpc>
                <a:spcPct val="100000"/>
              </a:lnSpc>
              <a:spcBef>
                <a:spcPts val="100"/>
              </a:spcBef>
            </a:pPr>
            <a:r>
              <a:rPr lang="en-US" sz="1800" dirty="0">
                <a:latin typeface="Calibri"/>
                <a:cs typeface="Calibri"/>
              </a:rPr>
              <a:t>(Overwrite)</a:t>
            </a:r>
            <a:endParaRPr sz="1800" dirty="0">
              <a:latin typeface="Calibri"/>
              <a:cs typeface="Calibri"/>
            </a:endParaRPr>
          </a:p>
        </p:txBody>
      </p:sp>
      <p:sp>
        <p:nvSpPr>
          <p:cNvPr id="89" name="object 55">
            <a:extLst>
              <a:ext uri="{FF2B5EF4-FFF2-40B4-BE49-F238E27FC236}">
                <a16:creationId xmlns:a16="http://schemas.microsoft.com/office/drawing/2014/main" id="{29C09692-3730-3952-937B-995DEFEC05D9}"/>
              </a:ext>
            </a:extLst>
          </p:cNvPr>
          <p:cNvSpPr txBox="1"/>
          <p:nvPr/>
        </p:nvSpPr>
        <p:spPr>
          <a:xfrm>
            <a:off x="8649468" y="4505798"/>
            <a:ext cx="3378200" cy="299720"/>
          </a:xfrm>
          <a:prstGeom prst="rect">
            <a:avLst/>
          </a:prstGeom>
        </p:spPr>
        <p:txBody>
          <a:bodyPr vert="horz" wrap="square" lIns="0" tIns="12700" rIns="0" bIns="0" rtlCol="0">
            <a:spAutoFit/>
          </a:bodyPr>
          <a:lstStyle/>
          <a:p>
            <a:pPr algn="ctr">
              <a:lnSpc>
                <a:spcPct val="100000"/>
              </a:lnSpc>
              <a:spcBef>
                <a:spcPts val="100"/>
              </a:spcBef>
            </a:pPr>
            <a:r>
              <a:rPr lang="en-US" sz="1800" dirty="0">
                <a:latin typeface="Calibri"/>
                <a:cs typeface="Calibri"/>
              </a:rPr>
              <a:t>(Overwrite)</a:t>
            </a:r>
            <a:endParaRPr sz="1800" dirty="0">
              <a:latin typeface="Calibri"/>
              <a:cs typeface="Calibri"/>
            </a:endParaRPr>
          </a:p>
        </p:txBody>
      </p:sp>
      <p:sp>
        <p:nvSpPr>
          <p:cNvPr id="90" name="TextBox 89">
            <a:extLst>
              <a:ext uri="{FF2B5EF4-FFF2-40B4-BE49-F238E27FC236}">
                <a16:creationId xmlns:a16="http://schemas.microsoft.com/office/drawing/2014/main" id="{C9C418C8-1AC6-1DCD-97E8-EDC231522498}"/>
              </a:ext>
            </a:extLst>
          </p:cNvPr>
          <p:cNvSpPr txBox="1"/>
          <p:nvPr/>
        </p:nvSpPr>
        <p:spPr>
          <a:xfrm>
            <a:off x="9103003" y="5824690"/>
            <a:ext cx="2852063" cy="369332"/>
          </a:xfrm>
          <a:prstGeom prst="rect">
            <a:avLst/>
          </a:prstGeom>
          <a:noFill/>
        </p:spPr>
        <p:txBody>
          <a:bodyPr wrap="none" rtlCol="0">
            <a:spAutoFit/>
          </a:bodyPr>
          <a:lstStyle/>
          <a:p>
            <a:r>
              <a:rPr lang="en-US" dirty="0" err="1"/>
              <a:t>bof</a:t>
            </a:r>
            <a:r>
              <a:rPr lang="en-US" dirty="0"/>
              <a:t>() stack frame (</a:t>
            </a:r>
            <a:r>
              <a:rPr lang="en-US" dirty="0" err="1"/>
              <a:t>stack.c</a:t>
            </a:r>
            <a:r>
              <a:rPr lang="en-US" dirty="0"/>
              <a:t>)</a:t>
            </a:r>
          </a:p>
        </p:txBody>
      </p:sp>
      <mc:AlternateContent xmlns:mc="http://schemas.openxmlformats.org/markup-compatibility/2006" xmlns:p14="http://schemas.microsoft.com/office/powerpoint/2010/main">
        <mc:Choice Requires="p14">
          <p:contentPart p14:bwMode="auto" r:id="rId13">
            <p14:nvContentPartPr>
              <p14:cNvPr id="2" name="Ink 1">
                <a:extLst>
                  <a:ext uri="{FF2B5EF4-FFF2-40B4-BE49-F238E27FC236}">
                    <a16:creationId xmlns:a16="http://schemas.microsoft.com/office/drawing/2014/main" id="{AE081289-6949-910D-0973-D7F5B0E9F714}"/>
                  </a:ext>
                </a:extLst>
              </p14:cNvPr>
              <p14:cNvContentPartPr/>
              <p14:nvPr/>
            </p14:nvContentPartPr>
            <p14:xfrm>
              <a:off x="8195701" y="1272078"/>
              <a:ext cx="430200" cy="1160640"/>
            </p14:xfrm>
          </p:contentPart>
        </mc:Choice>
        <mc:Fallback xmlns="">
          <p:pic>
            <p:nvPicPr>
              <p:cNvPr id="2" name="Ink 1">
                <a:extLst>
                  <a:ext uri="{FF2B5EF4-FFF2-40B4-BE49-F238E27FC236}">
                    <a16:creationId xmlns:a16="http://schemas.microsoft.com/office/drawing/2014/main" id="{AE081289-6949-910D-0973-D7F5B0E9F714}"/>
                  </a:ext>
                </a:extLst>
              </p:cNvPr>
              <p:cNvPicPr/>
              <p:nvPr/>
            </p:nvPicPr>
            <p:blipFill>
              <a:blip r:embed="rId14"/>
              <a:stretch>
                <a:fillRect/>
              </a:stretch>
            </p:blipFill>
            <p:spPr>
              <a:xfrm>
                <a:off x="8186701" y="1263081"/>
                <a:ext cx="447840" cy="1178275"/>
              </a:xfrm>
              <a:prstGeom prst="rect">
                <a:avLst/>
              </a:prstGeom>
            </p:spPr>
          </p:pic>
        </mc:Fallback>
      </mc:AlternateContent>
    </p:spTree>
    <p:extLst>
      <p:ext uri="{BB962C8B-B14F-4D97-AF65-F5344CB8AC3E}">
        <p14:creationId xmlns:p14="http://schemas.microsoft.com/office/powerpoint/2010/main" val="137404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24</a:t>
            </a:fld>
            <a:endParaRPr lang="en-US" dirty="0"/>
          </a:p>
        </p:txBody>
      </p:sp>
      <p:sp>
        <p:nvSpPr>
          <p:cNvPr id="11" name="object 2">
            <a:extLst>
              <a:ext uri="{FF2B5EF4-FFF2-40B4-BE49-F238E27FC236}">
                <a16:creationId xmlns:a16="http://schemas.microsoft.com/office/drawing/2014/main" id="{CEB14C0A-811E-66A2-3315-2304ECF940AE}"/>
              </a:ext>
            </a:extLst>
          </p:cNvPr>
          <p:cNvSpPr txBox="1">
            <a:spLocks noGrp="1"/>
          </p:cNvSpPr>
          <p:nvPr>
            <p:ph type="title"/>
          </p:nvPr>
        </p:nvSpPr>
        <p:spPr>
          <a:xfrm>
            <a:off x="732536" y="54051"/>
            <a:ext cx="2017395" cy="452120"/>
          </a:xfrm>
          <a:prstGeom prst="rect">
            <a:avLst/>
          </a:prstGeom>
        </p:spPr>
        <p:txBody>
          <a:bodyPr vert="horz" wrap="square" lIns="0" tIns="12065" rIns="0" bIns="0" rtlCol="0">
            <a:spAutoFit/>
          </a:bodyPr>
          <a:lstStyle/>
          <a:p>
            <a:pPr marL="12700">
              <a:lnSpc>
                <a:spcPct val="100000"/>
              </a:lnSpc>
              <a:spcBef>
                <a:spcPts val="95"/>
              </a:spcBef>
            </a:pPr>
            <a:r>
              <a:rPr dirty="0"/>
              <a:t>THE</a:t>
            </a:r>
            <a:r>
              <a:rPr spc="-75" dirty="0"/>
              <a:t> </a:t>
            </a:r>
            <a:r>
              <a:rPr spc="-10" dirty="0"/>
              <a:t>STACK</a:t>
            </a:r>
          </a:p>
        </p:txBody>
      </p:sp>
      <p:sp>
        <p:nvSpPr>
          <p:cNvPr id="12" name="object 3">
            <a:extLst>
              <a:ext uri="{FF2B5EF4-FFF2-40B4-BE49-F238E27FC236}">
                <a16:creationId xmlns:a16="http://schemas.microsoft.com/office/drawing/2014/main" id="{2DB67227-F86B-23B5-EA3E-ED17DAA4FB0A}"/>
              </a:ext>
            </a:extLst>
          </p:cNvPr>
          <p:cNvSpPr txBox="1"/>
          <p:nvPr/>
        </p:nvSpPr>
        <p:spPr>
          <a:xfrm>
            <a:off x="1417066" y="3249232"/>
            <a:ext cx="965200" cy="1901825"/>
          </a:xfrm>
          <a:prstGeom prst="rect">
            <a:avLst/>
          </a:prstGeom>
        </p:spPr>
        <p:txBody>
          <a:bodyPr vert="horz" wrap="square" lIns="0" tIns="0" rIns="0" bIns="0" rtlCol="0">
            <a:spAutoFit/>
          </a:bodyPr>
          <a:lstStyle/>
          <a:p>
            <a:pPr>
              <a:lnSpc>
                <a:spcPts val="1989"/>
              </a:lnSpc>
            </a:pPr>
            <a:r>
              <a:rPr sz="1800" spc="-10" dirty="0">
                <a:latin typeface="Arial"/>
                <a:cs typeface="Arial"/>
              </a:rPr>
              <a:t>buffer[99]</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spc="-10" dirty="0">
                <a:latin typeface="Arial"/>
                <a:cs typeface="Arial"/>
              </a:rPr>
              <a:t>buffer[0]</a:t>
            </a:r>
            <a:endParaRPr sz="1800">
              <a:latin typeface="Arial"/>
              <a:cs typeface="Arial"/>
            </a:endParaRPr>
          </a:p>
        </p:txBody>
      </p:sp>
      <p:graphicFrame>
        <p:nvGraphicFramePr>
          <p:cNvPr id="14" name="object 4">
            <a:extLst>
              <a:ext uri="{FF2B5EF4-FFF2-40B4-BE49-F238E27FC236}">
                <a16:creationId xmlns:a16="http://schemas.microsoft.com/office/drawing/2014/main" id="{AA0A1174-C860-53B3-FC9B-530BFFBA4CCF}"/>
              </a:ext>
            </a:extLst>
          </p:cNvPr>
          <p:cNvGraphicFramePr>
            <a:graphicFrameLocks noGrp="1"/>
          </p:cNvGraphicFramePr>
          <p:nvPr/>
        </p:nvGraphicFramePr>
        <p:xfrm>
          <a:off x="216661" y="521462"/>
          <a:ext cx="3352800" cy="5358764"/>
        </p:xfrm>
        <a:graphic>
          <a:graphicData uri="http://schemas.openxmlformats.org/drawingml/2006/table">
            <a:tbl>
              <a:tblPr firstRow="1" bandRow="1">
                <a:tableStyleId>{2D5ABB26-0587-4C30-8999-92F81FD0307C}</a:tableStyleId>
              </a:tblPr>
              <a:tblGrid>
                <a:gridCol w="3352800">
                  <a:extLst>
                    <a:ext uri="{9D8B030D-6E8A-4147-A177-3AD203B41FA5}">
                      <a16:colId xmlns:a16="http://schemas.microsoft.com/office/drawing/2014/main" val="20000"/>
                    </a:ext>
                  </a:extLst>
                </a:gridCol>
              </a:tblGrid>
              <a:tr h="1226185">
                <a:tc>
                  <a:txBody>
                    <a:bodyPr/>
                    <a:lstStyle/>
                    <a:p>
                      <a:pPr>
                        <a:lnSpc>
                          <a:spcPct val="100000"/>
                        </a:lnSpc>
                      </a:pPr>
                      <a:endParaRPr sz="1800">
                        <a:latin typeface="Times New Roman"/>
                        <a:cs typeface="Times New Roman"/>
                      </a:endParaRPr>
                    </a:p>
                    <a:p>
                      <a:pPr algn="ctr">
                        <a:lnSpc>
                          <a:spcPct val="100000"/>
                        </a:lnSpc>
                        <a:spcBef>
                          <a:spcPts val="1525"/>
                        </a:spcBef>
                      </a:pPr>
                      <a:r>
                        <a:rPr sz="1800" dirty="0">
                          <a:solidFill>
                            <a:srgbClr val="A6A6A6"/>
                          </a:solidFill>
                          <a:latin typeface="Calibri"/>
                          <a:cs typeface="Calibri"/>
                        </a:rPr>
                        <a:t>…</a:t>
                      </a:r>
                      <a:r>
                        <a:rPr sz="1800" spc="-30" dirty="0">
                          <a:solidFill>
                            <a:srgbClr val="A6A6A6"/>
                          </a:solidFill>
                          <a:latin typeface="Calibri"/>
                          <a:cs typeface="Calibri"/>
                        </a:rPr>
                        <a:t> </a:t>
                      </a:r>
                      <a:r>
                        <a:rPr sz="1800" dirty="0">
                          <a:solidFill>
                            <a:srgbClr val="A6A6A6"/>
                          </a:solidFill>
                          <a:latin typeface="Calibri"/>
                          <a:cs typeface="Calibri"/>
                        </a:rPr>
                        <a:t>previous</a:t>
                      </a:r>
                      <a:r>
                        <a:rPr sz="1800" spc="-10" dirty="0">
                          <a:solidFill>
                            <a:srgbClr val="A6A6A6"/>
                          </a:solidFill>
                          <a:latin typeface="Calibri"/>
                          <a:cs typeface="Calibri"/>
                        </a:rPr>
                        <a:t> </a:t>
                      </a:r>
                      <a:r>
                        <a:rPr sz="1800" dirty="0">
                          <a:solidFill>
                            <a:srgbClr val="A6A6A6"/>
                          </a:solidFill>
                          <a:latin typeface="Calibri"/>
                          <a:cs typeface="Calibri"/>
                        </a:rPr>
                        <a:t>stack</a:t>
                      </a:r>
                      <a:r>
                        <a:rPr sz="1800" spc="-25" dirty="0">
                          <a:solidFill>
                            <a:srgbClr val="A6A6A6"/>
                          </a:solidFill>
                          <a:latin typeface="Calibri"/>
                          <a:cs typeface="Calibri"/>
                        </a:rPr>
                        <a:t> </a:t>
                      </a:r>
                      <a:r>
                        <a:rPr sz="1800" spc="-10" dirty="0">
                          <a:solidFill>
                            <a:srgbClr val="A6A6A6"/>
                          </a:solidFill>
                          <a:latin typeface="Calibri"/>
                          <a:cs typeface="Calibri"/>
                        </a:rPr>
                        <a:t>frames…</a:t>
                      </a:r>
                      <a:endParaRPr sz="1800">
                        <a:latin typeface="Calibri"/>
                        <a:cs typeface="Calibri"/>
                      </a:endParaRPr>
                    </a:p>
                  </a:txBody>
                  <a:tcPr marL="0" marR="0" marT="0" marB="0">
                    <a:lnL w="28575">
                      <a:solidFill>
                        <a:srgbClr val="EDEBE0"/>
                      </a:solidFill>
                      <a:prstDash val="solid"/>
                    </a:lnL>
                    <a:lnR w="28575">
                      <a:solidFill>
                        <a:srgbClr val="EDEBE0"/>
                      </a:solidFill>
                      <a:prstDash val="solid"/>
                    </a:lnR>
                    <a:lnT w="28575">
                      <a:solidFill>
                        <a:srgbClr val="EDEBE0"/>
                      </a:solidFill>
                      <a:prstDash val="solid"/>
                    </a:lnT>
                    <a:lnB w="57150">
                      <a:solidFill>
                        <a:srgbClr val="000000"/>
                      </a:solidFill>
                      <a:prstDash val="solid"/>
                    </a:lnB>
                    <a:solidFill>
                      <a:srgbClr val="F1F1F1"/>
                    </a:solidFill>
                  </a:tcPr>
                </a:tc>
                <a:extLst>
                  <a:ext uri="{0D108BD9-81ED-4DB2-BD59-A6C34878D82A}">
                    <a16:rowId xmlns:a16="http://schemas.microsoft.com/office/drawing/2014/main" val="10000"/>
                  </a:ext>
                </a:extLst>
              </a:tr>
              <a:tr h="466725">
                <a:tc>
                  <a:txBody>
                    <a:bodyPr/>
                    <a:lstStyle/>
                    <a:p>
                      <a:pPr algn="ctr">
                        <a:lnSpc>
                          <a:spcPct val="100000"/>
                        </a:lnSpc>
                        <a:spcBef>
                          <a:spcPts val="650"/>
                        </a:spcBef>
                      </a:pPr>
                      <a:r>
                        <a:rPr sz="1800" spc="-10" dirty="0">
                          <a:latin typeface="Calibri"/>
                          <a:cs typeface="Calibri"/>
                        </a:rPr>
                        <a:t>Arguments</a:t>
                      </a:r>
                      <a:endParaRPr sz="1800">
                        <a:latin typeface="Calibri"/>
                        <a:cs typeface="Calibri"/>
                      </a:endParaRPr>
                    </a:p>
                  </a:txBody>
                  <a:tcPr marL="0" marR="0" marT="82550" marB="0">
                    <a:lnL w="28575">
                      <a:solidFill>
                        <a:srgbClr val="000000"/>
                      </a:solidFill>
                      <a:prstDash val="solid"/>
                    </a:lnL>
                    <a:lnR w="28575">
                      <a:solidFill>
                        <a:srgbClr val="000000"/>
                      </a:solidFill>
                      <a:prstDash val="solid"/>
                    </a:lnR>
                    <a:lnT w="5715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1"/>
                  </a:ext>
                </a:extLst>
              </a:tr>
              <a:tr h="462915">
                <a:tc>
                  <a:txBody>
                    <a:bodyPr/>
                    <a:lstStyle/>
                    <a:p>
                      <a:pPr algn="ctr">
                        <a:lnSpc>
                          <a:spcPct val="100000"/>
                        </a:lnSpc>
                        <a:spcBef>
                          <a:spcPts val="620"/>
                        </a:spcBef>
                      </a:pPr>
                      <a:r>
                        <a:rPr sz="1800" b="1" dirty="0">
                          <a:latin typeface="Calibri"/>
                          <a:cs typeface="Calibri"/>
                        </a:rPr>
                        <a:t>Return</a:t>
                      </a:r>
                      <a:r>
                        <a:rPr sz="1800" b="1" spc="-30" dirty="0">
                          <a:latin typeface="Calibri"/>
                          <a:cs typeface="Calibri"/>
                        </a:rPr>
                        <a:t> </a:t>
                      </a:r>
                      <a:r>
                        <a:rPr sz="1800" b="1" spc="-10" dirty="0">
                          <a:latin typeface="Calibri"/>
                          <a:cs typeface="Calibri"/>
                        </a:rPr>
                        <a:t>Address</a:t>
                      </a:r>
                      <a:endParaRPr sz="1800">
                        <a:latin typeface="Calibri"/>
                        <a:cs typeface="Calibri"/>
                      </a:endParaRPr>
                    </a:p>
                  </a:txBody>
                  <a:tcPr marL="0" marR="0" marT="78740"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2"/>
                  </a:ext>
                </a:extLst>
              </a:tr>
              <a:tr h="464184">
                <a:tc>
                  <a:txBody>
                    <a:bodyPr/>
                    <a:lstStyle/>
                    <a:p>
                      <a:pPr algn="ctr">
                        <a:lnSpc>
                          <a:spcPct val="100000"/>
                        </a:lnSpc>
                        <a:spcBef>
                          <a:spcPts val="625"/>
                        </a:spcBef>
                      </a:pPr>
                      <a:r>
                        <a:rPr sz="1800" dirty="0">
                          <a:latin typeface="Calibri"/>
                          <a:cs typeface="Calibri"/>
                        </a:rPr>
                        <a:t>Previous</a:t>
                      </a:r>
                      <a:r>
                        <a:rPr sz="1800" spc="-5" dirty="0">
                          <a:latin typeface="Calibri"/>
                          <a:cs typeface="Calibri"/>
                        </a:rPr>
                        <a:t> </a:t>
                      </a:r>
                      <a:r>
                        <a:rPr sz="1800" dirty="0">
                          <a:latin typeface="Calibri"/>
                          <a:cs typeface="Calibri"/>
                        </a:rPr>
                        <a:t>frame </a:t>
                      </a:r>
                      <a:r>
                        <a:rPr sz="1800" spc="-10" dirty="0">
                          <a:latin typeface="Calibri"/>
                          <a:cs typeface="Calibri"/>
                        </a:rPr>
                        <a:t>pointer</a:t>
                      </a:r>
                      <a:endParaRPr sz="1800">
                        <a:latin typeface="Calibri"/>
                        <a:cs typeface="Calibri"/>
                      </a:endParaRPr>
                    </a:p>
                  </a:txBody>
                  <a:tcPr marL="0" marR="0" marT="7937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3"/>
                  </a:ext>
                </a:extLst>
              </a:tr>
              <a:tr h="2030730">
                <a:tc>
                  <a:txBody>
                    <a:bodyPr/>
                    <a:lstStyle/>
                    <a:p>
                      <a:pPr marL="1177290">
                        <a:lnSpc>
                          <a:spcPct val="100000"/>
                        </a:lnSpc>
                        <a:spcBef>
                          <a:spcPts val="305"/>
                        </a:spcBef>
                      </a:pPr>
                      <a:r>
                        <a:rPr sz="1800" spc="-10" dirty="0">
                          <a:latin typeface="Arial"/>
                          <a:cs typeface="Arial"/>
                        </a:rPr>
                        <a:t>buffer[99]</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spc="-10" dirty="0">
                          <a:latin typeface="Arial"/>
                          <a:cs typeface="Arial"/>
                        </a:rPr>
                        <a:t>buffer[0]</a:t>
                      </a:r>
                      <a:endParaRPr sz="1800">
                        <a:latin typeface="Arial"/>
                        <a:cs typeface="Arial"/>
                      </a:endParaRPr>
                    </a:p>
                  </a:txBody>
                  <a:tcPr marL="0" marR="0" marT="3873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4"/>
                  </a:ext>
                </a:extLst>
              </a:tr>
              <a:tr h="708025">
                <a:tc>
                  <a:txBody>
                    <a:bodyPr/>
                    <a:lstStyle/>
                    <a:p>
                      <a:pPr>
                        <a:lnSpc>
                          <a:spcPct val="100000"/>
                        </a:lnSpc>
                      </a:pPr>
                      <a:endParaRPr sz="1800">
                        <a:latin typeface="Times New Roman"/>
                        <a:cs typeface="Times New Roman"/>
                      </a:endParaRPr>
                    </a:p>
                  </a:txBody>
                  <a:tcPr marL="0" marR="0" marT="0" marB="0">
                    <a:lnL w="28575">
                      <a:solidFill>
                        <a:srgbClr val="EDEBE0"/>
                      </a:solidFill>
                      <a:prstDash val="solid"/>
                    </a:lnL>
                    <a:lnR w="28575">
                      <a:solidFill>
                        <a:srgbClr val="EDEBE0"/>
                      </a:solidFill>
                      <a:prstDash val="solid"/>
                    </a:lnR>
                    <a:lnT w="38100">
                      <a:solidFill>
                        <a:srgbClr val="000000"/>
                      </a:solidFill>
                      <a:prstDash val="solid"/>
                    </a:lnT>
                    <a:lnB w="28575">
                      <a:solidFill>
                        <a:srgbClr val="EDEBE0"/>
                      </a:solidFill>
                      <a:prstDash val="solid"/>
                    </a:lnB>
                    <a:solidFill>
                      <a:srgbClr val="F1F1F1"/>
                    </a:solidFill>
                  </a:tcPr>
                </a:tc>
                <a:extLst>
                  <a:ext uri="{0D108BD9-81ED-4DB2-BD59-A6C34878D82A}">
                    <a16:rowId xmlns:a16="http://schemas.microsoft.com/office/drawing/2014/main" val="10005"/>
                  </a:ext>
                </a:extLst>
              </a:tr>
            </a:tbl>
          </a:graphicData>
        </a:graphic>
      </p:graphicFrame>
      <p:grpSp>
        <p:nvGrpSpPr>
          <p:cNvPr id="15" name="object 5">
            <a:extLst>
              <a:ext uri="{FF2B5EF4-FFF2-40B4-BE49-F238E27FC236}">
                <a16:creationId xmlns:a16="http://schemas.microsoft.com/office/drawing/2014/main" id="{5F3BCCD4-94A8-ECF5-F7DD-66C1CEAE3C52}"/>
              </a:ext>
            </a:extLst>
          </p:cNvPr>
          <p:cNvGrpSpPr/>
          <p:nvPr/>
        </p:nvGrpSpPr>
        <p:grpSpPr>
          <a:xfrm>
            <a:off x="4560061" y="673862"/>
            <a:ext cx="3378200" cy="1183640"/>
            <a:chOff x="4560061" y="673862"/>
            <a:chExt cx="3378200" cy="1183640"/>
          </a:xfrm>
        </p:grpSpPr>
        <p:sp>
          <p:nvSpPr>
            <p:cNvPr id="16" name="object 6">
              <a:extLst>
                <a:ext uri="{FF2B5EF4-FFF2-40B4-BE49-F238E27FC236}">
                  <a16:creationId xmlns:a16="http://schemas.microsoft.com/office/drawing/2014/main" id="{BD126FDC-000B-5DEF-C202-6C3A38A796B9}"/>
                </a:ext>
              </a:extLst>
            </p:cNvPr>
            <p:cNvSpPr/>
            <p:nvPr/>
          </p:nvSpPr>
          <p:spPr>
            <a:xfrm>
              <a:off x="4572761" y="686562"/>
              <a:ext cx="3352800" cy="1158240"/>
            </a:xfrm>
            <a:custGeom>
              <a:avLst/>
              <a:gdLst/>
              <a:ahLst/>
              <a:cxnLst/>
              <a:rect l="l" t="t" r="r" b="b"/>
              <a:pathLst>
                <a:path w="3352800" h="1158239">
                  <a:moveTo>
                    <a:pt x="3352799" y="0"/>
                  </a:moveTo>
                  <a:lnTo>
                    <a:pt x="0" y="0"/>
                  </a:lnTo>
                  <a:lnTo>
                    <a:pt x="0" y="1158239"/>
                  </a:lnTo>
                  <a:lnTo>
                    <a:pt x="3352799" y="1158239"/>
                  </a:lnTo>
                  <a:lnTo>
                    <a:pt x="3352799" y="0"/>
                  </a:lnTo>
                  <a:close/>
                </a:path>
              </a:pathLst>
            </a:custGeom>
            <a:solidFill>
              <a:srgbClr val="C0504D"/>
            </a:solidFill>
          </p:spPr>
          <p:txBody>
            <a:bodyPr wrap="square" lIns="0" tIns="0" rIns="0" bIns="0" rtlCol="0"/>
            <a:lstStyle/>
            <a:p>
              <a:endParaRPr/>
            </a:p>
          </p:txBody>
        </p:sp>
        <p:sp>
          <p:nvSpPr>
            <p:cNvPr id="17" name="object 7">
              <a:extLst>
                <a:ext uri="{FF2B5EF4-FFF2-40B4-BE49-F238E27FC236}">
                  <a16:creationId xmlns:a16="http://schemas.microsoft.com/office/drawing/2014/main" id="{465B39B9-1574-F84B-3C4C-B29D392B245B}"/>
                </a:ext>
              </a:extLst>
            </p:cNvPr>
            <p:cNvSpPr/>
            <p:nvPr/>
          </p:nvSpPr>
          <p:spPr>
            <a:xfrm>
              <a:off x="4572761" y="686562"/>
              <a:ext cx="3352800" cy="1158240"/>
            </a:xfrm>
            <a:custGeom>
              <a:avLst/>
              <a:gdLst/>
              <a:ahLst/>
              <a:cxnLst/>
              <a:rect l="l" t="t" r="r" b="b"/>
              <a:pathLst>
                <a:path w="3352800" h="1158239">
                  <a:moveTo>
                    <a:pt x="0" y="1158239"/>
                  </a:moveTo>
                  <a:lnTo>
                    <a:pt x="3352799" y="1158239"/>
                  </a:lnTo>
                  <a:lnTo>
                    <a:pt x="3352799" y="0"/>
                  </a:lnTo>
                  <a:lnTo>
                    <a:pt x="0" y="0"/>
                  </a:lnTo>
                  <a:lnTo>
                    <a:pt x="0" y="1158239"/>
                  </a:lnTo>
                  <a:close/>
                </a:path>
              </a:pathLst>
            </a:custGeom>
            <a:ln w="25399">
              <a:solidFill>
                <a:srgbClr val="000000"/>
              </a:solidFill>
            </a:ln>
          </p:spPr>
          <p:txBody>
            <a:bodyPr wrap="square" lIns="0" tIns="0" rIns="0" bIns="0" rtlCol="0"/>
            <a:lstStyle/>
            <a:p>
              <a:endParaRPr/>
            </a:p>
          </p:txBody>
        </p:sp>
      </p:grpSp>
      <p:sp>
        <p:nvSpPr>
          <p:cNvPr id="18" name="object 8">
            <a:extLst>
              <a:ext uri="{FF2B5EF4-FFF2-40B4-BE49-F238E27FC236}">
                <a16:creationId xmlns:a16="http://schemas.microsoft.com/office/drawing/2014/main" id="{48CD3357-FE05-1994-A6BF-B181CFE16CF4}"/>
              </a:ext>
            </a:extLst>
          </p:cNvPr>
          <p:cNvSpPr txBox="1"/>
          <p:nvPr/>
        </p:nvSpPr>
        <p:spPr>
          <a:xfrm>
            <a:off x="4572761" y="686562"/>
            <a:ext cx="3352800" cy="115824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6469">
              <a:lnSpc>
                <a:spcPct val="100000"/>
              </a:lnSpc>
              <a:spcBef>
                <a:spcPts val="1285"/>
              </a:spcBef>
            </a:pPr>
            <a:r>
              <a:rPr sz="1800" dirty="0">
                <a:latin typeface="Calibri"/>
                <a:cs typeface="Calibri"/>
              </a:rPr>
              <a:t>Malicious</a:t>
            </a:r>
            <a:r>
              <a:rPr sz="1800" spc="-10" dirty="0">
                <a:latin typeface="Calibri"/>
                <a:cs typeface="Calibri"/>
              </a:rPr>
              <a:t> </a:t>
            </a:r>
            <a:r>
              <a:rPr sz="1800" spc="-20" dirty="0">
                <a:latin typeface="Calibri"/>
                <a:cs typeface="Calibri"/>
              </a:rPr>
              <a:t>Code</a:t>
            </a:r>
            <a:endParaRPr sz="1800">
              <a:latin typeface="Calibri"/>
              <a:cs typeface="Calibri"/>
            </a:endParaRPr>
          </a:p>
        </p:txBody>
      </p:sp>
      <p:grpSp>
        <p:nvGrpSpPr>
          <p:cNvPr id="23" name="object 9">
            <a:extLst>
              <a:ext uri="{FF2B5EF4-FFF2-40B4-BE49-F238E27FC236}">
                <a16:creationId xmlns:a16="http://schemas.microsoft.com/office/drawing/2014/main" id="{96A0E4D5-28D2-21BE-C289-601E0D6F8B49}"/>
              </a:ext>
            </a:extLst>
          </p:cNvPr>
          <p:cNvGrpSpPr/>
          <p:nvPr/>
        </p:nvGrpSpPr>
        <p:grpSpPr>
          <a:xfrm>
            <a:off x="4524755" y="1796783"/>
            <a:ext cx="3442970" cy="561340"/>
            <a:chOff x="4524755" y="1796783"/>
            <a:chExt cx="3442970" cy="561340"/>
          </a:xfrm>
        </p:grpSpPr>
        <p:pic>
          <p:nvPicPr>
            <p:cNvPr id="25" name="object 10">
              <a:extLst>
                <a:ext uri="{FF2B5EF4-FFF2-40B4-BE49-F238E27FC236}">
                  <a16:creationId xmlns:a16="http://schemas.microsoft.com/office/drawing/2014/main" id="{3F7CECCA-ED84-4FD4-101A-6E96715231FD}"/>
                </a:ext>
              </a:extLst>
            </p:cNvPr>
            <p:cNvPicPr/>
            <p:nvPr/>
          </p:nvPicPr>
          <p:blipFill>
            <a:blip r:embed="rId3" cstate="print"/>
            <a:stretch>
              <a:fillRect/>
            </a:stretch>
          </p:blipFill>
          <p:spPr>
            <a:xfrm>
              <a:off x="4524755" y="1816633"/>
              <a:ext cx="3442715" cy="455650"/>
            </a:xfrm>
            <a:prstGeom prst="rect">
              <a:avLst/>
            </a:prstGeom>
          </p:spPr>
        </p:pic>
        <p:pic>
          <p:nvPicPr>
            <p:cNvPr id="26" name="object 11">
              <a:extLst>
                <a:ext uri="{FF2B5EF4-FFF2-40B4-BE49-F238E27FC236}">
                  <a16:creationId xmlns:a16="http://schemas.microsoft.com/office/drawing/2014/main" id="{FAB7D6A2-5C49-852F-AE86-33E852D867E1}"/>
                </a:ext>
              </a:extLst>
            </p:cNvPr>
            <p:cNvPicPr/>
            <p:nvPr/>
          </p:nvPicPr>
          <p:blipFill>
            <a:blip r:embed="rId4" cstate="print"/>
            <a:stretch>
              <a:fillRect/>
            </a:stretch>
          </p:blipFill>
          <p:spPr>
            <a:xfrm>
              <a:off x="5846063" y="1796783"/>
              <a:ext cx="797064" cy="560844"/>
            </a:xfrm>
            <a:prstGeom prst="rect">
              <a:avLst/>
            </a:prstGeom>
          </p:spPr>
        </p:pic>
        <p:pic>
          <p:nvPicPr>
            <p:cNvPr id="27" name="object 12">
              <a:extLst>
                <a:ext uri="{FF2B5EF4-FFF2-40B4-BE49-F238E27FC236}">
                  <a16:creationId xmlns:a16="http://schemas.microsoft.com/office/drawing/2014/main" id="{6E480D97-3D44-3FBA-AF27-33B5088B7BD5}"/>
                </a:ext>
              </a:extLst>
            </p:cNvPr>
            <p:cNvPicPr/>
            <p:nvPr/>
          </p:nvPicPr>
          <p:blipFill>
            <a:blip r:embed="rId5" cstate="print"/>
            <a:stretch>
              <a:fillRect/>
            </a:stretch>
          </p:blipFill>
          <p:spPr>
            <a:xfrm>
              <a:off x="4571999" y="1844040"/>
              <a:ext cx="3352800" cy="365760"/>
            </a:xfrm>
            <a:prstGeom prst="rect">
              <a:avLst/>
            </a:prstGeom>
          </p:spPr>
        </p:pic>
        <p:sp>
          <p:nvSpPr>
            <p:cNvPr id="28" name="object 13">
              <a:extLst>
                <a:ext uri="{FF2B5EF4-FFF2-40B4-BE49-F238E27FC236}">
                  <a16:creationId xmlns:a16="http://schemas.microsoft.com/office/drawing/2014/main" id="{64DBF0FA-75D7-A6B5-7ED4-DE04B5F91133}"/>
                </a:ext>
              </a:extLst>
            </p:cNvPr>
            <p:cNvSpPr/>
            <p:nvPr/>
          </p:nvSpPr>
          <p:spPr>
            <a:xfrm>
              <a:off x="4571999" y="18440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29" name="object 14">
            <a:extLst>
              <a:ext uri="{FF2B5EF4-FFF2-40B4-BE49-F238E27FC236}">
                <a16:creationId xmlns:a16="http://schemas.microsoft.com/office/drawing/2014/main" id="{8783DF23-3A6C-2144-0762-D9198BDAF3BD}"/>
              </a:ext>
            </a:extLst>
          </p:cNvPr>
          <p:cNvSpPr txBox="1"/>
          <p:nvPr/>
        </p:nvSpPr>
        <p:spPr>
          <a:xfrm>
            <a:off x="4577524" y="1861515"/>
            <a:ext cx="3343275" cy="300355"/>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Stuff</a:t>
            </a:r>
            <a:endParaRPr sz="1800">
              <a:latin typeface="Calibri"/>
              <a:cs typeface="Calibri"/>
            </a:endParaRPr>
          </a:p>
        </p:txBody>
      </p:sp>
      <p:sp>
        <p:nvSpPr>
          <p:cNvPr id="30" name="object 15">
            <a:extLst>
              <a:ext uri="{FF2B5EF4-FFF2-40B4-BE49-F238E27FC236}">
                <a16:creationId xmlns:a16="http://schemas.microsoft.com/office/drawing/2014/main" id="{C1A6A5BA-0FC8-7697-64FD-004CE2BFBCA0}"/>
              </a:ext>
            </a:extLst>
          </p:cNvPr>
          <p:cNvSpPr/>
          <p:nvPr/>
        </p:nvSpPr>
        <p:spPr>
          <a:xfrm>
            <a:off x="4572761" y="2225801"/>
            <a:ext cx="3352800" cy="457200"/>
          </a:xfrm>
          <a:custGeom>
            <a:avLst/>
            <a:gdLst/>
            <a:ahLst/>
            <a:cxnLst/>
            <a:rect l="l" t="t" r="r" b="b"/>
            <a:pathLst>
              <a:path w="3352800" h="457200">
                <a:moveTo>
                  <a:pt x="0" y="457200"/>
                </a:moveTo>
                <a:lnTo>
                  <a:pt x="3352799" y="457200"/>
                </a:lnTo>
                <a:lnTo>
                  <a:pt x="3352799" y="0"/>
                </a:lnTo>
                <a:lnTo>
                  <a:pt x="0" y="0"/>
                </a:lnTo>
                <a:lnTo>
                  <a:pt x="0" y="457200"/>
                </a:lnTo>
                <a:close/>
              </a:path>
            </a:pathLst>
          </a:custGeom>
          <a:ln w="25400">
            <a:solidFill>
              <a:srgbClr val="000000"/>
            </a:solidFill>
          </a:ln>
        </p:spPr>
        <p:txBody>
          <a:bodyPr wrap="square" lIns="0" tIns="0" rIns="0" bIns="0" rtlCol="0"/>
          <a:lstStyle/>
          <a:p>
            <a:endParaRPr/>
          </a:p>
        </p:txBody>
      </p:sp>
      <p:sp>
        <p:nvSpPr>
          <p:cNvPr id="31" name="object 16">
            <a:extLst>
              <a:ext uri="{FF2B5EF4-FFF2-40B4-BE49-F238E27FC236}">
                <a16:creationId xmlns:a16="http://schemas.microsoft.com/office/drawing/2014/main" id="{BF7E7B7C-B7AB-CDB4-21A1-EBA6E84CAB5D}"/>
              </a:ext>
            </a:extLst>
          </p:cNvPr>
          <p:cNvSpPr txBox="1"/>
          <p:nvPr/>
        </p:nvSpPr>
        <p:spPr>
          <a:xfrm>
            <a:off x="4585461" y="2238501"/>
            <a:ext cx="3327400" cy="431800"/>
          </a:xfrm>
          <a:prstGeom prst="rect">
            <a:avLst/>
          </a:prstGeom>
          <a:solidFill>
            <a:srgbClr val="C0504D"/>
          </a:solidFill>
        </p:spPr>
        <p:txBody>
          <a:bodyPr vert="horz" wrap="square" lIns="0" tIns="62865" rIns="0" bIns="0" rtlCol="0">
            <a:spAutoFit/>
          </a:bodyPr>
          <a:lstStyle/>
          <a:p>
            <a:pPr marL="740410">
              <a:lnSpc>
                <a:spcPct val="100000"/>
              </a:lnSpc>
              <a:spcBef>
                <a:spcPts val="495"/>
              </a:spcBef>
            </a:pPr>
            <a:r>
              <a:rPr sz="1800" dirty="0">
                <a:latin typeface="Calibri"/>
                <a:cs typeface="Calibri"/>
              </a:rPr>
              <a:t>New</a:t>
            </a:r>
            <a:r>
              <a:rPr sz="1800" spc="15" dirty="0">
                <a:latin typeface="Calibri"/>
                <a:cs typeface="Calibri"/>
              </a:rPr>
              <a:t> </a:t>
            </a:r>
            <a:r>
              <a:rPr sz="1800" dirty="0">
                <a:latin typeface="Calibri"/>
                <a:cs typeface="Calibri"/>
              </a:rPr>
              <a:t>return</a:t>
            </a:r>
            <a:r>
              <a:rPr sz="1800" spc="5" dirty="0">
                <a:latin typeface="Calibri"/>
                <a:cs typeface="Calibri"/>
              </a:rPr>
              <a:t> </a:t>
            </a:r>
            <a:r>
              <a:rPr sz="1800" spc="-10" dirty="0">
                <a:latin typeface="Calibri"/>
                <a:cs typeface="Calibri"/>
              </a:rPr>
              <a:t>address</a:t>
            </a:r>
            <a:endParaRPr sz="1800">
              <a:latin typeface="Calibri"/>
              <a:cs typeface="Calibri"/>
            </a:endParaRPr>
          </a:p>
        </p:txBody>
      </p:sp>
      <p:grpSp>
        <p:nvGrpSpPr>
          <p:cNvPr id="32" name="object 17">
            <a:extLst>
              <a:ext uri="{FF2B5EF4-FFF2-40B4-BE49-F238E27FC236}">
                <a16:creationId xmlns:a16="http://schemas.microsoft.com/office/drawing/2014/main" id="{1BEC6DF1-EF2F-F447-2451-E8C6408D2127}"/>
              </a:ext>
            </a:extLst>
          </p:cNvPr>
          <p:cNvGrpSpPr/>
          <p:nvPr/>
        </p:nvGrpSpPr>
        <p:grpSpPr>
          <a:xfrm>
            <a:off x="4524755" y="2660904"/>
            <a:ext cx="3442970" cy="2620010"/>
            <a:chOff x="4524755" y="2660904"/>
            <a:chExt cx="3442970" cy="2620010"/>
          </a:xfrm>
        </p:grpSpPr>
        <p:pic>
          <p:nvPicPr>
            <p:cNvPr id="33" name="object 18">
              <a:extLst>
                <a:ext uri="{FF2B5EF4-FFF2-40B4-BE49-F238E27FC236}">
                  <a16:creationId xmlns:a16="http://schemas.microsoft.com/office/drawing/2014/main" id="{22DDCA7F-DAD7-5702-0556-A54B4DEA47F6}"/>
                </a:ext>
              </a:extLst>
            </p:cNvPr>
            <p:cNvPicPr/>
            <p:nvPr/>
          </p:nvPicPr>
          <p:blipFill>
            <a:blip r:embed="rId6" cstate="print"/>
            <a:stretch>
              <a:fillRect/>
            </a:stretch>
          </p:blipFill>
          <p:spPr>
            <a:xfrm>
              <a:off x="4524755" y="2660904"/>
              <a:ext cx="3442715" cy="2619756"/>
            </a:xfrm>
            <a:prstGeom prst="rect">
              <a:avLst/>
            </a:prstGeom>
          </p:spPr>
        </p:pic>
        <p:pic>
          <p:nvPicPr>
            <p:cNvPr id="34" name="object 19">
              <a:extLst>
                <a:ext uri="{FF2B5EF4-FFF2-40B4-BE49-F238E27FC236}">
                  <a16:creationId xmlns:a16="http://schemas.microsoft.com/office/drawing/2014/main" id="{D9F1C729-5440-9D35-8034-C326862433B9}"/>
                </a:ext>
              </a:extLst>
            </p:cNvPr>
            <p:cNvPicPr/>
            <p:nvPr/>
          </p:nvPicPr>
          <p:blipFill>
            <a:blip r:embed="rId7" cstate="print"/>
            <a:stretch>
              <a:fillRect/>
            </a:stretch>
          </p:blipFill>
          <p:spPr>
            <a:xfrm>
              <a:off x="4571999" y="2688336"/>
              <a:ext cx="3352800" cy="2529840"/>
            </a:xfrm>
            <a:prstGeom prst="rect">
              <a:avLst/>
            </a:prstGeom>
          </p:spPr>
        </p:pic>
        <p:sp>
          <p:nvSpPr>
            <p:cNvPr id="35" name="object 20">
              <a:extLst>
                <a:ext uri="{FF2B5EF4-FFF2-40B4-BE49-F238E27FC236}">
                  <a16:creationId xmlns:a16="http://schemas.microsoft.com/office/drawing/2014/main" id="{11C7C7C5-3EBE-7E23-C9C1-6015648C76B3}"/>
                </a:ext>
              </a:extLst>
            </p:cNvPr>
            <p:cNvSpPr/>
            <p:nvPr/>
          </p:nvSpPr>
          <p:spPr>
            <a:xfrm>
              <a:off x="4571999" y="2688336"/>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36" name="object 21">
            <a:extLst>
              <a:ext uri="{FF2B5EF4-FFF2-40B4-BE49-F238E27FC236}">
                <a16:creationId xmlns:a16="http://schemas.microsoft.com/office/drawing/2014/main" id="{962B8B4A-245B-7D16-2186-BA3A5BF0F4CC}"/>
              </a:ext>
            </a:extLst>
          </p:cNvPr>
          <p:cNvSpPr txBox="1"/>
          <p:nvPr/>
        </p:nvSpPr>
        <p:spPr>
          <a:xfrm>
            <a:off x="6027420" y="3789426"/>
            <a:ext cx="454025" cy="299720"/>
          </a:xfrm>
          <a:prstGeom prst="rect">
            <a:avLst/>
          </a:prstGeom>
        </p:spPr>
        <p:txBody>
          <a:bodyPr vert="horz" wrap="square" lIns="0" tIns="12700" rIns="0" bIns="0" rtlCol="0">
            <a:spAutoFit/>
          </a:bodyPr>
          <a:lstStyle/>
          <a:p>
            <a:pPr>
              <a:lnSpc>
                <a:spcPct val="100000"/>
              </a:lnSpc>
              <a:spcBef>
                <a:spcPts val="100"/>
              </a:spcBef>
            </a:pPr>
            <a:r>
              <a:rPr sz="1800" spc="-10" dirty="0">
                <a:latin typeface="Calibri"/>
                <a:cs typeface="Calibri"/>
              </a:rPr>
              <a:t>Stuff</a:t>
            </a:r>
            <a:endParaRPr sz="1800">
              <a:latin typeface="Calibri"/>
              <a:cs typeface="Calibri"/>
            </a:endParaRPr>
          </a:p>
        </p:txBody>
      </p:sp>
      <p:sp>
        <p:nvSpPr>
          <p:cNvPr id="37" name="object 22">
            <a:extLst>
              <a:ext uri="{FF2B5EF4-FFF2-40B4-BE49-F238E27FC236}">
                <a16:creationId xmlns:a16="http://schemas.microsoft.com/office/drawing/2014/main" id="{25EB3AC6-0AFA-1162-EC53-18E69014C780}"/>
              </a:ext>
            </a:extLst>
          </p:cNvPr>
          <p:cNvSpPr txBox="1"/>
          <p:nvPr/>
        </p:nvSpPr>
        <p:spPr>
          <a:xfrm>
            <a:off x="5718175" y="5373725"/>
            <a:ext cx="848994"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a:cs typeface="Arial"/>
              </a:rPr>
              <a:t>“badfile”</a:t>
            </a:r>
            <a:endParaRPr sz="1800">
              <a:latin typeface="Arial"/>
              <a:cs typeface="Arial"/>
            </a:endParaRPr>
          </a:p>
        </p:txBody>
      </p:sp>
      <p:grpSp>
        <p:nvGrpSpPr>
          <p:cNvPr id="38" name="object 23">
            <a:extLst>
              <a:ext uri="{FF2B5EF4-FFF2-40B4-BE49-F238E27FC236}">
                <a16:creationId xmlns:a16="http://schemas.microsoft.com/office/drawing/2014/main" id="{3D594646-2B52-21AC-E559-AFD1A218179F}"/>
              </a:ext>
            </a:extLst>
          </p:cNvPr>
          <p:cNvGrpSpPr/>
          <p:nvPr/>
        </p:nvGrpSpPr>
        <p:grpSpPr>
          <a:xfrm>
            <a:off x="3729354" y="2300858"/>
            <a:ext cx="641350" cy="596900"/>
            <a:chOff x="3729354" y="2300858"/>
            <a:chExt cx="641350" cy="596900"/>
          </a:xfrm>
        </p:grpSpPr>
        <p:sp>
          <p:nvSpPr>
            <p:cNvPr id="39" name="object 24">
              <a:extLst>
                <a:ext uri="{FF2B5EF4-FFF2-40B4-BE49-F238E27FC236}">
                  <a16:creationId xmlns:a16="http://schemas.microsoft.com/office/drawing/2014/main" id="{ED3C00C1-3B16-C43D-6FA7-64FFDC266A6B}"/>
                </a:ext>
              </a:extLst>
            </p:cNvPr>
            <p:cNvSpPr/>
            <p:nvPr/>
          </p:nvSpPr>
          <p:spPr>
            <a:xfrm>
              <a:off x="3742055" y="2313939"/>
              <a:ext cx="615950" cy="571500"/>
            </a:xfrm>
            <a:custGeom>
              <a:avLst/>
              <a:gdLst/>
              <a:ahLst/>
              <a:cxnLst/>
              <a:rect l="l" t="t" r="r" b="b"/>
              <a:pathLst>
                <a:path w="615950" h="571500">
                  <a:moveTo>
                    <a:pt x="615950" y="194310"/>
                  </a:moveTo>
                  <a:lnTo>
                    <a:pt x="399415" y="194310"/>
                  </a:lnTo>
                  <a:lnTo>
                    <a:pt x="399415" y="0"/>
                  </a:lnTo>
                  <a:lnTo>
                    <a:pt x="216535" y="0"/>
                  </a:lnTo>
                  <a:lnTo>
                    <a:pt x="216535" y="194310"/>
                  </a:lnTo>
                  <a:lnTo>
                    <a:pt x="0" y="194310"/>
                  </a:lnTo>
                  <a:lnTo>
                    <a:pt x="0" y="377190"/>
                  </a:lnTo>
                  <a:lnTo>
                    <a:pt x="216535" y="377190"/>
                  </a:lnTo>
                  <a:lnTo>
                    <a:pt x="216535" y="571500"/>
                  </a:lnTo>
                  <a:lnTo>
                    <a:pt x="399415" y="571500"/>
                  </a:lnTo>
                  <a:lnTo>
                    <a:pt x="399415" y="377190"/>
                  </a:lnTo>
                  <a:lnTo>
                    <a:pt x="615950" y="377190"/>
                  </a:lnTo>
                  <a:lnTo>
                    <a:pt x="615950" y="194310"/>
                  </a:lnTo>
                  <a:close/>
                </a:path>
              </a:pathLst>
            </a:custGeom>
            <a:solidFill>
              <a:srgbClr val="000000"/>
            </a:solidFill>
          </p:spPr>
          <p:txBody>
            <a:bodyPr wrap="square" lIns="0" tIns="0" rIns="0" bIns="0" rtlCol="0"/>
            <a:lstStyle/>
            <a:p>
              <a:endParaRPr/>
            </a:p>
          </p:txBody>
        </p:sp>
        <p:sp>
          <p:nvSpPr>
            <p:cNvPr id="40" name="object 25">
              <a:extLst>
                <a:ext uri="{FF2B5EF4-FFF2-40B4-BE49-F238E27FC236}">
                  <a16:creationId xmlns:a16="http://schemas.microsoft.com/office/drawing/2014/main" id="{C3F5AA02-8E8F-DC01-141D-A5C475931567}"/>
                </a:ext>
              </a:extLst>
            </p:cNvPr>
            <p:cNvSpPr/>
            <p:nvPr/>
          </p:nvSpPr>
          <p:spPr>
            <a:xfrm>
              <a:off x="3742054" y="2313558"/>
              <a:ext cx="615950" cy="571500"/>
            </a:xfrm>
            <a:custGeom>
              <a:avLst/>
              <a:gdLst/>
              <a:ahLst/>
              <a:cxnLst/>
              <a:rect l="l" t="t" r="r" b="b"/>
              <a:pathLst>
                <a:path w="615950" h="571500">
                  <a:moveTo>
                    <a:pt x="0" y="194182"/>
                  </a:moveTo>
                  <a:lnTo>
                    <a:pt x="216535" y="194182"/>
                  </a:lnTo>
                  <a:lnTo>
                    <a:pt x="216535" y="0"/>
                  </a:lnTo>
                  <a:lnTo>
                    <a:pt x="399415" y="0"/>
                  </a:lnTo>
                  <a:lnTo>
                    <a:pt x="399415" y="194182"/>
                  </a:lnTo>
                  <a:lnTo>
                    <a:pt x="615950" y="194182"/>
                  </a:lnTo>
                  <a:lnTo>
                    <a:pt x="615950" y="377063"/>
                  </a:lnTo>
                  <a:lnTo>
                    <a:pt x="399415" y="377063"/>
                  </a:lnTo>
                  <a:lnTo>
                    <a:pt x="399415" y="571245"/>
                  </a:lnTo>
                  <a:lnTo>
                    <a:pt x="216535" y="571245"/>
                  </a:lnTo>
                  <a:lnTo>
                    <a:pt x="216535" y="377063"/>
                  </a:lnTo>
                  <a:lnTo>
                    <a:pt x="0" y="377063"/>
                  </a:lnTo>
                  <a:lnTo>
                    <a:pt x="0" y="194182"/>
                  </a:lnTo>
                  <a:close/>
                </a:path>
              </a:pathLst>
            </a:custGeom>
            <a:ln w="25400">
              <a:solidFill>
                <a:srgbClr val="000000"/>
              </a:solidFill>
            </a:ln>
          </p:spPr>
          <p:txBody>
            <a:bodyPr wrap="square" lIns="0" tIns="0" rIns="0" bIns="0" rtlCol="0"/>
            <a:lstStyle/>
            <a:p>
              <a:endParaRPr/>
            </a:p>
          </p:txBody>
        </p:sp>
      </p:grpSp>
      <p:sp>
        <p:nvSpPr>
          <p:cNvPr id="41" name="TextBox 40">
            <a:extLst>
              <a:ext uri="{FF2B5EF4-FFF2-40B4-BE49-F238E27FC236}">
                <a16:creationId xmlns:a16="http://schemas.microsoft.com/office/drawing/2014/main" id="{BFB4665E-81A9-723E-BC3B-E8E776A42F95}"/>
              </a:ext>
            </a:extLst>
          </p:cNvPr>
          <p:cNvSpPr txBox="1"/>
          <p:nvPr/>
        </p:nvSpPr>
        <p:spPr>
          <a:xfrm>
            <a:off x="533400" y="5950040"/>
            <a:ext cx="2852063" cy="369332"/>
          </a:xfrm>
          <a:prstGeom prst="rect">
            <a:avLst/>
          </a:prstGeom>
          <a:noFill/>
        </p:spPr>
        <p:txBody>
          <a:bodyPr wrap="none" rtlCol="0">
            <a:spAutoFit/>
          </a:bodyPr>
          <a:lstStyle/>
          <a:p>
            <a:r>
              <a:rPr lang="en-US" dirty="0" err="1"/>
              <a:t>bof</a:t>
            </a:r>
            <a:r>
              <a:rPr lang="en-US" dirty="0"/>
              <a:t>() stack frame (</a:t>
            </a:r>
            <a:r>
              <a:rPr lang="en-US" dirty="0" err="1"/>
              <a:t>stack.c</a:t>
            </a:r>
            <a:r>
              <a:rPr lang="en-US" dirty="0"/>
              <a:t>)</a:t>
            </a:r>
          </a:p>
        </p:txBody>
      </p:sp>
      <p:grpSp>
        <p:nvGrpSpPr>
          <p:cNvPr id="42" name="object 30">
            <a:extLst>
              <a:ext uri="{FF2B5EF4-FFF2-40B4-BE49-F238E27FC236}">
                <a16:creationId xmlns:a16="http://schemas.microsoft.com/office/drawing/2014/main" id="{C39A4740-D533-94D4-0081-B21730AE4E8F}"/>
              </a:ext>
            </a:extLst>
          </p:cNvPr>
          <p:cNvGrpSpPr/>
          <p:nvPr/>
        </p:nvGrpSpPr>
        <p:grpSpPr>
          <a:xfrm>
            <a:off x="8706866" y="436118"/>
            <a:ext cx="3378200" cy="1244600"/>
            <a:chOff x="8706866" y="436118"/>
            <a:chExt cx="3378200" cy="1244600"/>
          </a:xfrm>
        </p:grpSpPr>
        <p:sp>
          <p:nvSpPr>
            <p:cNvPr id="43" name="object 31">
              <a:extLst>
                <a:ext uri="{FF2B5EF4-FFF2-40B4-BE49-F238E27FC236}">
                  <a16:creationId xmlns:a16="http://schemas.microsoft.com/office/drawing/2014/main" id="{C29D3283-74D7-C4D5-4211-442A6BB01EDD}"/>
                </a:ext>
              </a:extLst>
            </p:cNvPr>
            <p:cNvSpPr/>
            <p:nvPr/>
          </p:nvSpPr>
          <p:spPr>
            <a:xfrm>
              <a:off x="8719566" y="448818"/>
              <a:ext cx="3352800" cy="146685"/>
            </a:xfrm>
            <a:custGeom>
              <a:avLst/>
              <a:gdLst/>
              <a:ahLst/>
              <a:cxnLst/>
              <a:rect l="l" t="t" r="r" b="b"/>
              <a:pathLst>
                <a:path w="3352800" h="146684">
                  <a:moveTo>
                    <a:pt x="0" y="146304"/>
                  </a:moveTo>
                  <a:lnTo>
                    <a:pt x="3352800" y="146304"/>
                  </a:lnTo>
                  <a:lnTo>
                    <a:pt x="3352800" y="0"/>
                  </a:lnTo>
                  <a:lnTo>
                    <a:pt x="0" y="0"/>
                  </a:lnTo>
                  <a:lnTo>
                    <a:pt x="0" y="146304"/>
                  </a:lnTo>
                  <a:close/>
                </a:path>
              </a:pathLst>
            </a:custGeom>
            <a:solidFill>
              <a:srgbClr val="F1F1F1"/>
            </a:solidFill>
          </p:spPr>
          <p:txBody>
            <a:bodyPr wrap="square" lIns="0" tIns="0" rIns="0" bIns="0" rtlCol="0"/>
            <a:lstStyle/>
            <a:p>
              <a:endParaRPr/>
            </a:p>
          </p:txBody>
        </p:sp>
        <p:sp>
          <p:nvSpPr>
            <p:cNvPr id="44" name="object 32">
              <a:extLst>
                <a:ext uri="{FF2B5EF4-FFF2-40B4-BE49-F238E27FC236}">
                  <a16:creationId xmlns:a16="http://schemas.microsoft.com/office/drawing/2014/main" id="{C3A36622-BC20-EEA1-4E44-E3D4C5407D56}"/>
                </a:ext>
              </a:extLst>
            </p:cNvPr>
            <p:cNvSpPr/>
            <p:nvPr/>
          </p:nvSpPr>
          <p:spPr>
            <a:xfrm>
              <a:off x="8719566" y="448818"/>
              <a:ext cx="3352800" cy="1219200"/>
            </a:xfrm>
            <a:custGeom>
              <a:avLst/>
              <a:gdLst/>
              <a:ahLst/>
              <a:cxnLst/>
              <a:rect l="l" t="t" r="r" b="b"/>
              <a:pathLst>
                <a:path w="3352800" h="1219200">
                  <a:moveTo>
                    <a:pt x="0" y="1219200"/>
                  </a:moveTo>
                  <a:lnTo>
                    <a:pt x="3352800" y="1219200"/>
                  </a:lnTo>
                  <a:lnTo>
                    <a:pt x="3352800" y="0"/>
                  </a:lnTo>
                  <a:lnTo>
                    <a:pt x="0" y="0"/>
                  </a:lnTo>
                  <a:lnTo>
                    <a:pt x="0" y="1219200"/>
                  </a:lnTo>
                  <a:close/>
                </a:path>
              </a:pathLst>
            </a:custGeom>
            <a:ln w="25400">
              <a:solidFill>
                <a:srgbClr val="EDEBE0"/>
              </a:solidFill>
            </a:ln>
          </p:spPr>
          <p:txBody>
            <a:bodyPr wrap="square" lIns="0" tIns="0" rIns="0" bIns="0" rtlCol="0"/>
            <a:lstStyle/>
            <a:p>
              <a:endParaRPr/>
            </a:p>
          </p:txBody>
        </p:sp>
      </p:grpSp>
      <p:sp>
        <p:nvSpPr>
          <p:cNvPr id="45" name="object 33">
            <a:extLst>
              <a:ext uri="{FF2B5EF4-FFF2-40B4-BE49-F238E27FC236}">
                <a16:creationId xmlns:a16="http://schemas.microsoft.com/office/drawing/2014/main" id="{F5379952-5BC5-B6D9-D210-2E17503E2DC0}"/>
              </a:ext>
            </a:extLst>
          </p:cNvPr>
          <p:cNvSpPr txBox="1"/>
          <p:nvPr/>
        </p:nvSpPr>
        <p:spPr>
          <a:xfrm>
            <a:off x="9199498" y="963294"/>
            <a:ext cx="2390775" cy="228600"/>
          </a:xfrm>
          <a:prstGeom prst="rect">
            <a:avLst/>
          </a:prstGeom>
        </p:spPr>
        <p:txBody>
          <a:bodyPr vert="horz" wrap="square" lIns="0" tIns="0" rIns="0" bIns="0" rtlCol="0">
            <a:spAutoFit/>
          </a:bodyPr>
          <a:lstStyle/>
          <a:p>
            <a:pPr>
              <a:lnSpc>
                <a:spcPts val="1710"/>
              </a:lnSpc>
            </a:pPr>
            <a:r>
              <a:rPr sz="1800" dirty="0">
                <a:solidFill>
                  <a:srgbClr val="A6A6A6"/>
                </a:solidFill>
                <a:latin typeface="Calibri"/>
                <a:cs typeface="Calibri"/>
              </a:rPr>
              <a:t>…</a:t>
            </a:r>
            <a:r>
              <a:rPr sz="1800" spc="-30" dirty="0">
                <a:solidFill>
                  <a:srgbClr val="A6A6A6"/>
                </a:solidFill>
                <a:latin typeface="Calibri"/>
                <a:cs typeface="Calibri"/>
              </a:rPr>
              <a:t> </a:t>
            </a:r>
            <a:r>
              <a:rPr sz="1800" dirty="0">
                <a:solidFill>
                  <a:srgbClr val="A6A6A6"/>
                </a:solidFill>
                <a:latin typeface="Calibri"/>
                <a:cs typeface="Calibri"/>
              </a:rPr>
              <a:t>previous</a:t>
            </a:r>
            <a:r>
              <a:rPr sz="1800" spc="-10" dirty="0">
                <a:solidFill>
                  <a:srgbClr val="A6A6A6"/>
                </a:solidFill>
                <a:latin typeface="Calibri"/>
                <a:cs typeface="Calibri"/>
              </a:rPr>
              <a:t> </a:t>
            </a:r>
            <a:r>
              <a:rPr sz="1800" dirty="0">
                <a:solidFill>
                  <a:srgbClr val="A6A6A6"/>
                </a:solidFill>
                <a:latin typeface="Calibri"/>
                <a:cs typeface="Calibri"/>
              </a:rPr>
              <a:t>stack</a:t>
            </a:r>
            <a:r>
              <a:rPr sz="1800" spc="-25" dirty="0">
                <a:solidFill>
                  <a:srgbClr val="A6A6A6"/>
                </a:solidFill>
                <a:latin typeface="Calibri"/>
                <a:cs typeface="Calibri"/>
              </a:rPr>
              <a:t> </a:t>
            </a:r>
            <a:r>
              <a:rPr sz="1800" spc="-10" dirty="0">
                <a:solidFill>
                  <a:srgbClr val="A6A6A6"/>
                </a:solidFill>
                <a:latin typeface="Calibri"/>
                <a:cs typeface="Calibri"/>
              </a:rPr>
              <a:t>frames…</a:t>
            </a:r>
            <a:endParaRPr sz="1800">
              <a:latin typeface="Calibri"/>
              <a:cs typeface="Calibri"/>
            </a:endParaRPr>
          </a:p>
        </p:txBody>
      </p:sp>
      <p:grpSp>
        <p:nvGrpSpPr>
          <p:cNvPr id="46" name="object 34">
            <a:extLst>
              <a:ext uri="{FF2B5EF4-FFF2-40B4-BE49-F238E27FC236}">
                <a16:creationId xmlns:a16="http://schemas.microsoft.com/office/drawing/2014/main" id="{BC169D3A-24D2-D7E4-2BA1-B0FB15617C4D}"/>
              </a:ext>
            </a:extLst>
          </p:cNvPr>
          <p:cNvGrpSpPr/>
          <p:nvPr/>
        </p:nvGrpSpPr>
        <p:grpSpPr>
          <a:xfrm>
            <a:off x="8706866" y="1670557"/>
            <a:ext cx="3378200" cy="946150"/>
            <a:chOff x="8706866" y="1670557"/>
            <a:chExt cx="3378200" cy="946150"/>
          </a:xfrm>
        </p:grpSpPr>
        <p:sp>
          <p:nvSpPr>
            <p:cNvPr id="47" name="object 35">
              <a:extLst>
                <a:ext uri="{FF2B5EF4-FFF2-40B4-BE49-F238E27FC236}">
                  <a16:creationId xmlns:a16="http://schemas.microsoft.com/office/drawing/2014/main" id="{33BDB9AB-EF12-FB28-AB73-A6B82CDE6566}"/>
                </a:ext>
              </a:extLst>
            </p:cNvPr>
            <p:cNvSpPr/>
            <p:nvPr/>
          </p:nvSpPr>
          <p:spPr>
            <a:xfrm>
              <a:off x="8719566" y="1753361"/>
              <a:ext cx="3352800" cy="381000"/>
            </a:xfrm>
            <a:custGeom>
              <a:avLst/>
              <a:gdLst/>
              <a:ahLst/>
              <a:cxnLst/>
              <a:rect l="l" t="t" r="r" b="b"/>
              <a:pathLst>
                <a:path w="3352800" h="381000">
                  <a:moveTo>
                    <a:pt x="0" y="381000"/>
                  </a:moveTo>
                  <a:lnTo>
                    <a:pt x="3352800" y="381000"/>
                  </a:lnTo>
                  <a:lnTo>
                    <a:pt x="3352800" y="0"/>
                  </a:lnTo>
                  <a:lnTo>
                    <a:pt x="0" y="0"/>
                  </a:lnTo>
                  <a:lnTo>
                    <a:pt x="0" y="381000"/>
                  </a:lnTo>
                  <a:close/>
                </a:path>
              </a:pathLst>
            </a:custGeom>
            <a:solidFill>
              <a:srgbClr val="A6A6A6"/>
            </a:solidFill>
          </p:spPr>
          <p:txBody>
            <a:bodyPr wrap="square" lIns="0" tIns="0" rIns="0" bIns="0" rtlCol="0"/>
            <a:lstStyle/>
            <a:p>
              <a:endParaRPr/>
            </a:p>
          </p:txBody>
        </p:sp>
        <p:sp>
          <p:nvSpPr>
            <p:cNvPr id="48" name="object 36">
              <a:extLst>
                <a:ext uri="{FF2B5EF4-FFF2-40B4-BE49-F238E27FC236}">
                  <a16:creationId xmlns:a16="http://schemas.microsoft.com/office/drawing/2014/main" id="{B4CBF856-552D-2749-9A70-A704B906F1A9}"/>
                </a:ext>
              </a:extLst>
            </p:cNvPr>
            <p:cNvSpPr/>
            <p:nvPr/>
          </p:nvSpPr>
          <p:spPr>
            <a:xfrm>
              <a:off x="8719566" y="1683257"/>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49" name="object 37">
              <a:extLst>
                <a:ext uri="{FF2B5EF4-FFF2-40B4-BE49-F238E27FC236}">
                  <a16:creationId xmlns:a16="http://schemas.microsoft.com/office/drawing/2014/main" id="{46B9CC3F-FF0C-EF1C-B3AF-CE56B27C6CF6}"/>
                </a:ext>
              </a:extLst>
            </p:cNvPr>
            <p:cNvSpPr/>
            <p:nvPr/>
          </p:nvSpPr>
          <p:spPr>
            <a:xfrm>
              <a:off x="8719566" y="2591561"/>
              <a:ext cx="3352800" cy="6985"/>
            </a:xfrm>
            <a:custGeom>
              <a:avLst/>
              <a:gdLst/>
              <a:ahLst/>
              <a:cxnLst/>
              <a:rect l="l" t="t" r="r" b="b"/>
              <a:pathLst>
                <a:path w="3352800" h="6985">
                  <a:moveTo>
                    <a:pt x="0" y="6858"/>
                  </a:moveTo>
                  <a:lnTo>
                    <a:pt x="3352800" y="6858"/>
                  </a:lnTo>
                  <a:lnTo>
                    <a:pt x="3352800" y="0"/>
                  </a:lnTo>
                  <a:lnTo>
                    <a:pt x="0" y="0"/>
                  </a:lnTo>
                  <a:lnTo>
                    <a:pt x="0" y="6858"/>
                  </a:lnTo>
                  <a:close/>
                </a:path>
              </a:pathLst>
            </a:custGeom>
            <a:solidFill>
              <a:srgbClr val="A6A6A6"/>
            </a:solidFill>
          </p:spPr>
          <p:txBody>
            <a:bodyPr wrap="square" lIns="0" tIns="0" rIns="0" bIns="0" rtlCol="0"/>
            <a:lstStyle/>
            <a:p>
              <a:endParaRPr/>
            </a:p>
          </p:txBody>
        </p:sp>
        <p:sp>
          <p:nvSpPr>
            <p:cNvPr id="50" name="object 38">
              <a:extLst>
                <a:ext uri="{FF2B5EF4-FFF2-40B4-BE49-F238E27FC236}">
                  <a16:creationId xmlns:a16="http://schemas.microsoft.com/office/drawing/2014/main" id="{FF8A4FE3-1756-1980-241C-70DAC9D99D9E}"/>
                </a:ext>
              </a:extLst>
            </p:cNvPr>
            <p:cNvSpPr/>
            <p:nvPr/>
          </p:nvSpPr>
          <p:spPr>
            <a:xfrm>
              <a:off x="8719566" y="2146553"/>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grpSp>
      <p:sp>
        <p:nvSpPr>
          <p:cNvPr id="51" name="object 39">
            <a:extLst>
              <a:ext uri="{FF2B5EF4-FFF2-40B4-BE49-F238E27FC236}">
                <a16:creationId xmlns:a16="http://schemas.microsoft.com/office/drawing/2014/main" id="{F7E0252D-EB29-FAEA-A192-23EDD1248FBA}"/>
              </a:ext>
            </a:extLst>
          </p:cNvPr>
          <p:cNvSpPr txBox="1"/>
          <p:nvPr/>
        </p:nvSpPr>
        <p:spPr>
          <a:xfrm>
            <a:off x="9664572" y="2279142"/>
            <a:ext cx="1463675" cy="228600"/>
          </a:xfrm>
          <a:prstGeom prst="rect">
            <a:avLst/>
          </a:prstGeom>
        </p:spPr>
        <p:txBody>
          <a:bodyPr vert="horz" wrap="square" lIns="0" tIns="0" rIns="0" bIns="0" rtlCol="0">
            <a:spAutoFit/>
          </a:bodyPr>
          <a:lstStyle/>
          <a:p>
            <a:pPr>
              <a:lnSpc>
                <a:spcPts val="1710"/>
              </a:lnSpc>
            </a:pPr>
            <a:r>
              <a:rPr sz="1800" b="1" dirty="0">
                <a:latin typeface="Calibri"/>
                <a:cs typeface="Calibri"/>
              </a:rPr>
              <a:t>Return</a:t>
            </a:r>
            <a:r>
              <a:rPr sz="1800" b="1" spc="-30" dirty="0">
                <a:latin typeface="Calibri"/>
                <a:cs typeface="Calibri"/>
              </a:rPr>
              <a:t> </a:t>
            </a:r>
            <a:r>
              <a:rPr sz="1800" b="1" spc="-10" dirty="0">
                <a:latin typeface="Calibri"/>
                <a:cs typeface="Calibri"/>
              </a:rPr>
              <a:t>Address</a:t>
            </a:r>
            <a:endParaRPr sz="1800">
              <a:latin typeface="Calibri"/>
              <a:cs typeface="Calibri"/>
            </a:endParaRPr>
          </a:p>
        </p:txBody>
      </p:sp>
      <p:sp>
        <p:nvSpPr>
          <p:cNvPr id="52" name="object 40">
            <a:extLst>
              <a:ext uri="{FF2B5EF4-FFF2-40B4-BE49-F238E27FC236}">
                <a16:creationId xmlns:a16="http://schemas.microsoft.com/office/drawing/2014/main" id="{59EB1148-48AE-EFA1-45D9-95299C84B085}"/>
              </a:ext>
            </a:extLst>
          </p:cNvPr>
          <p:cNvSpPr/>
          <p:nvPr/>
        </p:nvSpPr>
        <p:spPr>
          <a:xfrm>
            <a:off x="8719566" y="2609850"/>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53" name="object 41">
            <a:extLst>
              <a:ext uri="{FF2B5EF4-FFF2-40B4-BE49-F238E27FC236}">
                <a16:creationId xmlns:a16="http://schemas.microsoft.com/office/drawing/2014/main" id="{0CAF9FD3-0C65-DD99-4666-954615B06197}"/>
              </a:ext>
            </a:extLst>
          </p:cNvPr>
          <p:cNvSpPr txBox="1"/>
          <p:nvPr/>
        </p:nvSpPr>
        <p:spPr>
          <a:xfrm>
            <a:off x="9908793" y="3164396"/>
            <a:ext cx="965200" cy="1901825"/>
          </a:xfrm>
          <a:prstGeom prst="rect">
            <a:avLst/>
          </a:prstGeom>
        </p:spPr>
        <p:txBody>
          <a:bodyPr vert="horz" wrap="square" lIns="0" tIns="0" rIns="0" bIns="0" rtlCol="0">
            <a:spAutoFit/>
          </a:bodyPr>
          <a:lstStyle/>
          <a:p>
            <a:pPr>
              <a:lnSpc>
                <a:spcPts val="1989"/>
              </a:lnSpc>
            </a:pPr>
            <a:r>
              <a:rPr sz="1800" spc="-10" dirty="0">
                <a:latin typeface="Arial"/>
                <a:cs typeface="Arial"/>
              </a:rPr>
              <a:t>buffer[99]</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spc="-10" dirty="0">
                <a:latin typeface="Arial"/>
                <a:cs typeface="Arial"/>
              </a:rPr>
              <a:t>buffer[0]</a:t>
            </a:r>
            <a:endParaRPr sz="1800">
              <a:latin typeface="Arial"/>
              <a:cs typeface="Arial"/>
            </a:endParaRPr>
          </a:p>
        </p:txBody>
      </p:sp>
      <p:grpSp>
        <p:nvGrpSpPr>
          <p:cNvPr id="54" name="object 42">
            <a:extLst>
              <a:ext uri="{FF2B5EF4-FFF2-40B4-BE49-F238E27FC236}">
                <a16:creationId xmlns:a16="http://schemas.microsoft.com/office/drawing/2014/main" id="{1B4864CE-111E-8328-50F6-93A2C57BB952}"/>
              </a:ext>
            </a:extLst>
          </p:cNvPr>
          <p:cNvGrpSpPr/>
          <p:nvPr/>
        </p:nvGrpSpPr>
        <p:grpSpPr>
          <a:xfrm>
            <a:off x="8706866" y="582422"/>
            <a:ext cx="3378200" cy="5240655"/>
            <a:chOff x="8706866" y="582422"/>
            <a:chExt cx="3378200" cy="5240655"/>
          </a:xfrm>
        </p:grpSpPr>
        <p:sp>
          <p:nvSpPr>
            <p:cNvPr id="55" name="object 43">
              <a:extLst>
                <a:ext uri="{FF2B5EF4-FFF2-40B4-BE49-F238E27FC236}">
                  <a16:creationId xmlns:a16="http://schemas.microsoft.com/office/drawing/2014/main" id="{F90B6A80-D236-8B66-0CE7-42F075E33ADE}"/>
                </a:ext>
              </a:extLst>
            </p:cNvPr>
            <p:cNvSpPr/>
            <p:nvPr/>
          </p:nvSpPr>
          <p:spPr>
            <a:xfrm>
              <a:off x="8719566" y="5106162"/>
              <a:ext cx="3352800" cy="704215"/>
            </a:xfrm>
            <a:custGeom>
              <a:avLst/>
              <a:gdLst/>
              <a:ahLst/>
              <a:cxnLst/>
              <a:rect l="l" t="t" r="r" b="b"/>
              <a:pathLst>
                <a:path w="3352800" h="704214">
                  <a:moveTo>
                    <a:pt x="3352800" y="0"/>
                  </a:moveTo>
                  <a:lnTo>
                    <a:pt x="0" y="0"/>
                  </a:lnTo>
                  <a:lnTo>
                    <a:pt x="0" y="704088"/>
                  </a:lnTo>
                  <a:lnTo>
                    <a:pt x="3352800" y="704088"/>
                  </a:lnTo>
                  <a:lnTo>
                    <a:pt x="3352800" y="0"/>
                  </a:lnTo>
                  <a:close/>
                </a:path>
              </a:pathLst>
            </a:custGeom>
            <a:solidFill>
              <a:srgbClr val="F1F1F1"/>
            </a:solidFill>
          </p:spPr>
          <p:txBody>
            <a:bodyPr wrap="square" lIns="0" tIns="0" rIns="0" bIns="0" rtlCol="0"/>
            <a:lstStyle/>
            <a:p>
              <a:endParaRPr/>
            </a:p>
          </p:txBody>
        </p:sp>
        <p:sp>
          <p:nvSpPr>
            <p:cNvPr id="56" name="object 44">
              <a:extLst>
                <a:ext uri="{FF2B5EF4-FFF2-40B4-BE49-F238E27FC236}">
                  <a16:creationId xmlns:a16="http://schemas.microsoft.com/office/drawing/2014/main" id="{776EB434-BE9C-AAE3-A874-20666F199A4C}"/>
                </a:ext>
              </a:extLst>
            </p:cNvPr>
            <p:cNvSpPr/>
            <p:nvPr/>
          </p:nvSpPr>
          <p:spPr>
            <a:xfrm>
              <a:off x="8719566" y="5106162"/>
              <a:ext cx="3352800" cy="704215"/>
            </a:xfrm>
            <a:custGeom>
              <a:avLst/>
              <a:gdLst/>
              <a:ahLst/>
              <a:cxnLst/>
              <a:rect l="l" t="t" r="r" b="b"/>
              <a:pathLst>
                <a:path w="3352800" h="704214">
                  <a:moveTo>
                    <a:pt x="0" y="704088"/>
                  </a:moveTo>
                  <a:lnTo>
                    <a:pt x="3352800" y="704088"/>
                  </a:lnTo>
                  <a:lnTo>
                    <a:pt x="3352800" y="0"/>
                  </a:lnTo>
                  <a:lnTo>
                    <a:pt x="0" y="0"/>
                  </a:lnTo>
                  <a:lnTo>
                    <a:pt x="0" y="704088"/>
                  </a:lnTo>
                  <a:close/>
                </a:path>
              </a:pathLst>
            </a:custGeom>
            <a:ln w="25400">
              <a:solidFill>
                <a:srgbClr val="EDEBE0"/>
              </a:solidFill>
            </a:ln>
          </p:spPr>
          <p:txBody>
            <a:bodyPr wrap="square" lIns="0" tIns="0" rIns="0" bIns="0" rtlCol="0"/>
            <a:lstStyle/>
            <a:p>
              <a:endParaRPr/>
            </a:p>
          </p:txBody>
        </p:sp>
        <p:sp>
          <p:nvSpPr>
            <p:cNvPr id="57" name="object 45">
              <a:extLst>
                <a:ext uri="{FF2B5EF4-FFF2-40B4-BE49-F238E27FC236}">
                  <a16:creationId xmlns:a16="http://schemas.microsoft.com/office/drawing/2014/main" id="{F9DE6FB0-3D7E-70C3-3405-B59BB4CA26E5}"/>
                </a:ext>
              </a:extLst>
            </p:cNvPr>
            <p:cNvSpPr/>
            <p:nvPr/>
          </p:nvSpPr>
          <p:spPr>
            <a:xfrm>
              <a:off x="8719566" y="3076194"/>
              <a:ext cx="3352800" cy="2021205"/>
            </a:xfrm>
            <a:custGeom>
              <a:avLst/>
              <a:gdLst/>
              <a:ahLst/>
              <a:cxnLst/>
              <a:rect l="l" t="t" r="r" b="b"/>
              <a:pathLst>
                <a:path w="3352800" h="2021204">
                  <a:moveTo>
                    <a:pt x="0" y="2020823"/>
                  </a:moveTo>
                  <a:lnTo>
                    <a:pt x="3352800" y="2020823"/>
                  </a:lnTo>
                  <a:lnTo>
                    <a:pt x="3352800" y="0"/>
                  </a:lnTo>
                  <a:lnTo>
                    <a:pt x="0" y="0"/>
                  </a:lnTo>
                  <a:lnTo>
                    <a:pt x="0" y="2020823"/>
                  </a:lnTo>
                  <a:close/>
                </a:path>
              </a:pathLst>
            </a:custGeom>
            <a:ln w="25400">
              <a:solidFill>
                <a:srgbClr val="000000"/>
              </a:solidFill>
            </a:ln>
          </p:spPr>
          <p:txBody>
            <a:bodyPr wrap="square" lIns="0" tIns="0" rIns="0" bIns="0" rtlCol="0"/>
            <a:lstStyle/>
            <a:p>
              <a:endParaRPr/>
            </a:p>
          </p:txBody>
        </p:sp>
        <p:sp>
          <p:nvSpPr>
            <p:cNvPr id="58" name="object 46">
              <a:extLst>
                <a:ext uri="{FF2B5EF4-FFF2-40B4-BE49-F238E27FC236}">
                  <a16:creationId xmlns:a16="http://schemas.microsoft.com/office/drawing/2014/main" id="{42A20EA2-5A2D-11E7-025A-4D499280165C}"/>
                </a:ext>
              </a:extLst>
            </p:cNvPr>
            <p:cNvSpPr/>
            <p:nvPr/>
          </p:nvSpPr>
          <p:spPr>
            <a:xfrm>
              <a:off x="8719566" y="595122"/>
              <a:ext cx="3352800" cy="1158240"/>
            </a:xfrm>
            <a:custGeom>
              <a:avLst/>
              <a:gdLst/>
              <a:ahLst/>
              <a:cxnLst/>
              <a:rect l="l" t="t" r="r" b="b"/>
              <a:pathLst>
                <a:path w="3352800" h="1158239">
                  <a:moveTo>
                    <a:pt x="3352800" y="0"/>
                  </a:moveTo>
                  <a:lnTo>
                    <a:pt x="0" y="0"/>
                  </a:lnTo>
                  <a:lnTo>
                    <a:pt x="0" y="1158239"/>
                  </a:lnTo>
                  <a:lnTo>
                    <a:pt x="3352800" y="1158239"/>
                  </a:lnTo>
                  <a:lnTo>
                    <a:pt x="3352800" y="0"/>
                  </a:lnTo>
                  <a:close/>
                </a:path>
              </a:pathLst>
            </a:custGeom>
            <a:solidFill>
              <a:srgbClr val="C0504D"/>
            </a:solidFill>
          </p:spPr>
          <p:txBody>
            <a:bodyPr wrap="square" lIns="0" tIns="0" rIns="0" bIns="0" rtlCol="0"/>
            <a:lstStyle/>
            <a:p>
              <a:endParaRPr lang="en-US" dirty="0"/>
            </a:p>
            <a:p>
              <a:endParaRPr lang="en-US" dirty="0"/>
            </a:p>
            <a:p>
              <a:r>
                <a:rPr lang="en-US" dirty="0"/>
                <a:t>	      </a:t>
              </a:r>
              <a:r>
                <a:rPr lang="en-US" b="1" dirty="0"/>
                <a:t>/bin/</a:t>
              </a:r>
              <a:r>
                <a:rPr lang="en-US" b="1" dirty="0" err="1"/>
                <a:t>sh</a:t>
              </a:r>
              <a:r>
                <a:rPr lang="en-US" dirty="0"/>
                <a:t>	</a:t>
              </a:r>
            </a:p>
            <a:p>
              <a:r>
                <a:rPr lang="en-US" dirty="0"/>
                <a:t>		</a:t>
              </a:r>
              <a:endParaRPr dirty="0"/>
            </a:p>
          </p:txBody>
        </p:sp>
        <p:sp>
          <p:nvSpPr>
            <p:cNvPr id="59" name="object 47">
              <a:extLst>
                <a:ext uri="{FF2B5EF4-FFF2-40B4-BE49-F238E27FC236}">
                  <a16:creationId xmlns:a16="http://schemas.microsoft.com/office/drawing/2014/main" id="{EEA9AA01-B2EF-5902-8F59-5DD0ADF917D5}"/>
                </a:ext>
              </a:extLst>
            </p:cNvPr>
            <p:cNvSpPr/>
            <p:nvPr/>
          </p:nvSpPr>
          <p:spPr>
            <a:xfrm>
              <a:off x="8719566" y="595122"/>
              <a:ext cx="3352800" cy="1158240"/>
            </a:xfrm>
            <a:custGeom>
              <a:avLst/>
              <a:gdLst/>
              <a:ahLst/>
              <a:cxnLst/>
              <a:rect l="l" t="t" r="r" b="b"/>
              <a:pathLst>
                <a:path w="3352800" h="1158239">
                  <a:moveTo>
                    <a:pt x="0" y="1158239"/>
                  </a:moveTo>
                  <a:lnTo>
                    <a:pt x="3352800" y="1158239"/>
                  </a:lnTo>
                  <a:lnTo>
                    <a:pt x="3352800" y="0"/>
                  </a:lnTo>
                  <a:lnTo>
                    <a:pt x="0" y="0"/>
                  </a:lnTo>
                  <a:lnTo>
                    <a:pt x="0" y="1158239"/>
                  </a:lnTo>
                  <a:close/>
                </a:path>
              </a:pathLst>
            </a:custGeom>
            <a:ln w="25400">
              <a:solidFill>
                <a:srgbClr val="000000"/>
              </a:solidFill>
            </a:ln>
          </p:spPr>
          <p:txBody>
            <a:bodyPr wrap="square" lIns="0" tIns="0" rIns="0" bIns="0" rtlCol="0"/>
            <a:lstStyle/>
            <a:p>
              <a:endParaRPr/>
            </a:p>
          </p:txBody>
        </p:sp>
      </p:grpSp>
      <p:sp>
        <p:nvSpPr>
          <p:cNvPr id="60" name="object 48">
            <a:extLst>
              <a:ext uri="{FF2B5EF4-FFF2-40B4-BE49-F238E27FC236}">
                <a16:creationId xmlns:a16="http://schemas.microsoft.com/office/drawing/2014/main" id="{E545E6A1-461E-6FA8-76EB-4D46239C42E1}"/>
              </a:ext>
            </a:extLst>
          </p:cNvPr>
          <p:cNvSpPr txBox="1">
            <a:spLocks/>
          </p:cNvSpPr>
          <p:nvPr/>
        </p:nvSpPr>
        <p:spPr>
          <a:xfrm>
            <a:off x="9300209" y="-18846"/>
            <a:ext cx="2017395" cy="452120"/>
          </a:xfrm>
          <a:prstGeom prst="rect">
            <a:avLst/>
          </a:prstGeom>
        </p:spPr>
        <p:txBody>
          <a:bodyPr vert="horz" wrap="square" lIns="0" tIns="12065" rIns="0" bIns="0" rtlCol="0">
            <a:spAutoFit/>
          </a:bodyPr>
          <a:lstStyle>
            <a:lvl1pPr>
              <a:defRPr sz="2400" b="0" i="0">
                <a:solidFill>
                  <a:schemeClr val="tx1"/>
                </a:solidFill>
                <a:latin typeface="Calibri"/>
                <a:ea typeface="+mj-ea"/>
                <a:cs typeface="Calibri"/>
              </a:defRPr>
            </a:lvl1pPr>
          </a:lstStyle>
          <a:p>
            <a:pPr marL="12700">
              <a:spcBef>
                <a:spcPts val="95"/>
              </a:spcBef>
            </a:pPr>
            <a:r>
              <a:rPr lang="en-US"/>
              <a:t>THE</a:t>
            </a:r>
            <a:r>
              <a:rPr lang="en-US" spc="-75"/>
              <a:t> </a:t>
            </a:r>
            <a:r>
              <a:rPr lang="en-US" spc="-10"/>
              <a:t>STACK</a:t>
            </a:r>
            <a:endParaRPr lang="en-US" spc="-10" dirty="0"/>
          </a:p>
        </p:txBody>
      </p:sp>
      <p:grpSp>
        <p:nvGrpSpPr>
          <p:cNvPr id="62" name="object 50">
            <a:extLst>
              <a:ext uri="{FF2B5EF4-FFF2-40B4-BE49-F238E27FC236}">
                <a16:creationId xmlns:a16="http://schemas.microsoft.com/office/drawing/2014/main" id="{B9F8CA28-8A41-8ABB-0F74-C6DC80B315FD}"/>
              </a:ext>
            </a:extLst>
          </p:cNvPr>
          <p:cNvGrpSpPr/>
          <p:nvPr/>
        </p:nvGrpSpPr>
        <p:grpSpPr>
          <a:xfrm>
            <a:off x="8671559" y="1705343"/>
            <a:ext cx="3442970" cy="561340"/>
            <a:chOff x="8671559" y="1705343"/>
            <a:chExt cx="3442970" cy="561340"/>
          </a:xfrm>
        </p:grpSpPr>
        <p:pic>
          <p:nvPicPr>
            <p:cNvPr id="63" name="object 51">
              <a:extLst>
                <a:ext uri="{FF2B5EF4-FFF2-40B4-BE49-F238E27FC236}">
                  <a16:creationId xmlns:a16="http://schemas.microsoft.com/office/drawing/2014/main" id="{AF9AD07A-08BC-D109-0E66-6A0A790DA33E}"/>
                </a:ext>
              </a:extLst>
            </p:cNvPr>
            <p:cNvPicPr/>
            <p:nvPr/>
          </p:nvPicPr>
          <p:blipFill>
            <a:blip r:embed="rId3" cstate="print"/>
            <a:stretch>
              <a:fillRect/>
            </a:stretch>
          </p:blipFill>
          <p:spPr>
            <a:xfrm>
              <a:off x="8671559" y="1725193"/>
              <a:ext cx="3442715" cy="455650"/>
            </a:xfrm>
            <a:prstGeom prst="rect">
              <a:avLst/>
            </a:prstGeom>
          </p:spPr>
        </p:pic>
        <p:pic>
          <p:nvPicPr>
            <p:cNvPr id="64" name="object 52">
              <a:extLst>
                <a:ext uri="{FF2B5EF4-FFF2-40B4-BE49-F238E27FC236}">
                  <a16:creationId xmlns:a16="http://schemas.microsoft.com/office/drawing/2014/main" id="{70245B09-B019-B236-3C0E-D6089FA6A6B1}"/>
                </a:ext>
              </a:extLst>
            </p:cNvPr>
            <p:cNvPicPr/>
            <p:nvPr/>
          </p:nvPicPr>
          <p:blipFill>
            <a:blip r:embed="rId8" cstate="print"/>
            <a:stretch>
              <a:fillRect/>
            </a:stretch>
          </p:blipFill>
          <p:spPr>
            <a:xfrm>
              <a:off x="9695687" y="1705343"/>
              <a:ext cx="1394459" cy="560844"/>
            </a:xfrm>
            <a:prstGeom prst="rect">
              <a:avLst/>
            </a:prstGeom>
          </p:spPr>
        </p:pic>
        <p:pic>
          <p:nvPicPr>
            <p:cNvPr id="65" name="object 53">
              <a:extLst>
                <a:ext uri="{FF2B5EF4-FFF2-40B4-BE49-F238E27FC236}">
                  <a16:creationId xmlns:a16="http://schemas.microsoft.com/office/drawing/2014/main" id="{EF458477-B750-2DC8-D92E-B0E0C52B4E87}"/>
                </a:ext>
              </a:extLst>
            </p:cNvPr>
            <p:cNvPicPr/>
            <p:nvPr/>
          </p:nvPicPr>
          <p:blipFill>
            <a:blip r:embed="rId9" cstate="print"/>
            <a:stretch>
              <a:fillRect/>
            </a:stretch>
          </p:blipFill>
          <p:spPr>
            <a:xfrm>
              <a:off x="8718803" y="1752600"/>
              <a:ext cx="3352800" cy="365760"/>
            </a:xfrm>
            <a:prstGeom prst="rect">
              <a:avLst/>
            </a:prstGeom>
          </p:spPr>
        </p:pic>
        <p:sp>
          <p:nvSpPr>
            <p:cNvPr id="66" name="object 54">
              <a:extLst>
                <a:ext uri="{FF2B5EF4-FFF2-40B4-BE49-F238E27FC236}">
                  <a16:creationId xmlns:a16="http://schemas.microsoft.com/office/drawing/2014/main" id="{724A858E-6D81-2579-C95C-E009EC8FAC3A}"/>
                </a:ext>
              </a:extLst>
            </p:cNvPr>
            <p:cNvSpPr/>
            <p:nvPr/>
          </p:nvSpPr>
          <p:spPr>
            <a:xfrm>
              <a:off x="8718803" y="175260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67" name="object 55">
            <a:extLst>
              <a:ext uri="{FF2B5EF4-FFF2-40B4-BE49-F238E27FC236}">
                <a16:creationId xmlns:a16="http://schemas.microsoft.com/office/drawing/2014/main" id="{D142012B-7A7E-F467-98D1-0FEFF2F1E279}"/>
              </a:ext>
            </a:extLst>
          </p:cNvPr>
          <p:cNvSpPr txBox="1"/>
          <p:nvPr/>
        </p:nvSpPr>
        <p:spPr>
          <a:xfrm>
            <a:off x="8706866" y="1771395"/>
            <a:ext cx="3378200" cy="299720"/>
          </a:xfrm>
          <a:prstGeom prst="rect">
            <a:avLst/>
          </a:prstGeom>
        </p:spPr>
        <p:txBody>
          <a:bodyPr vert="horz" wrap="square" lIns="0" tIns="12700" rIns="0" bIns="0" rtlCol="0">
            <a:spAutoFit/>
          </a:bodyPr>
          <a:lstStyle/>
          <a:p>
            <a:pPr algn="ctr">
              <a:lnSpc>
                <a:spcPct val="100000"/>
              </a:lnSpc>
              <a:spcBef>
                <a:spcPts val="100"/>
              </a:spcBef>
            </a:pPr>
            <a:r>
              <a:rPr lang="en-US" sz="1800" dirty="0">
                <a:latin typeface="Calibri"/>
                <a:cs typeface="Calibri"/>
              </a:rPr>
              <a:t>(Overwrite)</a:t>
            </a:r>
            <a:endParaRPr sz="1800" dirty="0">
              <a:latin typeface="Calibri"/>
              <a:cs typeface="Calibri"/>
            </a:endParaRPr>
          </a:p>
        </p:txBody>
      </p:sp>
      <p:grpSp>
        <p:nvGrpSpPr>
          <p:cNvPr id="68" name="object 56">
            <a:extLst>
              <a:ext uri="{FF2B5EF4-FFF2-40B4-BE49-F238E27FC236}">
                <a16:creationId xmlns:a16="http://schemas.microsoft.com/office/drawing/2014/main" id="{10FE7CDB-C101-EC8A-2F9F-3CE2EFC1E9F8}"/>
              </a:ext>
            </a:extLst>
          </p:cNvPr>
          <p:cNvGrpSpPr/>
          <p:nvPr/>
        </p:nvGrpSpPr>
        <p:grpSpPr>
          <a:xfrm>
            <a:off x="8706866" y="2121661"/>
            <a:ext cx="3378200" cy="482600"/>
            <a:chOff x="8706866" y="2121661"/>
            <a:chExt cx="3378200" cy="482600"/>
          </a:xfrm>
        </p:grpSpPr>
        <p:sp>
          <p:nvSpPr>
            <p:cNvPr id="69" name="object 57">
              <a:extLst>
                <a:ext uri="{FF2B5EF4-FFF2-40B4-BE49-F238E27FC236}">
                  <a16:creationId xmlns:a16="http://schemas.microsoft.com/office/drawing/2014/main" id="{F3CE2A04-4F47-E335-CD50-659226F16EBA}"/>
                </a:ext>
              </a:extLst>
            </p:cNvPr>
            <p:cNvSpPr/>
            <p:nvPr/>
          </p:nvSpPr>
          <p:spPr>
            <a:xfrm>
              <a:off x="8719566" y="2134361"/>
              <a:ext cx="3352800" cy="457200"/>
            </a:xfrm>
            <a:custGeom>
              <a:avLst/>
              <a:gdLst/>
              <a:ahLst/>
              <a:cxnLst/>
              <a:rect l="l" t="t" r="r" b="b"/>
              <a:pathLst>
                <a:path w="3352800" h="457200">
                  <a:moveTo>
                    <a:pt x="3352800" y="0"/>
                  </a:moveTo>
                  <a:lnTo>
                    <a:pt x="0" y="0"/>
                  </a:lnTo>
                  <a:lnTo>
                    <a:pt x="0" y="457200"/>
                  </a:lnTo>
                  <a:lnTo>
                    <a:pt x="3352800" y="457200"/>
                  </a:lnTo>
                  <a:lnTo>
                    <a:pt x="3352800" y="0"/>
                  </a:lnTo>
                  <a:close/>
                </a:path>
              </a:pathLst>
            </a:custGeom>
            <a:solidFill>
              <a:srgbClr val="C0504D"/>
            </a:solidFill>
          </p:spPr>
          <p:txBody>
            <a:bodyPr wrap="square" lIns="0" tIns="0" rIns="0" bIns="0" rtlCol="0"/>
            <a:lstStyle/>
            <a:p>
              <a:endParaRPr/>
            </a:p>
          </p:txBody>
        </p:sp>
        <p:sp>
          <p:nvSpPr>
            <p:cNvPr id="70" name="object 58">
              <a:extLst>
                <a:ext uri="{FF2B5EF4-FFF2-40B4-BE49-F238E27FC236}">
                  <a16:creationId xmlns:a16="http://schemas.microsoft.com/office/drawing/2014/main" id="{E74EA37D-8BF6-3864-1826-8C798435E9B8}"/>
                </a:ext>
              </a:extLst>
            </p:cNvPr>
            <p:cNvSpPr/>
            <p:nvPr/>
          </p:nvSpPr>
          <p:spPr>
            <a:xfrm>
              <a:off x="8719566" y="213436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grpSp>
      <p:sp>
        <p:nvSpPr>
          <p:cNvPr id="71" name="object 59">
            <a:extLst>
              <a:ext uri="{FF2B5EF4-FFF2-40B4-BE49-F238E27FC236}">
                <a16:creationId xmlns:a16="http://schemas.microsoft.com/office/drawing/2014/main" id="{028D8B10-20A0-FE0F-E0D1-08D9D530E2F0}"/>
              </a:ext>
            </a:extLst>
          </p:cNvPr>
          <p:cNvSpPr txBox="1"/>
          <p:nvPr/>
        </p:nvSpPr>
        <p:spPr>
          <a:xfrm>
            <a:off x="8732266" y="2197353"/>
            <a:ext cx="3327400" cy="299720"/>
          </a:xfrm>
          <a:prstGeom prst="rect">
            <a:avLst/>
          </a:prstGeom>
        </p:spPr>
        <p:txBody>
          <a:bodyPr vert="horz" wrap="square" lIns="0" tIns="12700" rIns="0" bIns="0" rtlCol="0">
            <a:spAutoFit/>
          </a:bodyPr>
          <a:lstStyle/>
          <a:p>
            <a:pPr marL="741680">
              <a:lnSpc>
                <a:spcPct val="100000"/>
              </a:lnSpc>
              <a:spcBef>
                <a:spcPts val="100"/>
              </a:spcBef>
            </a:pPr>
            <a:r>
              <a:rPr sz="1800" dirty="0">
                <a:latin typeface="Calibri"/>
                <a:cs typeface="Calibri"/>
              </a:rPr>
              <a:t>New</a:t>
            </a:r>
            <a:r>
              <a:rPr sz="1800" spc="10" dirty="0">
                <a:latin typeface="Calibri"/>
                <a:cs typeface="Calibri"/>
              </a:rPr>
              <a:t> </a:t>
            </a:r>
            <a:r>
              <a:rPr sz="1800" dirty="0">
                <a:latin typeface="Calibri"/>
                <a:cs typeface="Calibri"/>
              </a:rPr>
              <a:t>return </a:t>
            </a:r>
            <a:r>
              <a:rPr sz="1800" spc="-10" dirty="0">
                <a:latin typeface="Calibri"/>
                <a:cs typeface="Calibri"/>
              </a:rPr>
              <a:t>address</a:t>
            </a:r>
            <a:endParaRPr sz="1800">
              <a:latin typeface="Calibri"/>
              <a:cs typeface="Calibri"/>
            </a:endParaRPr>
          </a:p>
        </p:txBody>
      </p:sp>
      <p:grpSp>
        <p:nvGrpSpPr>
          <p:cNvPr id="72" name="object 60">
            <a:extLst>
              <a:ext uri="{FF2B5EF4-FFF2-40B4-BE49-F238E27FC236}">
                <a16:creationId xmlns:a16="http://schemas.microsoft.com/office/drawing/2014/main" id="{D8E2ABAB-CC40-51A2-5232-12FDEDB5DAD9}"/>
              </a:ext>
            </a:extLst>
          </p:cNvPr>
          <p:cNvGrpSpPr/>
          <p:nvPr/>
        </p:nvGrpSpPr>
        <p:grpSpPr>
          <a:xfrm>
            <a:off x="8671559" y="2570988"/>
            <a:ext cx="3442970" cy="2618740"/>
            <a:chOff x="8671559" y="2570988"/>
            <a:chExt cx="3442970" cy="2618740"/>
          </a:xfrm>
        </p:grpSpPr>
        <p:pic>
          <p:nvPicPr>
            <p:cNvPr id="73" name="object 61">
              <a:extLst>
                <a:ext uri="{FF2B5EF4-FFF2-40B4-BE49-F238E27FC236}">
                  <a16:creationId xmlns:a16="http://schemas.microsoft.com/office/drawing/2014/main" id="{AF1C2E6F-D4A5-1F68-3E62-2C2A48982B43}"/>
                </a:ext>
              </a:extLst>
            </p:cNvPr>
            <p:cNvPicPr/>
            <p:nvPr/>
          </p:nvPicPr>
          <p:blipFill>
            <a:blip r:embed="rId10" cstate="print"/>
            <a:stretch>
              <a:fillRect/>
            </a:stretch>
          </p:blipFill>
          <p:spPr>
            <a:xfrm>
              <a:off x="8671559" y="2570988"/>
              <a:ext cx="3442715" cy="2618232"/>
            </a:xfrm>
            <a:prstGeom prst="rect">
              <a:avLst/>
            </a:prstGeom>
          </p:spPr>
        </p:pic>
        <p:pic>
          <p:nvPicPr>
            <p:cNvPr id="74" name="object 62">
              <a:extLst>
                <a:ext uri="{FF2B5EF4-FFF2-40B4-BE49-F238E27FC236}">
                  <a16:creationId xmlns:a16="http://schemas.microsoft.com/office/drawing/2014/main" id="{2B78FB8F-B1E4-9C12-2D90-41B60793F4FF}"/>
                </a:ext>
              </a:extLst>
            </p:cNvPr>
            <p:cNvPicPr/>
            <p:nvPr/>
          </p:nvPicPr>
          <p:blipFill>
            <a:blip r:embed="rId11" cstate="print"/>
            <a:stretch>
              <a:fillRect/>
            </a:stretch>
          </p:blipFill>
          <p:spPr>
            <a:xfrm>
              <a:off x="8718803" y="2598420"/>
              <a:ext cx="3352800" cy="2528316"/>
            </a:xfrm>
            <a:prstGeom prst="rect">
              <a:avLst/>
            </a:prstGeom>
          </p:spPr>
        </p:pic>
        <p:sp>
          <p:nvSpPr>
            <p:cNvPr id="75" name="object 63">
              <a:extLst>
                <a:ext uri="{FF2B5EF4-FFF2-40B4-BE49-F238E27FC236}">
                  <a16:creationId xmlns:a16="http://schemas.microsoft.com/office/drawing/2014/main" id="{7BCF3348-BC3B-7C84-AFA0-AAA20F5D5B65}"/>
                </a:ext>
              </a:extLst>
            </p:cNvPr>
            <p:cNvSpPr/>
            <p:nvPr/>
          </p:nvSpPr>
          <p:spPr>
            <a:xfrm>
              <a:off x="8718803" y="2598420"/>
              <a:ext cx="3352800" cy="2528570"/>
            </a:xfrm>
            <a:custGeom>
              <a:avLst/>
              <a:gdLst/>
              <a:ahLst/>
              <a:cxnLst/>
              <a:rect l="l" t="t" r="r" b="b"/>
              <a:pathLst>
                <a:path w="3352800" h="2528570">
                  <a:moveTo>
                    <a:pt x="0" y="2528316"/>
                  </a:moveTo>
                  <a:lnTo>
                    <a:pt x="3352800" y="2528316"/>
                  </a:lnTo>
                  <a:lnTo>
                    <a:pt x="3352800" y="0"/>
                  </a:lnTo>
                  <a:lnTo>
                    <a:pt x="0" y="0"/>
                  </a:lnTo>
                  <a:lnTo>
                    <a:pt x="0" y="2528316"/>
                  </a:lnTo>
                  <a:close/>
                </a:path>
              </a:pathLst>
            </a:custGeom>
            <a:ln w="9525">
              <a:solidFill>
                <a:srgbClr val="000000"/>
              </a:solidFill>
            </a:ln>
          </p:spPr>
          <p:txBody>
            <a:bodyPr wrap="square" lIns="0" tIns="0" rIns="0" bIns="0" rtlCol="0"/>
            <a:lstStyle/>
            <a:p>
              <a:endParaRPr/>
            </a:p>
          </p:txBody>
        </p:sp>
      </p:grpSp>
      <p:grpSp>
        <p:nvGrpSpPr>
          <p:cNvPr id="77" name="object 65">
            <a:extLst>
              <a:ext uri="{FF2B5EF4-FFF2-40B4-BE49-F238E27FC236}">
                <a16:creationId xmlns:a16="http://schemas.microsoft.com/office/drawing/2014/main" id="{E8F93197-E27E-5DF2-052A-047132941F34}"/>
              </a:ext>
            </a:extLst>
          </p:cNvPr>
          <p:cNvGrpSpPr/>
          <p:nvPr/>
        </p:nvGrpSpPr>
        <p:grpSpPr>
          <a:xfrm>
            <a:off x="8671559" y="2558783"/>
            <a:ext cx="3442970" cy="561340"/>
            <a:chOff x="8671559" y="2558783"/>
            <a:chExt cx="3442970" cy="561340"/>
          </a:xfrm>
        </p:grpSpPr>
        <p:pic>
          <p:nvPicPr>
            <p:cNvPr id="78" name="object 66">
              <a:extLst>
                <a:ext uri="{FF2B5EF4-FFF2-40B4-BE49-F238E27FC236}">
                  <a16:creationId xmlns:a16="http://schemas.microsoft.com/office/drawing/2014/main" id="{80D285EB-8373-2462-7617-3D77C66DD53D}"/>
                </a:ext>
              </a:extLst>
            </p:cNvPr>
            <p:cNvPicPr/>
            <p:nvPr/>
          </p:nvPicPr>
          <p:blipFill>
            <a:blip r:embed="rId3" cstate="print"/>
            <a:stretch>
              <a:fillRect/>
            </a:stretch>
          </p:blipFill>
          <p:spPr>
            <a:xfrm>
              <a:off x="8671559" y="2578633"/>
              <a:ext cx="3442715" cy="455650"/>
            </a:xfrm>
            <a:prstGeom prst="rect">
              <a:avLst/>
            </a:prstGeom>
          </p:spPr>
        </p:pic>
        <p:pic>
          <p:nvPicPr>
            <p:cNvPr id="79" name="object 67">
              <a:extLst>
                <a:ext uri="{FF2B5EF4-FFF2-40B4-BE49-F238E27FC236}">
                  <a16:creationId xmlns:a16="http://schemas.microsoft.com/office/drawing/2014/main" id="{7111CBE7-90BF-E904-D0FC-1C3C2583B43C}"/>
                </a:ext>
              </a:extLst>
            </p:cNvPr>
            <p:cNvPicPr/>
            <p:nvPr/>
          </p:nvPicPr>
          <p:blipFill>
            <a:blip r:embed="rId12" cstate="print"/>
            <a:stretch>
              <a:fillRect/>
            </a:stretch>
          </p:blipFill>
          <p:spPr>
            <a:xfrm>
              <a:off x="9695687" y="2558783"/>
              <a:ext cx="1394459" cy="560844"/>
            </a:xfrm>
            <a:prstGeom prst="rect">
              <a:avLst/>
            </a:prstGeom>
          </p:spPr>
        </p:pic>
        <p:pic>
          <p:nvPicPr>
            <p:cNvPr id="80" name="object 68">
              <a:extLst>
                <a:ext uri="{FF2B5EF4-FFF2-40B4-BE49-F238E27FC236}">
                  <a16:creationId xmlns:a16="http://schemas.microsoft.com/office/drawing/2014/main" id="{493C46CE-3A5D-25E6-D712-DAAF6826DB5A}"/>
                </a:ext>
              </a:extLst>
            </p:cNvPr>
            <p:cNvPicPr/>
            <p:nvPr/>
          </p:nvPicPr>
          <p:blipFill>
            <a:blip r:embed="rId5" cstate="print"/>
            <a:stretch>
              <a:fillRect/>
            </a:stretch>
          </p:blipFill>
          <p:spPr>
            <a:xfrm>
              <a:off x="8718803" y="2606040"/>
              <a:ext cx="3352800" cy="365760"/>
            </a:xfrm>
            <a:prstGeom prst="rect">
              <a:avLst/>
            </a:prstGeom>
          </p:spPr>
        </p:pic>
        <p:sp>
          <p:nvSpPr>
            <p:cNvPr id="81" name="object 69">
              <a:extLst>
                <a:ext uri="{FF2B5EF4-FFF2-40B4-BE49-F238E27FC236}">
                  <a16:creationId xmlns:a16="http://schemas.microsoft.com/office/drawing/2014/main" id="{FA1E64FA-938E-15C7-8CE5-C4DE47A87ECB}"/>
                </a:ext>
              </a:extLst>
            </p:cNvPr>
            <p:cNvSpPr/>
            <p:nvPr/>
          </p:nvSpPr>
          <p:spPr>
            <a:xfrm>
              <a:off x="8718803" y="26060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83" name="object 55">
            <a:extLst>
              <a:ext uri="{FF2B5EF4-FFF2-40B4-BE49-F238E27FC236}">
                <a16:creationId xmlns:a16="http://schemas.microsoft.com/office/drawing/2014/main" id="{63582880-4ED7-0A83-F33B-0540F5750CAB}"/>
              </a:ext>
            </a:extLst>
          </p:cNvPr>
          <p:cNvSpPr txBox="1"/>
          <p:nvPr/>
        </p:nvSpPr>
        <p:spPr>
          <a:xfrm>
            <a:off x="8702293" y="2629400"/>
            <a:ext cx="3378200" cy="299720"/>
          </a:xfrm>
          <a:prstGeom prst="rect">
            <a:avLst/>
          </a:prstGeom>
        </p:spPr>
        <p:txBody>
          <a:bodyPr vert="horz" wrap="square" lIns="0" tIns="12700" rIns="0" bIns="0" rtlCol="0">
            <a:spAutoFit/>
          </a:bodyPr>
          <a:lstStyle/>
          <a:p>
            <a:pPr algn="ctr">
              <a:lnSpc>
                <a:spcPct val="100000"/>
              </a:lnSpc>
              <a:spcBef>
                <a:spcPts val="100"/>
              </a:spcBef>
            </a:pPr>
            <a:r>
              <a:rPr lang="en-US" sz="1800" dirty="0">
                <a:latin typeface="Calibri"/>
                <a:cs typeface="Calibri"/>
              </a:rPr>
              <a:t>(Overwrite)</a:t>
            </a:r>
            <a:endParaRPr sz="1800" dirty="0">
              <a:latin typeface="Calibri"/>
              <a:cs typeface="Calibri"/>
            </a:endParaRPr>
          </a:p>
        </p:txBody>
      </p:sp>
      <p:sp>
        <p:nvSpPr>
          <p:cNvPr id="84" name="object 55">
            <a:extLst>
              <a:ext uri="{FF2B5EF4-FFF2-40B4-BE49-F238E27FC236}">
                <a16:creationId xmlns:a16="http://schemas.microsoft.com/office/drawing/2014/main" id="{EC057245-1081-9251-3531-094B4D6997CE}"/>
              </a:ext>
            </a:extLst>
          </p:cNvPr>
          <p:cNvSpPr txBox="1"/>
          <p:nvPr/>
        </p:nvSpPr>
        <p:spPr>
          <a:xfrm>
            <a:off x="8698099" y="2988691"/>
            <a:ext cx="3378200" cy="299720"/>
          </a:xfrm>
          <a:prstGeom prst="rect">
            <a:avLst/>
          </a:prstGeom>
        </p:spPr>
        <p:txBody>
          <a:bodyPr vert="horz" wrap="square" lIns="0" tIns="12700" rIns="0" bIns="0" rtlCol="0">
            <a:spAutoFit/>
          </a:bodyPr>
          <a:lstStyle/>
          <a:p>
            <a:pPr algn="ctr">
              <a:lnSpc>
                <a:spcPct val="100000"/>
              </a:lnSpc>
              <a:spcBef>
                <a:spcPts val="100"/>
              </a:spcBef>
            </a:pPr>
            <a:r>
              <a:rPr lang="en-US" sz="1800" dirty="0">
                <a:latin typeface="Calibri"/>
                <a:cs typeface="Calibri"/>
              </a:rPr>
              <a:t>(Overwrite)</a:t>
            </a:r>
            <a:endParaRPr sz="1800" dirty="0">
              <a:latin typeface="Calibri"/>
              <a:cs typeface="Calibri"/>
            </a:endParaRPr>
          </a:p>
        </p:txBody>
      </p:sp>
      <p:sp>
        <p:nvSpPr>
          <p:cNvPr id="85" name="object 55">
            <a:extLst>
              <a:ext uri="{FF2B5EF4-FFF2-40B4-BE49-F238E27FC236}">
                <a16:creationId xmlns:a16="http://schemas.microsoft.com/office/drawing/2014/main" id="{DAD01477-A4F5-58D4-A9B5-F303F2A7D679}"/>
              </a:ext>
            </a:extLst>
          </p:cNvPr>
          <p:cNvSpPr txBox="1"/>
          <p:nvPr/>
        </p:nvSpPr>
        <p:spPr>
          <a:xfrm>
            <a:off x="8681466" y="3297799"/>
            <a:ext cx="3378200" cy="299720"/>
          </a:xfrm>
          <a:prstGeom prst="rect">
            <a:avLst/>
          </a:prstGeom>
        </p:spPr>
        <p:txBody>
          <a:bodyPr vert="horz" wrap="square" lIns="0" tIns="12700" rIns="0" bIns="0" rtlCol="0">
            <a:spAutoFit/>
          </a:bodyPr>
          <a:lstStyle/>
          <a:p>
            <a:pPr algn="ctr">
              <a:lnSpc>
                <a:spcPct val="100000"/>
              </a:lnSpc>
              <a:spcBef>
                <a:spcPts val="100"/>
              </a:spcBef>
            </a:pPr>
            <a:r>
              <a:rPr lang="en-US" sz="1800" dirty="0">
                <a:latin typeface="Calibri"/>
                <a:cs typeface="Calibri"/>
              </a:rPr>
              <a:t>(Overwrite)</a:t>
            </a:r>
            <a:endParaRPr sz="1800" dirty="0">
              <a:latin typeface="Calibri"/>
              <a:cs typeface="Calibri"/>
            </a:endParaRPr>
          </a:p>
        </p:txBody>
      </p:sp>
      <p:sp>
        <p:nvSpPr>
          <p:cNvPr id="86" name="object 55">
            <a:extLst>
              <a:ext uri="{FF2B5EF4-FFF2-40B4-BE49-F238E27FC236}">
                <a16:creationId xmlns:a16="http://schemas.microsoft.com/office/drawing/2014/main" id="{76EC759F-A82D-3BBD-A433-2D8B84F0873A}"/>
              </a:ext>
            </a:extLst>
          </p:cNvPr>
          <p:cNvSpPr txBox="1"/>
          <p:nvPr/>
        </p:nvSpPr>
        <p:spPr>
          <a:xfrm>
            <a:off x="8687430" y="3603500"/>
            <a:ext cx="3378200" cy="299720"/>
          </a:xfrm>
          <a:prstGeom prst="rect">
            <a:avLst/>
          </a:prstGeom>
        </p:spPr>
        <p:txBody>
          <a:bodyPr vert="horz" wrap="square" lIns="0" tIns="12700" rIns="0" bIns="0" rtlCol="0">
            <a:spAutoFit/>
          </a:bodyPr>
          <a:lstStyle/>
          <a:p>
            <a:pPr algn="ctr">
              <a:lnSpc>
                <a:spcPct val="100000"/>
              </a:lnSpc>
              <a:spcBef>
                <a:spcPts val="100"/>
              </a:spcBef>
            </a:pPr>
            <a:r>
              <a:rPr lang="en-US" sz="1800" dirty="0">
                <a:latin typeface="Calibri"/>
                <a:cs typeface="Calibri"/>
              </a:rPr>
              <a:t>(Overwrite)</a:t>
            </a:r>
            <a:endParaRPr sz="1800" dirty="0">
              <a:latin typeface="Calibri"/>
              <a:cs typeface="Calibri"/>
            </a:endParaRPr>
          </a:p>
        </p:txBody>
      </p:sp>
      <p:sp>
        <p:nvSpPr>
          <p:cNvPr id="87" name="object 55">
            <a:extLst>
              <a:ext uri="{FF2B5EF4-FFF2-40B4-BE49-F238E27FC236}">
                <a16:creationId xmlns:a16="http://schemas.microsoft.com/office/drawing/2014/main" id="{6840CA52-8FE3-B169-24F2-A25139F90A2D}"/>
              </a:ext>
            </a:extLst>
          </p:cNvPr>
          <p:cNvSpPr txBox="1"/>
          <p:nvPr/>
        </p:nvSpPr>
        <p:spPr>
          <a:xfrm>
            <a:off x="8670797" y="3912608"/>
            <a:ext cx="3378200" cy="299720"/>
          </a:xfrm>
          <a:prstGeom prst="rect">
            <a:avLst/>
          </a:prstGeom>
        </p:spPr>
        <p:txBody>
          <a:bodyPr vert="horz" wrap="square" lIns="0" tIns="12700" rIns="0" bIns="0" rtlCol="0">
            <a:spAutoFit/>
          </a:bodyPr>
          <a:lstStyle/>
          <a:p>
            <a:pPr algn="ctr">
              <a:lnSpc>
                <a:spcPct val="100000"/>
              </a:lnSpc>
              <a:spcBef>
                <a:spcPts val="100"/>
              </a:spcBef>
            </a:pPr>
            <a:r>
              <a:rPr lang="en-US" sz="1800" dirty="0">
                <a:latin typeface="Calibri"/>
                <a:cs typeface="Calibri"/>
              </a:rPr>
              <a:t>(Overwrite)</a:t>
            </a:r>
            <a:endParaRPr sz="1800" dirty="0">
              <a:latin typeface="Calibri"/>
              <a:cs typeface="Calibri"/>
            </a:endParaRPr>
          </a:p>
        </p:txBody>
      </p:sp>
      <p:sp>
        <p:nvSpPr>
          <p:cNvPr id="88" name="object 55">
            <a:extLst>
              <a:ext uri="{FF2B5EF4-FFF2-40B4-BE49-F238E27FC236}">
                <a16:creationId xmlns:a16="http://schemas.microsoft.com/office/drawing/2014/main" id="{8A573CAE-FBA6-35ED-A515-CCDE5F66F2C6}"/>
              </a:ext>
            </a:extLst>
          </p:cNvPr>
          <p:cNvSpPr txBox="1"/>
          <p:nvPr/>
        </p:nvSpPr>
        <p:spPr>
          <a:xfrm>
            <a:off x="8666101" y="4196690"/>
            <a:ext cx="3378200" cy="299720"/>
          </a:xfrm>
          <a:prstGeom prst="rect">
            <a:avLst/>
          </a:prstGeom>
        </p:spPr>
        <p:txBody>
          <a:bodyPr vert="horz" wrap="square" lIns="0" tIns="12700" rIns="0" bIns="0" rtlCol="0">
            <a:spAutoFit/>
          </a:bodyPr>
          <a:lstStyle/>
          <a:p>
            <a:pPr algn="ctr">
              <a:lnSpc>
                <a:spcPct val="100000"/>
              </a:lnSpc>
              <a:spcBef>
                <a:spcPts val="100"/>
              </a:spcBef>
            </a:pPr>
            <a:r>
              <a:rPr lang="en-US" sz="1800" dirty="0">
                <a:latin typeface="Calibri"/>
                <a:cs typeface="Calibri"/>
              </a:rPr>
              <a:t>(Overwrite)</a:t>
            </a:r>
            <a:endParaRPr sz="1800" dirty="0">
              <a:latin typeface="Calibri"/>
              <a:cs typeface="Calibri"/>
            </a:endParaRPr>
          </a:p>
        </p:txBody>
      </p:sp>
      <p:sp>
        <p:nvSpPr>
          <p:cNvPr id="89" name="object 55">
            <a:extLst>
              <a:ext uri="{FF2B5EF4-FFF2-40B4-BE49-F238E27FC236}">
                <a16:creationId xmlns:a16="http://schemas.microsoft.com/office/drawing/2014/main" id="{29C09692-3730-3952-937B-995DEFEC05D9}"/>
              </a:ext>
            </a:extLst>
          </p:cNvPr>
          <p:cNvSpPr txBox="1"/>
          <p:nvPr/>
        </p:nvSpPr>
        <p:spPr>
          <a:xfrm>
            <a:off x="8649468" y="4505798"/>
            <a:ext cx="3378200" cy="299720"/>
          </a:xfrm>
          <a:prstGeom prst="rect">
            <a:avLst/>
          </a:prstGeom>
        </p:spPr>
        <p:txBody>
          <a:bodyPr vert="horz" wrap="square" lIns="0" tIns="12700" rIns="0" bIns="0" rtlCol="0">
            <a:spAutoFit/>
          </a:bodyPr>
          <a:lstStyle/>
          <a:p>
            <a:pPr algn="ctr">
              <a:lnSpc>
                <a:spcPct val="100000"/>
              </a:lnSpc>
              <a:spcBef>
                <a:spcPts val="100"/>
              </a:spcBef>
            </a:pPr>
            <a:r>
              <a:rPr lang="en-US" sz="1800" dirty="0">
                <a:latin typeface="Calibri"/>
                <a:cs typeface="Calibri"/>
              </a:rPr>
              <a:t>(Overwrite)</a:t>
            </a:r>
            <a:endParaRPr sz="1800" dirty="0">
              <a:latin typeface="Calibri"/>
              <a:cs typeface="Calibri"/>
            </a:endParaRPr>
          </a:p>
        </p:txBody>
      </p:sp>
      <p:sp>
        <p:nvSpPr>
          <p:cNvPr id="90" name="TextBox 89">
            <a:extLst>
              <a:ext uri="{FF2B5EF4-FFF2-40B4-BE49-F238E27FC236}">
                <a16:creationId xmlns:a16="http://schemas.microsoft.com/office/drawing/2014/main" id="{C9C418C8-1AC6-1DCD-97E8-EDC231522498}"/>
              </a:ext>
            </a:extLst>
          </p:cNvPr>
          <p:cNvSpPr txBox="1"/>
          <p:nvPr/>
        </p:nvSpPr>
        <p:spPr>
          <a:xfrm>
            <a:off x="9103003" y="5824690"/>
            <a:ext cx="2852063" cy="369332"/>
          </a:xfrm>
          <a:prstGeom prst="rect">
            <a:avLst/>
          </a:prstGeom>
          <a:noFill/>
        </p:spPr>
        <p:txBody>
          <a:bodyPr wrap="none" rtlCol="0">
            <a:spAutoFit/>
          </a:bodyPr>
          <a:lstStyle/>
          <a:p>
            <a:r>
              <a:rPr lang="en-US" dirty="0" err="1"/>
              <a:t>bof</a:t>
            </a:r>
            <a:r>
              <a:rPr lang="en-US" dirty="0"/>
              <a:t>() stack frame (</a:t>
            </a:r>
            <a:r>
              <a:rPr lang="en-US" dirty="0" err="1"/>
              <a:t>stack.c</a:t>
            </a:r>
            <a:r>
              <a:rPr lang="en-US" dirty="0"/>
              <a:t>)</a:t>
            </a:r>
          </a:p>
        </p:txBody>
      </p:sp>
      <mc:AlternateContent xmlns:mc="http://schemas.openxmlformats.org/markup-compatibility/2006" xmlns:p14="http://schemas.microsoft.com/office/powerpoint/2010/main">
        <mc:Choice Requires="p14">
          <p:contentPart p14:bwMode="auto" r:id="rId13">
            <p14:nvContentPartPr>
              <p14:cNvPr id="2" name="Ink 1">
                <a:extLst>
                  <a:ext uri="{FF2B5EF4-FFF2-40B4-BE49-F238E27FC236}">
                    <a16:creationId xmlns:a16="http://schemas.microsoft.com/office/drawing/2014/main" id="{AE081289-6949-910D-0973-D7F5B0E9F714}"/>
                  </a:ext>
                </a:extLst>
              </p14:cNvPr>
              <p14:cNvContentPartPr/>
              <p14:nvPr/>
            </p14:nvContentPartPr>
            <p14:xfrm>
              <a:off x="8195701" y="1272078"/>
              <a:ext cx="430200" cy="1160640"/>
            </p14:xfrm>
          </p:contentPart>
        </mc:Choice>
        <mc:Fallback xmlns="">
          <p:pic>
            <p:nvPicPr>
              <p:cNvPr id="2" name="Ink 1">
                <a:extLst>
                  <a:ext uri="{FF2B5EF4-FFF2-40B4-BE49-F238E27FC236}">
                    <a16:creationId xmlns:a16="http://schemas.microsoft.com/office/drawing/2014/main" id="{AE081289-6949-910D-0973-D7F5B0E9F714}"/>
                  </a:ext>
                </a:extLst>
              </p:cNvPr>
              <p:cNvPicPr/>
              <p:nvPr/>
            </p:nvPicPr>
            <p:blipFill>
              <a:blip r:embed="rId14"/>
              <a:stretch>
                <a:fillRect/>
              </a:stretch>
            </p:blipFill>
            <p:spPr>
              <a:xfrm>
                <a:off x="8186701" y="1263081"/>
                <a:ext cx="447840" cy="1178275"/>
              </a:xfrm>
              <a:prstGeom prst="rect">
                <a:avLst/>
              </a:prstGeom>
            </p:spPr>
          </p:pic>
        </mc:Fallback>
      </mc:AlternateContent>
      <p:sp>
        <p:nvSpPr>
          <p:cNvPr id="6" name="object 72">
            <a:extLst>
              <a:ext uri="{FF2B5EF4-FFF2-40B4-BE49-F238E27FC236}">
                <a16:creationId xmlns:a16="http://schemas.microsoft.com/office/drawing/2014/main" id="{66A3DB3A-4231-E5C8-AAF4-8A19370B2A22}"/>
              </a:ext>
            </a:extLst>
          </p:cNvPr>
          <p:cNvSpPr txBox="1"/>
          <p:nvPr/>
        </p:nvSpPr>
        <p:spPr>
          <a:xfrm>
            <a:off x="4247832" y="5796872"/>
            <a:ext cx="4013200" cy="574040"/>
          </a:xfrm>
          <a:prstGeom prst="rect">
            <a:avLst/>
          </a:prstGeom>
        </p:spPr>
        <p:txBody>
          <a:bodyPr vert="horz" wrap="square" lIns="0" tIns="12700" rIns="0" bIns="0" rtlCol="0">
            <a:spAutoFit/>
          </a:bodyPr>
          <a:lstStyle/>
          <a:p>
            <a:pPr marL="12700">
              <a:lnSpc>
                <a:spcPct val="100000"/>
              </a:lnSpc>
              <a:spcBef>
                <a:spcPts val="100"/>
              </a:spcBef>
            </a:pPr>
            <a:r>
              <a:rPr sz="3600" b="1" dirty="0">
                <a:latin typeface="Arial"/>
                <a:cs typeface="Arial"/>
              </a:rPr>
              <a:t>Pretty</a:t>
            </a:r>
            <a:r>
              <a:rPr sz="3600" b="1" spc="-10" dirty="0">
                <a:latin typeface="Arial"/>
                <a:cs typeface="Arial"/>
              </a:rPr>
              <a:t> </a:t>
            </a:r>
            <a:r>
              <a:rPr sz="3600" b="1" dirty="0">
                <a:latin typeface="Arial"/>
                <a:cs typeface="Arial"/>
              </a:rPr>
              <a:t>easy,</a:t>
            </a:r>
            <a:r>
              <a:rPr sz="3600" b="1" spc="-15" dirty="0">
                <a:latin typeface="Arial"/>
                <a:cs typeface="Arial"/>
              </a:rPr>
              <a:t> </a:t>
            </a:r>
            <a:r>
              <a:rPr sz="3600" b="1" spc="-10" dirty="0">
                <a:latin typeface="Arial"/>
                <a:cs typeface="Arial"/>
              </a:rPr>
              <a:t>right?</a:t>
            </a:r>
            <a:endParaRPr sz="3600" dirty="0">
              <a:latin typeface="Arial"/>
              <a:cs typeface="Arial"/>
            </a:endParaRPr>
          </a:p>
        </p:txBody>
      </p:sp>
    </p:spTree>
    <p:extLst>
      <p:ext uri="{BB962C8B-B14F-4D97-AF65-F5344CB8AC3E}">
        <p14:creationId xmlns:p14="http://schemas.microsoft.com/office/powerpoint/2010/main" val="22726724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25</a:t>
            </a:fld>
            <a:endParaRPr lang="en-US" dirty="0"/>
          </a:p>
        </p:txBody>
      </p:sp>
      <p:sp>
        <p:nvSpPr>
          <p:cNvPr id="9" name="object 2">
            <a:extLst>
              <a:ext uri="{FF2B5EF4-FFF2-40B4-BE49-F238E27FC236}">
                <a16:creationId xmlns:a16="http://schemas.microsoft.com/office/drawing/2014/main" id="{AAA99340-F74A-D623-49DF-83C3B19935C6}"/>
              </a:ext>
            </a:extLst>
          </p:cNvPr>
          <p:cNvSpPr txBox="1">
            <a:spLocks noGrp="1"/>
          </p:cNvSpPr>
          <p:nvPr>
            <p:ph type="title"/>
          </p:nvPr>
        </p:nvSpPr>
        <p:spPr>
          <a:xfrm>
            <a:off x="154939" y="99771"/>
            <a:ext cx="4772025" cy="452120"/>
          </a:xfrm>
          <a:prstGeom prst="rect">
            <a:avLst/>
          </a:prstGeom>
        </p:spPr>
        <p:txBody>
          <a:bodyPr vert="horz" wrap="square" lIns="0" tIns="12065" rIns="0" bIns="0" rtlCol="0">
            <a:spAutoFit/>
          </a:bodyPr>
          <a:lstStyle/>
          <a:p>
            <a:pPr marL="12700">
              <a:lnSpc>
                <a:spcPct val="100000"/>
              </a:lnSpc>
              <a:spcBef>
                <a:spcPts val="95"/>
              </a:spcBef>
            </a:pPr>
            <a:r>
              <a:rPr dirty="0">
                <a:solidFill>
                  <a:srgbClr val="000000"/>
                </a:solidFill>
              </a:rPr>
              <a:t>Our</a:t>
            </a:r>
            <a:r>
              <a:rPr spc="-70" dirty="0">
                <a:solidFill>
                  <a:srgbClr val="000000"/>
                </a:solidFill>
              </a:rPr>
              <a:t> </a:t>
            </a:r>
            <a:r>
              <a:rPr dirty="0">
                <a:solidFill>
                  <a:srgbClr val="000000"/>
                </a:solidFill>
              </a:rPr>
              <a:t>first</a:t>
            </a:r>
            <a:r>
              <a:rPr spc="-70" dirty="0">
                <a:solidFill>
                  <a:srgbClr val="000000"/>
                </a:solidFill>
              </a:rPr>
              <a:t> </a:t>
            </a:r>
            <a:r>
              <a:rPr dirty="0">
                <a:solidFill>
                  <a:srgbClr val="000000"/>
                </a:solidFill>
              </a:rPr>
              <a:t>buffer</a:t>
            </a:r>
            <a:r>
              <a:rPr spc="-70" dirty="0">
                <a:solidFill>
                  <a:srgbClr val="000000"/>
                </a:solidFill>
              </a:rPr>
              <a:t> </a:t>
            </a:r>
            <a:r>
              <a:rPr dirty="0">
                <a:solidFill>
                  <a:srgbClr val="000000"/>
                </a:solidFill>
              </a:rPr>
              <a:t>overflow</a:t>
            </a:r>
            <a:r>
              <a:rPr spc="-70" dirty="0">
                <a:solidFill>
                  <a:srgbClr val="000000"/>
                </a:solidFill>
              </a:rPr>
              <a:t> </a:t>
            </a:r>
            <a:r>
              <a:rPr spc="-10" dirty="0">
                <a:solidFill>
                  <a:srgbClr val="000000"/>
                </a:solidFill>
              </a:rPr>
              <a:t>attack</a:t>
            </a:r>
          </a:p>
        </p:txBody>
      </p:sp>
      <p:sp>
        <p:nvSpPr>
          <p:cNvPr id="10" name="object 3">
            <a:extLst>
              <a:ext uri="{FF2B5EF4-FFF2-40B4-BE49-F238E27FC236}">
                <a16:creationId xmlns:a16="http://schemas.microsoft.com/office/drawing/2014/main" id="{04B2F52A-E7EB-2F86-7DE3-69E3007A8DCD}"/>
              </a:ext>
            </a:extLst>
          </p:cNvPr>
          <p:cNvSpPr txBox="1"/>
          <p:nvPr/>
        </p:nvSpPr>
        <p:spPr>
          <a:xfrm>
            <a:off x="915161" y="1561338"/>
            <a:ext cx="7162800" cy="368935"/>
          </a:xfrm>
          <a:prstGeom prst="rect">
            <a:avLst/>
          </a:prstGeom>
          <a:ln w="38100">
            <a:solidFill>
              <a:srgbClr val="000000"/>
            </a:solidFill>
          </a:ln>
        </p:spPr>
        <p:txBody>
          <a:bodyPr vert="horz" wrap="square" lIns="0" tIns="17780" rIns="0" bIns="0" rtlCol="0">
            <a:spAutoFit/>
          </a:bodyPr>
          <a:lstStyle/>
          <a:p>
            <a:pPr marL="90170">
              <a:lnSpc>
                <a:spcPct val="100000"/>
              </a:lnSpc>
              <a:spcBef>
                <a:spcPts val="140"/>
              </a:spcBef>
            </a:pPr>
            <a:r>
              <a:rPr sz="1800" dirty="0">
                <a:latin typeface="Courier New"/>
                <a:cs typeface="Courier New"/>
              </a:rPr>
              <a:t>sudo</a:t>
            </a:r>
            <a:r>
              <a:rPr sz="1800" spc="-55" dirty="0">
                <a:latin typeface="Courier New"/>
                <a:cs typeface="Courier New"/>
              </a:rPr>
              <a:t> </a:t>
            </a:r>
            <a:r>
              <a:rPr sz="1800" dirty="0">
                <a:latin typeface="Courier New"/>
                <a:cs typeface="Courier New"/>
              </a:rPr>
              <a:t>sysctl</a:t>
            </a:r>
            <a:r>
              <a:rPr sz="1800" spc="-35" dirty="0">
                <a:latin typeface="Courier New"/>
                <a:cs typeface="Courier New"/>
              </a:rPr>
              <a:t> </a:t>
            </a:r>
            <a:r>
              <a:rPr sz="1800" spc="-10" dirty="0">
                <a:latin typeface="Courier New"/>
                <a:cs typeface="Courier New"/>
              </a:rPr>
              <a:t>-</a:t>
            </a:r>
            <a:r>
              <a:rPr sz="1800" dirty="0">
                <a:latin typeface="Courier New"/>
                <a:cs typeface="Courier New"/>
              </a:rPr>
              <a:t>w</a:t>
            </a:r>
            <a:r>
              <a:rPr sz="1800" spc="-30" dirty="0">
                <a:latin typeface="Courier New"/>
                <a:cs typeface="Courier New"/>
              </a:rPr>
              <a:t> </a:t>
            </a:r>
            <a:r>
              <a:rPr sz="1800" spc="-10" dirty="0">
                <a:latin typeface="Courier New"/>
                <a:cs typeface="Courier New"/>
              </a:rPr>
              <a:t>kernel.randomize_va_space=0</a:t>
            </a:r>
            <a:endParaRPr sz="1800">
              <a:latin typeface="Courier New"/>
              <a:cs typeface="Courier New"/>
            </a:endParaRPr>
          </a:p>
        </p:txBody>
      </p:sp>
      <p:sp>
        <p:nvSpPr>
          <p:cNvPr id="13" name="object 4">
            <a:extLst>
              <a:ext uri="{FF2B5EF4-FFF2-40B4-BE49-F238E27FC236}">
                <a16:creationId xmlns:a16="http://schemas.microsoft.com/office/drawing/2014/main" id="{E5FBB178-86C5-B773-E340-BD8B921CE72B}"/>
              </a:ext>
            </a:extLst>
          </p:cNvPr>
          <p:cNvSpPr txBox="1"/>
          <p:nvPr/>
        </p:nvSpPr>
        <p:spPr>
          <a:xfrm>
            <a:off x="930402" y="3038094"/>
            <a:ext cx="5105400" cy="370840"/>
          </a:xfrm>
          <a:prstGeom prst="rect">
            <a:avLst/>
          </a:prstGeom>
          <a:ln w="38100">
            <a:solidFill>
              <a:srgbClr val="000000"/>
            </a:solidFill>
          </a:ln>
        </p:spPr>
        <p:txBody>
          <a:bodyPr vert="horz" wrap="square" lIns="0" tIns="18415" rIns="0" bIns="0" rtlCol="0">
            <a:spAutoFit/>
          </a:bodyPr>
          <a:lstStyle/>
          <a:p>
            <a:pPr marL="90805">
              <a:lnSpc>
                <a:spcPct val="100000"/>
              </a:lnSpc>
              <a:spcBef>
                <a:spcPts val="145"/>
              </a:spcBef>
            </a:pPr>
            <a:r>
              <a:rPr sz="1800" dirty="0">
                <a:latin typeface="Courier New"/>
                <a:cs typeface="Courier New"/>
              </a:rPr>
              <a:t>sudo</a:t>
            </a:r>
            <a:r>
              <a:rPr sz="1800" spc="-50" dirty="0">
                <a:latin typeface="Courier New"/>
                <a:cs typeface="Courier New"/>
              </a:rPr>
              <a:t> </a:t>
            </a:r>
            <a:r>
              <a:rPr sz="1800" dirty="0">
                <a:latin typeface="Courier New"/>
                <a:cs typeface="Courier New"/>
              </a:rPr>
              <a:t>ln</a:t>
            </a:r>
            <a:r>
              <a:rPr sz="1800" spc="-40" dirty="0">
                <a:latin typeface="Courier New"/>
                <a:cs typeface="Courier New"/>
              </a:rPr>
              <a:t> </a:t>
            </a:r>
            <a:r>
              <a:rPr sz="1800" spc="-10" dirty="0">
                <a:latin typeface="Courier New"/>
                <a:cs typeface="Courier New"/>
              </a:rPr>
              <a:t>-</a:t>
            </a:r>
            <a:r>
              <a:rPr sz="1800" dirty="0">
                <a:latin typeface="Courier New"/>
                <a:cs typeface="Courier New"/>
              </a:rPr>
              <a:t>sf</a:t>
            </a:r>
            <a:r>
              <a:rPr sz="1800" spc="-40" dirty="0">
                <a:latin typeface="Courier New"/>
                <a:cs typeface="Courier New"/>
              </a:rPr>
              <a:t> </a:t>
            </a:r>
            <a:r>
              <a:rPr sz="1800" dirty="0">
                <a:latin typeface="Courier New"/>
                <a:cs typeface="Courier New"/>
              </a:rPr>
              <a:t>/bin/zsh</a:t>
            </a:r>
            <a:r>
              <a:rPr sz="1800" spc="-35" dirty="0">
                <a:latin typeface="Courier New"/>
                <a:cs typeface="Courier New"/>
              </a:rPr>
              <a:t> </a:t>
            </a:r>
            <a:r>
              <a:rPr sz="1800" spc="-10" dirty="0">
                <a:latin typeface="Courier New"/>
                <a:cs typeface="Courier New"/>
              </a:rPr>
              <a:t>/bin/sh</a:t>
            </a:r>
            <a:endParaRPr sz="1800">
              <a:latin typeface="Courier New"/>
              <a:cs typeface="Courier New"/>
            </a:endParaRPr>
          </a:p>
        </p:txBody>
      </p:sp>
      <p:sp>
        <p:nvSpPr>
          <p:cNvPr id="19" name="object 5">
            <a:extLst>
              <a:ext uri="{FF2B5EF4-FFF2-40B4-BE49-F238E27FC236}">
                <a16:creationId xmlns:a16="http://schemas.microsoft.com/office/drawing/2014/main" id="{5713660F-8A94-33AF-BF47-D823344592EE}"/>
              </a:ext>
            </a:extLst>
          </p:cNvPr>
          <p:cNvSpPr txBox="1"/>
          <p:nvPr/>
        </p:nvSpPr>
        <p:spPr>
          <a:xfrm>
            <a:off x="5108575" y="264109"/>
            <a:ext cx="4394200"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(but</a:t>
            </a:r>
            <a:r>
              <a:rPr sz="1800" spc="-20" dirty="0">
                <a:latin typeface="Arial"/>
                <a:cs typeface="Arial"/>
              </a:rPr>
              <a:t> </a:t>
            </a:r>
            <a:r>
              <a:rPr sz="1800" dirty="0">
                <a:latin typeface="Arial"/>
                <a:cs typeface="Arial"/>
              </a:rPr>
              <a:t>first</a:t>
            </a:r>
            <a:r>
              <a:rPr sz="1800" spc="-30" dirty="0">
                <a:latin typeface="Arial"/>
                <a:cs typeface="Arial"/>
              </a:rPr>
              <a:t> </a:t>
            </a:r>
            <a:r>
              <a:rPr sz="1800" dirty="0">
                <a:latin typeface="Arial"/>
                <a:cs typeface="Arial"/>
              </a:rPr>
              <a:t>we</a:t>
            </a:r>
            <a:r>
              <a:rPr sz="1800" spc="20" dirty="0">
                <a:latin typeface="Arial"/>
                <a:cs typeface="Arial"/>
              </a:rPr>
              <a:t> </a:t>
            </a:r>
            <a:r>
              <a:rPr sz="1800" dirty="0">
                <a:latin typeface="Arial"/>
                <a:cs typeface="Arial"/>
              </a:rPr>
              <a:t>need</a:t>
            </a:r>
            <a:r>
              <a:rPr sz="1800" spc="-15" dirty="0">
                <a:latin typeface="Arial"/>
                <a:cs typeface="Arial"/>
              </a:rPr>
              <a:t> </a:t>
            </a:r>
            <a:r>
              <a:rPr sz="1800" dirty="0">
                <a:latin typeface="Arial"/>
                <a:cs typeface="Arial"/>
              </a:rPr>
              <a:t>to</a:t>
            </a:r>
            <a:r>
              <a:rPr sz="1800" spc="-35" dirty="0">
                <a:latin typeface="Arial"/>
                <a:cs typeface="Arial"/>
              </a:rPr>
              <a:t> </a:t>
            </a:r>
            <a:r>
              <a:rPr sz="1800" dirty="0">
                <a:latin typeface="Arial"/>
                <a:cs typeface="Arial"/>
              </a:rPr>
              <a:t>change some</a:t>
            </a:r>
            <a:r>
              <a:rPr sz="1800" spc="-30" dirty="0">
                <a:latin typeface="Arial"/>
                <a:cs typeface="Arial"/>
              </a:rPr>
              <a:t> </a:t>
            </a:r>
            <a:r>
              <a:rPr sz="1800" spc="-10" dirty="0">
                <a:latin typeface="Arial"/>
                <a:cs typeface="Arial"/>
              </a:rPr>
              <a:t>settings)</a:t>
            </a:r>
            <a:endParaRPr sz="1800">
              <a:latin typeface="Arial"/>
              <a:cs typeface="Arial"/>
            </a:endParaRPr>
          </a:p>
        </p:txBody>
      </p:sp>
      <p:sp>
        <p:nvSpPr>
          <p:cNvPr id="20" name="object 6">
            <a:extLst>
              <a:ext uri="{FF2B5EF4-FFF2-40B4-BE49-F238E27FC236}">
                <a16:creationId xmlns:a16="http://schemas.microsoft.com/office/drawing/2014/main" id="{8400CE5B-D362-791F-0C58-C19CB98FD567}"/>
              </a:ext>
            </a:extLst>
          </p:cNvPr>
          <p:cNvSpPr txBox="1"/>
          <p:nvPr/>
        </p:nvSpPr>
        <p:spPr>
          <a:xfrm>
            <a:off x="459740" y="1052271"/>
            <a:ext cx="8074660" cy="321242"/>
          </a:xfrm>
          <a:prstGeom prst="rect">
            <a:avLst/>
          </a:prstGeom>
        </p:spPr>
        <p:txBody>
          <a:bodyPr vert="horz" wrap="square" lIns="0" tIns="13335" rIns="0" bIns="0" rtlCol="0">
            <a:spAutoFit/>
          </a:bodyPr>
          <a:lstStyle/>
          <a:p>
            <a:pPr marL="299085" indent="-287020">
              <a:lnSpc>
                <a:spcPct val="100000"/>
              </a:lnSpc>
              <a:spcBef>
                <a:spcPts val="105"/>
              </a:spcBef>
              <a:buChar char="•"/>
              <a:tabLst>
                <a:tab pos="299085" algn="l"/>
                <a:tab pos="299720" algn="l"/>
              </a:tabLst>
            </a:pPr>
            <a:r>
              <a:rPr sz="2000" dirty="0">
                <a:latin typeface="Arial"/>
                <a:cs typeface="Arial"/>
              </a:rPr>
              <a:t>Turn</a:t>
            </a:r>
            <a:r>
              <a:rPr sz="2000" spc="-50" dirty="0">
                <a:latin typeface="Arial"/>
                <a:cs typeface="Arial"/>
              </a:rPr>
              <a:t> </a:t>
            </a:r>
            <a:r>
              <a:rPr sz="2000" dirty="0">
                <a:latin typeface="Arial"/>
                <a:cs typeface="Arial"/>
              </a:rPr>
              <a:t>off</a:t>
            </a:r>
            <a:r>
              <a:rPr sz="2000" spc="-50" dirty="0">
                <a:latin typeface="Arial"/>
                <a:cs typeface="Arial"/>
              </a:rPr>
              <a:t> </a:t>
            </a:r>
            <a:r>
              <a:rPr sz="2000" b="1" dirty="0">
                <a:latin typeface="Arial"/>
                <a:cs typeface="Arial"/>
              </a:rPr>
              <a:t>address</a:t>
            </a:r>
            <a:r>
              <a:rPr sz="2000" b="1" spc="-55" dirty="0">
                <a:latin typeface="Arial"/>
                <a:cs typeface="Arial"/>
              </a:rPr>
              <a:t> </a:t>
            </a:r>
            <a:r>
              <a:rPr sz="2000" b="1" dirty="0">
                <a:latin typeface="Arial"/>
                <a:cs typeface="Arial"/>
              </a:rPr>
              <a:t>randomization</a:t>
            </a:r>
            <a:r>
              <a:rPr sz="2000" b="1" spc="-45" dirty="0">
                <a:latin typeface="Arial"/>
                <a:cs typeface="Arial"/>
              </a:rPr>
              <a:t> </a:t>
            </a:r>
            <a:r>
              <a:rPr sz="2000" spc="-10" dirty="0">
                <a:latin typeface="Arial"/>
                <a:cs typeface="Arial"/>
              </a:rPr>
              <a:t>(countermeasure)</a:t>
            </a:r>
            <a:r>
              <a:rPr lang="en-US" sz="2000" spc="-10" dirty="0">
                <a:latin typeface="Arial"/>
                <a:cs typeface="Arial"/>
              </a:rPr>
              <a:t>   (for now)</a:t>
            </a:r>
            <a:endParaRPr sz="2000" dirty="0">
              <a:latin typeface="Arial"/>
              <a:cs typeface="Arial"/>
            </a:endParaRPr>
          </a:p>
        </p:txBody>
      </p:sp>
      <p:sp>
        <p:nvSpPr>
          <p:cNvPr id="21" name="object 7">
            <a:extLst>
              <a:ext uri="{FF2B5EF4-FFF2-40B4-BE49-F238E27FC236}">
                <a16:creationId xmlns:a16="http://schemas.microsoft.com/office/drawing/2014/main" id="{534BD376-BAE5-6763-41AE-68804BB9FF06}"/>
              </a:ext>
            </a:extLst>
          </p:cNvPr>
          <p:cNvSpPr txBox="1"/>
          <p:nvPr/>
        </p:nvSpPr>
        <p:spPr>
          <a:xfrm>
            <a:off x="496316" y="2528696"/>
            <a:ext cx="9221470" cy="299720"/>
          </a:xfrm>
          <a:prstGeom prst="rect">
            <a:avLst/>
          </a:prstGeom>
        </p:spPr>
        <p:txBody>
          <a:bodyPr vert="horz" wrap="square" lIns="0" tIns="12700" rIns="0" bIns="0" rtlCol="0">
            <a:spAutoFit/>
          </a:bodyPr>
          <a:lstStyle/>
          <a:p>
            <a:pPr marL="299085" indent="-287020">
              <a:lnSpc>
                <a:spcPct val="100000"/>
              </a:lnSpc>
              <a:spcBef>
                <a:spcPts val="100"/>
              </a:spcBef>
              <a:buChar char="•"/>
              <a:tabLst>
                <a:tab pos="299085" algn="l"/>
                <a:tab pos="299720" algn="l"/>
              </a:tabLst>
            </a:pPr>
            <a:r>
              <a:rPr sz="1800" dirty="0">
                <a:latin typeface="Arial"/>
                <a:cs typeface="Arial"/>
              </a:rPr>
              <a:t>Set</a:t>
            </a:r>
            <a:r>
              <a:rPr sz="1800" spc="-5" dirty="0">
                <a:latin typeface="Arial"/>
                <a:cs typeface="Arial"/>
              </a:rPr>
              <a:t> </a:t>
            </a:r>
            <a:r>
              <a:rPr sz="1800" dirty="0">
                <a:latin typeface="Arial"/>
                <a:cs typeface="Arial"/>
              </a:rPr>
              <a:t>/bin/sh</a:t>
            </a:r>
            <a:r>
              <a:rPr sz="1800" spc="-15" dirty="0">
                <a:latin typeface="Arial"/>
                <a:cs typeface="Arial"/>
              </a:rPr>
              <a:t> </a:t>
            </a:r>
            <a:r>
              <a:rPr sz="1800" dirty="0">
                <a:latin typeface="Arial"/>
                <a:cs typeface="Arial"/>
              </a:rPr>
              <a:t>to</a:t>
            </a:r>
            <a:r>
              <a:rPr sz="1800" spc="-5" dirty="0">
                <a:latin typeface="Arial"/>
                <a:cs typeface="Arial"/>
              </a:rPr>
              <a:t> </a:t>
            </a:r>
            <a:r>
              <a:rPr sz="1800" dirty="0">
                <a:latin typeface="Arial"/>
                <a:cs typeface="Arial"/>
              </a:rPr>
              <a:t>a</a:t>
            </a:r>
            <a:r>
              <a:rPr sz="1800" spc="-15" dirty="0">
                <a:latin typeface="Arial"/>
                <a:cs typeface="Arial"/>
              </a:rPr>
              <a:t> </a:t>
            </a:r>
            <a:r>
              <a:rPr sz="1800" dirty="0">
                <a:latin typeface="Arial"/>
                <a:cs typeface="Arial"/>
              </a:rPr>
              <a:t>shell</a:t>
            </a:r>
            <a:r>
              <a:rPr sz="1800" spc="-10" dirty="0">
                <a:latin typeface="Arial"/>
                <a:cs typeface="Arial"/>
              </a:rPr>
              <a:t> </a:t>
            </a:r>
            <a:r>
              <a:rPr sz="1800" b="1" dirty="0">
                <a:latin typeface="Arial"/>
                <a:cs typeface="Arial"/>
              </a:rPr>
              <a:t>with</a:t>
            </a:r>
            <a:r>
              <a:rPr sz="1800" b="1" spc="-45" dirty="0">
                <a:latin typeface="Arial"/>
                <a:cs typeface="Arial"/>
              </a:rPr>
              <a:t> </a:t>
            </a:r>
            <a:r>
              <a:rPr sz="1800" b="1" dirty="0">
                <a:latin typeface="Arial"/>
                <a:cs typeface="Arial"/>
              </a:rPr>
              <a:t>no</a:t>
            </a:r>
            <a:r>
              <a:rPr sz="1800" b="1" spc="-15" dirty="0">
                <a:latin typeface="Arial"/>
                <a:cs typeface="Arial"/>
              </a:rPr>
              <a:t> </a:t>
            </a:r>
            <a:r>
              <a:rPr sz="1800" b="1" dirty="0">
                <a:latin typeface="Arial"/>
                <a:cs typeface="Arial"/>
              </a:rPr>
              <a:t>RUID</a:t>
            </a:r>
            <a:r>
              <a:rPr sz="1800" b="1" spc="5" dirty="0">
                <a:latin typeface="Arial"/>
                <a:cs typeface="Arial"/>
              </a:rPr>
              <a:t> </a:t>
            </a:r>
            <a:r>
              <a:rPr sz="1800" b="1" dirty="0">
                <a:latin typeface="Arial"/>
                <a:cs typeface="Arial"/>
              </a:rPr>
              <a:t>!=</a:t>
            </a:r>
            <a:r>
              <a:rPr sz="1800" b="1" spc="5" dirty="0">
                <a:latin typeface="Arial"/>
                <a:cs typeface="Arial"/>
              </a:rPr>
              <a:t> </a:t>
            </a:r>
            <a:r>
              <a:rPr sz="1800" b="1" dirty="0">
                <a:latin typeface="Arial"/>
                <a:cs typeface="Arial"/>
              </a:rPr>
              <a:t>EUID</a:t>
            </a:r>
            <a:r>
              <a:rPr sz="1800" b="1" spc="-10" dirty="0">
                <a:latin typeface="Arial"/>
                <a:cs typeface="Arial"/>
              </a:rPr>
              <a:t> </a:t>
            </a:r>
            <a:r>
              <a:rPr sz="1800" b="1" dirty="0">
                <a:latin typeface="Arial"/>
                <a:cs typeface="Arial"/>
              </a:rPr>
              <a:t>privilege</a:t>
            </a:r>
            <a:r>
              <a:rPr sz="1800" b="1" spc="10" dirty="0">
                <a:latin typeface="Arial"/>
                <a:cs typeface="Arial"/>
              </a:rPr>
              <a:t> </a:t>
            </a:r>
            <a:r>
              <a:rPr sz="1800" b="1" dirty="0">
                <a:latin typeface="Arial"/>
                <a:cs typeface="Arial"/>
              </a:rPr>
              <a:t>drop</a:t>
            </a:r>
            <a:r>
              <a:rPr sz="1800" b="1" spc="5" dirty="0">
                <a:latin typeface="Arial"/>
                <a:cs typeface="Arial"/>
              </a:rPr>
              <a:t> </a:t>
            </a:r>
            <a:r>
              <a:rPr sz="1800" dirty="0">
                <a:latin typeface="Arial"/>
                <a:cs typeface="Arial"/>
              </a:rPr>
              <a:t>countermeasure</a:t>
            </a:r>
            <a:r>
              <a:rPr sz="1800" spc="15" dirty="0">
                <a:latin typeface="Arial"/>
                <a:cs typeface="Arial"/>
              </a:rPr>
              <a:t> </a:t>
            </a:r>
            <a:r>
              <a:rPr sz="1800" dirty="0">
                <a:latin typeface="Arial"/>
                <a:cs typeface="Arial"/>
              </a:rPr>
              <a:t>(for</a:t>
            </a:r>
            <a:r>
              <a:rPr sz="1800" spc="-15" dirty="0">
                <a:latin typeface="Arial"/>
                <a:cs typeface="Arial"/>
              </a:rPr>
              <a:t> </a:t>
            </a:r>
            <a:r>
              <a:rPr sz="1800" spc="-10" dirty="0">
                <a:latin typeface="Arial"/>
                <a:cs typeface="Arial"/>
              </a:rPr>
              <a:t>now…)</a:t>
            </a:r>
            <a:endParaRPr sz="1800">
              <a:latin typeface="Arial"/>
              <a:cs typeface="Arial"/>
            </a:endParaRPr>
          </a:p>
        </p:txBody>
      </p:sp>
      <p:sp>
        <p:nvSpPr>
          <p:cNvPr id="61" name="object 8">
            <a:extLst>
              <a:ext uri="{FF2B5EF4-FFF2-40B4-BE49-F238E27FC236}">
                <a16:creationId xmlns:a16="http://schemas.microsoft.com/office/drawing/2014/main" id="{3C265419-B379-D1FB-E96F-089A2277D068}"/>
              </a:ext>
            </a:extLst>
          </p:cNvPr>
          <p:cNvSpPr txBox="1"/>
          <p:nvPr/>
        </p:nvSpPr>
        <p:spPr>
          <a:xfrm>
            <a:off x="484123" y="3850335"/>
            <a:ext cx="11378565" cy="331470"/>
          </a:xfrm>
          <a:prstGeom prst="rect">
            <a:avLst/>
          </a:prstGeom>
        </p:spPr>
        <p:txBody>
          <a:bodyPr vert="horz" wrap="square" lIns="0" tIns="13335" rIns="0" bIns="0" rtlCol="0">
            <a:spAutoFit/>
          </a:bodyPr>
          <a:lstStyle/>
          <a:p>
            <a:pPr marL="299085" indent="-287020">
              <a:lnSpc>
                <a:spcPct val="100000"/>
              </a:lnSpc>
              <a:spcBef>
                <a:spcPts val="105"/>
              </a:spcBef>
              <a:buChar char="•"/>
              <a:tabLst>
                <a:tab pos="299085" algn="l"/>
                <a:tab pos="299720" algn="l"/>
              </a:tabLst>
            </a:pPr>
            <a:r>
              <a:rPr sz="2000" dirty="0">
                <a:latin typeface="Arial"/>
                <a:cs typeface="Arial"/>
              </a:rPr>
              <a:t>Compile</a:t>
            </a:r>
            <a:r>
              <a:rPr sz="2000" spc="-35" dirty="0">
                <a:latin typeface="Arial"/>
                <a:cs typeface="Arial"/>
              </a:rPr>
              <a:t> </a:t>
            </a:r>
            <a:r>
              <a:rPr sz="2000" dirty="0">
                <a:latin typeface="Arial"/>
                <a:cs typeface="Arial"/>
              </a:rPr>
              <a:t>a</a:t>
            </a:r>
            <a:r>
              <a:rPr sz="2000" spc="-15" dirty="0">
                <a:latin typeface="Arial"/>
                <a:cs typeface="Arial"/>
              </a:rPr>
              <a:t> </a:t>
            </a:r>
            <a:r>
              <a:rPr sz="2000" b="1" dirty="0">
                <a:solidFill>
                  <a:srgbClr val="6F2F9F"/>
                </a:solidFill>
                <a:latin typeface="Arial"/>
                <a:cs typeface="Arial"/>
              </a:rPr>
              <a:t>root</a:t>
            </a:r>
            <a:r>
              <a:rPr sz="2000" b="1" spc="-30" dirty="0">
                <a:solidFill>
                  <a:srgbClr val="6F2F9F"/>
                </a:solidFill>
                <a:latin typeface="Arial"/>
                <a:cs typeface="Arial"/>
              </a:rPr>
              <a:t> </a:t>
            </a:r>
            <a:r>
              <a:rPr sz="2000" b="1" dirty="0">
                <a:solidFill>
                  <a:srgbClr val="6F2F9F"/>
                </a:solidFill>
                <a:latin typeface="Arial"/>
                <a:cs typeface="Arial"/>
              </a:rPr>
              <a:t>owned</a:t>
            </a:r>
            <a:r>
              <a:rPr sz="2000" b="1" spc="-50" dirty="0">
                <a:solidFill>
                  <a:srgbClr val="6F2F9F"/>
                </a:solidFill>
                <a:latin typeface="Arial"/>
                <a:cs typeface="Arial"/>
              </a:rPr>
              <a:t> </a:t>
            </a:r>
            <a:r>
              <a:rPr sz="2000" b="1" dirty="0">
                <a:solidFill>
                  <a:srgbClr val="006FC0"/>
                </a:solidFill>
                <a:latin typeface="Arial"/>
                <a:cs typeface="Arial"/>
              </a:rPr>
              <a:t>set-uid</a:t>
            </a:r>
            <a:r>
              <a:rPr sz="2000" b="1" spc="-50" dirty="0">
                <a:solidFill>
                  <a:srgbClr val="006FC0"/>
                </a:solidFill>
                <a:latin typeface="Arial"/>
                <a:cs typeface="Arial"/>
              </a:rPr>
              <a:t> </a:t>
            </a:r>
            <a:r>
              <a:rPr sz="2000" dirty="0">
                <a:latin typeface="Arial"/>
                <a:cs typeface="Arial"/>
              </a:rPr>
              <a:t>version</a:t>
            </a:r>
            <a:r>
              <a:rPr sz="2000" spc="-30" dirty="0">
                <a:latin typeface="Arial"/>
                <a:cs typeface="Arial"/>
              </a:rPr>
              <a:t> </a:t>
            </a:r>
            <a:r>
              <a:rPr sz="2000" dirty="0">
                <a:latin typeface="Arial"/>
                <a:cs typeface="Arial"/>
              </a:rPr>
              <a:t>of</a:t>
            </a:r>
            <a:r>
              <a:rPr sz="2000" spc="-30" dirty="0">
                <a:latin typeface="Arial"/>
                <a:cs typeface="Arial"/>
              </a:rPr>
              <a:t> </a:t>
            </a:r>
            <a:r>
              <a:rPr sz="2000" dirty="0">
                <a:latin typeface="Arial"/>
                <a:cs typeface="Arial"/>
              </a:rPr>
              <a:t>stack.c</a:t>
            </a:r>
            <a:r>
              <a:rPr sz="2000" spc="-50" dirty="0">
                <a:latin typeface="Arial"/>
                <a:cs typeface="Arial"/>
              </a:rPr>
              <a:t> </a:t>
            </a:r>
            <a:r>
              <a:rPr sz="2000" dirty="0">
                <a:latin typeface="Arial"/>
                <a:cs typeface="Arial"/>
              </a:rPr>
              <a:t>w/</a:t>
            </a:r>
            <a:r>
              <a:rPr sz="2000" spc="-35" dirty="0">
                <a:latin typeface="Arial"/>
                <a:cs typeface="Arial"/>
              </a:rPr>
              <a:t> </a:t>
            </a:r>
            <a:r>
              <a:rPr sz="2000" b="1" dirty="0">
                <a:solidFill>
                  <a:srgbClr val="FF0000"/>
                </a:solidFill>
                <a:latin typeface="Arial"/>
                <a:cs typeface="Arial"/>
              </a:rPr>
              <a:t>executable</a:t>
            </a:r>
            <a:r>
              <a:rPr sz="2000" b="1" spc="-55" dirty="0">
                <a:solidFill>
                  <a:srgbClr val="FF0000"/>
                </a:solidFill>
                <a:latin typeface="Arial"/>
                <a:cs typeface="Arial"/>
              </a:rPr>
              <a:t> </a:t>
            </a:r>
            <a:r>
              <a:rPr sz="2000" b="1" dirty="0">
                <a:solidFill>
                  <a:srgbClr val="FF0000"/>
                </a:solidFill>
                <a:latin typeface="Arial"/>
                <a:cs typeface="Arial"/>
              </a:rPr>
              <a:t>stack</a:t>
            </a:r>
            <a:r>
              <a:rPr sz="2000" b="1" spc="-35" dirty="0">
                <a:solidFill>
                  <a:srgbClr val="FF0000"/>
                </a:solidFill>
                <a:latin typeface="Arial"/>
                <a:cs typeface="Arial"/>
              </a:rPr>
              <a:t> </a:t>
            </a:r>
            <a:r>
              <a:rPr sz="2000" b="1" dirty="0">
                <a:solidFill>
                  <a:srgbClr val="FF0000"/>
                </a:solidFill>
                <a:latin typeface="Arial"/>
                <a:cs typeface="Arial"/>
              </a:rPr>
              <a:t>enabled</a:t>
            </a:r>
            <a:r>
              <a:rPr sz="2000" b="1" spc="-20" dirty="0">
                <a:solidFill>
                  <a:srgbClr val="FF0000"/>
                </a:solidFill>
                <a:latin typeface="Arial"/>
                <a:cs typeface="Arial"/>
              </a:rPr>
              <a:t> </a:t>
            </a:r>
            <a:r>
              <a:rPr sz="2000" dirty="0">
                <a:latin typeface="Arial"/>
                <a:cs typeface="Arial"/>
              </a:rPr>
              <a:t>+</a:t>
            </a:r>
            <a:r>
              <a:rPr sz="2000" spc="-25" dirty="0">
                <a:latin typeface="Arial"/>
                <a:cs typeface="Arial"/>
              </a:rPr>
              <a:t> </a:t>
            </a:r>
            <a:r>
              <a:rPr sz="2000" b="1" dirty="0">
                <a:solidFill>
                  <a:srgbClr val="00AF50"/>
                </a:solidFill>
                <a:latin typeface="Arial"/>
                <a:cs typeface="Arial"/>
              </a:rPr>
              <a:t>no</a:t>
            </a:r>
            <a:r>
              <a:rPr sz="2000" b="1" spc="-20" dirty="0">
                <a:solidFill>
                  <a:srgbClr val="00AF50"/>
                </a:solidFill>
                <a:latin typeface="Arial"/>
                <a:cs typeface="Arial"/>
              </a:rPr>
              <a:t> </a:t>
            </a:r>
            <a:r>
              <a:rPr sz="2000" b="1" dirty="0">
                <a:solidFill>
                  <a:srgbClr val="00AF50"/>
                </a:solidFill>
                <a:latin typeface="Arial"/>
                <a:cs typeface="Arial"/>
              </a:rPr>
              <a:t>stack</a:t>
            </a:r>
            <a:r>
              <a:rPr sz="2000" b="1" spc="-35" dirty="0">
                <a:solidFill>
                  <a:srgbClr val="00AF50"/>
                </a:solidFill>
                <a:latin typeface="Arial"/>
                <a:cs typeface="Arial"/>
              </a:rPr>
              <a:t> </a:t>
            </a:r>
            <a:r>
              <a:rPr sz="2000" b="1" spc="-10" dirty="0">
                <a:solidFill>
                  <a:srgbClr val="00AF50"/>
                </a:solidFill>
                <a:latin typeface="Arial"/>
                <a:cs typeface="Arial"/>
              </a:rPr>
              <a:t>guard</a:t>
            </a:r>
            <a:endParaRPr sz="2000">
              <a:latin typeface="Arial"/>
              <a:cs typeface="Arial"/>
            </a:endParaRPr>
          </a:p>
        </p:txBody>
      </p:sp>
      <p:sp>
        <p:nvSpPr>
          <p:cNvPr id="76" name="object 9">
            <a:extLst>
              <a:ext uri="{FF2B5EF4-FFF2-40B4-BE49-F238E27FC236}">
                <a16:creationId xmlns:a16="http://schemas.microsoft.com/office/drawing/2014/main" id="{7E35EDC0-35C0-0D54-E61B-E7DC742AEB1A}"/>
              </a:ext>
            </a:extLst>
          </p:cNvPr>
          <p:cNvSpPr txBox="1"/>
          <p:nvPr/>
        </p:nvSpPr>
        <p:spPr>
          <a:xfrm>
            <a:off x="915161" y="4572761"/>
            <a:ext cx="7766684" cy="923925"/>
          </a:xfrm>
          <a:prstGeom prst="rect">
            <a:avLst/>
          </a:prstGeom>
          <a:ln w="38100">
            <a:solidFill>
              <a:srgbClr val="000000"/>
            </a:solidFill>
          </a:ln>
        </p:spPr>
        <p:txBody>
          <a:bodyPr vert="horz" wrap="square" lIns="0" tIns="18415" rIns="0" bIns="0" rtlCol="0">
            <a:spAutoFit/>
          </a:bodyPr>
          <a:lstStyle/>
          <a:p>
            <a:pPr marL="90170">
              <a:lnSpc>
                <a:spcPct val="100000"/>
              </a:lnSpc>
              <a:spcBef>
                <a:spcPts val="145"/>
              </a:spcBef>
            </a:pPr>
            <a:r>
              <a:rPr sz="1800" dirty="0">
                <a:latin typeface="Courier New"/>
                <a:cs typeface="Courier New"/>
              </a:rPr>
              <a:t>gcc</a:t>
            </a:r>
            <a:r>
              <a:rPr sz="1800" spc="-65" dirty="0">
                <a:latin typeface="Courier New"/>
                <a:cs typeface="Courier New"/>
              </a:rPr>
              <a:t> </a:t>
            </a:r>
            <a:r>
              <a:rPr sz="1800" spc="-15" dirty="0">
                <a:latin typeface="Courier New"/>
                <a:cs typeface="Courier New"/>
              </a:rPr>
              <a:t>-</a:t>
            </a:r>
            <a:r>
              <a:rPr sz="1800" dirty="0">
                <a:latin typeface="Courier New"/>
                <a:cs typeface="Courier New"/>
              </a:rPr>
              <a:t>o</a:t>
            </a:r>
            <a:r>
              <a:rPr sz="1800" spc="-35" dirty="0">
                <a:latin typeface="Courier New"/>
                <a:cs typeface="Courier New"/>
              </a:rPr>
              <a:t> </a:t>
            </a:r>
            <a:r>
              <a:rPr sz="1800" dirty="0">
                <a:latin typeface="Courier New"/>
                <a:cs typeface="Courier New"/>
              </a:rPr>
              <a:t>stack</a:t>
            </a:r>
            <a:r>
              <a:rPr sz="1800" spc="-30" dirty="0">
                <a:latin typeface="Courier New"/>
                <a:cs typeface="Courier New"/>
              </a:rPr>
              <a:t> </a:t>
            </a:r>
            <a:r>
              <a:rPr sz="1800" spc="-15" dirty="0">
                <a:latin typeface="Courier New"/>
                <a:cs typeface="Courier New"/>
              </a:rPr>
              <a:t>-</a:t>
            </a:r>
            <a:r>
              <a:rPr sz="1800" dirty="0">
                <a:latin typeface="Courier New"/>
                <a:cs typeface="Courier New"/>
              </a:rPr>
              <a:t>z</a:t>
            </a:r>
            <a:r>
              <a:rPr sz="1800" spc="-45" dirty="0">
                <a:latin typeface="Courier New"/>
                <a:cs typeface="Courier New"/>
              </a:rPr>
              <a:t> </a:t>
            </a:r>
            <a:r>
              <a:rPr sz="1800" b="1" dirty="0">
                <a:solidFill>
                  <a:srgbClr val="FF0000"/>
                </a:solidFill>
                <a:latin typeface="Courier New"/>
                <a:cs typeface="Courier New"/>
              </a:rPr>
              <a:t>execstack</a:t>
            </a:r>
            <a:r>
              <a:rPr sz="1800" b="1" spc="-40" dirty="0">
                <a:solidFill>
                  <a:srgbClr val="FF0000"/>
                </a:solidFill>
                <a:latin typeface="Courier New"/>
                <a:cs typeface="Courier New"/>
              </a:rPr>
              <a:t> </a:t>
            </a:r>
            <a:r>
              <a:rPr sz="1800" b="1" spc="-15" dirty="0">
                <a:solidFill>
                  <a:srgbClr val="00AF50"/>
                </a:solidFill>
                <a:latin typeface="Courier New"/>
                <a:cs typeface="Courier New"/>
              </a:rPr>
              <a:t>-</a:t>
            </a:r>
            <a:r>
              <a:rPr sz="1800" b="1" spc="-10" dirty="0">
                <a:solidFill>
                  <a:srgbClr val="00AF50"/>
                </a:solidFill>
                <a:latin typeface="Courier New"/>
                <a:cs typeface="Courier New"/>
              </a:rPr>
              <a:t>fno-stack-</a:t>
            </a:r>
            <a:r>
              <a:rPr sz="1800" b="1" dirty="0">
                <a:solidFill>
                  <a:srgbClr val="00AF50"/>
                </a:solidFill>
                <a:latin typeface="Courier New"/>
                <a:cs typeface="Courier New"/>
              </a:rPr>
              <a:t>protector</a:t>
            </a:r>
            <a:r>
              <a:rPr sz="1800" b="1" spc="-40" dirty="0">
                <a:solidFill>
                  <a:srgbClr val="00AF50"/>
                </a:solidFill>
                <a:latin typeface="Courier New"/>
                <a:cs typeface="Courier New"/>
              </a:rPr>
              <a:t> </a:t>
            </a:r>
            <a:r>
              <a:rPr sz="1800" spc="-10" dirty="0">
                <a:latin typeface="Courier New"/>
                <a:cs typeface="Courier New"/>
              </a:rPr>
              <a:t>stack.c</a:t>
            </a:r>
            <a:endParaRPr sz="1800">
              <a:latin typeface="Courier New"/>
              <a:cs typeface="Courier New"/>
            </a:endParaRPr>
          </a:p>
          <a:p>
            <a:pPr marL="90170">
              <a:lnSpc>
                <a:spcPct val="100000"/>
              </a:lnSpc>
            </a:pPr>
            <a:r>
              <a:rPr sz="1800" b="1" dirty="0">
                <a:solidFill>
                  <a:srgbClr val="6F2F9F"/>
                </a:solidFill>
                <a:latin typeface="Courier New"/>
                <a:cs typeface="Courier New"/>
              </a:rPr>
              <a:t>sudo</a:t>
            </a:r>
            <a:r>
              <a:rPr sz="1800" b="1" spc="-60" dirty="0">
                <a:solidFill>
                  <a:srgbClr val="6F2F9F"/>
                </a:solidFill>
                <a:latin typeface="Courier New"/>
                <a:cs typeface="Courier New"/>
              </a:rPr>
              <a:t> </a:t>
            </a:r>
            <a:r>
              <a:rPr sz="1800" b="1" dirty="0">
                <a:solidFill>
                  <a:srgbClr val="6F2F9F"/>
                </a:solidFill>
                <a:latin typeface="Courier New"/>
                <a:cs typeface="Courier New"/>
              </a:rPr>
              <a:t>chown</a:t>
            </a:r>
            <a:r>
              <a:rPr sz="1800" b="1" spc="-50" dirty="0">
                <a:solidFill>
                  <a:srgbClr val="6F2F9F"/>
                </a:solidFill>
                <a:latin typeface="Courier New"/>
                <a:cs typeface="Courier New"/>
              </a:rPr>
              <a:t> </a:t>
            </a:r>
            <a:r>
              <a:rPr sz="1800" b="1" dirty="0">
                <a:solidFill>
                  <a:srgbClr val="6F2F9F"/>
                </a:solidFill>
                <a:latin typeface="Courier New"/>
                <a:cs typeface="Courier New"/>
              </a:rPr>
              <a:t>root</a:t>
            </a:r>
            <a:r>
              <a:rPr sz="1800" b="1" spc="-35" dirty="0">
                <a:solidFill>
                  <a:srgbClr val="6F2F9F"/>
                </a:solidFill>
                <a:latin typeface="Courier New"/>
                <a:cs typeface="Courier New"/>
              </a:rPr>
              <a:t> </a:t>
            </a:r>
            <a:r>
              <a:rPr sz="1800" b="1" spc="-20" dirty="0">
                <a:solidFill>
                  <a:srgbClr val="6F2F9F"/>
                </a:solidFill>
                <a:latin typeface="Courier New"/>
                <a:cs typeface="Courier New"/>
              </a:rPr>
              <a:t>stack</a:t>
            </a:r>
            <a:endParaRPr sz="1800">
              <a:latin typeface="Courier New"/>
              <a:cs typeface="Courier New"/>
            </a:endParaRPr>
          </a:p>
          <a:p>
            <a:pPr marL="90170">
              <a:lnSpc>
                <a:spcPct val="100000"/>
              </a:lnSpc>
            </a:pPr>
            <a:r>
              <a:rPr sz="1800" b="1" dirty="0">
                <a:solidFill>
                  <a:srgbClr val="006FC0"/>
                </a:solidFill>
                <a:latin typeface="Courier New"/>
                <a:cs typeface="Courier New"/>
              </a:rPr>
              <a:t>sudo</a:t>
            </a:r>
            <a:r>
              <a:rPr sz="1800" b="1" spc="-50" dirty="0">
                <a:solidFill>
                  <a:srgbClr val="006FC0"/>
                </a:solidFill>
                <a:latin typeface="Courier New"/>
                <a:cs typeface="Courier New"/>
              </a:rPr>
              <a:t> </a:t>
            </a:r>
            <a:r>
              <a:rPr sz="1800" b="1" dirty="0">
                <a:solidFill>
                  <a:srgbClr val="006FC0"/>
                </a:solidFill>
                <a:latin typeface="Courier New"/>
                <a:cs typeface="Courier New"/>
              </a:rPr>
              <a:t>chmod</a:t>
            </a:r>
            <a:r>
              <a:rPr sz="1800" b="1" spc="-60" dirty="0">
                <a:solidFill>
                  <a:srgbClr val="006FC0"/>
                </a:solidFill>
                <a:latin typeface="Courier New"/>
                <a:cs typeface="Courier New"/>
              </a:rPr>
              <a:t> </a:t>
            </a:r>
            <a:r>
              <a:rPr sz="1800" b="1" dirty="0">
                <a:solidFill>
                  <a:srgbClr val="006FC0"/>
                </a:solidFill>
                <a:latin typeface="Courier New"/>
                <a:cs typeface="Courier New"/>
              </a:rPr>
              <a:t>4755</a:t>
            </a:r>
            <a:r>
              <a:rPr sz="1800" b="1" spc="-40" dirty="0">
                <a:solidFill>
                  <a:srgbClr val="006FC0"/>
                </a:solidFill>
                <a:latin typeface="Courier New"/>
                <a:cs typeface="Courier New"/>
              </a:rPr>
              <a:t> </a:t>
            </a:r>
            <a:r>
              <a:rPr sz="1800" b="1" spc="-20" dirty="0">
                <a:solidFill>
                  <a:srgbClr val="006FC0"/>
                </a:solidFill>
                <a:latin typeface="Courier New"/>
                <a:cs typeface="Courier New"/>
              </a:rPr>
              <a:t>stack</a:t>
            </a:r>
            <a:endParaRPr sz="1800">
              <a:latin typeface="Courier New"/>
              <a:cs typeface="Courier New"/>
            </a:endParaRPr>
          </a:p>
        </p:txBody>
      </p:sp>
      <p:sp>
        <p:nvSpPr>
          <p:cNvPr id="82" name="TextBox 81">
            <a:extLst>
              <a:ext uri="{FF2B5EF4-FFF2-40B4-BE49-F238E27FC236}">
                <a16:creationId xmlns:a16="http://schemas.microsoft.com/office/drawing/2014/main" id="{04227D7F-B847-8808-432E-E6EB85A89327}"/>
              </a:ext>
            </a:extLst>
          </p:cNvPr>
          <p:cNvSpPr txBox="1"/>
          <p:nvPr/>
        </p:nvSpPr>
        <p:spPr>
          <a:xfrm>
            <a:off x="838200" y="4276964"/>
            <a:ext cx="4902304" cy="307777"/>
          </a:xfrm>
          <a:prstGeom prst="rect">
            <a:avLst/>
          </a:prstGeom>
          <a:noFill/>
        </p:spPr>
        <p:txBody>
          <a:bodyPr wrap="none" rtlCol="0">
            <a:spAutoFit/>
          </a:bodyPr>
          <a:lstStyle/>
          <a:p>
            <a:r>
              <a:rPr lang="en-US" sz="1400" i="1" dirty="0"/>
              <a:t>(In the lab, this is already done for you with the </a:t>
            </a:r>
            <a:r>
              <a:rPr lang="en-US" sz="1400" i="1" dirty="0" err="1">
                <a:latin typeface="Courier New" panose="02070309020205020404" pitchFamily="49" charset="0"/>
                <a:cs typeface="Courier New" panose="02070309020205020404" pitchFamily="49" charset="0"/>
              </a:rPr>
              <a:t>makefile</a:t>
            </a:r>
            <a:r>
              <a:rPr lang="en-US" sz="1400" i="1" dirty="0"/>
              <a:t> )</a:t>
            </a:r>
          </a:p>
        </p:txBody>
      </p:sp>
    </p:spTree>
    <p:extLst>
      <p:ext uri="{BB962C8B-B14F-4D97-AF65-F5344CB8AC3E}">
        <p14:creationId xmlns:p14="http://schemas.microsoft.com/office/powerpoint/2010/main" val="127857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26</a:t>
            </a:fld>
            <a:endParaRPr lang="en-US" dirty="0"/>
          </a:p>
        </p:txBody>
      </p:sp>
      <p:sp>
        <p:nvSpPr>
          <p:cNvPr id="7" name="object 2">
            <a:extLst>
              <a:ext uri="{FF2B5EF4-FFF2-40B4-BE49-F238E27FC236}">
                <a16:creationId xmlns:a16="http://schemas.microsoft.com/office/drawing/2014/main" id="{1B634E46-CD60-4DB7-DE3D-571263CF585B}"/>
              </a:ext>
            </a:extLst>
          </p:cNvPr>
          <p:cNvSpPr txBox="1"/>
          <p:nvPr/>
        </p:nvSpPr>
        <p:spPr>
          <a:xfrm>
            <a:off x="154939" y="99771"/>
            <a:ext cx="4772025" cy="452120"/>
          </a:xfrm>
          <a:prstGeom prst="rect">
            <a:avLst/>
          </a:prstGeom>
        </p:spPr>
        <p:txBody>
          <a:bodyPr vert="horz" wrap="square" lIns="0" tIns="12065" rIns="0" bIns="0" rtlCol="0">
            <a:spAutoFit/>
          </a:bodyPr>
          <a:lstStyle/>
          <a:p>
            <a:pPr marL="12700">
              <a:lnSpc>
                <a:spcPct val="100000"/>
              </a:lnSpc>
              <a:spcBef>
                <a:spcPts val="95"/>
              </a:spcBef>
            </a:pPr>
            <a:r>
              <a:rPr sz="2800" dirty="0">
                <a:latin typeface="Arial"/>
                <a:cs typeface="Arial"/>
              </a:rPr>
              <a:t>Our</a:t>
            </a:r>
            <a:r>
              <a:rPr sz="2800" spc="-70" dirty="0">
                <a:latin typeface="Arial"/>
                <a:cs typeface="Arial"/>
              </a:rPr>
              <a:t> </a:t>
            </a:r>
            <a:r>
              <a:rPr sz="2800" dirty="0">
                <a:latin typeface="Arial"/>
                <a:cs typeface="Arial"/>
              </a:rPr>
              <a:t>first</a:t>
            </a:r>
            <a:r>
              <a:rPr sz="2800" spc="-70" dirty="0">
                <a:latin typeface="Arial"/>
                <a:cs typeface="Arial"/>
              </a:rPr>
              <a:t> </a:t>
            </a:r>
            <a:r>
              <a:rPr sz="2800" dirty="0">
                <a:latin typeface="Arial"/>
                <a:cs typeface="Arial"/>
              </a:rPr>
              <a:t>buffer</a:t>
            </a:r>
            <a:r>
              <a:rPr sz="2800" spc="-70" dirty="0">
                <a:latin typeface="Arial"/>
                <a:cs typeface="Arial"/>
              </a:rPr>
              <a:t> </a:t>
            </a:r>
            <a:r>
              <a:rPr sz="2800" dirty="0">
                <a:latin typeface="Arial"/>
                <a:cs typeface="Arial"/>
              </a:rPr>
              <a:t>overflow</a:t>
            </a:r>
            <a:r>
              <a:rPr sz="2800" spc="-70" dirty="0">
                <a:latin typeface="Arial"/>
                <a:cs typeface="Arial"/>
              </a:rPr>
              <a:t> </a:t>
            </a:r>
            <a:r>
              <a:rPr sz="2800" spc="-10" dirty="0">
                <a:latin typeface="Arial"/>
                <a:cs typeface="Arial"/>
              </a:rPr>
              <a:t>attack</a:t>
            </a:r>
            <a:endParaRPr sz="2800">
              <a:latin typeface="Arial"/>
              <a:cs typeface="Arial"/>
            </a:endParaRPr>
          </a:p>
        </p:txBody>
      </p:sp>
      <p:grpSp>
        <p:nvGrpSpPr>
          <p:cNvPr id="8" name="object 3">
            <a:extLst>
              <a:ext uri="{FF2B5EF4-FFF2-40B4-BE49-F238E27FC236}">
                <a16:creationId xmlns:a16="http://schemas.microsoft.com/office/drawing/2014/main" id="{7BCA39C3-4642-0D07-6E44-6E17FEE2BA05}"/>
              </a:ext>
            </a:extLst>
          </p:cNvPr>
          <p:cNvGrpSpPr/>
          <p:nvPr/>
        </p:nvGrpSpPr>
        <p:grpSpPr>
          <a:xfrm>
            <a:off x="750062" y="978661"/>
            <a:ext cx="3378200" cy="1183640"/>
            <a:chOff x="750062" y="978661"/>
            <a:chExt cx="3378200" cy="1183640"/>
          </a:xfrm>
        </p:grpSpPr>
        <p:sp>
          <p:nvSpPr>
            <p:cNvPr id="11" name="object 4">
              <a:extLst>
                <a:ext uri="{FF2B5EF4-FFF2-40B4-BE49-F238E27FC236}">
                  <a16:creationId xmlns:a16="http://schemas.microsoft.com/office/drawing/2014/main" id="{ED532A43-B931-6EF7-62F0-C60D95885F9E}"/>
                </a:ext>
              </a:extLst>
            </p:cNvPr>
            <p:cNvSpPr/>
            <p:nvPr/>
          </p:nvSpPr>
          <p:spPr>
            <a:xfrm>
              <a:off x="762762" y="991361"/>
              <a:ext cx="3352800" cy="1158240"/>
            </a:xfrm>
            <a:custGeom>
              <a:avLst/>
              <a:gdLst/>
              <a:ahLst/>
              <a:cxnLst/>
              <a:rect l="l" t="t" r="r" b="b"/>
              <a:pathLst>
                <a:path w="3352800" h="1158239">
                  <a:moveTo>
                    <a:pt x="3352800" y="0"/>
                  </a:moveTo>
                  <a:lnTo>
                    <a:pt x="0" y="0"/>
                  </a:lnTo>
                  <a:lnTo>
                    <a:pt x="0" y="1158239"/>
                  </a:lnTo>
                  <a:lnTo>
                    <a:pt x="3352800" y="1158239"/>
                  </a:lnTo>
                  <a:lnTo>
                    <a:pt x="3352800" y="0"/>
                  </a:lnTo>
                  <a:close/>
                </a:path>
              </a:pathLst>
            </a:custGeom>
            <a:solidFill>
              <a:srgbClr val="C0504D"/>
            </a:solidFill>
          </p:spPr>
          <p:txBody>
            <a:bodyPr wrap="square" lIns="0" tIns="0" rIns="0" bIns="0" rtlCol="0"/>
            <a:lstStyle/>
            <a:p>
              <a:endParaRPr/>
            </a:p>
          </p:txBody>
        </p:sp>
        <p:sp>
          <p:nvSpPr>
            <p:cNvPr id="12" name="object 5">
              <a:extLst>
                <a:ext uri="{FF2B5EF4-FFF2-40B4-BE49-F238E27FC236}">
                  <a16:creationId xmlns:a16="http://schemas.microsoft.com/office/drawing/2014/main" id="{26900856-40D8-8E1E-5109-93E75AFD9EED}"/>
                </a:ext>
              </a:extLst>
            </p:cNvPr>
            <p:cNvSpPr/>
            <p:nvPr/>
          </p:nvSpPr>
          <p:spPr>
            <a:xfrm>
              <a:off x="762762" y="991361"/>
              <a:ext cx="3352800" cy="1158240"/>
            </a:xfrm>
            <a:custGeom>
              <a:avLst/>
              <a:gdLst/>
              <a:ahLst/>
              <a:cxnLst/>
              <a:rect l="l" t="t" r="r" b="b"/>
              <a:pathLst>
                <a:path w="3352800" h="1158239">
                  <a:moveTo>
                    <a:pt x="0" y="1158239"/>
                  </a:moveTo>
                  <a:lnTo>
                    <a:pt x="3352800" y="1158239"/>
                  </a:lnTo>
                  <a:lnTo>
                    <a:pt x="3352800" y="0"/>
                  </a:lnTo>
                  <a:lnTo>
                    <a:pt x="0" y="0"/>
                  </a:lnTo>
                  <a:lnTo>
                    <a:pt x="0" y="1158239"/>
                  </a:lnTo>
                  <a:close/>
                </a:path>
              </a:pathLst>
            </a:custGeom>
            <a:ln w="25400">
              <a:solidFill>
                <a:srgbClr val="000000"/>
              </a:solidFill>
            </a:ln>
          </p:spPr>
          <p:txBody>
            <a:bodyPr wrap="square" lIns="0" tIns="0" rIns="0" bIns="0" rtlCol="0"/>
            <a:lstStyle/>
            <a:p>
              <a:endParaRPr/>
            </a:p>
          </p:txBody>
        </p:sp>
      </p:grpSp>
      <p:sp>
        <p:nvSpPr>
          <p:cNvPr id="14" name="object 6">
            <a:extLst>
              <a:ext uri="{FF2B5EF4-FFF2-40B4-BE49-F238E27FC236}">
                <a16:creationId xmlns:a16="http://schemas.microsoft.com/office/drawing/2014/main" id="{CC69AA01-7AC5-CD0D-4940-CA3560C09A47}"/>
              </a:ext>
            </a:extLst>
          </p:cNvPr>
          <p:cNvSpPr txBox="1"/>
          <p:nvPr/>
        </p:nvSpPr>
        <p:spPr>
          <a:xfrm>
            <a:off x="762762" y="991361"/>
            <a:ext cx="3352800" cy="115824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5"/>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15" name="object 7">
            <a:extLst>
              <a:ext uri="{FF2B5EF4-FFF2-40B4-BE49-F238E27FC236}">
                <a16:creationId xmlns:a16="http://schemas.microsoft.com/office/drawing/2014/main" id="{365B2195-E910-D1E6-AA70-7FD3120F8164}"/>
              </a:ext>
            </a:extLst>
          </p:cNvPr>
          <p:cNvGrpSpPr/>
          <p:nvPr/>
        </p:nvGrpSpPr>
        <p:grpSpPr>
          <a:xfrm>
            <a:off x="714755" y="2101583"/>
            <a:ext cx="3442970" cy="561340"/>
            <a:chOff x="714755" y="2101583"/>
            <a:chExt cx="3442970" cy="561340"/>
          </a:xfrm>
        </p:grpSpPr>
        <p:pic>
          <p:nvPicPr>
            <p:cNvPr id="16" name="object 8">
              <a:extLst>
                <a:ext uri="{FF2B5EF4-FFF2-40B4-BE49-F238E27FC236}">
                  <a16:creationId xmlns:a16="http://schemas.microsoft.com/office/drawing/2014/main" id="{72FACA5B-9BE0-651F-2E2C-D3EBD7BA8E0E}"/>
                </a:ext>
              </a:extLst>
            </p:cNvPr>
            <p:cNvPicPr/>
            <p:nvPr/>
          </p:nvPicPr>
          <p:blipFill>
            <a:blip r:embed="rId3" cstate="print"/>
            <a:stretch>
              <a:fillRect/>
            </a:stretch>
          </p:blipFill>
          <p:spPr>
            <a:xfrm>
              <a:off x="714755" y="2121433"/>
              <a:ext cx="3442716" cy="455650"/>
            </a:xfrm>
            <a:prstGeom prst="rect">
              <a:avLst/>
            </a:prstGeom>
          </p:spPr>
        </p:pic>
        <p:pic>
          <p:nvPicPr>
            <p:cNvPr id="17" name="object 9">
              <a:extLst>
                <a:ext uri="{FF2B5EF4-FFF2-40B4-BE49-F238E27FC236}">
                  <a16:creationId xmlns:a16="http://schemas.microsoft.com/office/drawing/2014/main" id="{56089AC2-6962-C441-880D-3B4C7897C9DE}"/>
                </a:ext>
              </a:extLst>
            </p:cNvPr>
            <p:cNvPicPr/>
            <p:nvPr/>
          </p:nvPicPr>
          <p:blipFill>
            <a:blip r:embed="rId4" cstate="print"/>
            <a:stretch>
              <a:fillRect/>
            </a:stretch>
          </p:blipFill>
          <p:spPr>
            <a:xfrm>
              <a:off x="2036063" y="2101583"/>
              <a:ext cx="797064" cy="560844"/>
            </a:xfrm>
            <a:prstGeom prst="rect">
              <a:avLst/>
            </a:prstGeom>
          </p:spPr>
        </p:pic>
        <p:pic>
          <p:nvPicPr>
            <p:cNvPr id="18" name="object 10">
              <a:extLst>
                <a:ext uri="{FF2B5EF4-FFF2-40B4-BE49-F238E27FC236}">
                  <a16:creationId xmlns:a16="http://schemas.microsoft.com/office/drawing/2014/main" id="{BAF99979-D4B6-0FF4-9569-6B6FC718FE77}"/>
                </a:ext>
              </a:extLst>
            </p:cNvPr>
            <p:cNvPicPr/>
            <p:nvPr/>
          </p:nvPicPr>
          <p:blipFill>
            <a:blip r:embed="rId5" cstate="print"/>
            <a:stretch>
              <a:fillRect/>
            </a:stretch>
          </p:blipFill>
          <p:spPr>
            <a:xfrm>
              <a:off x="761999" y="2148840"/>
              <a:ext cx="3352800" cy="365760"/>
            </a:xfrm>
            <a:prstGeom prst="rect">
              <a:avLst/>
            </a:prstGeom>
          </p:spPr>
        </p:pic>
        <p:sp>
          <p:nvSpPr>
            <p:cNvPr id="23" name="object 11">
              <a:extLst>
                <a:ext uri="{FF2B5EF4-FFF2-40B4-BE49-F238E27FC236}">
                  <a16:creationId xmlns:a16="http://schemas.microsoft.com/office/drawing/2014/main" id="{AC4B33AD-C01D-F982-EA87-B53B7F291F79}"/>
                </a:ext>
              </a:extLst>
            </p:cNvPr>
            <p:cNvSpPr/>
            <p:nvPr/>
          </p:nvSpPr>
          <p:spPr>
            <a:xfrm>
              <a:off x="761999" y="21488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25" name="object 12">
            <a:extLst>
              <a:ext uri="{FF2B5EF4-FFF2-40B4-BE49-F238E27FC236}">
                <a16:creationId xmlns:a16="http://schemas.microsoft.com/office/drawing/2014/main" id="{55706ABF-5FEF-6111-0005-18B490D63657}"/>
              </a:ext>
            </a:extLst>
          </p:cNvPr>
          <p:cNvSpPr txBox="1"/>
          <p:nvPr/>
        </p:nvSpPr>
        <p:spPr>
          <a:xfrm>
            <a:off x="767524" y="2166873"/>
            <a:ext cx="3343275" cy="299720"/>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Stuff</a:t>
            </a:r>
            <a:endParaRPr sz="1800">
              <a:latin typeface="Calibri"/>
              <a:cs typeface="Calibri"/>
            </a:endParaRPr>
          </a:p>
        </p:txBody>
      </p:sp>
      <p:sp>
        <p:nvSpPr>
          <p:cNvPr id="26" name="object 13">
            <a:extLst>
              <a:ext uri="{FF2B5EF4-FFF2-40B4-BE49-F238E27FC236}">
                <a16:creationId xmlns:a16="http://schemas.microsoft.com/office/drawing/2014/main" id="{ADB5291A-7EA1-EFD0-A905-31A4E4DB7FF5}"/>
              </a:ext>
            </a:extLst>
          </p:cNvPr>
          <p:cNvSpPr/>
          <p:nvPr/>
        </p:nvSpPr>
        <p:spPr>
          <a:xfrm>
            <a:off x="762762" y="25306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27" name="object 14">
            <a:extLst>
              <a:ext uri="{FF2B5EF4-FFF2-40B4-BE49-F238E27FC236}">
                <a16:creationId xmlns:a16="http://schemas.microsoft.com/office/drawing/2014/main" id="{9C4DF417-135D-53CF-02A7-12F5B7634E85}"/>
              </a:ext>
            </a:extLst>
          </p:cNvPr>
          <p:cNvSpPr txBox="1"/>
          <p:nvPr/>
        </p:nvSpPr>
        <p:spPr>
          <a:xfrm>
            <a:off x="775462" y="2543301"/>
            <a:ext cx="3327400" cy="431800"/>
          </a:xfrm>
          <a:prstGeom prst="rect">
            <a:avLst/>
          </a:prstGeom>
          <a:solidFill>
            <a:srgbClr val="C0504D"/>
          </a:solidFill>
        </p:spPr>
        <p:txBody>
          <a:bodyPr vert="horz" wrap="square" lIns="0" tIns="62865" rIns="0" bIns="0" rtlCol="0">
            <a:spAutoFit/>
          </a:bodyPr>
          <a:lstStyle/>
          <a:p>
            <a:pPr marL="739775">
              <a:lnSpc>
                <a:spcPct val="100000"/>
              </a:lnSpc>
              <a:spcBef>
                <a:spcPts val="495"/>
              </a:spcBef>
            </a:pPr>
            <a:r>
              <a:rPr sz="1800" dirty="0">
                <a:latin typeface="Calibri"/>
                <a:cs typeface="Calibri"/>
              </a:rPr>
              <a:t>New</a:t>
            </a:r>
            <a:r>
              <a:rPr sz="1800" spc="10" dirty="0">
                <a:latin typeface="Calibri"/>
                <a:cs typeface="Calibri"/>
              </a:rPr>
              <a:t> </a:t>
            </a:r>
            <a:r>
              <a:rPr sz="1800" dirty="0">
                <a:latin typeface="Calibri"/>
                <a:cs typeface="Calibri"/>
              </a:rPr>
              <a:t>return </a:t>
            </a:r>
            <a:r>
              <a:rPr sz="1800" spc="-10" dirty="0">
                <a:latin typeface="Calibri"/>
                <a:cs typeface="Calibri"/>
              </a:rPr>
              <a:t>address</a:t>
            </a:r>
            <a:endParaRPr sz="1800">
              <a:latin typeface="Calibri"/>
              <a:cs typeface="Calibri"/>
            </a:endParaRPr>
          </a:p>
        </p:txBody>
      </p:sp>
      <p:grpSp>
        <p:nvGrpSpPr>
          <p:cNvPr id="28" name="object 15">
            <a:extLst>
              <a:ext uri="{FF2B5EF4-FFF2-40B4-BE49-F238E27FC236}">
                <a16:creationId xmlns:a16="http://schemas.microsoft.com/office/drawing/2014/main" id="{3CA0BA63-958D-558E-A9E1-ED9642E5B0ED}"/>
              </a:ext>
            </a:extLst>
          </p:cNvPr>
          <p:cNvGrpSpPr/>
          <p:nvPr/>
        </p:nvGrpSpPr>
        <p:grpSpPr>
          <a:xfrm>
            <a:off x="714755" y="2976372"/>
            <a:ext cx="3442970" cy="2620010"/>
            <a:chOff x="714755" y="2976372"/>
            <a:chExt cx="3442970" cy="2620010"/>
          </a:xfrm>
        </p:grpSpPr>
        <p:pic>
          <p:nvPicPr>
            <p:cNvPr id="29" name="object 16">
              <a:extLst>
                <a:ext uri="{FF2B5EF4-FFF2-40B4-BE49-F238E27FC236}">
                  <a16:creationId xmlns:a16="http://schemas.microsoft.com/office/drawing/2014/main" id="{EAE6D051-ED8B-B343-F8F8-AF4DDA923D43}"/>
                </a:ext>
              </a:extLst>
            </p:cNvPr>
            <p:cNvPicPr/>
            <p:nvPr/>
          </p:nvPicPr>
          <p:blipFill>
            <a:blip r:embed="rId6" cstate="print"/>
            <a:stretch>
              <a:fillRect/>
            </a:stretch>
          </p:blipFill>
          <p:spPr>
            <a:xfrm>
              <a:off x="714755" y="2976372"/>
              <a:ext cx="3442716" cy="2619755"/>
            </a:xfrm>
            <a:prstGeom prst="rect">
              <a:avLst/>
            </a:prstGeom>
          </p:spPr>
        </p:pic>
        <p:pic>
          <p:nvPicPr>
            <p:cNvPr id="30" name="object 17">
              <a:extLst>
                <a:ext uri="{FF2B5EF4-FFF2-40B4-BE49-F238E27FC236}">
                  <a16:creationId xmlns:a16="http://schemas.microsoft.com/office/drawing/2014/main" id="{98254C24-59D0-AC14-987E-102F81A0C69F}"/>
                </a:ext>
              </a:extLst>
            </p:cNvPr>
            <p:cNvPicPr/>
            <p:nvPr/>
          </p:nvPicPr>
          <p:blipFill>
            <a:blip r:embed="rId7" cstate="print"/>
            <a:stretch>
              <a:fillRect/>
            </a:stretch>
          </p:blipFill>
          <p:spPr>
            <a:xfrm>
              <a:off x="761999" y="3003804"/>
              <a:ext cx="3352800" cy="2529840"/>
            </a:xfrm>
            <a:prstGeom prst="rect">
              <a:avLst/>
            </a:prstGeom>
          </p:spPr>
        </p:pic>
        <p:sp>
          <p:nvSpPr>
            <p:cNvPr id="31" name="object 18">
              <a:extLst>
                <a:ext uri="{FF2B5EF4-FFF2-40B4-BE49-F238E27FC236}">
                  <a16:creationId xmlns:a16="http://schemas.microsoft.com/office/drawing/2014/main" id="{7F5EC2DB-4E93-9C9C-76B2-9D8974D23547}"/>
                </a:ext>
              </a:extLst>
            </p:cNvPr>
            <p:cNvSpPr/>
            <p:nvPr/>
          </p:nvSpPr>
          <p:spPr>
            <a:xfrm>
              <a:off x="761999" y="3003804"/>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32" name="object 19">
            <a:extLst>
              <a:ext uri="{FF2B5EF4-FFF2-40B4-BE49-F238E27FC236}">
                <a16:creationId xmlns:a16="http://schemas.microsoft.com/office/drawing/2014/main" id="{BDDE8CEA-7553-0570-B641-BFCAD11C0DF9}"/>
              </a:ext>
            </a:extLst>
          </p:cNvPr>
          <p:cNvSpPr txBox="1"/>
          <p:nvPr/>
        </p:nvSpPr>
        <p:spPr>
          <a:xfrm>
            <a:off x="2216785" y="4104513"/>
            <a:ext cx="454025" cy="299720"/>
          </a:xfrm>
          <a:prstGeom prst="rect">
            <a:avLst/>
          </a:prstGeom>
        </p:spPr>
        <p:txBody>
          <a:bodyPr vert="horz" wrap="square" lIns="0" tIns="12700" rIns="0" bIns="0" rtlCol="0">
            <a:spAutoFit/>
          </a:bodyPr>
          <a:lstStyle/>
          <a:p>
            <a:pPr>
              <a:lnSpc>
                <a:spcPct val="100000"/>
              </a:lnSpc>
              <a:spcBef>
                <a:spcPts val="100"/>
              </a:spcBef>
            </a:pPr>
            <a:r>
              <a:rPr sz="1800" spc="-10" dirty="0">
                <a:latin typeface="Calibri"/>
                <a:cs typeface="Calibri"/>
              </a:rPr>
              <a:t>Stuff</a:t>
            </a:r>
            <a:endParaRPr sz="1800">
              <a:latin typeface="Calibri"/>
              <a:cs typeface="Calibri"/>
            </a:endParaRPr>
          </a:p>
        </p:txBody>
      </p:sp>
      <p:sp>
        <p:nvSpPr>
          <p:cNvPr id="33" name="object 21">
            <a:extLst>
              <a:ext uri="{FF2B5EF4-FFF2-40B4-BE49-F238E27FC236}">
                <a16:creationId xmlns:a16="http://schemas.microsoft.com/office/drawing/2014/main" id="{6D324A53-0DCD-FB38-EC77-38826AC09050}"/>
              </a:ext>
            </a:extLst>
          </p:cNvPr>
          <p:cNvSpPr txBox="1"/>
          <p:nvPr/>
        </p:nvSpPr>
        <p:spPr>
          <a:xfrm>
            <a:off x="1907794" y="5700484"/>
            <a:ext cx="848360" cy="281305"/>
          </a:xfrm>
          <a:prstGeom prst="rect">
            <a:avLst/>
          </a:prstGeom>
        </p:spPr>
        <p:txBody>
          <a:bodyPr vert="horz" wrap="square" lIns="0" tIns="0" rIns="0" bIns="0" rtlCol="0">
            <a:spAutoFit/>
          </a:bodyPr>
          <a:lstStyle/>
          <a:p>
            <a:pPr marL="12700">
              <a:lnSpc>
                <a:spcPts val="2090"/>
              </a:lnSpc>
            </a:pPr>
            <a:r>
              <a:rPr sz="1800" spc="-10" dirty="0">
                <a:latin typeface="Arial"/>
                <a:cs typeface="Arial"/>
              </a:rPr>
              <a:t>“badfile”</a:t>
            </a:r>
            <a:endParaRPr sz="1800">
              <a:latin typeface="Arial"/>
              <a:cs typeface="Arial"/>
            </a:endParaRPr>
          </a:p>
        </p:txBody>
      </p:sp>
      <p:sp>
        <p:nvSpPr>
          <p:cNvPr id="34" name="object 20">
            <a:extLst>
              <a:ext uri="{FF2B5EF4-FFF2-40B4-BE49-F238E27FC236}">
                <a16:creationId xmlns:a16="http://schemas.microsoft.com/office/drawing/2014/main" id="{596A2214-5504-06DC-A699-825CE9588A77}"/>
              </a:ext>
            </a:extLst>
          </p:cNvPr>
          <p:cNvSpPr txBox="1">
            <a:spLocks noGrp="1"/>
          </p:cNvSpPr>
          <p:nvPr>
            <p:ph type="title"/>
          </p:nvPr>
        </p:nvSpPr>
        <p:spPr>
          <a:xfrm>
            <a:off x="5423153" y="71373"/>
            <a:ext cx="6297295" cy="574040"/>
          </a:xfrm>
          <a:prstGeom prst="rect">
            <a:avLst/>
          </a:prstGeom>
        </p:spPr>
        <p:txBody>
          <a:bodyPr vert="horz" wrap="square" lIns="0" tIns="12700" rIns="0" bIns="0" rtlCol="0">
            <a:spAutoFit/>
          </a:bodyPr>
          <a:lstStyle/>
          <a:p>
            <a:pPr marL="1270" algn="ctr">
              <a:lnSpc>
                <a:spcPct val="100000"/>
              </a:lnSpc>
              <a:spcBef>
                <a:spcPts val="100"/>
              </a:spcBef>
            </a:pPr>
            <a:r>
              <a:rPr sz="1800" b="1" spc="-10" dirty="0">
                <a:solidFill>
                  <a:srgbClr val="000000"/>
                </a:solidFill>
                <a:latin typeface="Arial"/>
                <a:cs typeface="Arial"/>
              </a:rPr>
              <a:t>GOAL:</a:t>
            </a:r>
            <a:endParaRPr sz="1800">
              <a:latin typeface="Arial"/>
              <a:cs typeface="Arial"/>
            </a:endParaRPr>
          </a:p>
          <a:p>
            <a:pPr algn="ctr">
              <a:lnSpc>
                <a:spcPct val="100000"/>
              </a:lnSpc>
            </a:pPr>
            <a:r>
              <a:rPr sz="1800" b="1" dirty="0">
                <a:solidFill>
                  <a:srgbClr val="000000"/>
                </a:solidFill>
                <a:latin typeface="Arial"/>
                <a:cs typeface="Arial"/>
              </a:rPr>
              <a:t>Overflow</a:t>
            </a:r>
            <a:r>
              <a:rPr sz="1800" b="1" spc="5" dirty="0">
                <a:solidFill>
                  <a:srgbClr val="000000"/>
                </a:solidFill>
                <a:latin typeface="Arial"/>
                <a:cs typeface="Arial"/>
              </a:rPr>
              <a:t> </a:t>
            </a:r>
            <a:r>
              <a:rPr sz="1800" b="1" dirty="0">
                <a:solidFill>
                  <a:srgbClr val="000000"/>
                </a:solidFill>
                <a:latin typeface="Arial"/>
                <a:cs typeface="Arial"/>
              </a:rPr>
              <a:t>a</a:t>
            </a:r>
            <a:r>
              <a:rPr sz="1800" b="1" spc="-15" dirty="0">
                <a:solidFill>
                  <a:srgbClr val="000000"/>
                </a:solidFill>
                <a:latin typeface="Arial"/>
                <a:cs typeface="Arial"/>
              </a:rPr>
              <a:t> </a:t>
            </a:r>
            <a:r>
              <a:rPr sz="1800" b="1" dirty="0">
                <a:solidFill>
                  <a:srgbClr val="000000"/>
                </a:solidFill>
                <a:latin typeface="Arial"/>
                <a:cs typeface="Arial"/>
              </a:rPr>
              <a:t>buffer</a:t>
            </a:r>
            <a:r>
              <a:rPr sz="1800" b="1" spc="-20" dirty="0">
                <a:solidFill>
                  <a:srgbClr val="000000"/>
                </a:solidFill>
                <a:latin typeface="Arial"/>
                <a:cs typeface="Arial"/>
              </a:rPr>
              <a:t> </a:t>
            </a:r>
            <a:r>
              <a:rPr sz="1800" b="1" dirty="0">
                <a:solidFill>
                  <a:srgbClr val="000000"/>
                </a:solidFill>
                <a:latin typeface="Arial"/>
                <a:cs typeface="Arial"/>
              </a:rPr>
              <a:t>to</a:t>
            </a:r>
            <a:r>
              <a:rPr sz="1800" b="1" spc="-15" dirty="0">
                <a:solidFill>
                  <a:srgbClr val="000000"/>
                </a:solidFill>
                <a:latin typeface="Arial"/>
                <a:cs typeface="Arial"/>
              </a:rPr>
              <a:t> </a:t>
            </a:r>
            <a:r>
              <a:rPr sz="1800" b="1" dirty="0">
                <a:solidFill>
                  <a:srgbClr val="000000"/>
                </a:solidFill>
                <a:latin typeface="Arial"/>
                <a:cs typeface="Arial"/>
              </a:rPr>
              <a:t>insert</a:t>
            </a:r>
            <a:r>
              <a:rPr sz="1800" b="1" spc="-15" dirty="0">
                <a:solidFill>
                  <a:srgbClr val="000000"/>
                </a:solidFill>
                <a:latin typeface="Arial"/>
                <a:cs typeface="Arial"/>
              </a:rPr>
              <a:t> </a:t>
            </a:r>
            <a:r>
              <a:rPr sz="1800" b="1" dirty="0">
                <a:solidFill>
                  <a:srgbClr val="000000"/>
                </a:solidFill>
                <a:latin typeface="Arial"/>
                <a:cs typeface="Arial"/>
              </a:rPr>
              <a:t>code</a:t>
            </a:r>
            <a:r>
              <a:rPr sz="1800" b="1" spc="-15" dirty="0">
                <a:solidFill>
                  <a:srgbClr val="000000"/>
                </a:solidFill>
                <a:latin typeface="Arial"/>
                <a:cs typeface="Arial"/>
              </a:rPr>
              <a:t> </a:t>
            </a:r>
            <a:r>
              <a:rPr sz="1800" b="1" dirty="0">
                <a:solidFill>
                  <a:srgbClr val="000000"/>
                </a:solidFill>
                <a:latin typeface="Arial"/>
                <a:cs typeface="Arial"/>
              </a:rPr>
              <a:t>and</a:t>
            </a:r>
            <a:r>
              <a:rPr sz="1800" b="1" spc="-15" dirty="0">
                <a:solidFill>
                  <a:srgbClr val="000000"/>
                </a:solidFill>
                <a:latin typeface="Arial"/>
                <a:cs typeface="Arial"/>
              </a:rPr>
              <a:t> </a:t>
            </a:r>
            <a:r>
              <a:rPr sz="1800" b="1" dirty="0">
                <a:solidFill>
                  <a:srgbClr val="000000"/>
                </a:solidFill>
                <a:latin typeface="Arial"/>
                <a:cs typeface="Arial"/>
              </a:rPr>
              <a:t>a</a:t>
            </a:r>
            <a:r>
              <a:rPr sz="1800" b="1" spc="-15" dirty="0">
                <a:solidFill>
                  <a:srgbClr val="000000"/>
                </a:solidFill>
                <a:latin typeface="Arial"/>
                <a:cs typeface="Arial"/>
              </a:rPr>
              <a:t> </a:t>
            </a:r>
            <a:r>
              <a:rPr sz="1800" b="1" dirty="0">
                <a:solidFill>
                  <a:srgbClr val="000000"/>
                </a:solidFill>
                <a:latin typeface="Arial"/>
                <a:cs typeface="Arial"/>
              </a:rPr>
              <a:t>new</a:t>
            </a:r>
            <a:r>
              <a:rPr sz="1800" b="1" spc="-10" dirty="0">
                <a:solidFill>
                  <a:srgbClr val="000000"/>
                </a:solidFill>
                <a:latin typeface="Arial"/>
                <a:cs typeface="Arial"/>
              </a:rPr>
              <a:t> </a:t>
            </a:r>
            <a:r>
              <a:rPr sz="1800" b="1" dirty="0">
                <a:solidFill>
                  <a:srgbClr val="000000"/>
                </a:solidFill>
                <a:latin typeface="Arial"/>
                <a:cs typeface="Arial"/>
              </a:rPr>
              <a:t>return</a:t>
            </a:r>
            <a:r>
              <a:rPr sz="1800" b="1" spc="-5" dirty="0">
                <a:solidFill>
                  <a:srgbClr val="000000"/>
                </a:solidFill>
                <a:latin typeface="Arial"/>
                <a:cs typeface="Arial"/>
              </a:rPr>
              <a:t> </a:t>
            </a:r>
            <a:r>
              <a:rPr sz="1800" b="1" spc="-10" dirty="0">
                <a:solidFill>
                  <a:srgbClr val="000000"/>
                </a:solidFill>
                <a:latin typeface="Arial"/>
                <a:cs typeface="Arial"/>
              </a:rPr>
              <a:t>address</a:t>
            </a:r>
            <a:endParaRPr sz="1800">
              <a:latin typeface="Arial"/>
              <a:cs typeface="Arial"/>
            </a:endParaRPr>
          </a:p>
        </p:txBody>
      </p:sp>
      <p:sp>
        <p:nvSpPr>
          <p:cNvPr id="35" name="object 21">
            <a:extLst>
              <a:ext uri="{FF2B5EF4-FFF2-40B4-BE49-F238E27FC236}">
                <a16:creationId xmlns:a16="http://schemas.microsoft.com/office/drawing/2014/main" id="{72712B1E-E361-492B-4274-26D1734983AD}"/>
              </a:ext>
            </a:extLst>
          </p:cNvPr>
          <p:cNvSpPr txBox="1"/>
          <p:nvPr/>
        </p:nvSpPr>
        <p:spPr>
          <a:xfrm>
            <a:off x="5296027" y="1031875"/>
            <a:ext cx="5546725" cy="756920"/>
          </a:xfrm>
          <a:prstGeom prst="rect">
            <a:avLst/>
          </a:prstGeom>
        </p:spPr>
        <p:txBody>
          <a:bodyPr vert="horz" wrap="square" lIns="0" tIns="12700" rIns="0" bIns="0" rtlCol="0">
            <a:spAutoFit/>
          </a:bodyPr>
          <a:lstStyle/>
          <a:p>
            <a:pPr marL="12700" marR="5080">
              <a:lnSpc>
                <a:spcPct val="100000"/>
              </a:lnSpc>
              <a:spcBef>
                <a:spcPts val="100"/>
              </a:spcBef>
            </a:pPr>
            <a:r>
              <a:rPr sz="2400" b="1" u="sng" dirty="0">
                <a:uFill>
                  <a:solidFill>
                    <a:srgbClr val="000000"/>
                  </a:solidFill>
                </a:uFill>
                <a:latin typeface="Arial"/>
                <a:cs typeface="Arial"/>
              </a:rPr>
              <a:t>Step</a:t>
            </a:r>
            <a:r>
              <a:rPr sz="2400" b="1" u="sng" spc="-15" dirty="0">
                <a:uFill>
                  <a:solidFill>
                    <a:srgbClr val="000000"/>
                  </a:solidFill>
                </a:uFill>
                <a:latin typeface="Arial"/>
                <a:cs typeface="Arial"/>
              </a:rPr>
              <a:t> </a:t>
            </a:r>
            <a:r>
              <a:rPr sz="2400" b="1" u="sng" dirty="0">
                <a:uFill>
                  <a:solidFill>
                    <a:srgbClr val="000000"/>
                  </a:solidFill>
                </a:uFill>
                <a:latin typeface="Arial"/>
                <a:cs typeface="Arial"/>
              </a:rPr>
              <a:t>1:</a:t>
            </a:r>
            <a:r>
              <a:rPr sz="2400" b="1" spc="-15" dirty="0">
                <a:latin typeface="Arial"/>
                <a:cs typeface="Arial"/>
              </a:rPr>
              <a:t> </a:t>
            </a:r>
            <a:r>
              <a:rPr sz="2400" dirty="0">
                <a:latin typeface="Arial"/>
                <a:cs typeface="Arial"/>
              </a:rPr>
              <a:t>Find</a:t>
            </a:r>
            <a:r>
              <a:rPr sz="2400" spc="-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offset</a:t>
            </a:r>
            <a:r>
              <a:rPr sz="2400" spc="-30" dirty="0">
                <a:latin typeface="Arial"/>
                <a:cs typeface="Arial"/>
              </a:rPr>
              <a:t> </a:t>
            </a:r>
            <a:r>
              <a:rPr sz="2400" dirty="0">
                <a:latin typeface="Arial"/>
                <a:cs typeface="Arial"/>
              </a:rPr>
              <a:t>between</a:t>
            </a:r>
            <a:r>
              <a:rPr sz="2400" spc="-10" dirty="0">
                <a:latin typeface="Arial"/>
                <a:cs typeface="Arial"/>
              </a:rPr>
              <a:t> </a:t>
            </a:r>
            <a:r>
              <a:rPr sz="2400" dirty="0">
                <a:latin typeface="Arial"/>
                <a:cs typeface="Arial"/>
              </a:rPr>
              <a:t>the</a:t>
            </a:r>
            <a:r>
              <a:rPr sz="2400" spc="-10" dirty="0">
                <a:latin typeface="Arial"/>
                <a:cs typeface="Arial"/>
              </a:rPr>
              <a:t> </a:t>
            </a:r>
            <a:r>
              <a:rPr sz="2400" spc="-20" dirty="0">
                <a:latin typeface="Arial"/>
                <a:cs typeface="Arial"/>
              </a:rPr>
              <a:t>base </a:t>
            </a:r>
            <a:r>
              <a:rPr sz="2400" dirty="0">
                <a:latin typeface="Arial"/>
                <a:cs typeface="Arial"/>
              </a:rPr>
              <a:t>of</a:t>
            </a:r>
            <a:r>
              <a:rPr sz="2400" spc="-25" dirty="0">
                <a:latin typeface="Arial"/>
                <a:cs typeface="Arial"/>
              </a:rPr>
              <a:t> </a:t>
            </a:r>
            <a:r>
              <a:rPr sz="2400" dirty="0">
                <a:latin typeface="Arial"/>
                <a:cs typeface="Arial"/>
              </a:rPr>
              <a:t>the</a:t>
            </a:r>
            <a:r>
              <a:rPr sz="2400" spc="-25" dirty="0">
                <a:latin typeface="Arial"/>
                <a:cs typeface="Arial"/>
              </a:rPr>
              <a:t> </a:t>
            </a:r>
            <a:r>
              <a:rPr sz="2400" dirty="0">
                <a:latin typeface="Arial"/>
                <a:cs typeface="Arial"/>
              </a:rPr>
              <a:t>buffer</a:t>
            </a:r>
            <a:r>
              <a:rPr sz="2400" spc="-10" dirty="0">
                <a:latin typeface="Arial"/>
                <a:cs typeface="Arial"/>
              </a:rPr>
              <a:t> </a:t>
            </a:r>
            <a:r>
              <a:rPr sz="2400" dirty="0">
                <a:latin typeface="Arial"/>
                <a:cs typeface="Arial"/>
              </a:rPr>
              <a:t>and</a:t>
            </a:r>
            <a:r>
              <a:rPr sz="2400" spc="-1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return</a:t>
            </a:r>
            <a:r>
              <a:rPr sz="2400" spc="-15" dirty="0">
                <a:latin typeface="Arial"/>
                <a:cs typeface="Arial"/>
              </a:rPr>
              <a:t> </a:t>
            </a:r>
            <a:r>
              <a:rPr sz="2400" spc="-10" dirty="0">
                <a:latin typeface="Arial"/>
                <a:cs typeface="Arial"/>
              </a:rPr>
              <a:t>address</a:t>
            </a:r>
            <a:endParaRPr sz="2400">
              <a:latin typeface="Arial"/>
              <a:cs typeface="Arial"/>
            </a:endParaRPr>
          </a:p>
        </p:txBody>
      </p:sp>
      <p:graphicFrame>
        <p:nvGraphicFramePr>
          <p:cNvPr id="36" name="object 22">
            <a:extLst>
              <a:ext uri="{FF2B5EF4-FFF2-40B4-BE49-F238E27FC236}">
                <a16:creationId xmlns:a16="http://schemas.microsoft.com/office/drawing/2014/main" id="{D186C9BD-B852-DC32-F58F-90AF24D8696E}"/>
              </a:ext>
            </a:extLst>
          </p:cNvPr>
          <p:cNvGraphicFramePr>
            <a:graphicFrameLocks noGrp="1"/>
          </p:cNvGraphicFramePr>
          <p:nvPr>
            <p:extLst>
              <p:ext uri="{D42A27DB-BD31-4B8C-83A1-F6EECF244321}">
                <p14:modId xmlns:p14="http://schemas.microsoft.com/office/powerpoint/2010/main" val="3355231816"/>
              </p:ext>
            </p:extLst>
          </p:nvPr>
        </p:nvGraphicFramePr>
        <p:xfrm>
          <a:off x="4407661" y="2091182"/>
          <a:ext cx="3352800" cy="3413124"/>
        </p:xfrm>
        <a:graphic>
          <a:graphicData uri="http://schemas.openxmlformats.org/drawingml/2006/table">
            <a:tbl>
              <a:tblPr firstRow="1" bandRow="1">
                <a:tableStyleId>{2D5ABB26-0587-4C30-8999-92F81FD0307C}</a:tableStyleId>
              </a:tblPr>
              <a:tblGrid>
                <a:gridCol w="3352800">
                  <a:extLst>
                    <a:ext uri="{9D8B030D-6E8A-4147-A177-3AD203B41FA5}">
                      <a16:colId xmlns:a16="http://schemas.microsoft.com/office/drawing/2014/main" val="20000"/>
                    </a:ext>
                  </a:extLst>
                </a:gridCol>
              </a:tblGrid>
              <a:tr h="459740">
                <a:tc>
                  <a:txBody>
                    <a:bodyPr/>
                    <a:lstStyle/>
                    <a:p>
                      <a:pPr algn="ctr">
                        <a:lnSpc>
                          <a:spcPct val="100000"/>
                        </a:lnSpc>
                        <a:spcBef>
                          <a:spcPts val="600"/>
                        </a:spcBef>
                      </a:pPr>
                      <a:r>
                        <a:rPr sz="1800" spc="-10" dirty="0">
                          <a:latin typeface="Calibri"/>
                          <a:cs typeface="Calibri"/>
                        </a:rPr>
                        <a:t>Arguments</a:t>
                      </a:r>
                      <a:endParaRPr sz="1800" dirty="0">
                        <a:latin typeface="Calibri"/>
                        <a:cs typeface="Calibri"/>
                      </a:endParaRPr>
                    </a:p>
                  </a:txBody>
                  <a:tcPr marL="0" marR="0" marT="76200" marB="0">
                    <a:lnL w="28575">
                      <a:solidFill>
                        <a:srgbClr val="000000"/>
                      </a:solidFill>
                      <a:prstDash val="solid"/>
                    </a:lnL>
                    <a:lnR w="28575">
                      <a:solidFill>
                        <a:srgbClr val="000000"/>
                      </a:solidFill>
                      <a:prstDash val="solid"/>
                    </a:lnR>
                    <a:lnT w="28575">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0"/>
                  </a:ext>
                </a:extLst>
              </a:tr>
              <a:tr h="463550">
                <a:tc>
                  <a:txBody>
                    <a:bodyPr/>
                    <a:lstStyle/>
                    <a:p>
                      <a:pPr algn="ctr">
                        <a:lnSpc>
                          <a:spcPct val="100000"/>
                        </a:lnSpc>
                        <a:spcBef>
                          <a:spcPts val="620"/>
                        </a:spcBef>
                      </a:pPr>
                      <a:r>
                        <a:rPr sz="1800" b="1" dirty="0">
                          <a:latin typeface="Calibri"/>
                          <a:cs typeface="Calibri"/>
                        </a:rPr>
                        <a:t>Return</a:t>
                      </a:r>
                      <a:r>
                        <a:rPr sz="1800" b="1" spc="-20" dirty="0">
                          <a:latin typeface="Calibri"/>
                          <a:cs typeface="Calibri"/>
                        </a:rPr>
                        <a:t> </a:t>
                      </a:r>
                      <a:r>
                        <a:rPr sz="1800" b="1" spc="-10" dirty="0">
                          <a:latin typeface="Calibri"/>
                          <a:cs typeface="Calibri"/>
                        </a:rPr>
                        <a:t>Address</a:t>
                      </a:r>
                      <a:endParaRPr sz="1800">
                        <a:latin typeface="Calibri"/>
                        <a:cs typeface="Calibri"/>
                      </a:endParaRPr>
                    </a:p>
                  </a:txBody>
                  <a:tcPr marL="0" marR="0" marT="78740"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1"/>
                  </a:ext>
                </a:extLst>
              </a:tr>
              <a:tr h="464184">
                <a:tc>
                  <a:txBody>
                    <a:bodyPr/>
                    <a:lstStyle/>
                    <a:p>
                      <a:pPr algn="ctr">
                        <a:lnSpc>
                          <a:spcPct val="100000"/>
                        </a:lnSpc>
                        <a:spcBef>
                          <a:spcPts val="625"/>
                        </a:spcBef>
                      </a:pPr>
                      <a:r>
                        <a:rPr sz="1800" dirty="0">
                          <a:latin typeface="Calibri"/>
                          <a:cs typeface="Calibri"/>
                        </a:rPr>
                        <a:t>Previous</a:t>
                      </a:r>
                      <a:r>
                        <a:rPr sz="1800" spc="-5" dirty="0">
                          <a:latin typeface="Calibri"/>
                          <a:cs typeface="Calibri"/>
                        </a:rPr>
                        <a:t> </a:t>
                      </a:r>
                      <a:r>
                        <a:rPr sz="1800" dirty="0">
                          <a:latin typeface="Calibri"/>
                          <a:cs typeface="Calibri"/>
                        </a:rPr>
                        <a:t>frame </a:t>
                      </a:r>
                      <a:r>
                        <a:rPr sz="1800" spc="-10" dirty="0">
                          <a:latin typeface="Calibri"/>
                          <a:cs typeface="Calibri"/>
                        </a:rPr>
                        <a:t>pointer</a:t>
                      </a:r>
                      <a:endParaRPr sz="1800" dirty="0">
                        <a:latin typeface="Calibri"/>
                        <a:cs typeface="Calibri"/>
                      </a:endParaRPr>
                    </a:p>
                  </a:txBody>
                  <a:tcPr marL="0" marR="0" marT="7937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2"/>
                  </a:ext>
                </a:extLst>
              </a:tr>
              <a:tr h="2025650">
                <a:tc>
                  <a:txBody>
                    <a:bodyPr/>
                    <a:lstStyle/>
                    <a:p>
                      <a:pPr marL="1188085">
                        <a:lnSpc>
                          <a:spcPct val="100000"/>
                        </a:lnSpc>
                        <a:spcBef>
                          <a:spcPts val="185"/>
                        </a:spcBef>
                      </a:pPr>
                      <a:r>
                        <a:rPr sz="1800" spc="-10" dirty="0">
                          <a:latin typeface="Arial"/>
                          <a:cs typeface="Arial"/>
                        </a:rPr>
                        <a:t>buffer[99]</a:t>
                      </a:r>
                      <a:endParaRPr sz="1800" dirty="0">
                        <a:latin typeface="Arial"/>
                        <a:cs typeface="Arial"/>
                      </a:endParaRP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spc="-10" dirty="0">
                          <a:latin typeface="Arial"/>
                          <a:cs typeface="Arial"/>
                        </a:rPr>
                        <a:t>buffer[0]</a:t>
                      </a:r>
                      <a:endParaRPr sz="1800" dirty="0">
                        <a:latin typeface="Arial"/>
                        <a:cs typeface="Arial"/>
                      </a:endParaRPr>
                    </a:p>
                  </a:txBody>
                  <a:tcPr marL="0" marR="0" marT="23495" marB="0">
                    <a:lnL w="28575">
                      <a:solidFill>
                        <a:srgbClr val="000000"/>
                      </a:solidFill>
                      <a:prstDash val="solid"/>
                    </a:lnL>
                    <a:lnR w="28575">
                      <a:solidFill>
                        <a:srgbClr val="000000"/>
                      </a:solidFill>
                      <a:prstDash val="solid"/>
                    </a:lnR>
                    <a:lnT w="38100">
                      <a:solidFill>
                        <a:srgbClr val="000000"/>
                      </a:solidFill>
                      <a:prstDash val="solid"/>
                    </a:lnT>
                    <a:lnB w="28575">
                      <a:solidFill>
                        <a:srgbClr val="000000"/>
                      </a:solidFill>
                      <a:prstDash val="solid"/>
                    </a:lnB>
                    <a:solidFill>
                      <a:srgbClr val="A6A6A6"/>
                    </a:solidFill>
                  </a:tcPr>
                </a:tc>
                <a:extLst>
                  <a:ext uri="{0D108BD9-81ED-4DB2-BD59-A6C34878D82A}">
                    <a16:rowId xmlns:a16="http://schemas.microsoft.com/office/drawing/2014/main" val="10003"/>
                  </a:ext>
                </a:extLst>
              </a:tr>
            </a:tbl>
          </a:graphicData>
        </a:graphic>
      </p:graphicFrame>
      <p:sp>
        <p:nvSpPr>
          <p:cNvPr id="37" name="object 23">
            <a:extLst>
              <a:ext uri="{FF2B5EF4-FFF2-40B4-BE49-F238E27FC236}">
                <a16:creationId xmlns:a16="http://schemas.microsoft.com/office/drawing/2014/main" id="{D2BD38BC-4037-98F6-63A3-231CF0692B68}"/>
              </a:ext>
            </a:extLst>
          </p:cNvPr>
          <p:cNvSpPr/>
          <p:nvPr/>
        </p:nvSpPr>
        <p:spPr>
          <a:xfrm>
            <a:off x="7940040" y="3003804"/>
            <a:ext cx="1264920" cy="2609215"/>
          </a:xfrm>
          <a:custGeom>
            <a:avLst/>
            <a:gdLst/>
            <a:ahLst/>
            <a:cxnLst/>
            <a:rect l="l" t="t" r="r" b="b"/>
            <a:pathLst>
              <a:path w="1264920" h="2609215">
                <a:moveTo>
                  <a:pt x="0" y="0"/>
                </a:moveTo>
                <a:lnTo>
                  <a:pt x="73749" y="709"/>
                </a:lnTo>
                <a:lnTo>
                  <a:pt x="145002" y="2786"/>
                </a:lnTo>
                <a:lnTo>
                  <a:pt x="213283" y="6150"/>
                </a:lnTo>
                <a:lnTo>
                  <a:pt x="278118" y="10722"/>
                </a:lnTo>
                <a:lnTo>
                  <a:pt x="339033" y="16423"/>
                </a:lnTo>
                <a:lnTo>
                  <a:pt x="395551" y="23173"/>
                </a:lnTo>
                <a:lnTo>
                  <a:pt x="447198" y="30892"/>
                </a:lnTo>
                <a:lnTo>
                  <a:pt x="493500" y="39502"/>
                </a:lnTo>
                <a:lnTo>
                  <a:pt x="533981" y="48923"/>
                </a:lnTo>
                <a:lnTo>
                  <a:pt x="595583" y="69879"/>
                </a:lnTo>
                <a:lnTo>
                  <a:pt x="628204" y="93126"/>
                </a:lnTo>
                <a:lnTo>
                  <a:pt x="632459" y="105410"/>
                </a:lnTo>
                <a:lnTo>
                  <a:pt x="632459" y="1168273"/>
                </a:lnTo>
                <a:lnTo>
                  <a:pt x="636715" y="1180580"/>
                </a:lnTo>
                <a:lnTo>
                  <a:pt x="669336" y="1203853"/>
                </a:lnTo>
                <a:lnTo>
                  <a:pt x="730938" y="1224816"/>
                </a:lnTo>
                <a:lnTo>
                  <a:pt x="771419" y="1234233"/>
                </a:lnTo>
                <a:lnTo>
                  <a:pt x="817721" y="1242837"/>
                </a:lnTo>
                <a:lnTo>
                  <a:pt x="869368" y="1250549"/>
                </a:lnTo>
                <a:lnTo>
                  <a:pt x="925886" y="1257290"/>
                </a:lnTo>
                <a:lnTo>
                  <a:pt x="986801" y="1262982"/>
                </a:lnTo>
                <a:lnTo>
                  <a:pt x="1051636" y="1267546"/>
                </a:lnTo>
                <a:lnTo>
                  <a:pt x="1119917" y="1270903"/>
                </a:lnTo>
                <a:lnTo>
                  <a:pt x="1191170" y="1272974"/>
                </a:lnTo>
                <a:lnTo>
                  <a:pt x="1264919" y="1273683"/>
                </a:lnTo>
                <a:lnTo>
                  <a:pt x="1191170" y="1274392"/>
                </a:lnTo>
                <a:lnTo>
                  <a:pt x="1119917" y="1276469"/>
                </a:lnTo>
                <a:lnTo>
                  <a:pt x="1051636" y="1279833"/>
                </a:lnTo>
                <a:lnTo>
                  <a:pt x="986801" y="1284405"/>
                </a:lnTo>
                <a:lnTo>
                  <a:pt x="925886" y="1290106"/>
                </a:lnTo>
                <a:lnTo>
                  <a:pt x="869368" y="1296856"/>
                </a:lnTo>
                <a:lnTo>
                  <a:pt x="817721" y="1304575"/>
                </a:lnTo>
                <a:lnTo>
                  <a:pt x="771419" y="1313185"/>
                </a:lnTo>
                <a:lnTo>
                  <a:pt x="730938" y="1322606"/>
                </a:lnTo>
                <a:lnTo>
                  <a:pt x="669336" y="1343562"/>
                </a:lnTo>
                <a:lnTo>
                  <a:pt x="636715" y="1366809"/>
                </a:lnTo>
                <a:lnTo>
                  <a:pt x="632459" y="1379093"/>
                </a:lnTo>
                <a:lnTo>
                  <a:pt x="632459" y="2503678"/>
                </a:lnTo>
                <a:lnTo>
                  <a:pt x="628204" y="2515961"/>
                </a:lnTo>
                <a:lnTo>
                  <a:pt x="595583" y="2539208"/>
                </a:lnTo>
                <a:lnTo>
                  <a:pt x="533981" y="2560164"/>
                </a:lnTo>
                <a:lnTo>
                  <a:pt x="493500" y="2569585"/>
                </a:lnTo>
                <a:lnTo>
                  <a:pt x="447198" y="2578195"/>
                </a:lnTo>
                <a:lnTo>
                  <a:pt x="395551" y="2585914"/>
                </a:lnTo>
                <a:lnTo>
                  <a:pt x="339033" y="2592664"/>
                </a:lnTo>
                <a:lnTo>
                  <a:pt x="278118" y="2598365"/>
                </a:lnTo>
                <a:lnTo>
                  <a:pt x="213283" y="2602937"/>
                </a:lnTo>
                <a:lnTo>
                  <a:pt x="145002" y="2606301"/>
                </a:lnTo>
                <a:lnTo>
                  <a:pt x="73749" y="2608378"/>
                </a:lnTo>
                <a:lnTo>
                  <a:pt x="0" y="2609088"/>
                </a:lnTo>
              </a:path>
            </a:pathLst>
          </a:custGeom>
          <a:ln w="76200">
            <a:solidFill>
              <a:srgbClr val="000000"/>
            </a:solidFill>
          </a:ln>
        </p:spPr>
        <p:txBody>
          <a:bodyPr wrap="square" lIns="0" tIns="0" rIns="0" bIns="0" rtlCol="0"/>
          <a:lstStyle/>
          <a:p>
            <a:endParaRPr/>
          </a:p>
        </p:txBody>
      </p:sp>
      <p:sp>
        <p:nvSpPr>
          <p:cNvPr id="38" name="object 24">
            <a:extLst>
              <a:ext uri="{FF2B5EF4-FFF2-40B4-BE49-F238E27FC236}">
                <a16:creationId xmlns:a16="http://schemas.microsoft.com/office/drawing/2014/main" id="{E57A377D-4326-CBEA-FC58-5A3B09FA7B38}"/>
              </a:ext>
            </a:extLst>
          </p:cNvPr>
          <p:cNvSpPr txBox="1"/>
          <p:nvPr/>
        </p:nvSpPr>
        <p:spPr>
          <a:xfrm>
            <a:off x="9485756" y="4144213"/>
            <a:ext cx="686435"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Step</a:t>
            </a:r>
            <a:r>
              <a:rPr sz="1800" spc="-10" dirty="0">
                <a:latin typeface="Arial"/>
                <a:cs typeface="Arial"/>
              </a:rPr>
              <a:t> </a:t>
            </a:r>
            <a:r>
              <a:rPr sz="1800" spc="-50" dirty="0">
                <a:latin typeface="Arial"/>
                <a:cs typeface="Arial"/>
              </a:rPr>
              <a:t>1</a:t>
            </a:r>
            <a:endParaRPr sz="1800">
              <a:latin typeface="Arial"/>
              <a:cs typeface="Arial"/>
            </a:endParaRPr>
          </a:p>
        </p:txBody>
      </p:sp>
      <p:sp>
        <p:nvSpPr>
          <p:cNvPr id="39" name="object 25">
            <a:extLst>
              <a:ext uri="{FF2B5EF4-FFF2-40B4-BE49-F238E27FC236}">
                <a16:creationId xmlns:a16="http://schemas.microsoft.com/office/drawing/2014/main" id="{9F1FC044-301D-4D49-C192-3C87E420F9C1}"/>
              </a:ext>
            </a:extLst>
          </p:cNvPr>
          <p:cNvSpPr txBox="1"/>
          <p:nvPr/>
        </p:nvSpPr>
        <p:spPr>
          <a:xfrm>
            <a:off x="8843009" y="2485389"/>
            <a:ext cx="2875915" cy="1245235"/>
          </a:xfrm>
          <a:prstGeom prst="rect">
            <a:avLst/>
          </a:prstGeom>
        </p:spPr>
        <p:txBody>
          <a:bodyPr vert="horz" wrap="square" lIns="0" tIns="13335" rIns="0" bIns="0" rtlCol="0">
            <a:spAutoFit/>
          </a:bodyPr>
          <a:lstStyle/>
          <a:p>
            <a:pPr marL="12700" marR="5080">
              <a:lnSpc>
                <a:spcPct val="100000"/>
              </a:lnSpc>
              <a:spcBef>
                <a:spcPts val="105"/>
              </a:spcBef>
            </a:pPr>
            <a:r>
              <a:rPr sz="2000" dirty="0">
                <a:latin typeface="Arial"/>
                <a:cs typeface="Arial"/>
              </a:rPr>
              <a:t>We</a:t>
            </a:r>
            <a:r>
              <a:rPr sz="2000" spc="-30" dirty="0">
                <a:latin typeface="Arial"/>
                <a:cs typeface="Arial"/>
              </a:rPr>
              <a:t> </a:t>
            </a:r>
            <a:r>
              <a:rPr sz="2000" dirty="0">
                <a:latin typeface="Arial"/>
                <a:cs typeface="Arial"/>
              </a:rPr>
              <a:t>don’t</a:t>
            </a:r>
            <a:r>
              <a:rPr sz="2000" spc="-30" dirty="0">
                <a:latin typeface="Arial"/>
                <a:cs typeface="Arial"/>
              </a:rPr>
              <a:t> </a:t>
            </a:r>
            <a:r>
              <a:rPr sz="2000" dirty="0">
                <a:latin typeface="Arial"/>
                <a:cs typeface="Arial"/>
              </a:rPr>
              <a:t>know</a:t>
            </a:r>
            <a:r>
              <a:rPr sz="2000" spc="-20" dirty="0">
                <a:latin typeface="Arial"/>
                <a:cs typeface="Arial"/>
              </a:rPr>
              <a:t> </a:t>
            </a:r>
            <a:r>
              <a:rPr sz="2000" dirty="0">
                <a:latin typeface="Arial"/>
                <a:cs typeface="Arial"/>
              </a:rPr>
              <a:t>where</a:t>
            </a:r>
            <a:r>
              <a:rPr sz="2000" spc="-35" dirty="0">
                <a:latin typeface="Arial"/>
                <a:cs typeface="Arial"/>
              </a:rPr>
              <a:t> </a:t>
            </a:r>
            <a:r>
              <a:rPr sz="2000" spc="-25" dirty="0">
                <a:latin typeface="Arial"/>
                <a:cs typeface="Arial"/>
              </a:rPr>
              <a:t>the </a:t>
            </a:r>
            <a:r>
              <a:rPr sz="2000" dirty="0">
                <a:latin typeface="Arial"/>
                <a:cs typeface="Arial"/>
              </a:rPr>
              <a:t>return</a:t>
            </a:r>
            <a:r>
              <a:rPr sz="2000" spc="-50" dirty="0">
                <a:latin typeface="Arial"/>
                <a:cs typeface="Arial"/>
              </a:rPr>
              <a:t> </a:t>
            </a:r>
            <a:r>
              <a:rPr sz="2000" dirty="0">
                <a:latin typeface="Arial"/>
                <a:cs typeface="Arial"/>
              </a:rPr>
              <a:t>address</a:t>
            </a:r>
            <a:r>
              <a:rPr sz="2000" spc="-40" dirty="0">
                <a:latin typeface="Arial"/>
                <a:cs typeface="Arial"/>
              </a:rPr>
              <a:t> </a:t>
            </a:r>
            <a:r>
              <a:rPr sz="2000" dirty="0">
                <a:latin typeface="Arial"/>
                <a:cs typeface="Arial"/>
              </a:rPr>
              <a:t>is…</a:t>
            </a:r>
            <a:r>
              <a:rPr sz="2000" spc="-25" dirty="0">
                <a:latin typeface="Arial"/>
                <a:cs typeface="Arial"/>
              </a:rPr>
              <a:t> </a:t>
            </a:r>
            <a:r>
              <a:rPr sz="2000" dirty="0">
                <a:latin typeface="Arial"/>
                <a:cs typeface="Arial"/>
              </a:rPr>
              <a:t>but</a:t>
            </a:r>
            <a:r>
              <a:rPr sz="2000" spc="-25" dirty="0">
                <a:latin typeface="Arial"/>
                <a:cs typeface="Arial"/>
              </a:rPr>
              <a:t> it </a:t>
            </a:r>
            <a:r>
              <a:rPr sz="2000" dirty="0">
                <a:latin typeface="Arial"/>
                <a:cs typeface="Arial"/>
              </a:rPr>
              <a:t>is</a:t>
            </a:r>
            <a:r>
              <a:rPr sz="2000" spc="-5" dirty="0">
                <a:latin typeface="Arial"/>
                <a:cs typeface="Arial"/>
              </a:rPr>
              <a:t> </a:t>
            </a:r>
            <a:r>
              <a:rPr sz="2000" dirty="0">
                <a:latin typeface="Arial"/>
                <a:cs typeface="Arial"/>
              </a:rPr>
              <a:t>somewhere</a:t>
            </a:r>
            <a:r>
              <a:rPr sz="2000" spc="-50" dirty="0">
                <a:latin typeface="Arial"/>
                <a:cs typeface="Arial"/>
              </a:rPr>
              <a:t> </a:t>
            </a:r>
            <a:r>
              <a:rPr sz="2000" dirty="0">
                <a:latin typeface="Arial"/>
                <a:cs typeface="Arial"/>
              </a:rPr>
              <a:t>on</a:t>
            </a:r>
            <a:r>
              <a:rPr sz="2000" spc="-15" dirty="0">
                <a:latin typeface="Arial"/>
                <a:cs typeface="Arial"/>
              </a:rPr>
              <a:t> </a:t>
            </a:r>
            <a:r>
              <a:rPr sz="2000" spc="-25" dirty="0">
                <a:latin typeface="Arial"/>
                <a:cs typeface="Arial"/>
              </a:rPr>
              <a:t>the </a:t>
            </a:r>
            <a:r>
              <a:rPr sz="2000" spc="-10" dirty="0">
                <a:latin typeface="Arial"/>
                <a:cs typeface="Arial"/>
              </a:rPr>
              <a:t>stack!</a:t>
            </a:r>
            <a:endParaRPr sz="2000">
              <a:latin typeface="Arial"/>
              <a:cs typeface="Arial"/>
            </a:endParaRPr>
          </a:p>
        </p:txBody>
      </p:sp>
    </p:spTree>
    <p:extLst>
      <p:ext uri="{BB962C8B-B14F-4D97-AF65-F5344CB8AC3E}">
        <p14:creationId xmlns:p14="http://schemas.microsoft.com/office/powerpoint/2010/main" val="36247870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27</a:t>
            </a:fld>
            <a:endParaRPr lang="en-US" dirty="0"/>
          </a:p>
        </p:txBody>
      </p:sp>
      <p:sp>
        <p:nvSpPr>
          <p:cNvPr id="7" name="object 2">
            <a:extLst>
              <a:ext uri="{FF2B5EF4-FFF2-40B4-BE49-F238E27FC236}">
                <a16:creationId xmlns:a16="http://schemas.microsoft.com/office/drawing/2014/main" id="{1B634E46-CD60-4DB7-DE3D-571263CF585B}"/>
              </a:ext>
            </a:extLst>
          </p:cNvPr>
          <p:cNvSpPr txBox="1"/>
          <p:nvPr/>
        </p:nvSpPr>
        <p:spPr>
          <a:xfrm>
            <a:off x="154939" y="99771"/>
            <a:ext cx="4772025" cy="452120"/>
          </a:xfrm>
          <a:prstGeom prst="rect">
            <a:avLst/>
          </a:prstGeom>
        </p:spPr>
        <p:txBody>
          <a:bodyPr vert="horz" wrap="square" lIns="0" tIns="12065" rIns="0" bIns="0" rtlCol="0">
            <a:spAutoFit/>
          </a:bodyPr>
          <a:lstStyle/>
          <a:p>
            <a:pPr marL="12700">
              <a:lnSpc>
                <a:spcPct val="100000"/>
              </a:lnSpc>
              <a:spcBef>
                <a:spcPts val="95"/>
              </a:spcBef>
            </a:pPr>
            <a:r>
              <a:rPr sz="2800" dirty="0">
                <a:latin typeface="Arial"/>
                <a:cs typeface="Arial"/>
              </a:rPr>
              <a:t>Our</a:t>
            </a:r>
            <a:r>
              <a:rPr sz="2800" spc="-70" dirty="0">
                <a:latin typeface="Arial"/>
                <a:cs typeface="Arial"/>
              </a:rPr>
              <a:t> </a:t>
            </a:r>
            <a:r>
              <a:rPr sz="2800" dirty="0">
                <a:latin typeface="Arial"/>
                <a:cs typeface="Arial"/>
              </a:rPr>
              <a:t>first</a:t>
            </a:r>
            <a:r>
              <a:rPr sz="2800" spc="-70" dirty="0">
                <a:latin typeface="Arial"/>
                <a:cs typeface="Arial"/>
              </a:rPr>
              <a:t> </a:t>
            </a:r>
            <a:r>
              <a:rPr sz="2800" dirty="0">
                <a:latin typeface="Arial"/>
                <a:cs typeface="Arial"/>
              </a:rPr>
              <a:t>buffer</a:t>
            </a:r>
            <a:r>
              <a:rPr sz="2800" spc="-70" dirty="0">
                <a:latin typeface="Arial"/>
                <a:cs typeface="Arial"/>
              </a:rPr>
              <a:t> </a:t>
            </a:r>
            <a:r>
              <a:rPr sz="2800" dirty="0">
                <a:latin typeface="Arial"/>
                <a:cs typeface="Arial"/>
              </a:rPr>
              <a:t>overflow</a:t>
            </a:r>
            <a:r>
              <a:rPr sz="2800" spc="-70" dirty="0">
                <a:latin typeface="Arial"/>
                <a:cs typeface="Arial"/>
              </a:rPr>
              <a:t> </a:t>
            </a:r>
            <a:r>
              <a:rPr sz="2800" spc="-10" dirty="0">
                <a:latin typeface="Arial"/>
                <a:cs typeface="Arial"/>
              </a:rPr>
              <a:t>attack</a:t>
            </a:r>
            <a:endParaRPr sz="2800">
              <a:latin typeface="Arial"/>
              <a:cs typeface="Arial"/>
            </a:endParaRPr>
          </a:p>
        </p:txBody>
      </p:sp>
      <p:grpSp>
        <p:nvGrpSpPr>
          <p:cNvPr id="8" name="object 3">
            <a:extLst>
              <a:ext uri="{FF2B5EF4-FFF2-40B4-BE49-F238E27FC236}">
                <a16:creationId xmlns:a16="http://schemas.microsoft.com/office/drawing/2014/main" id="{7BCA39C3-4642-0D07-6E44-6E17FEE2BA05}"/>
              </a:ext>
            </a:extLst>
          </p:cNvPr>
          <p:cNvGrpSpPr/>
          <p:nvPr/>
        </p:nvGrpSpPr>
        <p:grpSpPr>
          <a:xfrm>
            <a:off x="750062" y="978661"/>
            <a:ext cx="3378200" cy="1183640"/>
            <a:chOff x="750062" y="978661"/>
            <a:chExt cx="3378200" cy="1183640"/>
          </a:xfrm>
        </p:grpSpPr>
        <p:sp>
          <p:nvSpPr>
            <p:cNvPr id="11" name="object 4">
              <a:extLst>
                <a:ext uri="{FF2B5EF4-FFF2-40B4-BE49-F238E27FC236}">
                  <a16:creationId xmlns:a16="http://schemas.microsoft.com/office/drawing/2014/main" id="{ED532A43-B931-6EF7-62F0-C60D95885F9E}"/>
                </a:ext>
              </a:extLst>
            </p:cNvPr>
            <p:cNvSpPr/>
            <p:nvPr/>
          </p:nvSpPr>
          <p:spPr>
            <a:xfrm>
              <a:off x="762762" y="991361"/>
              <a:ext cx="3352800" cy="1158240"/>
            </a:xfrm>
            <a:custGeom>
              <a:avLst/>
              <a:gdLst/>
              <a:ahLst/>
              <a:cxnLst/>
              <a:rect l="l" t="t" r="r" b="b"/>
              <a:pathLst>
                <a:path w="3352800" h="1158239">
                  <a:moveTo>
                    <a:pt x="3352800" y="0"/>
                  </a:moveTo>
                  <a:lnTo>
                    <a:pt x="0" y="0"/>
                  </a:lnTo>
                  <a:lnTo>
                    <a:pt x="0" y="1158239"/>
                  </a:lnTo>
                  <a:lnTo>
                    <a:pt x="3352800" y="1158239"/>
                  </a:lnTo>
                  <a:lnTo>
                    <a:pt x="3352800" y="0"/>
                  </a:lnTo>
                  <a:close/>
                </a:path>
              </a:pathLst>
            </a:custGeom>
            <a:solidFill>
              <a:srgbClr val="C0504D"/>
            </a:solidFill>
          </p:spPr>
          <p:txBody>
            <a:bodyPr wrap="square" lIns="0" tIns="0" rIns="0" bIns="0" rtlCol="0"/>
            <a:lstStyle/>
            <a:p>
              <a:endParaRPr/>
            </a:p>
          </p:txBody>
        </p:sp>
        <p:sp>
          <p:nvSpPr>
            <p:cNvPr id="12" name="object 5">
              <a:extLst>
                <a:ext uri="{FF2B5EF4-FFF2-40B4-BE49-F238E27FC236}">
                  <a16:creationId xmlns:a16="http://schemas.microsoft.com/office/drawing/2014/main" id="{26900856-40D8-8E1E-5109-93E75AFD9EED}"/>
                </a:ext>
              </a:extLst>
            </p:cNvPr>
            <p:cNvSpPr/>
            <p:nvPr/>
          </p:nvSpPr>
          <p:spPr>
            <a:xfrm>
              <a:off x="762762" y="991361"/>
              <a:ext cx="3352800" cy="1158240"/>
            </a:xfrm>
            <a:custGeom>
              <a:avLst/>
              <a:gdLst/>
              <a:ahLst/>
              <a:cxnLst/>
              <a:rect l="l" t="t" r="r" b="b"/>
              <a:pathLst>
                <a:path w="3352800" h="1158239">
                  <a:moveTo>
                    <a:pt x="0" y="1158239"/>
                  </a:moveTo>
                  <a:lnTo>
                    <a:pt x="3352800" y="1158239"/>
                  </a:lnTo>
                  <a:lnTo>
                    <a:pt x="3352800" y="0"/>
                  </a:lnTo>
                  <a:lnTo>
                    <a:pt x="0" y="0"/>
                  </a:lnTo>
                  <a:lnTo>
                    <a:pt x="0" y="1158239"/>
                  </a:lnTo>
                  <a:close/>
                </a:path>
              </a:pathLst>
            </a:custGeom>
            <a:ln w="25400">
              <a:solidFill>
                <a:srgbClr val="000000"/>
              </a:solidFill>
            </a:ln>
          </p:spPr>
          <p:txBody>
            <a:bodyPr wrap="square" lIns="0" tIns="0" rIns="0" bIns="0" rtlCol="0"/>
            <a:lstStyle/>
            <a:p>
              <a:endParaRPr/>
            </a:p>
          </p:txBody>
        </p:sp>
      </p:grpSp>
      <p:sp>
        <p:nvSpPr>
          <p:cNvPr id="14" name="object 6">
            <a:extLst>
              <a:ext uri="{FF2B5EF4-FFF2-40B4-BE49-F238E27FC236}">
                <a16:creationId xmlns:a16="http://schemas.microsoft.com/office/drawing/2014/main" id="{CC69AA01-7AC5-CD0D-4940-CA3560C09A47}"/>
              </a:ext>
            </a:extLst>
          </p:cNvPr>
          <p:cNvSpPr txBox="1"/>
          <p:nvPr/>
        </p:nvSpPr>
        <p:spPr>
          <a:xfrm>
            <a:off x="762762" y="991361"/>
            <a:ext cx="3352800" cy="1158240"/>
          </a:xfrm>
          <a:prstGeom prst="rect">
            <a:avLst/>
          </a:prstGeom>
          <a:ln w="25400">
            <a:solidFill>
              <a:srgbClr val="000000"/>
            </a:solidFill>
          </a:ln>
        </p:spPr>
        <p:txBody>
          <a:bodyPr vert="horz" wrap="square" lIns="0" tIns="0" rIns="0" bIns="0" rtlCol="0">
            <a:spAutoFit/>
          </a:bodyPr>
          <a:lstStyle/>
          <a:p>
            <a:pPr>
              <a:lnSpc>
                <a:spcPct val="100000"/>
              </a:lnSpc>
            </a:pPr>
            <a:endParaRPr sz="1800" dirty="0">
              <a:latin typeface="Times New Roman"/>
              <a:cs typeface="Times New Roman"/>
            </a:endParaRPr>
          </a:p>
          <a:p>
            <a:pPr marL="965835">
              <a:lnSpc>
                <a:spcPct val="100000"/>
              </a:lnSpc>
              <a:spcBef>
                <a:spcPts val="1285"/>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dirty="0">
              <a:latin typeface="Calibri"/>
              <a:cs typeface="Calibri"/>
            </a:endParaRPr>
          </a:p>
        </p:txBody>
      </p:sp>
      <p:grpSp>
        <p:nvGrpSpPr>
          <p:cNvPr id="15" name="object 7">
            <a:extLst>
              <a:ext uri="{FF2B5EF4-FFF2-40B4-BE49-F238E27FC236}">
                <a16:creationId xmlns:a16="http://schemas.microsoft.com/office/drawing/2014/main" id="{365B2195-E910-D1E6-AA70-7FD3120F8164}"/>
              </a:ext>
            </a:extLst>
          </p:cNvPr>
          <p:cNvGrpSpPr/>
          <p:nvPr/>
        </p:nvGrpSpPr>
        <p:grpSpPr>
          <a:xfrm>
            <a:off x="714755" y="2101583"/>
            <a:ext cx="3442970" cy="561340"/>
            <a:chOff x="714755" y="2101583"/>
            <a:chExt cx="3442970" cy="561340"/>
          </a:xfrm>
        </p:grpSpPr>
        <p:pic>
          <p:nvPicPr>
            <p:cNvPr id="16" name="object 8">
              <a:extLst>
                <a:ext uri="{FF2B5EF4-FFF2-40B4-BE49-F238E27FC236}">
                  <a16:creationId xmlns:a16="http://schemas.microsoft.com/office/drawing/2014/main" id="{72FACA5B-9BE0-651F-2E2C-D3EBD7BA8E0E}"/>
                </a:ext>
              </a:extLst>
            </p:cNvPr>
            <p:cNvPicPr/>
            <p:nvPr/>
          </p:nvPicPr>
          <p:blipFill>
            <a:blip r:embed="rId3" cstate="print"/>
            <a:stretch>
              <a:fillRect/>
            </a:stretch>
          </p:blipFill>
          <p:spPr>
            <a:xfrm>
              <a:off x="714755" y="2121433"/>
              <a:ext cx="3442716" cy="455650"/>
            </a:xfrm>
            <a:prstGeom prst="rect">
              <a:avLst/>
            </a:prstGeom>
          </p:spPr>
        </p:pic>
        <p:pic>
          <p:nvPicPr>
            <p:cNvPr id="17" name="object 9">
              <a:extLst>
                <a:ext uri="{FF2B5EF4-FFF2-40B4-BE49-F238E27FC236}">
                  <a16:creationId xmlns:a16="http://schemas.microsoft.com/office/drawing/2014/main" id="{56089AC2-6962-C441-880D-3B4C7897C9DE}"/>
                </a:ext>
              </a:extLst>
            </p:cNvPr>
            <p:cNvPicPr/>
            <p:nvPr/>
          </p:nvPicPr>
          <p:blipFill>
            <a:blip r:embed="rId4" cstate="print"/>
            <a:stretch>
              <a:fillRect/>
            </a:stretch>
          </p:blipFill>
          <p:spPr>
            <a:xfrm>
              <a:off x="2036063" y="2101583"/>
              <a:ext cx="797064" cy="560844"/>
            </a:xfrm>
            <a:prstGeom prst="rect">
              <a:avLst/>
            </a:prstGeom>
          </p:spPr>
        </p:pic>
        <p:pic>
          <p:nvPicPr>
            <p:cNvPr id="18" name="object 10">
              <a:extLst>
                <a:ext uri="{FF2B5EF4-FFF2-40B4-BE49-F238E27FC236}">
                  <a16:creationId xmlns:a16="http://schemas.microsoft.com/office/drawing/2014/main" id="{BAF99979-D4B6-0FF4-9569-6B6FC718FE77}"/>
                </a:ext>
              </a:extLst>
            </p:cNvPr>
            <p:cNvPicPr/>
            <p:nvPr/>
          </p:nvPicPr>
          <p:blipFill>
            <a:blip r:embed="rId5" cstate="print"/>
            <a:stretch>
              <a:fillRect/>
            </a:stretch>
          </p:blipFill>
          <p:spPr>
            <a:xfrm>
              <a:off x="761999" y="2148840"/>
              <a:ext cx="3352800" cy="365760"/>
            </a:xfrm>
            <a:prstGeom prst="rect">
              <a:avLst/>
            </a:prstGeom>
          </p:spPr>
        </p:pic>
        <p:sp>
          <p:nvSpPr>
            <p:cNvPr id="23" name="object 11">
              <a:extLst>
                <a:ext uri="{FF2B5EF4-FFF2-40B4-BE49-F238E27FC236}">
                  <a16:creationId xmlns:a16="http://schemas.microsoft.com/office/drawing/2014/main" id="{AC4B33AD-C01D-F982-EA87-B53B7F291F79}"/>
                </a:ext>
              </a:extLst>
            </p:cNvPr>
            <p:cNvSpPr/>
            <p:nvPr/>
          </p:nvSpPr>
          <p:spPr>
            <a:xfrm>
              <a:off x="761999" y="21488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25" name="object 12">
            <a:extLst>
              <a:ext uri="{FF2B5EF4-FFF2-40B4-BE49-F238E27FC236}">
                <a16:creationId xmlns:a16="http://schemas.microsoft.com/office/drawing/2014/main" id="{55706ABF-5FEF-6111-0005-18B490D63657}"/>
              </a:ext>
            </a:extLst>
          </p:cNvPr>
          <p:cNvSpPr txBox="1"/>
          <p:nvPr/>
        </p:nvSpPr>
        <p:spPr>
          <a:xfrm>
            <a:off x="767524" y="2166873"/>
            <a:ext cx="3343275" cy="299720"/>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Stuff</a:t>
            </a:r>
            <a:endParaRPr sz="1800">
              <a:latin typeface="Calibri"/>
              <a:cs typeface="Calibri"/>
            </a:endParaRPr>
          </a:p>
        </p:txBody>
      </p:sp>
      <p:sp>
        <p:nvSpPr>
          <p:cNvPr id="26" name="object 13">
            <a:extLst>
              <a:ext uri="{FF2B5EF4-FFF2-40B4-BE49-F238E27FC236}">
                <a16:creationId xmlns:a16="http://schemas.microsoft.com/office/drawing/2014/main" id="{ADB5291A-7EA1-EFD0-A905-31A4E4DB7FF5}"/>
              </a:ext>
            </a:extLst>
          </p:cNvPr>
          <p:cNvSpPr/>
          <p:nvPr/>
        </p:nvSpPr>
        <p:spPr>
          <a:xfrm>
            <a:off x="762762" y="25306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27" name="object 14">
            <a:extLst>
              <a:ext uri="{FF2B5EF4-FFF2-40B4-BE49-F238E27FC236}">
                <a16:creationId xmlns:a16="http://schemas.microsoft.com/office/drawing/2014/main" id="{9C4DF417-135D-53CF-02A7-12F5B7634E85}"/>
              </a:ext>
            </a:extLst>
          </p:cNvPr>
          <p:cNvSpPr txBox="1"/>
          <p:nvPr/>
        </p:nvSpPr>
        <p:spPr>
          <a:xfrm>
            <a:off x="775462" y="2543301"/>
            <a:ext cx="3327400" cy="431800"/>
          </a:xfrm>
          <a:prstGeom prst="rect">
            <a:avLst/>
          </a:prstGeom>
          <a:solidFill>
            <a:srgbClr val="C0504D"/>
          </a:solidFill>
        </p:spPr>
        <p:txBody>
          <a:bodyPr vert="horz" wrap="square" lIns="0" tIns="62865" rIns="0" bIns="0" rtlCol="0">
            <a:spAutoFit/>
          </a:bodyPr>
          <a:lstStyle/>
          <a:p>
            <a:pPr marL="739775">
              <a:lnSpc>
                <a:spcPct val="100000"/>
              </a:lnSpc>
              <a:spcBef>
                <a:spcPts val="495"/>
              </a:spcBef>
            </a:pPr>
            <a:r>
              <a:rPr sz="1800" dirty="0">
                <a:latin typeface="Calibri"/>
                <a:cs typeface="Calibri"/>
              </a:rPr>
              <a:t>New</a:t>
            </a:r>
            <a:r>
              <a:rPr sz="1800" spc="10" dirty="0">
                <a:latin typeface="Calibri"/>
                <a:cs typeface="Calibri"/>
              </a:rPr>
              <a:t> </a:t>
            </a:r>
            <a:r>
              <a:rPr sz="1800" dirty="0">
                <a:latin typeface="Calibri"/>
                <a:cs typeface="Calibri"/>
              </a:rPr>
              <a:t>return </a:t>
            </a:r>
            <a:r>
              <a:rPr sz="1800" spc="-10" dirty="0">
                <a:latin typeface="Calibri"/>
                <a:cs typeface="Calibri"/>
              </a:rPr>
              <a:t>address</a:t>
            </a:r>
            <a:endParaRPr sz="1800">
              <a:latin typeface="Calibri"/>
              <a:cs typeface="Calibri"/>
            </a:endParaRPr>
          </a:p>
        </p:txBody>
      </p:sp>
      <p:grpSp>
        <p:nvGrpSpPr>
          <p:cNvPr id="28" name="object 15">
            <a:extLst>
              <a:ext uri="{FF2B5EF4-FFF2-40B4-BE49-F238E27FC236}">
                <a16:creationId xmlns:a16="http://schemas.microsoft.com/office/drawing/2014/main" id="{3CA0BA63-958D-558E-A9E1-ED9642E5B0ED}"/>
              </a:ext>
            </a:extLst>
          </p:cNvPr>
          <p:cNvGrpSpPr/>
          <p:nvPr/>
        </p:nvGrpSpPr>
        <p:grpSpPr>
          <a:xfrm>
            <a:off x="714755" y="2976372"/>
            <a:ext cx="3442970" cy="2620010"/>
            <a:chOff x="714755" y="2976372"/>
            <a:chExt cx="3442970" cy="2620010"/>
          </a:xfrm>
        </p:grpSpPr>
        <p:pic>
          <p:nvPicPr>
            <p:cNvPr id="29" name="object 16">
              <a:extLst>
                <a:ext uri="{FF2B5EF4-FFF2-40B4-BE49-F238E27FC236}">
                  <a16:creationId xmlns:a16="http://schemas.microsoft.com/office/drawing/2014/main" id="{EAE6D051-ED8B-B343-F8F8-AF4DDA923D43}"/>
                </a:ext>
              </a:extLst>
            </p:cNvPr>
            <p:cNvPicPr/>
            <p:nvPr/>
          </p:nvPicPr>
          <p:blipFill>
            <a:blip r:embed="rId6" cstate="print"/>
            <a:stretch>
              <a:fillRect/>
            </a:stretch>
          </p:blipFill>
          <p:spPr>
            <a:xfrm>
              <a:off x="714755" y="2976372"/>
              <a:ext cx="3442716" cy="2619755"/>
            </a:xfrm>
            <a:prstGeom prst="rect">
              <a:avLst/>
            </a:prstGeom>
          </p:spPr>
        </p:pic>
        <p:pic>
          <p:nvPicPr>
            <p:cNvPr id="30" name="object 17">
              <a:extLst>
                <a:ext uri="{FF2B5EF4-FFF2-40B4-BE49-F238E27FC236}">
                  <a16:creationId xmlns:a16="http://schemas.microsoft.com/office/drawing/2014/main" id="{98254C24-59D0-AC14-987E-102F81A0C69F}"/>
                </a:ext>
              </a:extLst>
            </p:cNvPr>
            <p:cNvPicPr/>
            <p:nvPr/>
          </p:nvPicPr>
          <p:blipFill>
            <a:blip r:embed="rId7" cstate="print"/>
            <a:stretch>
              <a:fillRect/>
            </a:stretch>
          </p:blipFill>
          <p:spPr>
            <a:xfrm>
              <a:off x="761999" y="3003804"/>
              <a:ext cx="3352800" cy="2529840"/>
            </a:xfrm>
            <a:prstGeom prst="rect">
              <a:avLst/>
            </a:prstGeom>
          </p:spPr>
        </p:pic>
        <p:sp>
          <p:nvSpPr>
            <p:cNvPr id="31" name="object 18">
              <a:extLst>
                <a:ext uri="{FF2B5EF4-FFF2-40B4-BE49-F238E27FC236}">
                  <a16:creationId xmlns:a16="http://schemas.microsoft.com/office/drawing/2014/main" id="{7F5EC2DB-4E93-9C9C-76B2-9D8974D23547}"/>
                </a:ext>
              </a:extLst>
            </p:cNvPr>
            <p:cNvSpPr/>
            <p:nvPr/>
          </p:nvSpPr>
          <p:spPr>
            <a:xfrm>
              <a:off x="761999" y="3003804"/>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32" name="object 19">
            <a:extLst>
              <a:ext uri="{FF2B5EF4-FFF2-40B4-BE49-F238E27FC236}">
                <a16:creationId xmlns:a16="http://schemas.microsoft.com/office/drawing/2014/main" id="{BDDE8CEA-7553-0570-B641-BFCAD11C0DF9}"/>
              </a:ext>
            </a:extLst>
          </p:cNvPr>
          <p:cNvSpPr txBox="1"/>
          <p:nvPr/>
        </p:nvSpPr>
        <p:spPr>
          <a:xfrm>
            <a:off x="2216785" y="4104513"/>
            <a:ext cx="454025" cy="299720"/>
          </a:xfrm>
          <a:prstGeom prst="rect">
            <a:avLst/>
          </a:prstGeom>
        </p:spPr>
        <p:txBody>
          <a:bodyPr vert="horz" wrap="square" lIns="0" tIns="12700" rIns="0" bIns="0" rtlCol="0">
            <a:spAutoFit/>
          </a:bodyPr>
          <a:lstStyle/>
          <a:p>
            <a:pPr>
              <a:lnSpc>
                <a:spcPct val="100000"/>
              </a:lnSpc>
              <a:spcBef>
                <a:spcPts val="100"/>
              </a:spcBef>
            </a:pPr>
            <a:r>
              <a:rPr sz="1800" spc="-10" dirty="0">
                <a:latin typeface="Calibri"/>
                <a:cs typeface="Calibri"/>
              </a:rPr>
              <a:t>Stuff</a:t>
            </a:r>
            <a:endParaRPr sz="1800">
              <a:latin typeface="Calibri"/>
              <a:cs typeface="Calibri"/>
            </a:endParaRPr>
          </a:p>
        </p:txBody>
      </p:sp>
      <p:sp>
        <p:nvSpPr>
          <p:cNvPr id="33" name="object 21">
            <a:extLst>
              <a:ext uri="{FF2B5EF4-FFF2-40B4-BE49-F238E27FC236}">
                <a16:creationId xmlns:a16="http://schemas.microsoft.com/office/drawing/2014/main" id="{6D324A53-0DCD-FB38-EC77-38826AC09050}"/>
              </a:ext>
            </a:extLst>
          </p:cNvPr>
          <p:cNvSpPr txBox="1"/>
          <p:nvPr/>
        </p:nvSpPr>
        <p:spPr>
          <a:xfrm>
            <a:off x="1907794" y="5700484"/>
            <a:ext cx="848360" cy="281305"/>
          </a:xfrm>
          <a:prstGeom prst="rect">
            <a:avLst/>
          </a:prstGeom>
        </p:spPr>
        <p:txBody>
          <a:bodyPr vert="horz" wrap="square" lIns="0" tIns="0" rIns="0" bIns="0" rtlCol="0">
            <a:spAutoFit/>
          </a:bodyPr>
          <a:lstStyle/>
          <a:p>
            <a:pPr marL="12700">
              <a:lnSpc>
                <a:spcPts val="2090"/>
              </a:lnSpc>
            </a:pPr>
            <a:r>
              <a:rPr sz="1800" spc="-10" dirty="0">
                <a:latin typeface="Arial"/>
                <a:cs typeface="Arial"/>
              </a:rPr>
              <a:t>“badfile”</a:t>
            </a:r>
            <a:endParaRPr sz="1800">
              <a:latin typeface="Arial"/>
              <a:cs typeface="Arial"/>
            </a:endParaRPr>
          </a:p>
        </p:txBody>
      </p:sp>
      <p:sp>
        <p:nvSpPr>
          <p:cNvPr id="34" name="object 20">
            <a:extLst>
              <a:ext uri="{FF2B5EF4-FFF2-40B4-BE49-F238E27FC236}">
                <a16:creationId xmlns:a16="http://schemas.microsoft.com/office/drawing/2014/main" id="{596A2214-5504-06DC-A699-825CE9588A77}"/>
              </a:ext>
            </a:extLst>
          </p:cNvPr>
          <p:cNvSpPr txBox="1">
            <a:spLocks noGrp="1"/>
          </p:cNvSpPr>
          <p:nvPr>
            <p:ph type="title"/>
          </p:nvPr>
        </p:nvSpPr>
        <p:spPr>
          <a:xfrm>
            <a:off x="5423153" y="71373"/>
            <a:ext cx="6297295" cy="574040"/>
          </a:xfrm>
          <a:prstGeom prst="rect">
            <a:avLst/>
          </a:prstGeom>
        </p:spPr>
        <p:txBody>
          <a:bodyPr vert="horz" wrap="square" lIns="0" tIns="12700" rIns="0" bIns="0" rtlCol="0">
            <a:spAutoFit/>
          </a:bodyPr>
          <a:lstStyle/>
          <a:p>
            <a:pPr marL="1270" algn="ctr">
              <a:lnSpc>
                <a:spcPct val="100000"/>
              </a:lnSpc>
              <a:spcBef>
                <a:spcPts val="100"/>
              </a:spcBef>
            </a:pPr>
            <a:r>
              <a:rPr sz="1800" b="1" spc="-10" dirty="0">
                <a:solidFill>
                  <a:srgbClr val="000000"/>
                </a:solidFill>
                <a:latin typeface="Arial"/>
                <a:cs typeface="Arial"/>
              </a:rPr>
              <a:t>GOAL:</a:t>
            </a:r>
            <a:endParaRPr sz="1800">
              <a:latin typeface="Arial"/>
              <a:cs typeface="Arial"/>
            </a:endParaRPr>
          </a:p>
          <a:p>
            <a:pPr algn="ctr">
              <a:lnSpc>
                <a:spcPct val="100000"/>
              </a:lnSpc>
            </a:pPr>
            <a:r>
              <a:rPr sz="1800" b="1" dirty="0">
                <a:solidFill>
                  <a:srgbClr val="000000"/>
                </a:solidFill>
                <a:latin typeface="Arial"/>
                <a:cs typeface="Arial"/>
              </a:rPr>
              <a:t>Overflow</a:t>
            </a:r>
            <a:r>
              <a:rPr sz="1800" b="1" spc="5" dirty="0">
                <a:solidFill>
                  <a:srgbClr val="000000"/>
                </a:solidFill>
                <a:latin typeface="Arial"/>
                <a:cs typeface="Arial"/>
              </a:rPr>
              <a:t> </a:t>
            </a:r>
            <a:r>
              <a:rPr sz="1800" b="1" dirty="0">
                <a:solidFill>
                  <a:srgbClr val="000000"/>
                </a:solidFill>
                <a:latin typeface="Arial"/>
                <a:cs typeface="Arial"/>
              </a:rPr>
              <a:t>a</a:t>
            </a:r>
            <a:r>
              <a:rPr sz="1800" b="1" spc="-15" dirty="0">
                <a:solidFill>
                  <a:srgbClr val="000000"/>
                </a:solidFill>
                <a:latin typeface="Arial"/>
                <a:cs typeface="Arial"/>
              </a:rPr>
              <a:t> </a:t>
            </a:r>
            <a:r>
              <a:rPr sz="1800" b="1" dirty="0">
                <a:solidFill>
                  <a:srgbClr val="000000"/>
                </a:solidFill>
                <a:latin typeface="Arial"/>
                <a:cs typeface="Arial"/>
              </a:rPr>
              <a:t>buffer</a:t>
            </a:r>
            <a:r>
              <a:rPr sz="1800" b="1" spc="-20" dirty="0">
                <a:solidFill>
                  <a:srgbClr val="000000"/>
                </a:solidFill>
                <a:latin typeface="Arial"/>
                <a:cs typeface="Arial"/>
              </a:rPr>
              <a:t> </a:t>
            </a:r>
            <a:r>
              <a:rPr sz="1800" b="1" dirty="0">
                <a:solidFill>
                  <a:srgbClr val="000000"/>
                </a:solidFill>
                <a:latin typeface="Arial"/>
                <a:cs typeface="Arial"/>
              </a:rPr>
              <a:t>to</a:t>
            </a:r>
            <a:r>
              <a:rPr sz="1800" b="1" spc="-15" dirty="0">
                <a:solidFill>
                  <a:srgbClr val="000000"/>
                </a:solidFill>
                <a:latin typeface="Arial"/>
                <a:cs typeface="Arial"/>
              </a:rPr>
              <a:t> </a:t>
            </a:r>
            <a:r>
              <a:rPr sz="1800" b="1" dirty="0">
                <a:solidFill>
                  <a:srgbClr val="000000"/>
                </a:solidFill>
                <a:latin typeface="Arial"/>
                <a:cs typeface="Arial"/>
              </a:rPr>
              <a:t>insert</a:t>
            </a:r>
            <a:r>
              <a:rPr sz="1800" b="1" spc="-15" dirty="0">
                <a:solidFill>
                  <a:srgbClr val="000000"/>
                </a:solidFill>
                <a:latin typeface="Arial"/>
                <a:cs typeface="Arial"/>
              </a:rPr>
              <a:t> </a:t>
            </a:r>
            <a:r>
              <a:rPr sz="1800" b="1" dirty="0">
                <a:solidFill>
                  <a:srgbClr val="000000"/>
                </a:solidFill>
                <a:latin typeface="Arial"/>
                <a:cs typeface="Arial"/>
              </a:rPr>
              <a:t>code</a:t>
            </a:r>
            <a:r>
              <a:rPr sz="1800" b="1" spc="-15" dirty="0">
                <a:solidFill>
                  <a:srgbClr val="000000"/>
                </a:solidFill>
                <a:latin typeface="Arial"/>
                <a:cs typeface="Arial"/>
              </a:rPr>
              <a:t> </a:t>
            </a:r>
            <a:r>
              <a:rPr sz="1800" b="1" dirty="0">
                <a:solidFill>
                  <a:srgbClr val="000000"/>
                </a:solidFill>
                <a:latin typeface="Arial"/>
                <a:cs typeface="Arial"/>
              </a:rPr>
              <a:t>and</a:t>
            </a:r>
            <a:r>
              <a:rPr sz="1800" b="1" spc="-15" dirty="0">
                <a:solidFill>
                  <a:srgbClr val="000000"/>
                </a:solidFill>
                <a:latin typeface="Arial"/>
                <a:cs typeface="Arial"/>
              </a:rPr>
              <a:t> </a:t>
            </a:r>
            <a:r>
              <a:rPr sz="1800" b="1" dirty="0">
                <a:solidFill>
                  <a:srgbClr val="000000"/>
                </a:solidFill>
                <a:latin typeface="Arial"/>
                <a:cs typeface="Arial"/>
              </a:rPr>
              <a:t>a</a:t>
            </a:r>
            <a:r>
              <a:rPr sz="1800" b="1" spc="-15" dirty="0">
                <a:solidFill>
                  <a:srgbClr val="000000"/>
                </a:solidFill>
                <a:latin typeface="Arial"/>
                <a:cs typeface="Arial"/>
              </a:rPr>
              <a:t> </a:t>
            </a:r>
            <a:r>
              <a:rPr sz="1800" b="1" dirty="0">
                <a:solidFill>
                  <a:srgbClr val="000000"/>
                </a:solidFill>
                <a:latin typeface="Arial"/>
                <a:cs typeface="Arial"/>
              </a:rPr>
              <a:t>new</a:t>
            </a:r>
            <a:r>
              <a:rPr sz="1800" b="1" spc="-10" dirty="0">
                <a:solidFill>
                  <a:srgbClr val="000000"/>
                </a:solidFill>
                <a:latin typeface="Arial"/>
                <a:cs typeface="Arial"/>
              </a:rPr>
              <a:t> </a:t>
            </a:r>
            <a:r>
              <a:rPr sz="1800" b="1" dirty="0">
                <a:solidFill>
                  <a:srgbClr val="000000"/>
                </a:solidFill>
                <a:latin typeface="Arial"/>
                <a:cs typeface="Arial"/>
              </a:rPr>
              <a:t>return</a:t>
            </a:r>
            <a:r>
              <a:rPr sz="1800" b="1" spc="-5" dirty="0">
                <a:solidFill>
                  <a:srgbClr val="000000"/>
                </a:solidFill>
                <a:latin typeface="Arial"/>
                <a:cs typeface="Arial"/>
              </a:rPr>
              <a:t> </a:t>
            </a:r>
            <a:r>
              <a:rPr sz="1800" b="1" spc="-10" dirty="0">
                <a:solidFill>
                  <a:srgbClr val="000000"/>
                </a:solidFill>
                <a:latin typeface="Arial"/>
                <a:cs typeface="Arial"/>
              </a:rPr>
              <a:t>address</a:t>
            </a:r>
            <a:endParaRPr sz="1800">
              <a:latin typeface="Arial"/>
              <a:cs typeface="Arial"/>
            </a:endParaRPr>
          </a:p>
        </p:txBody>
      </p:sp>
      <p:sp>
        <p:nvSpPr>
          <p:cNvPr id="2" name="object 27">
            <a:extLst>
              <a:ext uri="{FF2B5EF4-FFF2-40B4-BE49-F238E27FC236}">
                <a16:creationId xmlns:a16="http://schemas.microsoft.com/office/drawing/2014/main" id="{F43B597F-71B5-5CD9-0B81-26B99ECD0B8C}"/>
              </a:ext>
            </a:extLst>
          </p:cNvPr>
          <p:cNvSpPr txBox="1"/>
          <p:nvPr/>
        </p:nvSpPr>
        <p:spPr>
          <a:xfrm>
            <a:off x="5478779" y="1709673"/>
            <a:ext cx="5073650" cy="756920"/>
          </a:xfrm>
          <a:prstGeom prst="rect">
            <a:avLst/>
          </a:prstGeom>
        </p:spPr>
        <p:txBody>
          <a:bodyPr vert="horz" wrap="square" lIns="0" tIns="12700" rIns="0" bIns="0" rtlCol="0">
            <a:spAutoFit/>
          </a:bodyPr>
          <a:lstStyle/>
          <a:p>
            <a:pPr marL="12700" marR="5080">
              <a:lnSpc>
                <a:spcPct val="100000"/>
              </a:lnSpc>
              <a:spcBef>
                <a:spcPts val="100"/>
              </a:spcBef>
            </a:pPr>
            <a:r>
              <a:rPr sz="2400" b="1" u="sng" dirty="0">
                <a:uFill>
                  <a:solidFill>
                    <a:srgbClr val="000000"/>
                  </a:solidFill>
                </a:uFill>
                <a:latin typeface="Arial"/>
                <a:cs typeface="Arial"/>
              </a:rPr>
              <a:t>Step</a:t>
            </a:r>
            <a:r>
              <a:rPr sz="2400" b="1" u="sng" spc="-15" dirty="0">
                <a:uFill>
                  <a:solidFill>
                    <a:srgbClr val="000000"/>
                  </a:solidFill>
                </a:uFill>
                <a:latin typeface="Arial"/>
                <a:cs typeface="Arial"/>
              </a:rPr>
              <a:t> </a:t>
            </a:r>
            <a:r>
              <a:rPr sz="2400" b="1" u="sng" dirty="0">
                <a:uFill>
                  <a:solidFill>
                    <a:srgbClr val="000000"/>
                  </a:solidFill>
                </a:uFill>
                <a:latin typeface="Arial"/>
                <a:cs typeface="Arial"/>
              </a:rPr>
              <a:t>2:</a:t>
            </a:r>
            <a:r>
              <a:rPr sz="2400" b="1" spc="-20" dirty="0">
                <a:latin typeface="Arial"/>
                <a:cs typeface="Arial"/>
              </a:rPr>
              <a:t> </a:t>
            </a:r>
            <a:r>
              <a:rPr sz="2400" dirty="0">
                <a:latin typeface="Arial"/>
                <a:cs typeface="Arial"/>
              </a:rPr>
              <a:t>Find</a:t>
            </a:r>
            <a:r>
              <a:rPr sz="2400" spc="-10"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address</a:t>
            </a:r>
            <a:r>
              <a:rPr sz="2400" spc="-5" dirty="0">
                <a:latin typeface="Arial"/>
                <a:cs typeface="Arial"/>
              </a:rPr>
              <a:t> </a:t>
            </a:r>
            <a:r>
              <a:rPr sz="2400" dirty="0">
                <a:latin typeface="Arial"/>
                <a:cs typeface="Arial"/>
              </a:rPr>
              <a:t>to</a:t>
            </a:r>
            <a:r>
              <a:rPr sz="2400" spc="-15" dirty="0">
                <a:latin typeface="Arial"/>
                <a:cs typeface="Arial"/>
              </a:rPr>
              <a:t> </a:t>
            </a:r>
            <a:r>
              <a:rPr sz="2400" dirty="0">
                <a:latin typeface="Arial"/>
                <a:cs typeface="Arial"/>
              </a:rPr>
              <a:t>place</a:t>
            </a:r>
            <a:r>
              <a:rPr sz="2400" spc="-5" dirty="0">
                <a:latin typeface="Arial"/>
                <a:cs typeface="Arial"/>
              </a:rPr>
              <a:t> </a:t>
            </a:r>
            <a:r>
              <a:rPr sz="2400" spc="-25" dirty="0">
                <a:latin typeface="Arial"/>
                <a:cs typeface="Arial"/>
              </a:rPr>
              <a:t>our </a:t>
            </a:r>
            <a:r>
              <a:rPr sz="2400" dirty="0">
                <a:latin typeface="Arial"/>
                <a:cs typeface="Arial"/>
              </a:rPr>
              <a:t>malicious</a:t>
            </a:r>
            <a:r>
              <a:rPr sz="2400" spc="10" dirty="0">
                <a:latin typeface="Arial"/>
                <a:cs typeface="Arial"/>
              </a:rPr>
              <a:t> </a:t>
            </a:r>
            <a:r>
              <a:rPr sz="2400" b="1" spc="-10" dirty="0">
                <a:latin typeface="Arial"/>
                <a:cs typeface="Arial"/>
              </a:rPr>
              <a:t>shellcode</a:t>
            </a:r>
            <a:r>
              <a:rPr lang="en-US" sz="2400" b="1" spc="-10" dirty="0">
                <a:latin typeface="Arial"/>
                <a:cs typeface="Arial"/>
              </a:rPr>
              <a:t> </a:t>
            </a:r>
            <a:endParaRPr sz="2400" dirty="0">
              <a:latin typeface="Arial"/>
              <a:cs typeface="Arial"/>
            </a:endParaRPr>
          </a:p>
        </p:txBody>
      </p:sp>
      <p:sp>
        <p:nvSpPr>
          <p:cNvPr id="9" name="Right Brace 8">
            <a:extLst>
              <a:ext uri="{FF2B5EF4-FFF2-40B4-BE49-F238E27FC236}">
                <a16:creationId xmlns:a16="http://schemas.microsoft.com/office/drawing/2014/main" id="{DD0ABBE5-2ECF-C450-767F-392BF0135848}"/>
              </a:ext>
            </a:extLst>
          </p:cNvPr>
          <p:cNvSpPr/>
          <p:nvPr/>
        </p:nvSpPr>
        <p:spPr>
          <a:xfrm>
            <a:off x="4254832" y="2975101"/>
            <a:ext cx="164768" cy="2543862"/>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374B9C41-2AAD-D0C4-7BFA-1D3345E44562}"/>
              </a:ext>
            </a:extLst>
          </p:cNvPr>
          <p:cNvSpPr txBox="1"/>
          <p:nvPr/>
        </p:nvSpPr>
        <p:spPr>
          <a:xfrm>
            <a:off x="4419600" y="4077904"/>
            <a:ext cx="851515" cy="369332"/>
          </a:xfrm>
          <a:prstGeom prst="rect">
            <a:avLst/>
          </a:prstGeom>
          <a:noFill/>
        </p:spPr>
        <p:txBody>
          <a:bodyPr wrap="none" rtlCol="0">
            <a:spAutoFit/>
          </a:bodyPr>
          <a:lstStyle/>
          <a:p>
            <a:r>
              <a:rPr lang="en-US" dirty="0"/>
              <a:t>Step 1</a:t>
            </a:r>
          </a:p>
        </p:txBody>
      </p:sp>
      <p:sp>
        <p:nvSpPr>
          <p:cNvPr id="13" name="TextBox 12">
            <a:extLst>
              <a:ext uri="{FF2B5EF4-FFF2-40B4-BE49-F238E27FC236}">
                <a16:creationId xmlns:a16="http://schemas.microsoft.com/office/drawing/2014/main" id="{C53E68D8-D813-6A11-47DF-D564BC9E4C58}"/>
              </a:ext>
            </a:extLst>
          </p:cNvPr>
          <p:cNvSpPr txBox="1"/>
          <p:nvPr/>
        </p:nvSpPr>
        <p:spPr>
          <a:xfrm>
            <a:off x="6096000" y="2804426"/>
            <a:ext cx="4289296" cy="830997"/>
          </a:xfrm>
          <a:prstGeom prst="rect">
            <a:avLst/>
          </a:prstGeom>
          <a:noFill/>
        </p:spPr>
        <p:txBody>
          <a:bodyPr wrap="square" rtlCol="0">
            <a:spAutoFit/>
          </a:bodyPr>
          <a:lstStyle/>
          <a:p>
            <a:r>
              <a:rPr lang="en-US" sz="2400" dirty="0"/>
              <a:t>We do not know where </a:t>
            </a:r>
            <a:r>
              <a:rPr lang="en-US" sz="2400" i="1" dirty="0"/>
              <a:t>exactly</a:t>
            </a:r>
            <a:r>
              <a:rPr lang="en-US" sz="2400" dirty="0"/>
              <a:t> our malicious code is</a:t>
            </a:r>
          </a:p>
        </p:txBody>
      </p:sp>
      <p:sp>
        <p:nvSpPr>
          <p:cNvPr id="19" name="TextBox 18">
            <a:extLst>
              <a:ext uri="{FF2B5EF4-FFF2-40B4-BE49-F238E27FC236}">
                <a16:creationId xmlns:a16="http://schemas.microsoft.com/office/drawing/2014/main" id="{A2E17B65-E5B1-6DB8-7099-27919B343AA4}"/>
              </a:ext>
            </a:extLst>
          </p:cNvPr>
          <p:cNvSpPr txBox="1"/>
          <p:nvPr/>
        </p:nvSpPr>
        <p:spPr>
          <a:xfrm>
            <a:off x="6134458" y="3880743"/>
            <a:ext cx="4289296" cy="1200329"/>
          </a:xfrm>
          <a:prstGeom prst="rect">
            <a:avLst/>
          </a:prstGeom>
          <a:noFill/>
        </p:spPr>
        <p:txBody>
          <a:bodyPr wrap="square" rtlCol="0">
            <a:spAutoFit/>
          </a:bodyPr>
          <a:lstStyle/>
          <a:p>
            <a:r>
              <a:rPr lang="en-US" sz="2400" dirty="0"/>
              <a:t>We only know that our code we inject gets copied into a </a:t>
            </a:r>
            <a:r>
              <a:rPr lang="en-US" sz="2400" dirty="0">
                <a:latin typeface="Courier New" panose="02070309020205020404" pitchFamily="49" charset="0"/>
                <a:cs typeface="Courier New" panose="02070309020205020404" pitchFamily="49" charset="0"/>
              </a:rPr>
              <a:t>buffer</a:t>
            </a:r>
            <a:r>
              <a:rPr lang="en-US" sz="2400" dirty="0"/>
              <a:t> on stack</a:t>
            </a:r>
          </a:p>
        </p:txBody>
      </p:sp>
      <p:sp>
        <p:nvSpPr>
          <p:cNvPr id="20" name="TextBox 19">
            <a:extLst>
              <a:ext uri="{FF2B5EF4-FFF2-40B4-BE49-F238E27FC236}">
                <a16:creationId xmlns:a16="http://schemas.microsoft.com/office/drawing/2014/main" id="{00EDFA1F-7784-7D4D-D3AD-FF960172873F}"/>
              </a:ext>
            </a:extLst>
          </p:cNvPr>
          <p:cNvSpPr txBox="1"/>
          <p:nvPr/>
        </p:nvSpPr>
        <p:spPr>
          <a:xfrm>
            <a:off x="6324600" y="5700484"/>
            <a:ext cx="248786" cy="369332"/>
          </a:xfrm>
          <a:prstGeom prst="rect">
            <a:avLst/>
          </a:prstGeom>
          <a:noFill/>
        </p:spPr>
        <p:txBody>
          <a:bodyPr wrap="none" rtlCol="0">
            <a:spAutoFit/>
          </a:bodyPr>
          <a:lstStyle/>
          <a:p>
            <a:r>
              <a:rPr lang="en-US" dirty="0"/>
              <a:t> </a:t>
            </a:r>
          </a:p>
        </p:txBody>
      </p:sp>
      <p:sp>
        <p:nvSpPr>
          <p:cNvPr id="21" name="TextBox 20">
            <a:extLst>
              <a:ext uri="{FF2B5EF4-FFF2-40B4-BE49-F238E27FC236}">
                <a16:creationId xmlns:a16="http://schemas.microsoft.com/office/drawing/2014/main" id="{C4846CC6-4EEA-9441-1A46-B8594D123268}"/>
              </a:ext>
            </a:extLst>
          </p:cNvPr>
          <p:cNvSpPr txBox="1"/>
          <p:nvPr/>
        </p:nvSpPr>
        <p:spPr>
          <a:xfrm>
            <a:off x="4885070" y="5415268"/>
            <a:ext cx="6788071" cy="646331"/>
          </a:xfrm>
          <a:prstGeom prst="rect">
            <a:avLst/>
          </a:prstGeom>
          <a:noFill/>
        </p:spPr>
        <p:txBody>
          <a:bodyPr wrap="square" rtlCol="0">
            <a:spAutoFit/>
          </a:bodyPr>
          <a:lstStyle/>
          <a:p>
            <a:r>
              <a:rPr lang="en-US" b="1" dirty="0"/>
              <a:t>We do not know the exact memory location of buffer, because it varies depending on program memory usage</a:t>
            </a:r>
          </a:p>
        </p:txBody>
      </p:sp>
    </p:spTree>
    <p:extLst>
      <p:ext uri="{BB962C8B-B14F-4D97-AF65-F5344CB8AC3E}">
        <p14:creationId xmlns:p14="http://schemas.microsoft.com/office/powerpoint/2010/main" val="36276813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28</a:t>
            </a:fld>
            <a:endParaRPr lang="en-US" dirty="0"/>
          </a:p>
        </p:txBody>
      </p:sp>
      <p:sp>
        <p:nvSpPr>
          <p:cNvPr id="7" name="object 2">
            <a:extLst>
              <a:ext uri="{FF2B5EF4-FFF2-40B4-BE49-F238E27FC236}">
                <a16:creationId xmlns:a16="http://schemas.microsoft.com/office/drawing/2014/main" id="{1B634E46-CD60-4DB7-DE3D-571263CF585B}"/>
              </a:ext>
            </a:extLst>
          </p:cNvPr>
          <p:cNvSpPr txBox="1"/>
          <p:nvPr/>
        </p:nvSpPr>
        <p:spPr>
          <a:xfrm>
            <a:off x="154939" y="99771"/>
            <a:ext cx="4772025" cy="452120"/>
          </a:xfrm>
          <a:prstGeom prst="rect">
            <a:avLst/>
          </a:prstGeom>
        </p:spPr>
        <p:txBody>
          <a:bodyPr vert="horz" wrap="square" lIns="0" tIns="12065" rIns="0" bIns="0" rtlCol="0">
            <a:spAutoFit/>
          </a:bodyPr>
          <a:lstStyle/>
          <a:p>
            <a:pPr marL="12700">
              <a:lnSpc>
                <a:spcPct val="100000"/>
              </a:lnSpc>
              <a:spcBef>
                <a:spcPts val="95"/>
              </a:spcBef>
            </a:pPr>
            <a:r>
              <a:rPr sz="2800" dirty="0">
                <a:latin typeface="Arial"/>
                <a:cs typeface="Arial"/>
              </a:rPr>
              <a:t>Our</a:t>
            </a:r>
            <a:r>
              <a:rPr sz="2800" spc="-70" dirty="0">
                <a:latin typeface="Arial"/>
                <a:cs typeface="Arial"/>
              </a:rPr>
              <a:t> </a:t>
            </a:r>
            <a:r>
              <a:rPr sz="2800" dirty="0">
                <a:latin typeface="Arial"/>
                <a:cs typeface="Arial"/>
              </a:rPr>
              <a:t>first</a:t>
            </a:r>
            <a:r>
              <a:rPr sz="2800" spc="-70" dirty="0">
                <a:latin typeface="Arial"/>
                <a:cs typeface="Arial"/>
              </a:rPr>
              <a:t> </a:t>
            </a:r>
            <a:r>
              <a:rPr sz="2800" dirty="0">
                <a:latin typeface="Arial"/>
                <a:cs typeface="Arial"/>
              </a:rPr>
              <a:t>buffer</a:t>
            </a:r>
            <a:r>
              <a:rPr sz="2800" spc="-70" dirty="0">
                <a:latin typeface="Arial"/>
                <a:cs typeface="Arial"/>
              </a:rPr>
              <a:t> </a:t>
            </a:r>
            <a:r>
              <a:rPr sz="2800" dirty="0">
                <a:latin typeface="Arial"/>
                <a:cs typeface="Arial"/>
              </a:rPr>
              <a:t>overflow</a:t>
            </a:r>
            <a:r>
              <a:rPr sz="2800" spc="-70" dirty="0">
                <a:latin typeface="Arial"/>
                <a:cs typeface="Arial"/>
              </a:rPr>
              <a:t> </a:t>
            </a:r>
            <a:r>
              <a:rPr sz="2800" spc="-10" dirty="0">
                <a:latin typeface="Arial"/>
                <a:cs typeface="Arial"/>
              </a:rPr>
              <a:t>attack</a:t>
            </a:r>
            <a:endParaRPr sz="2800">
              <a:latin typeface="Arial"/>
              <a:cs typeface="Arial"/>
            </a:endParaRPr>
          </a:p>
        </p:txBody>
      </p:sp>
      <p:sp>
        <p:nvSpPr>
          <p:cNvPr id="34" name="object 20">
            <a:extLst>
              <a:ext uri="{FF2B5EF4-FFF2-40B4-BE49-F238E27FC236}">
                <a16:creationId xmlns:a16="http://schemas.microsoft.com/office/drawing/2014/main" id="{596A2214-5504-06DC-A699-825CE9588A77}"/>
              </a:ext>
            </a:extLst>
          </p:cNvPr>
          <p:cNvSpPr txBox="1">
            <a:spLocks noGrp="1"/>
          </p:cNvSpPr>
          <p:nvPr>
            <p:ph type="title"/>
          </p:nvPr>
        </p:nvSpPr>
        <p:spPr>
          <a:xfrm>
            <a:off x="5423153" y="71373"/>
            <a:ext cx="6297295" cy="574040"/>
          </a:xfrm>
          <a:prstGeom prst="rect">
            <a:avLst/>
          </a:prstGeom>
        </p:spPr>
        <p:txBody>
          <a:bodyPr vert="horz" wrap="square" lIns="0" tIns="12700" rIns="0" bIns="0" rtlCol="0">
            <a:spAutoFit/>
          </a:bodyPr>
          <a:lstStyle/>
          <a:p>
            <a:pPr marL="1270" algn="ctr">
              <a:lnSpc>
                <a:spcPct val="100000"/>
              </a:lnSpc>
              <a:spcBef>
                <a:spcPts val="100"/>
              </a:spcBef>
            </a:pPr>
            <a:r>
              <a:rPr sz="1800" b="1" spc="-10" dirty="0">
                <a:solidFill>
                  <a:srgbClr val="000000"/>
                </a:solidFill>
                <a:latin typeface="Arial"/>
                <a:cs typeface="Arial"/>
              </a:rPr>
              <a:t>GOAL:</a:t>
            </a:r>
            <a:endParaRPr sz="1800">
              <a:latin typeface="Arial"/>
              <a:cs typeface="Arial"/>
            </a:endParaRPr>
          </a:p>
          <a:p>
            <a:pPr algn="ctr">
              <a:lnSpc>
                <a:spcPct val="100000"/>
              </a:lnSpc>
            </a:pPr>
            <a:r>
              <a:rPr sz="1800" b="1" dirty="0">
                <a:solidFill>
                  <a:srgbClr val="000000"/>
                </a:solidFill>
                <a:latin typeface="Arial"/>
                <a:cs typeface="Arial"/>
              </a:rPr>
              <a:t>Overflow</a:t>
            </a:r>
            <a:r>
              <a:rPr sz="1800" b="1" spc="5" dirty="0">
                <a:solidFill>
                  <a:srgbClr val="000000"/>
                </a:solidFill>
                <a:latin typeface="Arial"/>
                <a:cs typeface="Arial"/>
              </a:rPr>
              <a:t> </a:t>
            </a:r>
            <a:r>
              <a:rPr sz="1800" b="1" dirty="0">
                <a:solidFill>
                  <a:srgbClr val="000000"/>
                </a:solidFill>
                <a:latin typeface="Arial"/>
                <a:cs typeface="Arial"/>
              </a:rPr>
              <a:t>a</a:t>
            </a:r>
            <a:r>
              <a:rPr sz="1800" b="1" spc="-15" dirty="0">
                <a:solidFill>
                  <a:srgbClr val="000000"/>
                </a:solidFill>
                <a:latin typeface="Arial"/>
                <a:cs typeface="Arial"/>
              </a:rPr>
              <a:t> </a:t>
            </a:r>
            <a:r>
              <a:rPr sz="1800" b="1" dirty="0">
                <a:solidFill>
                  <a:srgbClr val="000000"/>
                </a:solidFill>
                <a:latin typeface="Arial"/>
                <a:cs typeface="Arial"/>
              </a:rPr>
              <a:t>buffer</a:t>
            </a:r>
            <a:r>
              <a:rPr sz="1800" b="1" spc="-20" dirty="0">
                <a:solidFill>
                  <a:srgbClr val="000000"/>
                </a:solidFill>
                <a:latin typeface="Arial"/>
                <a:cs typeface="Arial"/>
              </a:rPr>
              <a:t> </a:t>
            </a:r>
            <a:r>
              <a:rPr sz="1800" b="1" dirty="0">
                <a:solidFill>
                  <a:srgbClr val="000000"/>
                </a:solidFill>
                <a:latin typeface="Arial"/>
                <a:cs typeface="Arial"/>
              </a:rPr>
              <a:t>to</a:t>
            </a:r>
            <a:r>
              <a:rPr sz="1800" b="1" spc="-15" dirty="0">
                <a:solidFill>
                  <a:srgbClr val="000000"/>
                </a:solidFill>
                <a:latin typeface="Arial"/>
                <a:cs typeface="Arial"/>
              </a:rPr>
              <a:t> </a:t>
            </a:r>
            <a:r>
              <a:rPr sz="1800" b="1" dirty="0">
                <a:solidFill>
                  <a:srgbClr val="000000"/>
                </a:solidFill>
                <a:latin typeface="Arial"/>
                <a:cs typeface="Arial"/>
              </a:rPr>
              <a:t>insert</a:t>
            </a:r>
            <a:r>
              <a:rPr sz="1800" b="1" spc="-15" dirty="0">
                <a:solidFill>
                  <a:srgbClr val="000000"/>
                </a:solidFill>
                <a:latin typeface="Arial"/>
                <a:cs typeface="Arial"/>
              </a:rPr>
              <a:t> </a:t>
            </a:r>
            <a:r>
              <a:rPr sz="1800" b="1" dirty="0">
                <a:solidFill>
                  <a:srgbClr val="000000"/>
                </a:solidFill>
                <a:latin typeface="Arial"/>
                <a:cs typeface="Arial"/>
              </a:rPr>
              <a:t>code</a:t>
            </a:r>
            <a:r>
              <a:rPr sz="1800" b="1" spc="-15" dirty="0">
                <a:solidFill>
                  <a:srgbClr val="000000"/>
                </a:solidFill>
                <a:latin typeface="Arial"/>
                <a:cs typeface="Arial"/>
              </a:rPr>
              <a:t> </a:t>
            </a:r>
            <a:r>
              <a:rPr sz="1800" b="1" dirty="0">
                <a:solidFill>
                  <a:srgbClr val="000000"/>
                </a:solidFill>
                <a:latin typeface="Arial"/>
                <a:cs typeface="Arial"/>
              </a:rPr>
              <a:t>and</a:t>
            </a:r>
            <a:r>
              <a:rPr sz="1800" b="1" spc="-15" dirty="0">
                <a:solidFill>
                  <a:srgbClr val="000000"/>
                </a:solidFill>
                <a:latin typeface="Arial"/>
                <a:cs typeface="Arial"/>
              </a:rPr>
              <a:t> </a:t>
            </a:r>
            <a:r>
              <a:rPr sz="1800" b="1" dirty="0">
                <a:solidFill>
                  <a:srgbClr val="000000"/>
                </a:solidFill>
                <a:latin typeface="Arial"/>
                <a:cs typeface="Arial"/>
              </a:rPr>
              <a:t>a</a:t>
            </a:r>
            <a:r>
              <a:rPr sz="1800" b="1" spc="-15" dirty="0">
                <a:solidFill>
                  <a:srgbClr val="000000"/>
                </a:solidFill>
                <a:latin typeface="Arial"/>
                <a:cs typeface="Arial"/>
              </a:rPr>
              <a:t> </a:t>
            </a:r>
            <a:r>
              <a:rPr sz="1800" b="1" dirty="0">
                <a:solidFill>
                  <a:srgbClr val="000000"/>
                </a:solidFill>
                <a:latin typeface="Arial"/>
                <a:cs typeface="Arial"/>
              </a:rPr>
              <a:t>new</a:t>
            </a:r>
            <a:r>
              <a:rPr sz="1800" b="1" spc="-10" dirty="0">
                <a:solidFill>
                  <a:srgbClr val="000000"/>
                </a:solidFill>
                <a:latin typeface="Arial"/>
                <a:cs typeface="Arial"/>
              </a:rPr>
              <a:t> </a:t>
            </a:r>
            <a:r>
              <a:rPr sz="1800" b="1" dirty="0">
                <a:solidFill>
                  <a:srgbClr val="000000"/>
                </a:solidFill>
                <a:latin typeface="Arial"/>
                <a:cs typeface="Arial"/>
              </a:rPr>
              <a:t>return</a:t>
            </a:r>
            <a:r>
              <a:rPr sz="1800" b="1" spc="-5" dirty="0">
                <a:solidFill>
                  <a:srgbClr val="000000"/>
                </a:solidFill>
                <a:latin typeface="Arial"/>
                <a:cs typeface="Arial"/>
              </a:rPr>
              <a:t> </a:t>
            </a:r>
            <a:r>
              <a:rPr sz="1800" b="1" spc="-10" dirty="0">
                <a:solidFill>
                  <a:srgbClr val="000000"/>
                </a:solidFill>
                <a:latin typeface="Arial"/>
                <a:cs typeface="Arial"/>
              </a:rPr>
              <a:t>address</a:t>
            </a:r>
            <a:endParaRPr sz="1800">
              <a:latin typeface="Arial"/>
              <a:cs typeface="Arial"/>
            </a:endParaRPr>
          </a:p>
        </p:txBody>
      </p:sp>
      <p:sp>
        <p:nvSpPr>
          <p:cNvPr id="13" name="TextBox 12">
            <a:extLst>
              <a:ext uri="{FF2B5EF4-FFF2-40B4-BE49-F238E27FC236}">
                <a16:creationId xmlns:a16="http://schemas.microsoft.com/office/drawing/2014/main" id="{C53E68D8-D813-6A11-47DF-D564BC9E4C58}"/>
              </a:ext>
            </a:extLst>
          </p:cNvPr>
          <p:cNvSpPr txBox="1"/>
          <p:nvPr/>
        </p:nvSpPr>
        <p:spPr>
          <a:xfrm>
            <a:off x="6573386" y="1306939"/>
            <a:ext cx="4289296" cy="830997"/>
          </a:xfrm>
          <a:prstGeom prst="rect">
            <a:avLst/>
          </a:prstGeom>
          <a:noFill/>
        </p:spPr>
        <p:txBody>
          <a:bodyPr wrap="square" rtlCol="0">
            <a:spAutoFit/>
          </a:bodyPr>
          <a:lstStyle/>
          <a:p>
            <a:r>
              <a:rPr lang="en-US" sz="2400" dirty="0"/>
              <a:t>We do not know where </a:t>
            </a:r>
            <a:r>
              <a:rPr lang="en-US" sz="2400" i="1" dirty="0"/>
              <a:t>exactly</a:t>
            </a:r>
            <a:r>
              <a:rPr lang="en-US" sz="2400" dirty="0"/>
              <a:t> our malicious code is</a:t>
            </a:r>
          </a:p>
        </p:txBody>
      </p:sp>
      <p:sp>
        <p:nvSpPr>
          <p:cNvPr id="19" name="TextBox 18">
            <a:extLst>
              <a:ext uri="{FF2B5EF4-FFF2-40B4-BE49-F238E27FC236}">
                <a16:creationId xmlns:a16="http://schemas.microsoft.com/office/drawing/2014/main" id="{A2E17B65-E5B1-6DB8-7099-27919B343AA4}"/>
              </a:ext>
            </a:extLst>
          </p:cNvPr>
          <p:cNvSpPr txBox="1"/>
          <p:nvPr/>
        </p:nvSpPr>
        <p:spPr>
          <a:xfrm>
            <a:off x="6573386" y="2169970"/>
            <a:ext cx="4289296" cy="1200329"/>
          </a:xfrm>
          <a:prstGeom prst="rect">
            <a:avLst/>
          </a:prstGeom>
          <a:noFill/>
        </p:spPr>
        <p:txBody>
          <a:bodyPr wrap="square" rtlCol="0">
            <a:spAutoFit/>
          </a:bodyPr>
          <a:lstStyle/>
          <a:p>
            <a:r>
              <a:rPr lang="en-US" sz="2400" dirty="0"/>
              <a:t>We only know that our code we inject gets copied into a </a:t>
            </a:r>
            <a:r>
              <a:rPr lang="en-US" sz="2400" dirty="0">
                <a:latin typeface="Courier New" panose="02070309020205020404" pitchFamily="49" charset="0"/>
                <a:cs typeface="Courier New" panose="02070309020205020404" pitchFamily="49" charset="0"/>
              </a:rPr>
              <a:t>buffer</a:t>
            </a:r>
            <a:r>
              <a:rPr lang="en-US" sz="2400" dirty="0"/>
              <a:t> on stack</a:t>
            </a:r>
          </a:p>
        </p:txBody>
      </p:sp>
      <p:sp>
        <p:nvSpPr>
          <p:cNvPr id="20" name="TextBox 19">
            <a:extLst>
              <a:ext uri="{FF2B5EF4-FFF2-40B4-BE49-F238E27FC236}">
                <a16:creationId xmlns:a16="http://schemas.microsoft.com/office/drawing/2014/main" id="{00EDFA1F-7784-7D4D-D3AD-FF960172873F}"/>
              </a:ext>
            </a:extLst>
          </p:cNvPr>
          <p:cNvSpPr txBox="1"/>
          <p:nvPr/>
        </p:nvSpPr>
        <p:spPr>
          <a:xfrm>
            <a:off x="6324600" y="5700484"/>
            <a:ext cx="248786" cy="369332"/>
          </a:xfrm>
          <a:prstGeom prst="rect">
            <a:avLst/>
          </a:prstGeom>
          <a:noFill/>
        </p:spPr>
        <p:txBody>
          <a:bodyPr wrap="none" rtlCol="0">
            <a:spAutoFit/>
          </a:bodyPr>
          <a:lstStyle/>
          <a:p>
            <a:r>
              <a:rPr lang="en-US" dirty="0"/>
              <a:t> </a:t>
            </a:r>
          </a:p>
        </p:txBody>
      </p:sp>
      <p:sp>
        <p:nvSpPr>
          <p:cNvPr id="21" name="TextBox 20">
            <a:extLst>
              <a:ext uri="{FF2B5EF4-FFF2-40B4-BE49-F238E27FC236}">
                <a16:creationId xmlns:a16="http://schemas.microsoft.com/office/drawing/2014/main" id="{C4846CC6-4EEA-9441-1A46-B8594D123268}"/>
              </a:ext>
            </a:extLst>
          </p:cNvPr>
          <p:cNvSpPr txBox="1"/>
          <p:nvPr/>
        </p:nvSpPr>
        <p:spPr>
          <a:xfrm>
            <a:off x="5715000" y="3596045"/>
            <a:ext cx="6788071" cy="646331"/>
          </a:xfrm>
          <a:prstGeom prst="rect">
            <a:avLst/>
          </a:prstGeom>
          <a:noFill/>
        </p:spPr>
        <p:txBody>
          <a:bodyPr wrap="square" rtlCol="0">
            <a:spAutoFit/>
          </a:bodyPr>
          <a:lstStyle/>
          <a:p>
            <a:r>
              <a:rPr lang="en-US" b="1" dirty="0"/>
              <a:t>We do not know the exact memory location of buffer, because it varies depending on program memory usage</a:t>
            </a:r>
          </a:p>
        </p:txBody>
      </p:sp>
      <p:graphicFrame>
        <p:nvGraphicFramePr>
          <p:cNvPr id="35" name="object 22">
            <a:extLst>
              <a:ext uri="{FF2B5EF4-FFF2-40B4-BE49-F238E27FC236}">
                <a16:creationId xmlns:a16="http://schemas.microsoft.com/office/drawing/2014/main" id="{63712F69-8663-F911-4961-962B91221F74}"/>
              </a:ext>
            </a:extLst>
          </p:cNvPr>
          <p:cNvGraphicFramePr>
            <a:graphicFrameLocks noGrp="1"/>
          </p:cNvGraphicFramePr>
          <p:nvPr>
            <p:extLst>
              <p:ext uri="{D42A27DB-BD31-4B8C-83A1-F6EECF244321}">
                <p14:modId xmlns:p14="http://schemas.microsoft.com/office/powerpoint/2010/main" val="66586208"/>
              </p:ext>
            </p:extLst>
          </p:nvPr>
        </p:nvGraphicFramePr>
        <p:xfrm>
          <a:off x="609600" y="1722438"/>
          <a:ext cx="3352800" cy="3413124"/>
        </p:xfrm>
        <a:graphic>
          <a:graphicData uri="http://schemas.openxmlformats.org/drawingml/2006/table">
            <a:tbl>
              <a:tblPr firstRow="1" bandRow="1">
                <a:tableStyleId>{2D5ABB26-0587-4C30-8999-92F81FD0307C}</a:tableStyleId>
              </a:tblPr>
              <a:tblGrid>
                <a:gridCol w="3352800">
                  <a:extLst>
                    <a:ext uri="{9D8B030D-6E8A-4147-A177-3AD203B41FA5}">
                      <a16:colId xmlns:a16="http://schemas.microsoft.com/office/drawing/2014/main" val="20000"/>
                    </a:ext>
                  </a:extLst>
                </a:gridCol>
              </a:tblGrid>
              <a:tr h="459740">
                <a:tc>
                  <a:txBody>
                    <a:bodyPr/>
                    <a:lstStyle/>
                    <a:p>
                      <a:pPr algn="ctr">
                        <a:lnSpc>
                          <a:spcPct val="100000"/>
                        </a:lnSpc>
                        <a:spcBef>
                          <a:spcPts val="600"/>
                        </a:spcBef>
                      </a:pPr>
                      <a:r>
                        <a:rPr sz="1800" spc="-10" dirty="0">
                          <a:latin typeface="Calibri"/>
                          <a:cs typeface="Calibri"/>
                        </a:rPr>
                        <a:t>Arguments</a:t>
                      </a:r>
                      <a:endParaRPr sz="1800" dirty="0">
                        <a:latin typeface="Calibri"/>
                        <a:cs typeface="Calibri"/>
                      </a:endParaRPr>
                    </a:p>
                  </a:txBody>
                  <a:tcPr marL="0" marR="0" marT="76200" marB="0">
                    <a:lnL w="28575">
                      <a:solidFill>
                        <a:srgbClr val="000000"/>
                      </a:solidFill>
                      <a:prstDash val="solid"/>
                    </a:lnL>
                    <a:lnR w="28575">
                      <a:solidFill>
                        <a:srgbClr val="000000"/>
                      </a:solidFill>
                      <a:prstDash val="solid"/>
                    </a:lnR>
                    <a:lnT w="28575">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0"/>
                  </a:ext>
                </a:extLst>
              </a:tr>
              <a:tr h="463550">
                <a:tc>
                  <a:txBody>
                    <a:bodyPr/>
                    <a:lstStyle/>
                    <a:p>
                      <a:pPr algn="ctr">
                        <a:lnSpc>
                          <a:spcPct val="100000"/>
                        </a:lnSpc>
                        <a:spcBef>
                          <a:spcPts val="620"/>
                        </a:spcBef>
                      </a:pPr>
                      <a:r>
                        <a:rPr sz="1800" b="1" dirty="0">
                          <a:latin typeface="Calibri"/>
                          <a:cs typeface="Calibri"/>
                        </a:rPr>
                        <a:t>Return</a:t>
                      </a:r>
                      <a:r>
                        <a:rPr sz="1800" b="1" spc="-20" dirty="0">
                          <a:latin typeface="Calibri"/>
                          <a:cs typeface="Calibri"/>
                        </a:rPr>
                        <a:t> </a:t>
                      </a:r>
                      <a:r>
                        <a:rPr sz="1800" b="1" spc="-10" dirty="0">
                          <a:latin typeface="Calibri"/>
                          <a:cs typeface="Calibri"/>
                        </a:rPr>
                        <a:t>Address</a:t>
                      </a:r>
                      <a:endParaRPr sz="1800">
                        <a:latin typeface="Calibri"/>
                        <a:cs typeface="Calibri"/>
                      </a:endParaRPr>
                    </a:p>
                  </a:txBody>
                  <a:tcPr marL="0" marR="0" marT="78740"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1"/>
                  </a:ext>
                </a:extLst>
              </a:tr>
              <a:tr h="464184">
                <a:tc>
                  <a:txBody>
                    <a:bodyPr/>
                    <a:lstStyle/>
                    <a:p>
                      <a:pPr algn="ctr">
                        <a:lnSpc>
                          <a:spcPct val="100000"/>
                        </a:lnSpc>
                        <a:spcBef>
                          <a:spcPts val="625"/>
                        </a:spcBef>
                      </a:pPr>
                      <a:r>
                        <a:rPr sz="1800" dirty="0">
                          <a:latin typeface="Calibri"/>
                          <a:cs typeface="Calibri"/>
                        </a:rPr>
                        <a:t>Previous</a:t>
                      </a:r>
                      <a:r>
                        <a:rPr sz="1800" spc="-5" dirty="0">
                          <a:latin typeface="Calibri"/>
                          <a:cs typeface="Calibri"/>
                        </a:rPr>
                        <a:t> </a:t>
                      </a:r>
                      <a:r>
                        <a:rPr sz="1800" dirty="0">
                          <a:latin typeface="Calibri"/>
                          <a:cs typeface="Calibri"/>
                        </a:rPr>
                        <a:t>frame </a:t>
                      </a:r>
                      <a:r>
                        <a:rPr sz="1800" spc="-10" dirty="0">
                          <a:latin typeface="Calibri"/>
                          <a:cs typeface="Calibri"/>
                        </a:rPr>
                        <a:t>pointer</a:t>
                      </a:r>
                      <a:endParaRPr sz="1800" dirty="0">
                        <a:latin typeface="Calibri"/>
                        <a:cs typeface="Calibri"/>
                      </a:endParaRPr>
                    </a:p>
                  </a:txBody>
                  <a:tcPr marL="0" marR="0" marT="7937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2"/>
                  </a:ext>
                </a:extLst>
              </a:tr>
              <a:tr h="2025650">
                <a:tc>
                  <a:txBody>
                    <a:bodyPr/>
                    <a:lstStyle/>
                    <a:p>
                      <a:pPr marL="1188085">
                        <a:lnSpc>
                          <a:spcPct val="100000"/>
                        </a:lnSpc>
                        <a:spcBef>
                          <a:spcPts val="185"/>
                        </a:spcBef>
                      </a:pPr>
                      <a:r>
                        <a:rPr sz="1800" spc="-10" dirty="0">
                          <a:latin typeface="Arial"/>
                          <a:cs typeface="Arial"/>
                        </a:rPr>
                        <a:t>buffer[99]</a:t>
                      </a:r>
                      <a:endParaRPr sz="1800" dirty="0">
                        <a:latin typeface="Arial"/>
                        <a:cs typeface="Arial"/>
                      </a:endParaRP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spc="-10" dirty="0">
                          <a:latin typeface="Arial"/>
                          <a:cs typeface="Arial"/>
                        </a:rPr>
                        <a:t>buffer[0]</a:t>
                      </a:r>
                      <a:endParaRPr sz="1800" dirty="0">
                        <a:latin typeface="Arial"/>
                        <a:cs typeface="Arial"/>
                      </a:endParaRPr>
                    </a:p>
                  </a:txBody>
                  <a:tcPr marL="0" marR="0" marT="23495" marB="0">
                    <a:lnL w="28575">
                      <a:solidFill>
                        <a:srgbClr val="000000"/>
                      </a:solidFill>
                      <a:prstDash val="solid"/>
                    </a:lnL>
                    <a:lnR w="28575">
                      <a:solidFill>
                        <a:srgbClr val="000000"/>
                      </a:solidFill>
                      <a:prstDash val="solid"/>
                    </a:lnR>
                    <a:lnT w="38100">
                      <a:solidFill>
                        <a:srgbClr val="000000"/>
                      </a:solidFill>
                      <a:prstDash val="solid"/>
                    </a:lnT>
                    <a:lnB w="28575">
                      <a:solidFill>
                        <a:srgbClr val="000000"/>
                      </a:solidFill>
                      <a:prstDash val="solid"/>
                    </a:lnB>
                    <a:solidFill>
                      <a:srgbClr val="A6A6A6"/>
                    </a:solidFill>
                  </a:tcPr>
                </a:tc>
                <a:extLst>
                  <a:ext uri="{0D108BD9-81ED-4DB2-BD59-A6C34878D82A}">
                    <a16:rowId xmlns:a16="http://schemas.microsoft.com/office/drawing/2014/main" val="10003"/>
                  </a:ext>
                </a:extLst>
              </a:tr>
            </a:tbl>
          </a:graphicData>
        </a:graphic>
      </p:graphicFrame>
      <p:sp>
        <p:nvSpPr>
          <p:cNvPr id="36" name="TextBox 35">
            <a:extLst>
              <a:ext uri="{FF2B5EF4-FFF2-40B4-BE49-F238E27FC236}">
                <a16:creationId xmlns:a16="http://schemas.microsoft.com/office/drawing/2014/main" id="{16A1D5DA-023F-2E66-2593-59954D59723E}"/>
              </a:ext>
            </a:extLst>
          </p:cNvPr>
          <p:cNvSpPr txBox="1"/>
          <p:nvPr/>
        </p:nvSpPr>
        <p:spPr>
          <a:xfrm>
            <a:off x="4038600" y="4804904"/>
            <a:ext cx="607859" cy="369332"/>
          </a:xfrm>
          <a:prstGeom prst="rect">
            <a:avLst/>
          </a:prstGeom>
          <a:noFill/>
        </p:spPr>
        <p:txBody>
          <a:bodyPr wrap="none" rtlCol="0">
            <a:spAutoFit/>
          </a:bodyPr>
          <a:lstStyle/>
          <a:p>
            <a:r>
              <a:rPr lang="en-US" b="1" dirty="0"/>
              <a:t>???</a:t>
            </a:r>
          </a:p>
        </p:txBody>
      </p:sp>
      <p:sp>
        <p:nvSpPr>
          <p:cNvPr id="37" name="TextBox 36">
            <a:extLst>
              <a:ext uri="{FF2B5EF4-FFF2-40B4-BE49-F238E27FC236}">
                <a16:creationId xmlns:a16="http://schemas.microsoft.com/office/drawing/2014/main" id="{3C3804BD-CB34-F279-785F-931959844734}"/>
              </a:ext>
            </a:extLst>
          </p:cNvPr>
          <p:cNvSpPr txBox="1"/>
          <p:nvPr/>
        </p:nvSpPr>
        <p:spPr>
          <a:xfrm>
            <a:off x="3962400" y="1704091"/>
            <a:ext cx="607859" cy="369332"/>
          </a:xfrm>
          <a:prstGeom prst="rect">
            <a:avLst/>
          </a:prstGeom>
          <a:noFill/>
        </p:spPr>
        <p:txBody>
          <a:bodyPr wrap="none" rtlCol="0">
            <a:spAutoFit/>
          </a:bodyPr>
          <a:lstStyle/>
          <a:p>
            <a:r>
              <a:rPr lang="en-US" b="1" dirty="0"/>
              <a:t>???</a:t>
            </a:r>
          </a:p>
        </p:txBody>
      </p:sp>
      <p:sp>
        <p:nvSpPr>
          <p:cNvPr id="38" name="Rectangle 37">
            <a:extLst>
              <a:ext uri="{FF2B5EF4-FFF2-40B4-BE49-F238E27FC236}">
                <a16:creationId xmlns:a16="http://schemas.microsoft.com/office/drawing/2014/main" id="{48166D8F-A219-70CA-1FFE-F9CA38604A13}"/>
              </a:ext>
            </a:extLst>
          </p:cNvPr>
          <p:cNvSpPr/>
          <p:nvPr/>
        </p:nvSpPr>
        <p:spPr>
          <a:xfrm>
            <a:off x="609600" y="954503"/>
            <a:ext cx="3352800" cy="10130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Malicious Code</a:t>
            </a:r>
          </a:p>
        </p:txBody>
      </p:sp>
      <mc:AlternateContent xmlns:mc="http://schemas.openxmlformats.org/markup-compatibility/2006" xmlns:p14="http://schemas.microsoft.com/office/powerpoint/2010/main">
        <mc:Choice Requires="p14">
          <p:contentPart p14:bwMode="auto" r:id="rId3">
            <p14:nvContentPartPr>
              <p14:cNvPr id="39" name="Ink 38">
                <a:extLst>
                  <a:ext uri="{FF2B5EF4-FFF2-40B4-BE49-F238E27FC236}">
                    <a16:creationId xmlns:a16="http://schemas.microsoft.com/office/drawing/2014/main" id="{6F6B55DA-ABDA-B6C0-90C8-5B35EBB1CA46}"/>
                  </a:ext>
                </a:extLst>
              </p14:cNvPr>
              <p14:cNvContentPartPr/>
              <p14:nvPr/>
            </p14:nvContentPartPr>
            <p14:xfrm>
              <a:off x="4000981" y="2013034"/>
              <a:ext cx="899640" cy="545760"/>
            </p14:xfrm>
          </p:contentPart>
        </mc:Choice>
        <mc:Fallback xmlns="">
          <p:pic>
            <p:nvPicPr>
              <p:cNvPr id="39" name="Ink 38">
                <a:extLst>
                  <a:ext uri="{FF2B5EF4-FFF2-40B4-BE49-F238E27FC236}">
                    <a16:creationId xmlns:a16="http://schemas.microsoft.com/office/drawing/2014/main" id="{6F6B55DA-ABDA-B6C0-90C8-5B35EBB1CA46}"/>
                  </a:ext>
                </a:extLst>
              </p:cNvPr>
              <p:cNvPicPr/>
              <p:nvPr/>
            </p:nvPicPr>
            <p:blipFill>
              <a:blip r:embed="rId4"/>
              <a:stretch>
                <a:fillRect/>
              </a:stretch>
            </p:blipFill>
            <p:spPr>
              <a:xfrm>
                <a:off x="3992341" y="2004034"/>
                <a:ext cx="917280" cy="563400"/>
              </a:xfrm>
              <a:prstGeom prst="rect">
                <a:avLst/>
              </a:prstGeom>
            </p:spPr>
          </p:pic>
        </mc:Fallback>
      </mc:AlternateContent>
      <p:grpSp>
        <p:nvGrpSpPr>
          <p:cNvPr id="48" name="Group 47">
            <a:extLst>
              <a:ext uri="{FF2B5EF4-FFF2-40B4-BE49-F238E27FC236}">
                <a16:creationId xmlns:a16="http://schemas.microsoft.com/office/drawing/2014/main" id="{40194EB7-949E-B860-B83D-6DD717E0DEE0}"/>
              </a:ext>
            </a:extLst>
          </p:cNvPr>
          <p:cNvGrpSpPr/>
          <p:nvPr/>
        </p:nvGrpSpPr>
        <p:grpSpPr>
          <a:xfrm>
            <a:off x="4999261" y="2222914"/>
            <a:ext cx="591120" cy="285120"/>
            <a:chOff x="4999261" y="2222914"/>
            <a:chExt cx="591120" cy="285120"/>
          </a:xfrm>
        </p:grpSpPr>
        <mc:AlternateContent xmlns:mc="http://schemas.openxmlformats.org/markup-compatibility/2006" xmlns:p14="http://schemas.microsoft.com/office/powerpoint/2010/main">
          <mc:Choice Requires="p14">
            <p:contentPart p14:bwMode="auto" r:id="rId5">
              <p14:nvContentPartPr>
                <p14:cNvPr id="40" name="Ink 39">
                  <a:extLst>
                    <a:ext uri="{FF2B5EF4-FFF2-40B4-BE49-F238E27FC236}">
                      <a16:creationId xmlns:a16="http://schemas.microsoft.com/office/drawing/2014/main" id="{6F180CD6-6728-68F3-02EE-1F4A91BD456F}"/>
                    </a:ext>
                  </a:extLst>
                </p14:cNvPr>
                <p14:cNvContentPartPr/>
                <p14:nvPr/>
              </p14:nvContentPartPr>
              <p14:xfrm>
                <a:off x="4999261" y="2263234"/>
                <a:ext cx="146880" cy="142560"/>
              </p14:xfrm>
            </p:contentPart>
          </mc:Choice>
          <mc:Fallback xmlns="">
            <p:pic>
              <p:nvPicPr>
                <p:cNvPr id="40" name="Ink 39">
                  <a:extLst>
                    <a:ext uri="{FF2B5EF4-FFF2-40B4-BE49-F238E27FC236}">
                      <a16:creationId xmlns:a16="http://schemas.microsoft.com/office/drawing/2014/main" id="{6F180CD6-6728-68F3-02EE-1F4A91BD456F}"/>
                    </a:ext>
                  </a:extLst>
                </p:cNvPr>
                <p:cNvPicPr/>
                <p:nvPr/>
              </p:nvPicPr>
              <p:blipFill>
                <a:blip r:embed="rId6"/>
                <a:stretch>
                  <a:fillRect/>
                </a:stretch>
              </p:blipFill>
              <p:spPr>
                <a:xfrm>
                  <a:off x="4990621" y="2254594"/>
                  <a:ext cx="16452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1" name="Ink 40">
                  <a:extLst>
                    <a:ext uri="{FF2B5EF4-FFF2-40B4-BE49-F238E27FC236}">
                      <a16:creationId xmlns:a16="http://schemas.microsoft.com/office/drawing/2014/main" id="{1632CF90-3FDD-916E-AC37-5044D9170043}"/>
                    </a:ext>
                  </a:extLst>
                </p14:cNvPr>
                <p14:cNvContentPartPr/>
                <p14:nvPr/>
              </p14:nvContentPartPr>
              <p14:xfrm>
                <a:off x="5058301" y="2474554"/>
                <a:ext cx="360" cy="360"/>
              </p14:xfrm>
            </p:contentPart>
          </mc:Choice>
          <mc:Fallback xmlns="">
            <p:pic>
              <p:nvPicPr>
                <p:cNvPr id="41" name="Ink 40">
                  <a:extLst>
                    <a:ext uri="{FF2B5EF4-FFF2-40B4-BE49-F238E27FC236}">
                      <a16:creationId xmlns:a16="http://schemas.microsoft.com/office/drawing/2014/main" id="{1632CF90-3FDD-916E-AC37-5044D9170043}"/>
                    </a:ext>
                  </a:extLst>
                </p:cNvPr>
                <p:cNvPicPr/>
                <p:nvPr/>
              </p:nvPicPr>
              <p:blipFill>
                <a:blip r:embed="rId8"/>
                <a:stretch>
                  <a:fillRect/>
                </a:stretch>
              </p:blipFill>
              <p:spPr>
                <a:xfrm>
                  <a:off x="5049661" y="246555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4" name="Ink 43">
                  <a:extLst>
                    <a:ext uri="{FF2B5EF4-FFF2-40B4-BE49-F238E27FC236}">
                      <a16:creationId xmlns:a16="http://schemas.microsoft.com/office/drawing/2014/main" id="{0394AC63-D2B9-3101-B8E0-EB2FA836A572}"/>
                    </a:ext>
                  </a:extLst>
                </p14:cNvPr>
                <p14:cNvContentPartPr/>
                <p14:nvPr/>
              </p14:nvContentPartPr>
              <p14:xfrm>
                <a:off x="5209141" y="2272234"/>
                <a:ext cx="121320" cy="151200"/>
              </p14:xfrm>
            </p:contentPart>
          </mc:Choice>
          <mc:Fallback xmlns="">
            <p:pic>
              <p:nvPicPr>
                <p:cNvPr id="44" name="Ink 43">
                  <a:extLst>
                    <a:ext uri="{FF2B5EF4-FFF2-40B4-BE49-F238E27FC236}">
                      <a16:creationId xmlns:a16="http://schemas.microsoft.com/office/drawing/2014/main" id="{0394AC63-D2B9-3101-B8E0-EB2FA836A572}"/>
                    </a:ext>
                  </a:extLst>
                </p:cNvPr>
                <p:cNvPicPr/>
                <p:nvPr/>
              </p:nvPicPr>
              <p:blipFill>
                <a:blip r:embed="rId10"/>
                <a:stretch>
                  <a:fillRect/>
                </a:stretch>
              </p:blipFill>
              <p:spPr>
                <a:xfrm>
                  <a:off x="5200141" y="2263594"/>
                  <a:ext cx="13896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5" name="Ink 44">
                  <a:extLst>
                    <a:ext uri="{FF2B5EF4-FFF2-40B4-BE49-F238E27FC236}">
                      <a16:creationId xmlns:a16="http://schemas.microsoft.com/office/drawing/2014/main" id="{8FE06B14-4582-2CF4-8A72-E089A1A27DBC}"/>
                    </a:ext>
                  </a:extLst>
                </p14:cNvPr>
                <p14:cNvContentPartPr/>
                <p14:nvPr/>
              </p14:nvContentPartPr>
              <p14:xfrm>
                <a:off x="5250901" y="2507674"/>
                <a:ext cx="360" cy="360"/>
              </p14:xfrm>
            </p:contentPart>
          </mc:Choice>
          <mc:Fallback xmlns="">
            <p:pic>
              <p:nvPicPr>
                <p:cNvPr id="45" name="Ink 44">
                  <a:extLst>
                    <a:ext uri="{FF2B5EF4-FFF2-40B4-BE49-F238E27FC236}">
                      <a16:creationId xmlns:a16="http://schemas.microsoft.com/office/drawing/2014/main" id="{8FE06B14-4582-2CF4-8A72-E089A1A27DBC}"/>
                    </a:ext>
                  </a:extLst>
                </p:cNvPr>
                <p:cNvPicPr/>
                <p:nvPr/>
              </p:nvPicPr>
              <p:blipFill>
                <a:blip r:embed="rId8"/>
                <a:stretch>
                  <a:fillRect/>
                </a:stretch>
              </p:blipFill>
              <p:spPr>
                <a:xfrm>
                  <a:off x="5242261" y="249903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6" name="Ink 45">
                  <a:extLst>
                    <a:ext uri="{FF2B5EF4-FFF2-40B4-BE49-F238E27FC236}">
                      <a16:creationId xmlns:a16="http://schemas.microsoft.com/office/drawing/2014/main" id="{8A409639-6867-2F5A-F844-1B381E048A2D}"/>
                    </a:ext>
                  </a:extLst>
                </p14:cNvPr>
                <p14:cNvContentPartPr/>
                <p14:nvPr/>
              </p14:nvContentPartPr>
              <p14:xfrm>
                <a:off x="5427301" y="2222914"/>
                <a:ext cx="163080" cy="189720"/>
              </p14:xfrm>
            </p:contentPart>
          </mc:Choice>
          <mc:Fallback xmlns="">
            <p:pic>
              <p:nvPicPr>
                <p:cNvPr id="46" name="Ink 45">
                  <a:extLst>
                    <a:ext uri="{FF2B5EF4-FFF2-40B4-BE49-F238E27FC236}">
                      <a16:creationId xmlns:a16="http://schemas.microsoft.com/office/drawing/2014/main" id="{8A409639-6867-2F5A-F844-1B381E048A2D}"/>
                    </a:ext>
                  </a:extLst>
                </p:cNvPr>
                <p:cNvPicPr/>
                <p:nvPr/>
              </p:nvPicPr>
              <p:blipFill>
                <a:blip r:embed="rId13"/>
                <a:stretch>
                  <a:fillRect/>
                </a:stretch>
              </p:blipFill>
              <p:spPr>
                <a:xfrm>
                  <a:off x="5418661" y="2213914"/>
                  <a:ext cx="18072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7" name="Ink 46">
                  <a:extLst>
                    <a:ext uri="{FF2B5EF4-FFF2-40B4-BE49-F238E27FC236}">
                      <a16:creationId xmlns:a16="http://schemas.microsoft.com/office/drawing/2014/main" id="{45685D64-6ECE-7E21-96BC-F465196B10C4}"/>
                    </a:ext>
                  </a:extLst>
                </p14:cNvPr>
                <p14:cNvContentPartPr/>
                <p14:nvPr/>
              </p14:nvContentPartPr>
              <p14:xfrm>
                <a:off x="5460781" y="2507674"/>
                <a:ext cx="360" cy="360"/>
              </p14:xfrm>
            </p:contentPart>
          </mc:Choice>
          <mc:Fallback xmlns="">
            <p:pic>
              <p:nvPicPr>
                <p:cNvPr id="47" name="Ink 46">
                  <a:extLst>
                    <a:ext uri="{FF2B5EF4-FFF2-40B4-BE49-F238E27FC236}">
                      <a16:creationId xmlns:a16="http://schemas.microsoft.com/office/drawing/2014/main" id="{45685D64-6ECE-7E21-96BC-F465196B10C4}"/>
                    </a:ext>
                  </a:extLst>
                </p:cNvPr>
                <p:cNvPicPr/>
                <p:nvPr/>
              </p:nvPicPr>
              <p:blipFill>
                <a:blip r:embed="rId8"/>
                <a:stretch>
                  <a:fillRect/>
                </a:stretch>
              </p:blipFill>
              <p:spPr>
                <a:xfrm>
                  <a:off x="5451781" y="2499034"/>
                  <a:ext cx="18000" cy="18000"/>
                </a:xfrm>
                <a:prstGeom prst="rect">
                  <a:avLst/>
                </a:prstGeom>
              </p:spPr>
            </p:pic>
          </mc:Fallback>
        </mc:AlternateContent>
      </p:grpSp>
      <p:sp>
        <p:nvSpPr>
          <p:cNvPr id="49" name="TextBox 48">
            <a:extLst>
              <a:ext uri="{FF2B5EF4-FFF2-40B4-BE49-F238E27FC236}">
                <a16:creationId xmlns:a16="http://schemas.microsoft.com/office/drawing/2014/main" id="{10039533-5462-8C25-17C9-A2D2155FC545}"/>
              </a:ext>
            </a:extLst>
          </p:cNvPr>
          <p:cNvSpPr txBox="1"/>
          <p:nvPr/>
        </p:nvSpPr>
        <p:spPr>
          <a:xfrm>
            <a:off x="6324600" y="4765402"/>
            <a:ext cx="4068539" cy="646331"/>
          </a:xfrm>
          <a:prstGeom prst="rect">
            <a:avLst/>
          </a:prstGeom>
          <a:noFill/>
        </p:spPr>
        <p:txBody>
          <a:bodyPr wrap="square" rtlCol="0">
            <a:spAutoFit/>
          </a:bodyPr>
          <a:lstStyle/>
          <a:p>
            <a:r>
              <a:rPr lang="en-US" dirty="0"/>
              <a:t>We do control </a:t>
            </a:r>
            <a:r>
              <a:rPr lang="en-US" i="1" dirty="0"/>
              <a:t>where </a:t>
            </a:r>
            <a:r>
              <a:rPr lang="en-US" dirty="0"/>
              <a:t>in the buffer we inject our malicious code</a:t>
            </a:r>
          </a:p>
        </p:txBody>
      </p:sp>
    </p:spTree>
    <p:extLst>
      <p:ext uri="{BB962C8B-B14F-4D97-AF65-F5344CB8AC3E}">
        <p14:creationId xmlns:p14="http://schemas.microsoft.com/office/powerpoint/2010/main" val="9670540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29</a:t>
            </a:fld>
            <a:endParaRPr lang="en-US" dirty="0"/>
          </a:p>
        </p:txBody>
      </p:sp>
      <p:sp>
        <p:nvSpPr>
          <p:cNvPr id="7" name="object 2">
            <a:extLst>
              <a:ext uri="{FF2B5EF4-FFF2-40B4-BE49-F238E27FC236}">
                <a16:creationId xmlns:a16="http://schemas.microsoft.com/office/drawing/2014/main" id="{1B634E46-CD60-4DB7-DE3D-571263CF585B}"/>
              </a:ext>
            </a:extLst>
          </p:cNvPr>
          <p:cNvSpPr txBox="1"/>
          <p:nvPr/>
        </p:nvSpPr>
        <p:spPr>
          <a:xfrm>
            <a:off x="154939" y="99771"/>
            <a:ext cx="4772025" cy="452120"/>
          </a:xfrm>
          <a:prstGeom prst="rect">
            <a:avLst/>
          </a:prstGeom>
        </p:spPr>
        <p:txBody>
          <a:bodyPr vert="horz" wrap="square" lIns="0" tIns="12065" rIns="0" bIns="0" rtlCol="0">
            <a:spAutoFit/>
          </a:bodyPr>
          <a:lstStyle/>
          <a:p>
            <a:pPr marL="12700">
              <a:lnSpc>
                <a:spcPct val="100000"/>
              </a:lnSpc>
              <a:spcBef>
                <a:spcPts val="95"/>
              </a:spcBef>
            </a:pPr>
            <a:r>
              <a:rPr sz="2800" dirty="0">
                <a:latin typeface="Arial"/>
                <a:cs typeface="Arial"/>
              </a:rPr>
              <a:t>Our</a:t>
            </a:r>
            <a:r>
              <a:rPr sz="2800" spc="-70" dirty="0">
                <a:latin typeface="Arial"/>
                <a:cs typeface="Arial"/>
              </a:rPr>
              <a:t> </a:t>
            </a:r>
            <a:r>
              <a:rPr sz="2800" dirty="0">
                <a:latin typeface="Arial"/>
                <a:cs typeface="Arial"/>
              </a:rPr>
              <a:t>first</a:t>
            </a:r>
            <a:r>
              <a:rPr sz="2800" spc="-70" dirty="0">
                <a:latin typeface="Arial"/>
                <a:cs typeface="Arial"/>
              </a:rPr>
              <a:t> </a:t>
            </a:r>
            <a:r>
              <a:rPr sz="2800" dirty="0">
                <a:latin typeface="Arial"/>
                <a:cs typeface="Arial"/>
              </a:rPr>
              <a:t>buffer</a:t>
            </a:r>
            <a:r>
              <a:rPr sz="2800" spc="-70" dirty="0">
                <a:latin typeface="Arial"/>
                <a:cs typeface="Arial"/>
              </a:rPr>
              <a:t> </a:t>
            </a:r>
            <a:r>
              <a:rPr sz="2800" dirty="0">
                <a:latin typeface="Arial"/>
                <a:cs typeface="Arial"/>
              </a:rPr>
              <a:t>overflow</a:t>
            </a:r>
            <a:r>
              <a:rPr sz="2800" spc="-70" dirty="0">
                <a:latin typeface="Arial"/>
                <a:cs typeface="Arial"/>
              </a:rPr>
              <a:t> </a:t>
            </a:r>
            <a:r>
              <a:rPr sz="2800" spc="-10" dirty="0">
                <a:latin typeface="Arial"/>
                <a:cs typeface="Arial"/>
              </a:rPr>
              <a:t>attack</a:t>
            </a:r>
            <a:endParaRPr sz="2800">
              <a:latin typeface="Arial"/>
              <a:cs typeface="Arial"/>
            </a:endParaRPr>
          </a:p>
        </p:txBody>
      </p:sp>
      <p:sp>
        <p:nvSpPr>
          <p:cNvPr id="34" name="object 20">
            <a:extLst>
              <a:ext uri="{FF2B5EF4-FFF2-40B4-BE49-F238E27FC236}">
                <a16:creationId xmlns:a16="http://schemas.microsoft.com/office/drawing/2014/main" id="{596A2214-5504-06DC-A699-825CE9588A77}"/>
              </a:ext>
            </a:extLst>
          </p:cNvPr>
          <p:cNvSpPr txBox="1">
            <a:spLocks noGrp="1"/>
          </p:cNvSpPr>
          <p:nvPr>
            <p:ph type="title"/>
          </p:nvPr>
        </p:nvSpPr>
        <p:spPr>
          <a:xfrm>
            <a:off x="5423153" y="71373"/>
            <a:ext cx="6297295" cy="574040"/>
          </a:xfrm>
          <a:prstGeom prst="rect">
            <a:avLst/>
          </a:prstGeom>
        </p:spPr>
        <p:txBody>
          <a:bodyPr vert="horz" wrap="square" lIns="0" tIns="12700" rIns="0" bIns="0" rtlCol="0">
            <a:spAutoFit/>
          </a:bodyPr>
          <a:lstStyle/>
          <a:p>
            <a:pPr marL="1270" algn="ctr">
              <a:lnSpc>
                <a:spcPct val="100000"/>
              </a:lnSpc>
              <a:spcBef>
                <a:spcPts val="100"/>
              </a:spcBef>
            </a:pPr>
            <a:r>
              <a:rPr sz="1800" b="1" spc="-10" dirty="0">
                <a:solidFill>
                  <a:srgbClr val="000000"/>
                </a:solidFill>
                <a:latin typeface="Arial"/>
                <a:cs typeface="Arial"/>
              </a:rPr>
              <a:t>GOAL:</a:t>
            </a:r>
            <a:endParaRPr sz="1800">
              <a:latin typeface="Arial"/>
              <a:cs typeface="Arial"/>
            </a:endParaRPr>
          </a:p>
          <a:p>
            <a:pPr algn="ctr">
              <a:lnSpc>
                <a:spcPct val="100000"/>
              </a:lnSpc>
            </a:pPr>
            <a:r>
              <a:rPr sz="1800" b="1" dirty="0">
                <a:solidFill>
                  <a:srgbClr val="000000"/>
                </a:solidFill>
                <a:latin typeface="Arial"/>
                <a:cs typeface="Arial"/>
              </a:rPr>
              <a:t>Overflow</a:t>
            </a:r>
            <a:r>
              <a:rPr sz="1800" b="1" spc="5" dirty="0">
                <a:solidFill>
                  <a:srgbClr val="000000"/>
                </a:solidFill>
                <a:latin typeface="Arial"/>
                <a:cs typeface="Arial"/>
              </a:rPr>
              <a:t> </a:t>
            </a:r>
            <a:r>
              <a:rPr sz="1800" b="1" dirty="0">
                <a:solidFill>
                  <a:srgbClr val="000000"/>
                </a:solidFill>
                <a:latin typeface="Arial"/>
                <a:cs typeface="Arial"/>
              </a:rPr>
              <a:t>a</a:t>
            </a:r>
            <a:r>
              <a:rPr sz="1800" b="1" spc="-15" dirty="0">
                <a:solidFill>
                  <a:srgbClr val="000000"/>
                </a:solidFill>
                <a:latin typeface="Arial"/>
                <a:cs typeface="Arial"/>
              </a:rPr>
              <a:t> </a:t>
            </a:r>
            <a:r>
              <a:rPr sz="1800" b="1" dirty="0">
                <a:solidFill>
                  <a:srgbClr val="000000"/>
                </a:solidFill>
                <a:latin typeface="Arial"/>
                <a:cs typeface="Arial"/>
              </a:rPr>
              <a:t>buffer</a:t>
            </a:r>
            <a:r>
              <a:rPr sz="1800" b="1" spc="-20" dirty="0">
                <a:solidFill>
                  <a:srgbClr val="000000"/>
                </a:solidFill>
                <a:latin typeface="Arial"/>
                <a:cs typeface="Arial"/>
              </a:rPr>
              <a:t> </a:t>
            </a:r>
            <a:r>
              <a:rPr sz="1800" b="1" dirty="0">
                <a:solidFill>
                  <a:srgbClr val="000000"/>
                </a:solidFill>
                <a:latin typeface="Arial"/>
                <a:cs typeface="Arial"/>
              </a:rPr>
              <a:t>to</a:t>
            </a:r>
            <a:r>
              <a:rPr sz="1800" b="1" spc="-15" dirty="0">
                <a:solidFill>
                  <a:srgbClr val="000000"/>
                </a:solidFill>
                <a:latin typeface="Arial"/>
                <a:cs typeface="Arial"/>
              </a:rPr>
              <a:t> </a:t>
            </a:r>
            <a:r>
              <a:rPr sz="1800" b="1" dirty="0">
                <a:solidFill>
                  <a:srgbClr val="000000"/>
                </a:solidFill>
                <a:latin typeface="Arial"/>
                <a:cs typeface="Arial"/>
              </a:rPr>
              <a:t>insert</a:t>
            </a:r>
            <a:r>
              <a:rPr sz="1800" b="1" spc="-15" dirty="0">
                <a:solidFill>
                  <a:srgbClr val="000000"/>
                </a:solidFill>
                <a:latin typeface="Arial"/>
                <a:cs typeface="Arial"/>
              </a:rPr>
              <a:t> </a:t>
            </a:r>
            <a:r>
              <a:rPr sz="1800" b="1" dirty="0">
                <a:solidFill>
                  <a:srgbClr val="000000"/>
                </a:solidFill>
                <a:latin typeface="Arial"/>
                <a:cs typeface="Arial"/>
              </a:rPr>
              <a:t>code</a:t>
            </a:r>
            <a:r>
              <a:rPr sz="1800" b="1" spc="-15" dirty="0">
                <a:solidFill>
                  <a:srgbClr val="000000"/>
                </a:solidFill>
                <a:latin typeface="Arial"/>
                <a:cs typeface="Arial"/>
              </a:rPr>
              <a:t> </a:t>
            </a:r>
            <a:r>
              <a:rPr sz="1800" b="1" dirty="0">
                <a:solidFill>
                  <a:srgbClr val="000000"/>
                </a:solidFill>
                <a:latin typeface="Arial"/>
                <a:cs typeface="Arial"/>
              </a:rPr>
              <a:t>and</a:t>
            </a:r>
            <a:r>
              <a:rPr sz="1800" b="1" spc="-15" dirty="0">
                <a:solidFill>
                  <a:srgbClr val="000000"/>
                </a:solidFill>
                <a:latin typeface="Arial"/>
                <a:cs typeface="Arial"/>
              </a:rPr>
              <a:t> </a:t>
            </a:r>
            <a:r>
              <a:rPr sz="1800" b="1" dirty="0">
                <a:solidFill>
                  <a:srgbClr val="000000"/>
                </a:solidFill>
                <a:latin typeface="Arial"/>
                <a:cs typeface="Arial"/>
              </a:rPr>
              <a:t>a</a:t>
            </a:r>
            <a:r>
              <a:rPr sz="1800" b="1" spc="-15" dirty="0">
                <a:solidFill>
                  <a:srgbClr val="000000"/>
                </a:solidFill>
                <a:latin typeface="Arial"/>
                <a:cs typeface="Arial"/>
              </a:rPr>
              <a:t> </a:t>
            </a:r>
            <a:r>
              <a:rPr sz="1800" b="1" dirty="0">
                <a:solidFill>
                  <a:srgbClr val="000000"/>
                </a:solidFill>
                <a:latin typeface="Arial"/>
                <a:cs typeface="Arial"/>
              </a:rPr>
              <a:t>new</a:t>
            </a:r>
            <a:r>
              <a:rPr sz="1800" b="1" spc="-10" dirty="0">
                <a:solidFill>
                  <a:srgbClr val="000000"/>
                </a:solidFill>
                <a:latin typeface="Arial"/>
                <a:cs typeface="Arial"/>
              </a:rPr>
              <a:t> </a:t>
            </a:r>
            <a:r>
              <a:rPr sz="1800" b="1" dirty="0">
                <a:solidFill>
                  <a:srgbClr val="000000"/>
                </a:solidFill>
                <a:latin typeface="Arial"/>
                <a:cs typeface="Arial"/>
              </a:rPr>
              <a:t>return</a:t>
            </a:r>
            <a:r>
              <a:rPr sz="1800" b="1" spc="-5" dirty="0">
                <a:solidFill>
                  <a:srgbClr val="000000"/>
                </a:solidFill>
                <a:latin typeface="Arial"/>
                <a:cs typeface="Arial"/>
              </a:rPr>
              <a:t> </a:t>
            </a:r>
            <a:r>
              <a:rPr sz="1800" b="1" spc="-10" dirty="0">
                <a:solidFill>
                  <a:srgbClr val="000000"/>
                </a:solidFill>
                <a:latin typeface="Arial"/>
                <a:cs typeface="Arial"/>
              </a:rPr>
              <a:t>address</a:t>
            </a:r>
            <a:endParaRPr sz="1800">
              <a:latin typeface="Arial"/>
              <a:cs typeface="Arial"/>
            </a:endParaRPr>
          </a:p>
        </p:txBody>
      </p:sp>
      <p:sp>
        <p:nvSpPr>
          <p:cNvPr id="13" name="TextBox 12">
            <a:extLst>
              <a:ext uri="{FF2B5EF4-FFF2-40B4-BE49-F238E27FC236}">
                <a16:creationId xmlns:a16="http://schemas.microsoft.com/office/drawing/2014/main" id="{C53E68D8-D813-6A11-47DF-D564BC9E4C58}"/>
              </a:ext>
            </a:extLst>
          </p:cNvPr>
          <p:cNvSpPr txBox="1"/>
          <p:nvPr/>
        </p:nvSpPr>
        <p:spPr>
          <a:xfrm>
            <a:off x="6573386" y="1306939"/>
            <a:ext cx="4289296" cy="830997"/>
          </a:xfrm>
          <a:prstGeom prst="rect">
            <a:avLst/>
          </a:prstGeom>
          <a:noFill/>
        </p:spPr>
        <p:txBody>
          <a:bodyPr wrap="square" rtlCol="0">
            <a:spAutoFit/>
          </a:bodyPr>
          <a:lstStyle/>
          <a:p>
            <a:r>
              <a:rPr lang="en-US" sz="2400" dirty="0"/>
              <a:t>We do not know where </a:t>
            </a:r>
            <a:r>
              <a:rPr lang="en-US" sz="2400" i="1" dirty="0"/>
              <a:t>exactly</a:t>
            </a:r>
            <a:r>
              <a:rPr lang="en-US" sz="2400" dirty="0"/>
              <a:t> our malicious code is</a:t>
            </a:r>
          </a:p>
        </p:txBody>
      </p:sp>
      <p:sp>
        <p:nvSpPr>
          <p:cNvPr id="19" name="TextBox 18">
            <a:extLst>
              <a:ext uri="{FF2B5EF4-FFF2-40B4-BE49-F238E27FC236}">
                <a16:creationId xmlns:a16="http://schemas.microsoft.com/office/drawing/2014/main" id="{A2E17B65-E5B1-6DB8-7099-27919B343AA4}"/>
              </a:ext>
            </a:extLst>
          </p:cNvPr>
          <p:cNvSpPr txBox="1"/>
          <p:nvPr/>
        </p:nvSpPr>
        <p:spPr>
          <a:xfrm>
            <a:off x="6573386" y="2169970"/>
            <a:ext cx="4289296" cy="1200329"/>
          </a:xfrm>
          <a:prstGeom prst="rect">
            <a:avLst/>
          </a:prstGeom>
          <a:noFill/>
        </p:spPr>
        <p:txBody>
          <a:bodyPr wrap="square" rtlCol="0">
            <a:spAutoFit/>
          </a:bodyPr>
          <a:lstStyle/>
          <a:p>
            <a:r>
              <a:rPr lang="en-US" sz="2400" dirty="0"/>
              <a:t>We only know that our code we inject gets copied into a </a:t>
            </a:r>
            <a:r>
              <a:rPr lang="en-US" sz="2400" dirty="0">
                <a:latin typeface="Courier New" panose="02070309020205020404" pitchFamily="49" charset="0"/>
                <a:cs typeface="Courier New" panose="02070309020205020404" pitchFamily="49" charset="0"/>
              </a:rPr>
              <a:t>buffer</a:t>
            </a:r>
            <a:r>
              <a:rPr lang="en-US" sz="2400" dirty="0"/>
              <a:t> on stack</a:t>
            </a:r>
          </a:p>
        </p:txBody>
      </p:sp>
      <p:sp>
        <p:nvSpPr>
          <p:cNvPr id="20" name="TextBox 19">
            <a:extLst>
              <a:ext uri="{FF2B5EF4-FFF2-40B4-BE49-F238E27FC236}">
                <a16:creationId xmlns:a16="http://schemas.microsoft.com/office/drawing/2014/main" id="{00EDFA1F-7784-7D4D-D3AD-FF960172873F}"/>
              </a:ext>
            </a:extLst>
          </p:cNvPr>
          <p:cNvSpPr txBox="1"/>
          <p:nvPr/>
        </p:nvSpPr>
        <p:spPr>
          <a:xfrm>
            <a:off x="6324600" y="5700484"/>
            <a:ext cx="248786" cy="369332"/>
          </a:xfrm>
          <a:prstGeom prst="rect">
            <a:avLst/>
          </a:prstGeom>
          <a:noFill/>
        </p:spPr>
        <p:txBody>
          <a:bodyPr wrap="none" rtlCol="0">
            <a:spAutoFit/>
          </a:bodyPr>
          <a:lstStyle/>
          <a:p>
            <a:r>
              <a:rPr lang="en-US" dirty="0"/>
              <a:t> </a:t>
            </a:r>
          </a:p>
        </p:txBody>
      </p:sp>
      <p:sp>
        <p:nvSpPr>
          <p:cNvPr id="21" name="TextBox 20">
            <a:extLst>
              <a:ext uri="{FF2B5EF4-FFF2-40B4-BE49-F238E27FC236}">
                <a16:creationId xmlns:a16="http://schemas.microsoft.com/office/drawing/2014/main" id="{C4846CC6-4EEA-9441-1A46-B8594D123268}"/>
              </a:ext>
            </a:extLst>
          </p:cNvPr>
          <p:cNvSpPr txBox="1"/>
          <p:nvPr/>
        </p:nvSpPr>
        <p:spPr>
          <a:xfrm>
            <a:off x="5715000" y="3596045"/>
            <a:ext cx="6788071" cy="646331"/>
          </a:xfrm>
          <a:prstGeom prst="rect">
            <a:avLst/>
          </a:prstGeom>
          <a:noFill/>
        </p:spPr>
        <p:txBody>
          <a:bodyPr wrap="square" rtlCol="0">
            <a:spAutoFit/>
          </a:bodyPr>
          <a:lstStyle/>
          <a:p>
            <a:r>
              <a:rPr lang="en-US" b="1" dirty="0"/>
              <a:t>We do not know the exact memory location of buffer, because it varies depending on program memory usage</a:t>
            </a:r>
          </a:p>
        </p:txBody>
      </p:sp>
      <p:graphicFrame>
        <p:nvGraphicFramePr>
          <p:cNvPr id="35" name="object 22">
            <a:extLst>
              <a:ext uri="{FF2B5EF4-FFF2-40B4-BE49-F238E27FC236}">
                <a16:creationId xmlns:a16="http://schemas.microsoft.com/office/drawing/2014/main" id="{63712F69-8663-F911-4961-962B91221F74}"/>
              </a:ext>
            </a:extLst>
          </p:cNvPr>
          <p:cNvGraphicFramePr>
            <a:graphicFrameLocks noGrp="1"/>
          </p:cNvGraphicFramePr>
          <p:nvPr/>
        </p:nvGraphicFramePr>
        <p:xfrm>
          <a:off x="609600" y="1722438"/>
          <a:ext cx="3352800" cy="3413124"/>
        </p:xfrm>
        <a:graphic>
          <a:graphicData uri="http://schemas.openxmlformats.org/drawingml/2006/table">
            <a:tbl>
              <a:tblPr firstRow="1" bandRow="1">
                <a:tableStyleId>{2D5ABB26-0587-4C30-8999-92F81FD0307C}</a:tableStyleId>
              </a:tblPr>
              <a:tblGrid>
                <a:gridCol w="3352800">
                  <a:extLst>
                    <a:ext uri="{9D8B030D-6E8A-4147-A177-3AD203B41FA5}">
                      <a16:colId xmlns:a16="http://schemas.microsoft.com/office/drawing/2014/main" val="20000"/>
                    </a:ext>
                  </a:extLst>
                </a:gridCol>
              </a:tblGrid>
              <a:tr h="459740">
                <a:tc>
                  <a:txBody>
                    <a:bodyPr/>
                    <a:lstStyle/>
                    <a:p>
                      <a:pPr algn="ctr">
                        <a:lnSpc>
                          <a:spcPct val="100000"/>
                        </a:lnSpc>
                        <a:spcBef>
                          <a:spcPts val="600"/>
                        </a:spcBef>
                      </a:pPr>
                      <a:r>
                        <a:rPr sz="1800" spc="-10" dirty="0">
                          <a:latin typeface="Calibri"/>
                          <a:cs typeface="Calibri"/>
                        </a:rPr>
                        <a:t>Arguments</a:t>
                      </a:r>
                      <a:endParaRPr sz="1800" dirty="0">
                        <a:latin typeface="Calibri"/>
                        <a:cs typeface="Calibri"/>
                      </a:endParaRPr>
                    </a:p>
                  </a:txBody>
                  <a:tcPr marL="0" marR="0" marT="76200" marB="0">
                    <a:lnL w="28575">
                      <a:solidFill>
                        <a:srgbClr val="000000"/>
                      </a:solidFill>
                      <a:prstDash val="solid"/>
                    </a:lnL>
                    <a:lnR w="28575">
                      <a:solidFill>
                        <a:srgbClr val="000000"/>
                      </a:solidFill>
                      <a:prstDash val="solid"/>
                    </a:lnR>
                    <a:lnT w="28575">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0"/>
                  </a:ext>
                </a:extLst>
              </a:tr>
              <a:tr h="463550">
                <a:tc>
                  <a:txBody>
                    <a:bodyPr/>
                    <a:lstStyle/>
                    <a:p>
                      <a:pPr algn="ctr">
                        <a:lnSpc>
                          <a:spcPct val="100000"/>
                        </a:lnSpc>
                        <a:spcBef>
                          <a:spcPts val="620"/>
                        </a:spcBef>
                      </a:pPr>
                      <a:r>
                        <a:rPr sz="1800" b="1" dirty="0">
                          <a:latin typeface="Calibri"/>
                          <a:cs typeface="Calibri"/>
                        </a:rPr>
                        <a:t>Return</a:t>
                      </a:r>
                      <a:r>
                        <a:rPr sz="1800" b="1" spc="-20" dirty="0">
                          <a:latin typeface="Calibri"/>
                          <a:cs typeface="Calibri"/>
                        </a:rPr>
                        <a:t> </a:t>
                      </a:r>
                      <a:r>
                        <a:rPr sz="1800" b="1" spc="-10" dirty="0">
                          <a:latin typeface="Calibri"/>
                          <a:cs typeface="Calibri"/>
                        </a:rPr>
                        <a:t>Address</a:t>
                      </a:r>
                      <a:endParaRPr sz="1800">
                        <a:latin typeface="Calibri"/>
                        <a:cs typeface="Calibri"/>
                      </a:endParaRPr>
                    </a:p>
                  </a:txBody>
                  <a:tcPr marL="0" marR="0" marT="78740"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1"/>
                  </a:ext>
                </a:extLst>
              </a:tr>
              <a:tr h="464184">
                <a:tc>
                  <a:txBody>
                    <a:bodyPr/>
                    <a:lstStyle/>
                    <a:p>
                      <a:pPr algn="ctr">
                        <a:lnSpc>
                          <a:spcPct val="100000"/>
                        </a:lnSpc>
                        <a:spcBef>
                          <a:spcPts val="625"/>
                        </a:spcBef>
                      </a:pPr>
                      <a:r>
                        <a:rPr sz="1800" dirty="0">
                          <a:latin typeface="Calibri"/>
                          <a:cs typeface="Calibri"/>
                        </a:rPr>
                        <a:t>Previous</a:t>
                      </a:r>
                      <a:r>
                        <a:rPr sz="1800" spc="-5" dirty="0">
                          <a:latin typeface="Calibri"/>
                          <a:cs typeface="Calibri"/>
                        </a:rPr>
                        <a:t> </a:t>
                      </a:r>
                      <a:r>
                        <a:rPr sz="1800" dirty="0">
                          <a:latin typeface="Calibri"/>
                          <a:cs typeface="Calibri"/>
                        </a:rPr>
                        <a:t>frame </a:t>
                      </a:r>
                      <a:r>
                        <a:rPr sz="1800" spc="-10" dirty="0">
                          <a:latin typeface="Calibri"/>
                          <a:cs typeface="Calibri"/>
                        </a:rPr>
                        <a:t>pointer</a:t>
                      </a:r>
                      <a:endParaRPr sz="1800" dirty="0">
                        <a:latin typeface="Calibri"/>
                        <a:cs typeface="Calibri"/>
                      </a:endParaRPr>
                    </a:p>
                  </a:txBody>
                  <a:tcPr marL="0" marR="0" marT="7937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2"/>
                  </a:ext>
                </a:extLst>
              </a:tr>
              <a:tr h="2025650">
                <a:tc>
                  <a:txBody>
                    <a:bodyPr/>
                    <a:lstStyle/>
                    <a:p>
                      <a:pPr marL="1188085">
                        <a:lnSpc>
                          <a:spcPct val="100000"/>
                        </a:lnSpc>
                        <a:spcBef>
                          <a:spcPts val="185"/>
                        </a:spcBef>
                      </a:pPr>
                      <a:r>
                        <a:rPr sz="1800" spc="-10" dirty="0">
                          <a:latin typeface="Arial"/>
                          <a:cs typeface="Arial"/>
                        </a:rPr>
                        <a:t>buffer[99]</a:t>
                      </a:r>
                      <a:endParaRPr sz="1800" dirty="0">
                        <a:latin typeface="Arial"/>
                        <a:cs typeface="Arial"/>
                      </a:endParaRP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spc="-10" dirty="0">
                          <a:latin typeface="Arial"/>
                          <a:cs typeface="Arial"/>
                        </a:rPr>
                        <a:t>buffer[0]</a:t>
                      </a:r>
                      <a:endParaRPr sz="1800" dirty="0">
                        <a:latin typeface="Arial"/>
                        <a:cs typeface="Arial"/>
                      </a:endParaRPr>
                    </a:p>
                  </a:txBody>
                  <a:tcPr marL="0" marR="0" marT="23495" marB="0">
                    <a:lnL w="28575">
                      <a:solidFill>
                        <a:srgbClr val="000000"/>
                      </a:solidFill>
                      <a:prstDash val="solid"/>
                    </a:lnL>
                    <a:lnR w="28575">
                      <a:solidFill>
                        <a:srgbClr val="000000"/>
                      </a:solidFill>
                      <a:prstDash val="solid"/>
                    </a:lnR>
                    <a:lnT w="38100">
                      <a:solidFill>
                        <a:srgbClr val="000000"/>
                      </a:solidFill>
                      <a:prstDash val="solid"/>
                    </a:lnT>
                    <a:lnB w="28575">
                      <a:solidFill>
                        <a:srgbClr val="000000"/>
                      </a:solidFill>
                      <a:prstDash val="solid"/>
                    </a:lnB>
                    <a:solidFill>
                      <a:srgbClr val="A6A6A6"/>
                    </a:solidFill>
                  </a:tcPr>
                </a:tc>
                <a:extLst>
                  <a:ext uri="{0D108BD9-81ED-4DB2-BD59-A6C34878D82A}">
                    <a16:rowId xmlns:a16="http://schemas.microsoft.com/office/drawing/2014/main" val="10003"/>
                  </a:ext>
                </a:extLst>
              </a:tr>
            </a:tbl>
          </a:graphicData>
        </a:graphic>
      </p:graphicFrame>
      <p:sp>
        <p:nvSpPr>
          <p:cNvPr id="36" name="TextBox 35">
            <a:extLst>
              <a:ext uri="{FF2B5EF4-FFF2-40B4-BE49-F238E27FC236}">
                <a16:creationId xmlns:a16="http://schemas.microsoft.com/office/drawing/2014/main" id="{16A1D5DA-023F-2E66-2593-59954D59723E}"/>
              </a:ext>
            </a:extLst>
          </p:cNvPr>
          <p:cNvSpPr txBox="1"/>
          <p:nvPr/>
        </p:nvSpPr>
        <p:spPr>
          <a:xfrm>
            <a:off x="4038600" y="4804904"/>
            <a:ext cx="607859" cy="369332"/>
          </a:xfrm>
          <a:prstGeom prst="rect">
            <a:avLst/>
          </a:prstGeom>
          <a:noFill/>
        </p:spPr>
        <p:txBody>
          <a:bodyPr wrap="none" rtlCol="0">
            <a:spAutoFit/>
          </a:bodyPr>
          <a:lstStyle/>
          <a:p>
            <a:r>
              <a:rPr lang="en-US" b="1" dirty="0"/>
              <a:t>???</a:t>
            </a:r>
          </a:p>
        </p:txBody>
      </p:sp>
      <p:sp>
        <p:nvSpPr>
          <p:cNvPr id="37" name="TextBox 36">
            <a:extLst>
              <a:ext uri="{FF2B5EF4-FFF2-40B4-BE49-F238E27FC236}">
                <a16:creationId xmlns:a16="http://schemas.microsoft.com/office/drawing/2014/main" id="{3C3804BD-CB34-F279-785F-931959844734}"/>
              </a:ext>
            </a:extLst>
          </p:cNvPr>
          <p:cNvSpPr txBox="1"/>
          <p:nvPr/>
        </p:nvSpPr>
        <p:spPr>
          <a:xfrm>
            <a:off x="3962400" y="1704091"/>
            <a:ext cx="607859" cy="369332"/>
          </a:xfrm>
          <a:prstGeom prst="rect">
            <a:avLst/>
          </a:prstGeom>
          <a:noFill/>
        </p:spPr>
        <p:txBody>
          <a:bodyPr wrap="none" rtlCol="0">
            <a:spAutoFit/>
          </a:bodyPr>
          <a:lstStyle/>
          <a:p>
            <a:r>
              <a:rPr lang="en-US" b="1" dirty="0"/>
              <a:t>???</a:t>
            </a:r>
          </a:p>
        </p:txBody>
      </p:sp>
      <p:sp>
        <p:nvSpPr>
          <p:cNvPr id="38" name="Rectangle 37">
            <a:extLst>
              <a:ext uri="{FF2B5EF4-FFF2-40B4-BE49-F238E27FC236}">
                <a16:creationId xmlns:a16="http://schemas.microsoft.com/office/drawing/2014/main" id="{48166D8F-A219-70CA-1FFE-F9CA38604A13}"/>
              </a:ext>
            </a:extLst>
          </p:cNvPr>
          <p:cNvSpPr/>
          <p:nvPr/>
        </p:nvSpPr>
        <p:spPr>
          <a:xfrm>
            <a:off x="609600" y="954503"/>
            <a:ext cx="3352800" cy="10130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Malicious Code</a:t>
            </a:r>
          </a:p>
        </p:txBody>
      </p:sp>
      <mc:AlternateContent xmlns:mc="http://schemas.openxmlformats.org/markup-compatibility/2006" xmlns:p14="http://schemas.microsoft.com/office/powerpoint/2010/main">
        <mc:Choice Requires="p14">
          <p:contentPart p14:bwMode="auto" r:id="rId3">
            <p14:nvContentPartPr>
              <p14:cNvPr id="39" name="Ink 38">
                <a:extLst>
                  <a:ext uri="{FF2B5EF4-FFF2-40B4-BE49-F238E27FC236}">
                    <a16:creationId xmlns:a16="http://schemas.microsoft.com/office/drawing/2014/main" id="{6F6B55DA-ABDA-B6C0-90C8-5B35EBB1CA46}"/>
                  </a:ext>
                </a:extLst>
              </p14:cNvPr>
              <p14:cNvContentPartPr/>
              <p14:nvPr/>
            </p14:nvContentPartPr>
            <p14:xfrm>
              <a:off x="4000981" y="2013034"/>
              <a:ext cx="899640" cy="545760"/>
            </p14:xfrm>
          </p:contentPart>
        </mc:Choice>
        <mc:Fallback xmlns="">
          <p:pic>
            <p:nvPicPr>
              <p:cNvPr id="39" name="Ink 38">
                <a:extLst>
                  <a:ext uri="{FF2B5EF4-FFF2-40B4-BE49-F238E27FC236}">
                    <a16:creationId xmlns:a16="http://schemas.microsoft.com/office/drawing/2014/main" id="{6F6B55DA-ABDA-B6C0-90C8-5B35EBB1CA46}"/>
                  </a:ext>
                </a:extLst>
              </p:cNvPr>
              <p:cNvPicPr/>
              <p:nvPr/>
            </p:nvPicPr>
            <p:blipFill>
              <a:blip r:embed="rId4"/>
              <a:stretch>
                <a:fillRect/>
              </a:stretch>
            </p:blipFill>
            <p:spPr>
              <a:xfrm>
                <a:off x="3991977" y="2004034"/>
                <a:ext cx="917287" cy="563400"/>
              </a:xfrm>
              <a:prstGeom prst="rect">
                <a:avLst/>
              </a:prstGeom>
            </p:spPr>
          </p:pic>
        </mc:Fallback>
      </mc:AlternateContent>
      <p:grpSp>
        <p:nvGrpSpPr>
          <p:cNvPr id="48" name="Group 47">
            <a:extLst>
              <a:ext uri="{FF2B5EF4-FFF2-40B4-BE49-F238E27FC236}">
                <a16:creationId xmlns:a16="http://schemas.microsoft.com/office/drawing/2014/main" id="{40194EB7-949E-B860-B83D-6DD717E0DEE0}"/>
              </a:ext>
            </a:extLst>
          </p:cNvPr>
          <p:cNvGrpSpPr/>
          <p:nvPr/>
        </p:nvGrpSpPr>
        <p:grpSpPr>
          <a:xfrm>
            <a:off x="4999261" y="2222914"/>
            <a:ext cx="591120" cy="285120"/>
            <a:chOff x="4999261" y="2222914"/>
            <a:chExt cx="591120" cy="285120"/>
          </a:xfrm>
        </p:grpSpPr>
        <mc:AlternateContent xmlns:mc="http://schemas.openxmlformats.org/markup-compatibility/2006" xmlns:p14="http://schemas.microsoft.com/office/powerpoint/2010/main">
          <mc:Choice Requires="p14">
            <p:contentPart p14:bwMode="auto" r:id="rId5">
              <p14:nvContentPartPr>
                <p14:cNvPr id="40" name="Ink 39">
                  <a:extLst>
                    <a:ext uri="{FF2B5EF4-FFF2-40B4-BE49-F238E27FC236}">
                      <a16:creationId xmlns:a16="http://schemas.microsoft.com/office/drawing/2014/main" id="{6F180CD6-6728-68F3-02EE-1F4A91BD456F}"/>
                    </a:ext>
                  </a:extLst>
                </p14:cNvPr>
                <p14:cNvContentPartPr/>
                <p14:nvPr/>
              </p14:nvContentPartPr>
              <p14:xfrm>
                <a:off x="4999261" y="2263234"/>
                <a:ext cx="146880" cy="142560"/>
              </p14:xfrm>
            </p:contentPart>
          </mc:Choice>
          <mc:Fallback xmlns="">
            <p:pic>
              <p:nvPicPr>
                <p:cNvPr id="40" name="Ink 39">
                  <a:extLst>
                    <a:ext uri="{FF2B5EF4-FFF2-40B4-BE49-F238E27FC236}">
                      <a16:creationId xmlns:a16="http://schemas.microsoft.com/office/drawing/2014/main" id="{6F180CD6-6728-68F3-02EE-1F4A91BD456F}"/>
                    </a:ext>
                  </a:extLst>
                </p:cNvPr>
                <p:cNvPicPr/>
                <p:nvPr/>
              </p:nvPicPr>
              <p:blipFill>
                <a:blip r:embed="rId6"/>
                <a:stretch>
                  <a:fillRect/>
                </a:stretch>
              </p:blipFill>
              <p:spPr>
                <a:xfrm>
                  <a:off x="4990261" y="2254234"/>
                  <a:ext cx="16452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1" name="Ink 40">
                  <a:extLst>
                    <a:ext uri="{FF2B5EF4-FFF2-40B4-BE49-F238E27FC236}">
                      <a16:creationId xmlns:a16="http://schemas.microsoft.com/office/drawing/2014/main" id="{1632CF90-3FDD-916E-AC37-5044D9170043}"/>
                    </a:ext>
                  </a:extLst>
                </p14:cNvPr>
                <p14:cNvContentPartPr/>
                <p14:nvPr/>
              </p14:nvContentPartPr>
              <p14:xfrm>
                <a:off x="5058301" y="2474554"/>
                <a:ext cx="360" cy="360"/>
              </p14:xfrm>
            </p:contentPart>
          </mc:Choice>
          <mc:Fallback xmlns="">
            <p:pic>
              <p:nvPicPr>
                <p:cNvPr id="41" name="Ink 40">
                  <a:extLst>
                    <a:ext uri="{FF2B5EF4-FFF2-40B4-BE49-F238E27FC236}">
                      <a16:creationId xmlns:a16="http://schemas.microsoft.com/office/drawing/2014/main" id="{1632CF90-3FDD-916E-AC37-5044D9170043}"/>
                    </a:ext>
                  </a:extLst>
                </p:cNvPr>
                <p:cNvPicPr/>
                <p:nvPr/>
              </p:nvPicPr>
              <p:blipFill>
                <a:blip r:embed="rId8"/>
                <a:stretch>
                  <a:fillRect/>
                </a:stretch>
              </p:blipFill>
              <p:spPr>
                <a:xfrm>
                  <a:off x="5049301" y="246555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4" name="Ink 43">
                  <a:extLst>
                    <a:ext uri="{FF2B5EF4-FFF2-40B4-BE49-F238E27FC236}">
                      <a16:creationId xmlns:a16="http://schemas.microsoft.com/office/drawing/2014/main" id="{0394AC63-D2B9-3101-B8E0-EB2FA836A572}"/>
                    </a:ext>
                  </a:extLst>
                </p14:cNvPr>
                <p14:cNvContentPartPr/>
                <p14:nvPr/>
              </p14:nvContentPartPr>
              <p14:xfrm>
                <a:off x="5209141" y="2272234"/>
                <a:ext cx="121320" cy="151200"/>
              </p14:xfrm>
            </p:contentPart>
          </mc:Choice>
          <mc:Fallback xmlns="">
            <p:pic>
              <p:nvPicPr>
                <p:cNvPr id="44" name="Ink 43">
                  <a:extLst>
                    <a:ext uri="{FF2B5EF4-FFF2-40B4-BE49-F238E27FC236}">
                      <a16:creationId xmlns:a16="http://schemas.microsoft.com/office/drawing/2014/main" id="{0394AC63-D2B9-3101-B8E0-EB2FA836A572}"/>
                    </a:ext>
                  </a:extLst>
                </p:cNvPr>
                <p:cNvPicPr/>
                <p:nvPr/>
              </p:nvPicPr>
              <p:blipFill>
                <a:blip r:embed="rId10"/>
                <a:stretch>
                  <a:fillRect/>
                </a:stretch>
              </p:blipFill>
              <p:spPr>
                <a:xfrm>
                  <a:off x="5200168" y="2263234"/>
                  <a:ext cx="138908"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5" name="Ink 44">
                  <a:extLst>
                    <a:ext uri="{FF2B5EF4-FFF2-40B4-BE49-F238E27FC236}">
                      <a16:creationId xmlns:a16="http://schemas.microsoft.com/office/drawing/2014/main" id="{8FE06B14-4582-2CF4-8A72-E089A1A27DBC}"/>
                    </a:ext>
                  </a:extLst>
                </p14:cNvPr>
                <p14:cNvContentPartPr/>
                <p14:nvPr/>
              </p14:nvContentPartPr>
              <p14:xfrm>
                <a:off x="5250901" y="2507674"/>
                <a:ext cx="360" cy="360"/>
              </p14:xfrm>
            </p:contentPart>
          </mc:Choice>
          <mc:Fallback xmlns="">
            <p:pic>
              <p:nvPicPr>
                <p:cNvPr id="45" name="Ink 44">
                  <a:extLst>
                    <a:ext uri="{FF2B5EF4-FFF2-40B4-BE49-F238E27FC236}">
                      <a16:creationId xmlns:a16="http://schemas.microsoft.com/office/drawing/2014/main" id="{8FE06B14-4582-2CF4-8A72-E089A1A27DBC}"/>
                    </a:ext>
                  </a:extLst>
                </p:cNvPr>
                <p:cNvPicPr/>
                <p:nvPr/>
              </p:nvPicPr>
              <p:blipFill>
                <a:blip r:embed="rId8"/>
                <a:stretch>
                  <a:fillRect/>
                </a:stretch>
              </p:blipFill>
              <p:spPr>
                <a:xfrm>
                  <a:off x="5241901" y="249867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6" name="Ink 45">
                  <a:extLst>
                    <a:ext uri="{FF2B5EF4-FFF2-40B4-BE49-F238E27FC236}">
                      <a16:creationId xmlns:a16="http://schemas.microsoft.com/office/drawing/2014/main" id="{8A409639-6867-2F5A-F844-1B381E048A2D}"/>
                    </a:ext>
                  </a:extLst>
                </p14:cNvPr>
                <p14:cNvContentPartPr/>
                <p14:nvPr/>
              </p14:nvContentPartPr>
              <p14:xfrm>
                <a:off x="5427301" y="2222914"/>
                <a:ext cx="163080" cy="189720"/>
              </p14:xfrm>
            </p:contentPart>
          </mc:Choice>
          <mc:Fallback xmlns="">
            <p:pic>
              <p:nvPicPr>
                <p:cNvPr id="46" name="Ink 45">
                  <a:extLst>
                    <a:ext uri="{FF2B5EF4-FFF2-40B4-BE49-F238E27FC236}">
                      <a16:creationId xmlns:a16="http://schemas.microsoft.com/office/drawing/2014/main" id="{8A409639-6867-2F5A-F844-1B381E048A2D}"/>
                    </a:ext>
                  </a:extLst>
                </p:cNvPr>
                <p:cNvPicPr/>
                <p:nvPr/>
              </p:nvPicPr>
              <p:blipFill>
                <a:blip r:embed="rId13"/>
                <a:stretch>
                  <a:fillRect/>
                </a:stretch>
              </p:blipFill>
              <p:spPr>
                <a:xfrm>
                  <a:off x="5418301" y="2213931"/>
                  <a:ext cx="180720" cy="207327"/>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7" name="Ink 46">
                  <a:extLst>
                    <a:ext uri="{FF2B5EF4-FFF2-40B4-BE49-F238E27FC236}">
                      <a16:creationId xmlns:a16="http://schemas.microsoft.com/office/drawing/2014/main" id="{45685D64-6ECE-7E21-96BC-F465196B10C4}"/>
                    </a:ext>
                  </a:extLst>
                </p14:cNvPr>
                <p14:cNvContentPartPr/>
                <p14:nvPr/>
              </p14:nvContentPartPr>
              <p14:xfrm>
                <a:off x="5460781" y="2507674"/>
                <a:ext cx="360" cy="360"/>
              </p14:xfrm>
            </p:contentPart>
          </mc:Choice>
          <mc:Fallback xmlns="">
            <p:pic>
              <p:nvPicPr>
                <p:cNvPr id="47" name="Ink 46">
                  <a:extLst>
                    <a:ext uri="{FF2B5EF4-FFF2-40B4-BE49-F238E27FC236}">
                      <a16:creationId xmlns:a16="http://schemas.microsoft.com/office/drawing/2014/main" id="{45685D64-6ECE-7E21-96BC-F465196B10C4}"/>
                    </a:ext>
                  </a:extLst>
                </p:cNvPr>
                <p:cNvPicPr/>
                <p:nvPr/>
              </p:nvPicPr>
              <p:blipFill>
                <a:blip r:embed="rId8"/>
                <a:stretch>
                  <a:fillRect/>
                </a:stretch>
              </p:blipFill>
              <p:spPr>
                <a:xfrm>
                  <a:off x="5451781" y="2498674"/>
                  <a:ext cx="18000" cy="18000"/>
                </a:xfrm>
                <a:prstGeom prst="rect">
                  <a:avLst/>
                </a:prstGeom>
              </p:spPr>
            </p:pic>
          </mc:Fallback>
        </mc:AlternateContent>
      </p:grpSp>
      <p:sp>
        <p:nvSpPr>
          <p:cNvPr id="2" name="TextBox 1">
            <a:extLst>
              <a:ext uri="{FF2B5EF4-FFF2-40B4-BE49-F238E27FC236}">
                <a16:creationId xmlns:a16="http://schemas.microsoft.com/office/drawing/2014/main" id="{B5567A32-994E-E770-ED4D-B4D606B48765}"/>
              </a:ext>
            </a:extLst>
          </p:cNvPr>
          <p:cNvSpPr txBox="1"/>
          <p:nvPr/>
        </p:nvSpPr>
        <p:spPr>
          <a:xfrm>
            <a:off x="4827214" y="5509426"/>
            <a:ext cx="6893234" cy="461665"/>
          </a:xfrm>
          <a:prstGeom prst="rect">
            <a:avLst/>
          </a:prstGeom>
          <a:noFill/>
        </p:spPr>
        <p:txBody>
          <a:bodyPr wrap="none" rtlCol="0">
            <a:spAutoFit/>
          </a:bodyPr>
          <a:lstStyle/>
          <a:p>
            <a:r>
              <a:rPr lang="en-US" sz="2400" dirty="0"/>
              <a:t>We can get the values for $</a:t>
            </a:r>
            <a:r>
              <a:rPr lang="en-US" sz="2400" dirty="0" err="1"/>
              <a:t>ebp</a:t>
            </a:r>
            <a:r>
              <a:rPr lang="en-US" sz="2400" dirty="0"/>
              <a:t> and $</a:t>
            </a:r>
            <a:r>
              <a:rPr lang="en-US" sz="2400" dirty="0" err="1"/>
              <a:t>esp</a:t>
            </a:r>
            <a:r>
              <a:rPr lang="en-US" sz="2400" dirty="0"/>
              <a:t> to help!</a:t>
            </a:r>
          </a:p>
        </p:txBody>
      </p:sp>
      <p:sp>
        <p:nvSpPr>
          <p:cNvPr id="6" name="TextBox 5">
            <a:extLst>
              <a:ext uri="{FF2B5EF4-FFF2-40B4-BE49-F238E27FC236}">
                <a16:creationId xmlns:a16="http://schemas.microsoft.com/office/drawing/2014/main" id="{78A0DF1B-605B-C61B-13B4-F214BDCC8C06}"/>
              </a:ext>
            </a:extLst>
          </p:cNvPr>
          <p:cNvSpPr txBox="1"/>
          <p:nvPr/>
        </p:nvSpPr>
        <p:spPr>
          <a:xfrm>
            <a:off x="6573386" y="4597543"/>
            <a:ext cx="3610284" cy="461665"/>
          </a:xfrm>
          <a:prstGeom prst="rect">
            <a:avLst/>
          </a:prstGeom>
          <a:noFill/>
        </p:spPr>
        <p:txBody>
          <a:bodyPr wrap="none" rtlCol="0">
            <a:spAutoFit/>
          </a:bodyPr>
          <a:lstStyle/>
          <a:p>
            <a:r>
              <a:rPr lang="en-US" sz="2400" dirty="0"/>
              <a:t>We are going to guess </a:t>
            </a:r>
            <a:r>
              <a:rPr lang="en-US" sz="2400" dirty="0">
                <a:sym typeface="Wingdings" panose="05000000000000000000" pitchFamily="2" charset="2"/>
              </a:rPr>
              <a:t></a:t>
            </a:r>
            <a:endParaRPr lang="en-US" sz="2400" dirty="0"/>
          </a:p>
        </p:txBody>
      </p:sp>
      <p:sp>
        <p:nvSpPr>
          <p:cNvPr id="8" name="TextBox 7">
            <a:extLst>
              <a:ext uri="{FF2B5EF4-FFF2-40B4-BE49-F238E27FC236}">
                <a16:creationId xmlns:a16="http://schemas.microsoft.com/office/drawing/2014/main" id="{282A1A5D-A157-5811-1D8F-1F3A223B3541}"/>
              </a:ext>
            </a:extLst>
          </p:cNvPr>
          <p:cNvSpPr txBox="1"/>
          <p:nvPr/>
        </p:nvSpPr>
        <p:spPr>
          <a:xfrm>
            <a:off x="9829800" y="4146771"/>
            <a:ext cx="1314784" cy="338554"/>
          </a:xfrm>
          <a:prstGeom prst="rect">
            <a:avLst/>
          </a:prstGeom>
          <a:noFill/>
        </p:spPr>
        <p:txBody>
          <a:bodyPr wrap="none" rtlCol="0">
            <a:spAutoFit/>
          </a:bodyPr>
          <a:lstStyle/>
          <a:p>
            <a:r>
              <a:rPr lang="en-US" sz="1600" dirty="0"/>
              <a:t>(sometimes)</a:t>
            </a:r>
          </a:p>
        </p:txBody>
      </p:sp>
    </p:spTree>
    <p:extLst>
      <p:ext uri="{BB962C8B-B14F-4D97-AF65-F5344CB8AC3E}">
        <p14:creationId xmlns:p14="http://schemas.microsoft.com/office/powerpoint/2010/main" val="3184560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a:t>
            </a:fld>
            <a:endParaRPr lang="en-US" dirty="0"/>
          </a:p>
        </p:txBody>
      </p:sp>
      <p:sp>
        <p:nvSpPr>
          <p:cNvPr id="27" name="object 2">
            <a:extLst>
              <a:ext uri="{FF2B5EF4-FFF2-40B4-BE49-F238E27FC236}">
                <a16:creationId xmlns:a16="http://schemas.microsoft.com/office/drawing/2014/main" id="{DF1ECDA3-95BE-4A4D-85B1-C0F894013853}"/>
              </a:ext>
            </a:extLst>
          </p:cNvPr>
          <p:cNvSpPr txBox="1">
            <a:spLocks noGrp="1"/>
          </p:cNvSpPr>
          <p:nvPr>
            <p:ph type="title"/>
          </p:nvPr>
        </p:nvSpPr>
        <p:spPr>
          <a:xfrm>
            <a:off x="231140" y="99771"/>
            <a:ext cx="4792980" cy="452120"/>
          </a:xfrm>
          <a:prstGeom prst="rect">
            <a:avLst/>
          </a:prstGeom>
        </p:spPr>
        <p:txBody>
          <a:bodyPr vert="horz" wrap="square" lIns="0" tIns="12065" rIns="0" bIns="0" rtlCol="0">
            <a:spAutoFit/>
          </a:bodyPr>
          <a:lstStyle/>
          <a:p>
            <a:pPr marL="12700">
              <a:lnSpc>
                <a:spcPct val="100000"/>
              </a:lnSpc>
              <a:spcBef>
                <a:spcPts val="95"/>
              </a:spcBef>
            </a:pPr>
            <a:r>
              <a:rPr dirty="0">
                <a:solidFill>
                  <a:srgbClr val="000000"/>
                </a:solidFill>
              </a:rPr>
              <a:t>Stack</a:t>
            </a:r>
            <a:r>
              <a:rPr spc="-85" dirty="0">
                <a:solidFill>
                  <a:srgbClr val="000000"/>
                </a:solidFill>
              </a:rPr>
              <a:t> </a:t>
            </a:r>
            <a:r>
              <a:rPr dirty="0">
                <a:solidFill>
                  <a:srgbClr val="000000"/>
                </a:solidFill>
              </a:rPr>
              <a:t>and</a:t>
            </a:r>
            <a:r>
              <a:rPr spc="-70" dirty="0">
                <a:solidFill>
                  <a:srgbClr val="000000"/>
                </a:solidFill>
              </a:rPr>
              <a:t> </a:t>
            </a:r>
            <a:r>
              <a:rPr dirty="0">
                <a:solidFill>
                  <a:srgbClr val="000000"/>
                </a:solidFill>
              </a:rPr>
              <a:t>Function</a:t>
            </a:r>
            <a:r>
              <a:rPr spc="-65" dirty="0">
                <a:solidFill>
                  <a:srgbClr val="000000"/>
                </a:solidFill>
              </a:rPr>
              <a:t> </a:t>
            </a:r>
            <a:r>
              <a:rPr spc="-10" dirty="0">
                <a:solidFill>
                  <a:srgbClr val="000000"/>
                </a:solidFill>
              </a:rPr>
              <a:t>Invocation</a:t>
            </a:r>
          </a:p>
        </p:txBody>
      </p:sp>
      <p:sp>
        <p:nvSpPr>
          <p:cNvPr id="30" name="object 3">
            <a:extLst>
              <a:ext uri="{FF2B5EF4-FFF2-40B4-BE49-F238E27FC236}">
                <a16:creationId xmlns:a16="http://schemas.microsoft.com/office/drawing/2014/main" id="{D06F3AF1-3E49-C843-3C7B-2EE3F192247E}"/>
              </a:ext>
            </a:extLst>
          </p:cNvPr>
          <p:cNvSpPr txBox="1"/>
          <p:nvPr/>
        </p:nvSpPr>
        <p:spPr>
          <a:xfrm>
            <a:off x="228600" y="870203"/>
            <a:ext cx="2487295" cy="3416935"/>
          </a:xfrm>
          <a:prstGeom prst="rect">
            <a:avLst/>
          </a:prstGeom>
          <a:solidFill>
            <a:schemeClr val="accent1">
              <a:lumMod val="40000"/>
              <a:lumOff val="60000"/>
            </a:schemeClr>
          </a:solidFill>
          <a:ln w="9525">
            <a:solidFill>
              <a:srgbClr val="000000"/>
            </a:solidFill>
          </a:ln>
        </p:spPr>
        <p:txBody>
          <a:bodyPr vert="horz" wrap="square" lIns="0" tIns="19050" rIns="0" bIns="0" rtlCol="0">
            <a:spAutoFit/>
          </a:bodyPr>
          <a:lstStyle/>
          <a:p>
            <a:pPr marL="90805">
              <a:lnSpc>
                <a:spcPct val="100000"/>
              </a:lnSpc>
              <a:spcBef>
                <a:spcPts val="150"/>
              </a:spcBef>
            </a:pPr>
            <a:r>
              <a:rPr sz="1800" dirty="0">
                <a:latin typeface="Courier New"/>
                <a:cs typeface="Courier New"/>
              </a:rPr>
              <a:t>int</a:t>
            </a:r>
            <a:r>
              <a:rPr sz="1800" spc="-25" dirty="0">
                <a:latin typeface="Courier New"/>
                <a:cs typeface="Courier New"/>
              </a:rPr>
              <a:t> </a:t>
            </a:r>
            <a:r>
              <a:rPr sz="1800" spc="-10" dirty="0">
                <a:latin typeface="Courier New"/>
                <a:cs typeface="Courier New"/>
              </a:rPr>
              <a:t>main(){</a:t>
            </a:r>
            <a:endParaRPr sz="1800" dirty="0">
              <a:latin typeface="Courier New"/>
              <a:cs typeface="Courier New"/>
            </a:endParaRPr>
          </a:p>
          <a:p>
            <a:pPr>
              <a:lnSpc>
                <a:spcPct val="100000"/>
              </a:lnSpc>
              <a:spcBef>
                <a:spcPts val="5"/>
              </a:spcBef>
            </a:pPr>
            <a:endParaRPr sz="1900" dirty="0">
              <a:latin typeface="Courier New"/>
              <a:cs typeface="Courier New"/>
            </a:endParaRPr>
          </a:p>
          <a:p>
            <a:pPr marL="1005840" marR="106045">
              <a:lnSpc>
                <a:spcPct val="100000"/>
              </a:lnSpc>
            </a:pPr>
            <a:r>
              <a:rPr sz="1800" dirty="0">
                <a:latin typeface="Courier New"/>
                <a:cs typeface="Courier New"/>
              </a:rPr>
              <a:t>int</a:t>
            </a:r>
            <a:r>
              <a:rPr sz="1800" spc="-20" dirty="0">
                <a:latin typeface="Courier New"/>
                <a:cs typeface="Courier New"/>
              </a:rPr>
              <a:t> </a:t>
            </a:r>
            <a:r>
              <a:rPr sz="1800" dirty="0">
                <a:latin typeface="Courier New"/>
                <a:cs typeface="Courier New"/>
              </a:rPr>
              <a:t>x</a:t>
            </a:r>
            <a:r>
              <a:rPr sz="1800" spc="-20" dirty="0">
                <a:latin typeface="Courier New"/>
                <a:cs typeface="Courier New"/>
              </a:rPr>
              <a:t> </a:t>
            </a:r>
            <a:r>
              <a:rPr sz="1800" dirty="0">
                <a:latin typeface="Courier New"/>
                <a:cs typeface="Courier New"/>
              </a:rPr>
              <a:t>=</a:t>
            </a:r>
            <a:r>
              <a:rPr sz="1800" spc="-15" dirty="0">
                <a:latin typeface="Courier New"/>
                <a:cs typeface="Courier New"/>
              </a:rPr>
              <a:t> </a:t>
            </a:r>
            <a:r>
              <a:rPr sz="1800" spc="-25" dirty="0">
                <a:latin typeface="Courier New"/>
                <a:cs typeface="Courier New"/>
              </a:rPr>
              <a:t>3; </a:t>
            </a:r>
            <a:r>
              <a:rPr sz="1800" dirty="0">
                <a:latin typeface="Courier New"/>
                <a:cs typeface="Courier New"/>
              </a:rPr>
              <a:t>int</a:t>
            </a:r>
            <a:r>
              <a:rPr sz="1800" spc="-20" dirty="0">
                <a:latin typeface="Courier New"/>
                <a:cs typeface="Courier New"/>
              </a:rPr>
              <a:t> </a:t>
            </a:r>
            <a:r>
              <a:rPr sz="1800" dirty="0">
                <a:latin typeface="Courier New"/>
                <a:cs typeface="Courier New"/>
              </a:rPr>
              <a:t>y</a:t>
            </a:r>
            <a:r>
              <a:rPr sz="1800" spc="-20" dirty="0">
                <a:latin typeface="Courier New"/>
                <a:cs typeface="Courier New"/>
              </a:rPr>
              <a:t> </a:t>
            </a:r>
            <a:r>
              <a:rPr sz="1800" dirty="0">
                <a:latin typeface="Courier New"/>
                <a:cs typeface="Courier New"/>
              </a:rPr>
              <a:t>=</a:t>
            </a:r>
            <a:r>
              <a:rPr sz="1800" spc="-15" dirty="0">
                <a:latin typeface="Courier New"/>
                <a:cs typeface="Courier New"/>
              </a:rPr>
              <a:t> </a:t>
            </a:r>
            <a:r>
              <a:rPr sz="1800" spc="-25" dirty="0">
                <a:latin typeface="Courier New"/>
                <a:cs typeface="Courier New"/>
              </a:rPr>
              <a:t>3;</a:t>
            </a:r>
            <a:endParaRPr sz="1800" dirty="0">
              <a:latin typeface="Courier New"/>
              <a:cs typeface="Courier New"/>
            </a:endParaRPr>
          </a:p>
          <a:p>
            <a:pPr>
              <a:lnSpc>
                <a:spcPct val="100000"/>
              </a:lnSpc>
              <a:spcBef>
                <a:spcPts val="10"/>
              </a:spcBef>
            </a:pPr>
            <a:endParaRPr sz="1900" dirty="0">
              <a:latin typeface="Courier New"/>
              <a:cs typeface="Courier New"/>
            </a:endParaRPr>
          </a:p>
          <a:p>
            <a:pPr marL="1005840">
              <a:lnSpc>
                <a:spcPct val="100000"/>
              </a:lnSpc>
            </a:pPr>
            <a:r>
              <a:rPr sz="1800" spc="-10" dirty="0">
                <a:latin typeface="Courier New"/>
                <a:cs typeface="Courier New"/>
              </a:rPr>
              <a:t>foo(x,y)</a:t>
            </a:r>
            <a:endParaRPr sz="1800" dirty="0">
              <a:latin typeface="Courier New"/>
              <a:cs typeface="Courier New"/>
            </a:endParaRPr>
          </a:p>
          <a:p>
            <a:pPr>
              <a:lnSpc>
                <a:spcPct val="100000"/>
              </a:lnSpc>
              <a:spcBef>
                <a:spcPts val="10"/>
              </a:spcBef>
            </a:pPr>
            <a:endParaRPr sz="1900" dirty="0">
              <a:latin typeface="Courier New"/>
              <a:cs typeface="Courier New"/>
            </a:endParaRPr>
          </a:p>
          <a:p>
            <a:pPr marL="1005840" marR="106045">
              <a:lnSpc>
                <a:spcPct val="100000"/>
              </a:lnSpc>
            </a:pPr>
            <a:r>
              <a:rPr sz="1800" dirty="0">
                <a:latin typeface="Courier New"/>
                <a:cs typeface="Courier New"/>
              </a:rPr>
              <a:t>int</a:t>
            </a:r>
            <a:r>
              <a:rPr sz="1800" spc="-20" dirty="0">
                <a:latin typeface="Courier New"/>
                <a:cs typeface="Courier New"/>
              </a:rPr>
              <a:t> </a:t>
            </a:r>
            <a:r>
              <a:rPr sz="1800" dirty="0">
                <a:latin typeface="Courier New"/>
                <a:cs typeface="Courier New"/>
              </a:rPr>
              <a:t>a</a:t>
            </a:r>
            <a:r>
              <a:rPr sz="1800" spc="-20" dirty="0">
                <a:latin typeface="Courier New"/>
                <a:cs typeface="Courier New"/>
              </a:rPr>
              <a:t> </a:t>
            </a:r>
            <a:r>
              <a:rPr sz="1800" dirty="0">
                <a:latin typeface="Courier New"/>
                <a:cs typeface="Courier New"/>
              </a:rPr>
              <a:t>=</a:t>
            </a:r>
            <a:r>
              <a:rPr sz="1800" spc="-15" dirty="0">
                <a:latin typeface="Courier New"/>
                <a:cs typeface="Courier New"/>
              </a:rPr>
              <a:t> </a:t>
            </a:r>
            <a:r>
              <a:rPr sz="1800" spc="-25" dirty="0">
                <a:latin typeface="Courier New"/>
                <a:cs typeface="Courier New"/>
              </a:rPr>
              <a:t>0; </a:t>
            </a:r>
            <a:r>
              <a:rPr sz="1800" spc="-10" dirty="0">
                <a:latin typeface="Courier New"/>
                <a:cs typeface="Courier New"/>
              </a:rPr>
              <a:t>foo2(a);</a:t>
            </a:r>
            <a:endParaRPr sz="1800" dirty="0">
              <a:latin typeface="Courier New"/>
              <a:cs typeface="Courier New"/>
            </a:endParaRPr>
          </a:p>
          <a:p>
            <a:pPr>
              <a:lnSpc>
                <a:spcPct val="100000"/>
              </a:lnSpc>
              <a:spcBef>
                <a:spcPts val="5"/>
              </a:spcBef>
            </a:pPr>
            <a:endParaRPr sz="1900" dirty="0">
              <a:latin typeface="Courier New"/>
              <a:cs typeface="Courier New"/>
            </a:endParaRPr>
          </a:p>
          <a:p>
            <a:pPr marL="1005840">
              <a:lnSpc>
                <a:spcPct val="100000"/>
              </a:lnSpc>
              <a:spcBef>
                <a:spcPts val="5"/>
              </a:spcBef>
            </a:pPr>
            <a:r>
              <a:rPr sz="1800" dirty="0">
                <a:latin typeface="Courier New"/>
                <a:cs typeface="Courier New"/>
              </a:rPr>
              <a:t>return</a:t>
            </a:r>
            <a:r>
              <a:rPr sz="1800" spc="-50" dirty="0">
                <a:latin typeface="Courier New"/>
                <a:cs typeface="Courier New"/>
              </a:rPr>
              <a:t> </a:t>
            </a:r>
            <a:r>
              <a:rPr sz="1800" spc="-25" dirty="0">
                <a:latin typeface="Courier New"/>
                <a:cs typeface="Courier New"/>
              </a:rPr>
              <a:t>0;</a:t>
            </a:r>
            <a:endParaRPr sz="1800" dirty="0">
              <a:latin typeface="Courier New"/>
              <a:cs typeface="Courier New"/>
            </a:endParaRPr>
          </a:p>
          <a:p>
            <a:pPr marL="90805">
              <a:lnSpc>
                <a:spcPct val="100000"/>
              </a:lnSpc>
            </a:pPr>
            <a:r>
              <a:rPr sz="1800" dirty="0">
                <a:latin typeface="Courier New"/>
                <a:cs typeface="Courier New"/>
              </a:rPr>
              <a:t>}</a:t>
            </a:r>
          </a:p>
        </p:txBody>
      </p:sp>
      <p:sp>
        <p:nvSpPr>
          <p:cNvPr id="9" name="object 10">
            <a:extLst>
              <a:ext uri="{FF2B5EF4-FFF2-40B4-BE49-F238E27FC236}">
                <a16:creationId xmlns:a16="http://schemas.microsoft.com/office/drawing/2014/main" id="{B6DB8EF5-A5DE-35F9-A840-8CC832AE899C}"/>
              </a:ext>
            </a:extLst>
          </p:cNvPr>
          <p:cNvSpPr txBox="1"/>
          <p:nvPr/>
        </p:nvSpPr>
        <p:spPr>
          <a:xfrm>
            <a:off x="6144012" y="4639944"/>
            <a:ext cx="276999" cy="2534931"/>
          </a:xfrm>
          <a:prstGeom prst="rect">
            <a:avLst/>
          </a:prstGeom>
        </p:spPr>
        <p:txBody>
          <a:bodyPr vert="vert" wrap="square" lIns="0" tIns="635" rIns="0" bIns="0" rtlCol="0">
            <a:spAutoFit/>
          </a:bodyPr>
          <a:lstStyle/>
          <a:p>
            <a:pPr marL="12700">
              <a:lnSpc>
                <a:spcPct val="100000"/>
              </a:lnSpc>
              <a:spcBef>
                <a:spcPts val="5"/>
              </a:spcBef>
            </a:pPr>
            <a:r>
              <a:rPr dirty="0">
                <a:latin typeface="Arial"/>
                <a:cs typeface="Arial"/>
              </a:rPr>
              <a:t>Stack</a:t>
            </a:r>
            <a:r>
              <a:rPr spc="-30" dirty="0">
                <a:latin typeface="Arial"/>
                <a:cs typeface="Arial"/>
              </a:rPr>
              <a:t> </a:t>
            </a:r>
            <a:r>
              <a:rPr dirty="0">
                <a:latin typeface="Arial"/>
                <a:cs typeface="Arial"/>
              </a:rPr>
              <a:t>Frame</a:t>
            </a:r>
            <a:r>
              <a:rPr spc="-35" dirty="0">
                <a:latin typeface="Arial"/>
                <a:cs typeface="Arial"/>
              </a:rPr>
              <a:t> </a:t>
            </a:r>
            <a:r>
              <a:rPr spc="-10" dirty="0">
                <a:latin typeface="Arial"/>
                <a:cs typeface="Arial"/>
              </a:rPr>
              <a:t>Format</a:t>
            </a:r>
            <a:endParaRPr dirty="0">
              <a:latin typeface="Arial"/>
              <a:cs typeface="Arial"/>
            </a:endParaRPr>
          </a:p>
        </p:txBody>
      </p:sp>
      <p:grpSp>
        <p:nvGrpSpPr>
          <p:cNvPr id="7" name="object 12">
            <a:extLst>
              <a:ext uri="{FF2B5EF4-FFF2-40B4-BE49-F238E27FC236}">
                <a16:creationId xmlns:a16="http://schemas.microsoft.com/office/drawing/2014/main" id="{9A678FE5-2648-AD6B-16A1-45EA47AA8907}"/>
              </a:ext>
            </a:extLst>
          </p:cNvPr>
          <p:cNvGrpSpPr/>
          <p:nvPr/>
        </p:nvGrpSpPr>
        <p:grpSpPr>
          <a:xfrm>
            <a:off x="2967037" y="902017"/>
            <a:ext cx="2496820" cy="3148965"/>
            <a:chOff x="2967037" y="902017"/>
            <a:chExt cx="2496820" cy="3148965"/>
          </a:xfrm>
        </p:grpSpPr>
        <p:sp>
          <p:nvSpPr>
            <p:cNvPr id="10" name="object 13">
              <a:extLst>
                <a:ext uri="{FF2B5EF4-FFF2-40B4-BE49-F238E27FC236}">
                  <a16:creationId xmlns:a16="http://schemas.microsoft.com/office/drawing/2014/main" id="{FF4D21AC-174A-B488-2C2B-D27D01681794}"/>
                </a:ext>
              </a:extLst>
            </p:cNvPr>
            <p:cNvSpPr/>
            <p:nvPr/>
          </p:nvSpPr>
          <p:spPr>
            <a:xfrm>
              <a:off x="2971800" y="906780"/>
              <a:ext cx="2487295" cy="3139440"/>
            </a:xfrm>
            <a:custGeom>
              <a:avLst/>
              <a:gdLst/>
              <a:ahLst/>
              <a:cxnLst/>
              <a:rect l="l" t="t" r="r" b="b"/>
              <a:pathLst>
                <a:path w="2487295" h="3139440">
                  <a:moveTo>
                    <a:pt x="2487168" y="0"/>
                  </a:moveTo>
                  <a:lnTo>
                    <a:pt x="0" y="0"/>
                  </a:lnTo>
                  <a:lnTo>
                    <a:pt x="0" y="3139440"/>
                  </a:lnTo>
                  <a:lnTo>
                    <a:pt x="2487168" y="3139440"/>
                  </a:lnTo>
                  <a:lnTo>
                    <a:pt x="2487168" y="0"/>
                  </a:lnTo>
                  <a:close/>
                </a:path>
              </a:pathLst>
            </a:custGeom>
            <a:solidFill>
              <a:srgbClr val="D6E3BC"/>
            </a:solidFill>
          </p:spPr>
          <p:txBody>
            <a:bodyPr wrap="square" lIns="0" tIns="0" rIns="0" bIns="0" rtlCol="0"/>
            <a:lstStyle/>
            <a:p>
              <a:endParaRPr/>
            </a:p>
          </p:txBody>
        </p:sp>
        <p:sp>
          <p:nvSpPr>
            <p:cNvPr id="11" name="object 14">
              <a:extLst>
                <a:ext uri="{FF2B5EF4-FFF2-40B4-BE49-F238E27FC236}">
                  <a16:creationId xmlns:a16="http://schemas.microsoft.com/office/drawing/2014/main" id="{125FA5B5-0809-7119-DFA9-1D8A76249AAB}"/>
                </a:ext>
              </a:extLst>
            </p:cNvPr>
            <p:cNvSpPr/>
            <p:nvPr/>
          </p:nvSpPr>
          <p:spPr>
            <a:xfrm>
              <a:off x="2971800" y="906780"/>
              <a:ext cx="2487295" cy="3139440"/>
            </a:xfrm>
            <a:custGeom>
              <a:avLst/>
              <a:gdLst/>
              <a:ahLst/>
              <a:cxnLst/>
              <a:rect l="l" t="t" r="r" b="b"/>
              <a:pathLst>
                <a:path w="2487295" h="3139440">
                  <a:moveTo>
                    <a:pt x="0" y="3139440"/>
                  </a:moveTo>
                  <a:lnTo>
                    <a:pt x="2487168" y="3139440"/>
                  </a:lnTo>
                  <a:lnTo>
                    <a:pt x="2487168" y="0"/>
                  </a:lnTo>
                  <a:lnTo>
                    <a:pt x="0" y="0"/>
                  </a:lnTo>
                  <a:lnTo>
                    <a:pt x="0" y="3139440"/>
                  </a:lnTo>
                  <a:close/>
                </a:path>
              </a:pathLst>
            </a:custGeom>
            <a:ln w="9525">
              <a:solidFill>
                <a:srgbClr val="000000"/>
              </a:solidFill>
            </a:ln>
          </p:spPr>
          <p:txBody>
            <a:bodyPr wrap="square" lIns="0" tIns="0" rIns="0" bIns="0" rtlCol="0"/>
            <a:lstStyle/>
            <a:p>
              <a:endParaRPr/>
            </a:p>
          </p:txBody>
        </p:sp>
      </p:grpSp>
      <p:sp>
        <p:nvSpPr>
          <p:cNvPr id="33" name="object 15">
            <a:extLst>
              <a:ext uri="{FF2B5EF4-FFF2-40B4-BE49-F238E27FC236}">
                <a16:creationId xmlns:a16="http://schemas.microsoft.com/office/drawing/2014/main" id="{3301E4CD-37C1-0B03-78CC-4729712F6BE3}"/>
              </a:ext>
            </a:extLst>
          </p:cNvPr>
          <p:cNvSpPr txBox="1"/>
          <p:nvPr/>
        </p:nvSpPr>
        <p:spPr>
          <a:xfrm>
            <a:off x="3050794" y="912114"/>
            <a:ext cx="180149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ourier New"/>
                <a:cs typeface="Courier New"/>
              </a:rPr>
              <a:t>int</a:t>
            </a:r>
            <a:r>
              <a:rPr sz="1800" spc="-25" dirty="0">
                <a:latin typeface="Courier New"/>
                <a:cs typeface="Courier New"/>
              </a:rPr>
              <a:t> </a:t>
            </a:r>
            <a:r>
              <a:rPr sz="1800" spc="-10" dirty="0">
                <a:latin typeface="Courier New"/>
                <a:cs typeface="Courier New"/>
              </a:rPr>
              <a:t>foo(x,y){</a:t>
            </a:r>
            <a:endParaRPr sz="1800">
              <a:latin typeface="Courier New"/>
              <a:cs typeface="Courier New"/>
            </a:endParaRPr>
          </a:p>
        </p:txBody>
      </p:sp>
      <p:sp>
        <p:nvSpPr>
          <p:cNvPr id="34" name="object 16">
            <a:extLst>
              <a:ext uri="{FF2B5EF4-FFF2-40B4-BE49-F238E27FC236}">
                <a16:creationId xmlns:a16="http://schemas.microsoft.com/office/drawing/2014/main" id="{DD1A8FD5-227D-F0B9-5604-9C7B964DC20F}"/>
              </a:ext>
            </a:extLst>
          </p:cNvPr>
          <p:cNvSpPr txBox="1"/>
          <p:nvPr/>
        </p:nvSpPr>
        <p:spPr>
          <a:xfrm>
            <a:off x="3965575" y="1460449"/>
            <a:ext cx="1393190" cy="574675"/>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ourier New"/>
                <a:cs typeface="Courier New"/>
              </a:rPr>
              <a:t>printf(x);</a:t>
            </a:r>
            <a:endParaRPr sz="1800" dirty="0">
              <a:latin typeface="Courier New"/>
              <a:cs typeface="Courier New"/>
            </a:endParaRPr>
          </a:p>
          <a:p>
            <a:pPr marL="12700">
              <a:lnSpc>
                <a:spcPct val="100000"/>
              </a:lnSpc>
              <a:spcBef>
                <a:spcPts val="5"/>
              </a:spcBef>
            </a:pPr>
            <a:r>
              <a:rPr sz="1800" spc="-10" dirty="0">
                <a:latin typeface="Courier New"/>
                <a:cs typeface="Courier New"/>
              </a:rPr>
              <a:t>printf(y);</a:t>
            </a:r>
            <a:endParaRPr sz="1800" dirty="0">
              <a:latin typeface="Courier New"/>
              <a:cs typeface="Courier New"/>
            </a:endParaRPr>
          </a:p>
        </p:txBody>
      </p:sp>
      <p:sp>
        <p:nvSpPr>
          <p:cNvPr id="35" name="object 17">
            <a:extLst>
              <a:ext uri="{FF2B5EF4-FFF2-40B4-BE49-F238E27FC236}">
                <a16:creationId xmlns:a16="http://schemas.microsoft.com/office/drawing/2014/main" id="{9435FCAE-6690-E000-083A-6CCDD1588AEB}"/>
              </a:ext>
            </a:extLst>
          </p:cNvPr>
          <p:cNvSpPr txBox="1"/>
          <p:nvPr/>
        </p:nvSpPr>
        <p:spPr>
          <a:xfrm>
            <a:off x="3965575" y="2283967"/>
            <a:ext cx="139255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ourier New"/>
                <a:cs typeface="Courier New"/>
              </a:rPr>
              <a:t>int</a:t>
            </a:r>
            <a:r>
              <a:rPr sz="1800" spc="-20" dirty="0">
                <a:latin typeface="Courier New"/>
                <a:cs typeface="Courier New"/>
              </a:rPr>
              <a:t> </a:t>
            </a:r>
            <a:r>
              <a:rPr sz="1800" dirty="0">
                <a:latin typeface="Courier New"/>
                <a:cs typeface="Courier New"/>
              </a:rPr>
              <a:t>z</a:t>
            </a:r>
            <a:r>
              <a:rPr sz="1800" spc="-20" dirty="0">
                <a:latin typeface="Courier New"/>
                <a:cs typeface="Courier New"/>
              </a:rPr>
              <a:t> </a:t>
            </a:r>
            <a:r>
              <a:rPr sz="1800" dirty="0">
                <a:latin typeface="Courier New"/>
                <a:cs typeface="Courier New"/>
              </a:rPr>
              <a:t>=</a:t>
            </a:r>
            <a:r>
              <a:rPr sz="1800" spc="-15" dirty="0">
                <a:latin typeface="Courier New"/>
                <a:cs typeface="Courier New"/>
              </a:rPr>
              <a:t> </a:t>
            </a:r>
            <a:r>
              <a:rPr sz="1800" spc="-25" dirty="0">
                <a:latin typeface="Courier New"/>
                <a:cs typeface="Courier New"/>
              </a:rPr>
              <a:t>1;</a:t>
            </a:r>
            <a:endParaRPr sz="1800" dirty="0">
              <a:latin typeface="Courier New"/>
              <a:cs typeface="Courier New"/>
            </a:endParaRPr>
          </a:p>
        </p:txBody>
      </p:sp>
      <p:sp>
        <p:nvSpPr>
          <p:cNvPr id="36" name="object 18">
            <a:extLst>
              <a:ext uri="{FF2B5EF4-FFF2-40B4-BE49-F238E27FC236}">
                <a16:creationId xmlns:a16="http://schemas.microsoft.com/office/drawing/2014/main" id="{C8DA2F35-83CB-262F-312F-7B779BFE1A99}"/>
              </a:ext>
            </a:extLst>
          </p:cNvPr>
          <p:cNvSpPr txBox="1"/>
          <p:nvPr/>
        </p:nvSpPr>
        <p:spPr>
          <a:xfrm>
            <a:off x="3965575" y="2832608"/>
            <a:ext cx="982344"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ourier New"/>
                <a:cs typeface="Courier New"/>
              </a:rPr>
              <a:t>foo2(z)</a:t>
            </a:r>
            <a:endParaRPr sz="1800">
              <a:latin typeface="Courier New"/>
              <a:cs typeface="Courier New"/>
            </a:endParaRPr>
          </a:p>
        </p:txBody>
      </p:sp>
      <p:sp>
        <p:nvSpPr>
          <p:cNvPr id="37" name="object 19">
            <a:extLst>
              <a:ext uri="{FF2B5EF4-FFF2-40B4-BE49-F238E27FC236}">
                <a16:creationId xmlns:a16="http://schemas.microsoft.com/office/drawing/2014/main" id="{5FD4F6AE-DD8C-9590-8876-36D8238CEE37}"/>
              </a:ext>
            </a:extLst>
          </p:cNvPr>
          <p:cNvSpPr txBox="1"/>
          <p:nvPr/>
        </p:nvSpPr>
        <p:spPr>
          <a:xfrm>
            <a:off x="3965575" y="3381502"/>
            <a:ext cx="125539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ourier New"/>
                <a:cs typeface="Courier New"/>
              </a:rPr>
              <a:t>return</a:t>
            </a:r>
            <a:r>
              <a:rPr sz="1800" spc="-50" dirty="0">
                <a:latin typeface="Courier New"/>
                <a:cs typeface="Courier New"/>
              </a:rPr>
              <a:t> </a:t>
            </a:r>
            <a:r>
              <a:rPr sz="1800" spc="-25" dirty="0">
                <a:latin typeface="Courier New"/>
                <a:cs typeface="Courier New"/>
              </a:rPr>
              <a:t>0;</a:t>
            </a:r>
            <a:endParaRPr sz="1800">
              <a:latin typeface="Courier New"/>
              <a:cs typeface="Courier New"/>
            </a:endParaRPr>
          </a:p>
        </p:txBody>
      </p:sp>
      <p:sp>
        <p:nvSpPr>
          <p:cNvPr id="38" name="object 20">
            <a:extLst>
              <a:ext uri="{FF2B5EF4-FFF2-40B4-BE49-F238E27FC236}">
                <a16:creationId xmlns:a16="http://schemas.microsoft.com/office/drawing/2014/main" id="{684F8074-1A4F-1B41-D87A-0B52B83724DF}"/>
              </a:ext>
            </a:extLst>
          </p:cNvPr>
          <p:cNvSpPr txBox="1"/>
          <p:nvPr/>
        </p:nvSpPr>
        <p:spPr>
          <a:xfrm>
            <a:off x="3050794" y="3655821"/>
            <a:ext cx="16319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ourier New"/>
                <a:cs typeface="Courier New"/>
              </a:rPr>
              <a:t>}</a:t>
            </a:r>
            <a:endParaRPr sz="1800">
              <a:latin typeface="Courier New"/>
              <a:cs typeface="Courier New"/>
            </a:endParaRPr>
          </a:p>
        </p:txBody>
      </p:sp>
      <p:sp>
        <p:nvSpPr>
          <p:cNvPr id="15" name="object 5">
            <a:extLst>
              <a:ext uri="{FF2B5EF4-FFF2-40B4-BE49-F238E27FC236}">
                <a16:creationId xmlns:a16="http://schemas.microsoft.com/office/drawing/2014/main" id="{E9968DD7-573F-964A-1553-B6CC0B0B0D1E}"/>
              </a:ext>
            </a:extLst>
          </p:cNvPr>
          <p:cNvSpPr/>
          <p:nvPr/>
        </p:nvSpPr>
        <p:spPr>
          <a:xfrm>
            <a:off x="195071" y="4418076"/>
            <a:ext cx="2487295" cy="1754505"/>
          </a:xfrm>
          <a:custGeom>
            <a:avLst/>
            <a:gdLst/>
            <a:ahLst/>
            <a:cxnLst/>
            <a:rect l="l" t="t" r="r" b="b"/>
            <a:pathLst>
              <a:path w="2487295" h="1754504">
                <a:moveTo>
                  <a:pt x="2487167" y="0"/>
                </a:moveTo>
                <a:lnTo>
                  <a:pt x="0" y="0"/>
                </a:lnTo>
                <a:lnTo>
                  <a:pt x="0" y="1754124"/>
                </a:lnTo>
                <a:lnTo>
                  <a:pt x="2487167" y="1754124"/>
                </a:lnTo>
                <a:lnTo>
                  <a:pt x="2487167" y="0"/>
                </a:lnTo>
                <a:close/>
              </a:path>
            </a:pathLst>
          </a:custGeom>
          <a:solidFill>
            <a:srgbClr val="E6B8B8"/>
          </a:solidFill>
        </p:spPr>
        <p:txBody>
          <a:bodyPr wrap="square" lIns="0" tIns="0" rIns="0" bIns="0" rtlCol="0"/>
          <a:lstStyle/>
          <a:p>
            <a:endParaRPr/>
          </a:p>
        </p:txBody>
      </p:sp>
      <p:sp>
        <p:nvSpPr>
          <p:cNvPr id="16" name="object 6">
            <a:extLst>
              <a:ext uri="{FF2B5EF4-FFF2-40B4-BE49-F238E27FC236}">
                <a16:creationId xmlns:a16="http://schemas.microsoft.com/office/drawing/2014/main" id="{9F3740C6-7C0E-0051-1AE9-E5EA1E8327E8}"/>
              </a:ext>
            </a:extLst>
          </p:cNvPr>
          <p:cNvSpPr txBox="1"/>
          <p:nvPr/>
        </p:nvSpPr>
        <p:spPr>
          <a:xfrm>
            <a:off x="195071" y="4418076"/>
            <a:ext cx="2487295" cy="1754505"/>
          </a:xfrm>
          <a:prstGeom prst="rect">
            <a:avLst/>
          </a:prstGeom>
          <a:ln w="9525">
            <a:solidFill>
              <a:srgbClr val="000000"/>
            </a:solidFill>
          </a:ln>
        </p:spPr>
        <p:txBody>
          <a:bodyPr vert="horz" wrap="square" lIns="0" tIns="19050" rIns="0" bIns="0" rtlCol="0">
            <a:spAutoFit/>
          </a:bodyPr>
          <a:lstStyle/>
          <a:p>
            <a:pPr marL="91440">
              <a:lnSpc>
                <a:spcPct val="100000"/>
              </a:lnSpc>
              <a:spcBef>
                <a:spcPts val="150"/>
              </a:spcBef>
            </a:pPr>
            <a:r>
              <a:rPr sz="1800" dirty="0">
                <a:latin typeface="Courier New"/>
                <a:cs typeface="Courier New"/>
              </a:rPr>
              <a:t>int</a:t>
            </a:r>
            <a:r>
              <a:rPr sz="1800" spc="-25" dirty="0">
                <a:latin typeface="Courier New"/>
                <a:cs typeface="Courier New"/>
              </a:rPr>
              <a:t> </a:t>
            </a:r>
            <a:r>
              <a:rPr sz="1800" spc="-10" dirty="0">
                <a:latin typeface="Courier New"/>
                <a:cs typeface="Courier New"/>
              </a:rPr>
              <a:t>foo2(p){</a:t>
            </a:r>
            <a:endParaRPr sz="1800">
              <a:latin typeface="Courier New"/>
              <a:cs typeface="Courier New"/>
            </a:endParaRPr>
          </a:p>
          <a:p>
            <a:pPr>
              <a:lnSpc>
                <a:spcPct val="100000"/>
              </a:lnSpc>
              <a:spcBef>
                <a:spcPts val="10"/>
              </a:spcBef>
            </a:pPr>
            <a:endParaRPr sz="1900">
              <a:latin typeface="Courier New"/>
              <a:cs typeface="Courier New"/>
            </a:endParaRPr>
          </a:p>
          <a:p>
            <a:pPr marL="1005840">
              <a:lnSpc>
                <a:spcPct val="100000"/>
              </a:lnSpc>
            </a:pPr>
            <a:r>
              <a:rPr sz="1800" spc="-10" dirty="0">
                <a:latin typeface="Courier New"/>
                <a:cs typeface="Courier New"/>
              </a:rPr>
              <a:t>printf(p);</a:t>
            </a:r>
            <a:endParaRPr sz="1800">
              <a:latin typeface="Courier New"/>
              <a:cs typeface="Courier New"/>
            </a:endParaRPr>
          </a:p>
        </p:txBody>
      </p:sp>
      <p:sp>
        <p:nvSpPr>
          <p:cNvPr id="20" name="object 21">
            <a:extLst>
              <a:ext uri="{FF2B5EF4-FFF2-40B4-BE49-F238E27FC236}">
                <a16:creationId xmlns:a16="http://schemas.microsoft.com/office/drawing/2014/main" id="{26A1B8C1-DC21-61AB-904C-A52E2D6B5D06}"/>
              </a:ext>
            </a:extLst>
          </p:cNvPr>
          <p:cNvSpPr txBox="1"/>
          <p:nvPr/>
        </p:nvSpPr>
        <p:spPr>
          <a:xfrm>
            <a:off x="1188516" y="5560449"/>
            <a:ext cx="1255395" cy="284480"/>
          </a:xfrm>
          <a:prstGeom prst="rect">
            <a:avLst/>
          </a:prstGeom>
        </p:spPr>
        <p:txBody>
          <a:bodyPr vert="horz" wrap="square" lIns="0" tIns="0" rIns="0" bIns="0" rtlCol="0">
            <a:spAutoFit/>
          </a:bodyPr>
          <a:lstStyle/>
          <a:p>
            <a:pPr marL="12700">
              <a:lnSpc>
                <a:spcPts val="1960"/>
              </a:lnSpc>
            </a:pPr>
            <a:r>
              <a:rPr sz="1800" dirty="0">
                <a:latin typeface="Courier New"/>
                <a:cs typeface="Courier New"/>
              </a:rPr>
              <a:t>return</a:t>
            </a:r>
            <a:r>
              <a:rPr sz="1800" spc="-50" dirty="0">
                <a:latin typeface="Courier New"/>
                <a:cs typeface="Courier New"/>
              </a:rPr>
              <a:t> </a:t>
            </a:r>
            <a:r>
              <a:rPr sz="1800" spc="-25" dirty="0">
                <a:latin typeface="Courier New"/>
                <a:cs typeface="Courier New"/>
              </a:rPr>
              <a:t>0;</a:t>
            </a:r>
            <a:endParaRPr sz="1800">
              <a:latin typeface="Courier New"/>
              <a:cs typeface="Courier New"/>
            </a:endParaRPr>
          </a:p>
        </p:txBody>
      </p:sp>
      <p:sp>
        <p:nvSpPr>
          <p:cNvPr id="21" name="object 22">
            <a:extLst>
              <a:ext uri="{FF2B5EF4-FFF2-40B4-BE49-F238E27FC236}">
                <a16:creationId xmlns:a16="http://schemas.microsoft.com/office/drawing/2014/main" id="{C702C210-BEC1-D47F-0341-F8B7E36F5926}"/>
              </a:ext>
            </a:extLst>
          </p:cNvPr>
          <p:cNvSpPr txBox="1"/>
          <p:nvPr/>
        </p:nvSpPr>
        <p:spPr>
          <a:xfrm>
            <a:off x="274116" y="5834769"/>
            <a:ext cx="163195" cy="284480"/>
          </a:xfrm>
          <a:prstGeom prst="rect">
            <a:avLst/>
          </a:prstGeom>
        </p:spPr>
        <p:txBody>
          <a:bodyPr vert="horz" wrap="square" lIns="0" tIns="0" rIns="0" bIns="0" rtlCol="0">
            <a:spAutoFit/>
          </a:bodyPr>
          <a:lstStyle/>
          <a:p>
            <a:pPr marL="12700">
              <a:lnSpc>
                <a:spcPts val="1960"/>
              </a:lnSpc>
            </a:pPr>
            <a:r>
              <a:rPr sz="1800" dirty="0">
                <a:latin typeface="Courier New"/>
                <a:cs typeface="Courier New"/>
              </a:rPr>
              <a:t>}</a:t>
            </a:r>
            <a:endParaRPr sz="1800">
              <a:latin typeface="Courier New"/>
              <a:cs typeface="Courier New"/>
            </a:endParaRPr>
          </a:p>
        </p:txBody>
      </p:sp>
      <p:grpSp>
        <p:nvGrpSpPr>
          <p:cNvPr id="28" name="object 11">
            <a:extLst>
              <a:ext uri="{FF2B5EF4-FFF2-40B4-BE49-F238E27FC236}">
                <a16:creationId xmlns:a16="http://schemas.microsoft.com/office/drawing/2014/main" id="{7174DB90-05D6-CD28-0642-4206E2E6BC3A}"/>
              </a:ext>
            </a:extLst>
          </p:cNvPr>
          <p:cNvGrpSpPr/>
          <p:nvPr/>
        </p:nvGrpSpPr>
        <p:grpSpPr>
          <a:xfrm>
            <a:off x="8477250" y="714120"/>
            <a:ext cx="3340100" cy="5621020"/>
            <a:chOff x="8477250" y="714120"/>
            <a:chExt cx="3340100" cy="5621020"/>
          </a:xfrm>
        </p:grpSpPr>
        <p:sp>
          <p:nvSpPr>
            <p:cNvPr id="29" name="object 12">
              <a:extLst>
                <a:ext uri="{FF2B5EF4-FFF2-40B4-BE49-F238E27FC236}">
                  <a16:creationId xmlns:a16="http://schemas.microsoft.com/office/drawing/2014/main" id="{2FCC1036-55FC-9662-73F5-459AC21FBAB9}"/>
                </a:ext>
              </a:extLst>
            </p:cNvPr>
            <p:cNvSpPr/>
            <p:nvPr/>
          </p:nvSpPr>
          <p:spPr>
            <a:xfrm>
              <a:off x="8680450" y="4677536"/>
              <a:ext cx="2933700" cy="0"/>
            </a:xfrm>
            <a:custGeom>
              <a:avLst/>
              <a:gdLst/>
              <a:ahLst/>
              <a:cxnLst/>
              <a:rect l="l" t="t" r="r" b="b"/>
              <a:pathLst>
                <a:path w="2933700">
                  <a:moveTo>
                    <a:pt x="0" y="0"/>
                  </a:moveTo>
                  <a:lnTo>
                    <a:pt x="2933700" y="0"/>
                  </a:lnTo>
                </a:path>
              </a:pathLst>
            </a:custGeom>
            <a:ln w="405892">
              <a:solidFill>
                <a:srgbClr val="000000"/>
              </a:solidFill>
            </a:ln>
          </p:spPr>
          <p:txBody>
            <a:bodyPr wrap="square" lIns="0" tIns="0" rIns="0" bIns="0" rtlCol="0"/>
            <a:lstStyle/>
            <a:p>
              <a:endParaRPr/>
            </a:p>
          </p:txBody>
        </p:sp>
        <p:sp>
          <p:nvSpPr>
            <p:cNvPr id="32" name="object 13">
              <a:extLst>
                <a:ext uri="{FF2B5EF4-FFF2-40B4-BE49-F238E27FC236}">
                  <a16:creationId xmlns:a16="http://schemas.microsoft.com/office/drawing/2014/main" id="{06EFAE44-70F1-9AD4-C5C5-31919ADA9905}"/>
                </a:ext>
              </a:extLst>
            </p:cNvPr>
            <p:cNvSpPr/>
            <p:nvPr/>
          </p:nvSpPr>
          <p:spPr>
            <a:xfrm>
              <a:off x="8680450" y="720470"/>
              <a:ext cx="2933700" cy="5608320"/>
            </a:xfrm>
            <a:custGeom>
              <a:avLst/>
              <a:gdLst/>
              <a:ahLst/>
              <a:cxnLst/>
              <a:rect l="l" t="t" r="r" b="b"/>
              <a:pathLst>
                <a:path w="2933700" h="5608320">
                  <a:moveTo>
                    <a:pt x="0" y="4860290"/>
                  </a:moveTo>
                  <a:lnTo>
                    <a:pt x="2933700" y="4860290"/>
                  </a:lnTo>
                </a:path>
                <a:path w="2933700" h="5608320">
                  <a:moveTo>
                    <a:pt x="0" y="5231130"/>
                  </a:moveTo>
                  <a:lnTo>
                    <a:pt x="2933700" y="5231130"/>
                  </a:lnTo>
                </a:path>
                <a:path w="2933700" h="5608320">
                  <a:moveTo>
                    <a:pt x="6350" y="4531106"/>
                  </a:moveTo>
                  <a:lnTo>
                    <a:pt x="6350" y="5608320"/>
                  </a:lnTo>
                </a:path>
                <a:path w="2933700" h="5608320">
                  <a:moveTo>
                    <a:pt x="2927350" y="0"/>
                  </a:moveTo>
                  <a:lnTo>
                    <a:pt x="2927350" y="5608320"/>
                  </a:lnTo>
                </a:path>
                <a:path w="2933700" h="5608320">
                  <a:moveTo>
                    <a:pt x="0" y="3175"/>
                  </a:moveTo>
                  <a:lnTo>
                    <a:pt x="12700" y="3175"/>
                  </a:lnTo>
                </a:path>
              </a:pathLst>
            </a:custGeom>
            <a:ln w="12700">
              <a:solidFill>
                <a:srgbClr val="000000"/>
              </a:solidFill>
            </a:ln>
          </p:spPr>
          <p:txBody>
            <a:bodyPr wrap="square" lIns="0" tIns="0" rIns="0" bIns="0" rtlCol="0"/>
            <a:lstStyle/>
            <a:p>
              <a:endParaRPr/>
            </a:p>
          </p:txBody>
        </p:sp>
        <p:sp>
          <p:nvSpPr>
            <p:cNvPr id="44" name="object 14">
              <a:extLst>
                <a:ext uri="{FF2B5EF4-FFF2-40B4-BE49-F238E27FC236}">
                  <a16:creationId xmlns:a16="http://schemas.microsoft.com/office/drawing/2014/main" id="{A5A105AB-4135-B2B7-7268-404D5DF563B7}"/>
                </a:ext>
              </a:extLst>
            </p:cNvPr>
            <p:cNvSpPr/>
            <p:nvPr/>
          </p:nvSpPr>
          <p:spPr>
            <a:xfrm>
              <a:off x="8680450" y="723645"/>
              <a:ext cx="2933700" cy="0"/>
            </a:xfrm>
            <a:custGeom>
              <a:avLst/>
              <a:gdLst/>
              <a:ahLst/>
              <a:cxnLst/>
              <a:rect l="l" t="t" r="r" b="b"/>
              <a:pathLst>
                <a:path w="2933700">
                  <a:moveTo>
                    <a:pt x="0" y="0"/>
                  </a:moveTo>
                  <a:lnTo>
                    <a:pt x="2933700" y="0"/>
                  </a:lnTo>
                </a:path>
              </a:pathLst>
            </a:custGeom>
            <a:ln w="6349">
              <a:solidFill>
                <a:srgbClr val="000000"/>
              </a:solidFill>
            </a:ln>
          </p:spPr>
          <p:txBody>
            <a:bodyPr wrap="square" lIns="0" tIns="0" rIns="0" bIns="0" rtlCol="0"/>
            <a:lstStyle/>
            <a:p>
              <a:endParaRPr/>
            </a:p>
          </p:txBody>
        </p:sp>
        <p:sp>
          <p:nvSpPr>
            <p:cNvPr id="45" name="object 15">
              <a:extLst>
                <a:ext uri="{FF2B5EF4-FFF2-40B4-BE49-F238E27FC236}">
                  <a16:creationId xmlns:a16="http://schemas.microsoft.com/office/drawing/2014/main" id="{6182D0F9-D1E5-02F5-FDC2-05E5F81DEFC8}"/>
                </a:ext>
              </a:extLst>
            </p:cNvPr>
            <p:cNvSpPr/>
            <p:nvPr/>
          </p:nvSpPr>
          <p:spPr>
            <a:xfrm>
              <a:off x="8680450" y="6322441"/>
              <a:ext cx="2933700" cy="0"/>
            </a:xfrm>
            <a:custGeom>
              <a:avLst/>
              <a:gdLst/>
              <a:ahLst/>
              <a:cxnLst/>
              <a:rect l="l" t="t" r="r" b="b"/>
              <a:pathLst>
                <a:path w="2933700">
                  <a:moveTo>
                    <a:pt x="0" y="0"/>
                  </a:moveTo>
                  <a:lnTo>
                    <a:pt x="2933700" y="0"/>
                  </a:lnTo>
                </a:path>
              </a:pathLst>
            </a:custGeom>
            <a:ln w="12700">
              <a:solidFill>
                <a:srgbClr val="000000"/>
              </a:solidFill>
            </a:ln>
          </p:spPr>
          <p:txBody>
            <a:bodyPr wrap="square" lIns="0" tIns="0" rIns="0" bIns="0" rtlCol="0"/>
            <a:lstStyle/>
            <a:p>
              <a:endParaRPr/>
            </a:p>
          </p:txBody>
        </p:sp>
      </p:grpSp>
      <p:sp>
        <p:nvSpPr>
          <p:cNvPr id="46" name="object 16">
            <a:extLst>
              <a:ext uri="{FF2B5EF4-FFF2-40B4-BE49-F238E27FC236}">
                <a16:creationId xmlns:a16="http://schemas.microsoft.com/office/drawing/2014/main" id="{92E0C37F-E5C4-155D-8D2E-8E5A835F92C5}"/>
              </a:ext>
            </a:extLst>
          </p:cNvPr>
          <p:cNvSpPr txBox="1">
            <a:spLocks/>
          </p:cNvSpPr>
          <p:nvPr/>
        </p:nvSpPr>
        <p:spPr>
          <a:xfrm>
            <a:off x="9300209" y="-18846"/>
            <a:ext cx="2017395" cy="452120"/>
          </a:xfrm>
          <a:prstGeom prst="rect">
            <a:avLst/>
          </a:prstGeom>
        </p:spPr>
        <p:txBody>
          <a:bodyPr vert="horz" wrap="square" lIns="0" tIns="12700" rIns="0" bIns="0" rtlCol="0">
            <a:spAutoFit/>
          </a:bodyPr>
          <a:lstStyle>
            <a:lvl1pPr>
              <a:defRPr sz="2400" b="0" i="0">
                <a:solidFill>
                  <a:schemeClr val="tx1"/>
                </a:solidFill>
                <a:latin typeface="Calibri"/>
                <a:ea typeface="+mj-ea"/>
                <a:cs typeface="Calibri"/>
              </a:defRPr>
            </a:lvl1pPr>
          </a:lstStyle>
          <a:p>
            <a:pPr marL="88900">
              <a:spcBef>
                <a:spcPts val="100"/>
              </a:spcBef>
            </a:pPr>
            <a:r>
              <a:rPr lang="en-US" b="1">
                <a:solidFill>
                  <a:srgbClr val="000000"/>
                </a:solidFill>
                <a:latin typeface="Arial"/>
                <a:cs typeface="Arial"/>
              </a:rPr>
              <a:t>The</a:t>
            </a:r>
            <a:r>
              <a:rPr lang="en-US" b="1" spc="-15">
                <a:solidFill>
                  <a:srgbClr val="000000"/>
                </a:solidFill>
                <a:latin typeface="Arial"/>
                <a:cs typeface="Arial"/>
              </a:rPr>
              <a:t> </a:t>
            </a:r>
            <a:r>
              <a:rPr lang="en-US" b="1" spc="-10">
                <a:solidFill>
                  <a:srgbClr val="000000"/>
                </a:solidFill>
                <a:latin typeface="Arial"/>
                <a:cs typeface="Arial"/>
              </a:rPr>
              <a:t>Stack</a:t>
            </a:r>
            <a:endParaRPr lang="en-US">
              <a:latin typeface="Arial"/>
              <a:cs typeface="Arial"/>
            </a:endParaRPr>
          </a:p>
        </p:txBody>
      </p:sp>
      <p:sp>
        <p:nvSpPr>
          <p:cNvPr id="47" name="object 17">
            <a:extLst>
              <a:ext uri="{FF2B5EF4-FFF2-40B4-BE49-F238E27FC236}">
                <a16:creationId xmlns:a16="http://schemas.microsoft.com/office/drawing/2014/main" id="{E22D7115-8EA0-9689-E977-3A418AE3673D}"/>
              </a:ext>
            </a:extLst>
          </p:cNvPr>
          <p:cNvSpPr txBox="1"/>
          <p:nvPr/>
        </p:nvSpPr>
        <p:spPr>
          <a:xfrm>
            <a:off x="11624564" y="670052"/>
            <a:ext cx="494665" cy="162560"/>
          </a:xfrm>
          <a:prstGeom prst="rect">
            <a:avLst/>
          </a:prstGeom>
        </p:spPr>
        <p:txBody>
          <a:bodyPr vert="horz" wrap="square" lIns="0" tIns="12700" rIns="0" bIns="0" rtlCol="0">
            <a:spAutoFit/>
          </a:bodyPr>
          <a:lstStyle/>
          <a:p>
            <a:pPr marL="12700">
              <a:lnSpc>
                <a:spcPct val="100000"/>
              </a:lnSpc>
              <a:spcBef>
                <a:spcPts val="100"/>
              </a:spcBef>
            </a:pPr>
            <a:r>
              <a:rPr sz="900" spc="-10" dirty="0">
                <a:latin typeface="Arial"/>
                <a:cs typeface="Arial"/>
              </a:rPr>
              <a:t>0xFFFFF</a:t>
            </a:r>
            <a:endParaRPr sz="900">
              <a:latin typeface="Arial"/>
              <a:cs typeface="Arial"/>
            </a:endParaRPr>
          </a:p>
        </p:txBody>
      </p:sp>
      <p:grpSp>
        <p:nvGrpSpPr>
          <p:cNvPr id="48" name="object 20">
            <a:extLst>
              <a:ext uri="{FF2B5EF4-FFF2-40B4-BE49-F238E27FC236}">
                <a16:creationId xmlns:a16="http://schemas.microsoft.com/office/drawing/2014/main" id="{26E6FEBE-476B-65F3-6A23-8A02D3221015}"/>
              </a:ext>
            </a:extLst>
          </p:cNvPr>
          <p:cNvGrpSpPr/>
          <p:nvPr/>
        </p:nvGrpSpPr>
        <p:grpSpPr>
          <a:xfrm>
            <a:off x="8664320" y="714120"/>
            <a:ext cx="2956560" cy="1543050"/>
            <a:chOff x="8664320" y="714120"/>
            <a:chExt cx="2956560" cy="1543050"/>
          </a:xfrm>
        </p:grpSpPr>
        <p:sp>
          <p:nvSpPr>
            <p:cNvPr id="49" name="object 21">
              <a:extLst>
                <a:ext uri="{FF2B5EF4-FFF2-40B4-BE49-F238E27FC236}">
                  <a16:creationId xmlns:a16="http://schemas.microsoft.com/office/drawing/2014/main" id="{49F04392-40D8-80FB-5606-7D8754B1B872}"/>
                </a:ext>
              </a:extLst>
            </p:cNvPr>
            <p:cNvSpPr/>
            <p:nvPr/>
          </p:nvSpPr>
          <p:spPr>
            <a:xfrm>
              <a:off x="8677020" y="726820"/>
              <a:ext cx="2931160" cy="365760"/>
            </a:xfrm>
            <a:custGeom>
              <a:avLst/>
              <a:gdLst/>
              <a:ahLst/>
              <a:cxnLst/>
              <a:rect l="l" t="t" r="r" b="b"/>
              <a:pathLst>
                <a:path w="2931159" h="365759">
                  <a:moveTo>
                    <a:pt x="2930779" y="0"/>
                  </a:moveTo>
                  <a:lnTo>
                    <a:pt x="0" y="0"/>
                  </a:lnTo>
                  <a:lnTo>
                    <a:pt x="0" y="365760"/>
                  </a:lnTo>
                  <a:lnTo>
                    <a:pt x="2930779" y="365760"/>
                  </a:lnTo>
                  <a:lnTo>
                    <a:pt x="2930779" y="0"/>
                  </a:lnTo>
                  <a:close/>
                </a:path>
              </a:pathLst>
            </a:custGeom>
            <a:solidFill>
              <a:srgbClr val="B8CDE4"/>
            </a:solidFill>
          </p:spPr>
          <p:txBody>
            <a:bodyPr wrap="square" lIns="0" tIns="0" rIns="0" bIns="0" rtlCol="0"/>
            <a:lstStyle/>
            <a:p>
              <a:endParaRPr/>
            </a:p>
          </p:txBody>
        </p:sp>
        <p:sp>
          <p:nvSpPr>
            <p:cNvPr id="50" name="object 22">
              <a:extLst>
                <a:ext uri="{FF2B5EF4-FFF2-40B4-BE49-F238E27FC236}">
                  <a16:creationId xmlns:a16="http://schemas.microsoft.com/office/drawing/2014/main" id="{565C0E03-DF18-7D7B-00C0-A5509DCFA859}"/>
                </a:ext>
              </a:extLst>
            </p:cNvPr>
            <p:cNvSpPr/>
            <p:nvPr/>
          </p:nvSpPr>
          <p:spPr>
            <a:xfrm>
              <a:off x="8670670" y="720470"/>
              <a:ext cx="2943860" cy="1530350"/>
            </a:xfrm>
            <a:custGeom>
              <a:avLst/>
              <a:gdLst/>
              <a:ahLst/>
              <a:cxnLst/>
              <a:rect l="l" t="t" r="r" b="b"/>
              <a:pathLst>
                <a:path w="2943859" h="1530350">
                  <a:moveTo>
                    <a:pt x="6350" y="0"/>
                  </a:moveTo>
                  <a:lnTo>
                    <a:pt x="6350" y="1529968"/>
                  </a:lnTo>
                </a:path>
                <a:path w="2943859" h="1530350">
                  <a:moveTo>
                    <a:pt x="2937129" y="0"/>
                  </a:moveTo>
                  <a:lnTo>
                    <a:pt x="2937129" y="1529968"/>
                  </a:lnTo>
                </a:path>
                <a:path w="2943859" h="1530350">
                  <a:moveTo>
                    <a:pt x="0" y="6350"/>
                  </a:moveTo>
                  <a:lnTo>
                    <a:pt x="2943479" y="6350"/>
                  </a:lnTo>
                </a:path>
              </a:pathLst>
            </a:custGeom>
            <a:ln w="12700">
              <a:solidFill>
                <a:srgbClr val="000000"/>
              </a:solidFill>
            </a:ln>
          </p:spPr>
          <p:txBody>
            <a:bodyPr wrap="square" lIns="0" tIns="0" rIns="0" bIns="0" rtlCol="0"/>
            <a:lstStyle/>
            <a:p>
              <a:endParaRPr/>
            </a:p>
          </p:txBody>
        </p:sp>
      </p:grpSp>
      <p:sp>
        <p:nvSpPr>
          <p:cNvPr id="51" name="object 23">
            <a:extLst>
              <a:ext uri="{FF2B5EF4-FFF2-40B4-BE49-F238E27FC236}">
                <a16:creationId xmlns:a16="http://schemas.microsoft.com/office/drawing/2014/main" id="{9E61C30E-BB77-6983-DDF4-C9F920FF719A}"/>
              </a:ext>
            </a:extLst>
          </p:cNvPr>
          <p:cNvSpPr txBox="1"/>
          <p:nvPr/>
        </p:nvSpPr>
        <p:spPr>
          <a:xfrm>
            <a:off x="8683370" y="744728"/>
            <a:ext cx="2918460" cy="299720"/>
          </a:xfrm>
          <a:prstGeom prst="rect">
            <a:avLst/>
          </a:prstGeom>
        </p:spPr>
        <p:txBody>
          <a:bodyPr vert="horz" wrap="square" lIns="0" tIns="12700" rIns="0" bIns="0" rtlCol="0">
            <a:spAutoFit/>
          </a:bodyPr>
          <a:lstStyle/>
          <a:p>
            <a:pPr marL="85725">
              <a:lnSpc>
                <a:spcPct val="100000"/>
              </a:lnSpc>
              <a:spcBef>
                <a:spcPts val="100"/>
              </a:spcBef>
            </a:pPr>
            <a:r>
              <a:rPr sz="1800" b="1" dirty="0">
                <a:latin typeface="Calibri"/>
                <a:cs typeface="Calibri"/>
              </a:rPr>
              <a:t>Return</a:t>
            </a:r>
            <a:r>
              <a:rPr sz="1800" b="1" spc="-40" dirty="0">
                <a:latin typeface="Calibri"/>
                <a:cs typeface="Calibri"/>
              </a:rPr>
              <a:t> </a:t>
            </a:r>
            <a:r>
              <a:rPr sz="1800" b="1" dirty="0">
                <a:latin typeface="Calibri"/>
                <a:cs typeface="Calibri"/>
              </a:rPr>
              <a:t>Address</a:t>
            </a:r>
            <a:r>
              <a:rPr sz="1800" b="1" spc="-25" dirty="0">
                <a:latin typeface="Calibri"/>
                <a:cs typeface="Calibri"/>
              </a:rPr>
              <a:t> </a:t>
            </a:r>
            <a:r>
              <a:rPr sz="1800" b="1" dirty="0">
                <a:latin typeface="Calibri"/>
                <a:cs typeface="Calibri"/>
              </a:rPr>
              <a:t>for</a:t>
            </a:r>
            <a:r>
              <a:rPr sz="1800" b="1" spc="-35" dirty="0">
                <a:latin typeface="Calibri"/>
                <a:cs typeface="Calibri"/>
              </a:rPr>
              <a:t> </a:t>
            </a:r>
            <a:r>
              <a:rPr sz="1800" b="1" spc="-20" dirty="0">
                <a:latin typeface="Calibri"/>
                <a:cs typeface="Calibri"/>
              </a:rPr>
              <a:t>Main</a:t>
            </a:r>
            <a:endParaRPr sz="1800">
              <a:latin typeface="Calibri"/>
              <a:cs typeface="Calibri"/>
            </a:endParaRPr>
          </a:p>
        </p:txBody>
      </p:sp>
      <p:sp>
        <p:nvSpPr>
          <p:cNvPr id="52" name="object 24">
            <a:extLst>
              <a:ext uri="{FF2B5EF4-FFF2-40B4-BE49-F238E27FC236}">
                <a16:creationId xmlns:a16="http://schemas.microsoft.com/office/drawing/2014/main" id="{41831282-516D-7564-2D54-B95C859C1048}"/>
              </a:ext>
            </a:extLst>
          </p:cNvPr>
          <p:cNvSpPr txBox="1"/>
          <p:nvPr/>
        </p:nvSpPr>
        <p:spPr>
          <a:xfrm>
            <a:off x="8677020" y="1092580"/>
            <a:ext cx="2931160" cy="409575"/>
          </a:xfrm>
          <a:prstGeom prst="rect">
            <a:avLst/>
          </a:prstGeom>
          <a:solidFill>
            <a:srgbClr val="B8CDE4"/>
          </a:solidFill>
          <a:ln w="12700">
            <a:solidFill>
              <a:srgbClr val="000000"/>
            </a:solidFill>
          </a:ln>
        </p:spPr>
        <p:txBody>
          <a:bodyPr vert="horz" wrap="square" lIns="0" tIns="30480" rIns="0" bIns="0" rtlCol="0">
            <a:spAutoFit/>
          </a:bodyPr>
          <a:lstStyle/>
          <a:p>
            <a:pPr marL="92075">
              <a:lnSpc>
                <a:spcPct val="100000"/>
              </a:lnSpc>
              <a:spcBef>
                <a:spcPts val="240"/>
              </a:spcBef>
            </a:pPr>
            <a:r>
              <a:rPr sz="1800" b="1" dirty="0">
                <a:latin typeface="Calibri"/>
                <a:cs typeface="Calibri"/>
              </a:rPr>
              <a:t>Previous</a:t>
            </a:r>
            <a:r>
              <a:rPr sz="1800" b="1" spc="-25" dirty="0">
                <a:latin typeface="Calibri"/>
                <a:cs typeface="Calibri"/>
              </a:rPr>
              <a:t> </a:t>
            </a:r>
            <a:r>
              <a:rPr sz="1800" b="1" dirty="0">
                <a:latin typeface="Calibri"/>
                <a:cs typeface="Calibri"/>
              </a:rPr>
              <a:t>Frame</a:t>
            </a:r>
            <a:r>
              <a:rPr sz="1800" b="1" spc="-20" dirty="0">
                <a:latin typeface="Calibri"/>
                <a:cs typeface="Calibri"/>
              </a:rPr>
              <a:t> </a:t>
            </a:r>
            <a:r>
              <a:rPr sz="1800" b="1" spc="-10" dirty="0">
                <a:latin typeface="Calibri"/>
                <a:cs typeface="Calibri"/>
              </a:rPr>
              <a:t>Pointer</a:t>
            </a:r>
            <a:endParaRPr sz="1800">
              <a:latin typeface="Calibri"/>
              <a:cs typeface="Calibri"/>
            </a:endParaRPr>
          </a:p>
        </p:txBody>
      </p:sp>
      <p:sp>
        <p:nvSpPr>
          <p:cNvPr id="53" name="object 25">
            <a:extLst>
              <a:ext uri="{FF2B5EF4-FFF2-40B4-BE49-F238E27FC236}">
                <a16:creationId xmlns:a16="http://schemas.microsoft.com/office/drawing/2014/main" id="{2B37E50A-D11A-30C0-E8C0-A0ADF8BFAA19}"/>
              </a:ext>
            </a:extLst>
          </p:cNvPr>
          <p:cNvSpPr txBox="1"/>
          <p:nvPr/>
        </p:nvSpPr>
        <p:spPr>
          <a:xfrm>
            <a:off x="8677020" y="1501647"/>
            <a:ext cx="2931160" cy="371475"/>
          </a:xfrm>
          <a:prstGeom prst="rect">
            <a:avLst/>
          </a:prstGeom>
          <a:solidFill>
            <a:srgbClr val="B8CDE4"/>
          </a:solidFill>
          <a:ln w="12700">
            <a:solidFill>
              <a:srgbClr val="000000"/>
            </a:solidFill>
          </a:ln>
        </p:spPr>
        <p:txBody>
          <a:bodyPr vert="horz" wrap="square" lIns="0" tIns="30480" rIns="0" bIns="0" rtlCol="0">
            <a:spAutoFit/>
          </a:bodyPr>
          <a:lstStyle/>
          <a:p>
            <a:pPr marL="92075">
              <a:lnSpc>
                <a:spcPct val="100000"/>
              </a:lnSpc>
              <a:spcBef>
                <a:spcPts val="240"/>
              </a:spcBef>
            </a:pPr>
            <a:r>
              <a:rPr sz="1800" dirty="0">
                <a:latin typeface="Calibri"/>
                <a:cs typeface="Calibri"/>
              </a:rPr>
              <a:t>X</a:t>
            </a:r>
            <a:r>
              <a:rPr sz="1800" spc="-5" dirty="0">
                <a:latin typeface="Calibri"/>
                <a:cs typeface="Calibri"/>
              </a:rPr>
              <a:t> </a:t>
            </a:r>
            <a:r>
              <a:rPr sz="1800" dirty="0">
                <a:latin typeface="Calibri"/>
                <a:cs typeface="Calibri"/>
              </a:rPr>
              <a:t>=</a:t>
            </a:r>
            <a:r>
              <a:rPr sz="1800" spc="15" dirty="0">
                <a:latin typeface="Calibri"/>
                <a:cs typeface="Calibri"/>
              </a:rPr>
              <a:t> </a:t>
            </a:r>
            <a:r>
              <a:rPr sz="1800" spc="-60" dirty="0">
                <a:latin typeface="Calibri"/>
                <a:cs typeface="Calibri"/>
              </a:rPr>
              <a:t>3</a:t>
            </a:r>
            <a:endParaRPr sz="1800">
              <a:latin typeface="Calibri"/>
              <a:cs typeface="Calibri"/>
            </a:endParaRPr>
          </a:p>
        </p:txBody>
      </p:sp>
      <p:sp>
        <p:nvSpPr>
          <p:cNvPr id="54" name="object 26">
            <a:extLst>
              <a:ext uri="{FF2B5EF4-FFF2-40B4-BE49-F238E27FC236}">
                <a16:creationId xmlns:a16="http://schemas.microsoft.com/office/drawing/2014/main" id="{AAF60345-5A65-C88F-1DEE-055CA8DD75CC}"/>
              </a:ext>
            </a:extLst>
          </p:cNvPr>
          <p:cNvSpPr txBox="1"/>
          <p:nvPr/>
        </p:nvSpPr>
        <p:spPr>
          <a:xfrm>
            <a:off x="8677020" y="1872869"/>
            <a:ext cx="2931160" cy="371475"/>
          </a:xfrm>
          <a:prstGeom prst="rect">
            <a:avLst/>
          </a:prstGeom>
          <a:solidFill>
            <a:srgbClr val="B8CDE4"/>
          </a:solidFill>
          <a:ln w="12700">
            <a:solidFill>
              <a:srgbClr val="000000"/>
            </a:solidFill>
          </a:ln>
        </p:spPr>
        <p:txBody>
          <a:bodyPr vert="horz" wrap="square" lIns="0" tIns="30480" rIns="0" bIns="0" rtlCol="0">
            <a:spAutoFit/>
          </a:bodyPr>
          <a:lstStyle/>
          <a:p>
            <a:pPr marL="92075">
              <a:lnSpc>
                <a:spcPct val="100000"/>
              </a:lnSpc>
              <a:spcBef>
                <a:spcPts val="240"/>
              </a:spcBef>
            </a:pPr>
            <a:r>
              <a:rPr sz="1800" dirty="0">
                <a:latin typeface="Calibri"/>
                <a:cs typeface="Calibri"/>
              </a:rPr>
              <a:t>Y</a:t>
            </a:r>
            <a:r>
              <a:rPr sz="1800" spc="-5" dirty="0">
                <a:latin typeface="Calibri"/>
                <a:cs typeface="Calibri"/>
              </a:rPr>
              <a:t> </a:t>
            </a:r>
            <a:r>
              <a:rPr sz="1800" dirty="0">
                <a:latin typeface="Calibri"/>
                <a:cs typeface="Calibri"/>
              </a:rPr>
              <a:t>=</a:t>
            </a:r>
            <a:r>
              <a:rPr sz="1800" spc="15" dirty="0">
                <a:latin typeface="Calibri"/>
                <a:cs typeface="Calibri"/>
              </a:rPr>
              <a:t> </a:t>
            </a:r>
            <a:r>
              <a:rPr sz="1800" spc="-60" dirty="0">
                <a:latin typeface="Calibri"/>
                <a:cs typeface="Calibri"/>
              </a:rPr>
              <a:t>3</a:t>
            </a:r>
            <a:endParaRPr sz="1800">
              <a:latin typeface="Calibri"/>
              <a:cs typeface="Calibri"/>
            </a:endParaRPr>
          </a:p>
        </p:txBody>
      </p:sp>
      <p:sp>
        <p:nvSpPr>
          <p:cNvPr id="55" name="object 30">
            <a:extLst>
              <a:ext uri="{FF2B5EF4-FFF2-40B4-BE49-F238E27FC236}">
                <a16:creationId xmlns:a16="http://schemas.microsoft.com/office/drawing/2014/main" id="{8A5A5CEE-CB24-8F57-88AE-0AACDE127791}"/>
              </a:ext>
            </a:extLst>
          </p:cNvPr>
          <p:cNvSpPr/>
          <p:nvPr/>
        </p:nvSpPr>
        <p:spPr>
          <a:xfrm>
            <a:off x="8677021" y="2975609"/>
            <a:ext cx="2931160" cy="1130300"/>
          </a:xfrm>
          <a:custGeom>
            <a:avLst/>
            <a:gdLst/>
            <a:ahLst/>
            <a:cxnLst/>
            <a:rect l="l" t="t" r="r" b="b"/>
            <a:pathLst>
              <a:path w="2931159" h="1130300">
                <a:moveTo>
                  <a:pt x="2930779" y="774852"/>
                </a:moveTo>
                <a:lnTo>
                  <a:pt x="0" y="774852"/>
                </a:lnTo>
                <a:lnTo>
                  <a:pt x="0" y="1129919"/>
                </a:lnTo>
                <a:lnTo>
                  <a:pt x="2930779" y="1129919"/>
                </a:lnTo>
                <a:lnTo>
                  <a:pt x="2930779" y="774852"/>
                </a:lnTo>
                <a:close/>
              </a:path>
              <a:path w="2931159" h="1130300">
                <a:moveTo>
                  <a:pt x="2930779" y="0"/>
                </a:moveTo>
                <a:lnTo>
                  <a:pt x="0" y="0"/>
                </a:lnTo>
                <a:lnTo>
                  <a:pt x="0" y="365721"/>
                </a:lnTo>
                <a:lnTo>
                  <a:pt x="0" y="774827"/>
                </a:lnTo>
                <a:lnTo>
                  <a:pt x="2930779" y="774827"/>
                </a:lnTo>
                <a:lnTo>
                  <a:pt x="2930779" y="365760"/>
                </a:lnTo>
                <a:lnTo>
                  <a:pt x="2930779" y="0"/>
                </a:lnTo>
                <a:close/>
              </a:path>
            </a:pathLst>
          </a:custGeom>
          <a:solidFill>
            <a:srgbClr val="D6E3BC"/>
          </a:solidFill>
        </p:spPr>
        <p:txBody>
          <a:bodyPr wrap="square" lIns="0" tIns="0" rIns="0" bIns="0" rtlCol="0"/>
          <a:lstStyle/>
          <a:p>
            <a:endParaRPr/>
          </a:p>
        </p:txBody>
      </p:sp>
      <p:sp>
        <p:nvSpPr>
          <p:cNvPr id="56" name="object 31">
            <a:extLst>
              <a:ext uri="{FF2B5EF4-FFF2-40B4-BE49-F238E27FC236}">
                <a16:creationId xmlns:a16="http://schemas.microsoft.com/office/drawing/2014/main" id="{6CEAC540-26D8-99BF-6B7D-CD471ED84050}"/>
              </a:ext>
            </a:extLst>
          </p:cNvPr>
          <p:cNvSpPr txBox="1"/>
          <p:nvPr/>
        </p:nvSpPr>
        <p:spPr>
          <a:xfrm>
            <a:off x="8677020" y="2244089"/>
            <a:ext cx="2931160" cy="365760"/>
          </a:xfrm>
          <a:prstGeom prst="rect">
            <a:avLst/>
          </a:prstGeom>
          <a:solidFill>
            <a:srgbClr val="D6E3BC"/>
          </a:solidFill>
          <a:ln w="12700">
            <a:solidFill>
              <a:srgbClr val="000000"/>
            </a:solidFill>
          </a:ln>
        </p:spPr>
        <p:txBody>
          <a:bodyPr vert="horz" wrap="square" lIns="0" tIns="31114" rIns="0" bIns="0" rtlCol="0">
            <a:spAutoFit/>
          </a:bodyPr>
          <a:lstStyle/>
          <a:p>
            <a:pPr marL="92075">
              <a:lnSpc>
                <a:spcPct val="100000"/>
              </a:lnSpc>
              <a:spcBef>
                <a:spcPts val="244"/>
              </a:spcBef>
            </a:pPr>
            <a:r>
              <a:rPr sz="1800" dirty="0">
                <a:latin typeface="Calibri"/>
                <a:cs typeface="Calibri"/>
              </a:rPr>
              <a:t>X</a:t>
            </a:r>
            <a:r>
              <a:rPr sz="1800" spc="-5" dirty="0">
                <a:latin typeface="Calibri"/>
                <a:cs typeface="Calibri"/>
              </a:rPr>
              <a:t> </a:t>
            </a:r>
            <a:r>
              <a:rPr sz="1800" dirty="0">
                <a:latin typeface="Calibri"/>
                <a:cs typeface="Calibri"/>
              </a:rPr>
              <a:t>=</a:t>
            </a:r>
            <a:r>
              <a:rPr sz="1800" spc="15" dirty="0">
                <a:latin typeface="Calibri"/>
                <a:cs typeface="Calibri"/>
              </a:rPr>
              <a:t> </a:t>
            </a:r>
            <a:r>
              <a:rPr sz="1800" spc="-60" dirty="0">
                <a:latin typeface="Calibri"/>
                <a:cs typeface="Calibri"/>
              </a:rPr>
              <a:t>3</a:t>
            </a:r>
            <a:endParaRPr sz="1800">
              <a:latin typeface="Calibri"/>
              <a:cs typeface="Calibri"/>
            </a:endParaRPr>
          </a:p>
        </p:txBody>
      </p:sp>
      <p:sp>
        <p:nvSpPr>
          <p:cNvPr id="57" name="object 32">
            <a:extLst>
              <a:ext uri="{FF2B5EF4-FFF2-40B4-BE49-F238E27FC236}">
                <a16:creationId xmlns:a16="http://schemas.microsoft.com/office/drawing/2014/main" id="{F5BC34CB-69F9-AD3B-3171-6A782D8DE8E6}"/>
              </a:ext>
            </a:extLst>
          </p:cNvPr>
          <p:cNvSpPr txBox="1"/>
          <p:nvPr/>
        </p:nvSpPr>
        <p:spPr>
          <a:xfrm>
            <a:off x="8677020" y="2609850"/>
            <a:ext cx="2931160" cy="365760"/>
          </a:xfrm>
          <a:prstGeom prst="rect">
            <a:avLst/>
          </a:prstGeom>
          <a:solidFill>
            <a:srgbClr val="D6E3BC"/>
          </a:solidFill>
          <a:ln w="12700">
            <a:solidFill>
              <a:srgbClr val="000000"/>
            </a:solidFill>
          </a:ln>
        </p:spPr>
        <p:txBody>
          <a:bodyPr vert="horz" wrap="square" lIns="0" tIns="31114" rIns="0" bIns="0" rtlCol="0">
            <a:spAutoFit/>
          </a:bodyPr>
          <a:lstStyle/>
          <a:p>
            <a:pPr marL="92075">
              <a:lnSpc>
                <a:spcPct val="100000"/>
              </a:lnSpc>
              <a:spcBef>
                <a:spcPts val="244"/>
              </a:spcBef>
            </a:pPr>
            <a:r>
              <a:rPr sz="1800" dirty="0">
                <a:latin typeface="Calibri"/>
                <a:cs typeface="Calibri"/>
              </a:rPr>
              <a:t>Y</a:t>
            </a:r>
            <a:r>
              <a:rPr sz="1800" spc="-5" dirty="0">
                <a:latin typeface="Calibri"/>
                <a:cs typeface="Calibri"/>
              </a:rPr>
              <a:t> </a:t>
            </a:r>
            <a:r>
              <a:rPr sz="1800" dirty="0">
                <a:latin typeface="Calibri"/>
                <a:cs typeface="Calibri"/>
              </a:rPr>
              <a:t>=</a:t>
            </a:r>
            <a:r>
              <a:rPr sz="1800" spc="15" dirty="0">
                <a:latin typeface="Calibri"/>
                <a:cs typeface="Calibri"/>
              </a:rPr>
              <a:t> </a:t>
            </a:r>
            <a:r>
              <a:rPr sz="1800" spc="-60" dirty="0">
                <a:latin typeface="Calibri"/>
                <a:cs typeface="Calibri"/>
              </a:rPr>
              <a:t>3</a:t>
            </a:r>
            <a:endParaRPr sz="1800">
              <a:latin typeface="Calibri"/>
              <a:cs typeface="Calibri"/>
            </a:endParaRPr>
          </a:p>
        </p:txBody>
      </p:sp>
      <p:sp>
        <p:nvSpPr>
          <p:cNvPr id="58" name="object 33">
            <a:extLst>
              <a:ext uri="{FF2B5EF4-FFF2-40B4-BE49-F238E27FC236}">
                <a16:creationId xmlns:a16="http://schemas.microsoft.com/office/drawing/2014/main" id="{15CD55A0-8421-40E4-34E4-23BE7FA7625B}"/>
              </a:ext>
            </a:extLst>
          </p:cNvPr>
          <p:cNvSpPr txBox="1"/>
          <p:nvPr/>
        </p:nvSpPr>
        <p:spPr>
          <a:xfrm>
            <a:off x="8677020" y="2975610"/>
            <a:ext cx="2931160" cy="365760"/>
          </a:xfrm>
          <a:prstGeom prst="rect">
            <a:avLst/>
          </a:prstGeom>
          <a:ln w="12700">
            <a:solidFill>
              <a:srgbClr val="000000"/>
            </a:solidFill>
          </a:ln>
        </p:spPr>
        <p:txBody>
          <a:bodyPr vert="horz" wrap="square" lIns="0" tIns="31115" rIns="0" bIns="0" rtlCol="0">
            <a:spAutoFit/>
          </a:bodyPr>
          <a:lstStyle/>
          <a:p>
            <a:pPr marL="92075">
              <a:lnSpc>
                <a:spcPct val="100000"/>
              </a:lnSpc>
              <a:spcBef>
                <a:spcPts val="245"/>
              </a:spcBef>
            </a:pPr>
            <a:r>
              <a:rPr sz="1800" b="1" dirty="0">
                <a:latin typeface="Calibri"/>
                <a:cs typeface="Calibri"/>
              </a:rPr>
              <a:t>Return</a:t>
            </a:r>
            <a:r>
              <a:rPr sz="1800" b="1" spc="-40" dirty="0">
                <a:latin typeface="Calibri"/>
                <a:cs typeface="Calibri"/>
              </a:rPr>
              <a:t> </a:t>
            </a:r>
            <a:r>
              <a:rPr sz="1800" b="1" dirty="0">
                <a:latin typeface="Calibri"/>
                <a:cs typeface="Calibri"/>
              </a:rPr>
              <a:t>Address</a:t>
            </a:r>
            <a:r>
              <a:rPr sz="1800" b="1" spc="-25" dirty="0">
                <a:latin typeface="Calibri"/>
                <a:cs typeface="Calibri"/>
              </a:rPr>
              <a:t> </a:t>
            </a:r>
            <a:r>
              <a:rPr sz="1800" b="1" dirty="0">
                <a:latin typeface="Calibri"/>
                <a:cs typeface="Calibri"/>
              </a:rPr>
              <a:t>for</a:t>
            </a:r>
            <a:r>
              <a:rPr sz="1800" b="1" spc="-35" dirty="0">
                <a:latin typeface="Calibri"/>
                <a:cs typeface="Calibri"/>
              </a:rPr>
              <a:t> </a:t>
            </a:r>
            <a:r>
              <a:rPr sz="1800" b="1" spc="-10" dirty="0">
                <a:latin typeface="Calibri"/>
                <a:cs typeface="Calibri"/>
              </a:rPr>
              <a:t>foo()</a:t>
            </a:r>
            <a:endParaRPr sz="1800">
              <a:latin typeface="Calibri"/>
              <a:cs typeface="Calibri"/>
            </a:endParaRPr>
          </a:p>
        </p:txBody>
      </p:sp>
      <p:sp>
        <p:nvSpPr>
          <p:cNvPr id="59" name="object 34">
            <a:extLst>
              <a:ext uri="{FF2B5EF4-FFF2-40B4-BE49-F238E27FC236}">
                <a16:creationId xmlns:a16="http://schemas.microsoft.com/office/drawing/2014/main" id="{1208AADF-335B-9558-6DE3-182F3AA11035}"/>
              </a:ext>
            </a:extLst>
          </p:cNvPr>
          <p:cNvSpPr txBox="1"/>
          <p:nvPr/>
        </p:nvSpPr>
        <p:spPr>
          <a:xfrm>
            <a:off x="8677020" y="3341370"/>
            <a:ext cx="2931160" cy="409575"/>
          </a:xfrm>
          <a:prstGeom prst="rect">
            <a:avLst/>
          </a:prstGeom>
          <a:ln w="12700">
            <a:solidFill>
              <a:srgbClr val="000000"/>
            </a:solidFill>
          </a:ln>
        </p:spPr>
        <p:txBody>
          <a:bodyPr vert="horz" wrap="square" lIns="0" tIns="31115" rIns="0" bIns="0" rtlCol="0">
            <a:spAutoFit/>
          </a:bodyPr>
          <a:lstStyle/>
          <a:p>
            <a:pPr marL="92075">
              <a:lnSpc>
                <a:spcPct val="100000"/>
              </a:lnSpc>
              <a:spcBef>
                <a:spcPts val="245"/>
              </a:spcBef>
            </a:pPr>
            <a:r>
              <a:rPr sz="1800" b="1" dirty="0">
                <a:latin typeface="Calibri"/>
                <a:cs typeface="Calibri"/>
              </a:rPr>
              <a:t>Previous</a:t>
            </a:r>
            <a:r>
              <a:rPr sz="1800" b="1" spc="-25" dirty="0">
                <a:latin typeface="Calibri"/>
                <a:cs typeface="Calibri"/>
              </a:rPr>
              <a:t> </a:t>
            </a:r>
            <a:r>
              <a:rPr sz="1800" b="1" dirty="0">
                <a:latin typeface="Calibri"/>
                <a:cs typeface="Calibri"/>
              </a:rPr>
              <a:t>Frame</a:t>
            </a:r>
            <a:r>
              <a:rPr sz="1800" b="1" spc="-20" dirty="0">
                <a:latin typeface="Calibri"/>
                <a:cs typeface="Calibri"/>
              </a:rPr>
              <a:t> </a:t>
            </a:r>
            <a:r>
              <a:rPr sz="1800" b="1" spc="-10" dirty="0">
                <a:latin typeface="Calibri"/>
                <a:cs typeface="Calibri"/>
              </a:rPr>
              <a:t>Pointer</a:t>
            </a:r>
            <a:endParaRPr sz="1800">
              <a:latin typeface="Calibri"/>
              <a:cs typeface="Calibri"/>
            </a:endParaRPr>
          </a:p>
        </p:txBody>
      </p:sp>
      <p:sp>
        <p:nvSpPr>
          <p:cNvPr id="60" name="object 35">
            <a:extLst>
              <a:ext uri="{FF2B5EF4-FFF2-40B4-BE49-F238E27FC236}">
                <a16:creationId xmlns:a16="http://schemas.microsoft.com/office/drawing/2014/main" id="{8C9B7F57-9CA5-88C0-0B49-7A40B35F3F25}"/>
              </a:ext>
            </a:extLst>
          </p:cNvPr>
          <p:cNvSpPr txBox="1"/>
          <p:nvPr/>
        </p:nvSpPr>
        <p:spPr>
          <a:xfrm>
            <a:off x="8677020" y="3750436"/>
            <a:ext cx="2931160" cy="355600"/>
          </a:xfrm>
          <a:prstGeom prst="rect">
            <a:avLst/>
          </a:prstGeom>
          <a:ln w="12700">
            <a:solidFill>
              <a:srgbClr val="000000"/>
            </a:solidFill>
          </a:ln>
        </p:spPr>
        <p:txBody>
          <a:bodyPr vert="horz" wrap="square" lIns="0" tIns="31115" rIns="0" bIns="0" rtlCol="0">
            <a:spAutoFit/>
          </a:bodyPr>
          <a:lstStyle/>
          <a:p>
            <a:pPr marL="92075">
              <a:lnSpc>
                <a:spcPct val="100000"/>
              </a:lnSpc>
              <a:spcBef>
                <a:spcPts val="245"/>
              </a:spcBef>
            </a:pPr>
            <a:r>
              <a:rPr sz="1800" dirty="0">
                <a:latin typeface="Calibri"/>
                <a:cs typeface="Calibri"/>
              </a:rPr>
              <a:t>Z</a:t>
            </a:r>
            <a:r>
              <a:rPr sz="1800" spc="-5" dirty="0">
                <a:latin typeface="Calibri"/>
                <a:cs typeface="Calibri"/>
              </a:rPr>
              <a:t> </a:t>
            </a:r>
            <a:r>
              <a:rPr sz="1800" dirty="0">
                <a:latin typeface="Calibri"/>
                <a:cs typeface="Calibri"/>
              </a:rPr>
              <a:t>=</a:t>
            </a:r>
            <a:r>
              <a:rPr sz="1800" spc="10" dirty="0">
                <a:latin typeface="Calibri"/>
                <a:cs typeface="Calibri"/>
              </a:rPr>
              <a:t> </a:t>
            </a:r>
            <a:r>
              <a:rPr sz="1800" spc="-50" dirty="0">
                <a:latin typeface="Calibri"/>
                <a:cs typeface="Calibri"/>
              </a:rPr>
              <a:t>1</a:t>
            </a:r>
            <a:endParaRPr sz="1800">
              <a:latin typeface="Calibri"/>
              <a:cs typeface="Calibri"/>
            </a:endParaRPr>
          </a:p>
        </p:txBody>
      </p:sp>
      <p:sp>
        <p:nvSpPr>
          <p:cNvPr id="61" name="object 36">
            <a:extLst>
              <a:ext uri="{FF2B5EF4-FFF2-40B4-BE49-F238E27FC236}">
                <a16:creationId xmlns:a16="http://schemas.microsoft.com/office/drawing/2014/main" id="{2A772F34-AA05-96C6-7206-B70EAE06BE0C}"/>
              </a:ext>
            </a:extLst>
          </p:cNvPr>
          <p:cNvSpPr/>
          <p:nvPr/>
        </p:nvSpPr>
        <p:spPr>
          <a:xfrm>
            <a:off x="8081771" y="726948"/>
            <a:ext cx="533400" cy="1468120"/>
          </a:xfrm>
          <a:custGeom>
            <a:avLst/>
            <a:gdLst/>
            <a:ahLst/>
            <a:cxnLst/>
            <a:rect l="l" t="t" r="r" b="b"/>
            <a:pathLst>
              <a:path w="533400" h="1468120">
                <a:moveTo>
                  <a:pt x="533400" y="1467612"/>
                </a:moveTo>
                <a:lnTo>
                  <a:pt x="462491" y="1466021"/>
                </a:lnTo>
                <a:lnTo>
                  <a:pt x="398779" y="1461534"/>
                </a:lnTo>
                <a:lnTo>
                  <a:pt x="344804" y="1454578"/>
                </a:lnTo>
                <a:lnTo>
                  <a:pt x="303106" y="1445579"/>
                </a:lnTo>
                <a:lnTo>
                  <a:pt x="266700" y="1423162"/>
                </a:lnTo>
                <a:lnTo>
                  <a:pt x="266700" y="778255"/>
                </a:lnTo>
                <a:lnTo>
                  <a:pt x="257175" y="766452"/>
                </a:lnTo>
                <a:lnTo>
                  <a:pt x="188595" y="746839"/>
                </a:lnTo>
                <a:lnTo>
                  <a:pt x="134620" y="739883"/>
                </a:lnTo>
                <a:lnTo>
                  <a:pt x="70908" y="735396"/>
                </a:lnTo>
                <a:lnTo>
                  <a:pt x="0" y="733805"/>
                </a:lnTo>
                <a:lnTo>
                  <a:pt x="70908" y="732215"/>
                </a:lnTo>
                <a:lnTo>
                  <a:pt x="134620" y="727728"/>
                </a:lnTo>
                <a:lnTo>
                  <a:pt x="188595" y="720772"/>
                </a:lnTo>
                <a:lnTo>
                  <a:pt x="230293" y="711773"/>
                </a:lnTo>
                <a:lnTo>
                  <a:pt x="266700" y="689355"/>
                </a:lnTo>
                <a:lnTo>
                  <a:pt x="266700" y="44450"/>
                </a:lnTo>
                <a:lnTo>
                  <a:pt x="276225" y="32646"/>
                </a:lnTo>
                <a:lnTo>
                  <a:pt x="303106" y="22032"/>
                </a:lnTo>
                <a:lnTo>
                  <a:pt x="344804" y="13033"/>
                </a:lnTo>
                <a:lnTo>
                  <a:pt x="398779" y="6077"/>
                </a:lnTo>
                <a:lnTo>
                  <a:pt x="462491" y="1590"/>
                </a:lnTo>
                <a:lnTo>
                  <a:pt x="533400" y="0"/>
                </a:lnTo>
              </a:path>
            </a:pathLst>
          </a:custGeom>
          <a:ln w="9525">
            <a:solidFill>
              <a:srgbClr val="497DBA"/>
            </a:solidFill>
          </a:ln>
        </p:spPr>
        <p:txBody>
          <a:bodyPr wrap="square" lIns="0" tIns="0" rIns="0" bIns="0" rtlCol="0"/>
          <a:lstStyle/>
          <a:p>
            <a:endParaRPr/>
          </a:p>
        </p:txBody>
      </p:sp>
      <p:sp>
        <p:nvSpPr>
          <p:cNvPr id="62" name="object 37">
            <a:extLst>
              <a:ext uri="{FF2B5EF4-FFF2-40B4-BE49-F238E27FC236}">
                <a16:creationId xmlns:a16="http://schemas.microsoft.com/office/drawing/2014/main" id="{6E7D4E73-4AA9-137B-FF22-B6B47F76A129}"/>
              </a:ext>
            </a:extLst>
          </p:cNvPr>
          <p:cNvSpPr txBox="1"/>
          <p:nvPr/>
        </p:nvSpPr>
        <p:spPr>
          <a:xfrm>
            <a:off x="7398257" y="943102"/>
            <a:ext cx="873760" cy="756920"/>
          </a:xfrm>
          <a:prstGeom prst="rect">
            <a:avLst/>
          </a:prstGeom>
        </p:spPr>
        <p:txBody>
          <a:bodyPr vert="horz" wrap="square" lIns="0" tIns="12065" rIns="0" bIns="0" rtlCol="0">
            <a:spAutoFit/>
          </a:bodyPr>
          <a:lstStyle/>
          <a:p>
            <a:pPr marL="12700" marR="5080">
              <a:lnSpc>
                <a:spcPct val="100000"/>
              </a:lnSpc>
              <a:spcBef>
                <a:spcPts val="95"/>
              </a:spcBef>
            </a:pPr>
            <a:r>
              <a:rPr sz="1600" b="1" spc="-10" dirty="0">
                <a:latin typeface="Arial"/>
                <a:cs typeface="Arial"/>
              </a:rPr>
              <a:t>Stack </a:t>
            </a:r>
            <a:r>
              <a:rPr sz="1600" b="1" dirty="0">
                <a:latin typeface="Arial"/>
                <a:cs typeface="Arial"/>
              </a:rPr>
              <a:t>frame</a:t>
            </a:r>
            <a:r>
              <a:rPr sz="1600" b="1" spc="-35" dirty="0">
                <a:latin typeface="Arial"/>
                <a:cs typeface="Arial"/>
              </a:rPr>
              <a:t> </a:t>
            </a:r>
            <a:r>
              <a:rPr sz="1600" spc="-25" dirty="0">
                <a:latin typeface="Arial"/>
                <a:cs typeface="Arial"/>
              </a:rPr>
              <a:t>for </a:t>
            </a:r>
            <a:r>
              <a:rPr sz="1600" spc="-10" dirty="0">
                <a:latin typeface="Arial"/>
                <a:cs typeface="Arial"/>
              </a:rPr>
              <a:t>main()</a:t>
            </a:r>
            <a:endParaRPr sz="1600">
              <a:latin typeface="Arial"/>
              <a:cs typeface="Arial"/>
            </a:endParaRPr>
          </a:p>
        </p:txBody>
      </p:sp>
      <p:sp>
        <p:nvSpPr>
          <p:cNvPr id="63" name="object 38">
            <a:extLst>
              <a:ext uri="{FF2B5EF4-FFF2-40B4-BE49-F238E27FC236}">
                <a16:creationId xmlns:a16="http://schemas.microsoft.com/office/drawing/2014/main" id="{89F31EEF-AE06-21C7-93D0-CF44D9E3880F}"/>
              </a:ext>
            </a:extLst>
          </p:cNvPr>
          <p:cNvSpPr/>
          <p:nvPr/>
        </p:nvSpPr>
        <p:spPr>
          <a:xfrm>
            <a:off x="8125968" y="2244851"/>
            <a:ext cx="533400" cy="1887220"/>
          </a:xfrm>
          <a:custGeom>
            <a:avLst/>
            <a:gdLst/>
            <a:ahLst/>
            <a:cxnLst/>
            <a:rect l="l" t="t" r="r" b="b"/>
            <a:pathLst>
              <a:path w="533400" h="1887220">
                <a:moveTo>
                  <a:pt x="533400" y="1886712"/>
                </a:moveTo>
                <a:lnTo>
                  <a:pt x="462491" y="1885121"/>
                </a:lnTo>
                <a:lnTo>
                  <a:pt x="398779" y="1880634"/>
                </a:lnTo>
                <a:lnTo>
                  <a:pt x="344804" y="1873678"/>
                </a:lnTo>
                <a:lnTo>
                  <a:pt x="303106" y="1864679"/>
                </a:lnTo>
                <a:lnTo>
                  <a:pt x="266700" y="1842262"/>
                </a:lnTo>
                <a:lnTo>
                  <a:pt x="266700" y="987806"/>
                </a:lnTo>
                <a:lnTo>
                  <a:pt x="257175" y="976002"/>
                </a:lnTo>
                <a:lnTo>
                  <a:pt x="188595" y="956389"/>
                </a:lnTo>
                <a:lnTo>
                  <a:pt x="134620" y="949433"/>
                </a:lnTo>
                <a:lnTo>
                  <a:pt x="70908" y="944946"/>
                </a:lnTo>
                <a:lnTo>
                  <a:pt x="0" y="943356"/>
                </a:lnTo>
                <a:lnTo>
                  <a:pt x="70908" y="941765"/>
                </a:lnTo>
                <a:lnTo>
                  <a:pt x="134620" y="937278"/>
                </a:lnTo>
                <a:lnTo>
                  <a:pt x="188595" y="930322"/>
                </a:lnTo>
                <a:lnTo>
                  <a:pt x="230293" y="921323"/>
                </a:lnTo>
                <a:lnTo>
                  <a:pt x="266700" y="898906"/>
                </a:lnTo>
                <a:lnTo>
                  <a:pt x="266700" y="44450"/>
                </a:lnTo>
                <a:lnTo>
                  <a:pt x="276225" y="32646"/>
                </a:lnTo>
                <a:lnTo>
                  <a:pt x="303106" y="22032"/>
                </a:lnTo>
                <a:lnTo>
                  <a:pt x="344804" y="13033"/>
                </a:lnTo>
                <a:lnTo>
                  <a:pt x="398779" y="6077"/>
                </a:lnTo>
                <a:lnTo>
                  <a:pt x="462491" y="1590"/>
                </a:lnTo>
                <a:lnTo>
                  <a:pt x="533400" y="0"/>
                </a:lnTo>
              </a:path>
            </a:pathLst>
          </a:custGeom>
          <a:ln w="9525">
            <a:solidFill>
              <a:srgbClr val="497DBA"/>
            </a:solidFill>
          </a:ln>
        </p:spPr>
        <p:txBody>
          <a:bodyPr wrap="square" lIns="0" tIns="0" rIns="0" bIns="0" rtlCol="0"/>
          <a:lstStyle/>
          <a:p>
            <a:endParaRPr/>
          </a:p>
        </p:txBody>
      </p:sp>
      <p:sp>
        <p:nvSpPr>
          <p:cNvPr id="64" name="object 39">
            <a:extLst>
              <a:ext uri="{FF2B5EF4-FFF2-40B4-BE49-F238E27FC236}">
                <a16:creationId xmlns:a16="http://schemas.microsoft.com/office/drawing/2014/main" id="{5DD6F347-D4CB-443B-71EA-67311D7039BE}"/>
              </a:ext>
            </a:extLst>
          </p:cNvPr>
          <p:cNvSpPr txBox="1"/>
          <p:nvPr/>
        </p:nvSpPr>
        <p:spPr>
          <a:xfrm>
            <a:off x="7442072" y="2641549"/>
            <a:ext cx="873760" cy="756920"/>
          </a:xfrm>
          <a:prstGeom prst="rect">
            <a:avLst/>
          </a:prstGeom>
        </p:spPr>
        <p:txBody>
          <a:bodyPr vert="horz" wrap="square" lIns="0" tIns="12065" rIns="0" bIns="0" rtlCol="0">
            <a:spAutoFit/>
          </a:bodyPr>
          <a:lstStyle/>
          <a:p>
            <a:pPr marL="12700" marR="5080">
              <a:lnSpc>
                <a:spcPct val="100000"/>
              </a:lnSpc>
              <a:spcBef>
                <a:spcPts val="95"/>
              </a:spcBef>
            </a:pPr>
            <a:r>
              <a:rPr sz="1600" b="1" spc="-10" dirty="0">
                <a:latin typeface="Arial"/>
                <a:cs typeface="Arial"/>
              </a:rPr>
              <a:t>Stack </a:t>
            </a:r>
            <a:r>
              <a:rPr sz="1600" b="1" dirty="0">
                <a:latin typeface="Arial"/>
                <a:cs typeface="Arial"/>
              </a:rPr>
              <a:t>frame</a:t>
            </a:r>
            <a:r>
              <a:rPr sz="1600" b="1" spc="-25" dirty="0">
                <a:latin typeface="Arial"/>
                <a:cs typeface="Arial"/>
              </a:rPr>
              <a:t> </a:t>
            </a:r>
            <a:r>
              <a:rPr sz="1600" spc="-25" dirty="0">
                <a:latin typeface="Arial"/>
                <a:cs typeface="Arial"/>
              </a:rPr>
              <a:t>for </a:t>
            </a:r>
            <a:r>
              <a:rPr sz="1600" spc="-10" dirty="0">
                <a:latin typeface="Arial"/>
                <a:cs typeface="Arial"/>
              </a:rPr>
              <a:t>foo()</a:t>
            </a:r>
            <a:endParaRPr sz="1600" dirty="0">
              <a:latin typeface="Arial"/>
              <a:cs typeface="Arial"/>
            </a:endParaRPr>
          </a:p>
        </p:txBody>
      </p:sp>
      <p:grpSp>
        <p:nvGrpSpPr>
          <p:cNvPr id="65" name="object 40">
            <a:extLst>
              <a:ext uri="{FF2B5EF4-FFF2-40B4-BE49-F238E27FC236}">
                <a16:creationId xmlns:a16="http://schemas.microsoft.com/office/drawing/2014/main" id="{324D588A-15EA-58D8-246A-A4406B04CBFC}"/>
              </a:ext>
            </a:extLst>
          </p:cNvPr>
          <p:cNvGrpSpPr/>
          <p:nvPr/>
        </p:nvGrpSpPr>
        <p:grpSpPr>
          <a:xfrm>
            <a:off x="8664320" y="4092828"/>
            <a:ext cx="2956560" cy="1171575"/>
            <a:chOff x="8664320" y="4092828"/>
            <a:chExt cx="2956560" cy="1171575"/>
          </a:xfrm>
        </p:grpSpPr>
        <p:sp>
          <p:nvSpPr>
            <p:cNvPr id="66" name="object 41">
              <a:extLst>
                <a:ext uri="{FF2B5EF4-FFF2-40B4-BE49-F238E27FC236}">
                  <a16:creationId xmlns:a16="http://schemas.microsoft.com/office/drawing/2014/main" id="{F31B226C-D4EA-478F-EE99-04149C03E1F4}"/>
                </a:ext>
              </a:extLst>
            </p:cNvPr>
            <p:cNvSpPr/>
            <p:nvPr/>
          </p:nvSpPr>
          <p:spPr>
            <a:xfrm>
              <a:off x="8677021" y="4105528"/>
              <a:ext cx="2931160" cy="775335"/>
            </a:xfrm>
            <a:custGeom>
              <a:avLst/>
              <a:gdLst/>
              <a:ahLst/>
              <a:cxnLst/>
              <a:rect l="l" t="t" r="r" b="b"/>
              <a:pathLst>
                <a:path w="2931159" h="775335">
                  <a:moveTo>
                    <a:pt x="2930779" y="365848"/>
                  </a:moveTo>
                  <a:lnTo>
                    <a:pt x="0" y="365848"/>
                  </a:lnTo>
                  <a:lnTo>
                    <a:pt x="0" y="774954"/>
                  </a:lnTo>
                  <a:lnTo>
                    <a:pt x="2930779" y="774954"/>
                  </a:lnTo>
                  <a:lnTo>
                    <a:pt x="2930779" y="365848"/>
                  </a:lnTo>
                  <a:close/>
                </a:path>
                <a:path w="2931159" h="775335">
                  <a:moveTo>
                    <a:pt x="2930779" y="0"/>
                  </a:moveTo>
                  <a:lnTo>
                    <a:pt x="0" y="0"/>
                  </a:lnTo>
                  <a:lnTo>
                    <a:pt x="0" y="365760"/>
                  </a:lnTo>
                  <a:lnTo>
                    <a:pt x="2930779" y="365760"/>
                  </a:lnTo>
                  <a:lnTo>
                    <a:pt x="2930779" y="0"/>
                  </a:lnTo>
                  <a:close/>
                </a:path>
              </a:pathLst>
            </a:custGeom>
            <a:solidFill>
              <a:srgbClr val="E6B8B8"/>
            </a:solidFill>
          </p:spPr>
          <p:txBody>
            <a:bodyPr wrap="square" lIns="0" tIns="0" rIns="0" bIns="0" rtlCol="0"/>
            <a:lstStyle/>
            <a:p>
              <a:endParaRPr/>
            </a:p>
          </p:txBody>
        </p:sp>
        <p:sp>
          <p:nvSpPr>
            <p:cNvPr id="67" name="object 42">
              <a:extLst>
                <a:ext uri="{FF2B5EF4-FFF2-40B4-BE49-F238E27FC236}">
                  <a16:creationId xmlns:a16="http://schemas.microsoft.com/office/drawing/2014/main" id="{7971CBF4-CEE9-D0D2-589A-16A5A4805CA8}"/>
                </a:ext>
              </a:extLst>
            </p:cNvPr>
            <p:cNvSpPr/>
            <p:nvPr/>
          </p:nvSpPr>
          <p:spPr>
            <a:xfrm>
              <a:off x="8670670" y="4464938"/>
              <a:ext cx="2943860" cy="12700"/>
            </a:xfrm>
            <a:custGeom>
              <a:avLst/>
              <a:gdLst/>
              <a:ahLst/>
              <a:cxnLst/>
              <a:rect l="l" t="t" r="r" b="b"/>
              <a:pathLst>
                <a:path w="2943859" h="12700">
                  <a:moveTo>
                    <a:pt x="0" y="12700"/>
                  </a:moveTo>
                  <a:lnTo>
                    <a:pt x="2943479" y="12700"/>
                  </a:lnTo>
                  <a:lnTo>
                    <a:pt x="2943479" y="0"/>
                  </a:lnTo>
                  <a:lnTo>
                    <a:pt x="0" y="0"/>
                  </a:lnTo>
                  <a:lnTo>
                    <a:pt x="0" y="12700"/>
                  </a:lnTo>
                  <a:close/>
                </a:path>
              </a:pathLst>
            </a:custGeom>
            <a:solidFill>
              <a:srgbClr val="000000"/>
            </a:solidFill>
          </p:spPr>
          <p:txBody>
            <a:bodyPr wrap="square" lIns="0" tIns="0" rIns="0" bIns="0" rtlCol="0"/>
            <a:lstStyle/>
            <a:p>
              <a:endParaRPr/>
            </a:p>
          </p:txBody>
        </p:sp>
        <p:sp>
          <p:nvSpPr>
            <p:cNvPr id="68" name="object 43">
              <a:extLst>
                <a:ext uri="{FF2B5EF4-FFF2-40B4-BE49-F238E27FC236}">
                  <a16:creationId xmlns:a16="http://schemas.microsoft.com/office/drawing/2014/main" id="{29F43137-05E3-1C9A-A5AB-14775108A01E}"/>
                </a:ext>
              </a:extLst>
            </p:cNvPr>
            <p:cNvSpPr/>
            <p:nvPr/>
          </p:nvSpPr>
          <p:spPr>
            <a:xfrm>
              <a:off x="8670670" y="4099178"/>
              <a:ext cx="2943860" cy="1158875"/>
            </a:xfrm>
            <a:custGeom>
              <a:avLst/>
              <a:gdLst/>
              <a:ahLst/>
              <a:cxnLst/>
              <a:rect l="l" t="t" r="r" b="b"/>
              <a:pathLst>
                <a:path w="2943859" h="1158875">
                  <a:moveTo>
                    <a:pt x="6350" y="0"/>
                  </a:moveTo>
                  <a:lnTo>
                    <a:pt x="6350" y="1158748"/>
                  </a:lnTo>
                </a:path>
                <a:path w="2943859" h="1158875">
                  <a:moveTo>
                    <a:pt x="2937129" y="0"/>
                  </a:moveTo>
                  <a:lnTo>
                    <a:pt x="2937129" y="1158748"/>
                  </a:lnTo>
                </a:path>
                <a:path w="2943859" h="1158875">
                  <a:moveTo>
                    <a:pt x="0" y="1152398"/>
                  </a:moveTo>
                  <a:lnTo>
                    <a:pt x="2943479" y="1152398"/>
                  </a:lnTo>
                </a:path>
              </a:pathLst>
            </a:custGeom>
            <a:ln w="12700">
              <a:solidFill>
                <a:srgbClr val="000000"/>
              </a:solidFill>
            </a:ln>
          </p:spPr>
          <p:txBody>
            <a:bodyPr wrap="square" lIns="0" tIns="0" rIns="0" bIns="0" rtlCol="0"/>
            <a:lstStyle/>
            <a:p>
              <a:endParaRPr/>
            </a:p>
          </p:txBody>
        </p:sp>
      </p:grpSp>
      <p:sp>
        <p:nvSpPr>
          <p:cNvPr id="69" name="object 44">
            <a:extLst>
              <a:ext uri="{FF2B5EF4-FFF2-40B4-BE49-F238E27FC236}">
                <a16:creationId xmlns:a16="http://schemas.microsoft.com/office/drawing/2014/main" id="{343A77AD-52E8-653F-810E-8F9424BA02E2}"/>
              </a:ext>
            </a:extLst>
          </p:cNvPr>
          <p:cNvSpPr txBox="1"/>
          <p:nvPr/>
        </p:nvSpPr>
        <p:spPr>
          <a:xfrm>
            <a:off x="8683370" y="4124325"/>
            <a:ext cx="2918460" cy="299720"/>
          </a:xfrm>
          <a:prstGeom prst="rect">
            <a:avLst/>
          </a:prstGeom>
        </p:spPr>
        <p:txBody>
          <a:bodyPr vert="horz" wrap="square" lIns="0" tIns="12700" rIns="0" bIns="0" rtlCol="0">
            <a:spAutoFit/>
          </a:bodyPr>
          <a:lstStyle/>
          <a:p>
            <a:pPr marL="85725">
              <a:lnSpc>
                <a:spcPct val="100000"/>
              </a:lnSpc>
              <a:spcBef>
                <a:spcPts val="100"/>
              </a:spcBef>
            </a:pPr>
            <a:r>
              <a:rPr sz="1800" b="1" dirty="0">
                <a:latin typeface="Calibri"/>
                <a:cs typeface="Calibri"/>
              </a:rPr>
              <a:t>p = </a:t>
            </a:r>
            <a:r>
              <a:rPr sz="1800" b="1" spc="-50" dirty="0">
                <a:latin typeface="Calibri"/>
                <a:cs typeface="Calibri"/>
              </a:rPr>
              <a:t>1</a:t>
            </a:r>
            <a:endParaRPr sz="1800">
              <a:latin typeface="Calibri"/>
              <a:cs typeface="Calibri"/>
            </a:endParaRPr>
          </a:p>
        </p:txBody>
      </p:sp>
      <p:sp>
        <p:nvSpPr>
          <p:cNvPr id="70" name="object 45">
            <a:extLst>
              <a:ext uri="{FF2B5EF4-FFF2-40B4-BE49-F238E27FC236}">
                <a16:creationId xmlns:a16="http://schemas.microsoft.com/office/drawing/2014/main" id="{9F0C6ADF-14EF-1082-4CD5-A171E0E34582}"/>
              </a:ext>
            </a:extLst>
          </p:cNvPr>
          <p:cNvSpPr txBox="1"/>
          <p:nvPr/>
        </p:nvSpPr>
        <p:spPr>
          <a:xfrm>
            <a:off x="8683370" y="4490084"/>
            <a:ext cx="2918460" cy="299720"/>
          </a:xfrm>
          <a:prstGeom prst="rect">
            <a:avLst/>
          </a:prstGeom>
        </p:spPr>
        <p:txBody>
          <a:bodyPr vert="horz" wrap="square" lIns="0" tIns="12700" rIns="0" bIns="0" rtlCol="0">
            <a:spAutoFit/>
          </a:bodyPr>
          <a:lstStyle/>
          <a:p>
            <a:pPr marL="85725">
              <a:lnSpc>
                <a:spcPct val="100000"/>
              </a:lnSpc>
              <a:spcBef>
                <a:spcPts val="100"/>
              </a:spcBef>
            </a:pPr>
            <a:r>
              <a:rPr sz="1800" b="1" dirty="0">
                <a:latin typeface="Calibri"/>
                <a:cs typeface="Calibri"/>
              </a:rPr>
              <a:t>Return</a:t>
            </a:r>
            <a:r>
              <a:rPr sz="1800" b="1" spc="-40" dirty="0">
                <a:latin typeface="Calibri"/>
                <a:cs typeface="Calibri"/>
              </a:rPr>
              <a:t> </a:t>
            </a:r>
            <a:r>
              <a:rPr sz="1800" b="1" dirty="0">
                <a:latin typeface="Calibri"/>
                <a:cs typeface="Calibri"/>
              </a:rPr>
              <a:t>Address</a:t>
            </a:r>
            <a:r>
              <a:rPr sz="1800" b="1" spc="-25" dirty="0">
                <a:latin typeface="Calibri"/>
                <a:cs typeface="Calibri"/>
              </a:rPr>
              <a:t> </a:t>
            </a:r>
            <a:r>
              <a:rPr sz="1800" b="1" dirty="0">
                <a:latin typeface="Calibri"/>
                <a:cs typeface="Calibri"/>
              </a:rPr>
              <a:t>for</a:t>
            </a:r>
            <a:r>
              <a:rPr sz="1800" b="1" spc="-35" dirty="0">
                <a:latin typeface="Calibri"/>
                <a:cs typeface="Calibri"/>
              </a:rPr>
              <a:t> </a:t>
            </a:r>
            <a:r>
              <a:rPr sz="1800" b="1" spc="-20" dirty="0">
                <a:latin typeface="Calibri"/>
                <a:cs typeface="Calibri"/>
              </a:rPr>
              <a:t>foo2</a:t>
            </a:r>
            <a:endParaRPr sz="1800">
              <a:latin typeface="Calibri"/>
              <a:cs typeface="Calibri"/>
            </a:endParaRPr>
          </a:p>
        </p:txBody>
      </p:sp>
      <p:sp>
        <p:nvSpPr>
          <p:cNvPr id="71" name="object 46">
            <a:extLst>
              <a:ext uri="{FF2B5EF4-FFF2-40B4-BE49-F238E27FC236}">
                <a16:creationId xmlns:a16="http://schemas.microsoft.com/office/drawing/2014/main" id="{89E82527-F617-CA57-8FD7-80DF50CA2B40}"/>
              </a:ext>
            </a:extLst>
          </p:cNvPr>
          <p:cNvSpPr txBox="1"/>
          <p:nvPr/>
        </p:nvSpPr>
        <p:spPr>
          <a:xfrm>
            <a:off x="8683370" y="4886833"/>
            <a:ext cx="2918460" cy="358775"/>
          </a:xfrm>
          <a:prstGeom prst="rect">
            <a:avLst/>
          </a:prstGeom>
          <a:solidFill>
            <a:srgbClr val="E6B8B8"/>
          </a:solidFill>
        </p:spPr>
        <p:txBody>
          <a:bodyPr vert="horz" wrap="square" lIns="0" tIns="24765" rIns="0" bIns="0" rtlCol="0">
            <a:spAutoFit/>
          </a:bodyPr>
          <a:lstStyle/>
          <a:p>
            <a:pPr marL="85725">
              <a:lnSpc>
                <a:spcPct val="100000"/>
              </a:lnSpc>
              <a:spcBef>
                <a:spcPts val="195"/>
              </a:spcBef>
            </a:pPr>
            <a:r>
              <a:rPr sz="1800" b="1" dirty="0">
                <a:latin typeface="Calibri"/>
                <a:cs typeface="Calibri"/>
              </a:rPr>
              <a:t>Previous</a:t>
            </a:r>
            <a:r>
              <a:rPr sz="1800" b="1" spc="-25" dirty="0">
                <a:latin typeface="Calibri"/>
                <a:cs typeface="Calibri"/>
              </a:rPr>
              <a:t> </a:t>
            </a:r>
            <a:r>
              <a:rPr sz="1800" b="1" dirty="0">
                <a:latin typeface="Calibri"/>
                <a:cs typeface="Calibri"/>
              </a:rPr>
              <a:t>Frame</a:t>
            </a:r>
            <a:r>
              <a:rPr sz="1800" b="1" spc="-20" dirty="0">
                <a:latin typeface="Calibri"/>
                <a:cs typeface="Calibri"/>
              </a:rPr>
              <a:t> </a:t>
            </a:r>
            <a:r>
              <a:rPr sz="1800" b="1" spc="-10" dirty="0">
                <a:latin typeface="Calibri"/>
                <a:cs typeface="Calibri"/>
              </a:rPr>
              <a:t>Pointer</a:t>
            </a:r>
            <a:endParaRPr sz="1800">
              <a:latin typeface="Calibri"/>
              <a:cs typeface="Calibri"/>
            </a:endParaRPr>
          </a:p>
        </p:txBody>
      </p:sp>
      <p:grpSp>
        <p:nvGrpSpPr>
          <p:cNvPr id="72" name="object 48">
            <a:extLst>
              <a:ext uri="{FF2B5EF4-FFF2-40B4-BE49-F238E27FC236}">
                <a16:creationId xmlns:a16="http://schemas.microsoft.com/office/drawing/2014/main" id="{F08392C4-0D8B-1974-A7C7-4A6C5042FC6D}"/>
              </a:ext>
            </a:extLst>
          </p:cNvPr>
          <p:cNvGrpSpPr/>
          <p:nvPr/>
        </p:nvGrpSpPr>
        <p:grpSpPr>
          <a:xfrm>
            <a:off x="8086153" y="3045586"/>
            <a:ext cx="4065904" cy="2211070"/>
            <a:chOff x="8086153" y="3045586"/>
            <a:chExt cx="4065904" cy="2211070"/>
          </a:xfrm>
        </p:grpSpPr>
        <p:sp>
          <p:nvSpPr>
            <p:cNvPr id="73" name="object 49">
              <a:extLst>
                <a:ext uri="{FF2B5EF4-FFF2-40B4-BE49-F238E27FC236}">
                  <a16:creationId xmlns:a16="http://schemas.microsoft.com/office/drawing/2014/main" id="{C61059F0-7FBC-9771-0462-3FB6C6B7683A}"/>
                </a:ext>
              </a:extLst>
            </p:cNvPr>
            <p:cNvSpPr/>
            <p:nvPr/>
          </p:nvSpPr>
          <p:spPr>
            <a:xfrm>
              <a:off x="8090916" y="4119372"/>
              <a:ext cx="533400" cy="1132840"/>
            </a:xfrm>
            <a:custGeom>
              <a:avLst/>
              <a:gdLst/>
              <a:ahLst/>
              <a:cxnLst/>
              <a:rect l="l" t="t" r="r" b="b"/>
              <a:pathLst>
                <a:path w="533400" h="1132839">
                  <a:moveTo>
                    <a:pt x="533400" y="1132331"/>
                  </a:moveTo>
                  <a:lnTo>
                    <a:pt x="462491" y="1130741"/>
                  </a:lnTo>
                  <a:lnTo>
                    <a:pt x="398779" y="1126254"/>
                  </a:lnTo>
                  <a:lnTo>
                    <a:pt x="344804" y="1119298"/>
                  </a:lnTo>
                  <a:lnTo>
                    <a:pt x="303106" y="1110299"/>
                  </a:lnTo>
                  <a:lnTo>
                    <a:pt x="266700" y="1087882"/>
                  </a:lnTo>
                  <a:lnTo>
                    <a:pt x="266700" y="610615"/>
                  </a:lnTo>
                  <a:lnTo>
                    <a:pt x="257175" y="598812"/>
                  </a:lnTo>
                  <a:lnTo>
                    <a:pt x="188595" y="579199"/>
                  </a:lnTo>
                  <a:lnTo>
                    <a:pt x="134620" y="572243"/>
                  </a:lnTo>
                  <a:lnTo>
                    <a:pt x="70908" y="567756"/>
                  </a:lnTo>
                  <a:lnTo>
                    <a:pt x="0" y="566165"/>
                  </a:lnTo>
                  <a:lnTo>
                    <a:pt x="70908" y="564575"/>
                  </a:lnTo>
                  <a:lnTo>
                    <a:pt x="134619" y="560088"/>
                  </a:lnTo>
                  <a:lnTo>
                    <a:pt x="188594" y="553132"/>
                  </a:lnTo>
                  <a:lnTo>
                    <a:pt x="230293" y="544133"/>
                  </a:lnTo>
                  <a:lnTo>
                    <a:pt x="266700" y="521715"/>
                  </a:lnTo>
                  <a:lnTo>
                    <a:pt x="266700" y="44450"/>
                  </a:lnTo>
                  <a:lnTo>
                    <a:pt x="276225" y="32646"/>
                  </a:lnTo>
                  <a:lnTo>
                    <a:pt x="303106" y="22032"/>
                  </a:lnTo>
                  <a:lnTo>
                    <a:pt x="344804" y="13033"/>
                  </a:lnTo>
                  <a:lnTo>
                    <a:pt x="398779" y="6077"/>
                  </a:lnTo>
                  <a:lnTo>
                    <a:pt x="462491" y="1590"/>
                  </a:lnTo>
                  <a:lnTo>
                    <a:pt x="533400" y="0"/>
                  </a:lnTo>
                </a:path>
              </a:pathLst>
            </a:custGeom>
            <a:ln w="9525">
              <a:solidFill>
                <a:srgbClr val="497DBA"/>
              </a:solidFill>
            </a:ln>
          </p:spPr>
          <p:txBody>
            <a:bodyPr wrap="square" lIns="0" tIns="0" rIns="0" bIns="0" rtlCol="0"/>
            <a:lstStyle/>
            <a:p>
              <a:endParaRPr/>
            </a:p>
          </p:txBody>
        </p:sp>
        <p:pic>
          <p:nvPicPr>
            <p:cNvPr id="74" name="object 50">
              <a:extLst>
                <a:ext uri="{FF2B5EF4-FFF2-40B4-BE49-F238E27FC236}">
                  <a16:creationId xmlns:a16="http://schemas.microsoft.com/office/drawing/2014/main" id="{AA924EAB-6B92-48B5-17B9-B6FF407043D9}"/>
                </a:ext>
              </a:extLst>
            </p:cNvPr>
            <p:cNvPicPr/>
            <p:nvPr/>
          </p:nvPicPr>
          <p:blipFill>
            <a:blip r:embed="rId3" cstate="print"/>
            <a:stretch>
              <a:fillRect/>
            </a:stretch>
          </p:blipFill>
          <p:spPr>
            <a:xfrm>
              <a:off x="11465941" y="3045586"/>
              <a:ext cx="685926" cy="1676400"/>
            </a:xfrm>
            <a:prstGeom prst="rect">
              <a:avLst/>
            </a:prstGeom>
          </p:spPr>
        </p:pic>
      </p:grpSp>
      <p:sp>
        <p:nvSpPr>
          <p:cNvPr id="2" name="object 39">
            <a:extLst>
              <a:ext uri="{FF2B5EF4-FFF2-40B4-BE49-F238E27FC236}">
                <a16:creationId xmlns:a16="http://schemas.microsoft.com/office/drawing/2014/main" id="{B268CE6E-51E9-7695-3A39-D9D39071C0CD}"/>
              </a:ext>
            </a:extLst>
          </p:cNvPr>
          <p:cNvSpPr txBox="1"/>
          <p:nvPr/>
        </p:nvSpPr>
        <p:spPr>
          <a:xfrm>
            <a:off x="7458850" y="4069589"/>
            <a:ext cx="873760" cy="756920"/>
          </a:xfrm>
          <a:prstGeom prst="rect">
            <a:avLst/>
          </a:prstGeom>
        </p:spPr>
        <p:txBody>
          <a:bodyPr vert="horz" wrap="square" lIns="0" tIns="12065" rIns="0" bIns="0" rtlCol="0">
            <a:spAutoFit/>
          </a:bodyPr>
          <a:lstStyle/>
          <a:p>
            <a:pPr marL="12700" marR="5080">
              <a:lnSpc>
                <a:spcPct val="100000"/>
              </a:lnSpc>
              <a:spcBef>
                <a:spcPts val="95"/>
              </a:spcBef>
            </a:pPr>
            <a:r>
              <a:rPr sz="1600" b="1" spc="-10" dirty="0">
                <a:latin typeface="Arial"/>
                <a:cs typeface="Arial"/>
              </a:rPr>
              <a:t>Stack </a:t>
            </a:r>
            <a:r>
              <a:rPr sz="1600" b="1" dirty="0">
                <a:latin typeface="Arial"/>
                <a:cs typeface="Arial"/>
              </a:rPr>
              <a:t>frame</a:t>
            </a:r>
            <a:r>
              <a:rPr sz="1600" b="1" spc="-25" dirty="0">
                <a:latin typeface="Arial"/>
                <a:cs typeface="Arial"/>
              </a:rPr>
              <a:t> </a:t>
            </a:r>
            <a:r>
              <a:rPr sz="1600" spc="-25" dirty="0">
                <a:latin typeface="Arial"/>
                <a:cs typeface="Arial"/>
              </a:rPr>
              <a:t>for </a:t>
            </a:r>
            <a:r>
              <a:rPr sz="1600" spc="-10" dirty="0">
                <a:latin typeface="Arial"/>
                <a:cs typeface="Arial"/>
              </a:rPr>
              <a:t>foo</a:t>
            </a:r>
            <a:r>
              <a:rPr lang="en-US" sz="1600" spc="-10" dirty="0">
                <a:latin typeface="Arial"/>
                <a:cs typeface="Arial"/>
              </a:rPr>
              <a:t>2</a:t>
            </a:r>
            <a:r>
              <a:rPr sz="1600" spc="-10" dirty="0">
                <a:latin typeface="Arial"/>
                <a:cs typeface="Arial"/>
              </a:rPr>
              <a:t>()</a:t>
            </a:r>
            <a:endParaRPr sz="1600" dirty="0">
              <a:latin typeface="Arial"/>
              <a:cs typeface="Arial"/>
            </a:endParaRPr>
          </a:p>
        </p:txBody>
      </p:sp>
      <p:graphicFrame>
        <p:nvGraphicFramePr>
          <p:cNvPr id="6" name="Table 22">
            <a:extLst>
              <a:ext uri="{FF2B5EF4-FFF2-40B4-BE49-F238E27FC236}">
                <a16:creationId xmlns:a16="http://schemas.microsoft.com/office/drawing/2014/main" id="{9A49CEC5-2C9A-EA0B-A280-A03EDA32C7A5}"/>
              </a:ext>
            </a:extLst>
          </p:cNvPr>
          <p:cNvGraphicFramePr>
            <a:graphicFrameLocks noGrp="1"/>
          </p:cNvGraphicFramePr>
          <p:nvPr>
            <p:extLst>
              <p:ext uri="{D42A27DB-BD31-4B8C-83A1-F6EECF244321}">
                <p14:modId xmlns:p14="http://schemas.microsoft.com/office/powerpoint/2010/main" val="197982175"/>
              </p:ext>
            </p:extLst>
          </p:nvPr>
        </p:nvGraphicFramePr>
        <p:xfrm>
          <a:off x="3222802" y="4496131"/>
          <a:ext cx="2742084" cy="2225040"/>
        </p:xfrm>
        <a:graphic>
          <a:graphicData uri="http://schemas.openxmlformats.org/drawingml/2006/table">
            <a:tbl>
              <a:tblPr firstRow="1" bandRow="1">
                <a:tableStyleId>{5C22544A-7EE6-4342-B048-85BDC9FD1C3A}</a:tableStyleId>
              </a:tblPr>
              <a:tblGrid>
                <a:gridCol w="2742084">
                  <a:extLst>
                    <a:ext uri="{9D8B030D-6E8A-4147-A177-3AD203B41FA5}">
                      <a16:colId xmlns:a16="http://schemas.microsoft.com/office/drawing/2014/main" val="1838429189"/>
                    </a:ext>
                  </a:extLst>
                </a:gridCol>
              </a:tblGrid>
              <a:tr h="370840">
                <a:tc>
                  <a:txBody>
                    <a:bodyPr/>
                    <a:lstStyle/>
                    <a:p>
                      <a:r>
                        <a:rPr lang="en-US" b="1" dirty="0">
                          <a:solidFill>
                            <a:schemeClr val="tx1"/>
                          </a:solidFill>
                        </a:rPr>
                        <a:t>Argument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747562567"/>
                  </a:ext>
                </a:extLst>
              </a:tr>
              <a:tr h="370840">
                <a:tc>
                  <a:txBody>
                    <a:bodyPr/>
                    <a:lstStyle/>
                    <a:p>
                      <a:r>
                        <a:rPr lang="en-US" b="1" dirty="0">
                          <a:solidFill>
                            <a:schemeClr val="tx1"/>
                          </a:solidFill>
                        </a:rPr>
                        <a:t>Argument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964287713"/>
                  </a:ext>
                </a:extLst>
              </a:tr>
              <a:tr h="370840">
                <a:tc>
                  <a:txBody>
                    <a:bodyPr/>
                    <a:lstStyle/>
                    <a:p>
                      <a:r>
                        <a:rPr lang="en-US" b="1" dirty="0">
                          <a:solidFill>
                            <a:schemeClr val="tx1"/>
                          </a:solidFill>
                        </a:rPr>
                        <a:t>Return 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4204690833"/>
                  </a:ext>
                </a:extLst>
              </a:tr>
              <a:tr h="370840">
                <a:tc>
                  <a:txBody>
                    <a:bodyPr/>
                    <a:lstStyle/>
                    <a:p>
                      <a:r>
                        <a:rPr lang="en-US" b="1" dirty="0">
                          <a:solidFill>
                            <a:schemeClr val="tx1"/>
                          </a:solidFill>
                        </a:rPr>
                        <a:t>Previous Frame Pointer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25109223"/>
                  </a:ext>
                </a:extLst>
              </a:tr>
              <a:tr h="370840">
                <a:tc>
                  <a:txBody>
                    <a:bodyPr/>
                    <a:lstStyle/>
                    <a:p>
                      <a:r>
                        <a:rPr lang="en-US" b="1" dirty="0">
                          <a:solidFill>
                            <a:schemeClr val="tx1"/>
                          </a:solidFill>
                        </a:rPr>
                        <a:t>Local Variable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2858534398"/>
                  </a:ext>
                </a:extLst>
              </a:tr>
              <a:tr h="370840">
                <a:tc>
                  <a:txBody>
                    <a:bodyPr/>
                    <a:lstStyle/>
                    <a:p>
                      <a:r>
                        <a:rPr lang="en-US" b="1" dirty="0">
                          <a:solidFill>
                            <a:schemeClr val="tx1"/>
                          </a:solidFill>
                        </a:rPr>
                        <a:t>Local Variable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821698993"/>
                  </a:ext>
                </a:extLst>
              </a:tr>
            </a:tbl>
          </a:graphicData>
        </a:graphic>
      </p:graphicFrame>
    </p:spTree>
    <p:extLst>
      <p:ext uri="{BB962C8B-B14F-4D97-AF65-F5344CB8AC3E}">
        <p14:creationId xmlns:p14="http://schemas.microsoft.com/office/powerpoint/2010/main" val="24467748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30</a:t>
            </a:fld>
            <a:endParaRPr lang="en-US" dirty="0"/>
          </a:p>
        </p:txBody>
      </p:sp>
      <p:sp>
        <p:nvSpPr>
          <p:cNvPr id="9" name="object 2">
            <a:extLst>
              <a:ext uri="{FF2B5EF4-FFF2-40B4-BE49-F238E27FC236}">
                <a16:creationId xmlns:a16="http://schemas.microsoft.com/office/drawing/2014/main" id="{76776DA4-8D09-CD44-7EBA-9D4CE8100F46}"/>
              </a:ext>
            </a:extLst>
          </p:cNvPr>
          <p:cNvSpPr txBox="1"/>
          <p:nvPr/>
        </p:nvSpPr>
        <p:spPr>
          <a:xfrm>
            <a:off x="154939" y="99771"/>
            <a:ext cx="4772025" cy="452120"/>
          </a:xfrm>
          <a:prstGeom prst="rect">
            <a:avLst/>
          </a:prstGeom>
        </p:spPr>
        <p:txBody>
          <a:bodyPr vert="horz" wrap="square" lIns="0" tIns="12065" rIns="0" bIns="0" rtlCol="0">
            <a:spAutoFit/>
          </a:bodyPr>
          <a:lstStyle/>
          <a:p>
            <a:pPr marL="12700">
              <a:lnSpc>
                <a:spcPct val="100000"/>
              </a:lnSpc>
              <a:spcBef>
                <a:spcPts val="95"/>
              </a:spcBef>
            </a:pPr>
            <a:r>
              <a:rPr sz="2800" dirty="0">
                <a:latin typeface="Arial"/>
                <a:cs typeface="Arial"/>
              </a:rPr>
              <a:t>Our</a:t>
            </a:r>
            <a:r>
              <a:rPr sz="2800" spc="-70" dirty="0">
                <a:latin typeface="Arial"/>
                <a:cs typeface="Arial"/>
              </a:rPr>
              <a:t> </a:t>
            </a:r>
            <a:r>
              <a:rPr sz="2800" dirty="0">
                <a:latin typeface="Arial"/>
                <a:cs typeface="Arial"/>
              </a:rPr>
              <a:t>first</a:t>
            </a:r>
            <a:r>
              <a:rPr sz="2800" spc="-70" dirty="0">
                <a:latin typeface="Arial"/>
                <a:cs typeface="Arial"/>
              </a:rPr>
              <a:t> </a:t>
            </a:r>
            <a:r>
              <a:rPr sz="2800" dirty="0">
                <a:latin typeface="Arial"/>
                <a:cs typeface="Arial"/>
              </a:rPr>
              <a:t>buffer</a:t>
            </a:r>
            <a:r>
              <a:rPr sz="2800" spc="-70" dirty="0">
                <a:latin typeface="Arial"/>
                <a:cs typeface="Arial"/>
              </a:rPr>
              <a:t> </a:t>
            </a:r>
            <a:r>
              <a:rPr sz="2800" dirty="0">
                <a:latin typeface="Arial"/>
                <a:cs typeface="Arial"/>
              </a:rPr>
              <a:t>overflow</a:t>
            </a:r>
            <a:r>
              <a:rPr sz="2800" spc="-70" dirty="0">
                <a:latin typeface="Arial"/>
                <a:cs typeface="Arial"/>
              </a:rPr>
              <a:t> </a:t>
            </a:r>
            <a:r>
              <a:rPr sz="2800" spc="-10" dirty="0">
                <a:latin typeface="Arial"/>
                <a:cs typeface="Arial"/>
              </a:rPr>
              <a:t>attack</a:t>
            </a:r>
            <a:endParaRPr sz="2800">
              <a:latin typeface="Arial"/>
              <a:cs typeface="Arial"/>
            </a:endParaRPr>
          </a:p>
        </p:txBody>
      </p:sp>
      <p:grpSp>
        <p:nvGrpSpPr>
          <p:cNvPr id="10" name="object 3">
            <a:extLst>
              <a:ext uri="{FF2B5EF4-FFF2-40B4-BE49-F238E27FC236}">
                <a16:creationId xmlns:a16="http://schemas.microsoft.com/office/drawing/2014/main" id="{FF3A96B0-02F5-9B36-AFBF-BCFCFD247E1D}"/>
              </a:ext>
            </a:extLst>
          </p:cNvPr>
          <p:cNvGrpSpPr/>
          <p:nvPr/>
        </p:nvGrpSpPr>
        <p:grpSpPr>
          <a:xfrm>
            <a:off x="750062" y="978661"/>
            <a:ext cx="3378200" cy="1183640"/>
            <a:chOff x="750062" y="978661"/>
            <a:chExt cx="3378200" cy="1183640"/>
          </a:xfrm>
        </p:grpSpPr>
        <p:sp>
          <p:nvSpPr>
            <p:cNvPr id="11" name="object 4">
              <a:extLst>
                <a:ext uri="{FF2B5EF4-FFF2-40B4-BE49-F238E27FC236}">
                  <a16:creationId xmlns:a16="http://schemas.microsoft.com/office/drawing/2014/main" id="{4889894D-B09A-D386-5DEE-731A813D372A}"/>
                </a:ext>
              </a:extLst>
            </p:cNvPr>
            <p:cNvSpPr/>
            <p:nvPr/>
          </p:nvSpPr>
          <p:spPr>
            <a:xfrm>
              <a:off x="762762" y="991361"/>
              <a:ext cx="3352800" cy="1158240"/>
            </a:xfrm>
            <a:custGeom>
              <a:avLst/>
              <a:gdLst/>
              <a:ahLst/>
              <a:cxnLst/>
              <a:rect l="l" t="t" r="r" b="b"/>
              <a:pathLst>
                <a:path w="3352800" h="1158239">
                  <a:moveTo>
                    <a:pt x="3352800" y="0"/>
                  </a:moveTo>
                  <a:lnTo>
                    <a:pt x="0" y="0"/>
                  </a:lnTo>
                  <a:lnTo>
                    <a:pt x="0" y="1158239"/>
                  </a:lnTo>
                  <a:lnTo>
                    <a:pt x="3352800" y="1158239"/>
                  </a:lnTo>
                  <a:lnTo>
                    <a:pt x="3352800" y="0"/>
                  </a:lnTo>
                  <a:close/>
                </a:path>
              </a:pathLst>
            </a:custGeom>
            <a:solidFill>
              <a:srgbClr val="C0504D"/>
            </a:solidFill>
          </p:spPr>
          <p:txBody>
            <a:bodyPr wrap="square" lIns="0" tIns="0" rIns="0" bIns="0" rtlCol="0"/>
            <a:lstStyle/>
            <a:p>
              <a:endParaRPr/>
            </a:p>
          </p:txBody>
        </p:sp>
        <p:sp>
          <p:nvSpPr>
            <p:cNvPr id="12" name="object 5">
              <a:extLst>
                <a:ext uri="{FF2B5EF4-FFF2-40B4-BE49-F238E27FC236}">
                  <a16:creationId xmlns:a16="http://schemas.microsoft.com/office/drawing/2014/main" id="{499B8EA3-5A54-21F9-9AA8-7258DDC36E7F}"/>
                </a:ext>
              </a:extLst>
            </p:cNvPr>
            <p:cNvSpPr/>
            <p:nvPr/>
          </p:nvSpPr>
          <p:spPr>
            <a:xfrm>
              <a:off x="762762" y="991361"/>
              <a:ext cx="3352800" cy="1158240"/>
            </a:xfrm>
            <a:custGeom>
              <a:avLst/>
              <a:gdLst/>
              <a:ahLst/>
              <a:cxnLst/>
              <a:rect l="l" t="t" r="r" b="b"/>
              <a:pathLst>
                <a:path w="3352800" h="1158239">
                  <a:moveTo>
                    <a:pt x="0" y="1158239"/>
                  </a:moveTo>
                  <a:lnTo>
                    <a:pt x="3352800" y="1158239"/>
                  </a:lnTo>
                  <a:lnTo>
                    <a:pt x="3352800" y="0"/>
                  </a:lnTo>
                  <a:lnTo>
                    <a:pt x="0" y="0"/>
                  </a:lnTo>
                  <a:lnTo>
                    <a:pt x="0" y="1158239"/>
                  </a:lnTo>
                  <a:close/>
                </a:path>
              </a:pathLst>
            </a:custGeom>
            <a:ln w="25400">
              <a:solidFill>
                <a:srgbClr val="000000"/>
              </a:solidFill>
            </a:ln>
          </p:spPr>
          <p:txBody>
            <a:bodyPr wrap="square" lIns="0" tIns="0" rIns="0" bIns="0" rtlCol="0"/>
            <a:lstStyle/>
            <a:p>
              <a:endParaRPr/>
            </a:p>
          </p:txBody>
        </p:sp>
      </p:grpSp>
      <p:sp>
        <p:nvSpPr>
          <p:cNvPr id="14" name="object 6">
            <a:extLst>
              <a:ext uri="{FF2B5EF4-FFF2-40B4-BE49-F238E27FC236}">
                <a16:creationId xmlns:a16="http://schemas.microsoft.com/office/drawing/2014/main" id="{EFCB7BB0-E4A5-B035-79EB-F469944BE55C}"/>
              </a:ext>
            </a:extLst>
          </p:cNvPr>
          <p:cNvSpPr txBox="1"/>
          <p:nvPr/>
        </p:nvSpPr>
        <p:spPr>
          <a:xfrm>
            <a:off x="762762" y="991361"/>
            <a:ext cx="3352800" cy="115824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5"/>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15" name="object 7">
            <a:extLst>
              <a:ext uri="{FF2B5EF4-FFF2-40B4-BE49-F238E27FC236}">
                <a16:creationId xmlns:a16="http://schemas.microsoft.com/office/drawing/2014/main" id="{14709813-5EF2-5649-39AA-F97D3F098778}"/>
              </a:ext>
            </a:extLst>
          </p:cNvPr>
          <p:cNvGrpSpPr/>
          <p:nvPr/>
        </p:nvGrpSpPr>
        <p:grpSpPr>
          <a:xfrm>
            <a:off x="714755" y="2101583"/>
            <a:ext cx="3442970" cy="561340"/>
            <a:chOff x="714755" y="2101583"/>
            <a:chExt cx="3442970" cy="561340"/>
          </a:xfrm>
        </p:grpSpPr>
        <p:pic>
          <p:nvPicPr>
            <p:cNvPr id="16" name="object 8">
              <a:extLst>
                <a:ext uri="{FF2B5EF4-FFF2-40B4-BE49-F238E27FC236}">
                  <a16:creationId xmlns:a16="http://schemas.microsoft.com/office/drawing/2014/main" id="{D2DF80EF-F8F9-D3CA-D90A-5F57A4800BB1}"/>
                </a:ext>
              </a:extLst>
            </p:cNvPr>
            <p:cNvPicPr/>
            <p:nvPr/>
          </p:nvPicPr>
          <p:blipFill>
            <a:blip r:embed="rId3" cstate="print"/>
            <a:stretch>
              <a:fillRect/>
            </a:stretch>
          </p:blipFill>
          <p:spPr>
            <a:xfrm>
              <a:off x="714755" y="2121433"/>
              <a:ext cx="3442716" cy="455650"/>
            </a:xfrm>
            <a:prstGeom prst="rect">
              <a:avLst/>
            </a:prstGeom>
          </p:spPr>
        </p:pic>
        <p:pic>
          <p:nvPicPr>
            <p:cNvPr id="17" name="object 9">
              <a:extLst>
                <a:ext uri="{FF2B5EF4-FFF2-40B4-BE49-F238E27FC236}">
                  <a16:creationId xmlns:a16="http://schemas.microsoft.com/office/drawing/2014/main" id="{EA15FFC2-F61B-2A15-B5E2-1024FCCFA675}"/>
                </a:ext>
              </a:extLst>
            </p:cNvPr>
            <p:cNvPicPr/>
            <p:nvPr/>
          </p:nvPicPr>
          <p:blipFill>
            <a:blip r:embed="rId4" cstate="print"/>
            <a:stretch>
              <a:fillRect/>
            </a:stretch>
          </p:blipFill>
          <p:spPr>
            <a:xfrm>
              <a:off x="2036063" y="2101583"/>
              <a:ext cx="797064" cy="560844"/>
            </a:xfrm>
            <a:prstGeom prst="rect">
              <a:avLst/>
            </a:prstGeom>
          </p:spPr>
        </p:pic>
        <p:pic>
          <p:nvPicPr>
            <p:cNvPr id="18" name="object 10">
              <a:extLst>
                <a:ext uri="{FF2B5EF4-FFF2-40B4-BE49-F238E27FC236}">
                  <a16:creationId xmlns:a16="http://schemas.microsoft.com/office/drawing/2014/main" id="{17F50287-440D-D3ED-CCBA-FD9626F1339F}"/>
                </a:ext>
              </a:extLst>
            </p:cNvPr>
            <p:cNvPicPr/>
            <p:nvPr/>
          </p:nvPicPr>
          <p:blipFill>
            <a:blip r:embed="rId5" cstate="print"/>
            <a:stretch>
              <a:fillRect/>
            </a:stretch>
          </p:blipFill>
          <p:spPr>
            <a:xfrm>
              <a:off x="761999" y="2148840"/>
              <a:ext cx="3352800" cy="365760"/>
            </a:xfrm>
            <a:prstGeom prst="rect">
              <a:avLst/>
            </a:prstGeom>
          </p:spPr>
        </p:pic>
        <p:sp>
          <p:nvSpPr>
            <p:cNvPr id="23" name="object 11">
              <a:extLst>
                <a:ext uri="{FF2B5EF4-FFF2-40B4-BE49-F238E27FC236}">
                  <a16:creationId xmlns:a16="http://schemas.microsoft.com/office/drawing/2014/main" id="{1A1753EF-0B3A-5879-24C3-80FFB9E9C302}"/>
                </a:ext>
              </a:extLst>
            </p:cNvPr>
            <p:cNvSpPr/>
            <p:nvPr/>
          </p:nvSpPr>
          <p:spPr>
            <a:xfrm>
              <a:off x="761999" y="21488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25" name="object 12">
            <a:extLst>
              <a:ext uri="{FF2B5EF4-FFF2-40B4-BE49-F238E27FC236}">
                <a16:creationId xmlns:a16="http://schemas.microsoft.com/office/drawing/2014/main" id="{4DA79C8C-9767-31FE-B7FF-2A71051CA32E}"/>
              </a:ext>
            </a:extLst>
          </p:cNvPr>
          <p:cNvSpPr txBox="1"/>
          <p:nvPr/>
        </p:nvSpPr>
        <p:spPr>
          <a:xfrm>
            <a:off x="767524" y="2166873"/>
            <a:ext cx="3343275" cy="299720"/>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Stuff</a:t>
            </a:r>
            <a:endParaRPr sz="1800">
              <a:latin typeface="Calibri"/>
              <a:cs typeface="Calibri"/>
            </a:endParaRPr>
          </a:p>
        </p:txBody>
      </p:sp>
      <p:sp>
        <p:nvSpPr>
          <p:cNvPr id="26" name="object 13">
            <a:extLst>
              <a:ext uri="{FF2B5EF4-FFF2-40B4-BE49-F238E27FC236}">
                <a16:creationId xmlns:a16="http://schemas.microsoft.com/office/drawing/2014/main" id="{21D38773-9FAD-71AF-AB7A-5CBAC06CFD8C}"/>
              </a:ext>
            </a:extLst>
          </p:cNvPr>
          <p:cNvSpPr/>
          <p:nvPr/>
        </p:nvSpPr>
        <p:spPr>
          <a:xfrm>
            <a:off x="762762" y="25306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27" name="object 14">
            <a:extLst>
              <a:ext uri="{FF2B5EF4-FFF2-40B4-BE49-F238E27FC236}">
                <a16:creationId xmlns:a16="http://schemas.microsoft.com/office/drawing/2014/main" id="{F194D385-0237-FA1E-D154-0F0526A2450C}"/>
              </a:ext>
            </a:extLst>
          </p:cNvPr>
          <p:cNvSpPr txBox="1"/>
          <p:nvPr/>
        </p:nvSpPr>
        <p:spPr>
          <a:xfrm>
            <a:off x="775462" y="2543301"/>
            <a:ext cx="3327400" cy="431800"/>
          </a:xfrm>
          <a:prstGeom prst="rect">
            <a:avLst/>
          </a:prstGeom>
          <a:solidFill>
            <a:srgbClr val="C0504D"/>
          </a:solidFill>
        </p:spPr>
        <p:txBody>
          <a:bodyPr vert="horz" wrap="square" lIns="0" tIns="62865" rIns="0" bIns="0" rtlCol="0">
            <a:spAutoFit/>
          </a:bodyPr>
          <a:lstStyle/>
          <a:p>
            <a:pPr marL="739775">
              <a:lnSpc>
                <a:spcPct val="100000"/>
              </a:lnSpc>
              <a:spcBef>
                <a:spcPts val="495"/>
              </a:spcBef>
            </a:pPr>
            <a:r>
              <a:rPr sz="1800" dirty="0">
                <a:latin typeface="Calibri"/>
                <a:cs typeface="Calibri"/>
              </a:rPr>
              <a:t>New</a:t>
            </a:r>
            <a:r>
              <a:rPr sz="1800" spc="10" dirty="0">
                <a:latin typeface="Calibri"/>
                <a:cs typeface="Calibri"/>
              </a:rPr>
              <a:t> </a:t>
            </a:r>
            <a:r>
              <a:rPr sz="1800" dirty="0">
                <a:latin typeface="Calibri"/>
                <a:cs typeface="Calibri"/>
              </a:rPr>
              <a:t>return </a:t>
            </a:r>
            <a:r>
              <a:rPr sz="1800" spc="-10" dirty="0">
                <a:latin typeface="Calibri"/>
                <a:cs typeface="Calibri"/>
              </a:rPr>
              <a:t>address</a:t>
            </a:r>
            <a:endParaRPr sz="1800">
              <a:latin typeface="Calibri"/>
              <a:cs typeface="Calibri"/>
            </a:endParaRPr>
          </a:p>
        </p:txBody>
      </p:sp>
      <p:grpSp>
        <p:nvGrpSpPr>
          <p:cNvPr id="28" name="object 15">
            <a:extLst>
              <a:ext uri="{FF2B5EF4-FFF2-40B4-BE49-F238E27FC236}">
                <a16:creationId xmlns:a16="http://schemas.microsoft.com/office/drawing/2014/main" id="{0662815E-CC4F-EECF-04F4-283122D8905E}"/>
              </a:ext>
            </a:extLst>
          </p:cNvPr>
          <p:cNvGrpSpPr/>
          <p:nvPr/>
        </p:nvGrpSpPr>
        <p:grpSpPr>
          <a:xfrm>
            <a:off x="714755" y="2976372"/>
            <a:ext cx="3442970" cy="2620010"/>
            <a:chOff x="714755" y="2976372"/>
            <a:chExt cx="3442970" cy="2620010"/>
          </a:xfrm>
        </p:grpSpPr>
        <p:pic>
          <p:nvPicPr>
            <p:cNvPr id="29" name="object 16">
              <a:extLst>
                <a:ext uri="{FF2B5EF4-FFF2-40B4-BE49-F238E27FC236}">
                  <a16:creationId xmlns:a16="http://schemas.microsoft.com/office/drawing/2014/main" id="{6BEAFE3A-F900-7037-199C-C8F10EEDA370}"/>
                </a:ext>
              </a:extLst>
            </p:cNvPr>
            <p:cNvPicPr/>
            <p:nvPr/>
          </p:nvPicPr>
          <p:blipFill>
            <a:blip r:embed="rId6" cstate="print"/>
            <a:stretch>
              <a:fillRect/>
            </a:stretch>
          </p:blipFill>
          <p:spPr>
            <a:xfrm>
              <a:off x="714755" y="2976372"/>
              <a:ext cx="3442716" cy="2619755"/>
            </a:xfrm>
            <a:prstGeom prst="rect">
              <a:avLst/>
            </a:prstGeom>
          </p:spPr>
        </p:pic>
        <p:pic>
          <p:nvPicPr>
            <p:cNvPr id="30" name="object 17">
              <a:extLst>
                <a:ext uri="{FF2B5EF4-FFF2-40B4-BE49-F238E27FC236}">
                  <a16:creationId xmlns:a16="http://schemas.microsoft.com/office/drawing/2014/main" id="{610EE6D0-C1FE-4B81-C784-16EDDD05E235}"/>
                </a:ext>
              </a:extLst>
            </p:cNvPr>
            <p:cNvPicPr/>
            <p:nvPr/>
          </p:nvPicPr>
          <p:blipFill>
            <a:blip r:embed="rId7" cstate="print"/>
            <a:stretch>
              <a:fillRect/>
            </a:stretch>
          </p:blipFill>
          <p:spPr>
            <a:xfrm>
              <a:off x="761999" y="3003804"/>
              <a:ext cx="3352800" cy="2529840"/>
            </a:xfrm>
            <a:prstGeom prst="rect">
              <a:avLst/>
            </a:prstGeom>
          </p:spPr>
        </p:pic>
        <p:sp>
          <p:nvSpPr>
            <p:cNvPr id="31" name="object 18">
              <a:extLst>
                <a:ext uri="{FF2B5EF4-FFF2-40B4-BE49-F238E27FC236}">
                  <a16:creationId xmlns:a16="http://schemas.microsoft.com/office/drawing/2014/main" id="{B485BA48-9C22-3B6D-B73A-DB2931D5B5D5}"/>
                </a:ext>
              </a:extLst>
            </p:cNvPr>
            <p:cNvSpPr/>
            <p:nvPr/>
          </p:nvSpPr>
          <p:spPr>
            <a:xfrm>
              <a:off x="761999" y="3003804"/>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32" name="object 19">
            <a:extLst>
              <a:ext uri="{FF2B5EF4-FFF2-40B4-BE49-F238E27FC236}">
                <a16:creationId xmlns:a16="http://schemas.microsoft.com/office/drawing/2014/main" id="{ED4B0869-2C23-D928-476A-D60ACAA8F673}"/>
              </a:ext>
            </a:extLst>
          </p:cNvPr>
          <p:cNvSpPr txBox="1"/>
          <p:nvPr/>
        </p:nvSpPr>
        <p:spPr>
          <a:xfrm>
            <a:off x="2216785" y="4104513"/>
            <a:ext cx="454025" cy="299720"/>
          </a:xfrm>
          <a:prstGeom prst="rect">
            <a:avLst/>
          </a:prstGeom>
        </p:spPr>
        <p:txBody>
          <a:bodyPr vert="horz" wrap="square" lIns="0" tIns="12700" rIns="0" bIns="0" rtlCol="0">
            <a:spAutoFit/>
          </a:bodyPr>
          <a:lstStyle/>
          <a:p>
            <a:pPr>
              <a:lnSpc>
                <a:spcPct val="100000"/>
              </a:lnSpc>
              <a:spcBef>
                <a:spcPts val="100"/>
              </a:spcBef>
            </a:pPr>
            <a:r>
              <a:rPr sz="1800" spc="-10" dirty="0">
                <a:latin typeface="Calibri"/>
                <a:cs typeface="Calibri"/>
              </a:rPr>
              <a:t>Stuff</a:t>
            </a:r>
            <a:endParaRPr sz="1800">
              <a:latin typeface="Calibri"/>
              <a:cs typeface="Calibri"/>
            </a:endParaRPr>
          </a:p>
        </p:txBody>
      </p:sp>
      <p:sp>
        <p:nvSpPr>
          <p:cNvPr id="33" name="object 21">
            <a:extLst>
              <a:ext uri="{FF2B5EF4-FFF2-40B4-BE49-F238E27FC236}">
                <a16:creationId xmlns:a16="http://schemas.microsoft.com/office/drawing/2014/main" id="{81D990B9-9772-D951-E388-517A0699FF39}"/>
              </a:ext>
            </a:extLst>
          </p:cNvPr>
          <p:cNvSpPr txBox="1"/>
          <p:nvPr/>
        </p:nvSpPr>
        <p:spPr>
          <a:xfrm>
            <a:off x="1907794" y="5700484"/>
            <a:ext cx="848360" cy="281305"/>
          </a:xfrm>
          <a:prstGeom prst="rect">
            <a:avLst/>
          </a:prstGeom>
        </p:spPr>
        <p:txBody>
          <a:bodyPr vert="horz" wrap="square" lIns="0" tIns="0" rIns="0" bIns="0" rtlCol="0">
            <a:spAutoFit/>
          </a:bodyPr>
          <a:lstStyle/>
          <a:p>
            <a:pPr marL="12700">
              <a:lnSpc>
                <a:spcPts val="2090"/>
              </a:lnSpc>
            </a:pPr>
            <a:r>
              <a:rPr sz="1800" spc="-10" dirty="0">
                <a:latin typeface="Arial"/>
                <a:cs typeface="Arial"/>
              </a:rPr>
              <a:t>“badfile”</a:t>
            </a:r>
            <a:endParaRPr sz="1800">
              <a:latin typeface="Arial"/>
              <a:cs typeface="Arial"/>
            </a:endParaRPr>
          </a:p>
        </p:txBody>
      </p:sp>
      <p:sp>
        <p:nvSpPr>
          <p:cNvPr id="42" name="object 20">
            <a:extLst>
              <a:ext uri="{FF2B5EF4-FFF2-40B4-BE49-F238E27FC236}">
                <a16:creationId xmlns:a16="http://schemas.microsoft.com/office/drawing/2014/main" id="{8E30CA03-24D5-7D6E-878D-D694786C56DE}"/>
              </a:ext>
            </a:extLst>
          </p:cNvPr>
          <p:cNvSpPr txBox="1">
            <a:spLocks/>
          </p:cNvSpPr>
          <p:nvPr/>
        </p:nvSpPr>
        <p:spPr>
          <a:xfrm>
            <a:off x="5423153" y="71373"/>
            <a:ext cx="6297295" cy="574040"/>
          </a:xfrm>
          <a:prstGeom prst="rect">
            <a:avLst/>
          </a:prstGeom>
        </p:spPr>
        <p:txBody>
          <a:bodyPr vert="horz" wrap="square" lIns="0" tIns="12700" rIns="0" bIns="0" rtlCol="0">
            <a:spAutoFit/>
          </a:bodyPr>
          <a:lstStyle>
            <a:lvl1pPr>
              <a:defRPr sz="2400" b="0" i="0">
                <a:solidFill>
                  <a:schemeClr val="tx1"/>
                </a:solidFill>
                <a:latin typeface="Calibri"/>
                <a:ea typeface="+mj-ea"/>
                <a:cs typeface="Calibri"/>
              </a:defRPr>
            </a:lvl1pPr>
          </a:lstStyle>
          <a:p>
            <a:pPr marL="1270" algn="ctr">
              <a:spcBef>
                <a:spcPts val="100"/>
              </a:spcBef>
            </a:pPr>
            <a:r>
              <a:rPr lang="en-US" sz="1800" b="1" spc="-10">
                <a:solidFill>
                  <a:srgbClr val="000000"/>
                </a:solidFill>
                <a:latin typeface="Arial"/>
                <a:cs typeface="Arial"/>
              </a:rPr>
              <a:t>GOAL:</a:t>
            </a:r>
            <a:endParaRPr lang="en-US" sz="1800">
              <a:latin typeface="Arial"/>
              <a:cs typeface="Arial"/>
            </a:endParaRPr>
          </a:p>
          <a:p>
            <a:pPr algn="ctr"/>
            <a:r>
              <a:rPr lang="en-US" sz="1800" b="1">
                <a:solidFill>
                  <a:srgbClr val="000000"/>
                </a:solidFill>
                <a:latin typeface="Arial"/>
                <a:cs typeface="Arial"/>
              </a:rPr>
              <a:t>Overflow</a:t>
            </a:r>
            <a:r>
              <a:rPr lang="en-US" sz="1800" b="1" spc="5">
                <a:solidFill>
                  <a:srgbClr val="000000"/>
                </a:solidFill>
                <a:latin typeface="Arial"/>
                <a:cs typeface="Arial"/>
              </a:rPr>
              <a:t> </a:t>
            </a:r>
            <a:r>
              <a:rPr lang="en-US" sz="1800" b="1">
                <a:solidFill>
                  <a:srgbClr val="000000"/>
                </a:solidFill>
                <a:latin typeface="Arial"/>
                <a:cs typeface="Arial"/>
              </a:rPr>
              <a:t>a</a:t>
            </a:r>
            <a:r>
              <a:rPr lang="en-US" sz="1800" b="1" spc="-15">
                <a:solidFill>
                  <a:srgbClr val="000000"/>
                </a:solidFill>
                <a:latin typeface="Arial"/>
                <a:cs typeface="Arial"/>
              </a:rPr>
              <a:t> </a:t>
            </a:r>
            <a:r>
              <a:rPr lang="en-US" sz="1800" b="1">
                <a:solidFill>
                  <a:srgbClr val="000000"/>
                </a:solidFill>
                <a:latin typeface="Arial"/>
                <a:cs typeface="Arial"/>
              </a:rPr>
              <a:t>buffer</a:t>
            </a:r>
            <a:r>
              <a:rPr lang="en-US" sz="1800" b="1" spc="-20">
                <a:solidFill>
                  <a:srgbClr val="000000"/>
                </a:solidFill>
                <a:latin typeface="Arial"/>
                <a:cs typeface="Arial"/>
              </a:rPr>
              <a:t> </a:t>
            </a:r>
            <a:r>
              <a:rPr lang="en-US" sz="1800" b="1">
                <a:solidFill>
                  <a:srgbClr val="000000"/>
                </a:solidFill>
                <a:latin typeface="Arial"/>
                <a:cs typeface="Arial"/>
              </a:rPr>
              <a:t>to</a:t>
            </a:r>
            <a:r>
              <a:rPr lang="en-US" sz="1800" b="1" spc="-15">
                <a:solidFill>
                  <a:srgbClr val="000000"/>
                </a:solidFill>
                <a:latin typeface="Arial"/>
                <a:cs typeface="Arial"/>
              </a:rPr>
              <a:t> </a:t>
            </a:r>
            <a:r>
              <a:rPr lang="en-US" sz="1800" b="1">
                <a:solidFill>
                  <a:srgbClr val="000000"/>
                </a:solidFill>
                <a:latin typeface="Arial"/>
                <a:cs typeface="Arial"/>
              </a:rPr>
              <a:t>insert</a:t>
            </a:r>
            <a:r>
              <a:rPr lang="en-US" sz="1800" b="1" spc="-15">
                <a:solidFill>
                  <a:srgbClr val="000000"/>
                </a:solidFill>
                <a:latin typeface="Arial"/>
                <a:cs typeface="Arial"/>
              </a:rPr>
              <a:t> </a:t>
            </a:r>
            <a:r>
              <a:rPr lang="en-US" sz="1800" b="1">
                <a:solidFill>
                  <a:srgbClr val="000000"/>
                </a:solidFill>
                <a:latin typeface="Arial"/>
                <a:cs typeface="Arial"/>
              </a:rPr>
              <a:t>code</a:t>
            </a:r>
            <a:r>
              <a:rPr lang="en-US" sz="1800" b="1" spc="-15">
                <a:solidFill>
                  <a:srgbClr val="000000"/>
                </a:solidFill>
                <a:latin typeface="Arial"/>
                <a:cs typeface="Arial"/>
              </a:rPr>
              <a:t> </a:t>
            </a:r>
            <a:r>
              <a:rPr lang="en-US" sz="1800" b="1">
                <a:solidFill>
                  <a:srgbClr val="000000"/>
                </a:solidFill>
                <a:latin typeface="Arial"/>
                <a:cs typeface="Arial"/>
              </a:rPr>
              <a:t>and</a:t>
            </a:r>
            <a:r>
              <a:rPr lang="en-US" sz="1800" b="1" spc="-15">
                <a:solidFill>
                  <a:srgbClr val="000000"/>
                </a:solidFill>
                <a:latin typeface="Arial"/>
                <a:cs typeface="Arial"/>
              </a:rPr>
              <a:t> </a:t>
            </a:r>
            <a:r>
              <a:rPr lang="en-US" sz="1800" b="1">
                <a:solidFill>
                  <a:srgbClr val="000000"/>
                </a:solidFill>
                <a:latin typeface="Arial"/>
                <a:cs typeface="Arial"/>
              </a:rPr>
              <a:t>a</a:t>
            </a:r>
            <a:r>
              <a:rPr lang="en-US" sz="1800" b="1" spc="-15">
                <a:solidFill>
                  <a:srgbClr val="000000"/>
                </a:solidFill>
                <a:latin typeface="Arial"/>
                <a:cs typeface="Arial"/>
              </a:rPr>
              <a:t> </a:t>
            </a:r>
            <a:r>
              <a:rPr lang="en-US" sz="1800" b="1">
                <a:solidFill>
                  <a:srgbClr val="000000"/>
                </a:solidFill>
                <a:latin typeface="Arial"/>
                <a:cs typeface="Arial"/>
              </a:rPr>
              <a:t>new</a:t>
            </a:r>
            <a:r>
              <a:rPr lang="en-US" sz="1800" b="1" spc="-10">
                <a:solidFill>
                  <a:srgbClr val="000000"/>
                </a:solidFill>
                <a:latin typeface="Arial"/>
                <a:cs typeface="Arial"/>
              </a:rPr>
              <a:t> </a:t>
            </a:r>
            <a:r>
              <a:rPr lang="en-US" sz="1800" b="1">
                <a:solidFill>
                  <a:srgbClr val="000000"/>
                </a:solidFill>
                <a:latin typeface="Arial"/>
                <a:cs typeface="Arial"/>
              </a:rPr>
              <a:t>return</a:t>
            </a:r>
            <a:r>
              <a:rPr lang="en-US" sz="1800" b="1" spc="-5">
                <a:solidFill>
                  <a:srgbClr val="000000"/>
                </a:solidFill>
                <a:latin typeface="Arial"/>
                <a:cs typeface="Arial"/>
              </a:rPr>
              <a:t> </a:t>
            </a:r>
            <a:r>
              <a:rPr lang="en-US" sz="1800" b="1" spc="-10">
                <a:solidFill>
                  <a:srgbClr val="000000"/>
                </a:solidFill>
                <a:latin typeface="Arial"/>
                <a:cs typeface="Arial"/>
              </a:rPr>
              <a:t>address</a:t>
            </a:r>
            <a:endParaRPr lang="en-US" sz="1800">
              <a:latin typeface="Arial"/>
              <a:cs typeface="Arial"/>
            </a:endParaRPr>
          </a:p>
        </p:txBody>
      </p:sp>
      <p:sp>
        <p:nvSpPr>
          <p:cNvPr id="43" name="object 21">
            <a:extLst>
              <a:ext uri="{FF2B5EF4-FFF2-40B4-BE49-F238E27FC236}">
                <a16:creationId xmlns:a16="http://schemas.microsoft.com/office/drawing/2014/main" id="{782D5A3D-9416-2CA8-40EC-2AFEAA02ECAF}"/>
              </a:ext>
            </a:extLst>
          </p:cNvPr>
          <p:cNvSpPr txBox="1"/>
          <p:nvPr/>
        </p:nvSpPr>
        <p:spPr>
          <a:xfrm>
            <a:off x="5296027" y="1031875"/>
            <a:ext cx="5546725" cy="756920"/>
          </a:xfrm>
          <a:prstGeom prst="rect">
            <a:avLst/>
          </a:prstGeom>
        </p:spPr>
        <p:txBody>
          <a:bodyPr vert="horz" wrap="square" lIns="0" tIns="12700" rIns="0" bIns="0" rtlCol="0">
            <a:spAutoFit/>
          </a:bodyPr>
          <a:lstStyle/>
          <a:p>
            <a:pPr marL="12700" marR="5080">
              <a:lnSpc>
                <a:spcPct val="100000"/>
              </a:lnSpc>
              <a:spcBef>
                <a:spcPts val="100"/>
              </a:spcBef>
            </a:pPr>
            <a:r>
              <a:rPr sz="2400" b="1" u="sng" dirty="0">
                <a:uFill>
                  <a:solidFill>
                    <a:srgbClr val="000000"/>
                  </a:solidFill>
                </a:uFill>
                <a:latin typeface="Arial"/>
                <a:cs typeface="Arial"/>
              </a:rPr>
              <a:t>Step</a:t>
            </a:r>
            <a:r>
              <a:rPr sz="2400" b="1" u="sng" spc="-15" dirty="0">
                <a:uFill>
                  <a:solidFill>
                    <a:srgbClr val="000000"/>
                  </a:solidFill>
                </a:uFill>
                <a:latin typeface="Arial"/>
                <a:cs typeface="Arial"/>
              </a:rPr>
              <a:t> </a:t>
            </a:r>
            <a:r>
              <a:rPr sz="2400" b="1" u="sng" dirty="0">
                <a:uFill>
                  <a:solidFill>
                    <a:srgbClr val="000000"/>
                  </a:solidFill>
                </a:uFill>
                <a:latin typeface="Arial"/>
                <a:cs typeface="Arial"/>
              </a:rPr>
              <a:t>1:</a:t>
            </a:r>
            <a:r>
              <a:rPr sz="2400" b="1" spc="-15" dirty="0">
                <a:latin typeface="Arial"/>
                <a:cs typeface="Arial"/>
              </a:rPr>
              <a:t> </a:t>
            </a:r>
            <a:r>
              <a:rPr sz="2400" dirty="0">
                <a:latin typeface="Arial"/>
                <a:cs typeface="Arial"/>
              </a:rPr>
              <a:t>Find</a:t>
            </a:r>
            <a:r>
              <a:rPr sz="2400" spc="-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offset</a:t>
            </a:r>
            <a:r>
              <a:rPr sz="2400" spc="-30" dirty="0">
                <a:latin typeface="Arial"/>
                <a:cs typeface="Arial"/>
              </a:rPr>
              <a:t> </a:t>
            </a:r>
            <a:r>
              <a:rPr sz="2400" dirty="0">
                <a:latin typeface="Arial"/>
                <a:cs typeface="Arial"/>
              </a:rPr>
              <a:t>between</a:t>
            </a:r>
            <a:r>
              <a:rPr sz="2400" spc="-10" dirty="0">
                <a:latin typeface="Arial"/>
                <a:cs typeface="Arial"/>
              </a:rPr>
              <a:t> </a:t>
            </a:r>
            <a:r>
              <a:rPr sz="2400" dirty="0">
                <a:latin typeface="Arial"/>
                <a:cs typeface="Arial"/>
              </a:rPr>
              <a:t>the</a:t>
            </a:r>
            <a:r>
              <a:rPr sz="2400" spc="-10" dirty="0">
                <a:latin typeface="Arial"/>
                <a:cs typeface="Arial"/>
              </a:rPr>
              <a:t> </a:t>
            </a:r>
            <a:r>
              <a:rPr sz="2400" spc="-20" dirty="0">
                <a:latin typeface="Arial"/>
                <a:cs typeface="Arial"/>
              </a:rPr>
              <a:t>base </a:t>
            </a:r>
            <a:r>
              <a:rPr sz="2400" dirty="0">
                <a:latin typeface="Arial"/>
                <a:cs typeface="Arial"/>
              </a:rPr>
              <a:t>of</a:t>
            </a:r>
            <a:r>
              <a:rPr sz="2400" spc="-25" dirty="0">
                <a:latin typeface="Arial"/>
                <a:cs typeface="Arial"/>
              </a:rPr>
              <a:t> </a:t>
            </a:r>
            <a:r>
              <a:rPr sz="2400" dirty="0">
                <a:latin typeface="Arial"/>
                <a:cs typeface="Arial"/>
              </a:rPr>
              <a:t>the</a:t>
            </a:r>
            <a:r>
              <a:rPr sz="2400" spc="-25" dirty="0">
                <a:latin typeface="Arial"/>
                <a:cs typeface="Arial"/>
              </a:rPr>
              <a:t> </a:t>
            </a:r>
            <a:r>
              <a:rPr sz="2400" dirty="0">
                <a:latin typeface="Arial"/>
                <a:cs typeface="Arial"/>
              </a:rPr>
              <a:t>buffer</a:t>
            </a:r>
            <a:r>
              <a:rPr sz="2400" spc="-10" dirty="0">
                <a:latin typeface="Arial"/>
                <a:cs typeface="Arial"/>
              </a:rPr>
              <a:t> </a:t>
            </a:r>
            <a:r>
              <a:rPr sz="2400" dirty="0">
                <a:latin typeface="Arial"/>
                <a:cs typeface="Arial"/>
              </a:rPr>
              <a:t>and</a:t>
            </a:r>
            <a:r>
              <a:rPr sz="2400" spc="-1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return</a:t>
            </a:r>
            <a:r>
              <a:rPr sz="2400" spc="-15" dirty="0">
                <a:latin typeface="Arial"/>
                <a:cs typeface="Arial"/>
              </a:rPr>
              <a:t> </a:t>
            </a:r>
            <a:r>
              <a:rPr sz="2400" spc="-10" dirty="0">
                <a:latin typeface="Arial"/>
                <a:cs typeface="Arial"/>
              </a:rPr>
              <a:t>address</a:t>
            </a:r>
            <a:endParaRPr sz="2400">
              <a:latin typeface="Arial"/>
              <a:cs typeface="Arial"/>
            </a:endParaRPr>
          </a:p>
        </p:txBody>
      </p:sp>
      <p:graphicFrame>
        <p:nvGraphicFramePr>
          <p:cNvPr id="49" name="object 22">
            <a:extLst>
              <a:ext uri="{FF2B5EF4-FFF2-40B4-BE49-F238E27FC236}">
                <a16:creationId xmlns:a16="http://schemas.microsoft.com/office/drawing/2014/main" id="{F25BE019-5A85-2AAA-788D-EC2978FECF02}"/>
              </a:ext>
            </a:extLst>
          </p:cNvPr>
          <p:cNvGraphicFramePr>
            <a:graphicFrameLocks noGrp="1"/>
          </p:cNvGraphicFramePr>
          <p:nvPr>
            <p:extLst>
              <p:ext uri="{D42A27DB-BD31-4B8C-83A1-F6EECF244321}">
                <p14:modId xmlns:p14="http://schemas.microsoft.com/office/powerpoint/2010/main" val="3154872142"/>
              </p:ext>
            </p:extLst>
          </p:nvPr>
        </p:nvGraphicFramePr>
        <p:xfrm>
          <a:off x="4407661" y="2091182"/>
          <a:ext cx="3352800" cy="3413124"/>
        </p:xfrm>
        <a:graphic>
          <a:graphicData uri="http://schemas.openxmlformats.org/drawingml/2006/table">
            <a:tbl>
              <a:tblPr firstRow="1" bandRow="1">
                <a:tableStyleId>{2D5ABB26-0587-4C30-8999-92F81FD0307C}</a:tableStyleId>
              </a:tblPr>
              <a:tblGrid>
                <a:gridCol w="3352800">
                  <a:extLst>
                    <a:ext uri="{9D8B030D-6E8A-4147-A177-3AD203B41FA5}">
                      <a16:colId xmlns:a16="http://schemas.microsoft.com/office/drawing/2014/main" val="20000"/>
                    </a:ext>
                  </a:extLst>
                </a:gridCol>
              </a:tblGrid>
              <a:tr h="459740">
                <a:tc>
                  <a:txBody>
                    <a:bodyPr/>
                    <a:lstStyle/>
                    <a:p>
                      <a:pPr algn="ctr">
                        <a:lnSpc>
                          <a:spcPct val="100000"/>
                        </a:lnSpc>
                        <a:spcBef>
                          <a:spcPts val="600"/>
                        </a:spcBef>
                      </a:pPr>
                      <a:r>
                        <a:rPr sz="1800" spc="-10" dirty="0">
                          <a:latin typeface="Calibri"/>
                          <a:cs typeface="Calibri"/>
                        </a:rPr>
                        <a:t>Arguments</a:t>
                      </a:r>
                      <a:endParaRPr sz="1800" dirty="0">
                        <a:latin typeface="Calibri"/>
                        <a:cs typeface="Calibri"/>
                      </a:endParaRPr>
                    </a:p>
                  </a:txBody>
                  <a:tcPr marL="0" marR="0" marT="76200" marB="0">
                    <a:lnL w="28575">
                      <a:solidFill>
                        <a:srgbClr val="000000"/>
                      </a:solidFill>
                      <a:prstDash val="solid"/>
                    </a:lnL>
                    <a:lnR w="28575">
                      <a:solidFill>
                        <a:srgbClr val="000000"/>
                      </a:solidFill>
                      <a:prstDash val="solid"/>
                    </a:lnR>
                    <a:lnT w="28575">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0"/>
                  </a:ext>
                </a:extLst>
              </a:tr>
              <a:tr h="463550">
                <a:tc>
                  <a:txBody>
                    <a:bodyPr/>
                    <a:lstStyle/>
                    <a:p>
                      <a:pPr algn="ctr">
                        <a:lnSpc>
                          <a:spcPct val="100000"/>
                        </a:lnSpc>
                        <a:spcBef>
                          <a:spcPts val="620"/>
                        </a:spcBef>
                      </a:pPr>
                      <a:r>
                        <a:rPr sz="1800" b="1" dirty="0">
                          <a:latin typeface="Calibri"/>
                          <a:cs typeface="Calibri"/>
                        </a:rPr>
                        <a:t>Return</a:t>
                      </a:r>
                      <a:r>
                        <a:rPr sz="1800" b="1" spc="-20" dirty="0">
                          <a:latin typeface="Calibri"/>
                          <a:cs typeface="Calibri"/>
                        </a:rPr>
                        <a:t> </a:t>
                      </a:r>
                      <a:r>
                        <a:rPr sz="1800" b="1" spc="-10" dirty="0">
                          <a:latin typeface="Calibri"/>
                          <a:cs typeface="Calibri"/>
                        </a:rPr>
                        <a:t>Address</a:t>
                      </a:r>
                      <a:endParaRPr sz="1800">
                        <a:latin typeface="Calibri"/>
                        <a:cs typeface="Calibri"/>
                      </a:endParaRPr>
                    </a:p>
                  </a:txBody>
                  <a:tcPr marL="0" marR="0" marT="78740"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1"/>
                  </a:ext>
                </a:extLst>
              </a:tr>
              <a:tr h="464184">
                <a:tc>
                  <a:txBody>
                    <a:bodyPr/>
                    <a:lstStyle/>
                    <a:p>
                      <a:pPr algn="ctr">
                        <a:lnSpc>
                          <a:spcPct val="100000"/>
                        </a:lnSpc>
                        <a:spcBef>
                          <a:spcPts val="625"/>
                        </a:spcBef>
                      </a:pPr>
                      <a:r>
                        <a:rPr sz="1800" dirty="0">
                          <a:latin typeface="Calibri"/>
                          <a:cs typeface="Calibri"/>
                        </a:rPr>
                        <a:t>Previous</a:t>
                      </a:r>
                      <a:r>
                        <a:rPr sz="1800" spc="-5" dirty="0">
                          <a:latin typeface="Calibri"/>
                          <a:cs typeface="Calibri"/>
                        </a:rPr>
                        <a:t> </a:t>
                      </a:r>
                      <a:r>
                        <a:rPr sz="1800" dirty="0">
                          <a:latin typeface="Calibri"/>
                          <a:cs typeface="Calibri"/>
                        </a:rPr>
                        <a:t>frame </a:t>
                      </a:r>
                      <a:r>
                        <a:rPr sz="1800" spc="-10" dirty="0">
                          <a:latin typeface="Calibri"/>
                          <a:cs typeface="Calibri"/>
                        </a:rPr>
                        <a:t>pointer</a:t>
                      </a:r>
                      <a:endParaRPr sz="1800" dirty="0">
                        <a:latin typeface="Calibri"/>
                        <a:cs typeface="Calibri"/>
                      </a:endParaRPr>
                    </a:p>
                  </a:txBody>
                  <a:tcPr marL="0" marR="0" marT="7937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2"/>
                  </a:ext>
                </a:extLst>
              </a:tr>
              <a:tr h="2025650">
                <a:tc>
                  <a:txBody>
                    <a:bodyPr/>
                    <a:lstStyle/>
                    <a:p>
                      <a:pPr marL="1188085">
                        <a:lnSpc>
                          <a:spcPct val="100000"/>
                        </a:lnSpc>
                        <a:spcBef>
                          <a:spcPts val="185"/>
                        </a:spcBef>
                      </a:pPr>
                      <a:r>
                        <a:rPr sz="1800" spc="-10" dirty="0">
                          <a:latin typeface="Arial"/>
                          <a:cs typeface="Arial"/>
                        </a:rPr>
                        <a:t>buffer[99]</a:t>
                      </a:r>
                      <a:endParaRPr sz="1800" dirty="0">
                        <a:latin typeface="Arial"/>
                        <a:cs typeface="Arial"/>
                      </a:endParaRP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spc="-10" dirty="0">
                          <a:latin typeface="Arial"/>
                          <a:cs typeface="Arial"/>
                        </a:rPr>
                        <a:t>buffer[0]</a:t>
                      </a:r>
                      <a:endParaRPr sz="1800" dirty="0">
                        <a:latin typeface="Arial"/>
                        <a:cs typeface="Arial"/>
                      </a:endParaRPr>
                    </a:p>
                  </a:txBody>
                  <a:tcPr marL="0" marR="0" marT="23495" marB="0">
                    <a:lnL w="28575">
                      <a:solidFill>
                        <a:srgbClr val="000000"/>
                      </a:solidFill>
                      <a:prstDash val="solid"/>
                    </a:lnL>
                    <a:lnR w="28575">
                      <a:solidFill>
                        <a:srgbClr val="000000"/>
                      </a:solidFill>
                      <a:prstDash val="solid"/>
                    </a:lnR>
                    <a:lnT w="38100">
                      <a:solidFill>
                        <a:srgbClr val="000000"/>
                      </a:solidFill>
                      <a:prstDash val="solid"/>
                    </a:lnT>
                    <a:lnB w="28575">
                      <a:solidFill>
                        <a:srgbClr val="000000"/>
                      </a:solidFill>
                      <a:prstDash val="solid"/>
                    </a:lnB>
                    <a:solidFill>
                      <a:srgbClr val="A6A6A6"/>
                    </a:solidFill>
                  </a:tcPr>
                </a:tc>
                <a:extLst>
                  <a:ext uri="{0D108BD9-81ED-4DB2-BD59-A6C34878D82A}">
                    <a16:rowId xmlns:a16="http://schemas.microsoft.com/office/drawing/2014/main" val="10003"/>
                  </a:ext>
                </a:extLst>
              </a:tr>
            </a:tbl>
          </a:graphicData>
        </a:graphic>
      </p:graphicFrame>
      <p:sp>
        <p:nvSpPr>
          <p:cNvPr id="50" name="object 23">
            <a:extLst>
              <a:ext uri="{FF2B5EF4-FFF2-40B4-BE49-F238E27FC236}">
                <a16:creationId xmlns:a16="http://schemas.microsoft.com/office/drawing/2014/main" id="{ED852956-B833-997B-353E-1FAD1867C1A5}"/>
              </a:ext>
            </a:extLst>
          </p:cNvPr>
          <p:cNvSpPr/>
          <p:nvPr/>
        </p:nvSpPr>
        <p:spPr>
          <a:xfrm>
            <a:off x="7940040" y="3003804"/>
            <a:ext cx="1264920" cy="2609215"/>
          </a:xfrm>
          <a:custGeom>
            <a:avLst/>
            <a:gdLst/>
            <a:ahLst/>
            <a:cxnLst/>
            <a:rect l="l" t="t" r="r" b="b"/>
            <a:pathLst>
              <a:path w="1264920" h="2609215">
                <a:moveTo>
                  <a:pt x="0" y="0"/>
                </a:moveTo>
                <a:lnTo>
                  <a:pt x="73749" y="709"/>
                </a:lnTo>
                <a:lnTo>
                  <a:pt x="145002" y="2786"/>
                </a:lnTo>
                <a:lnTo>
                  <a:pt x="213283" y="6150"/>
                </a:lnTo>
                <a:lnTo>
                  <a:pt x="278118" y="10722"/>
                </a:lnTo>
                <a:lnTo>
                  <a:pt x="339033" y="16423"/>
                </a:lnTo>
                <a:lnTo>
                  <a:pt x="395551" y="23173"/>
                </a:lnTo>
                <a:lnTo>
                  <a:pt x="447198" y="30892"/>
                </a:lnTo>
                <a:lnTo>
                  <a:pt x="493500" y="39502"/>
                </a:lnTo>
                <a:lnTo>
                  <a:pt x="533981" y="48923"/>
                </a:lnTo>
                <a:lnTo>
                  <a:pt x="595583" y="69879"/>
                </a:lnTo>
                <a:lnTo>
                  <a:pt x="628204" y="93126"/>
                </a:lnTo>
                <a:lnTo>
                  <a:pt x="632459" y="105410"/>
                </a:lnTo>
                <a:lnTo>
                  <a:pt x="632459" y="1168273"/>
                </a:lnTo>
                <a:lnTo>
                  <a:pt x="636715" y="1180580"/>
                </a:lnTo>
                <a:lnTo>
                  <a:pt x="669336" y="1203853"/>
                </a:lnTo>
                <a:lnTo>
                  <a:pt x="730938" y="1224816"/>
                </a:lnTo>
                <a:lnTo>
                  <a:pt x="771419" y="1234233"/>
                </a:lnTo>
                <a:lnTo>
                  <a:pt x="817721" y="1242837"/>
                </a:lnTo>
                <a:lnTo>
                  <a:pt x="869368" y="1250549"/>
                </a:lnTo>
                <a:lnTo>
                  <a:pt x="925886" y="1257290"/>
                </a:lnTo>
                <a:lnTo>
                  <a:pt x="986801" y="1262982"/>
                </a:lnTo>
                <a:lnTo>
                  <a:pt x="1051636" y="1267546"/>
                </a:lnTo>
                <a:lnTo>
                  <a:pt x="1119917" y="1270903"/>
                </a:lnTo>
                <a:lnTo>
                  <a:pt x="1191170" y="1272974"/>
                </a:lnTo>
                <a:lnTo>
                  <a:pt x="1264919" y="1273683"/>
                </a:lnTo>
                <a:lnTo>
                  <a:pt x="1191170" y="1274392"/>
                </a:lnTo>
                <a:lnTo>
                  <a:pt x="1119917" y="1276469"/>
                </a:lnTo>
                <a:lnTo>
                  <a:pt x="1051636" y="1279833"/>
                </a:lnTo>
                <a:lnTo>
                  <a:pt x="986801" y="1284405"/>
                </a:lnTo>
                <a:lnTo>
                  <a:pt x="925886" y="1290106"/>
                </a:lnTo>
                <a:lnTo>
                  <a:pt x="869368" y="1296856"/>
                </a:lnTo>
                <a:lnTo>
                  <a:pt x="817721" y="1304575"/>
                </a:lnTo>
                <a:lnTo>
                  <a:pt x="771419" y="1313185"/>
                </a:lnTo>
                <a:lnTo>
                  <a:pt x="730938" y="1322606"/>
                </a:lnTo>
                <a:lnTo>
                  <a:pt x="669336" y="1343562"/>
                </a:lnTo>
                <a:lnTo>
                  <a:pt x="636715" y="1366809"/>
                </a:lnTo>
                <a:lnTo>
                  <a:pt x="632459" y="1379093"/>
                </a:lnTo>
                <a:lnTo>
                  <a:pt x="632459" y="2503678"/>
                </a:lnTo>
                <a:lnTo>
                  <a:pt x="628204" y="2515961"/>
                </a:lnTo>
                <a:lnTo>
                  <a:pt x="595583" y="2539208"/>
                </a:lnTo>
                <a:lnTo>
                  <a:pt x="533981" y="2560164"/>
                </a:lnTo>
                <a:lnTo>
                  <a:pt x="493500" y="2569585"/>
                </a:lnTo>
                <a:lnTo>
                  <a:pt x="447198" y="2578195"/>
                </a:lnTo>
                <a:lnTo>
                  <a:pt x="395551" y="2585914"/>
                </a:lnTo>
                <a:lnTo>
                  <a:pt x="339033" y="2592664"/>
                </a:lnTo>
                <a:lnTo>
                  <a:pt x="278118" y="2598365"/>
                </a:lnTo>
                <a:lnTo>
                  <a:pt x="213283" y="2602937"/>
                </a:lnTo>
                <a:lnTo>
                  <a:pt x="145002" y="2606301"/>
                </a:lnTo>
                <a:lnTo>
                  <a:pt x="73749" y="2608378"/>
                </a:lnTo>
                <a:lnTo>
                  <a:pt x="0" y="2609088"/>
                </a:lnTo>
              </a:path>
            </a:pathLst>
          </a:custGeom>
          <a:ln w="76200">
            <a:solidFill>
              <a:srgbClr val="000000"/>
            </a:solidFill>
          </a:ln>
        </p:spPr>
        <p:txBody>
          <a:bodyPr wrap="square" lIns="0" tIns="0" rIns="0" bIns="0" rtlCol="0"/>
          <a:lstStyle/>
          <a:p>
            <a:endParaRPr/>
          </a:p>
        </p:txBody>
      </p:sp>
      <p:sp>
        <p:nvSpPr>
          <p:cNvPr id="51" name="object 24">
            <a:extLst>
              <a:ext uri="{FF2B5EF4-FFF2-40B4-BE49-F238E27FC236}">
                <a16:creationId xmlns:a16="http://schemas.microsoft.com/office/drawing/2014/main" id="{9D3BDA25-A63F-9BEC-6BF0-13EFF89331E8}"/>
              </a:ext>
            </a:extLst>
          </p:cNvPr>
          <p:cNvSpPr txBox="1"/>
          <p:nvPr/>
        </p:nvSpPr>
        <p:spPr>
          <a:xfrm>
            <a:off x="9485756" y="4144213"/>
            <a:ext cx="686435"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Step</a:t>
            </a:r>
            <a:r>
              <a:rPr sz="1800" spc="-10" dirty="0">
                <a:latin typeface="Arial"/>
                <a:cs typeface="Arial"/>
              </a:rPr>
              <a:t> </a:t>
            </a:r>
            <a:r>
              <a:rPr sz="1800" spc="-50" dirty="0">
                <a:latin typeface="Arial"/>
                <a:cs typeface="Arial"/>
              </a:rPr>
              <a:t>1</a:t>
            </a:r>
            <a:endParaRPr sz="1800">
              <a:latin typeface="Arial"/>
              <a:cs typeface="Arial"/>
            </a:endParaRPr>
          </a:p>
        </p:txBody>
      </p:sp>
    </p:spTree>
    <p:extLst>
      <p:ext uri="{BB962C8B-B14F-4D97-AF65-F5344CB8AC3E}">
        <p14:creationId xmlns:p14="http://schemas.microsoft.com/office/powerpoint/2010/main" val="25181030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31</a:t>
            </a:fld>
            <a:endParaRPr lang="en-US" dirty="0"/>
          </a:p>
        </p:txBody>
      </p:sp>
      <p:sp>
        <p:nvSpPr>
          <p:cNvPr id="9" name="object 2">
            <a:extLst>
              <a:ext uri="{FF2B5EF4-FFF2-40B4-BE49-F238E27FC236}">
                <a16:creationId xmlns:a16="http://schemas.microsoft.com/office/drawing/2014/main" id="{76776DA4-8D09-CD44-7EBA-9D4CE8100F46}"/>
              </a:ext>
            </a:extLst>
          </p:cNvPr>
          <p:cNvSpPr txBox="1"/>
          <p:nvPr/>
        </p:nvSpPr>
        <p:spPr>
          <a:xfrm>
            <a:off x="154939" y="99771"/>
            <a:ext cx="4772025" cy="452120"/>
          </a:xfrm>
          <a:prstGeom prst="rect">
            <a:avLst/>
          </a:prstGeom>
        </p:spPr>
        <p:txBody>
          <a:bodyPr vert="horz" wrap="square" lIns="0" tIns="12065" rIns="0" bIns="0" rtlCol="0">
            <a:spAutoFit/>
          </a:bodyPr>
          <a:lstStyle/>
          <a:p>
            <a:pPr marL="12700">
              <a:lnSpc>
                <a:spcPct val="100000"/>
              </a:lnSpc>
              <a:spcBef>
                <a:spcPts val="95"/>
              </a:spcBef>
            </a:pPr>
            <a:r>
              <a:rPr sz="2800" dirty="0">
                <a:latin typeface="Arial"/>
                <a:cs typeface="Arial"/>
              </a:rPr>
              <a:t>Our</a:t>
            </a:r>
            <a:r>
              <a:rPr sz="2800" spc="-70" dirty="0">
                <a:latin typeface="Arial"/>
                <a:cs typeface="Arial"/>
              </a:rPr>
              <a:t> </a:t>
            </a:r>
            <a:r>
              <a:rPr sz="2800" dirty="0">
                <a:latin typeface="Arial"/>
                <a:cs typeface="Arial"/>
              </a:rPr>
              <a:t>first</a:t>
            </a:r>
            <a:r>
              <a:rPr sz="2800" spc="-70" dirty="0">
                <a:latin typeface="Arial"/>
                <a:cs typeface="Arial"/>
              </a:rPr>
              <a:t> </a:t>
            </a:r>
            <a:r>
              <a:rPr sz="2800" dirty="0">
                <a:latin typeface="Arial"/>
                <a:cs typeface="Arial"/>
              </a:rPr>
              <a:t>buffer</a:t>
            </a:r>
            <a:r>
              <a:rPr sz="2800" spc="-70" dirty="0">
                <a:latin typeface="Arial"/>
                <a:cs typeface="Arial"/>
              </a:rPr>
              <a:t> </a:t>
            </a:r>
            <a:r>
              <a:rPr sz="2800" dirty="0">
                <a:latin typeface="Arial"/>
                <a:cs typeface="Arial"/>
              </a:rPr>
              <a:t>overflow</a:t>
            </a:r>
            <a:r>
              <a:rPr sz="2800" spc="-70" dirty="0">
                <a:latin typeface="Arial"/>
                <a:cs typeface="Arial"/>
              </a:rPr>
              <a:t> </a:t>
            </a:r>
            <a:r>
              <a:rPr sz="2800" spc="-10" dirty="0">
                <a:latin typeface="Arial"/>
                <a:cs typeface="Arial"/>
              </a:rPr>
              <a:t>attack</a:t>
            </a:r>
            <a:endParaRPr sz="2800">
              <a:latin typeface="Arial"/>
              <a:cs typeface="Arial"/>
            </a:endParaRPr>
          </a:p>
        </p:txBody>
      </p:sp>
      <p:grpSp>
        <p:nvGrpSpPr>
          <p:cNvPr id="10" name="object 3">
            <a:extLst>
              <a:ext uri="{FF2B5EF4-FFF2-40B4-BE49-F238E27FC236}">
                <a16:creationId xmlns:a16="http://schemas.microsoft.com/office/drawing/2014/main" id="{FF3A96B0-02F5-9B36-AFBF-BCFCFD247E1D}"/>
              </a:ext>
            </a:extLst>
          </p:cNvPr>
          <p:cNvGrpSpPr/>
          <p:nvPr/>
        </p:nvGrpSpPr>
        <p:grpSpPr>
          <a:xfrm>
            <a:off x="750062" y="978661"/>
            <a:ext cx="3378200" cy="1183640"/>
            <a:chOff x="750062" y="978661"/>
            <a:chExt cx="3378200" cy="1183640"/>
          </a:xfrm>
        </p:grpSpPr>
        <p:sp>
          <p:nvSpPr>
            <p:cNvPr id="11" name="object 4">
              <a:extLst>
                <a:ext uri="{FF2B5EF4-FFF2-40B4-BE49-F238E27FC236}">
                  <a16:creationId xmlns:a16="http://schemas.microsoft.com/office/drawing/2014/main" id="{4889894D-B09A-D386-5DEE-731A813D372A}"/>
                </a:ext>
              </a:extLst>
            </p:cNvPr>
            <p:cNvSpPr/>
            <p:nvPr/>
          </p:nvSpPr>
          <p:spPr>
            <a:xfrm>
              <a:off x="762762" y="991361"/>
              <a:ext cx="3352800" cy="1158240"/>
            </a:xfrm>
            <a:custGeom>
              <a:avLst/>
              <a:gdLst/>
              <a:ahLst/>
              <a:cxnLst/>
              <a:rect l="l" t="t" r="r" b="b"/>
              <a:pathLst>
                <a:path w="3352800" h="1158239">
                  <a:moveTo>
                    <a:pt x="3352800" y="0"/>
                  </a:moveTo>
                  <a:lnTo>
                    <a:pt x="0" y="0"/>
                  </a:lnTo>
                  <a:lnTo>
                    <a:pt x="0" y="1158239"/>
                  </a:lnTo>
                  <a:lnTo>
                    <a:pt x="3352800" y="1158239"/>
                  </a:lnTo>
                  <a:lnTo>
                    <a:pt x="3352800" y="0"/>
                  </a:lnTo>
                  <a:close/>
                </a:path>
              </a:pathLst>
            </a:custGeom>
            <a:solidFill>
              <a:srgbClr val="C0504D"/>
            </a:solidFill>
          </p:spPr>
          <p:txBody>
            <a:bodyPr wrap="square" lIns="0" tIns="0" rIns="0" bIns="0" rtlCol="0"/>
            <a:lstStyle/>
            <a:p>
              <a:endParaRPr/>
            </a:p>
          </p:txBody>
        </p:sp>
        <p:sp>
          <p:nvSpPr>
            <p:cNvPr id="12" name="object 5">
              <a:extLst>
                <a:ext uri="{FF2B5EF4-FFF2-40B4-BE49-F238E27FC236}">
                  <a16:creationId xmlns:a16="http://schemas.microsoft.com/office/drawing/2014/main" id="{499B8EA3-5A54-21F9-9AA8-7258DDC36E7F}"/>
                </a:ext>
              </a:extLst>
            </p:cNvPr>
            <p:cNvSpPr/>
            <p:nvPr/>
          </p:nvSpPr>
          <p:spPr>
            <a:xfrm>
              <a:off x="762762" y="991361"/>
              <a:ext cx="3352800" cy="1158240"/>
            </a:xfrm>
            <a:custGeom>
              <a:avLst/>
              <a:gdLst/>
              <a:ahLst/>
              <a:cxnLst/>
              <a:rect l="l" t="t" r="r" b="b"/>
              <a:pathLst>
                <a:path w="3352800" h="1158239">
                  <a:moveTo>
                    <a:pt x="0" y="1158239"/>
                  </a:moveTo>
                  <a:lnTo>
                    <a:pt x="3352800" y="1158239"/>
                  </a:lnTo>
                  <a:lnTo>
                    <a:pt x="3352800" y="0"/>
                  </a:lnTo>
                  <a:lnTo>
                    <a:pt x="0" y="0"/>
                  </a:lnTo>
                  <a:lnTo>
                    <a:pt x="0" y="1158239"/>
                  </a:lnTo>
                  <a:close/>
                </a:path>
              </a:pathLst>
            </a:custGeom>
            <a:ln w="25400">
              <a:solidFill>
                <a:srgbClr val="000000"/>
              </a:solidFill>
            </a:ln>
          </p:spPr>
          <p:txBody>
            <a:bodyPr wrap="square" lIns="0" tIns="0" rIns="0" bIns="0" rtlCol="0"/>
            <a:lstStyle/>
            <a:p>
              <a:endParaRPr/>
            </a:p>
          </p:txBody>
        </p:sp>
      </p:grpSp>
      <p:sp>
        <p:nvSpPr>
          <p:cNvPr id="14" name="object 6">
            <a:extLst>
              <a:ext uri="{FF2B5EF4-FFF2-40B4-BE49-F238E27FC236}">
                <a16:creationId xmlns:a16="http://schemas.microsoft.com/office/drawing/2014/main" id="{EFCB7BB0-E4A5-B035-79EB-F469944BE55C}"/>
              </a:ext>
            </a:extLst>
          </p:cNvPr>
          <p:cNvSpPr txBox="1"/>
          <p:nvPr/>
        </p:nvSpPr>
        <p:spPr>
          <a:xfrm>
            <a:off x="762762" y="991361"/>
            <a:ext cx="3352800" cy="115824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5"/>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15" name="object 7">
            <a:extLst>
              <a:ext uri="{FF2B5EF4-FFF2-40B4-BE49-F238E27FC236}">
                <a16:creationId xmlns:a16="http://schemas.microsoft.com/office/drawing/2014/main" id="{14709813-5EF2-5649-39AA-F97D3F098778}"/>
              </a:ext>
            </a:extLst>
          </p:cNvPr>
          <p:cNvGrpSpPr/>
          <p:nvPr/>
        </p:nvGrpSpPr>
        <p:grpSpPr>
          <a:xfrm>
            <a:off x="714755" y="2101583"/>
            <a:ext cx="3442970" cy="561340"/>
            <a:chOff x="714755" y="2101583"/>
            <a:chExt cx="3442970" cy="561340"/>
          </a:xfrm>
        </p:grpSpPr>
        <p:pic>
          <p:nvPicPr>
            <p:cNvPr id="16" name="object 8">
              <a:extLst>
                <a:ext uri="{FF2B5EF4-FFF2-40B4-BE49-F238E27FC236}">
                  <a16:creationId xmlns:a16="http://schemas.microsoft.com/office/drawing/2014/main" id="{D2DF80EF-F8F9-D3CA-D90A-5F57A4800BB1}"/>
                </a:ext>
              </a:extLst>
            </p:cNvPr>
            <p:cNvPicPr/>
            <p:nvPr/>
          </p:nvPicPr>
          <p:blipFill>
            <a:blip r:embed="rId3" cstate="print"/>
            <a:stretch>
              <a:fillRect/>
            </a:stretch>
          </p:blipFill>
          <p:spPr>
            <a:xfrm>
              <a:off x="714755" y="2121433"/>
              <a:ext cx="3442716" cy="455650"/>
            </a:xfrm>
            <a:prstGeom prst="rect">
              <a:avLst/>
            </a:prstGeom>
          </p:spPr>
        </p:pic>
        <p:pic>
          <p:nvPicPr>
            <p:cNvPr id="17" name="object 9">
              <a:extLst>
                <a:ext uri="{FF2B5EF4-FFF2-40B4-BE49-F238E27FC236}">
                  <a16:creationId xmlns:a16="http://schemas.microsoft.com/office/drawing/2014/main" id="{EA15FFC2-F61B-2A15-B5E2-1024FCCFA675}"/>
                </a:ext>
              </a:extLst>
            </p:cNvPr>
            <p:cNvPicPr/>
            <p:nvPr/>
          </p:nvPicPr>
          <p:blipFill>
            <a:blip r:embed="rId4" cstate="print"/>
            <a:stretch>
              <a:fillRect/>
            </a:stretch>
          </p:blipFill>
          <p:spPr>
            <a:xfrm>
              <a:off x="2036063" y="2101583"/>
              <a:ext cx="797064" cy="560844"/>
            </a:xfrm>
            <a:prstGeom prst="rect">
              <a:avLst/>
            </a:prstGeom>
          </p:spPr>
        </p:pic>
        <p:pic>
          <p:nvPicPr>
            <p:cNvPr id="18" name="object 10">
              <a:extLst>
                <a:ext uri="{FF2B5EF4-FFF2-40B4-BE49-F238E27FC236}">
                  <a16:creationId xmlns:a16="http://schemas.microsoft.com/office/drawing/2014/main" id="{17F50287-440D-D3ED-CCBA-FD9626F1339F}"/>
                </a:ext>
              </a:extLst>
            </p:cNvPr>
            <p:cNvPicPr/>
            <p:nvPr/>
          </p:nvPicPr>
          <p:blipFill>
            <a:blip r:embed="rId5" cstate="print"/>
            <a:stretch>
              <a:fillRect/>
            </a:stretch>
          </p:blipFill>
          <p:spPr>
            <a:xfrm>
              <a:off x="761999" y="2148840"/>
              <a:ext cx="3352800" cy="365760"/>
            </a:xfrm>
            <a:prstGeom prst="rect">
              <a:avLst/>
            </a:prstGeom>
          </p:spPr>
        </p:pic>
        <p:sp>
          <p:nvSpPr>
            <p:cNvPr id="23" name="object 11">
              <a:extLst>
                <a:ext uri="{FF2B5EF4-FFF2-40B4-BE49-F238E27FC236}">
                  <a16:creationId xmlns:a16="http://schemas.microsoft.com/office/drawing/2014/main" id="{1A1753EF-0B3A-5879-24C3-80FFB9E9C302}"/>
                </a:ext>
              </a:extLst>
            </p:cNvPr>
            <p:cNvSpPr/>
            <p:nvPr/>
          </p:nvSpPr>
          <p:spPr>
            <a:xfrm>
              <a:off x="761999" y="21488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25" name="object 12">
            <a:extLst>
              <a:ext uri="{FF2B5EF4-FFF2-40B4-BE49-F238E27FC236}">
                <a16:creationId xmlns:a16="http://schemas.microsoft.com/office/drawing/2014/main" id="{4DA79C8C-9767-31FE-B7FF-2A71051CA32E}"/>
              </a:ext>
            </a:extLst>
          </p:cNvPr>
          <p:cNvSpPr txBox="1"/>
          <p:nvPr/>
        </p:nvSpPr>
        <p:spPr>
          <a:xfrm>
            <a:off x="767524" y="2166873"/>
            <a:ext cx="3343275" cy="299720"/>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Stuff</a:t>
            </a:r>
            <a:endParaRPr sz="1800">
              <a:latin typeface="Calibri"/>
              <a:cs typeface="Calibri"/>
            </a:endParaRPr>
          </a:p>
        </p:txBody>
      </p:sp>
      <p:sp>
        <p:nvSpPr>
          <p:cNvPr id="26" name="object 13">
            <a:extLst>
              <a:ext uri="{FF2B5EF4-FFF2-40B4-BE49-F238E27FC236}">
                <a16:creationId xmlns:a16="http://schemas.microsoft.com/office/drawing/2014/main" id="{21D38773-9FAD-71AF-AB7A-5CBAC06CFD8C}"/>
              </a:ext>
            </a:extLst>
          </p:cNvPr>
          <p:cNvSpPr/>
          <p:nvPr/>
        </p:nvSpPr>
        <p:spPr>
          <a:xfrm>
            <a:off x="762762" y="25306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27" name="object 14">
            <a:extLst>
              <a:ext uri="{FF2B5EF4-FFF2-40B4-BE49-F238E27FC236}">
                <a16:creationId xmlns:a16="http://schemas.microsoft.com/office/drawing/2014/main" id="{F194D385-0237-FA1E-D154-0F0526A2450C}"/>
              </a:ext>
            </a:extLst>
          </p:cNvPr>
          <p:cNvSpPr txBox="1"/>
          <p:nvPr/>
        </p:nvSpPr>
        <p:spPr>
          <a:xfrm>
            <a:off x="775462" y="2543301"/>
            <a:ext cx="3327400" cy="431800"/>
          </a:xfrm>
          <a:prstGeom prst="rect">
            <a:avLst/>
          </a:prstGeom>
          <a:solidFill>
            <a:srgbClr val="C0504D"/>
          </a:solidFill>
        </p:spPr>
        <p:txBody>
          <a:bodyPr vert="horz" wrap="square" lIns="0" tIns="62865" rIns="0" bIns="0" rtlCol="0">
            <a:spAutoFit/>
          </a:bodyPr>
          <a:lstStyle/>
          <a:p>
            <a:pPr marL="739775">
              <a:lnSpc>
                <a:spcPct val="100000"/>
              </a:lnSpc>
              <a:spcBef>
                <a:spcPts val="495"/>
              </a:spcBef>
            </a:pPr>
            <a:r>
              <a:rPr sz="1800" dirty="0">
                <a:latin typeface="Calibri"/>
                <a:cs typeface="Calibri"/>
              </a:rPr>
              <a:t>New</a:t>
            </a:r>
            <a:r>
              <a:rPr sz="1800" spc="10" dirty="0">
                <a:latin typeface="Calibri"/>
                <a:cs typeface="Calibri"/>
              </a:rPr>
              <a:t> </a:t>
            </a:r>
            <a:r>
              <a:rPr sz="1800" dirty="0">
                <a:latin typeface="Calibri"/>
                <a:cs typeface="Calibri"/>
              </a:rPr>
              <a:t>return </a:t>
            </a:r>
            <a:r>
              <a:rPr sz="1800" spc="-10" dirty="0">
                <a:latin typeface="Calibri"/>
                <a:cs typeface="Calibri"/>
              </a:rPr>
              <a:t>address</a:t>
            </a:r>
            <a:endParaRPr sz="1800">
              <a:latin typeface="Calibri"/>
              <a:cs typeface="Calibri"/>
            </a:endParaRPr>
          </a:p>
        </p:txBody>
      </p:sp>
      <p:grpSp>
        <p:nvGrpSpPr>
          <p:cNvPr id="28" name="object 15">
            <a:extLst>
              <a:ext uri="{FF2B5EF4-FFF2-40B4-BE49-F238E27FC236}">
                <a16:creationId xmlns:a16="http://schemas.microsoft.com/office/drawing/2014/main" id="{0662815E-CC4F-EECF-04F4-283122D8905E}"/>
              </a:ext>
            </a:extLst>
          </p:cNvPr>
          <p:cNvGrpSpPr/>
          <p:nvPr/>
        </p:nvGrpSpPr>
        <p:grpSpPr>
          <a:xfrm>
            <a:off x="714755" y="2976372"/>
            <a:ext cx="3442970" cy="2620010"/>
            <a:chOff x="714755" y="2976372"/>
            <a:chExt cx="3442970" cy="2620010"/>
          </a:xfrm>
        </p:grpSpPr>
        <p:pic>
          <p:nvPicPr>
            <p:cNvPr id="29" name="object 16">
              <a:extLst>
                <a:ext uri="{FF2B5EF4-FFF2-40B4-BE49-F238E27FC236}">
                  <a16:creationId xmlns:a16="http://schemas.microsoft.com/office/drawing/2014/main" id="{6BEAFE3A-F900-7037-199C-C8F10EEDA370}"/>
                </a:ext>
              </a:extLst>
            </p:cNvPr>
            <p:cNvPicPr/>
            <p:nvPr/>
          </p:nvPicPr>
          <p:blipFill>
            <a:blip r:embed="rId6" cstate="print"/>
            <a:stretch>
              <a:fillRect/>
            </a:stretch>
          </p:blipFill>
          <p:spPr>
            <a:xfrm>
              <a:off x="714755" y="2976372"/>
              <a:ext cx="3442716" cy="2619755"/>
            </a:xfrm>
            <a:prstGeom prst="rect">
              <a:avLst/>
            </a:prstGeom>
          </p:spPr>
        </p:pic>
        <p:pic>
          <p:nvPicPr>
            <p:cNvPr id="30" name="object 17">
              <a:extLst>
                <a:ext uri="{FF2B5EF4-FFF2-40B4-BE49-F238E27FC236}">
                  <a16:creationId xmlns:a16="http://schemas.microsoft.com/office/drawing/2014/main" id="{610EE6D0-C1FE-4B81-C784-16EDDD05E235}"/>
                </a:ext>
              </a:extLst>
            </p:cNvPr>
            <p:cNvPicPr/>
            <p:nvPr/>
          </p:nvPicPr>
          <p:blipFill>
            <a:blip r:embed="rId7" cstate="print"/>
            <a:stretch>
              <a:fillRect/>
            </a:stretch>
          </p:blipFill>
          <p:spPr>
            <a:xfrm>
              <a:off x="761999" y="3003804"/>
              <a:ext cx="3352800" cy="2529840"/>
            </a:xfrm>
            <a:prstGeom prst="rect">
              <a:avLst/>
            </a:prstGeom>
          </p:spPr>
        </p:pic>
        <p:sp>
          <p:nvSpPr>
            <p:cNvPr id="31" name="object 18">
              <a:extLst>
                <a:ext uri="{FF2B5EF4-FFF2-40B4-BE49-F238E27FC236}">
                  <a16:creationId xmlns:a16="http://schemas.microsoft.com/office/drawing/2014/main" id="{B485BA48-9C22-3B6D-B73A-DB2931D5B5D5}"/>
                </a:ext>
              </a:extLst>
            </p:cNvPr>
            <p:cNvSpPr/>
            <p:nvPr/>
          </p:nvSpPr>
          <p:spPr>
            <a:xfrm>
              <a:off x="761999" y="3003804"/>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32" name="object 19">
            <a:extLst>
              <a:ext uri="{FF2B5EF4-FFF2-40B4-BE49-F238E27FC236}">
                <a16:creationId xmlns:a16="http://schemas.microsoft.com/office/drawing/2014/main" id="{ED4B0869-2C23-D928-476A-D60ACAA8F673}"/>
              </a:ext>
            </a:extLst>
          </p:cNvPr>
          <p:cNvSpPr txBox="1"/>
          <p:nvPr/>
        </p:nvSpPr>
        <p:spPr>
          <a:xfrm>
            <a:off x="2216785" y="4104513"/>
            <a:ext cx="454025" cy="299720"/>
          </a:xfrm>
          <a:prstGeom prst="rect">
            <a:avLst/>
          </a:prstGeom>
        </p:spPr>
        <p:txBody>
          <a:bodyPr vert="horz" wrap="square" lIns="0" tIns="12700" rIns="0" bIns="0" rtlCol="0">
            <a:spAutoFit/>
          </a:bodyPr>
          <a:lstStyle/>
          <a:p>
            <a:pPr>
              <a:lnSpc>
                <a:spcPct val="100000"/>
              </a:lnSpc>
              <a:spcBef>
                <a:spcPts val="100"/>
              </a:spcBef>
            </a:pPr>
            <a:r>
              <a:rPr sz="1800" spc="-10" dirty="0">
                <a:latin typeface="Calibri"/>
                <a:cs typeface="Calibri"/>
              </a:rPr>
              <a:t>Stuff</a:t>
            </a:r>
            <a:endParaRPr sz="1800">
              <a:latin typeface="Calibri"/>
              <a:cs typeface="Calibri"/>
            </a:endParaRPr>
          </a:p>
        </p:txBody>
      </p:sp>
      <p:sp>
        <p:nvSpPr>
          <p:cNvPr id="33" name="object 21">
            <a:extLst>
              <a:ext uri="{FF2B5EF4-FFF2-40B4-BE49-F238E27FC236}">
                <a16:creationId xmlns:a16="http://schemas.microsoft.com/office/drawing/2014/main" id="{81D990B9-9772-D951-E388-517A0699FF39}"/>
              </a:ext>
            </a:extLst>
          </p:cNvPr>
          <p:cNvSpPr txBox="1"/>
          <p:nvPr/>
        </p:nvSpPr>
        <p:spPr>
          <a:xfrm>
            <a:off x="1907794" y="5700484"/>
            <a:ext cx="848360" cy="281305"/>
          </a:xfrm>
          <a:prstGeom prst="rect">
            <a:avLst/>
          </a:prstGeom>
        </p:spPr>
        <p:txBody>
          <a:bodyPr vert="horz" wrap="square" lIns="0" tIns="0" rIns="0" bIns="0" rtlCol="0">
            <a:spAutoFit/>
          </a:bodyPr>
          <a:lstStyle/>
          <a:p>
            <a:pPr marL="12700">
              <a:lnSpc>
                <a:spcPts val="2090"/>
              </a:lnSpc>
            </a:pPr>
            <a:r>
              <a:rPr sz="1800" spc="-10" dirty="0">
                <a:latin typeface="Arial"/>
                <a:cs typeface="Arial"/>
              </a:rPr>
              <a:t>“badfile”</a:t>
            </a:r>
            <a:endParaRPr sz="1800">
              <a:latin typeface="Arial"/>
              <a:cs typeface="Arial"/>
            </a:endParaRPr>
          </a:p>
        </p:txBody>
      </p:sp>
      <p:sp>
        <p:nvSpPr>
          <p:cNvPr id="42" name="object 20">
            <a:extLst>
              <a:ext uri="{FF2B5EF4-FFF2-40B4-BE49-F238E27FC236}">
                <a16:creationId xmlns:a16="http://schemas.microsoft.com/office/drawing/2014/main" id="{8E30CA03-24D5-7D6E-878D-D694786C56DE}"/>
              </a:ext>
            </a:extLst>
          </p:cNvPr>
          <p:cNvSpPr txBox="1">
            <a:spLocks/>
          </p:cNvSpPr>
          <p:nvPr/>
        </p:nvSpPr>
        <p:spPr>
          <a:xfrm>
            <a:off x="5423153" y="71373"/>
            <a:ext cx="6297295" cy="574040"/>
          </a:xfrm>
          <a:prstGeom prst="rect">
            <a:avLst/>
          </a:prstGeom>
        </p:spPr>
        <p:txBody>
          <a:bodyPr vert="horz" wrap="square" lIns="0" tIns="12700" rIns="0" bIns="0" rtlCol="0">
            <a:spAutoFit/>
          </a:bodyPr>
          <a:lstStyle>
            <a:lvl1pPr>
              <a:defRPr sz="2400" b="0" i="0">
                <a:solidFill>
                  <a:schemeClr val="tx1"/>
                </a:solidFill>
                <a:latin typeface="Calibri"/>
                <a:ea typeface="+mj-ea"/>
                <a:cs typeface="Calibri"/>
              </a:defRPr>
            </a:lvl1pPr>
          </a:lstStyle>
          <a:p>
            <a:pPr marL="1270" algn="ctr">
              <a:spcBef>
                <a:spcPts val="100"/>
              </a:spcBef>
            </a:pPr>
            <a:r>
              <a:rPr lang="en-US" sz="1800" b="1" spc="-10">
                <a:solidFill>
                  <a:srgbClr val="000000"/>
                </a:solidFill>
                <a:latin typeface="Arial"/>
                <a:cs typeface="Arial"/>
              </a:rPr>
              <a:t>GOAL:</a:t>
            </a:r>
            <a:endParaRPr lang="en-US" sz="1800">
              <a:latin typeface="Arial"/>
              <a:cs typeface="Arial"/>
            </a:endParaRPr>
          </a:p>
          <a:p>
            <a:pPr algn="ctr"/>
            <a:r>
              <a:rPr lang="en-US" sz="1800" b="1">
                <a:solidFill>
                  <a:srgbClr val="000000"/>
                </a:solidFill>
                <a:latin typeface="Arial"/>
                <a:cs typeface="Arial"/>
              </a:rPr>
              <a:t>Overflow</a:t>
            </a:r>
            <a:r>
              <a:rPr lang="en-US" sz="1800" b="1" spc="5">
                <a:solidFill>
                  <a:srgbClr val="000000"/>
                </a:solidFill>
                <a:latin typeface="Arial"/>
                <a:cs typeface="Arial"/>
              </a:rPr>
              <a:t> </a:t>
            </a:r>
            <a:r>
              <a:rPr lang="en-US" sz="1800" b="1">
                <a:solidFill>
                  <a:srgbClr val="000000"/>
                </a:solidFill>
                <a:latin typeface="Arial"/>
                <a:cs typeface="Arial"/>
              </a:rPr>
              <a:t>a</a:t>
            </a:r>
            <a:r>
              <a:rPr lang="en-US" sz="1800" b="1" spc="-15">
                <a:solidFill>
                  <a:srgbClr val="000000"/>
                </a:solidFill>
                <a:latin typeface="Arial"/>
                <a:cs typeface="Arial"/>
              </a:rPr>
              <a:t> </a:t>
            </a:r>
            <a:r>
              <a:rPr lang="en-US" sz="1800" b="1">
                <a:solidFill>
                  <a:srgbClr val="000000"/>
                </a:solidFill>
                <a:latin typeface="Arial"/>
                <a:cs typeface="Arial"/>
              </a:rPr>
              <a:t>buffer</a:t>
            </a:r>
            <a:r>
              <a:rPr lang="en-US" sz="1800" b="1" spc="-20">
                <a:solidFill>
                  <a:srgbClr val="000000"/>
                </a:solidFill>
                <a:latin typeface="Arial"/>
                <a:cs typeface="Arial"/>
              </a:rPr>
              <a:t> </a:t>
            </a:r>
            <a:r>
              <a:rPr lang="en-US" sz="1800" b="1">
                <a:solidFill>
                  <a:srgbClr val="000000"/>
                </a:solidFill>
                <a:latin typeface="Arial"/>
                <a:cs typeface="Arial"/>
              </a:rPr>
              <a:t>to</a:t>
            </a:r>
            <a:r>
              <a:rPr lang="en-US" sz="1800" b="1" spc="-15">
                <a:solidFill>
                  <a:srgbClr val="000000"/>
                </a:solidFill>
                <a:latin typeface="Arial"/>
                <a:cs typeface="Arial"/>
              </a:rPr>
              <a:t> </a:t>
            </a:r>
            <a:r>
              <a:rPr lang="en-US" sz="1800" b="1">
                <a:solidFill>
                  <a:srgbClr val="000000"/>
                </a:solidFill>
                <a:latin typeface="Arial"/>
                <a:cs typeface="Arial"/>
              </a:rPr>
              <a:t>insert</a:t>
            </a:r>
            <a:r>
              <a:rPr lang="en-US" sz="1800" b="1" spc="-15">
                <a:solidFill>
                  <a:srgbClr val="000000"/>
                </a:solidFill>
                <a:latin typeface="Arial"/>
                <a:cs typeface="Arial"/>
              </a:rPr>
              <a:t> </a:t>
            </a:r>
            <a:r>
              <a:rPr lang="en-US" sz="1800" b="1">
                <a:solidFill>
                  <a:srgbClr val="000000"/>
                </a:solidFill>
                <a:latin typeface="Arial"/>
                <a:cs typeface="Arial"/>
              </a:rPr>
              <a:t>code</a:t>
            </a:r>
            <a:r>
              <a:rPr lang="en-US" sz="1800" b="1" spc="-15">
                <a:solidFill>
                  <a:srgbClr val="000000"/>
                </a:solidFill>
                <a:latin typeface="Arial"/>
                <a:cs typeface="Arial"/>
              </a:rPr>
              <a:t> </a:t>
            </a:r>
            <a:r>
              <a:rPr lang="en-US" sz="1800" b="1">
                <a:solidFill>
                  <a:srgbClr val="000000"/>
                </a:solidFill>
                <a:latin typeface="Arial"/>
                <a:cs typeface="Arial"/>
              </a:rPr>
              <a:t>and</a:t>
            </a:r>
            <a:r>
              <a:rPr lang="en-US" sz="1800" b="1" spc="-15">
                <a:solidFill>
                  <a:srgbClr val="000000"/>
                </a:solidFill>
                <a:latin typeface="Arial"/>
                <a:cs typeface="Arial"/>
              </a:rPr>
              <a:t> </a:t>
            </a:r>
            <a:r>
              <a:rPr lang="en-US" sz="1800" b="1">
                <a:solidFill>
                  <a:srgbClr val="000000"/>
                </a:solidFill>
                <a:latin typeface="Arial"/>
                <a:cs typeface="Arial"/>
              </a:rPr>
              <a:t>a</a:t>
            </a:r>
            <a:r>
              <a:rPr lang="en-US" sz="1800" b="1" spc="-15">
                <a:solidFill>
                  <a:srgbClr val="000000"/>
                </a:solidFill>
                <a:latin typeface="Arial"/>
                <a:cs typeface="Arial"/>
              </a:rPr>
              <a:t> </a:t>
            </a:r>
            <a:r>
              <a:rPr lang="en-US" sz="1800" b="1">
                <a:solidFill>
                  <a:srgbClr val="000000"/>
                </a:solidFill>
                <a:latin typeface="Arial"/>
                <a:cs typeface="Arial"/>
              </a:rPr>
              <a:t>new</a:t>
            </a:r>
            <a:r>
              <a:rPr lang="en-US" sz="1800" b="1" spc="-10">
                <a:solidFill>
                  <a:srgbClr val="000000"/>
                </a:solidFill>
                <a:latin typeface="Arial"/>
                <a:cs typeface="Arial"/>
              </a:rPr>
              <a:t> </a:t>
            </a:r>
            <a:r>
              <a:rPr lang="en-US" sz="1800" b="1">
                <a:solidFill>
                  <a:srgbClr val="000000"/>
                </a:solidFill>
                <a:latin typeface="Arial"/>
                <a:cs typeface="Arial"/>
              </a:rPr>
              <a:t>return</a:t>
            </a:r>
            <a:r>
              <a:rPr lang="en-US" sz="1800" b="1" spc="-5">
                <a:solidFill>
                  <a:srgbClr val="000000"/>
                </a:solidFill>
                <a:latin typeface="Arial"/>
                <a:cs typeface="Arial"/>
              </a:rPr>
              <a:t> </a:t>
            </a:r>
            <a:r>
              <a:rPr lang="en-US" sz="1800" b="1" spc="-10">
                <a:solidFill>
                  <a:srgbClr val="000000"/>
                </a:solidFill>
                <a:latin typeface="Arial"/>
                <a:cs typeface="Arial"/>
              </a:rPr>
              <a:t>address</a:t>
            </a:r>
            <a:endParaRPr lang="en-US" sz="1800">
              <a:latin typeface="Arial"/>
              <a:cs typeface="Arial"/>
            </a:endParaRPr>
          </a:p>
        </p:txBody>
      </p:sp>
      <p:sp>
        <p:nvSpPr>
          <p:cNvPr id="43" name="object 21">
            <a:extLst>
              <a:ext uri="{FF2B5EF4-FFF2-40B4-BE49-F238E27FC236}">
                <a16:creationId xmlns:a16="http://schemas.microsoft.com/office/drawing/2014/main" id="{782D5A3D-9416-2CA8-40EC-2AFEAA02ECAF}"/>
              </a:ext>
            </a:extLst>
          </p:cNvPr>
          <p:cNvSpPr txBox="1"/>
          <p:nvPr/>
        </p:nvSpPr>
        <p:spPr>
          <a:xfrm>
            <a:off x="5296027" y="1031875"/>
            <a:ext cx="5546725" cy="756920"/>
          </a:xfrm>
          <a:prstGeom prst="rect">
            <a:avLst/>
          </a:prstGeom>
        </p:spPr>
        <p:txBody>
          <a:bodyPr vert="horz" wrap="square" lIns="0" tIns="12700" rIns="0" bIns="0" rtlCol="0">
            <a:spAutoFit/>
          </a:bodyPr>
          <a:lstStyle/>
          <a:p>
            <a:pPr marL="12700" marR="5080">
              <a:lnSpc>
                <a:spcPct val="100000"/>
              </a:lnSpc>
              <a:spcBef>
                <a:spcPts val="100"/>
              </a:spcBef>
            </a:pPr>
            <a:r>
              <a:rPr sz="2400" b="1" u="sng" dirty="0">
                <a:uFill>
                  <a:solidFill>
                    <a:srgbClr val="000000"/>
                  </a:solidFill>
                </a:uFill>
                <a:latin typeface="Arial"/>
                <a:cs typeface="Arial"/>
              </a:rPr>
              <a:t>Step</a:t>
            </a:r>
            <a:r>
              <a:rPr sz="2400" b="1" u="sng" spc="-15" dirty="0">
                <a:uFill>
                  <a:solidFill>
                    <a:srgbClr val="000000"/>
                  </a:solidFill>
                </a:uFill>
                <a:latin typeface="Arial"/>
                <a:cs typeface="Arial"/>
              </a:rPr>
              <a:t> </a:t>
            </a:r>
            <a:r>
              <a:rPr sz="2400" b="1" u="sng" dirty="0">
                <a:uFill>
                  <a:solidFill>
                    <a:srgbClr val="000000"/>
                  </a:solidFill>
                </a:uFill>
                <a:latin typeface="Arial"/>
                <a:cs typeface="Arial"/>
              </a:rPr>
              <a:t>1:</a:t>
            </a:r>
            <a:r>
              <a:rPr sz="2400" b="1" spc="-15" dirty="0">
                <a:latin typeface="Arial"/>
                <a:cs typeface="Arial"/>
              </a:rPr>
              <a:t> </a:t>
            </a:r>
            <a:r>
              <a:rPr sz="2400" dirty="0">
                <a:latin typeface="Arial"/>
                <a:cs typeface="Arial"/>
              </a:rPr>
              <a:t>Find</a:t>
            </a:r>
            <a:r>
              <a:rPr sz="2400" spc="-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offset</a:t>
            </a:r>
            <a:r>
              <a:rPr sz="2400" spc="-30" dirty="0">
                <a:latin typeface="Arial"/>
                <a:cs typeface="Arial"/>
              </a:rPr>
              <a:t> </a:t>
            </a:r>
            <a:r>
              <a:rPr sz="2400" dirty="0">
                <a:latin typeface="Arial"/>
                <a:cs typeface="Arial"/>
              </a:rPr>
              <a:t>between</a:t>
            </a:r>
            <a:r>
              <a:rPr sz="2400" spc="-10" dirty="0">
                <a:latin typeface="Arial"/>
                <a:cs typeface="Arial"/>
              </a:rPr>
              <a:t> </a:t>
            </a:r>
            <a:r>
              <a:rPr sz="2400" dirty="0">
                <a:latin typeface="Arial"/>
                <a:cs typeface="Arial"/>
              </a:rPr>
              <a:t>the</a:t>
            </a:r>
            <a:r>
              <a:rPr sz="2400" spc="-10" dirty="0">
                <a:latin typeface="Arial"/>
                <a:cs typeface="Arial"/>
              </a:rPr>
              <a:t> </a:t>
            </a:r>
            <a:r>
              <a:rPr sz="2400" spc="-20" dirty="0">
                <a:latin typeface="Arial"/>
                <a:cs typeface="Arial"/>
              </a:rPr>
              <a:t>base </a:t>
            </a:r>
            <a:r>
              <a:rPr sz="2400" dirty="0">
                <a:latin typeface="Arial"/>
                <a:cs typeface="Arial"/>
              </a:rPr>
              <a:t>of</a:t>
            </a:r>
            <a:r>
              <a:rPr sz="2400" spc="-25" dirty="0">
                <a:latin typeface="Arial"/>
                <a:cs typeface="Arial"/>
              </a:rPr>
              <a:t> </a:t>
            </a:r>
            <a:r>
              <a:rPr sz="2400" dirty="0">
                <a:latin typeface="Arial"/>
                <a:cs typeface="Arial"/>
              </a:rPr>
              <a:t>the</a:t>
            </a:r>
            <a:r>
              <a:rPr sz="2400" spc="-25" dirty="0">
                <a:latin typeface="Arial"/>
                <a:cs typeface="Arial"/>
              </a:rPr>
              <a:t> </a:t>
            </a:r>
            <a:r>
              <a:rPr sz="2400" dirty="0">
                <a:latin typeface="Arial"/>
                <a:cs typeface="Arial"/>
              </a:rPr>
              <a:t>buffer</a:t>
            </a:r>
            <a:r>
              <a:rPr sz="2400" spc="-10" dirty="0">
                <a:latin typeface="Arial"/>
                <a:cs typeface="Arial"/>
              </a:rPr>
              <a:t> </a:t>
            </a:r>
            <a:r>
              <a:rPr sz="2400" dirty="0">
                <a:latin typeface="Arial"/>
                <a:cs typeface="Arial"/>
              </a:rPr>
              <a:t>and</a:t>
            </a:r>
            <a:r>
              <a:rPr sz="2400" spc="-1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return</a:t>
            </a:r>
            <a:r>
              <a:rPr sz="2400" spc="-15" dirty="0">
                <a:latin typeface="Arial"/>
                <a:cs typeface="Arial"/>
              </a:rPr>
              <a:t> </a:t>
            </a:r>
            <a:r>
              <a:rPr sz="2400" spc="-10" dirty="0">
                <a:latin typeface="Arial"/>
                <a:cs typeface="Arial"/>
              </a:rPr>
              <a:t>address</a:t>
            </a:r>
            <a:endParaRPr sz="2400">
              <a:latin typeface="Arial"/>
              <a:cs typeface="Arial"/>
            </a:endParaRPr>
          </a:p>
        </p:txBody>
      </p:sp>
      <p:graphicFrame>
        <p:nvGraphicFramePr>
          <p:cNvPr id="49" name="object 22">
            <a:extLst>
              <a:ext uri="{FF2B5EF4-FFF2-40B4-BE49-F238E27FC236}">
                <a16:creationId xmlns:a16="http://schemas.microsoft.com/office/drawing/2014/main" id="{F25BE019-5A85-2AAA-788D-EC2978FECF02}"/>
              </a:ext>
            </a:extLst>
          </p:cNvPr>
          <p:cNvGraphicFramePr>
            <a:graphicFrameLocks noGrp="1"/>
          </p:cNvGraphicFramePr>
          <p:nvPr/>
        </p:nvGraphicFramePr>
        <p:xfrm>
          <a:off x="4407661" y="2091182"/>
          <a:ext cx="3352800" cy="3413124"/>
        </p:xfrm>
        <a:graphic>
          <a:graphicData uri="http://schemas.openxmlformats.org/drawingml/2006/table">
            <a:tbl>
              <a:tblPr firstRow="1" bandRow="1">
                <a:tableStyleId>{2D5ABB26-0587-4C30-8999-92F81FD0307C}</a:tableStyleId>
              </a:tblPr>
              <a:tblGrid>
                <a:gridCol w="3352800">
                  <a:extLst>
                    <a:ext uri="{9D8B030D-6E8A-4147-A177-3AD203B41FA5}">
                      <a16:colId xmlns:a16="http://schemas.microsoft.com/office/drawing/2014/main" val="20000"/>
                    </a:ext>
                  </a:extLst>
                </a:gridCol>
              </a:tblGrid>
              <a:tr h="459740">
                <a:tc>
                  <a:txBody>
                    <a:bodyPr/>
                    <a:lstStyle/>
                    <a:p>
                      <a:pPr algn="ctr">
                        <a:lnSpc>
                          <a:spcPct val="100000"/>
                        </a:lnSpc>
                        <a:spcBef>
                          <a:spcPts val="600"/>
                        </a:spcBef>
                      </a:pPr>
                      <a:r>
                        <a:rPr sz="1800" spc="-10" dirty="0">
                          <a:latin typeface="Calibri"/>
                          <a:cs typeface="Calibri"/>
                        </a:rPr>
                        <a:t>Arguments</a:t>
                      </a:r>
                      <a:endParaRPr sz="1800" dirty="0">
                        <a:latin typeface="Calibri"/>
                        <a:cs typeface="Calibri"/>
                      </a:endParaRPr>
                    </a:p>
                  </a:txBody>
                  <a:tcPr marL="0" marR="0" marT="76200" marB="0">
                    <a:lnL w="28575">
                      <a:solidFill>
                        <a:srgbClr val="000000"/>
                      </a:solidFill>
                      <a:prstDash val="solid"/>
                    </a:lnL>
                    <a:lnR w="28575">
                      <a:solidFill>
                        <a:srgbClr val="000000"/>
                      </a:solidFill>
                      <a:prstDash val="solid"/>
                    </a:lnR>
                    <a:lnT w="28575">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0"/>
                  </a:ext>
                </a:extLst>
              </a:tr>
              <a:tr h="463550">
                <a:tc>
                  <a:txBody>
                    <a:bodyPr/>
                    <a:lstStyle/>
                    <a:p>
                      <a:pPr algn="ctr">
                        <a:lnSpc>
                          <a:spcPct val="100000"/>
                        </a:lnSpc>
                        <a:spcBef>
                          <a:spcPts val="620"/>
                        </a:spcBef>
                      </a:pPr>
                      <a:r>
                        <a:rPr sz="1800" b="1" dirty="0">
                          <a:latin typeface="Calibri"/>
                          <a:cs typeface="Calibri"/>
                        </a:rPr>
                        <a:t>Return</a:t>
                      </a:r>
                      <a:r>
                        <a:rPr sz="1800" b="1" spc="-20" dirty="0">
                          <a:latin typeface="Calibri"/>
                          <a:cs typeface="Calibri"/>
                        </a:rPr>
                        <a:t> </a:t>
                      </a:r>
                      <a:r>
                        <a:rPr sz="1800" b="1" spc="-10" dirty="0">
                          <a:latin typeface="Calibri"/>
                          <a:cs typeface="Calibri"/>
                        </a:rPr>
                        <a:t>Address</a:t>
                      </a:r>
                      <a:endParaRPr sz="1800">
                        <a:latin typeface="Calibri"/>
                        <a:cs typeface="Calibri"/>
                      </a:endParaRPr>
                    </a:p>
                  </a:txBody>
                  <a:tcPr marL="0" marR="0" marT="78740"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1"/>
                  </a:ext>
                </a:extLst>
              </a:tr>
              <a:tr h="464184">
                <a:tc>
                  <a:txBody>
                    <a:bodyPr/>
                    <a:lstStyle/>
                    <a:p>
                      <a:pPr algn="ctr">
                        <a:lnSpc>
                          <a:spcPct val="100000"/>
                        </a:lnSpc>
                        <a:spcBef>
                          <a:spcPts val="625"/>
                        </a:spcBef>
                      </a:pPr>
                      <a:r>
                        <a:rPr sz="1800" dirty="0">
                          <a:latin typeface="Calibri"/>
                          <a:cs typeface="Calibri"/>
                        </a:rPr>
                        <a:t>Previous</a:t>
                      </a:r>
                      <a:r>
                        <a:rPr sz="1800" spc="-5" dirty="0">
                          <a:latin typeface="Calibri"/>
                          <a:cs typeface="Calibri"/>
                        </a:rPr>
                        <a:t> </a:t>
                      </a:r>
                      <a:r>
                        <a:rPr sz="1800" dirty="0">
                          <a:latin typeface="Calibri"/>
                          <a:cs typeface="Calibri"/>
                        </a:rPr>
                        <a:t>frame </a:t>
                      </a:r>
                      <a:r>
                        <a:rPr sz="1800" spc="-10" dirty="0">
                          <a:latin typeface="Calibri"/>
                          <a:cs typeface="Calibri"/>
                        </a:rPr>
                        <a:t>pointer</a:t>
                      </a:r>
                      <a:endParaRPr sz="1800" dirty="0">
                        <a:latin typeface="Calibri"/>
                        <a:cs typeface="Calibri"/>
                      </a:endParaRPr>
                    </a:p>
                  </a:txBody>
                  <a:tcPr marL="0" marR="0" marT="7937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2"/>
                  </a:ext>
                </a:extLst>
              </a:tr>
              <a:tr h="2025650">
                <a:tc>
                  <a:txBody>
                    <a:bodyPr/>
                    <a:lstStyle/>
                    <a:p>
                      <a:pPr marL="1188085">
                        <a:lnSpc>
                          <a:spcPct val="100000"/>
                        </a:lnSpc>
                        <a:spcBef>
                          <a:spcPts val="185"/>
                        </a:spcBef>
                      </a:pPr>
                      <a:r>
                        <a:rPr sz="1800" spc="-10" dirty="0">
                          <a:latin typeface="Arial"/>
                          <a:cs typeface="Arial"/>
                        </a:rPr>
                        <a:t>buffer[99]</a:t>
                      </a:r>
                      <a:endParaRPr sz="1800" dirty="0">
                        <a:latin typeface="Arial"/>
                        <a:cs typeface="Arial"/>
                      </a:endParaRP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spc="-10" dirty="0">
                          <a:latin typeface="Arial"/>
                          <a:cs typeface="Arial"/>
                        </a:rPr>
                        <a:t>buffer[0]</a:t>
                      </a:r>
                      <a:endParaRPr sz="1800" dirty="0">
                        <a:latin typeface="Arial"/>
                        <a:cs typeface="Arial"/>
                      </a:endParaRPr>
                    </a:p>
                  </a:txBody>
                  <a:tcPr marL="0" marR="0" marT="23495" marB="0">
                    <a:lnL w="28575">
                      <a:solidFill>
                        <a:srgbClr val="000000"/>
                      </a:solidFill>
                      <a:prstDash val="solid"/>
                    </a:lnL>
                    <a:lnR w="28575">
                      <a:solidFill>
                        <a:srgbClr val="000000"/>
                      </a:solidFill>
                      <a:prstDash val="solid"/>
                    </a:lnR>
                    <a:lnT w="38100">
                      <a:solidFill>
                        <a:srgbClr val="000000"/>
                      </a:solidFill>
                      <a:prstDash val="solid"/>
                    </a:lnT>
                    <a:lnB w="28575">
                      <a:solidFill>
                        <a:srgbClr val="000000"/>
                      </a:solidFill>
                      <a:prstDash val="solid"/>
                    </a:lnB>
                    <a:solidFill>
                      <a:srgbClr val="A6A6A6"/>
                    </a:solidFill>
                  </a:tcPr>
                </a:tc>
                <a:extLst>
                  <a:ext uri="{0D108BD9-81ED-4DB2-BD59-A6C34878D82A}">
                    <a16:rowId xmlns:a16="http://schemas.microsoft.com/office/drawing/2014/main" val="10003"/>
                  </a:ext>
                </a:extLst>
              </a:tr>
            </a:tbl>
          </a:graphicData>
        </a:graphic>
      </p:graphicFrame>
      <p:sp>
        <p:nvSpPr>
          <p:cNvPr id="6" name="Arrow: Right 5">
            <a:extLst>
              <a:ext uri="{FF2B5EF4-FFF2-40B4-BE49-F238E27FC236}">
                <a16:creationId xmlns:a16="http://schemas.microsoft.com/office/drawing/2014/main" id="{46FB0023-BB0A-0108-E82F-85DF1AB5545F}"/>
              </a:ext>
            </a:extLst>
          </p:cNvPr>
          <p:cNvSpPr/>
          <p:nvPr/>
        </p:nvSpPr>
        <p:spPr>
          <a:xfrm rot="10800000">
            <a:off x="7848600" y="3319120"/>
            <a:ext cx="526415" cy="38608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2059244-E21F-8079-B096-C0CC541645B8}"/>
              </a:ext>
            </a:extLst>
          </p:cNvPr>
          <p:cNvSpPr txBox="1"/>
          <p:nvPr/>
        </p:nvSpPr>
        <p:spPr>
          <a:xfrm>
            <a:off x="8328140" y="3335868"/>
            <a:ext cx="697627" cy="369332"/>
          </a:xfrm>
          <a:prstGeom prst="rect">
            <a:avLst/>
          </a:prstGeom>
          <a:noFill/>
        </p:spPr>
        <p:txBody>
          <a:bodyPr wrap="none" rtlCol="0">
            <a:spAutoFit/>
          </a:bodyPr>
          <a:lstStyle/>
          <a:p>
            <a:r>
              <a:rPr lang="en-US" dirty="0"/>
              <a:t>$</a:t>
            </a:r>
            <a:r>
              <a:rPr lang="en-US" dirty="0" err="1"/>
              <a:t>ebp</a:t>
            </a:r>
            <a:endParaRPr lang="en-US" dirty="0"/>
          </a:p>
        </p:txBody>
      </p:sp>
      <p:sp>
        <p:nvSpPr>
          <p:cNvPr id="13" name="TextBox 12">
            <a:extLst>
              <a:ext uri="{FF2B5EF4-FFF2-40B4-BE49-F238E27FC236}">
                <a16:creationId xmlns:a16="http://schemas.microsoft.com/office/drawing/2014/main" id="{6A48FB3F-06F7-E708-80F5-3DAE7F010FD9}"/>
              </a:ext>
            </a:extLst>
          </p:cNvPr>
          <p:cNvSpPr txBox="1"/>
          <p:nvPr/>
        </p:nvSpPr>
        <p:spPr>
          <a:xfrm>
            <a:off x="8178553" y="3992021"/>
            <a:ext cx="3899218" cy="923330"/>
          </a:xfrm>
          <a:prstGeom prst="rect">
            <a:avLst/>
          </a:prstGeom>
          <a:noFill/>
        </p:spPr>
        <p:txBody>
          <a:bodyPr wrap="square" rtlCol="0">
            <a:spAutoFit/>
          </a:bodyPr>
          <a:lstStyle/>
          <a:p>
            <a:r>
              <a:rPr lang="en-US" dirty="0"/>
              <a:t>(This might seem obvious, but often times we might not know how big the buffer is!)</a:t>
            </a:r>
          </a:p>
        </p:txBody>
      </p:sp>
      <p:sp>
        <p:nvSpPr>
          <p:cNvPr id="19" name="Arrow: Right 18">
            <a:extLst>
              <a:ext uri="{FF2B5EF4-FFF2-40B4-BE49-F238E27FC236}">
                <a16:creationId xmlns:a16="http://schemas.microsoft.com/office/drawing/2014/main" id="{0F9496B4-BA1D-86E2-5EC2-BEA84F266F0A}"/>
              </a:ext>
            </a:extLst>
          </p:cNvPr>
          <p:cNvSpPr/>
          <p:nvPr/>
        </p:nvSpPr>
        <p:spPr>
          <a:xfrm rot="10800000">
            <a:off x="7819202" y="5311266"/>
            <a:ext cx="526415" cy="38608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624A45B-D38E-34EC-7B0A-623AEEB03D13}"/>
              </a:ext>
            </a:extLst>
          </p:cNvPr>
          <p:cNvSpPr txBox="1"/>
          <p:nvPr/>
        </p:nvSpPr>
        <p:spPr>
          <a:xfrm>
            <a:off x="8292487" y="5311266"/>
            <a:ext cx="2121093" cy="369332"/>
          </a:xfrm>
          <a:prstGeom prst="rect">
            <a:avLst/>
          </a:prstGeom>
          <a:noFill/>
        </p:spPr>
        <p:txBody>
          <a:bodyPr wrap="none" rtlCol="0">
            <a:spAutoFit/>
          </a:bodyPr>
          <a:lstStyle/>
          <a:p>
            <a:r>
              <a:rPr lang="en-US" dirty="0"/>
              <a:t>Beginning of buffer</a:t>
            </a:r>
          </a:p>
        </p:txBody>
      </p:sp>
    </p:spTree>
    <p:extLst>
      <p:ext uri="{BB962C8B-B14F-4D97-AF65-F5344CB8AC3E}">
        <p14:creationId xmlns:p14="http://schemas.microsoft.com/office/powerpoint/2010/main" val="6890455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32</a:t>
            </a:fld>
            <a:endParaRPr lang="en-US" dirty="0"/>
          </a:p>
        </p:txBody>
      </p:sp>
      <p:sp>
        <p:nvSpPr>
          <p:cNvPr id="9" name="object 2">
            <a:extLst>
              <a:ext uri="{FF2B5EF4-FFF2-40B4-BE49-F238E27FC236}">
                <a16:creationId xmlns:a16="http://schemas.microsoft.com/office/drawing/2014/main" id="{76776DA4-8D09-CD44-7EBA-9D4CE8100F46}"/>
              </a:ext>
            </a:extLst>
          </p:cNvPr>
          <p:cNvSpPr txBox="1"/>
          <p:nvPr/>
        </p:nvSpPr>
        <p:spPr>
          <a:xfrm>
            <a:off x="154939" y="99771"/>
            <a:ext cx="4772025" cy="452120"/>
          </a:xfrm>
          <a:prstGeom prst="rect">
            <a:avLst/>
          </a:prstGeom>
        </p:spPr>
        <p:txBody>
          <a:bodyPr vert="horz" wrap="square" lIns="0" tIns="12065" rIns="0" bIns="0" rtlCol="0">
            <a:spAutoFit/>
          </a:bodyPr>
          <a:lstStyle/>
          <a:p>
            <a:pPr marL="12700">
              <a:lnSpc>
                <a:spcPct val="100000"/>
              </a:lnSpc>
              <a:spcBef>
                <a:spcPts val="95"/>
              </a:spcBef>
            </a:pPr>
            <a:r>
              <a:rPr sz="2800" dirty="0">
                <a:latin typeface="Arial"/>
                <a:cs typeface="Arial"/>
              </a:rPr>
              <a:t>Our</a:t>
            </a:r>
            <a:r>
              <a:rPr sz="2800" spc="-70" dirty="0">
                <a:latin typeface="Arial"/>
                <a:cs typeface="Arial"/>
              </a:rPr>
              <a:t> </a:t>
            </a:r>
            <a:r>
              <a:rPr sz="2800" dirty="0">
                <a:latin typeface="Arial"/>
                <a:cs typeface="Arial"/>
              </a:rPr>
              <a:t>first</a:t>
            </a:r>
            <a:r>
              <a:rPr sz="2800" spc="-70" dirty="0">
                <a:latin typeface="Arial"/>
                <a:cs typeface="Arial"/>
              </a:rPr>
              <a:t> </a:t>
            </a:r>
            <a:r>
              <a:rPr sz="2800" dirty="0">
                <a:latin typeface="Arial"/>
                <a:cs typeface="Arial"/>
              </a:rPr>
              <a:t>buffer</a:t>
            </a:r>
            <a:r>
              <a:rPr sz="2800" spc="-70" dirty="0">
                <a:latin typeface="Arial"/>
                <a:cs typeface="Arial"/>
              </a:rPr>
              <a:t> </a:t>
            </a:r>
            <a:r>
              <a:rPr sz="2800" dirty="0">
                <a:latin typeface="Arial"/>
                <a:cs typeface="Arial"/>
              </a:rPr>
              <a:t>overflow</a:t>
            </a:r>
            <a:r>
              <a:rPr sz="2800" spc="-70" dirty="0">
                <a:latin typeface="Arial"/>
                <a:cs typeface="Arial"/>
              </a:rPr>
              <a:t> </a:t>
            </a:r>
            <a:r>
              <a:rPr sz="2800" spc="-10" dirty="0">
                <a:latin typeface="Arial"/>
                <a:cs typeface="Arial"/>
              </a:rPr>
              <a:t>attack</a:t>
            </a:r>
            <a:endParaRPr sz="2800">
              <a:latin typeface="Arial"/>
              <a:cs typeface="Arial"/>
            </a:endParaRPr>
          </a:p>
        </p:txBody>
      </p:sp>
      <p:grpSp>
        <p:nvGrpSpPr>
          <p:cNvPr id="10" name="object 3">
            <a:extLst>
              <a:ext uri="{FF2B5EF4-FFF2-40B4-BE49-F238E27FC236}">
                <a16:creationId xmlns:a16="http://schemas.microsoft.com/office/drawing/2014/main" id="{FF3A96B0-02F5-9B36-AFBF-BCFCFD247E1D}"/>
              </a:ext>
            </a:extLst>
          </p:cNvPr>
          <p:cNvGrpSpPr/>
          <p:nvPr/>
        </p:nvGrpSpPr>
        <p:grpSpPr>
          <a:xfrm>
            <a:off x="750062" y="978661"/>
            <a:ext cx="3378200" cy="1183640"/>
            <a:chOff x="750062" y="978661"/>
            <a:chExt cx="3378200" cy="1183640"/>
          </a:xfrm>
        </p:grpSpPr>
        <p:sp>
          <p:nvSpPr>
            <p:cNvPr id="11" name="object 4">
              <a:extLst>
                <a:ext uri="{FF2B5EF4-FFF2-40B4-BE49-F238E27FC236}">
                  <a16:creationId xmlns:a16="http://schemas.microsoft.com/office/drawing/2014/main" id="{4889894D-B09A-D386-5DEE-731A813D372A}"/>
                </a:ext>
              </a:extLst>
            </p:cNvPr>
            <p:cNvSpPr/>
            <p:nvPr/>
          </p:nvSpPr>
          <p:spPr>
            <a:xfrm>
              <a:off x="762762" y="991361"/>
              <a:ext cx="3352800" cy="1158240"/>
            </a:xfrm>
            <a:custGeom>
              <a:avLst/>
              <a:gdLst/>
              <a:ahLst/>
              <a:cxnLst/>
              <a:rect l="l" t="t" r="r" b="b"/>
              <a:pathLst>
                <a:path w="3352800" h="1158239">
                  <a:moveTo>
                    <a:pt x="3352800" y="0"/>
                  </a:moveTo>
                  <a:lnTo>
                    <a:pt x="0" y="0"/>
                  </a:lnTo>
                  <a:lnTo>
                    <a:pt x="0" y="1158239"/>
                  </a:lnTo>
                  <a:lnTo>
                    <a:pt x="3352800" y="1158239"/>
                  </a:lnTo>
                  <a:lnTo>
                    <a:pt x="3352800" y="0"/>
                  </a:lnTo>
                  <a:close/>
                </a:path>
              </a:pathLst>
            </a:custGeom>
            <a:solidFill>
              <a:srgbClr val="C0504D"/>
            </a:solidFill>
          </p:spPr>
          <p:txBody>
            <a:bodyPr wrap="square" lIns="0" tIns="0" rIns="0" bIns="0" rtlCol="0"/>
            <a:lstStyle/>
            <a:p>
              <a:endParaRPr/>
            </a:p>
          </p:txBody>
        </p:sp>
        <p:sp>
          <p:nvSpPr>
            <p:cNvPr id="12" name="object 5">
              <a:extLst>
                <a:ext uri="{FF2B5EF4-FFF2-40B4-BE49-F238E27FC236}">
                  <a16:creationId xmlns:a16="http://schemas.microsoft.com/office/drawing/2014/main" id="{499B8EA3-5A54-21F9-9AA8-7258DDC36E7F}"/>
                </a:ext>
              </a:extLst>
            </p:cNvPr>
            <p:cNvSpPr/>
            <p:nvPr/>
          </p:nvSpPr>
          <p:spPr>
            <a:xfrm>
              <a:off x="762762" y="991361"/>
              <a:ext cx="3352800" cy="1158240"/>
            </a:xfrm>
            <a:custGeom>
              <a:avLst/>
              <a:gdLst/>
              <a:ahLst/>
              <a:cxnLst/>
              <a:rect l="l" t="t" r="r" b="b"/>
              <a:pathLst>
                <a:path w="3352800" h="1158239">
                  <a:moveTo>
                    <a:pt x="0" y="1158239"/>
                  </a:moveTo>
                  <a:lnTo>
                    <a:pt x="3352800" y="1158239"/>
                  </a:lnTo>
                  <a:lnTo>
                    <a:pt x="3352800" y="0"/>
                  </a:lnTo>
                  <a:lnTo>
                    <a:pt x="0" y="0"/>
                  </a:lnTo>
                  <a:lnTo>
                    <a:pt x="0" y="1158239"/>
                  </a:lnTo>
                  <a:close/>
                </a:path>
              </a:pathLst>
            </a:custGeom>
            <a:ln w="25400">
              <a:solidFill>
                <a:srgbClr val="000000"/>
              </a:solidFill>
            </a:ln>
          </p:spPr>
          <p:txBody>
            <a:bodyPr wrap="square" lIns="0" tIns="0" rIns="0" bIns="0" rtlCol="0"/>
            <a:lstStyle/>
            <a:p>
              <a:endParaRPr/>
            </a:p>
          </p:txBody>
        </p:sp>
      </p:grpSp>
      <p:sp>
        <p:nvSpPr>
          <p:cNvPr id="14" name="object 6">
            <a:extLst>
              <a:ext uri="{FF2B5EF4-FFF2-40B4-BE49-F238E27FC236}">
                <a16:creationId xmlns:a16="http://schemas.microsoft.com/office/drawing/2014/main" id="{EFCB7BB0-E4A5-B035-79EB-F469944BE55C}"/>
              </a:ext>
            </a:extLst>
          </p:cNvPr>
          <p:cNvSpPr txBox="1"/>
          <p:nvPr/>
        </p:nvSpPr>
        <p:spPr>
          <a:xfrm>
            <a:off x="762762" y="991361"/>
            <a:ext cx="3352800" cy="115824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5"/>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15" name="object 7">
            <a:extLst>
              <a:ext uri="{FF2B5EF4-FFF2-40B4-BE49-F238E27FC236}">
                <a16:creationId xmlns:a16="http://schemas.microsoft.com/office/drawing/2014/main" id="{14709813-5EF2-5649-39AA-F97D3F098778}"/>
              </a:ext>
            </a:extLst>
          </p:cNvPr>
          <p:cNvGrpSpPr/>
          <p:nvPr/>
        </p:nvGrpSpPr>
        <p:grpSpPr>
          <a:xfrm>
            <a:off x="714755" y="2101583"/>
            <a:ext cx="3442970" cy="561340"/>
            <a:chOff x="714755" y="2101583"/>
            <a:chExt cx="3442970" cy="561340"/>
          </a:xfrm>
        </p:grpSpPr>
        <p:pic>
          <p:nvPicPr>
            <p:cNvPr id="16" name="object 8">
              <a:extLst>
                <a:ext uri="{FF2B5EF4-FFF2-40B4-BE49-F238E27FC236}">
                  <a16:creationId xmlns:a16="http://schemas.microsoft.com/office/drawing/2014/main" id="{D2DF80EF-F8F9-D3CA-D90A-5F57A4800BB1}"/>
                </a:ext>
              </a:extLst>
            </p:cNvPr>
            <p:cNvPicPr/>
            <p:nvPr/>
          </p:nvPicPr>
          <p:blipFill>
            <a:blip r:embed="rId3" cstate="print"/>
            <a:stretch>
              <a:fillRect/>
            </a:stretch>
          </p:blipFill>
          <p:spPr>
            <a:xfrm>
              <a:off x="714755" y="2121433"/>
              <a:ext cx="3442716" cy="455650"/>
            </a:xfrm>
            <a:prstGeom prst="rect">
              <a:avLst/>
            </a:prstGeom>
          </p:spPr>
        </p:pic>
        <p:pic>
          <p:nvPicPr>
            <p:cNvPr id="17" name="object 9">
              <a:extLst>
                <a:ext uri="{FF2B5EF4-FFF2-40B4-BE49-F238E27FC236}">
                  <a16:creationId xmlns:a16="http://schemas.microsoft.com/office/drawing/2014/main" id="{EA15FFC2-F61B-2A15-B5E2-1024FCCFA675}"/>
                </a:ext>
              </a:extLst>
            </p:cNvPr>
            <p:cNvPicPr/>
            <p:nvPr/>
          </p:nvPicPr>
          <p:blipFill>
            <a:blip r:embed="rId4" cstate="print"/>
            <a:stretch>
              <a:fillRect/>
            </a:stretch>
          </p:blipFill>
          <p:spPr>
            <a:xfrm>
              <a:off x="2036063" y="2101583"/>
              <a:ext cx="797064" cy="560844"/>
            </a:xfrm>
            <a:prstGeom prst="rect">
              <a:avLst/>
            </a:prstGeom>
          </p:spPr>
        </p:pic>
        <p:pic>
          <p:nvPicPr>
            <p:cNvPr id="18" name="object 10">
              <a:extLst>
                <a:ext uri="{FF2B5EF4-FFF2-40B4-BE49-F238E27FC236}">
                  <a16:creationId xmlns:a16="http://schemas.microsoft.com/office/drawing/2014/main" id="{17F50287-440D-D3ED-CCBA-FD9626F1339F}"/>
                </a:ext>
              </a:extLst>
            </p:cNvPr>
            <p:cNvPicPr/>
            <p:nvPr/>
          </p:nvPicPr>
          <p:blipFill>
            <a:blip r:embed="rId5" cstate="print"/>
            <a:stretch>
              <a:fillRect/>
            </a:stretch>
          </p:blipFill>
          <p:spPr>
            <a:xfrm>
              <a:off x="761999" y="2148840"/>
              <a:ext cx="3352800" cy="365760"/>
            </a:xfrm>
            <a:prstGeom prst="rect">
              <a:avLst/>
            </a:prstGeom>
          </p:spPr>
        </p:pic>
        <p:sp>
          <p:nvSpPr>
            <p:cNvPr id="23" name="object 11">
              <a:extLst>
                <a:ext uri="{FF2B5EF4-FFF2-40B4-BE49-F238E27FC236}">
                  <a16:creationId xmlns:a16="http://schemas.microsoft.com/office/drawing/2014/main" id="{1A1753EF-0B3A-5879-24C3-80FFB9E9C302}"/>
                </a:ext>
              </a:extLst>
            </p:cNvPr>
            <p:cNvSpPr/>
            <p:nvPr/>
          </p:nvSpPr>
          <p:spPr>
            <a:xfrm>
              <a:off x="761999" y="21488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25" name="object 12">
            <a:extLst>
              <a:ext uri="{FF2B5EF4-FFF2-40B4-BE49-F238E27FC236}">
                <a16:creationId xmlns:a16="http://schemas.microsoft.com/office/drawing/2014/main" id="{4DA79C8C-9767-31FE-B7FF-2A71051CA32E}"/>
              </a:ext>
            </a:extLst>
          </p:cNvPr>
          <p:cNvSpPr txBox="1"/>
          <p:nvPr/>
        </p:nvSpPr>
        <p:spPr>
          <a:xfrm>
            <a:off x="767524" y="2166873"/>
            <a:ext cx="3343275" cy="299720"/>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Stuff</a:t>
            </a:r>
            <a:endParaRPr sz="1800">
              <a:latin typeface="Calibri"/>
              <a:cs typeface="Calibri"/>
            </a:endParaRPr>
          </a:p>
        </p:txBody>
      </p:sp>
      <p:sp>
        <p:nvSpPr>
          <p:cNvPr id="26" name="object 13">
            <a:extLst>
              <a:ext uri="{FF2B5EF4-FFF2-40B4-BE49-F238E27FC236}">
                <a16:creationId xmlns:a16="http://schemas.microsoft.com/office/drawing/2014/main" id="{21D38773-9FAD-71AF-AB7A-5CBAC06CFD8C}"/>
              </a:ext>
            </a:extLst>
          </p:cNvPr>
          <p:cNvSpPr/>
          <p:nvPr/>
        </p:nvSpPr>
        <p:spPr>
          <a:xfrm>
            <a:off x="762762" y="25306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27" name="object 14">
            <a:extLst>
              <a:ext uri="{FF2B5EF4-FFF2-40B4-BE49-F238E27FC236}">
                <a16:creationId xmlns:a16="http://schemas.microsoft.com/office/drawing/2014/main" id="{F194D385-0237-FA1E-D154-0F0526A2450C}"/>
              </a:ext>
            </a:extLst>
          </p:cNvPr>
          <p:cNvSpPr txBox="1"/>
          <p:nvPr/>
        </p:nvSpPr>
        <p:spPr>
          <a:xfrm>
            <a:off x="775462" y="2543301"/>
            <a:ext cx="3327400" cy="431800"/>
          </a:xfrm>
          <a:prstGeom prst="rect">
            <a:avLst/>
          </a:prstGeom>
          <a:solidFill>
            <a:srgbClr val="C0504D"/>
          </a:solidFill>
        </p:spPr>
        <p:txBody>
          <a:bodyPr vert="horz" wrap="square" lIns="0" tIns="62865" rIns="0" bIns="0" rtlCol="0">
            <a:spAutoFit/>
          </a:bodyPr>
          <a:lstStyle/>
          <a:p>
            <a:pPr marL="739775">
              <a:lnSpc>
                <a:spcPct val="100000"/>
              </a:lnSpc>
              <a:spcBef>
                <a:spcPts val="495"/>
              </a:spcBef>
            </a:pPr>
            <a:r>
              <a:rPr sz="1800" dirty="0">
                <a:latin typeface="Calibri"/>
                <a:cs typeface="Calibri"/>
              </a:rPr>
              <a:t>New</a:t>
            </a:r>
            <a:r>
              <a:rPr sz="1800" spc="10" dirty="0">
                <a:latin typeface="Calibri"/>
                <a:cs typeface="Calibri"/>
              </a:rPr>
              <a:t> </a:t>
            </a:r>
            <a:r>
              <a:rPr sz="1800" dirty="0">
                <a:latin typeface="Calibri"/>
                <a:cs typeface="Calibri"/>
              </a:rPr>
              <a:t>return </a:t>
            </a:r>
            <a:r>
              <a:rPr sz="1800" spc="-10" dirty="0">
                <a:latin typeface="Calibri"/>
                <a:cs typeface="Calibri"/>
              </a:rPr>
              <a:t>address</a:t>
            </a:r>
            <a:endParaRPr sz="1800">
              <a:latin typeface="Calibri"/>
              <a:cs typeface="Calibri"/>
            </a:endParaRPr>
          </a:p>
        </p:txBody>
      </p:sp>
      <p:grpSp>
        <p:nvGrpSpPr>
          <p:cNvPr id="28" name="object 15">
            <a:extLst>
              <a:ext uri="{FF2B5EF4-FFF2-40B4-BE49-F238E27FC236}">
                <a16:creationId xmlns:a16="http://schemas.microsoft.com/office/drawing/2014/main" id="{0662815E-CC4F-EECF-04F4-283122D8905E}"/>
              </a:ext>
            </a:extLst>
          </p:cNvPr>
          <p:cNvGrpSpPr/>
          <p:nvPr/>
        </p:nvGrpSpPr>
        <p:grpSpPr>
          <a:xfrm>
            <a:off x="714755" y="2976372"/>
            <a:ext cx="3442970" cy="2620010"/>
            <a:chOff x="714755" y="2976372"/>
            <a:chExt cx="3442970" cy="2620010"/>
          </a:xfrm>
        </p:grpSpPr>
        <p:pic>
          <p:nvPicPr>
            <p:cNvPr id="29" name="object 16">
              <a:extLst>
                <a:ext uri="{FF2B5EF4-FFF2-40B4-BE49-F238E27FC236}">
                  <a16:creationId xmlns:a16="http://schemas.microsoft.com/office/drawing/2014/main" id="{6BEAFE3A-F900-7037-199C-C8F10EEDA370}"/>
                </a:ext>
              </a:extLst>
            </p:cNvPr>
            <p:cNvPicPr/>
            <p:nvPr/>
          </p:nvPicPr>
          <p:blipFill>
            <a:blip r:embed="rId6" cstate="print"/>
            <a:stretch>
              <a:fillRect/>
            </a:stretch>
          </p:blipFill>
          <p:spPr>
            <a:xfrm>
              <a:off x="714755" y="2976372"/>
              <a:ext cx="3442716" cy="2619755"/>
            </a:xfrm>
            <a:prstGeom prst="rect">
              <a:avLst/>
            </a:prstGeom>
          </p:spPr>
        </p:pic>
        <p:pic>
          <p:nvPicPr>
            <p:cNvPr id="30" name="object 17">
              <a:extLst>
                <a:ext uri="{FF2B5EF4-FFF2-40B4-BE49-F238E27FC236}">
                  <a16:creationId xmlns:a16="http://schemas.microsoft.com/office/drawing/2014/main" id="{610EE6D0-C1FE-4B81-C784-16EDDD05E235}"/>
                </a:ext>
              </a:extLst>
            </p:cNvPr>
            <p:cNvPicPr/>
            <p:nvPr/>
          </p:nvPicPr>
          <p:blipFill>
            <a:blip r:embed="rId7" cstate="print"/>
            <a:stretch>
              <a:fillRect/>
            </a:stretch>
          </p:blipFill>
          <p:spPr>
            <a:xfrm>
              <a:off x="761999" y="3003804"/>
              <a:ext cx="3352800" cy="2529840"/>
            </a:xfrm>
            <a:prstGeom prst="rect">
              <a:avLst/>
            </a:prstGeom>
          </p:spPr>
        </p:pic>
        <p:sp>
          <p:nvSpPr>
            <p:cNvPr id="31" name="object 18">
              <a:extLst>
                <a:ext uri="{FF2B5EF4-FFF2-40B4-BE49-F238E27FC236}">
                  <a16:creationId xmlns:a16="http://schemas.microsoft.com/office/drawing/2014/main" id="{B485BA48-9C22-3B6D-B73A-DB2931D5B5D5}"/>
                </a:ext>
              </a:extLst>
            </p:cNvPr>
            <p:cNvSpPr/>
            <p:nvPr/>
          </p:nvSpPr>
          <p:spPr>
            <a:xfrm>
              <a:off x="761999" y="3003804"/>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32" name="object 19">
            <a:extLst>
              <a:ext uri="{FF2B5EF4-FFF2-40B4-BE49-F238E27FC236}">
                <a16:creationId xmlns:a16="http://schemas.microsoft.com/office/drawing/2014/main" id="{ED4B0869-2C23-D928-476A-D60ACAA8F673}"/>
              </a:ext>
            </a:extLst>
          </p:cNvPr>
          <p:cNvSpPr txBox="1"/>
          <p:nvPr/>
        </p:nvSpPr>
        <p:spPr>
          <a:xfrm>
            <a:off x="2216785" y="4104513"/>
            <a:ext cx="454025" cy="299720"/>
          </a:xfrm>
          <a:prstGeom prst="rect">
            <a:avLst/>
          </a:prstGeom>
        </p:spPr>
        <p:txBody>
          <a:bodyPr vert="horz" wrap="square" lIns="0" tIns="12700" rIns="0" bIns="0" rtlCol="0">
            <a:spAutoFit/>
          </a:bodyPr>
          <a:lstStyle/>
          <a:p>
            <a:pPr>
              <a:lnSpc>
                <a:spcPct val="100000"/>
              </a:lnSpc>
              <a:spcBef>
                <a:spcPts val="100"/>
              </a:spcBef>
            </a:pPr>
            <a:r>
              <a:rPr sz="1800" spc="-10" dirty="0">
                <a:latin typeface="Calibri"/>
                <a:cs typeface="Calibri"/>
              </a:rPr>
              <a:t>Stuff</a:t>
            </a:r>
            <a:endParaRPr sz="1800">
              <a:latin typeface="Calibri"/>
              <a:cs typeface="Calibri"/>
            </a:endParaRPr>
          </a:p>
        </p:txBody>
      </p:sp>
      <p:sp>
        <p:nvSpPr>
          <p:cNvPr id="33" name="object 21">
            <a:extLst>
              <a:ext uri="{FF2B5EF4-FFF2-40B4-BE49-F238E27FC236}">
                <a16:creationId xmlns:a16="http://schemas.microsoft.com/office/drawing/2014/main" id="{81D990B9-9772-D951-E388-517A0699FF39}"/>
              </a:ext>
            </a:extLst>
          </p:cNvPr>
          <p:cNvSpPr txBox="1"/>
          <p:nvPr/>
        </p:nvSpPr>
        <p:spPr>
          <a:xfrm>
            <a:off x="1907794" y="5700484"/>
            <a:ext cx="848360" cy="281305"/>
          </a:xfrm>
          <a:prstGeom prst="rect">
            <a:avLst/>
          </a:prstGeom>
        </p:spPr>
        <p:txBody>
          <a:bodyPr vert="horz" wrap="square" lIns="0" tIns="0" rIns="0" bIns="0" rtlCol="0">
            <a:spAutoFit/>
          </a:bodyPr>
          <a:lstStyle/>
          <a:p>
            <a:pPr marL="12700">
              <a:lnSpc>
                <a:spcPts val="2090"/>
              </a:lnSpc>
            </a:pPr>
            <a:r>
              <a:rPr sz="1800" spc="-10" dirty="0">
                <a:latin typeface="Arial"/>
                <a:cs typeface="Arial"/>
              </a:rPr>
              <a:t>“badfile”</a:t>
            </a:r>
            <a:endParaRPr sz="1800">
              <a:latin typeface="Arial"/>
              <a:cs typeface="Arial"/>
            </a:endParaRPr>
          </a:p>
        </p:txBody>
      </p:sp>
      <p:sp>
        <p:nvSpPr>
          <p:cNvPr id="42" name="object 20">
            <a:extLst>
              <a:ext uri="{FF2B5EF4-FFF2-40B4-BE49-F238E27FC236}">
                <a16:creationId xmlns:a16="http://schemas.microsoft.com/office/drawing/2014/main" id="{8E30CA03-24D5-7D6E-878D-D694786C56DE}"/>
              </a:ext>
            </a:extLst>
          </p:cNvPr>
          <p:cNvSpPr txBox="1">
            <a:spLocks/>
          </p:cNvSpPr>
          <p:nvPr/>
        </p:nvSpPr>
        <p:spPr>
          <a:xfrm>
            <a:off x="5423153" y="71373"/>
            <a:ext cx="6297295" cy="574040"/>
          </a:xfrm>
          <a:prstGeom prst="rect">
            <a:avLst/>
          </a:prstGeom>
        </p:spPr>
        <p:txBody>
          <a:bodyPr vert="horz" wrap="square" lIns="0" tIns="12700" rIns="0" bIns="0" rtlCol="0">
            <a:spAutoFit/>
          </a:bodyPr>
          <a:lstStyle>
            <a:lvl1pPr>
              <a:defRPr sz="2400" b="0" i="0">
                <a:solidFill>
                  <a:schemeClr val="tx1"/>
                </a:solidFill>
                <a:latin typeface="Calibri"/>
                <a:ea typeface="+mj-ea"/>
                <a:cs typeface="Calibri"/>
              </a:defRPr>
            </a:lvl1pPr>
          </a:lstStyle>
          <a:p>
            <a:pPr marL="1270" algn="ctr">
              <a:spcBef>
                <a:spcPts val="100"/>
              </a:spcBef>
            </a:pPr>
            <a:r>
              <a:rPr lang="en-US" sz="1800" b="1" spc="-10">
                <a:solidFill>
                  <a:srgbClr val="000000"/>
                </a:solidFill>
                <a:latin typeface="Arial"/>
                <a:cs typeface="Arial"/>
              </a:rPr>
              <a:t>GOAL:</a:t>
            </a:r>
            <a:endParaRPr lang="en-US" sz="1800">
              <a:latin typeface="Arial"/>
              <a:cs typeface="Arial"/>
            </a:endParaRPr>
          </a:p>
          <a:p>
            <a:pPr algn="ctr"/>
            <a:r>
              <a:rPr lang="en-US" sz="1800" b="1">
                <a:solidFill>
                  <a:srgbClr val="000000"/>
                </a:solidFill>
                <a:latin typeface="Arial"/>
                <a:cs typeface="Arial"/>
              </a:rPr>
              <a:t>Overflow</a:t>
            </a:r>
            <a:r>
              <a:rPr lang="en-US" sz="1800" b="1" spc="5">
                <a:solidFill>
                  <a:srgbClr val="000000"/>
                </a:solidFill>
                <a:latin typeface="Arial"/>
                <a:cs typeface="Arial"/>
              </a:rPr>
              <a:t> </a:t>
            </a:r>
            <a:r>
              <a:rPr lang="en-US" sz="1800" b="1">
                <a:solidFill>
                  <a:srgbClr val="000000"/>
                </a:solidFill>
                <a:latin typeface="Arial"/>
                <a:cs typeface="Arial"/>
              </a:rPr>
              <a:t>a</a:t>
            </a:r>
            <a:r>
              <a:rPr lang="en-US" sz="1800" b="1" spc="-15">
                <a:solidFill>
                  <a:srgbClr val="000000"/>
                </a:solidFill>
                <a:latin typeface="Arial"/>
                <a:cs typeface="Arial"/>
              </a:rPr>
              <a:t> </a:t>
            </a:r>
            <a:r>
              <a:rPr lang="en-US" sz="1800" b="1">
                <a:solidFill>
                  <a:srgbClr val="000000"/>
                </a:solidFill>
                <a:latin typeface="Arial"/>
                <a:cs typeface="Arial"/>
              </a:rPr>
              <a:t>buffer</a:t>
            </a:r>
            <a:r>
              <a:rPr lang="en-US" sz="1800" b="1" spc="-20">
                <a:solidFill>
                  <a:srgbClr val="000000"/>
                </a:solidFill>
                <a:latin typeface="Arial"/>
                <a:cs typeface="Arial"/>
              </a:rPr>
              <a:t> </a:t>
            </a:r>
            <a:r>
              <a:rPr lang="en-US" sz="1800" b="1">
                <a:solidFill>
                  <a:srgbClr val="000000"/>
                </a:solidFill>
                <a:latin typeface="Arial"/>
                <a:cs typeface="Arial"/>
              </a:rPr>
              <a:t>to</a:t>
            </a:r>
            <a:r>
              <a:rPr lang="en-US" sz="1800" b="1" spc="-15">
                <a:solidFill>
                  <a:srgbClr val="000000"/>
                </a:solidFill>
                <a:latin typeface="Arial"/>
                <a:cs typeface="Arial"/>
              </a:rPr>
              <a:t> </a:t>
            </a:r>
            <a:r>
              <a:rPr lang="en-US" sz="1800" b="1">
                <a:solidFill>
                  <a:srgbClr val="000000"/>
                </a:solidFill>
                <a:latin typeface="Arial"/>
                <a:cs typeface="Arial"/>
              </a:rPr>
              <a:t>insert</a:t>
            </a:r>
            <a:r>
              <a:rPr lang="en-US" sz="1800" b="1" spc="-15">
                <a:solidFill>
                  <a:srgbClr val="000000"/>
                </a:solidFill>
                <a:latin typeface="Arial"/>
                <a:cs typeface="Arial"/>
              </a:rPr>
              <a:t> </a:t>
            </a:r>
            <a:r>
              <a:rPr lang="en-US" sz="1800" b="1">
                <a:solidFill>
                  <a:srgbClr val="000000"/>
                </a:solidFill>
                <a:latin typeface="Arial"/>
                <a:cs typeface="Arial"/>
              </a:rPr>
              <a:t>code</a:t>
            </a:r>
            <a:r>
              <a:rPr lang="en-US" sz="1800" b="1" spc="-15">
                <a:solidFill>
                  <a:srgbClr val="000000"/>
                </a:solidFill>
                <a:latin typeface="Arial"/>
                <a:cs typeface="Arial"/>
              </a:rPr>
              <a:t> </a:t>
            </a:r>
            <a:r>
              <a:rPr lang="en-US" sz="1800" b="1">
                <a:solidFill>
                  <a:srgbClr val="000000"/>
                </a:solidFill>
                <a:latin typeface="Arial"/>
                <a:cs typeface="Arial"/>
              </a:rPr>
              <a:t>and</a:t>
            </a:r>
            <a:r>
              <a:rPr lang="en-US" sz="1800" b="1" spc="-15">
                <a:solidFill>
                  <a:srgbClr val="000000"/>
                </a:solidFill>
                <a:latin typeface="Arial"/>
                <a:cs typeface="Arial"/>
              </a:rPr>
              <a:t> </a:t>
            </a:r>
            <a:r>
              <a:rPr lang="en-US" sz="1800" b="1">
                <a:solidFill>
                  <a:srgbClr val="000000"/>
                </a:solidFill>
                <a:latin typeface="Arial"/>
                <a:cs typeface="Arial"/>
              </a:rPr>
              <a:t>a</a:t>
            </a:r>
            <a:r>
              <a:rPr lang="en-US" sz="1800" b="1" spc="-15">
                <a:solidFill>
                  <a:srgbClr val="000000"/>
                </a:solidFill>
                <a:latin typeface="Arial"/>
                <a:cs typeface="Arial"/>
              </a:rPr>
              <a:t> </a:t>
            </a:r>
            <a:r>
              <a:rPr lang="en-US" sz="1800" b="1">
                <a:solidFill>
                  <a:srgbClr val="000000"/>
                </a:solidFill>
                <a:latin typeface="Arial"/>
                <a:cs typeface="Arial"/>
              </a:rPr>
              <a:t>new</a:t>
            </a:r>
            <a:r>
              <a:rPr lang="en-US" sz="1800" b="1" spc="-10">
                <a:solidFill>
                  <a:srgbClr val="000000"/>
                </a:solidFill>
                <a:latin typeface="Arial"/>
                <a:cs typeface="Arial"/>
              </a:rPr>
              <a:t> </a:t>
            </a:r>
            <a:r>
              <a:rPr lang="en-US" sz="1800" b="1">
                <a:solidFill>
                  <a:srgbClr val="000000"/>
                </a:solidFill>
                <a:latin typeface="Arial"/>
                <a:cs typeface="Arial"/>
              </a:rPr>
              <a:t>return</a:t>
            </a:r>
            <a:r>
              <a:rPr lang="en-US" sz="1800" b="1" spc="-5">
                <a:solidFill>
                  <a:srgbClr val="000000"/>
                </a:solidFill>
                <a:latin typeface="Arial"/>
                <a:cs typeface="Arial"/>
              </a:rPr>
              <a:t> </a:t>
            </a:r>
            <a:r>
              <a:rPr lang="en-US" sz="1800" b="1" spc="-10">
                <a:solidFill>
                  <a:srgbClr val="000000"/>
                </a:solidFill>
                <a:latin typeface="Arial"/>
                <a:cs typeface="Arial"/>
              </a:rPr>
              <a:t>address</a:t>
            </a:r>
            <a:endParaRPr lang="en-US" sz="1800">
              <a:latin typeface="Arial"/>
              <a:cs typeface="Arial"/>
            </a:endParaRPr>
          </a:p>
        </p:txBody>
      </p:sp>
      <p:sp>
        <p:nvSpPr>
          <p:cNvPr id="43" name="object 21">
            <a:extLst>
              <a:ext uri="{FF2B5EF4-FFF2-40B4-BE49-F238E27FC236}">
                <a16:creationId xmlns:a16="http://schemas.microsoft.com/office/drawing/2014/main" id="{782D5A3D-9416-2CA8-40EC-2AFEAA02ECAF}"/>
              </a:ext>
            </a:extLst>
          </p:cNvPr>
          <p:cNvSpPr txBox="1"/>
          <p:nvPr/>
        </p:nvSpPr>
        <p:spPr>
          <a:xfrm>
            <a:off x="5296027" y="1031875"/>
            <a:ext cx="5546725" cy="756920"/>
          </a:xfrm>
          <a:prstGeom prst="rect">
            <a:avLst/>
          </a:prstGeom>
        </p:spPr>
        <p:txBody>
          <a:bodyPr vert="horz" wrap="square" lIns="0" tIns="12700" rIns="0" bIns="0" rtlCol="0">
            <a:spAutoFit/>
          </a:bodyPr>
          <a:lstStyle/>
          <a:p>
            <a:pPr marL="12700" marR="5080">
              <a:lnSpc>
                <a:spcPct val="100000"/>
              </a:lnSpc>
              <a:spcBef>
                <a:spcPts val="100"/>
              </a:spcBef>
            </a:pPr>
            <a:r>
              <a:rPr sz="2400" b="1" u="sng" dirty="0">
                <a:uFill>
                  <a:solidFill>
                    <a:srgbClr val="000000"/>
                  </a:solidFill>
                </a:uFill>
                <a:latin typeface="Arial"/>
                <a:cs typeface="Arial"/>
              </a:rPr>
              <a:t>Step</a:t>
            </a:r>
            <a:r>
              <a:rPr sz="2400" b="1" u="sng" spc="-15" dirty="0">
                <a:uFill>
                  <a:solidFill>
                    <a:srgbClr val="000000"/>
                  </a:solidFill>
                </a:uFill>
                <a:latin typeface="Arial"/>
                <a:cs typeface="Arial"/>
              </a:rPr>
              <a:t> </a:t>
            </a:r>
            <a:r>
              <a:rPr sz="2400" b="1" u="sng" dirty="0">
                <a:uFill>
                  <a:solidFill>
                    <a:srgbClr val="000000"/>
                  </a:solidFill>
                </a:uFill>
                <a:latin typeface="Arial"/>
                <a:cs typeface="Arial"/>
              </a:rPr>
              <a:t>1:</a:t>
            </a:r>
            <a:r>
              <a:rPr sz="2400" b="1" spc="-15" dirty="0">
                <a:latin typeface="Arial"/>
                <a:cs typeface="Arial"/>
              </a:rPr>
              <a:t> </a:t>
            </a:r>
            <a:r>
              <a:rPr sz="2400" dirty="0">
                <a:latin typeface="Arial"/>
                <a:cs typeface="Arial"/>
              </a:rPr>
              <a:t>Find</a:t>
            </a:r>
            <a:r>
              <a:rPr sz="2400" spc="-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offset</a:t>
            </a:r>
            <a:r>
              <a:rPr sz="2400" spc="-30" dirty="0">
                <a:latin typeface="Arial"/>
                <a:cs typeface="Arial"/>
              </a:rPr>
              <a:t> </a:t>
            </a:r>
            <a:r>
              <a:rPr sz="2400" dirty="0">
                <a:latin typeface="Arial"/>
                <a:cs typeface="Arial"/>
              </a:rPr>
              <a:t>between</a:t>
            </a:r>
            <a:r>
              <a:rPr sz="2400" spc="-10" dirty="0">
                <a:latin typeface="Arial"/>
                <a:cs typeface="Arial"/>
              </a:rPr>
              <a:t> </a:t>
            </a:r>
            <a:r>
              <a:rPr sz="2400" dirty="0">
                <a:latin typeface="Arial"/>
                <a:cs typeface="Arial"/>
              </a:rPr>
              <a:t>the</a:t>
            </a:r>
            <a:r>
              <a:rPr sz="2400" spc="-10" dirty="0">
                <a:latin typeface="Arial"/>
                <a:cs typeface="Arial"/>
              </a:rPr>
              <a:t> </a:t>
            </a:r>
            <a:r>
              <a:rPr sz="2400" spc="-20" dirty="0">
                <a:latin typeface="Arial"/>
                <a:cs typeface="Arial"/>
              </a:rPr>
              <a:t>base </a:t>
            </a:r>
            <a:r>
              <a:rPr sz="2400" dirty="0">
                <a:latin typeface="Arial"/>
                <a:cs typeface="Arial"/>
              </a:rPr>
              <a:t>of</a:t>
            </a:r>
            <a:r>
              <a:rPr sz="2400" spc="-25" dirty="0">
                <a:latin typeface="Arial"/>
                <a:cs typeface="Arial"/>
              </a:rPr>
              <a:t> </a:t>
            </a:r>
            <a:r>
              <a:rPr sz="2400" dirty="0">
                <a:latin typeface="Arial"/>
                <a:cs typeface="Arial"/>
              </a:rPr>
              <a:t>the</a:t>
            </a:r>
            <a:r>
              <a:rPr sz="2400" spc="-25" dirty="0">
                <a:latin typeface="Arial"/>
                <a:cs typeface="Arial"/>
              </a:rPr>
              <a:t> </a:t>
            </a:r>
            <a:r>
              <a:rPr sz="2400" dirty="0">
                <a:latin typeface="Arial"/>
                <a:cs typeface="Arial"/>
              </a:rPr>
              <a:t>buffer</a:t>
            </a:r>
            <a:r>
              <a:rPr sz="2400" spc="-10" dirty="0">
                <a:latin typeface="Arial"/>
                <a:cs typeface="Arial"/>
              </a:rPr>
              <a:t> </a:t>
            </a:r>
            <a:r>
              <a:rPr sz="2400" dirty="0">
                <a:latin typeface="Arial"/>
                <a:cs typeface="Arial"/>
              </a:rPr>
              <a:t>and</a:t>
            </a:r>
            <a:r>
              <a:rPr sz="2400" spc="-1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return</a:t>
            </a:r>
            <a:r>
              <a:rPr sz="2400" spc="-15" dirty="0">
                <a:latin typeface="Arial"/>
                <a:cs typeface="Arial"/>
              </a:rPr>
              <a:t> </a:t>
            </a:r>
            <a:r>
              <a:rPr sz="2400" spc="-10" dirty="0">
                <a:latin typeface="Arial"/>
                <a:cs typeface="Arial"/>
              </a:rPr>
              <a:t>address</a:t>
            </a:r>
            <a:endParaRPr sz="2400">
              <a:latin typeface="Arial"/>
              <a:cs typeface="Arial"/>
            </a:endParaRPr>
          </a:p>
        </p:txBody>
      </p:sp>
      <p:graphicFrame>
        <p:nvGraphicFramePr>
          <p:cNvPr id="49" name="object 22">
            <a:extLst>
              <a:ext uri="{FF2B5EF4-FFF2-40B4-BE49-F238E27FC236}">
                <a16:creationId xmlns:a16="http://schemas.microsoft.com/office/drawing/2014/main" id="{F25BE019-5A85-2AAA-788D-EC2978FECF02}"/>
              </a:ext>
            </a:extLst>
          </p:cNvPr>
          <p:cNvGraphicFramePr>
            <a:graphicFrameLocks noGrp="1"/>
          </p:cNvGraphicFramePr>
          <p:nvPr/>
        </p:nvGraphicFramePr>
        <p:xfrm>
          <a:off x="4407661" y="2091182"/>
          <a:ext cx="3352800" cy="3413124"/>
        </p:xfrm>
        <a:graphic>
          <a:graphicData uri="http://schemas.openxmlformats.org/drawingml/2006/table">
            <a:tbl>
              <a:tblPr firstRow="1" bandRow="1">
                <a:tableStyleId>{2D5ABB26-0587-4C30-8999-92F81FD0307C}</a:tableStyleId>
              </a:tblPr>
              <a:tblGrid>
                <a:gridCol w="3352800">
                  <a:extLst>
                    <a:ext uri="{9D8B030D-6E8A-4147-A177-3AD203B41FA5}">
                      <a16:colId xmlns:a16="http://schemas.microsoft.com/office/drawing/2014/main" val="20000"/>
                    </a:ext>
                  </a:extLst>
                </a:gridCol>
              </a:tblGrid>
              <a:tr h="459740">
                <a:tc>
                  <a:txBody>
                    <a:bodyPr/>
                    <a:lstStyle/>
                    <a:p>
                      <a:pPr algn="ctr">
                        <a:lnSpc>
                          <a:spcPct val="100000"/>
                        </a:lnSpc>
                        <a:spcBef>
                          <a:spcPts val="600"/>
                        </a:spcBef>
                      </a:pPr>
                      <a:r>
                        <a:rPr sz="1800" spc="-10" dirty="0">
                          <a:latin typeface="Calibri"/>
                          <a:cs typeface="Calibri"/>
                        </a:rPr>
                        <a:t>Arguments</a:t>
                      </a:r>
                      <a:endParaRPr sz="1800" dirty="0">
                        <a:latin typeface="Calibri"/>
                        <a:cs typeface="Calibri"/>
                      </a:endParaRPr>
                    </a:p>
                  </a:txBody>
                  <a:tcPr marL="0" marR="0" marT="76200" marB="0">
                    <a:lnL w="28575">
                      <a:solidFill>
                        <a:srgbClr val="000000"/>
                      </a:solidFill>
                      <a:prstDash val="solid"/>
                    </a:lnL>
                    <a:lnR w="28575">
                      <a:solidFill>
                        <a:srgbClr val="000000"/>
                      </a:solidFill>
                      <a:prstDash val="solid"/>
                    </a:lnR>
                    <a:lnT w="28575">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0"/>
                  </a:ext>
                </a:extLst>
              </a:tr>
              <a:tr h="463550">
                <a:tc>
                  <a:txBody>
                    <a:bodyPr/>
                    <a:lstStyle/>
                    <a:p>
                      <a:pPr algn="ctr">
                        <a:lnSpc>
                          <a:spcPct val="100000"/>
                        </a:lnSpc>
                        <a:spcBef>
                          <a:spcPts val="620"/>
                        </a:spcBef>
                      </a:pPr>
                      <a:r>
                        <a:rPr sz="1800" b="1" dirty="0">
                          <a:latin typeface="Calibri"/>
                          <a:cs typeface="Calibri"/>
                        </a:rPr>
                        <a:t>Return</a:t>
                      </a:r>
                      <a:r>
                        <a:rPr sz="1800" b="1" spc="-20" dirty="0">
                          <a:latin typeface="Calibri"/>
                          <a:cs typeface="Calibri"/>
                        </a:rPr>
                        <a:t> </a:t>
                      </a:r>
                      <a:r>
                        <a:rPr sz="1800" b="1" spc="-10" dirty="0">
                          <a:latin typeface="Calibri"/>
                          <a:cs typeface="Calibri"/>
                        </a:rPr>
                        <a:t>Address</a:t>
                      </a:r>
                      <a:endParaRPr sz="1800">
                        <a:latin typeface="Calibri"/>
                        <a:cs typeface="Calibri"/>
                      </a:endParaRPr>
                    </a:p>
                  </a:txBody>
                  <a:tcPr marL="0" marR="0" marT="78740"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1"/>
                  </a:ext>
                </a:extLst>
              </a:tr>
              <a:tr h="464184">
                <a:tc>
                  <a:txBody>
                    <a:bodyPr/>
                    <a:lstStyle/>
                    <a:p>
                      <a:pPr algn="ctr">
                        <a:lnSpc>
                          <a:spcPct val="100000"/>
                        </a:lnSpc>
                        <a:spcBef>
                          <a:spcPts val="625"/>
                        </a:spcBef>
                      </a:pPr>
                      <a:r>
                        <a:rPr sz="1800" dirty="0">
                          <a:latin typeface="Calibri"/>
                          <a:cs typeface="Calibri"/>
                        </a:rPr>
                        <a:t>Previous</a:t>
                      </a:r>
                      <a:r>
                        <a:rPr sz="1800" spc="-5" dirty="0">
                          <a:latin typeface="Calibri"/>
                          <a:cs typeface="Calibri"/>
                        </a:rPr>
                        <a:t> </a:t>
                      </a:r>
                      <a:r>
                        <a:rPr sz="1800" dirty="0">
                          <a:latin typeface="Calibri"/>
                          <a:cs typeface="Calibri"/>
                        </a:rPr>
                        <a:t>frame </a:t>
                      </a:r>
                      <a:r>
                        <a:rPr sz="1800" spc="-10" dirty="0">
                          <a:latin typeface="Calibri"/>
                          <a:cs typeface="Calibri"/>
                        </a:rPr>
                        <a:t>pointer</a:t>
                      </a:r>
                      <a:endParaRPr sz="1800" dirty="0">
                        <a:latin typeface="Calibri"/>
                        <a:cs typeface="Calibri"/>
                      </a:endParaRPr>
                    </a:p>
                  </a:txBody>
                  <a:tcPr marL="0" marR="0" marT="7937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2"/>
                  </a:ext>
                </a:extLst>
              </a:tr>
              <a:tr h="2025650">
                <a:tc>
                  <a:txBody>
                    <a:bodyPr/>
                    <a:lstStyle/>
                    <a:p>
                      <a:pPr marL="1188085">
                        <a:lnSpc>
                          <a:spcPct val="100000"/>
                        </a:lnSpc>
                        <a:spcBef>
                          <a:spcPts val="185"/>
                        </a:spcBef>
                      </a:pPr>
                      <a:r>
                        <a:rPr sz="1800" spc="-10" dirty="0">
                          <a:latin typeface="Arial"/>
                          <a:cs typeface="Arial"/>
                        </a:rPr>
                        <a:t>buffer[99]</a:t>
                      </a:r>
                      <a:endParaRPr sz="1800" dirty="0">
                        <a:latin typeface="Arial"/>
                        <a:cs typeface="Arial"/>
                      </a:endParaRP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spc="-10" dirty="0">
                          <a:latin typeface="Arial"/>
                          <a:cs typeface="Arial"/>
                        </a:rPr>
                        <a:t>buffer[0]</a:t>
                      </a:r>
                      <a:endParaRPr sz="1800" dirty="0">
                        <a:latin typeface="Arial"/>
                        <a:cs typeface="Arial"/>
                      </a:endParaRPr>
                    </a:p>
                  </a:txBody>
                  <a:tcPr marL="0" marR="0" marT="23495" marB="0">
                    <a:lnL w="28575">
                      <a:solidFill>
                        <a:srgbClr val="000000"/>
                      </a:solidFill>
                      <a:prstDash val="solid"/>
                    </a:lnL>
                    <a:lnR w="28575">
                      <a:solidFill>
                        <a:srgbClr val="000000"/>
                      </a:solidFill>
                      <a:prstDash val="solid"/>
                    </a:lnR>
                    <a:lnT w="38100">
                      <a:solidFill>
                        <a:srgbClr val="000000"/>
                      </a:solidFill>
                      <a:prstDash val="solid"/>
                    </a:lnT>
                    <a:lnB w="28575">
                      <a:solidFill>
                        <a:srgbClr val="000000"/>
                      </a:solidFill>
                      <a:prstDash val="solid"/>
                    </a:lnB>
                    <a:solidFill>
                      <a:srgbClr val="A6A6A6"/>
                    </a:solidFill>
                  </a:tcPr>
                </a:tc>
                <a:extLst>
                  <a:ext uri="{0D108BD9-81ED-4DB2-BD59-A6C34878D82A}">
                    <a16:rowId xmlns:a16="http://schemas.microsoft.com/office/drawing/2014/main" val="10003"/>
                  </a:ext>
                </a:extLst>
              </a:tr>
            </a:tbl>
          </a:graphicData>
        </a:graphic>
      </p:graphicFrame>
      <p:sp>
        <p:nvSpPr>
          <p:cNvPr id="2" name="Arrow: Right 1">
            <a:extLst>
              <a:ext uri="{FF2B5EF4-FFF2-40B4-BE49-F238E27FC236}">
                <a16:creationId xmlns:a16="http://schemas.microsoft.com/office/drawing/2014/main" id="{1204B6B2-CAFA-73FC-89C6-990BB6F4D226}"/>
              </a:ext>
            </a:extLst>
          </p:cNvPr>
          <p:cNvSpPr/>
          <p:nvPr/>
        </p:nvSpPr>
        <p:spPr>
          <a:xfrm rot="10800000">
            <a:off x="7819202" y="5311266"/>
            <a:ext cx="526415" cy="38608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46FB0023-BB0A-0108-E82F-85DF1AB5545F}"/>
              </a:ext>
            </a:extLst>
          </p:cNvPr>
          <p:cNvSpPr/>
          <p:nvPr/>
        </p:nvSpPr>
        <p:spPr>
          <a:xfrm rot="10800000">
            <a:off x="7848600" y="3319120"/>
            <a:ext cx="526415" cy="38608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2059244-E21F-8079-B096-C0CC541645B8}"/>
              </a:ext>
            </a:extLst>
          </p:cNvPr>
          <p:cNvSpPr txBox="1"/>
          <p:nvPr/>
        </p:nvSpPr>
        <p:spPr>
          <a:xfrm>
            <a:off x="8328140" y="3335868"/>
            <a:ext cx="697627" cy="369332"/>
          </a:xfrm>
          <a:prstGeom prst="rect">
            <a:avLst/>
          </a:prstGeom>
          <a:noFill/>
        </p:spPr>
        <p:txBody>
          <a:bodyPr wrap="none" rtlCol="0">
            <a:spAutoFit/>
          </a:bodyPr>
          <a:lstStyle/>
          <a:p>
            <a:r>
              <a:rPr lang="en-US" dirty="0"/>
              <a:t>$</a:t>
            </a:r>
            <a:r>
              <a:rPr lang="en-US" dirty="0" err="1"/>
              <a:t>ebp</a:t>
            </a:r>
            <a:endParaRPr lang="en-US" dirty="0"/>
          </a:p>
        </p:txBody>
      </p:sp>
      <p:sp>
        <p:nvSpPr>
          <p:cNvPr id="8" name="TextBox 7">
            <a:extLst>
              <a:ext uri="{FF2B5EF4-FFF2-40B4-BE49-F238E27FC236}">
                <a16:creationId xmlns:a16="http://schemas.microsoft.com/office/drawing/2014/main" id="{080ECD47-ACB8-936F-BBC5-586AB011D9B5}"/>
              </a:ext>
            </a:extLst>
          </p:cNvPr>
          <p:cNvSpPr txBox="1"/>
          <p:nvPr/>
        </p:nvSpPr>
        <p:spPr>
          <a:xfrm>
            <a:off x="8292487" y="5311266"/>
            <a:ext cx="2121093" cy="369332"/>
          </a:xfrm>
          <a:prstGeom prst="rect">
            <a:avLst/>
          </a:prstGeom>
          <a:noFill/>
        </p:spPr>
        <p:txBody>
          <a:bodyPr wrap="none" rtlCol="0">
            <a:spAutoFit/>
          </a:bodyPr>
          <a:lstStyle/>
          <a:p>
            <a:r>
              <a:rPr lang="en-US" dirty="0"/>
              <a:t>Beginning of buffer</a:t>
            </a:r>
          </a:p>
        </p:txBody>
      </p:sp>
      <p:sp>
        <p:nvSpPr>
          <p:cNvPr id="20" name="TextBox 19">
            <a:extLst>
              <a:ext uri="{FF2B5EF4-FFF2-40B4-BE49-F238E27FC236}">
                <a16:creationId xmlns:a16="http://schemas.microsoft.com/office/drawing/2014/main" id="{D93C5A45-2874-BA76-85A2-91F6779AEF82}"/>
              </a:ext>
            </a:extLst>
          </p:cNvPr>
          <p:cNvSpPr txBox="1"/>
          <p:nvPr/>
        </p:nvSpPr>
        <p:spPr>
          <a:xfrm>
            <a:off x="7871587" y="3992021"/>
            <a:ext cx="4320413" cy="923330"/>
          </a:xfrm>
          <a:prstGeom prst="rect">
            <a:avLst/>
          </a:prstGeom>
          <a:noFill/>
        </p:spPr>
        <p:txBody>
          <a:bodyPr wrap="none" rtlCol="0">
            <a:spAutoFit/>
          </a:bodyPr>
          <a:lstStyle/>
          <a:p>
            <a:r>
              <a:rPr lang="en-US" dirty="0"/>
              <a:t>Return address =</a:t>
            </a:r>
          </a:p>
          <a:p>
            <a:endParaRPr lang="en-US" dirty="0"/>
          </a:p>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ebp</a:t>
            </a:r>
            <a:r>
              <a:rPr lang="en-US" dirty="0">
                <a:latin typeface="Courier New" panose="02070309020205020404" pitchFamily="49" charset="0"/>
                <a:cs typeface="Courier New" panose="02070309020205020404" pitchFamily="49" charset="0"/>
              </a:rPr>
              <a:t> – beginning of buffer)+4</a:t>
            </a:r>
          </a:p>
        </p:txBody>
      </p:sp>
      <mc:AlternateContent xmlns:mc="http://schemas.openxmlformats.org/markup-compatibility/2006" xmlns:p14="http://schemas.microsoft.com/office/powerpoint/2010/main">
        <mc:Choice Requires="p14">
          <p:contentPart p14:bwMode="auto" r:id="rId8">
            <p14:nvContentPartPr>
              <p14:cNvPr id="21" name="Ink 20">
                <a:extLst>
                  <a:ext uri="{FF2B5EF4-FFF2-40B4-BE49-F238E27FC236}">
                    <a16:creationId xmlns:a16="http://schemas.microsoft.com/office/drawing/2014/main" id="{18FF800E-C836-C02F-F1BE-08D051545C7B}"/>
                  </a:ext>
                </a:extLst>
              </p14:cNvPr>
              <p14:cNvContentPartPr/>
              <p14:nvPr/>
            </p14:nvContentPartPr>
            <p14:xfrm>
              <a:off x="7784581" y="2854430"/>
              <a:ext cx="303480" cy="542880"/>
            </p14:xfrm>
          </p:contentPart>
        </mc:Choice>
        <mc:Fallback xmlns="">
          <p:pic>
            <p:nvPicPr>
              <p:cNvPr id="21" name="Ink 20">
                <a:extLst>
                  <a:ext uri="{FF2B5EF4-FFF2-40B4-BE49-F238E27FC236}">
                    <a16:creationId xmlns:a16="http://schemas.microsoft.com/office/drawing/2014/main" id="{18FF800E-C836-C02F-F1BE-08D051545C7B}"/>
                  </a:ext>
                </a:extLst>
              </p:cNvPr>
              <p:cNvPicPr/>
              <p:nvPr/>
            </p:nvPicPr>
            <p:blipFill>
              <a:blip r:embed="rId9"/>
              <a:stretch>
                <a:fillRect/>
              </a:stretch>
            </p:blipFill>
            <p:spPr>
              <a:xfrm>
                <a:off x="7775581" y="2845430"/>
                <a:ext cx="321120" cy="560520"/>
              </a:xfrm>
              <a:prstGeom prst="rect">
                <a:avLst/>
              </a:prstGeom>
            </p:spPr>
          </p:pic>
        </mc:Fallback>
      </mc:AlternateContent>
      <p:sp>
        <p:nvSpPr>
          <p:cNvPr id="34" name="TextBox 33">
            <a:extLst>
              <a:ext uri="{FF2B5EF4-FFF2-40B4-BE49-F238E27FC236}">
                <a16:creationId xmlns:a16="http://schemas.microsoft.com/office/drawing/2014/main" id="{947422BF-7DB9-D8A5-D725-233942E98905}"/>
              </a:ext>
            </a:extLst>
          </p:cNvPr>
          <p:cNvSpPr txBox="1"/>
          <p:nvPr/>
        </p:nvSpPr>
        <p:spPr>
          <a:xfrm>
            <a:off x="8007759" y="2770179"/>
            <a:ext cx="447558" cy="369332"/>
          </a:xfrm>
          <a:prstGeom prst="rect">
            <a:avLst/>
          </a:prstGeom>
          <a:noFill/>
        </p:spPr>
        <p:txBody>
          <a:bodyPr wrap="none" rtlCol="0">
            <a:spAutoFit/>
          </a:bodyPr>
          <a:lstStyle/>
          <a:p>
            <a:r>
              <a:rPr lang="en-US" dirty="0">
                <a:solidFill>
                  <a:srgbClr val="FF0000"/>
                </a:solidFill>
              </a:rPr>
              <a:t>+4</a:t>
            </a:r>
          </a:p>
        </p:txBody>
      </p:sp>
    </p:spTree>
    <p:extLst>
      <p:ext uri="{BB962C8B-B14F-4D97-AF65-F5344CB8AC3E}">
        <p14:creationId xmlns:p14="http://schemas.microsoft.com/office/powerpoint/2010/main" val="14539073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33</a:t>
            </a:fld>
            <a:endParaRPr lang="en-US" dirty="0"/>
          </a:p>
        </p:txBody>
      </p:sp>
      <p:sp>
        <p:nvSpPr>
          <p:cNvPr id="9" name="object 2">
            <a:extLst>
              <a:ext uri="{FF2B5EF4-FFF2-40B4-BE49-F238E27FC236}">
                <a16:creationId xmlns:a16="http://schemas.microsoft.com/office/drawing/2014/main" id="{76776DA4-8D09-CD44-7EBA-9D4CE8100F46}"/>
              </a:ext>
            </a:extLst>
          </p:cNvPr>
          <p:cNvSpPr txBox="1"/>
          <p:nvPr/>
        </p:nvSpPr>
        <p:spPr>
          <a:xfrm>
            <a:off x="154939" y="99771"/>
            <a:ext cx="4772025" cy="452120"/>
          </a:xfrm>
          <a:prstGeom prst="rect">
            <a:avLst/>
          </a:prstGeom>
        </p:spPr>
        <p:txBody>
          <a:bodyPr vert="horz" wrap="square" lIns="0" tIns="12065" rIns="0" bIns="0" rtlCol="0">
            <a:spAutoFit/>
          </a:bodyPr>
          <a:lstStyle/>
          <a:p>
            <a:pPr marL="12700">
              <a:lnSpc>
                <a:spcPct val="100000"/>
              </a:lnSpc>
              <a:spcBef>
                <a:spcPts val="95"/>
              </a:spcBef>
            </a:pPr>
            <a:r>
              <a:rPr sz="2800" dirty="0">
                <a:latin typeface="Arial"/>
                <a:cs typeface="Arial"/>
              </a:rPr>
              <a:t>Our</a:t>
            </a:r>
            <a:r>
              <a:rPr sz="2800" spc="-70" dirty="0">
                <a:latin typeface="Arial"/>
                <a:cs typeface="Arial"/>
              </a:rPr>
              <a:t> </a:t>
            </a:r>
            <a:r>
              <a:rPr sz="2800" dirty="0">
                <a:latin typeface="Arial"/>
                <a:cs typeface="Arial"/>
              </a:rPr>
              <a:t>first</a:t>
            </a:r>
            <a:r>
              <a:rPr sz="2800" spc="-70" dirty="0">
                <a:latin typeface="Arial"/>
                <a:cs typeface="Arial"/>
              </a:rPr>
              <a:t> </a:t>
            </a:r>
            <a:r>
              <a:rPr sz="2800" dirty="0">
                <a:latin typeface="Arial"/>
                <a:cs typeface="Arial"/>
              </a:rPr>
              <a:t>buffer</a:t>
            </a:r>
            <a:r>
              <a:rPr sz="2800" spc="-70" dirty="0">
                <a:latin typeface="Arial"/>
                <a:cs typeface="Arial"/>
              </a:rPr>
              <a:t> </a:t>
            </a:r>
            <a:r>
              <a:rPr sz="2800" dirty="0">
                <a:latin typeface="Arial"/>
                <a:cs typeface="Arial"/>
              </a:rPr>
              <a:t>overflow</a:t>
            </a:r>
            <a:r>
              <a:rPr sz="2800" spc="-70" dirty="0">
                <a:latin typeface="Arial"/>
                <a:cs typeface="Arial"/>
              </a:rPr>
              <a:t> </a:t>
            </a:r>
            <a:r>
              <a:rPr sz="2800" spc="-10" dirty="0">
                <a:latin typeface="Arial"/>
                <a:cs typeface="Arial"/>
              </a:rPr>
              <a:t>attack</a:t>
            </a:r>
            <a:endParaRPr sz="2800">
              <a:latin typeface="Arial"/>
              <a:cs typeface="Arial"/>
            </a:endParaRPr>
          </a:p>
        </p:txBody>
      </p:sp>
      <p:grpSp>
        <p:nvGrpSpPr>
          <p:cNvPr id="10" name="object 3">
            <a:extLst>
              <a:ext uri="{FF2B5EF4-FFF2-40B4-BE49-F238E27FC236}">
                <a16:creationId xmlns:a16="http://schemas.microsoft.com/office/drawing/2014/main" id="{FF3A96B0-02F5-9B36-AFBF-BCFCFD247E1D}"/>
              </a:ext>
            </a:extLst>
          </p:cNvPr>
          <p:cNvGrpSpPr/>
          <p:nvPr/>
        </p:nvGrpSpPr>
        <p:grpSpPr>
          <a:xfrm>
            <a:off x="750062" y="978661"/>
            <a:ext cx="3378200" cy="1183640"/>
            <a:chOff x="750062" y="978661"/>
            <a:chExt cx="3378200" cy="1183640"/>
          </a:xfrm>
        </p:grpSpPr>
        <p:sp>
          <p:nvSpPr>
            <p:cNvPr id="11" name="object 4">
              <a:extLst>
                <a:ext uri="{FF2B5EF4-FFF2-40B4-BE49-F238E27FC236}">
                  <a16:creationId xmlns:a16="http://schemas.microsoft.com/office/drawing/2014/main" id="{4889894D-B09A-D386-5DEE-731A813D372A}"/>
                </a:ext>
              </a:extLst>
            </p:cNvPr>
            <p:cNvSpPr/>
            <p:nvPr/>
          </p:nvSpPr>
          <p:spPr>
            <a:xfrm>
              <a:off x="762762" y="991361"/>
              <a:ext cx="3352800" cy="1158240"/>
            </a:xfrm>
            <a:custGeom>
              <a:avLst/>
              <a:gdLst/>
              <a:ahLst/>
              <a:cxnLst/>
              <a:rect l="l" t="t" r="r" b="b"/>
              <a:pathLst>
                <a:path w="3352800" h="1158239">
                  <a:moveTo>
                    <a:pt x="3352800" y="0"/>
                  </a:moveTo>
                  <a:lnTo>
                    <a:pt x="0" y="0"/>
                  </a:lnTo>
                  <a:lnTo>
                    <a:pt x="0" y="1158239"/>
                  </a:lnTo>
                  <a:lnTo>
                    <a:pt x="3352800" y="1158239"/>
                  </a:lnTo>
                  <a:lnTo>
                    <a:pt x="3352800" y="0"/>
                  </a:lnTo>
                  <a:close/>
                </a:path>
              </a:pathLst>
            </a:custGeom>
            <a:solidFill>
              <a:srgbClr val="C0504D"/>
            </a:solidFill>
          </p:spPr>
          <p:txBody>
            <a:bodyPr wrap="square" lIns="0" tIns="0" rIns="0" bIns="0" rtlCol="0"/>
            <a:lstStyle/>
            <a:p>
              <a:endParaRPr/>
            </a:p>
          </p:txBody>
        </p:sp>
        <p:sp>
          <p:nvSpPr>
            <p:cNvPr id="12" name="object 5">
              <a:extLst>
                <a:ext uri="{FF2B5EF4-FFF2-40B4-BE49-F238E27FC236}">
                  <a16:creationId xmlns:a16="http://schemas.microsoft.com/office/drawing/2014/main" id="{499B8EA3-5A54-21F9-9AA8-7258DDC36E7F}"/>
                </a:ext>
              </a:extLst>
            </p:cNvPr>
            <p:cNvSpPr/>
            <p:nvPr/>
          </p:nvSpPr>
          <p:spPr>
            <a:xfrm>
              <a:off x="762762" y="991361"/>
              <a:ext cx="3352800" cy="1158240"/>
            </a:xfrm>
            <a:custGeom>
              <a:avLst/>
              <a:gdLst/>
              <a:ahLst/>
              <a:cxnLst/>
              <a:rect l="l" t="t" r="r" b="b"/>
              <a:pathLst>
                <a:path w="3352800" h="1158239">
                  <a:moveTo>
                    <a:pt x="0" y="1158239"/>
                  </a:moveTo>
                  <a:lnTo>
                    <a:pt x="3352800" y="1158239"/>
                  </a:lnTo>
                  <a:lnTo>
                    <a:pt x="3352800" y="0"/>
                  </a:lnTo>
                  <a:lnTo>
                    <a:pt x="0" y="0"/>
                  </a:lnTo>
                  <a:lnTo>
                    <a:pt x="0" y="1158239"/>
                  </a:lnTo>
                  <a:close/>
                </a:path>
              </a:pathLst>
            </a:custGeom>
            <a:ln w="25400">
              <a:solidFill>
                <a:srgbClr val="000000"/>
              </a:solidFill>
            </a:ln>
          </p:spPr>
          <p:txBody>
            <a:bodyPr wrap="square" lIns="0" tIns="0" rIns="0" bIns="0" rtlCol="0"/>
            <a:lstStyle/>
            <a:p>
              <a:endParaRPr/>
            </a:p>
          </p:txBody>
        </p:sp>
      </p:grpSp>
      <p:sp>
        <p:nvSpPr>
          <p:cNvPr id="14" name="object 6">
            <a:extLst>
              <a:ext uri="{FF2B5EF4-FFF2-40B4-BE49-F238E27FC236}">
                <a16:creationId xmlns:a16="http://schemas.microsoft.com/office/drawing/2014/main" id="{EFCB7BB0-E4A5-B035-79EB-F469944BE55C}"/>
              </a:ext>
            </a:extLst>
          </p:cNvPr>
          <p:cNvSpPr txBox="1"/>
          <p:nvPr/>
        </p:nvSpPr>
        <p:spPr>
          <a:xfrm>
            <a:off x="762762" y="991361"/>
            <a:ext cx="3352800" cy="115824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5"/>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15" name="object 7">
            <a:extLst>
              <a:ext uri="{FF2B5EF4-FFF2-40B4-BE49-F238E27FC236}">
                <a16:creationId xmlns:a16="http://schemas.microsoft.com/office/drawing/2014/main" id="{14709813-5EF2-5649-39AA-F97D3F098778}"/>
              </a:ext>
            </a:extLst>
          </p:cNvPr>
          <p:cNvGrpSpPr/>
          <p:nvPr/>
        </p:nvGrpSpPr>
        <p:grpSpPr>
          <a:xfrm>
            <a:off x="714755" y="2101583"/>
            <a:ext cx="3442970" cy="561340"/>
            <a:chOff x="714755" y="2101583"/>
            <a:chExt cx="3442970" cy="561340"/>
          </a:xfrm>
        </p:grpSpPr>
        <p:pic>
          <p:nvPicPr>
            <p:cNvPr id="16" name="object 8">
              <a:extLst>
                <a:ext uri="{FF2B5EF4-FFF2-40B4-BE49-F238E27FC236}">
                  <a16:creationId xmlns:a16="http://schemas.microsoft.com/office/drawing/2014/main" id="{D2DF80EF-F8F9-D3CA-D90A-5F57A4800BB1}"/>
                </a:ext>
              </a:extLst>
            </p:cNvPr>
            <p:cNvPicPr/>
            <p:nvPr/>
          </p:nvPicPr>
          <p:blipFill>
            <a:blip r:embed="rId3" cstate="print"/>
            <a:stretch>
              <a:fillRect/>
            </a:stretch>
          </p:blipFill>
          <p:spPr>
            <a:xfrm>
              <a:off x="714755" y="2121433"/>
              <a:ext cx="3442716" cy="455650"/>
            </a:xfrm>
            <a:prstGeom prst="rect">
              <a:avLst/>
            </a:prstGeom>
          </p:spPr>
        </p:pic>
        <p:pic>
          <p:nvPicPr>
            <p:cNvPr id="17" name="object 9">
              <a:extLst>
                <a:ext uri="{FF2B5EF4-FFF2-40B4-BE49-F238E27FC236}">
                  <a16:creationId xmlns:a16="http://schemas.microsoft.com/office/drawing/2014/main" id="{EA15FFC2-F61B-2A15-B5E2-1024FCCFA675}"/>
                </a:ext>
              </a:extLst>
            </p:cNvPr>
            <p:cNvPicPr/>
            <p:nvPr/>
          </p:nvPicPr>
          <p:blipFill>
            <a:blip r:embed="rId4" cstate="print"/>
            <a:stretch>
              <a:fillRect/>
            </a:stretch>
          </p:blipFill>
          <p:spPr>
            <a:xfrm>
              <a:off x="2036063" y="2101583"/>
              <a:ext cx="797064" cy="560844"/>
            </a:xfrm>
            <a:prstGeom prst="rect">
              <a:avLst/>
            </a:prstGeom>
          </p:spPr>
        </p:pic>
        <p:pic>
          <p:nvPicPr>
            <p:cNvPr id="18" name="object 10">
              <a:extLst>
                <a:ext uri="{FF2B5EF4-FFF2-40B4-BE49-F238E27FC236}">
                  <a16:creationId xmlns:a16="http://schemas.microsoft.com/office/drawing/2014/main" id="{17F50287-440D-D3ED-CCBA-FD9626F1339F}"/>
                </a:ext>
              </a:extLst>
            </p:cNvPr>
            <p:cNvPicPr/>
            <p:nvPr/>
          </p:nvPicPr>
          <p:blipFill>
            <a:blip r:embed="rId5" cstate="print"/>
            <a:stretch>
              <a:fillRect/>
            </a:stretch>
          </p:blipFill>
          <p:spPr>
            <a:xfrm>
              <a:off x="761999" y="2148840"/>
              <a:ext cx="3352800" cy="365760"/>
            </a:xfrm>
            <a:prstGeom prst="rect">
              <a:avLst/>
            </a:prstGeom>
          </p:spPr>
        </p:pic>
        <p:sp>
          <p:nvSpPr>
            <p:cNvPr id="23" name="object 11">
              <a:extLst>
                <a:ext uri="{FF2B5EF4-FFF2-40B4-BE49-F238E27FC236}">
                  <a16:creationId xmlns:a16="http://schemas.microsoft.com/office/drawing/2014/main" id="{1A1753EF-0B3A-5879-24C3-80FFB9E9C302}"/>
                </a:ext>
              </a:extLst>
            </p:cNvPr>
            <p:cNvSpPr/>
            <p:nvPr/>
          </p:nvSpPr>
          <p:spPr>
            <a:xfrm>
              <a:off x="761999" y="21488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25" name="object 12">
            <a:extLst>
              <a:ext uri="{FF2B5EF4-FFF2-40B4-BE49-F238E27FC236}">
                <a16:creationId xmlns:a16="http://schemas.microsoft.com/office/drawing/2014/main" id="{4DA79C8C-9767-31FE-B7FF-2A71051CA32E}"/>
              </a:ext>
            </a:extLst>
          </p:cNvPr>
          <p:cNvSpPr txBox="1"/>
          <p:nvPr/>
        </p:nvSpPr>
        <p:spPr>
          <a:xfrm>
            <a:off x="767524" y="2166873"/>
            <a:ext cx="3343275" cy="299720"/>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Stuff</a:t>
            </a:r>
            <a:endParaRPr sz="1800">
              <a:latin typeface="Calibri"/>
              <a:cs typeface="Calibri"/>
            </a:endParaRPr>
          </a:p>
        </p:txBody>
      </p:sp>
      <p:sp>
        <p:nvSpPr>
          <p:cNvPr id="26" name="object 13">
            <a:extLst>
              <a:ext uri="{FF2B5EF4-FFF2-40B4-BE49-F238E27FC236}">
                <a16:creationId xmlns:a16="http://schemas.microsoft.com/office/drawing/2014/main" id="{21D38773-9FAD-71AF-AB7A-5CBAC06CFD8C}"/>
              </a:ext>
            </a:extLst>
          </p:cNvPr>
          <p:cNvSpPr/>
          <p:nvPr/>
        </p:nvSpPr>
        <p:spPr>
          <a:xfrm>
            <a:off x="762762" y="25306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27" name="object 14">
            <a:extLst>
              <a:ext uri="{FF2B5EF4-FFF2-40B4-BE49-F238E27FC236}">
                <a16:creationId xmlns:a16="http://schemas.microsoft.com/office/drawing/2014/main" id="{F194D385-0237-FA1E-D154-0F0526A2450C}"/>
              </a:ext>
            </a:extLst>
          </p:cNvPr>
          <p:cNvSpPr txBox="1"/>
          <p:nvPr/>
        </p:nvSpPr>
        <p:spPr>
          <a:xfrm>
            <a:off x="775462" y="2543301"/>
            <a:ext cx="3327400" cy="431800"/>
          </a:xfrm>
          <a:prstGeom prst="rect">
            <a:avLst/>
          </a:prstGeom>
          <a:solidFill>
            <a:srgbClr val="C0504D"/>
          </a:solidFill>
        </p:spPr>
        <p:txBody>
          <a:bodyPr vert="horz" wrap="square" lIns="0" tIns="62865" rIns="0" bIns="0" rtlCol="0">
            <a:spAutoFit/>
          </a:bodyPr>
          <a:lstStyle/>
          <a:p>
            <a:pPr marL="739775">
              <a:lnSpc>
                <a:spcPct val="100000"/>
              </a:lnSpc>
              <a:spcBef>
                <a:spcPts val="495"/>
              </a:spcBef>
            </a:pPr>
            <a:r>
              <a:rPr sz="1800" dirty="0">
                <a:latin typeface="Calibri"/>
                <a:cs typeface="Calibri"/>
              </a:rPr>
              <a:t>New</a:t>
            </a:r>
            <a:r>
              <a:rPr sz="1800" spc="10" dirty="0">
                <a:latin typeface="Calibri"/>
                <a:cs typeface="Calibri"/>
              </a:rPr>
              <a:t> </a:t>
            </a:r>
            <a:r>
              <a:rPr sz="1800" dirty="0">
                <a:latin typeface="Calibri"/>
                <a:cs typeface="Calibri"/>
              </a:rPr>
              <a:t>return </a:t>
            </a:r>
            <a:r>
              <a:rPr sz="1800" spc="-10" dirty="0">
                <a:latin typeface="Calibri"/>
                <a:cs typeface="Calibri"/>
              </a:rPr>
              <a:t>address</a:t>
            </a:r>
            <a:endParaRPr sz="1800">
              <a:latin typeface="Calibri"/>
              <a:cs typeface="Calibri"/>
            </a:endParaRPr>
          </a:p>
        </p:txBody>
      </p:sp>
      <p:grpSp>
        <p:nvGrpSpPr>
          <p:cNvPr id="28" name="object 15">
            <a:extLst>
              <a:ext uri="{FF2B5EF4-FFF2-40B4-BE49-F238E27FC236}">
                <a16:creationId xmlns:a16="http://schemas.microsoft.com/office/drawing/2014/main" id="{0662815E-CC4F-EECF-04F4-283122D8905E}"/>
              </a:ext>
            </a:extLst>
          </p:cNvPr>
          <p:cNvGrpSpPr/>
          <p:nvPr/>
        </p:nvGrpSpPr>
        <p:grpSpPr>
          <a:xfrm>
            <a:off x="714755" y="2976372"/>
            <a:ext cx="3442970" cy="2620010"/>
            <a:chOff x="714755" y="2976372"/>
            <a:chExt cx="3442970" cy="2620010"/>
          </a:xfrm>
        </p:grpSpPr>
        <p:pic>
          <p:nvPicPr>
            <p:cNvPr id="29" name="object 16">
              <a:extLst>
                <a:ext uri="{FF2B5EF4-FFF2-40B4-BE49-F238E27FC236}">
                  <a16:creationId xmlns:a16="http://schemas.microsoft.com/office/drawing/2014/main" id="{6BEAFE3A-F900-7037-199C-C8F10EEDA370}"/>
                </a:ext>
              </a:extLst>
            </p:cNvPr>
            <p:cNvPicPr/>
            <p:nvPr/>
          </p:nvPicPr>
          <p:blipFill>
            <a:blip r:embed="rId6" cstate="print"/>
            <a:stretch>
              <a:fillRect/>
            </a:stretch>
          </p:blipFill>
          <p:spPr>
            <a:xfrm>
              <a:off x="714755" y="2976372"/>
              <a:ext cx="3442716" cy="2619755"/>
            </a:xfrm>
            <a:prstGeom prst="rect">
              <a:avLst/>
            </a:prstGeom>
          </p:spPr>
        </p:pic>
        <p:pic>
          <p:nvPicPr>
            <p:cNvPr id="30" name="object 17">
              <a:extLst>
                <a:ext uri="{FF2B5EF4-FFF2-40B4-BE49-F238E27FC236}">
                  <a16:creationId xmlns:a16="http://schemas.microsoft.com/office/drawing/2014/main" id="{610EE6D0-C1FE-4B81-C784-16EDDD05E235}"/>
                </a:ext>
              </a:extLst>
            </p:cNvPr>
            <p:cNvPicPr/>
            <p:nvPr/>
          </p:nvPicPr>
          <p:blipFill>
            <a:blip r:embed="rId7" cstate="print"/>
            <a:stretch>
              <a:fillRect/>
            </a:stretch>
          </p:blipFill>
          <p:spPr>
            <a:xfrm>
              <a:off x="761999" y="3003804"/>
              <a:ext cx="3352800" cy="2529840"/>
            </a:xfrm>
            <a:prstGeom prst="rect">
              <a:avLst/>
            </a:prstGeom>
          </p:spPr>
        </p:pic>
        <p:sp>
          <p:nvSpPr>
            <p:cNvPr id="31" name="object 18">
              <a:extLst>
                <a:ext uri="{FF2B5EF4-FFF2-40B4-BE49-F238E27FC236}">
                  <a16:creationId xmlns:a16="http://schemas.microsoft.com/office/drawing/2014/main" id="{B485BA48-9C22-3B6D-B73A-DB2931D5B5D5}"/>
                </a:ext>
              </a:extLst>
            </p:cNvPr>
            <p:cNvSpPr/>
            <p:nvPr/>
          </p:nvSpPr>
          <p:spPr>
            <a:xfrm>
              <a:off x="761999" y="3003804"/>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32" name="object 19">
            <a:extLst>
              <a:ext uri="{FF2B5EF4-FFF2-40B4-BE49-F238E27FC236}">
                <a16:creationId xmlns:a16="http://schemas.microsoft.com/office/drawing/2014/main" id="{ED4B0869-2C23-D928-476A-D60ACAA8F673}"/>
              </a:ext>
            </a:extLst>
          </p:cNvPr>
          <p:cNvSpPr txBox="1"/>
          <p:nvPr/>
        </p:nvSpPr>
        <p:spPr>
          <a:xfrm>
            <a:off x="2216785" y="4104513"/>
            <a:ext cx="454025" cy="299720"/>
          </a:xfrm>
          <a:prstGeom prst="rect">
            <a:avLst/>
          </a:prstGeom>
        </p:spPr>
        <p:txBody>
          <a:bodyPr vert="horz" wrap="square" lIns="0" tIns="12700" rIns="0" bIns="0" rtlCol="0">
            <a:spAutoFit/>
          </a:bodyPr>
          <a:lstStyle/>
          <a:p>
            <a:pPr>
              <a:lnSpc>
                <a:spcPct val="100000"/>
              </a:lnSpc>
              <a:spcBef>
                <a:spcPts val="100"/>
              </a:spcBef>
            </a:pPr>
            <a:r>
              <a:rPr sz="1800" spc="-10" dirty="0">
                <a:latin typeface="Calibri"/>
                <a:cs typeface="Calibri"/>
              </a:rPr>
              <a:t>Stuff</a:t>
            </a:r>
            <a:endParaRPr sz="1800">
              <a:latin typeface="Calibri"/>
              <a:cs typeface="Calibri"/>
            </a:endParaRPr>
          </a:p>
        </p:txBody>
      </p:sp>
      <p:sp>
        <p:nvSpPr>
          <p:cNvPr id="33" name="object 21">
            <a:extLst>
              <a:ext uri="{FF2B5EF4-FFF2-40B4-BE49-F238E27FC236}">
                <a16:creationId xmlns:a16="http://schemas.microsoft.com/office/drawing/2014/main" id="{81D990B9-9772-D951-E388-517A0699FF39}"/>
              </a:ext>
            </a:extLst>
          </p:cNvPr>
          <p:cNvSpPr txBox="1"/>
          <p:nvPr/>
        </p:nvSpPr>
        <p:spPr>
          <a:xfrm>
            <a:off x="1907794" y="5700484"/>
            <a:ext cx="848360" cy="281305"/>
          </a:xfrm>
          <a:prstGeom prst="rect">
            <a:avLst/>
          </a:prstGeom>
        </p:spPr>
        <p:txBody>
          <a:bodyPr vert="horz" wrap="square" lIns="0" tIns="0" rIns="0" bIns="0" rtlCol="0">
            <a:spAutoFit/>
          </a:bodyPr>
          <a:lstStyle/>
          <a:p>
            <a:pPr marL="12700">
              <a:lnSpc>
                <a:spcPts val="2090"/>
              </a:lnSpc>
            </a:pPr>
            <a:r>
              <a:rPr sz="1800" spc="-10" dirty="0">
                <a:latin typeface="Arial"/>
                <a:cs typeface="Arial"/>
              </a:rPr>
              <a:t>“badfile”</a:t>
            </a:r>
            <a:endParaRPr sz="1800">
              <a:latin typeface="Arial"/>
              <a:cs typeface="Arial"/>
            </a:endParaRPr>
          </a:p>
        </p:txBody>
      </p:sp>
      <p:sp>
        <p:nvSpPr>
          <p:cNvPr id="42" name="object 20">
            <a:extLst>
              <a:ext uri="{FF2B5EF4-FFF2-40B4-BE49-F238E27FC236}">
                <a16:creationId xmlns:a16="http://schemas.microsoft.com/office/drawing/2014/main" id="{8E30CA03-24D5-7D6E-878D-D694786C56DE}"/>
              </a:ext>
            </a:extLst>
          </p:cNvPr>
          <p:cNvSpPr txBox="1">
            <a:spLocks/>
          </p:cNvSpPr>
          <p:nvPr/>
        </p:nvSpPr>
        <p:spPr>
          <a:xfrm>
            <a:off x="5423153" y="71373"/>
            <a:ext cx="6297295" cy="574040"/>
          </a:xfrm>
          <a:prstGeom prst="rect">
            <a:avLst/>
          </a:prstGeom>
        </p:spPr>
        <p:txBody>
          <a:bodyPr vert="horz" wrap="square" lIns="0" tIns="12700" rIns="0" bIns="0" rtlCol="0">
            <a:spAutoFit/>
          </a:bodyPr>
          <a:lstStyle>
            <a:lvl1pPr>
              <a:defRPr sz="2400" b="0" i="0">
                <a:solidFill>
                  <a:schemeClr val="tx1"/>
                </a:solidFill>
                <a:latin typeface="Calibri"/>
                <a:ea typeface="+mj-ea"/>
                <a:cs typeface="Calibri"/>
              </a:defRPr>
            </a:lvl1pPr>
          </a:lstStyle>
          <a:p>
            <a:pPr marL="1270" algn="ctr">
              <a:spcBef>
                <a:spcPts val="100"/>
              </a:spcBef>
            </a:pPr>
            <a:r>
              <a:rPr lang="en-US" sz="1800" b="1" spc="-10">
                <a:solidFill>
                  <a:srgbClr val="000000"/>
                </a:solidFill>
                <a:latin typeface="Arial"/>
                <a:cs typeface="Arial"/>
              </a:rPr>
              <a:t>GOAL:</a:t>
            </a:r>
            <a:endParaRPr lang="en-US" sz="1800">
              <a:latin typeface="Arial"/>
              <a:cs typeface="Arial"/>
            </a:endParaRPr>
          </a:p>
          <a:p>
            <a:pPr algn="ctr"/>
            <a:r>
              <a:rPr lang="en-US" sz="1800" b="1">
                <a:solidFill>
                  <a:srgbClr val="000000"/>
                </a:solidFill>
                <a:latin typeface="Arial"/>
                <a:cs typeface="Arial"/>
              </a:rPr>
              <a:t>Overflow</a:t>
            </a:r>
            <a:r>
              <a:rPr lang="en-US" sz="1800" b="1" spc="5">
                <a:solidFill>
                  <a:srgbClr val="000000"/>
                </a:solidFill>
                <a:latin typeface="Arial"/>
                <a:cs typeface="Arial"/>
              </a:rPr>
              <a:t> </a:t>
            </a:r>
            <a:r>
              <a:rPr lang="en-US" sz="1800" b="1">
                <a:solidFill>
                  <a:srgbClr val="000000"/>
                </a:solidFill>
                <a:latin typeface="Arial"/>
                <a:cs typeface="Arial"/>
              </a:rPr>
              <a:t>a</a:t>
            </a:r>
            <a:r>
              <a:rPr lang="en-US" sz="1800" b="1" spc="-15">
                <a:solidFill>
                  <a:srgbClr val="000000"/>
                </a:solidFill>
                <a:latin typeface="Arial"/>
                <a:cs typeface="Arial"/>
              </a:rPr>
              <a:t> </a:t>
            </a:r>
            <a:r>
              <a:rPr lang="en-US" sz="1800" b="1">
                <a:solidFill>
                  <a:srgbClr val="000000"/>
                </a:solidFill>
                <a:latin typeface="Arial"/>
                <a:cs typeface="Arial"/>
              </a:rPr>
              <a:t>buffer</a:t>
            </a:r>
            <a:r>
              <a:rPr lang="en-US" sz="1800" b="1" spc="-20">
                <a:solidFill>
                  <a:srgbClr val="000000"/>
                </a:solidFill>
                <a:latin typeface="Arial"/>
                <a:cs typeface="Arial"/>
              </a:rPr>
              <a:t> </a:t>
            </a:r>
            <a:r>
              <a:rPr lang="en-US" sz="1800" b="1">
                <a:solidFill>
                  <a:srgbClr val="000000"/>
                </a:solidFill>
                <a:latin typeface="Arial"/>
                <a:cs typeface="Arial"/>
              </a:rPr>
              <a:t>to</a:t>
            </a:r>
            <a:r>
              <a:rPr lang="en-US" sz="1800" b="1" spc="-15">
                <a:solidFill>
                  <a:srgbClr val="000000"/>
                </a:solidFill>
                <a:latin typeface="Arial"/>
                <a:cs typeface="Arial"/>
              </a:rPr>
              <a:t> </a:t>
            </a:r>
            <a:r>
              <a:rPr lang="en-US" sz="1800" b="1">
                <a:solidFill>
                  <a:srgbClr val="000000"/>
                </a:solidFill>
                <a:latin typeface="Arial"/>
                <a:cs typeface="Arial"/>
              </a:rPr>
              <a:t>insert</a:t>
            </a:r>
            <a:r>
              <a:rPr lang="en-US" sz="1800" b="1" spc="-15">
                <a:solidFill>
                  <a:srgbClr val="000000"/>
                </a:solidFill>
                <a:latin typeface="Arial"/>
                <a:cs typeface="Arial"/>
              </a:rPr>
              <a:t> </a:t>
            </a:r>
            <a:r>
              <a:rPr lang="en-US" sz="1800" b="1">
                <a:solidFill>
                  <a:srgbClr val="000000"/>
                </a:solidFill>
                <a:latin typeface="Arial"/>
                <a:cs typeface="Arial"/>
              </a:rPr>
              <a:t>code</a:t>
            </a:r>
            <a:r>
              <a:rPr lang="en-US" sz="1800" b="1" spc="-15">
                <a:solidFill>
                  <a:srgbClr val="000000"/>
                </a:solidFill>
                <a:latin typeface="Arial"/>
                <a:cs typeface="Arial"/>
              </a:rPr>
              <a:t> </a:t>
            </a:r>
            <a:r>
              <a:rPr lang="en-US" sz="1800" b="1">
                <a:solidFill>
                  <a:srgbClr val="000000"/>
                </a:solidFill>
                <a:latin typeface="Arial"/>
                <a:cs typeface="Arial"/>
              </a:rPr>
              <a:t>and</a:t>
            </a:r>
            <a:r>
              <a:rPr lang="en-US" sz="1800" b="1" spc="-15">
                <a:solidFill>
                  <a:srgbClr val="000000"/>
                </a:solidFill>
                <a:latin typeface="Arial"/>
                <a:cs typeface="Arial"/>
              </a:rPr>
              <a:t> </a:t>
            </a:r>
            <a:r>
              <a:rPr lang="en-US" sz="1800" b="1">
                <a:solidFill>
                  <a:srgbClr val="000000"/>
                </a:solidFill>
                <a:latin typeface="Arial"/>
                <a:cs typeface="Arial"/>
              </a:rPr>
              <a:t>a</a:t>
            </a:r>
            <a:r>
              <a:rPr lang="en-US" sz="1800" b="1" spc="-15">
                <a:solidFill>
                  <a:srgbClr val="000000"/>
                </a:solidFill>
                <a:latin typeface="Arial"/>
                <a:cs typeface="Arial"/>
              </a:rPr>
              <a:t> </a:t>
            </a:r>
            <a:r>
              <a:rPr lang="en-US" sz="1800" b="1">
                <a:solidFill>
                  <a:srgbClr val="000000"/>
                </a:solidFill>
                <a:latin typeface="Arial"/>
                <a:cs typeface="Arial"/>
              </a:rPr>
              <a:t>new</a:t>
            </a:r>
            <a:r>
              <a:rPr lang="en-US" sz="1800" b="1" spc="-10">
                <a:solidFill>
                  <a:srgbClr val="000000"/>
                </a:solidFill>
                <a:latin typeface="Arial"/>
                <a:cs typeface="Arial"/>
              </a:rPr>
              <a:t> </a:t>
            </a:r>
            <a:r>
              <a:rPr lang="en-US" sz="1800" b="1">
                <a:solidFill>
                  <a:srgbClr val="000000"/>
                </a:solidFill>
                <a:latin typeface="Arial"/>
                <a:cs typeface="Arial"/>
              </a:rPr>
              <a:t>return</a:t>
            </a:r>
            <a:r>
              <a:rPr lang="en-US" sz="1800" b="1" spc="-5">
                <a:solidFill>
                  <a:srgbClr val="000000"/>
                </a:solidFill>
                <a:latin typeface="Arial"/>
                <a:cs typeface="Arial"/>
              </a:rPr>
              <a:t> </a:t>
            </a:r>
            <a:r>
              <a:rPr lang="en-US" sz="1800" b="1" spc="-10">
                <a:solidFill>
                  <a:srgbClr val="000000"/>
                </a:solidFill>
                <a:latin typeface="Arial"/>
                <a:cs typeface="Arial"/>
              </a:rPr>
              <a:t>address</a:t>
            </a:r>
            <a:endParaRPr lang="en-US" sz="1800">
              <a:latin typeface="Arial"/>
              <a:cs typeface="Arial"/>
            </a:endParaRPr>
          </a:p>
        </p:txBody>
      </p:sp>
      <p:sp>
        <p:nvSpPr>
          <p:cNvPr id="43" name="object 21">
            <a:extLst>
              <a:ext uri="{FF2B5EF4-FFF2-40B4-BE49-F238E27FC236}">
                <a16:creationId xmlns:a16="http://schemas.microsoft.com/office/drawing/2014/main" id="{782D5A3D-9416-2CA8-40EC-2AFEAA02ECAF}"/>
              </a:ext>
            </a:extLst>
          </p:cNvPr>
          <p:cNvSpPr txBox="1"/>
          <p:nvPr/>
        </p:nvSpPr>
        <p:spPr>
          <a:xfrm>
            <a:off x="5296027" y="1031875"/>
            <a:ext cx="5546725" cy="756920"/>
          </a:xfrm>
          <a:prstGeom prst="rect">
            <a:avLst/>
          </a:prstGeom>
        </p:spPr>
        <p:txBody>
          <a:bodyPr vert="horz" wrap="square" lIns="0" tIns="12700" rIns="0" bIns="0" rtlCol="0">
            <a:spAutoFit/>
          </a:bodyPr>
          <a:lstStyle/>
          <a:p>
            <a:pPr marL="12700" marR="5080">
              <a:lnSpc>
                <a:spcPct val="100000"/>
              </a:lnSpc>
              <a:spcBef>
                <a:spcPts val="100"/>
              </a:spcBef>
            </a:pPr>
            <a:r>
              <a:rPr sz="2400" b="1" u="sng" dirty="0">
                <a:uFill>
                  <a:solidFill>
                    <a:srgbClr val="000000"/>
                  </a:solidFill>
                </a:uFill>
                <a:latin typeface="Arial"/>
                <a:cs typeface="Arial"/>
              </a:rPr>
              <a:t>Step</a:t>
            </a:r>
            <a:r>
              <a:rPr sz="2400" b="1" u="sng" spc="-15" dirty="0">
                <a:uFill>
                  <a:solidFill>
                    <a:srgbClr val="000000"/>
                  </a:solidFill>
                </a:uFill>
                <a:latin typeface="Arial"/>
                <a:cs typeface="Arial"/>
              </a:rPr>
              <a:t> </a:t>
            </a:r>
            <a:r>
              <a:rPr sz="2400" b="1" u="sng" dirty="0">
                <a:uFill>
                  <a:solidFill>
                    <a:srgbClr val="000000"/>
                  </a:solidFill>
                </a:uFill>
                <a:latin typeface="Arial"/>
                <a:cs typeface="Arial"/>
              </a:rPr>
              <a:t>1:</a:t>
            </a:r>
            <a:r>
              <a:rPr sz="2400" b="1" spc="-15" dirty="0">
                <a:latin typeface="Arial"/>
                <a:cs typeface="Arial"/>
              </a:rPr>
              <a:t> </a:t>
            </a:r>
            <a:r>
              <a:rPr sz="2400" dirty="0">
                <a:latin typeface="Arial"/>
                <a:cs typeface="Arial"/>
              </a:rPr>
              <a:t>Find</a:t>
            </a:r>
            <a:r>
              <a:rPr sz="2400" spc="-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offset</a:t>
            </a:r>
            <a:r>
              <a:rPr sz="2400" spc="-30" dirty="0">
                <a:latin typeface="Arial"/>
                <a:cs typeface="Arial"/>
              </a:rPr>
              <a:t> </a:t>
            </a:r>
            <a:r>
              <a:rPr sz="2400" dirty="0">
                <a:latin typeface="Arial"/>
                <a:cs typeface="Arial"/>
              </a:rPr>
              <a:t>between</a:t>
            </a:r>
            <a:r>
              <a:rPr sz="2400" spc="-10" dirty="0">
                <a:latin typeface="Arial"/>
                <a:cs typeface="Arial"/>
              </a:rPr>
              <a:t> </a:t>
            </a:r>
            <a:r>
              <a:rPr sz="2400" dirty="0">
                <a:latin typeface="Arial"/>
                <a:cs typeface="Arial"/>
              </a:rPr>
              <a:t>the</a:t>
            </a:r>
            <a:r>
              <a:rPr sz="2400" spc="-10" dirty="0">
                <a:latin typeface="Arial"/>
                <a:cs typeface="Arial"/>
              </a:rPr>
              <a:t> </a:t>
            </a:r>
            <a:r>
              <a:rPr sz="2400" spc="-20" dirty="0">
                <a:latin typeface="Arial"/>
                <a:cs typeface="Arial"/>
              </a:rPr>
              <a:t>base </a:t>
            </a:r>
            <a:r>
              <a:rPr sz="2400" dirty="0">
                <a:latin typeface="Arial"/>
                <a:cs typeface="Arial"/>
              </a:rPr>
              <a:t>of</a:t>
            </a:r>
            <a:r>
              <a:rPr sz="2400" spc="-25" dirty="0">
                <a:latin typeface="Arial"/>
                <a:cs typeface="Arial"/>
              </a:rPr>
              <a:t> </a:t>
            </a:r>
            <a:r>
              <a:rPr sz="2400" dirty="0">
                <a:latin typeface="Arial"/>
                <a:cs typeface="Arial"/>
              </a:rPr>
              <a:t>the</a:t>
            </a:r>
            <a:r>
              <a:rPr sz="2400" spc="-25" dirty="0">
                <a:latin typeface="Arial"/>
                <a:cs typeface="Arial"/>
              </a:rPr>
              <a:t> </a:t>
            </a:r>
            <a:r>
              <a:rPr sz="2400" dirty="0">
                <a:latin typeface="Arial"/>
                <a:cs typeface="Arial"/>
              </a:rPr>
              <a:t>buffer</a:t>
            </a:r>
            <a:r>
              <a:rPr sz="2400" spc="-10" dirty="0">
                <a:latin typeface="Arial"/>
                <a:cs typeface="Arial"/>
              </a:rPr>
              <a:t> </a:t>
            </a:r>
            <a:r>
              <a:rPr sz="2400" dirty="0">
                <a:latin typeface="Arial"/>
                <a:cs typeface="Arial"/>
              </a:rPr>
              <a:t>and</a:t>
            </a:r>
            <a:r>
              <a:rPr sz="2400" spc="-1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return</a:t>
            </a:r>
            <a:r>
              <a:rPr sz="2400" spc="-15" dirty="0">
                <a:latin typeface="Arial"/>
                <a:cs typeface="Arial"/>
              </a:rPr>
              <a:t> </a:t>
            </a:r>
            <a:r>
              <a:rPr sz="2400" spc="-10" dirty="0">
                <a:latin typeface="Arial"/>
                <a:cs typeface="Arial"/>
              </a:rPr>
              <a:t>address</a:t>
            </a:r>
            <a:endParaRPr sz="2400">
              <a:latin typeface="Arial"/>
              <a:cs typeface="Arial"/>
            </a:endParaRPr>
          </a:p>
        </p:txBody>
      </p:sp>
      <p:graphicFrame>
        <p:nvGraphicFramePr>
          <p:cNvPr id="49" name="object 22">
            <a:extLst>
              <a:ext uri="{FF2B5EF4-FFF2-40B4-BE49-F238E27FC236}">
                <a16:creationId xmlns:a16="http://schemas.microsoft.com/office/drawing/2014/main" id="{F25BE019-5A85-2AAA-788D-EC2978FECF02}"/>
              </a:ext>
            </a:extLst>
          </p:cNvPr>
          <p:cNvGraphicFramePr>
            <a:graphicFrameLocks noGrp="1"/>
          </p:cNvGraphicFramePr>
          <p:nvPr/>
        </p:nvGraphicFramePr>
        <p:xfrm>
          <a:off x="4407661" y="2091182"/>
          <a:ext cx="3352800" cy="3413124"/>
        </p:xfrm>
        <a:graphic>
          <a:graphicData uri="http://schemas.openxmlformats.org/drawingml/2006/table">
            <a:tbl>
              <a:tblPr firstRow="1" bandRow="1">
                <a:tableStyleId>{2D5ABB26-0587-4C30-8999-92F81FD0307C}</a:tableStyleId>
              </a:tblPr>
              <a:tblGrid>
                <a:gridCol w="3352800">
                  <a:extLst>
                    <a:ext uri="{9D8B030D-6E8A-4147-A177-3AD203B41FA5}">
                      <a16:colId xmlns:a16="http://schemas.microsoft.com/office/drawing/2014/main" val="20000"/>
                    </a:ext>
                  </a:extLst>
                </a:gridCol>
              </a:tblGrid>
              <a:tr h="459740">
                <a:tc>
                  <a:txBody>
                    <a:bodyPr/>
                    <a:lstStyle/>
                    <a:p>
                      <a:pPr algn="ctr">
                        <a:lnSpc>
                          <a:spcPct val="100000"/>
                        </a:lnSpc>
                        <a:spcBef>
                          <a:spcPts val="600"/>
                        </a:spcBef>
                      </a:pPr>
                      <a:r>
                        <a:rPr sz="1800" spc="-10" dirty="0">
                          <a:latin typeface="Calibri"/>
                          <a:cs typeface="Calibri"/>
                        </a:rPr>
                        <a:t>Arguments</a:t>
                      </a:r>
                      <a:endParaRPr sz="1800" dirty="0">
                        <a:latin typeface="Calibri"/>
                        <a:cs typeface="Calibri"/>
                      </a:endParaRPr>
                    </a:p>
                  </a:txBody>
                  <a:tcPr marL="0" marR="0" marT="76200" marB="0">
                    <a:lnL w="28575">
                      <a:solidFill>
                        <a:srgbClr val="000000"/>
                      </a:solidFill>
                      <a:prstDash val="solid"/>
                    </a:lnL>
                    <a:lnR w="28575">
                      <a:solidFill>
                        <a:srgbClr val="000000"/>
                      </a:solidFill>
                      <a:prstDash val="solid"/>
                    </a:lnR>
                    <a:lnT w="28575">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0"/>
                  </a:ext>
                </a:extLst>
              </a:tr>
              <a:tr h="463550">
                <a:tc>
                  <a:txBody>
                    <a:bodyPr/>
                    <a:lstStyle/>
                    <a:p>
                      <a:pPr algn="ctr">
                        <a:lnSpc>
                          <a:spcPct val="100000"/>
                        </a:lnSpc>
                        <a:spcBef>
                          <a:spcPts val="620"/>
                        </a:spcBef>
                      </a:pPr>
                      <a:r>
                        <a:rPr sz="1800" b="1" dirty="0">
                          <a:latin typeface="Calibri"/>
                          <a:cs typeface="Calibri"/>
                        </a:rPr>
                        <a:t>Return</a:t>
                      </a:r>
                      <a:r>
                        <a:rPr sz="1800" b="1" spc="-20" dirty="0">
                          <a:latin typeface="Calibri"/>
                          <a:cs typeface="Calibri"/>
                        </a:rPr>
                        <a:t> </a:t>
                      </a:r>
                      <a:r>
                        <a:rPr sz="1800" b="1" spc="-10" dirty="0">
                          <a:latin typeface="Calibri"/>
                          <a:cs typeface="Calibri"/>
                        </a:rPr>
                        <a:t>Address</a:t>
                      </a:r>
                      <a:endParaRPr sz="1800">
                        <a:latin typeface="Calibri"/>
                        <a:cs typeface="Calibri"/>
                      </a:endParaRPr>
                    </a:p>
                  </a:txBody>
                  <a:tcPr marL="0" marR="0" marT="78740"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1"/>
                  </a:ext>
                </a:extLst>
              </a:tr>
              <a:tr h="464184">
                <a:tc>
                  <a:txBody>
                    <a:bodyPr/>
                    <a:lstStyle/>
                    <a:p>
                      <a:pPr algn="ctr">
                        <a:lnSpc>
                          <a:spcPct val="100000"/>
                        </a:lnSpc>
                        <a:spcBef>
                          <a:spcPts val="625"/>
                        </a:spcBef>
                      </a:pPr>
                      <a:r>
                        <a:rPr sz="1800" dirty="0">
                          <a:latin typeface="Calibri"/>
                          <a:cs typeface="Calibri"/>
                        </a:rPr>
                        <a:t>Previous</a:t>
                      </a:r>
                      <a:r>
                        <a:rPr sz="1800" spc="-5" dirty="0">
                          <a:latin typeface="Calibri"/>
                          <a:cs typeface="Calibri"/>
                        </a:rPr>
                        <a:t> </a:t>
                      </a:r>
                      <a:r>
                        <a:rPr sz="1800" dirty="0">
                          <a:latin typeface="Calibri"/>
                          <a:cs typeface="Calibri"/>
                        </a:rPr>
                        <a:t>frame </a:t>
                      </a:r>
                      <a:r>
                        <a:rPr sz="1800" spc="-10" dirty="0">
                          <a:latin typeface="Calibri"/>
                          <a:cs typeface="Calibri"/>
                        </a:rPr>
                        <a:t>pointer</a:t>
                      </a:r>
                      <a:endParaRPr sz="1800" dirty="0">
                        <a:latin typeface="Calibri"/>
                        <a:cs typeface="Calibri"/>
                      </a:endParaRPr>
                    </a:p>
                  </a:txBody>
                  <a:tcPr marL="0" marR="0" marT="7937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2"/>
                  </a:ext>
                </a:extLst>
              </a:tr>
              <a:tr h="2025650">
                <a:tc>
                  <a:txBody>
                    <a:bodyPr/>
                    <a:lstStyle/>
                    <a:p>
                      <a:pPr marL="1188085">
                        <a:lnSpc>
                          <a:spcPct val="100000"/>
                        </a:lnSpc>
                        <a:spcBef>
                          <a:spcPts val="185"/>
                        </a:spcBef>
                      </a:pPr>
                      <a:r>
                        <a:rPr sz="1800" spc="-10" dirty="0">
                          <a:latin typeface="Arial"/>
                          <a:cs typeface="Arial"/>
                        </a:rPr>
                        <a:t>buffer[99]</a:t>
                      </a:r>
                      <a:endParaRPr sz="1800" dirty="0">
                        <a:latin typeface="Arial"/>
                        <a:cs typeface="Arial"/>
                      </a:endParaRP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spc="-10" dirty="0">
                          <a:latin typeface="Arial"/>
                          <a:cs typeface="Arial"/>
                        </a:rPr>
                        <a:t>buffer[0]</a:t>
                      </a:r>
                      <a:endParaRPr sz="1800" dirty="0">
                        <a:latin typeface="Arial"/>
                        <a:cs typeface="Arial"/>
                      </a:endParaRPr>
                    </a:p>
                  </a:txBody>
                  <a:tcPr marL="0" marR="0" marT="23495" marB="0">
                    <a:lnL w="28575">
                      <a:solidFill>
                        <a:srgbClr val="000000"/>
                      </a:solidFill>
                      <a:prstDash val="solid"/>
                    </a:lnL>
                    <a:lnR w="28575">
                      <a:solidFill>
                        <a:srgbClr val="000000"/>
                      </a:solidFill>
                      <a:prstDash val="solid"/>
                    </a:lnR>
                    <a:lnT w="38100">
                      <a:solidFill>
                        <a:srgbClr val="000000"/>
                      </a:solidFill>
                      <a:prstDash val="solid"/>
                    </a:lnT>
                    <a:lnB w="28575">
                      <a:solidFill>
                        <a:srgbClr val="000000"/>
                      </a:solidFill>
                      <a:prstDash val="solid"/>
                    </a:lnB>
                    <a:solidFill>
                      <a:srgbClr val="A6A6A6"/>
                    </a:solidFill>
                  </a:tcPr>
                </a:tc>
                <a:extLst>
                  <a:ext uri="{0D108BD9-81ED-4DB2-BD59-A6C34878D82A}">
                    <a16:rowId xmlns:a16="http://schemas.microsoft.com/office/drawing/2014/main" val="10003"/>
                  </a:ext>
                </a:extLst>
              </a:tr>
            </a:tbl>
          </a:graphicData>
        </a:graphic>
      </p:graphicFrame>
      <p:sp>
        <p:nvSpPr>
          <p:cNvPr id="2" name="Arrow: Right 1">
            <a:extLst>
              <a:ext uri="{FF2B5EF4-FFF2-40B4-BE49-F238E27FC236}">
                <a16:creationId xmlns:a16="http://schemas.microsoft.com/office/drawing/2014/main" id="{1204B6B2-CAFA-73FC-89C6-990BB6F4D226}"/>
              </a:ext>
            </a:extLst>
          </p:cNvPr>
          <p:cNvSpPr/>
          <p:nvPr/>
        </p:nvSpPr>
        <p:spPr>
          <a:xfrm rot="10800000">
            <a:off x="7819202" y="5311266"/>
            <a:ext cx="526415" cy="38608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46FB0023-BB0A-0108-E82F-85DF1AB5545F}"/>
              </a:ext>
            </a:extLst>
          </p:cNvPr>
          <p:cNvSpPr/>
          <p:nvPr/>
        </p:nvSpPr>
        <p:spPr>
          <a:xfrm rot="10800000">
            <a:off x="7848600" y="3319120"/>
            <a:ext cx="526415" cy="38608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2059244-E21F-8079-B096-C0CC541645B8}"/>
              </a:ext>
            </a:extLst>
          </p:cNvPr>
          <p:cNvSpPr txBox="1"/>
          <p:nvPr/>
        </p:nvSpPr>
        <p:spPr>
          <a:xfrm>
            <a:off x="8328140" y="3335868"/>
            <a:ext cx="697627" cy="369332"/>
          </a:xfrm>
          <a:prstGeom prst="rect">
            <a:avLst/>
          </a:prstGeom>
          <a:noFill/>
        </p:spPr>
        <p:txBody>
          <a:bodyPr wrap="none" rtlCol="0">
            <a:spAutoFit/>
          </a:bodyPr>
          <a:lstStyle/>
          <a:p>
            <a:r>
              <a:rPr lang="en-US" dirty="0"/>
              <a:t>$</a:t>
            </a:r>
            <a:r>
              <a:rPr lang="en-US" dirty="0" err="1"/>
              <a:t>ebp</a:t>
            </a:r>
            <a:endParaRPr lang="en-US" dirty="0"/>
          </a:p>
        </p:txBody>
      </p:sp>
      <p:sp>
        <p:nvSpPr>
          <p:cNvPr id="8" name="TextBox 7">
            <a:extLst>
              <a:ext uri="{FF2B5EF4-FFF2-40B4-BE49-F238E27FC236}">
                <a16:creationId xmlns:a16="http://schemas.microsoft.com/office/drawing/2014/main" id="{080ECD47-ACB8-936F-BBC5-586AB011D9B5}"/>
              </a:ext>
            </a:extLst>
          </p:cNvPr>
          <p:cNvSpPr txBox="1"/>
          <p:nvPr/>
        </p:nvSpPr>
        <p:spPr>
          <a:xfrm>
            <a:off x="8292487" y="5311266"/>
            <a:ext cx="2121093" cy="369332"/>
          </a:xfrm>
          <a:prstGeom prst="rect">
            <a:avLst/>
          </a:prstGeom>
          <a:noFill/>
        </p:spPr>
        <p:txBody>
          <a:bodyPr wrap="none" rtlCol="0">
            <a:spAutoFit/>
          </a:bodyPr>
          <a:lstStyle/>
          <a:p>
            <a:r>
              <a:rPr lang="en-US" dirty="0"/>
              <a:t>Beginning of buffer</a:t>
            </a:r>
          </a:p>
        </p:txBody>
      </p:sp>
      <p:sp>
        <p:nvSpPr>
          <p:cNvPr id="20" name="TextBox 19">
            <a:extLst>
              <a:ext uri="{FF2B5EF4-FFF2-40B4-BE49-F238E27FC236}">
                <a16:creationId xmlns:a16="http://schemas.microsoft.com/office/drawing/2014/main" id="{D93C5A45-2874-BA76-85A2-91F6779AEF82}"/>
              </a:ext>
            </a:extLst>
          </p:cNvPr>
          <p:cNvSpPr txBox="1"/>
          <p:nvPr/>
        </p:nvSpPr>
        <p:spPr>
          <a:xfrm>
            <a:off x="7871587" y="3992021"/>
            <a:ext cx="4320413" cy="923330"/>
          </a:xfrm>
          <a:prstGeom prst="rect">
            <a:avLst/>
          </a:prstGeom>
          <a:noFill/>
        </p:spPr>
        <p:txBody>
          <a:bodyPr wrap="none" rtlCol="0">
            <a:spAutoFit/>
          </a:bodyPr>
          <a:lstStyle/>
          <a:p>
            <a:r>
              <a:rPr lang="en-US" dirty="0"/>
              <a:t>Return address =</a:t>
            </a:r>
          </a:p>
          <a:p>
            <a:endParaRPr lang="en-US" dirty="0"/>
          </a:p>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ebp</a:t>
            </a:r>
            <a:r>
              <a:rPr lang="en-US" dirty="0">
                <a:latin typeface="Courier New" panose="02070309020205020404" pitchFamily="49" charset="0"/>
                <a:cs typeface="Courier New" panose="02070309020205020404" pitchFamily="49" charset="0"/>
              </a:rPr>
              <a:t> – beginning of buffer)+4</a:t>
            </a:r>
          </a:p>
        </p:txBody>
      </p:sp>
      <mc:AlternateContent xmlns:mc="http://schemas.openxmlformats.org/markup-compatibility/2006" xmlns:p14="http://schemas.microsoft.com/office/powerpoint/2010/main">
        <mc:Choice Requires="p14">
          <p:contentPart p14:bwMode="auto" r:id="rId8">
            <p14:nvContentPartPr>
              <p14:cNvPr id="21" name="Ink 20">
                <a:extLst>
                  <a:ext uri="{FF2B5EF4-FFF2-40B4-BE49-F238E27FC236}">
                    <a16:creationId xmlns:a16="http://schemas.microsoft.com/office/drawing/2014/main" id="{18FF800E-C836-C02F-F1BE-08D051545C7B}"/>
                  </a:ext>
                </a:extLst>
              </p14:cNvPr>
              <p14:cNvContentPartPr/>
              <p14:nvPr/>
            </p14:nvContentPartPr>
            <p14:xfrm>
              <a:off x="7784581" y="2854430"/>
              <a:ext cx="303480" cy="542880"/>
            </p14:xfrm>
          </p:contentPart>
        </mc:Choice>
        <mc:Fallback xmlns="">
          <p:pic>
            <p:nvPicPr>
              <p:cNvPr id="21" name="Ink 20">
                <a:extLst>
                  <a:ext uri="{FF2B5EF4-FFF2-40B4-BE49-F238E27FC236}">
                    <a16:creationId xmlns:a16="http://schemas.microsoft.com/office/drawing/2014/main" id="{18FF800E-C836-C02F-F1BE-08D051545C7B}"/>
                  </a:ext>
                </a:extLst>
              </p:cNvPr>
              <p:cNvPicPr/>
              <p:nvPr/>
            </p:nvPicPr>
            <p:blipFill>
              <a:blip r:embed="rId9"/>
              <a:stretch>
                <a:fillRect/>
              </a:stretch>
            </p:blipFill>
            <p:spPr>
              <a:xfrm>
                <a:off x="7775581" y="2845430"/>
                <a:ext cx="321120" cy="560520"/>
              </a:xfrm>
              <a:prstGeom prst="rect">
                <a:avLst/>
              </a:prstGeom>
            </p:spPr>
          </p:pic>
        </mc:Fallback>
      </mc:AlternateContent>
      <p:sp>
        <p:nvSpPr>
          <p:cNvPr id="34" name="TextBox 33">
            <a:extLst>
              <a:ext uri="{FF2B5EF4-FFF2-40B4-BE49-F238E27FC236}">
                <a16:creationId xmlns:a16="http://schemas.microsoft.com/office/drawing/2014/main" id="{947422BF-7DB9-D8A5-D725-233942E98905}"/>
              </a:ext>
            </a:extLst>
          </p:cNvPr>
          <p:cNvSpPr txBox="1"/>
          <p:nvPr/>
        </p:nvSpPr>
        <p:spPr>
          <a:xfrm>
            <a:off x="8007759" y="2770179"/>
            <a:ext cx="447558" cy="369332"/>
          </a:xfrm>
          <a:prstGeom prst="rect">
            <a:avLst/>
          </a:prstGeom>
          <a:noFill/>
        </p:spPr>
        <p:txBody>
          <a:bodyPr wrap="none" rtlCol="0">
            <a:spAutoFit/>
          </a:bodyPr>
          <a:lstStyle/>
          <a:p>
            <a:r>
              <a:rPr lang="en-US" dirty="0">
                <a:solidFill>
                  <a:srgbClr val="FF0000"/>
                </a:solidFill>
              </a:rPr>
              <a:t>+4</a:t>
            </a:r>
          </a:p>
        </p:txBody>
      </p:sp>
      <p:sp>
        <p:nvSpPr>
          <p:cNvPr id="13" name="TextBox 12">
            <a:extLst>
              <a:ext uri="{FF2B5EF4-FFF2-40B4-BE49-F238E27FC236}">
                <a16:creationId xmlns:a16="http://schemas.microsoft.com/office/drawing/2014/main" id="{5396B378-990A-EF3C-28A5-6F3439FA821A}"/>
              </a:ext>
            </a:extLst>
          </p:cNvPr>
          <p:cNvSpPr txBox="1"/>
          <p:nvPr/>
        </p:nvSpPr>
        <p:spPr>
          <a:xfrm>
            <a:off x="4407661" y="6064814"/>
            <a:ext cx="3589444" cy="369332"/>
          </a:xfrm>
          <a:prstGeom prst="rect">
            <a:avLst/>
          </a:prstGeom>
          <a:noFill/>
        </p:spPr>
        <p:txBody>
          <a:bodyPr wrap="none" rtlCol="0">
            <a:spAutoFit/>
          </a:bodyPr>
          <a:lstStyle/>
          <a:p>
            <a:r>
              <a:rPr lang="en-US" b="1" dirty="0"/>
              <a:t>(</a:t>
            </a:r>
            <a:r>
              <a:rPr lang="en-US" b="1" dirty="0" err="1"/>
              <a:t>esp</a:t>
            </a:r>
            <a:r>
              <a:rPr lang="en-US" b="1" dirty="0"/>
              <a:t> != beginning of the buffer)</a:t>
            </a:r>
          </a:p>
        </p:txBody>
      </p:sp>
    </p:spTree>
    <p:extLst>
      <p:ext uri="{BB962C8B-B14F-4D97-AF65-F5344CB8AC3E}">
        <p14:creationId xmlns:p14="http://schemas.microsoft.com/office/powerpoint/2010/main" val="42276610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939" y="99771"/>
            <a:ext cx="4772025" cy="452120"/>
          </a:xfrm>
          <a:prstGeom prst="rect">
            <a:avLst/>
          </a:prstGeom>
        </p:spPr>
        <p:txBody>
          <a:bodyPr vert="horz" wrap="square" lIns="0" tIns="12065" rIns="0" bIns="0" rtlCol="0">
            <a:spAutoFit/>
          </a:bodyPr>
          <a:lstStyle/>
          <a:p>
            <a:pPr marL="12700">
              <a:lnSpc>
                <a:spcPct val="100000"/>
              </a:lnSpc>
              <a:spcBef>
                <a:spcPts val="95"/>
              </a:spcBef>
            </a:pPr>
            <a:r>
              <a:rPr dirty="0">
                <a:solidFill>
                  <a:srgbClr val="000000"/>
                </a:solidFill>
              </a:rPr>
              <a:t>Our</a:t>
            </a:r>
            <a:r>
              <a:rPr spc="-70" dirty="0">
                <a:solidFill>
                  <a:srgbClr val="000000"/>
                </a:solidFill>
              </a:rPr>
              <a:t> </a:t>
            </a:r>
            <a:r>
              <a:rPr dirty="0">
                <a:solidFill>
                  <a:srgbClr val="000000"/>
                </a:solidFill>
              </a:rPr>
              <a:t>first</a:t>
            </a:r>
            <a:r>
              <a:rPr spc="-70" dirty="0">
                <a:solidFill>
                  <a:srgbClr val="000000"/>
                </a:solidFill>
              </a:rPr>
              <a:t> </a:t>
            </a:r>
            <a:r>
              <a:rPr dirty="0">
                <a:solidFill>
                  <a:srgbClr val="000000"/>
                </a:solidFill>
              </a:rPr>
              <a:t>buffer</a:t>
            </a:r>
            <a:r>
              <a:rPr spc="-70" dirty="0">
                <a:solidFill>
                  <a:srgbClr val="000000"/>
                </a:solidFill>
              </a:rPr>
              <a:t> </a:t>
            </a:r>
            <a:r>
              <a:rPr dirty="0">
                <a:solidFill>
                  <a:srgbClr val="000000"/>
                </a:solidFill>
              </a:rPr>
              <a:t>overflow</a:t>
            </a:r>
            <a:r>
              <a:rPr spc="-70" dirty="0">
                <a:solidFill>
                  <a:srgbClr val="000000"/>
                </a:solidFill>
              </a:rPr>
              <a:t> </a:t>
            </a:r>
            <a:r>
              <a:rPr spc="-10" dirty="0">
                <a:solidFill>
                  <a:srgbClr val="000000"/>
                </a:solidFill>
              </a:rPr>
              <a:t>attack</a:t>
            </a:r>
          </a:p>
        </p:txBody>
      </p:sp>
      <p:sp>
        <p:nvSpPr>
          <p:cNvPr id="3" name="object 3"/>
          <p:cNvSpPr txBox="1"/>
          <p:nvPr/>
        </p:nvSpPr>
        <p:spPr>
          <a:xfrm>
            <a:off x="5399659" y="71373"/>
            <a:ext cx="6320790" cy="1419225"/>
          </a:xfrm>
          <a:prstGeom prst="rect">
            <a:avLst/>
          </a:prstGeom>
        </p:spPr>
        <p:txBody>
          <a:bodyPr vert="horz" wrap="square" lIns="0" tIns="12700" rIns="0" bIns="0" rtlCol="0">
            <a:spAutoFit/>
          </a:bodyPr>
          <a:lstStyle/>
          <a:p>
            <a:pPr marL="24765" algn="ctr">
              <a:lnSpc>
                <a:spcPct val="100000"/>
              </a:lnSpc>
              <a:spcBef>
                <a:spcPts val="100"/>
              </a:spcBef>
            </a:pPr>
            <a:r>
              <a:rPr sz="1800" b="1" spc="-10" dirty="0">
                <a:latin typeface="Arial"/>
                <a:cs typeface="Arial"/>
              </a:rPr>
              <a:t>GOAL:</a:t>
            </a:r>
            <a:endParaRPr sz="1800">
              <a:latin typeface="Arial"/>
              <a:cs typeface="Arial"/>
            </a:endParaRPr>
          </a:p>
          <a:p>
            <a:pPr marL="22860" algn="ctr">
              <a:lnSpc>
                <a:spcPct val="100000"/>
              </a:lnSpc>
            </a:pPr>
            <a:r>
              <a:rPr sz="1800" b="1" dirty="0">
                <a:latin typeface="Arial"/>
                <a:cs typeface="Arial"/>
              </a:rPr>
              <a:t>Overflow</a:t>
            </a:r>
            <a:r>
              <a:rPr sz="1800" b="1" spc="5" dirty="0">
                <a:latin typeface="Arial"/>
                <a:cs typeface="Arial"/>
              </a:rPr>
              <a:t> </a:t>
            </a:r>
            <a:r>
              <a:rPr sz="1800" b="1" dirty="0">
                <a:latin typeface="Arial"/>
                <a:cs typeface="Arial"/>
              </a:rPr>
              <a:t>a</a:t>
            </a:r>
            <a:r>
              <a:rPr sz="1800" b="1" spc="-15" dirty="0">
                <a:latin typeface="Arial"/>
                <a:cs typeface="Arial"/>
              </a:rPr>
              <a:t> </a:t>
            </a:r>
            <a:r>
              <a:rPr sz="1800" b="1" dirty="0">
                <a:latin typeface="Arial"/>
                <a:cs typeface="Arial"/>
              </a:rPr>
              <a:t>buffer</a:t>
            </a:r>
            <a:r>
              <a:rPr sz="1800" b="1" spc="-20" dirty="0">
                <a:latin typeface="Arial"/>
                <a:cs typeface="Arial"/>
              </a:rPr>
              <a:t> </a:t>
            </a:r>
            <a:r>
              <a:rPr sz="1800" b="1" dirty="0">
                <a:latin typeface="Arial"/>
                <a:cs typeface="Arial"/>
              </a:rPr>
              <a:t>to</a:t>
            </a:r>
            <a:r>
              <a:rPr sz="1800" b="1" spc="-15" dirty="0">
                <a:latin typeface="Arial"/>
                <a:cs typeface="Arial"/>
              </a:rPr>
              <a:t> </a:t>
            </a:r>
            <a:r>
              <a:rPr sz="1800" b="1" dirty="0">
                <a:latin typeface="Arial"/>
                <a:cs typeface="Arial"/>
              </a:rPr>
              <a:t>insert</a:t>
            </a:r>
            <a:r>
              <a:rPr sz="1800" b="1" spc="-15" dirty="0">
                <a:latin typeface="Arial"/>
                <a:cs typeface="Arial"/>
              </a:rPr>
              <a:t> </a:t>
            </a:r>
            <a:r>
              <a:rPr sz="1800" b="1" dirty="0">
                <a:latin typeface="Arial"/>
                <a:cs typeface="Arial"/>
              </a:rPr>
              <a:t>code</a:t>
            </a:r>
            <a:r>
              <a:rPr sz="1800" b="1" spc="-15" dirty="0">
                <a:latin typeface="Arial"/>
                <a:cs typeface="Arial"/>
              </a:rPr>
              <a:t> </a:t>
            </a:r>
            <a:r>
              <a:rPr sz="1800" b="1" dirty="0">
                <a:latin typeface="Arial"/>
                <a:cs typeface="Arial"/>
              </a:rPr>
              <a:t>and</a:t>
            </a:r>
            <a:r>
              <a:rPr sz="1800" b="1" spc="-15" dirty="0">
                <a:latin typeface="Arial"/>
                <a:cs typeface="Arial"/>
              </a:rPr>
              <a:t> </a:t>
            </a:r>
            <a:r>
              <a:rPr sz="1800" b="1" dirty="0">
                <a:latin typeface="Arial"/>
                <a:cs typeface="Arial"/>
              </a:rPr>
              <a:t>a</a:t>
            </a:r>
            <a:r>
              <a:rPr sz="1800" b="1" spc="-15" dirty="0">
                <a:latin typeface="Arial"/>
                <a:cs typeface="Arial"/>
              </a:rPr>
              <a:t> </a:t>
            </a:r>
            <a:r>
              <a:rPr sz="1800" b="1" dirty="0">
                <a:latin typeface="Arial"/>
                <a:cs typeface="Arial"/>
              </a:rPr>
              <a:t>new</a:t>
            </a:r>
            <a:r>
              <a:rPr sz="1800" b="1" spc="-10" dirty="0">
                <a:latin typeface="Arial"/>
                <a:cs typeface="Arial"/>
              </a:rPr>
              <a:t> </a:t>
            </a:r>
            <a:r>
              <a:rPr sz="1800" b="1" dirty="0">
                <a:latin typeface="Arial"/>
                <a:cs typeface="Arial"/>
              </a:rPr>
              <a:t>return</a:t>
            </a:r>
            <a:r>
              <a:rPr sz="1800" b="1" spc="-5" dirty="0">
                <a:latin typeface="Arial"/>
                <a:cs typeface="Arial"/>
              </a:rPr>
              <a:t> </a:t>
            </a:r>
            <a:r>
              <a:rPr sz="1800" b="1" spc="-10" dirty="0">
                <a:latin typeface="Arial"/>
                <a:cs typeface="Arial"/>
              </a:rPr>
              <a:t>address</a:t>
            </a:r>
            <a:endParaRPr sz="1800">
              <a:latin typeface="Arial"/>
              <a:cs typeface="Arial"/>
            </a:endParaRPr>
          </a:p>
          <a:p>
            <a:pPr marL="12700" marR="778510">
              <a:lnSpc>
                <a:spcPct val="100000"/>
              </a:lnSpc>
              <a:spcBef>
                <a:spcPts val="890"/>
              </a:spcBef>
            </a:pPr>
            <a:r>
              <a:rPr sz="2400" b="1" u="sng" dirty="0">
                <a:uFill>
                  <a:solidFill>
                    <a:srgbClr val="000000"/>
                  </a:solidFill>
                </a:uFill>
                <a:latin typeface="Arial"/>
                <a:cs typeface="Arial"/>
              </a:rPr>
              <a:t>Step</a:t>
            </a:r>
            <a:r>
              <a:rPr sz="2400" b="1" u="sng" spc="-15" dirty="0">
                <a:uFill>
                  <a:solidFill>
                    <a:srgbClr val="000000"/>
                  </a:solidFill>
                </a:uFill>
                <a:latin typeface="Arial"/>
                <a:cs typeface="Arial"/>
              </a:rPr>
              <a:t> </a:t>
            </a:r>
            <a:r>
              <a:rPr sz="2400" b="1" u="sng" dirty="0">
                <a:uFill>
                  <a:solidFill>
                    <a:srgbClr val="000000"/>
                  </a:solidFill>
                </a:uFill>
                <a:latin typeface="Arial"/>
                <a:cs typeface="Arial"/>
              </a:rPr>
              <a:t>1:</a:t>
            </a:r>
            <a:r>
              <a:rPr sz="2400" b="1" u="sng" spc="-30" dirty="0">
                <a:uFill>
                  <a:solidFill>
                    <a:srgbClr val="000000"/>
                  </a:solidFill>
                </a:uFill>
                <a:latin typeface="Arial"/>
                <a:cs typeface="Arial"/>
              </a:rPr>
              <a:t> </a:t>
            </a:r>
            <a:r>
              <a:rPr sz="2400" dirty="0">
                <a:latin typeface="Arial"/>
                <a:cs typeface="Arial"/>
              </a:rPr>
              <a:t>Find</a:t>
            </a:r>
            <a:r>
              <a:rPr sz="2400" spc="-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offset</a:t>
            </a:r>
            <a:r>
              <a:rPr sz="2400" spc="-30" dirty="0">
                <a:latin typeface="Arial"/>
                <a:cs typeface="Arial"/>
              </a:rPr>
              <a:t> </a:t>
            </a:r>
            <a:r>
              <a:rPr sz="2400" dirty="0">
                <a:latin typeface="Arial"/>
                <a:cs typeface="Arial"/>
              </a:rPr>
              <a:t>between</a:t>
            </a:r>
            <a:r>
              <a:rPr sz="2400" spc="-5" dirty="0">
                <a:latin typeface="Arial"/>
                <a:cs typeface="Arial"/>
              </a:rPr>
              <a:t> </a:t>
            </a:r>
            <a:r>
              <a:rPr sz="2400" dirty="0">
                <a:latin typeface="Arial"/>
                <a:cs typeface="Arial"/>
              </a:rPr>
              <a:t>the</a:t>
            </a:r>
            <a:r>
              <a:rPr sz="2400" spc="-10" dirty="0">
                <a:latin typeface="Arial"/>
                <a:cs typeface="Arial"/>
              </a:rPr>
              <a:t> </a:t>
            </a:r>
            <a:r>
              <a:rPr sz="2400" spc="-20" dirty="0">
                <a:latin typeface="Arial"/>
                <a:cs typeface="Arial"/>
              </a:rPr>
              <a:t>base </a:t>
            </a:r>
            <a:r>
              <a:rPr sz="2400" dirty="0">
                <a:latin typeface="Arial"/>
                <a:cs typeface="Arial"/>
              </a:rPr>
              <a:t>of</a:t>
            </a:r>
            <a:r>
              <a:rPr sz="2400" spc="-25" dirty="0">
                <a:latin typeface="Arial"/>
                <a:cs typeface="Arial"/>
              </a:rPr>
              <a:t> </a:t>
            </a:r>
            <a:r>
              <a:rPr sz="2400" dirty="0">
                <a:latin typeface="Arial"/>
                <a:cs typeface="Arial"/>
              </a:rPr>
              <a:t>the</a:t>
            </a:r>
            <a:r>
              <a:rPr sz="2400" spc="-25" dirty="0">
                <a:latin typeface="Arial"/>
                <a:cs typeface="Arial"/>
              </a:rPr>
              <a:t> </a:t>
            </a:r>
            <a:r>
              <a:rPr sz="2400" dirty="0">
                <a:latin typeface="Arial"/>
                <a:cs typeface="Arial"/>
              </a:rPr>
              <a:t>buffer</a:t>
            </a:r>
            <a:r>
              <a:rPr sz="2400" spc="-10" dirty="0">
                <a:latin typeface="Arial"/>
                <a:cs typeface="Arial"/>
              </a:rPr>
              <a:t> </a:t>
            </a:r>
            <a:r>
              <a:rPr sz="2400" dirty="0">
                <a:latin typeface="Arial"/>
                <a:cs typeface="Arial"/>
              </a:rPr>
              <a:t>and</a:t>
            </a:r>
            <a:r>
              <a:rPr sz="2400" spc="-1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return</a:t>
            </a:r>
            <a:r>
              <a:rPr sz="2400" spc="-15" dirty="0">
                <a:latin typeface="Arial"/>
                <a:cs typeface="Arial"/>
              </a:rPr>
              <a:t> </a:t>
            </a:r>
            <a:r>
              <a:rPr sz="2400" spc="-10" dirty="0">
                <a:latin typeface="Arial"/>
                <a:cs typeface="Arial"/>
              </a:rPr>
              <a:t>address</a:t>
            </a:r>
            <a:endParaRPr sz="2400">
              <a:latin typeface="Arial"/>
              <a:cs typeface="Arial"/>
            </a:endParaRPr>
          </a:p>
        </p:txBody>
      </p:sp>
      <p:grpSp>
        <p:nvGrpSpPr>
          <p:cNvPr id="4" name="object 4"/>
          <p:cNvGrpSpPr/>
          <p:nvPr/>
        </p:nvGrpSpPr>
        <p:grpSpPr>
          <a:xfrm>
            <a:off x="750062" y="978661"/>
            <a:ext cx="3378200" cy="1183640"/>
            <a:chOff x="750062" y="978661"/>
            <a:chExt cx="3378200" cy="1183640"/>
          </a:xfrm>
        </p:grpSpPr>
        <p:sp>
          <p:nvSpPr>
            <p:cNvPr id="5" name="object 5"/>
            <p:cNvSpPr/>
            <p:nvPr/>
          </p:nvSpPr>
          <p:spPr>
            <a:xfrm>
              <a:off x="762762" y="991361"/>
              <a:ext cx="3352800" cy="1158240"/>
            </a:xfrm>
            <a:custGeom>
              <a:avLst/>
              <a:gdLst/>
              <a:ahLst/>
              <a:cxnLst/>
              <a:rect l="l" t="t" r="r" b="b"/>
              <a:pathLst>
                <a:path w="3352800" h="1158239">
                  <a:moveTo>
                    <a:pt x="3352800" y="0"/>
                  </a:moveTo>
                  <a:lnTo>
                    <a:pt x="0" y="0"/>
                  </a:lnTo>
                  <a:lnTo>
                    <a:pt x="0" y="1158239"/>
                  </a:lnTo>
                  <a:lnTo>
                    <a:pt x="3352800" y="1158239"/>
                  </a:lnTo>
                  <a:lnTo>
                    <a:pt x="3352800" y="0"/>
                  </a:lnTo>
                  <a:close/>
                </a:path>
              </a:pathLst>
            </a:custGeom>
            <a:solidFill>
              <a:srgbClr val="C0504D"/>
            </a:solidFill>
          </p:spPr>
          <p:txBody>
            <a:bodyPr wrap="square" lIns="0" tIns="0" rIns="0" bIns="0" rtlCol="0"/>
            <a:lstStyle/>
            <a:p>
              <a:endParaRPr/>
            </a:p>
          </p:txBody>
        </p:sp>
        <p:sp>
          <p:nvSpPr>
            <p:cNvPr id="6" name="object 6"/>
            <p:cNvSpPr/>
            <p:nvPr/>
          </p:nvSpPr>
          <p:spPr>
            <a:xfrm>
              <a:off x="762762" y="991361"/>
              <a:ext cx="3352800" cy="1158240"/>
            </a:xfrm>
            <a:custGeom>
              <a:avLst/>
              <a:gdLst/>
              <a:ahLst/>
              <a:cxnLst/>
              <a:rect l="l" t="t" r="r" b="b"/>
              <a:pathLst>
                <a:path w="3352800" h="1158239">
                  <a:moveTo>
                    <a:pt x="0" y="1158239"/>
                  </a:moveTo>
                  <a:lnTo>
                    <a:pt x="3352800" y="1158239"/>
                  </a:lnTo>
                  <a:lnTo>
                    <a:pt x="3352800" y="0"/>
                  </a:lnTo>
                  <a:lnTo>
                    <a:pt x="0" y="0"/>
                  </a:lnTo>
                  <a:lnTo>
                    <a:pt x="0" y="1158239"/>
                  </a:lnTo>
                  <a:close/>
                </a:path>
              </a:pathLst>
            </a:custGeom>
            <a:ln w="25400">
              <a:solidFill>
                <a:srgbClr val="000000"/>
              </a:solidFill>
            </a:ln>
          </p:spPr>
          <p:txBody>
            <a:bodyPr wrap="square" lIns="0" tIns="0" rIns="0" bIns="0" rtlCol="0"/>
            <a:lstStyle/>
            <a:p>
              <a:endParaRPr/>
            </a:p>
          </p:txBody>
        </p:sp>
      </p:grpSp>
      <p:sp>
        <p:nvSpPr>
          <p:cNvPr id="7" name="object 7"/>
          <p:cNvSpPr txBox="1"/>
          <p:nvPr/>
        </p:nvSpPr>
        <p:spPr>
          <a:xfrm>
            <a:off x="762762" y="991361"/>
            <a:ext cx="3352800" cy="115824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5"/>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8" name="object 8"/>
          <p:cNvGrpSpPr/>
          <p:nvPr/>
        </p:nvGrpSpPr>
        <p:grpSpPr>
          <a:xfrm>
            <a:off x="714755" y="2101583"/>
            <a:ext cx="3442970" cy="561340"/>
            <a:chOff x="714755" y="2101583"/>
            <a:chExt cx="3442970" cy="561340"/>
          </a:xfrm>
        </p:grpSpPr>
        <p:pic>
          <p:nvPicPr>
            <p:cNvPr id="9" name="object 9"/>
            <p:cNvPicPr/>
            <p:nvPr/>
          </p:nvPicPr>
          <p:blipFill>
            <a:blip r:embed="rId2" cstate="print"/>
            <a:stretch>
              <a:fillRect/>
            </a:stretch>
          </p:blipFill>
          <p:spPr>
            <a:xfrm>
              <a:off x="714755" y="2121433"/>
              <a:ext cx="3442716" cy="455650"/>
            </a:xfrm>
            <a:prstGeom prst="rect">
              <a:avLst/>
            </a:prstGeom>
          </p:spPr>
        </p:pic>
        <p:pic>
          <p:nvPicPr>
            <p:cNvPr id="10" name="object 10"/>
            <p:cNvPicPr/>
            <p:nvPr/>
          </p:nvPicPr>
          <p:blipFill>
            <a:blip r:embed="rId3" cstate="print"/>
            <a:stretch>
              <a:fillRect/>
            </a:stretch>
          </p:blipFill>
          <p:spPr>
            <a:xfrm>
              <a:off x="2036063" y="2101583"/>
              <a:ext cx="797064" cy="560844"/>
            </a:xfrm>
            <a:prstGeom prst="rect">
              <a:avLst/>
            </a:prstGeom>
          </p:spPr>
        </p:pic>
        <p:pic>
          <p:nvPicPr>
            <p:cNvPr id="11" name="object 11"/>
            <p:cNvPicPr/>
            <p:nvPr/>
          </p:nvPicPr>
          <p:blipFill>
            <a:blip r:embed="rId4" cstate="print"/>
            <a:stretch>
              <a:fillRect/>
            </a:stretch>
          </p:blipFill>
          <p:spPr>
            <a:xfrm>
              <a:off x="761999" y="2148840"/>
              <a:ext cx="3352800" cy="365760"/>
            </a:xfrm>
            <a:prstGeom prst="rect">
              <a:avLst/>
            </a:prstGeom>
          </p:spPr>
        </p:pic>
        <p:sp>
          <p:nvSpPr>
            <p:cNvPr id="12" name="object 12"/>
            <p:cNvSpPr/>
            <p:nvPr/>
          </p:nvSpPr>
          <p:spPr>
            <a:xfrm>
              <a:off x="761999" y="21488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13" name="object 13"/>
          <p:cNvSpPr txBox="1"/>
          <p:nvPr/>
        </p:nvSpPr>
        <p:spPr>
          <a:xfrm>
            <a:off x="767524" y="2166873"/>
            <a:ext cx="3343275" cy="299720"/>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Stuff</a:t>
            </a:r>
            <a:endParaRPr sz="1800">
              <a:latin typeface="Calibri"/>
              <a:cs typeface="Calibri"/>
            </a:endParaRPr>
          </a:p>
        </p:txBody>
      </p:sp>
      <p:sp>
        <p:nvSpPr>
          <p:cNvPr id="14" name="object 14"/>
          <p:cNvSpPr/>
          <p:nvPr/>
        </p:nvSpPr>
        <p:spPr>
          <a:xfrm>
            <a:off x="762762" y="25306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15" name="object 15"/>
          <p:cNvSpPr txBox="1"/>
          <p:nvPr/>
        </p:nvSpPr>
        <p:spPr>
          <a:xfrm>
            <a:off x="775462" y="2543301"/>
            <a:ext cx="3327400" cy="431800"/>
          </a:xfrm>
          <a:prstGeom prst="rect">
            <a:avLst/>
          </a:prstGeom>
          <a:solidFill>
            <a:srgbClr val="C0504D"/>
          </a:solidFill>
        </p:spPr>
        <p:txBody>
          <a:bodyPr vert="horz" wrap="square" lIns="0" tIns="62865" rIns="0" bIns="0" rtlCol="0">
            <a:spAutoFit/>
          </a:bodyPr>
          <a:lstStyle/>
          <a:p>
            <a:pPr marL="739775">
              <a:lnSpc>
                <a:spcPct val="100000"/>
              </a:lnSpc>
              <a:spcBef>
                <a:spcPts val="495"/>
              </a:spcBef>
            </a:pPr>
            <a:r>
              <a:rPr sz="1800" dirty="0">
                <a:latin typeface="Calibri"/>
                <a:cs typeface="Calibri"/>
              </a:rPr>
              <a:t>New</a:t>
            </a:r>
            <a:r>
              <a:rPr sz="1800" spc="10" dirty="0">
                <a:latin typeface="Calibri"/>
                <a:cs typeface="Calibri"/>
              </a:rPr>
              <a:t> </a:t>
            </a:r>
            <a:r>
              <a:rPr sz="1800" dirty="0">
                <a:latin typeface="Calibri"/>
                <a:cs typeface="Calibri"/>
              </a:rPr>
              <a:t>return </a:t>
            </a:r>
            <a:r>
              <a:rPr sz="1800" spc="-10" dirty="0">
                <a:latin typeface="Calibri"/>
                <a:cs typeface="Calibri"/>
              </a:rPr>
              <a:t>address</a:t>
            </a:r>
            <a:endParaRPr sz="1800">
              <a:latin typeface="Calibri"/>
              <a:cs typeface="Calibri"/>
            </a:endParaRPr>
          </a:p>
        </p:txBody>
      </p:sp>
      <p:grpSp>
        <p:nvGrpSpPr>
          <p:cNvPr id="16" name="object 16"/>
          <p:cNvGrpSpPr/>
          <p:nvPr/>
        </p:nvGrpSpPr>
        <p:grpSpPr>
          <a:xfrm>
            <a:off x="714755" y="2976372"/>
            <a:ext cx="3442970" cy="2620010"/>
            <a:chOff x="714755" y="2976372"/>
            <a:chExt cx="3442970" cy="2620010"/>
          </a:xfrm>
        </p:grpSpPr>
        <p:pic>
          <p:nvPicPr>
            <p:cNvPr id="17" name="object 17"/>
            <p:cNvPicPr/>
            <p:nvPr/>
          </p:nvPicPr>
          <p:blipFill>
            <a:blip r:embed="rId5" cstate="print"/>
            <a:stretch>
              <a:fillRect/>
            </a:stretch>
          </p:blipFill>
          <p:spPr>
            <a:xfrm>
              <a:off x="714755" y="2976372"/>
              <a:ext cx="3442716" cy="2619755"/>
            </a:xfrm>
            <a:prstGeom prst="rect">
              <a:avLst/>
            </a:prstGeom>
          </p:spPr>
        </p:pic>
        <p:pic>
          <p:nvPicPr>
            <p:cNvPr id="18" name="object 18"/>
            <p:cNvPicPr/>
            <p:nvPr/>
          </p:nvPicPr>
          <p:blipFill>
            <a:blip r:embed="rId6" cstate="print"/>
            <a:stretch>
              <a:fillRect/>
            </a:stretch>
          </p:blipFill>
          <p:spPr>
            <a:xfrm>
              <a:off x="761999" y="3003804"/>
              <a:ext cx="3352800" cy="2529840"/>
            </a:xfrm>
            <a:prstGeom prst="rect">
              <a:avLst/>
            </a:prstGeom>
          </p:spPr>
        </p:pic>
        <p:sp>
          <p:nvSpPr>
            <p:cNvPr id="19" name="object 19"/>
            <p:cNvSpPr/>
            <p:nvPr/>
          </p:nvSpPr>
          <p:spPr>
            <a:xfrm>
              <a:off x="761999" y="3003804"/>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20" name="object 20"/>
          <p:cNvSpPr txBox="1"/>
          <p:nvPr/>
        </p:nvSpPr>
        <p:spPr>
          <a:xfrm>
            <a:off x="2216785" y="4104513"/>
            <a:ext cx="454025" cy="299720"/>
          </a:xfrm>
          <a:prstGeom prst="rect">
            <a:avLst/>
          </a:prstGeom>
        </p:spPr>
        <p:txBody>
          <a:bodyPr vert="horz" wrap="square" lIns="0" tIns="12700" rIns="0" bIns="0" rtlCol="0">
            <a:spAutoFit/>
          </a:bodyPr>
          <a:lstStyle/>
          <a:p>
            <a:pPr>
              <a:lnSpc>
                <a:spcPct val="100000"/>
              </a:lnSpc>
              <a:spcBef>
                <a:spcPts val="100"/>
              </a:spcBef>
            </a:pPr>
            <a:r>
              <a:rPr sz="1800" spc="-10" dirty="0">
                <a:latin typeface="Calibri"/>
                <a:cs typeface="Calibri"/>
              </a:rPr>
              <a:t>Stuff</a:t>
            </a:r>
            <a:endParaRPr sz="1800">
              <a:latin typeface="Calibri"/>
              <a:cs typeface="Calibri"/>
            </a:endParaRPr>
          </a:p>
        </p:txBody>
      </p:sp>
      <p:grpSp>
        <p:nvGrpSpPr>
          <p:cNvPr id="21" name="object 21"/>
          <p:cNvGrpSpPr/>
          <p:nvPr/>
        </p:nvGrpSpPr>
        <p:grpSpPr>
          <a:xfrm>
            <a:off x="750062" y="2988817"/>
            <a:ext cx="3785235" cy="2610485"/>
            <a:chOff x="750062" y="2988817"/>
            <a:chExt cx="3785235" cy="2610485"/>
          </a:xfrm>
        </p:grpSpPr>
        <p:sp>
          <p:nvSpPr>
            <p:cNvPr id="22" name="object 22"/>
            <p:cNvSpPr/>
            <p:nvPr/>
          </p:nvSpPr>
          <p:spPr>
            <a:xfrm>
              <a:off x="4162806" y="5353050"/>
              <a:ext cx="360045" cy="233679"/>
            </a:xfrm>
            <a:custGeom>
              <a:avLst/>
              <a:gdLst/>
              <a:ahLst/>
              <a:cxnLst/>
              <a:rect l="l" t="t" r="r" b="b"/>
              <a:pathLst>
                <a:path w="360045" h="233679">
                  <a:moveTo>
                    <a:pt x="116586" y="0"/>
                  </a:moveTo>
                  <a:lnTo>
                    <a:pt x="0" y="116586"/>
                  </a:lnTo>
                  <a:lnTo>
                    <a:pt x="116586" y="233172"/>
                  </a:lnTo>
                  <a:lnTo>
                    <a:pt x="116586" y="174878"/>
                  </a:lnTo>
                  <a:lnTo>
                    <a:pt x="359664" y="174878"/>
                  </a:lnTo>
                  <a:lnTo>
                    <a:pt x="359664" y="58293"/>
                  </a:lnTo>
                  <a:lnTo>
                    <a:pt x="116586" y="58293"/>
                  </a:lnTo>
                  <a:lnTo>
                    <a:pt x="116586" y="0"/>
                  </a:lnTo>
                  <a:close/>
                </a:path>
              </a:pathLst>
            </a:custGeom>
            <a:solidFill>
              <a:srgbClr val="000000"/>
            </a:solidFill>
          </p:spPr>
          <p:txBody>
            <a:bodyPr wrap="square" lIns="0" tIns="0" rIns="0" bIns="0" rtlCol="0"/>
            <a:lstStyle/>
            <a:p>
              <a:endParaRPr/>
            </a:p>
          </p:txBody>
        </p:sp>
        <p:sp>
          <p:nvSpPr>
            <p:cNvPr id="23" name="object 23"/>
            <p:cNvSpPr/>
            <p:nvPr/>
          </p:nvSpPr>
          <p:spPr>
            <a:xfrm>
              <a:off x="4162806" y="5353050"/>
              <a:ext cx="360045" cy="233679"/>
            </a:xfrm>
            <a:custGeom>
              <a:avLst/>
              <a:gdLst/>
              <a:ahLst/>
              <a:cxnLst/>
              <a:rect l="l" t="t" r="r" b="b"/>
              <a:pathLst>
                <a:path w="360045" h="233679">
                  <a:moveTo>
                    <a:pt x="359664" y="174878"/>
                  </a:moveTo>
                  <a:lnTo>
                    <a:pt x="116586" y="174878"/>
                  </a:lnTo>
                  <a:lnTo>
                    <a:pt x="116586" y="233172"/>
                  </a:lnTo>
                  <a:lnTo>
                    <a:pt x="0" y="116586"/>
                  </a:lnTo>
                  <a:lnTo>
                    <a:pt x="116586" y="0"/>
                  </a:lnTo>
                  <a:lnTo>
                    <a:pt x="116586" y="58293"/>
                  </a:lnTo>
                  <a:lnTo>
                    <a:pt x="359664" y="58293"/>
                  </a:lnTo>
                  <a:lnTo>
                    <a:pt x="359664" y="174878"/>
                  </a:lnTo>
                  <a:close/>
                </a:path>
              </a:pathLst>
            </a:custGeom>
            <a:ln w="25400">
              <a:solidFill>
                <a:srgbClr val="000000"/>
              </a:solidFill>
            </a:ln>
          </p:spPr>
          <p:txBody>
            <a:bodyPr wrap="square" lIns="0" tIns="0" rIns="0" bIns="0" rtlCol="0"/>
            <a:lstStyle/>
            <a:p>
              <a:endParaRPr/>
            </a:p>
          </p:txBody>
        </p:sp>
        <p:sp>
          <p:nvSpPr>
            <p:cNvPr id="24" name="object 24"/>
            <p:cNvSpPr/>
            <p:nvPr/>
          </p:nvSpPr>
          <p:spPr>
            <a:xfrm>
              <a:off x="762762" y="3001517"/>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grpSp>
      <p:sp>
        <p:nvSpPr>
          <p:cNvPr id="25" name="object 25"/>
          <p:cNvSpPr txBox="1"/>
          <p:nvPr/>
        </p:nvSpPr>
        <p:spPr>
          <a:xfrm>
            <a:off x="775462" y="3014217"/>
            <a:ext cx="3327400" cy="431800"/>
          </a:xfrm>
          <a:prstGeom prst="rect">
            <a:avLst/>
          </a:prstGeom>
          <a:solidFill>
            <a:srgbClr val="A6A6A6">
              <a:alpha val="65881"/>
            </a:srgbClr>
          </a:solidFill>
        </p:spPr>
        <p:txBody>
          <a:bodyPr vert="horz" wrap="square" lIns="0" tIns="63500" rIns="0" bIns="0" rtlCol="0">
            <a:spAutoFit/>
          </a:bodyPr>
          <a:lstStyle/>
          <a:p>
            <a:pPr marL="137795">
              <a:lnSpc>
                <a:spcPct val="100000"/>
              </a:lnSpc>
              <a:spcBef>
                <a:spcPts val="500"/>
              </a:spcBef>
            </a:pPr>
            <a:r>
              <a:rPr sz="1800" dirty="0">
                <a:latin typeface="Calibri"/>
                <a:cs typeface="Calibri"/>
              </a:rPr>
              <a:t>Prev</a:t>
            </a:r>
            <a:r>
              <a:rPr sz="1800" spc="-20" dirty="0">
                <a:latin typeface="Calibri"/>
                <a:cs typeface="Calibri"/>
              </a:rPr>
              <a:t> </a:t>
            </a:r>
            <a:r>
              <a:rPr sz="1800" dirty="0">
                <a:latin typeface="Calibri"/>
                <a:cs typeface="Calibri"/>
              </a:rPr>
              <a:t>frame</a:t>
            </a:r>
            <a:r>
              <a:rPr sz="1800" spc="-25" dirty="0">
                <a:latin typeface="Calibri"/>
                <a:cs typeface="Calibri"/>
              </a:rPr>
              <a:t> </a:t>
            </a:r>
            <a:r>
              <a:rPr sz="1800" dirty="0">
                <a:latin typeface="Calibri"/>
                <a:cs typeface="Calibri"/>
              </a:rPr>
              <a:t>pointer</a:t>
            </a:r>
            <a:r>
              <a:rPr sz="1800" spc="-5" dirty="0">
                <a:latin typeface="Calibri"/>
                <a:cs typeface="Calibri"/>
              </a:rPr>
              <a:t> </a:t>
            </a:r>
            <a:r>
              <a:rPr sz="1800" spc="-10" dirty="0">
                <a:latin typeface="Calibri"/>
                <a:cs typeface="Calibri"/>
              </a:rPr>
              <a:t>(overwritten)</a:t>
            </a:r>
            <a:endParaRPr sz="1800">
              <a:latin typeface="Calibri"/>
              <a:cs typeface="Calibri"/>
            </a:endParaRPr>
          </a:p>
        </p:txBody>
      </p:sp>
      <p:grpSp>
        <p:nvGrpSpPr>
          <p:cNvPr id="26" name="object 26"/>
          <p:cNvGrpSpPr/>
          <p:nvPr/>
        </p:nvGrpSpPr>
        <p:grpSpPr>
          <a:xfrm>
            <a:off x="119283" y="2359660"/>
            <a:ext cx="4388485" cy="1229360"/>
            <a:chOff x="119283" y="2359660"/>
            <a:chExt cx="4388485" cy="1229360"/>
          </a:xfrm>
        </p:grpSpPr>
        <p:sp>
          <p:nvSpPr>
            <p:cNvPr id="27" name="object 27"/>
            <p:cNvSpPr/>
            <p:nvPr/>
          </p:nvSpPr>
          <p:spPr>
            <a:xfrm>
              <a:off x="4133849" y="3342894"/>
              <a:ext cx="361315" cy="233679"/>
            </a:xfrm>
            <a:custGeom>
              <a:avLst/>
              <a:gdLst/>
              <a:ahLst/>
              <a:cxnLst/>
              <a:rect l="l" t="t" r="r" b="b"/>
              <a:pathLst>
                <a:path w="361314" h="233679">
                  <a:moveTo>
                    <a:pt x="116586" y="0"/>
                  </a:moveTo>
                  <a:lnTo>
                    <a:pt x="0" y="116585"/>
                  </a:lnTo>
                  <a:lnTo>
                    <a:pt x="116586" y="233171"/>
                  </a:lnTo>
                  <a:lnTo>
                    <a:pt x="116586" y="174878"/>
                  </a:lnTo>
                  <a:lnTo>
                    <a:pt x="361188" y="174878"/>
                  </a:lnTo>
                  <a:lnTo>
                    <a:pt x="361188" y="58292"/>
                  </a:lnTo>
                  <a:lnTo>
                    <a:pt x="116586" y="58292"/>
                  </a:lnTo>
                  <a:lnTo>
                    <a:pt x="116586" y="0"/>
                  </a:lnTo>
                  <a:close/>
                </a:path>
              </a:pathLst>
            </a:custGeom>
            <a:solidFill>
              <a:srgbClr val="000000"/>
            </a:solidFill>
          </p:spPr>
          <p:txBody>
            <a:bodyPr wrap="square" lIns="0" tIns="0" rIns="0" bIns="0" rtlCol="0"/>
            <a:lstStyle/>
            <a:p>
              <a:endParaRPr/>
            </a:p>
          </p:txBody>
        </p:sp>
        <p:sp>
          <p:nvSpPr>
            <p:cNvPr id="28" name="object 28"/>
            <p:cNvSpPr/>
            <p:nvPr/>
          </p:nvSpPr>
          <p:spPr>
            <a:xfrm>
              <a:off x="4133849" y="3342894"/>
              <a:ext cx="361315" cy="233679"/>
            </a:xfrm>
            <a:custGeom>
              <a:avLst/>
              <a:gdLst/>
              <a:ahLst/>
              <a:cxnLst/>
              <a:rect l="l" t="t" r="r" b="b"/>
              <a:pathLst>
                <a:path w="361314" h="233679">
                  <a:moveTo>
                    <a:pt x="361188" y="174878"/>
                  </a:moveTo>
                  <a:lnTo>
                    <a:pt x="116586" y="174878"/>
                  </a:lnTo>
                  <a:lnTo>
                    <a:pt x="116586" y="233171"/>
                  </a:lnTo>
                  <a:lnTo>
                    <a:pt x="0" y="116585"/>
                  </a:lnTo>
                  <a:lnTo>
                    <a:pt x="116586" y="0"/>
                  </a:lnTo>
                  <a:lnTo>
                    <a:pt x="116586" y="58292"/>
                  </a:lnTo>
                  <a:lnTo>
                    <a:pt x="361188" y="58292"/>
                  </a:lnTo>
                  <a:lnTo>
                    <a:pt x="361188" y="174878"/>
                  </a:lnTo>
                  <a:close/>
                </a:path>
              </a:pathLst>
            </a:custGeom>
            <a:ln w="25399">
              <a:solidFill>
                <a:srgbClr val="000000"/>
              </a:solidFill>
            </a:ln>
          </p:spPr>
          <p:txBody>
            <a:bodyPr wrap="square" lIns="0" tIns="0" rIns="0" bIns="0" rtlCol="0"/>
            <a:lstStyle/>
            <a:p>
              <a:endParaRPr/>
            </a:p>
          </p:txBody>
        </p:sp>
        <p:sp>
          <p:nvSpPr>
            <p:cNvPr id="29" name="object 29"/>
            <p:cNvSpPr/>
            <p:nvPr/>
          </p:nvSpPr>
          <p:spPr>
            <a:xfrm>
              <a:off x="417626" y="2359660"/>
              <a:ext cx="264795" cy="283845"/>
            </a:xfrm>
            <a:custGeom>
              <a:avLst/>
              <a:gdLst/>
              <a:ahLst/>
              <a:cxnLst/>
              <a:rect l="l" t="t" r="r" b="b"/>
              <a:pathLst>
                <a:path w="264795" h="283844">
                  <a:moveTo>
                    <a:pt x="18529" y="182499"/>
                  </a:moveTo>
                  <a:lnTo>
                    <a:pt x="0" y="204342"/>
                  </a:lnTo>
                  <a:lnTo>
                    <a:pt x="32384" y="231901"/>
                  </a:lnTo>
                  <a:lnTo>
                    <a:pt x="4597" y="264540"/>
                  </a:lnTo>
                  <a:lnTo>
                    <a:pt x="26949" y="283590"/>
                  </a:lnTo>
                  <a:lnTo>
                    <a:pt x="54737" y="250951"/>
                  </a:lnTo>
                  <a:lnTo>
                    <a:pt x="98925" y="250951"/>
                  </a:lnTo>
                  <a:lnTo>
                    <a:pt x="73266" y="229107"/>
                  </a:lnTo>
                  <a:lnTo>
                    <a:pt x="89521" y="210057"/>
                  </a:lnTo>
                  <a:lnTo>
                    <a:pt x="50914" y="210057"/>
                  </a:lnTo>
                  <a:lnTo>
                    <a:pt x="18529" y="182499"/>
                  </a:lnTo>
                  <a:close/>
                </a:path>
                <a:path w="264795" h="283844">
                  <a:moveTo>
                    <a:pt x="98925" y="250951"/>
                  </a:moveTo>
                  <a:lnTo>
                    <a:pt x="54737" y="250951"/>
                  </a:lnTo>
                  <a:lnTo>
                    <a:pt x="87109" y="278511"/>
                  </a:lnTo>
                  <a:lnTo>
                    <a:pt x="105638" y="256666"/>
                  </a:lnTo>
                  <a:lnTo>
                    <a:pt x="98925" y="250951"/>
                  </a:lnTo>
                  <a:close/>
                </a:path>
                <a:path w="264795" h="283844">
                  <a:moveTo>
                    <a:pt x="78765" y="177418"/>
                  </a:moveTo>
                  <a:lnTo>
                    <a:pt x="50914" y="210057"/>
                  </a:lnTo>
                  <a:lnTo>
                    <a:pt x="89521" y="210057"/>
                  </a:lnTo>
                  <a:lnTo>
                    <a:pt x="101117" y="196468"/>
                  </a:lnTo>
                  <a:lnTo>
                    <a:pt x="78765" y="177418"/>
                  </a:lnTo>
                  <a:close/>
                </a:path>
                <a:path w="264795" h="283844">
                  <a:moveTo>
                    <a:pt x="139319" y="0"/>
                  </a:moveTo>
                  <a:lnTo>
                    <a:pt x="122237" y="20065"/>
                  </a:lnTo>
                  <a:lnTo>
                    <a:pt x="155333" y="141477"/>
                  </a:lnTo>
                  <a:lnTo>
                    <a:pt x="176237" y="159385"/>
                  </a:lnTo>
                  <a:lnTo>
                    <a:pt x="210478" y="119125"/>
                  </a:lnTo>
                  <a:lnTo>
                    <a:pt x="174282" y="119125"/>
                  </a:lnTo>
                  <a:lnTo>
                    <a:pt x="156095" y="54228"/>
                  </a:lnTo>
                  <a:lnTo>
                    <a:pt x="202992" y="54228"/>
                  </a:lnTo>
                  <a:lnTo>
                    <a:pt x="139319" y="0"/>
                  </a:lnTo>
                  <a:close/>
                </a:path>
                <a:path w="264795" h="283844">
                  <a:moveTo>
                    <a:pt x="262899" y="108330"/>
                  </a:moveTo>
                  <a:lnTo>
                    <a:pt x="219659" y="108330"/>
                  </a:lnTo>
                  <a:lnTo>
                    <a:pt x="244729" y="129666"/>
                  </a:lnTo>
                  <a:lnTo>
                    <a:pt x="262899" y="108330"/>
                  </a:lnTo>
                  <a:close/>
                </a:path>
                <a:path w="264795" h="283844">
                  <a:moveTo>
                    <a:pt x="202992" y="54228"/>
                  </a:moveTo>
                  <a:lnTo>
                    <a:pt x="156095" y="54228"/>
                  </a:lnTo>
                  <a:lnTo>
                    <a:pt x="198666" y="90424"/>
                  </a:lnTo>
                  <a:lnTo>
                    <a:pt x="174282" y="119125"/>
                  </a:lnTo>
                  <a:lnTo>
                    <a:pt x="210478" y="119125"/>
                  </a:lnTo>
                  <a:lnTo>
                    <a:pt x="219659" y="108330"/>
                  </a:lnTo>
                  <a:lnTo>
                    <a:pt x="262899" y="108330"/>
                  </a:lnTo>
                  <a:lnTo>
                    <a:pt x="264414" y="106552"/>
                  </a:lnTo>
                  <a:lnTo>
                    <a:pt x="239344" y="85216"/>
                  </a:lnTo>
                  <a:lnTo>
                    <a:pt x="252514" y="69723"/>
                  </a:lnTo>
                  <a:lnTo>
                    <a:pt x="249665" y="67310"/>
                  </a:lnTo>
                  <a:lnTo>
                    <a:pt x="218351" y="67310"/>
                  </a:lnTo>
                  <a:lnTo>
                    <a:pt x="202992" y="54228"/>
                  </a:lnTo>
                  <a:close/>
                </a:path>
                <a:path w="264795" h="283844">
                  <a:moveTo>
                    <a:pt x="231520" y="51942"/>
                  </a:moveTo>
                  <a:lnTo>
                    <a:pt x="218351" y="67310"/>
                  </a:lnTo>
                  <a:lnTo>
                    <a:pt x="249665" y="67310"/>
                  </a:lnTo>
                  <a:lnTo>
                    <a:pt x="231520" y="51942"/>
                  </a:lnTo>
                  <a:close/>
                </a:path>
              </a:pathLst>
            </a:custGeom>
            <a:solidFill>
              <a:srgbClr val="000000"/>
            </a:solidFill>
          </p:spPr>
          <p:txBody>
            <a:bodyPr wrap="square" lIns="0" tIns="0" rIns="0" bIns="0" rtlCol="0"/>
            <a:lstStyle/>
            <a:p>
              <a:endParaRPr/>
            </a:p>
          </p:txBody>
        </p:sp>
        <p:pic>
          <p:nvPicPr>
            <p:cNvPr id="30" name="object 30"/>
            <p:cNvPicPr/>
            <p:nvPr/>
          </p:nvPicPr>
          <p:blipFill>
            <a:blip r:embed="rId7" cstate="print"/>
            <a:stretch>
              <a:fillRect/>
            </a:stretch>
          </p:blipFill>
          <p:spPr>
            <a:xfrm>
              <a:off x="119283" y="2690622"/>
              <a:ext cx="608693" cy="759332"/>
            </a:xfrm>
            <a:prstGeom prst="rect">
              <a:avLst/>
            </a:prstGeom>
          </p:spPr>
        </p:pic>
      </p:grpSp>
      <p:sp>
        <p:nvSpPr>
          <p:cNvPr id="31" name="object 31"/>
          <p:cNvSpPr txBox="1"/>
          <p:nvPr/>
        </p:nvSpPr>
        <p:spPr>
          <a:xfrm>
            <a:off x="4573015" y="3248660"/>
            <a:ext cx="635000" cy="330835"/>
          </a:xfrm>
          <a:prstGeom prst="rect">
            <a:avLst/>
          </a:prstGeom>
        </p:spPr>
        <p:txBody>
          <a:bodyPr vert="horz" wrap="square" lIns="0" tIns="13335" rIns="0" bIns="0" rtlCol="0">
            <a:spAutoFit/>
          </a:bodyPr>
          <a:lstStyle/>
          <a:p>
            <a:pPr marL="12700">
              <a:lnSpc>
                <a:spcPct val="100000"/>
              </a:lnSpc>
              <a:spcBef>
                <a:spcPts val="105"/>
              </a:spcBef>
            </a:pPr>
            <a:r>
              <a:rPr sz="2000" spc="-20" dirty="0">
                <a:latin typeface="Courier New"/>
                <a:cs typeface="Courier New"/>
              </a:rPr>
              <a:t>$ebp</a:t>
            </a:r>
            <a:endParaRPr sz="2000" dirty="0">
              <a:latin typeface="Courier New"/>
              <a:cs typeface="Courier New"/>
            </a:endParaRPr>
          </a:p>
        </p:txBody>
      </p:sp>
      <p:sp>
        <p:nvSpPr>
          <p:cNvPr id="32" name="object 32"/>
          <p:cNvSpPr/>
          <p:nvPr/>
        </p:nvSpPr>
        <p:spPr>
          <a:xfrm>
            <a:off x="5676900" y="4280789"/>
            <a:ext cx="24765" cy="24765"/>
          </a:xfrm>
          <a:custGeom>
            <a:avLst/>
            <a:gdLst/>
            <a:ahLst/>
            <a:cxnLst/>
            <a:rect l="l" t="t" r="r" b="b"/>
            <a:pathLst>
              <a:path w="24764" h="24764">
                <a:moveTo>
                  <a:pt x="19176" y="0"/>
                </a:moveTo>
                <a:lnTo>
                  <a:pt x="5587" y="0"/>
                </a:lnTo>
                <a:lnTo>
                  <a:pt x="0" y="5587"/>
                </a:lnTo>
                <a:lnTo>
                  <a:pt x="0" y="19304"/>
                </a:lnTo>
                <a:lnTo>
                  <a:pt x="5587" y="24765"/>
                </a:lnTo>
                <a:lnTo>
                  <a:pt x="19176" y="24765"/>
                </a:lnTo>
                <a:lnTo>
                  <a:pt x="24764" y="19304"/>
                </a:lnTo>
                <a:lnTo>
                  <a:pt x="24764" y="12446"/>
                </a:lnTo>
                <a:lnTo>
                  <a:pt x="24764" y="5587"/>
                </a:lnTo>
                <a:lnTo>
                  <a:pt x="19176" y="0"/>
                </a:lnTo>
                <a:close/>
              </a:path>
            </a:pathLst>
          </a:custGeom>
          <a:solidFill>
            <a:srgbClr val="000000"/>
          </a:solidFill>
        </p:spPr>
        <p:txBody>
          <a:bodyPr wrap="square" lIns="0" tIns="0" rIns="0" bIns="0" rtlCol="0"/>
          <a:lstStyle/>
          <a:p>
            <a:endParaRPr/>
          </a:p>
        </p:txBody>
      </p:sp>
      <p:sp>
        <p:nvSpPr>
          <p:cNvPr id="33" name="object 33"/>
          <p:cNvSpPr txBox="1"/>
          <p:nvPr/>
        </p:nvSpPr>
        <p:spPr>
          <a:xfrm>
            <a:off x="5413375" y="1756918"/>
            <a:ext cx="6388735"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Arial"/>
                <a:cs typeface="Arial"/>
              </a:rPr>
              <a:t>We</a:t>
            </a:r>
            <a:r>
              <a:rPr sz="2000" spc="-20" dirty="0">
                <a:latin typeface="Arial"/>
                <a:cs typeface="Arial"/>
              </a:rPr>
              <a:t> </a:t>
            </a:r>
            <a:r>
              <a:rPr sz="2000" dirty="0">
                <a:latin typeface="Arial"/>
                <a:cs typeface="Arial"/>
              </a:rPr>
              <a:t>can</a:t>
            </a:r>
            <a:r>
              <a:rPr sz="2000" spc="-30" dirty="0">
                <a:latin typeface="Arial"/>
                <a:cs typeface="Arial"/>
              </a:rPr>
              <a:t> </a:t>
            </a:r>
            <a:r>
              <a:rPr sz="2000" dirty="0">
                <a:latin typeface="Arial"/>
                <a:cs typeface="Arial"/>
              </a:rPr>
              <a:t>use</a:t>
            </a:r>
            <a:r>
              <a:rPr sz="2000" spc="-15" dirty="0">
                <a:latin typeface="Arial"/>
                <a:cs typeface="Arial"/>
              </a:rPr>
              <a:t> </a:t>
            </a:r>
            <a:r>
              <a:rPr sz="2000" dirty="0">
                <a:latin typeface="Arial"/>
                <a:cs typeface="Arial"/>
              </a:rPr>
              <a:t>gdb</a:t>
            </a:r>
            <a:r>
              <a:rPr sz="2000" spc="-15" dirty="0">
                <a:latin typeface="Arial"/>
                <a:cs typeface="Arial"/>
              </a:rPr>
              <a:t> </a:t>
            </a:r>
            <a:r>
              <a:rPr sz="2000" dirty="0">
                <a:latin typeface="Arial"/>
                <a:cs typeface="Arial"/>
              </a:rPr>
              <a:t>to</a:t>
            </a:r>
            <a:r>
              <a:rPr sz="2000" spc="-25" dirty="0">
                <a:latin typeface="Arial"/>
                <a:cs typeface="Arial"/>
              </a:rPr>
              <a:t> </a:t>
            </a:r>
            <a:r>
              <a:rPr sz="2000" dirty="0">
                <a:latin typeface="Arial"/>
                <a:cs typeface="Arial"/>
              </a:rPr>
              <a:t>debug</a:t>
            </a:r>
            <a:r>
              <a:rPr sz="2000" spc="-20" dirty="0">
                <a:latin typeface="Arial"/>
                <a:cs typeface="Arial"/>
              </a:rPr>
              <a:t> </a:t>
            </a:r>
            <a:r>
              <a:rPr sz="2000" dirty="0">
                <a:latin typeface="Arial"/>
                <a:cs typeface="Arial"/>
              </a:rPr>
              <a:t>and</a:t>
            </a:r>
            <a:r>
              <a:rPr sz="2000" spc="-20" dirty="0">
                <a:latin typeface="Arial"/>
                <a:cs typeface="Arial"/>
              </a:rPr>
              <a:t> </a:t>
            </a:r>
            <a:r>
              <a:rPr sz="2000" dirty="0">
                <a:latin typeface="Arial"/>
                <a:cs typeface="Arial"/>
              </a:rPr>
              <a:t>find</a:t>
            </a:r>
            <a:r>
              <a:rPr sz="2000" spc="-25" dirty="0">
                <a:latin typeface="Arial"/>
                <a:cs typeface="Arial"/>
              </a:rPr>
              <a:t> </a:t>
            </a:r>
            <a:r>
              <a:rPr sz="2000" dirty="0">
                <a:latin typeface="Arial"/>
                <a:cs typeface="Arial"/>
              </a:rPr>
              <a:t>addresses</a:t>
            </a:r>
            <a:r>
              <a:rPr sz="2000" spc="-50" dirty="0">
                <a:latin typeface="Arial"/>
                <a:cs typeface="Arial"/>
              </a:rPr>
              <a:t> </a:t>
            </a:r>
            <a:r>
              <a:rPr sz="2000" dirty="0">
                <a:latin typeface="Arial"/>
                <a:cs typeface="Arial"/>
              </a:rPr>
              <a:t>in </a:t>
            </a:r>
            <a:r>
              <a:rPr sz="2000" spc="-10" dirty="0">
                <a:latin typeface="Arial"/>
                <a:cs typeface="Arial"/>
              </a:rPr>
              <a:t>memory</a:t>
            </a:r>
            <a:endParaRPr sz="2000">
              <a:latin typeface="Arial"/>
              <a:cs typeface="Arial"/>
            </a:endParaRPr>
          </a:p>
        </p:txBody>
      </p:sp>
      <p:sp>
        <p:nvSpPr>
          <p:cNvPr id="34" name="object 34"/>
          <p:cNvSpPr txBox="1"/>
          <p:nvPr/>
        </p:nvSpPr>
        <p:spPr>
          <a:xfrm>
            <a:off x="4573015" y="5314182"/>
            <a:ext cx="1122680" cy="370840"/>
          </a:xfrm>
          <a:prstGeom prst="rect">
            <a:avLst/>
          </a:prstGeom>
        </p:spPr>
        <p:txBody>
          <a:bodyPr vert="horz" wrap="square" lIns="0" tIns="0" rIns="0" bIns="0" rtlCol="0">
            <a:spAutoFit/>
          </a:bodyPr>
          <a:lstStyle/>
          <a:p>
            <a:pPr marL="12700">
              <a:lnSpc>
                <a:spcPts val="2580"/>
              </a:lnSpc>
            </a:pPr>
            <a:r>
              <a:rPr sz="2400" spc="-10" dirty="0">
                <a:latin typeface="Courier New"/>
                <a:cs typeface="Courier New"/>
              </a:rPr>
              <a:t>Buffer</a:t>
            </a:r>
            <a:endParaRPr sz="2400">
              <a:latin typeface="Courier New"/>
              <a:cs typeface="Courier New"/>
            </a:endParaRPr>
          </a:p>
        </p:txBody>
      </p:sp>
      <p:sp>
        <p:nvSpPr>
          <p:cNvPr id="35" name="object 35"/>
          <p:cNvSpPr txBox="1"/>
          <p:nvPr/>
        </p:nvSpPr>
        <p:spPr>
          <a:xfrm>
            <a:off x="1907794" y="5700484"/>
            <a:ext cx="848360" cy="281305"/>
          </a:xfrm>
          <a:prstGeom prst="rect">
            <a:avLst/>
          </a:prstGeom>
        </p:spPr>
        <p:txBody>
          <a:bodyPr vert="horz" wrap="square" lIns="0" tIns="0" rIns="0" bIns="0" rtlCol="0">
            <a:spAutoFit/>
          </a:bodyPr>
          <a:lstStyle/>
          <a:p>
            <a:pPr marL="12700">
              <a:lnSpc>
                <a:spcPts val="2090"/>
              </a:lnSpc>
            </a:pPr>
            <a:r>
              <a:rPr sz="1800" spc="-10" dirty="0">
                <a:latin typeface="Arial"/>
                <a:cs typeface="Arial"/>
              </a:rPr>
              <a:t>“badfile”</a:t>
            </a:r>
            <a:endParaRPr sz="1800">
              <a:latin typeface="Arial"/>
              <a:cs typeface="Arial"/>
            </a:endParaRPr>
          </a:p>
        </p:txBody>
      </p:sp>
      <p:sp>
        <p:nvSpPr>
          <p:cNvPr id="36" name="object 36"/>
          <p:cNvSpPr txBox="1">
            <a:spLocks noGrp="1"/>
          </p:cNvSpPr>
          <p:nvPr>
            <p:ph type="sldNum" sz="quarter" idx="7"/>
          </p:nvPr>
        </p:nvSpPr>
        <p:spPr>
          <a:prstGeom prst="rect">
            <a:avLst/>
          </a:prstGeom>
        </p:spPr>
        <p:txBody>
          <a:bodyPr vert="horz" wrap="square" lIns="0" tIns="0" rIns="0" bIns="0" rtlCol="0">
            <a:spAutoFit/>
          </a:bodyPr>
          <a:lstStyle/>
          <a:p>
            <a:pPr marL="38100">
              <a:lnSpc>
                <a:spcPts val="2090"/>
              </a:lnSpc>
            </a:pPr>
            <a:fld id="{81D60167-4931-47E6-BA6A-407CBD079E47}" type="slidenum">
              <a:rPr spc="-25" dirty="0"/>
              <a:t>34</a:t>
            </a:fld>
            <a:endParaRPr spc="-25" dirty="0"/>
          </a:p>
        </p:txBody>
      </p:sp>
      <p:grpSp>
        <p:nvGrpSpPr>
          <p:cNvPr id="37" name="object 3">
            <a:extLst>
              <a:ext uri="{FF2B5EF4-FFF2-40B4-BE49-F238E27FC236}">
                <a16:creationId xmlns:a16="http://schemas.microsoft.com/office/drawing/2014/main" id="{B3DDABC9-BC4A-5F79-BC90-B76A27D6E9A8}"/>
              </a:ext>
            </a:extLst>
          </p:cNvPr>
          <p:cNvGrpSpPr/>
          <p:nvPr/>
        </p:nvGrpSpPr>
        <p:grpSpPr>
          <a:xfrm>
            <a:off x="-6350" y="6466078"/>
            <a:ext cx="12204700" cy="398780"/>
            <a:chOff x="-6350" y="6466078"/>
            <a:chExt cx="12204700" cy="398780"/>
          </a:xfrm>
          <a:solidFill>
            <a:schemeClr val="accent3"/>
          </a:solidFill>
        </p:grpSpPr>
        <p:sp>
          <p:nvSpPr>
            <p:cNvPr id="38" name="object 4">
              <a:extLst>
                <a:ext uri="{FF2B5EF4-FFF2-40B4-BE49-F238E27FC236}">
                  <a16:creationId xmlns:a16="http://schemas.microsoft.com/office/drawing/2014/main" id="{E6AC31DB-033F-9457-E2F0-96EF1BEB444B}"/>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39" name="object 5">
              <a:extLst>
                <a:ext uri="{FF2B5EF4-FFF2-40B4-BE49-F238E27FC236}">
                  <a16:creationId xmlns:a16="http://schemas.microsoft.com/office/drawing/2014/main" id="{D0830226-3DE4-DF86-C285-7F3D741983C1}"/>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40" name="Picture 39" descr="Logo&#10;&#10;Description automatically generated with medium confidence">
            <a:extLst>
              <a:ext uri="{FF2B5EF4-FFF2-40B4-BE49-F238E27FC236}">
                <a16:creationId xmlns:a16="http://schemas.microsoft.com/office/drawing/2014/main" id="{23633263-436D-60D4-88F0-E942C2230C8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939" y="99771"/>
            <a:ext cx="4772025" cy="452120"/>
          </a:xfrm>
          <a:prstGeom prst="rect">
            <a:avLst/>
          </a:prstGeom>
        </p:spPr>
        <p:txBody>
          <a:bodyPr vert="horz" wrap="square" lIns="0" tIns="12065" rIns="0" bIns="0" rtlCol="0">
            <a:spAutoFit/>
          </a:bodyPr>
          <a:lstStyle/>
          <a:p>
            <a:pPr marL="12700">
              <a:lnSpc>
                <a:spcPct val="100000"/>
              </a:lnSpc>
              <a:spcBef>
                <a:spcPts val="95"/>
              </a:spcBef>
            </a:pPr>
            <a:r>
              <a:rPr dirty="0">
                <a:solidFill>
                  <a:srgbClr val="000000"/>
                </a:solidFill>
              </a:rPr>
              <a:t>Our</a:t>
            </a:r>
            <a:r>
              <a:rPr spc="-70" dirty="0">
                <a:solidFill>
                  <a:srgbClr val="000000"/>
                </a:solidFill>
              </a:rPr>
              <a:t> </a:t>
            </a:r>
            <a:r>
              <a:rPr dirty="0">
                <a:solidFill>
                  <a:srgbClr val="000000"/>
                </a:solidFill>
              </a:rPr>
              <a:t>first</a:t>
            </a:r>
            <a:r>
              <a:rPr spc="-70" dirty="0">
                <a:solidFill>
                  <a:srgbClr val="000000"/>
                </a:solidFill>
              </a:rPr>
              <a:t> </a:t>
            </a:r>
            <a:r>
              <a:rPr dirty="0">
                <a:solidFill>
                  <a:srgbClr val="000000"/>
                </a:solidFill>
              </a:rPr>
              <a:t>buffer</a:t>
            </a:r>
            <a:r>
              <a:rPr spc="-70" dirty="0">
                <a:solidFill>
                  <a:srgbClr val="000000"/>
                </a:solidFill>
              </a:rPr>
              <a:t> </a:t>
            </a:r>
            <a:r>
              <a:rPr dirty="0">
                <a:solidFill>
                  <a:srgbClr val="000000"/>
                </a:solidFill>
              </a:rPr>
              <a:t>overflow</a:t>
            </a:r>
            <a:r>
              <a:rPr spc="-70" dirty="0">
                <a:solidFill>
                  <a:srgbClr val="000000"/>
                </a:solidFill>
              </a:rPr>
              <a:t> </a:t>
            </a:r>
            <a:r>
              <a:rPr spc="-10" dirty="0">
                <a:solidFill>
                  <a:srgbClr val="000000"/>
                </a:solidFill>
              </a:rPr>
              <a:t>attack</a:t>
            </a:r>
          </a:p>
        </p:txBody>
      </p:sp>
      <p:sp>
        <p:nvSpPr>
          <p:cNvPr id="3" name="object 3"/>
          <p:cNvSpPr txBox="1"/>
          <p:nvPr/>
        </p:nvSpPr>
        <p:spPr>
          <a:xfrm>
            <a:off x="5399659" y="71373"/>
            <a:ext cx="6320790" cy="1419225"/>
          </a:xfrm>
          <a:prstGeom prst="rect">
            <a:avLst/>
          </a:prstGeom>
        </p:spPr>
        <p:txBody>
          <a:bodyPr vert="horz" wrap="square" lIns="0" tIns="12700" rIns="0" bIns="0" rtlCol="0">
            <a:spAutoFit/>
          </a:bodyPr>
          <a:lstStyle/>
          <a:p>
            <a:pPr marL="24765" algn="ctr">
              <a:lnSpc>
                <a:spcPct val="100000"/>
              </a:lnSpc>
              <a:spcBef>
                <a:spcPts val="100"/>
              </a:spcBef>
            </a:pPr>
            <a:r>
              <a:rPr sz="1800" b="1" spc="-10" dirty="0">
                <a:latin typeface="Arial"/>
                <a:cs typeface="Arial"/>
              </a:rPr>
              <a:t>GOAL:</a:t>
            </a:r>
            <a:endParaRPr sz="1800">
              <a:latin typeface="Arial"/>
              <a:cs typeface="Arial"/>
            </a:endParaRPr>
          </a:p>
          <a:p>
            <a:pPr marL="22860" algn="ctr">
              <a:lnSpc>
                <a:spcPct val="100000"/>
              </a:lnSpc>
            </a:pPr>
            <a:r>
              <a:rPr sz="1800" b="1" dirty="0">
                <a:latin typeface="Arial"/>
                <a:cs typeface="Arial"/>
              </a:rPr>
              <a:t>Overflow</a:t>
            </a:r>
            <a:r>
              <a:rPr sz="1800" b="1" spc="5" dirty="0">
                <a:latin typeface="Arial"/>
                <a:cs typeface="Arial"/>
              </a:rPr>
              <a:t> </a:t>
            </a:r>
            <a:r>
              <a:rPr sz="1800" b="1" dirty="0">
                <a:latin typeface="Arial"/>
                <a:cs typeface="Arial"/>
              </a:rPr>
              <a:t>a</a:t>
            </a:r>
            <a:r>
              <a:rPr sz="1800" b="1" spc="-15" dirty="0">
                <a:latin typeface="Arial"/>
                <a:cs typeface="Arial"/>
              </a:rPr>
              <a:t> </a:t>
            </a:r>
            <a:r>
              <a:rPr sz="1800" b="1" dirty="0">
                <a:latin typeface="Arial"/>
                <a:cs typeface="Arial"/>
              </a:rPr>
              <a:t>buffer</a:t>
            </a:r>
            <a:r>
              <a:rPr sz="1800" b="1" spc="-20" dirty="0">
                <a:latin typeface="Arial"/>
                <a:cs typeface="Arial"/>
              </a:rPr>
              <a:t> </a:t>
            </a:r>
            <a:r>
              <a:rPr sz="1800" b="1" dirty="0">
                <a:latin typeface="Arial"/>
                <a:cs typeface="Arial"/>
              </a:rPr>
              <a:t>to</a:t>
            </a:r>
            <a:r>
              <a:rPr sz="1800" b="1" spc="-15" dirty="0">
                <a:latin typeface="Arial"/>
                <a:cs typeface="Arial"/>
              </a:rPr>
              <a:t> </a:t>
            </a:r>
            <a:r>
              <a:rPr sz="1800" b="1" dirty="0">
                <a:latin typeface="Arial"/>
                <a:cs typeface="Arial"/>
              </a:rPr>
              <a:t>insert</a:t>
            </a:r>
            <a:r>
              <a:rPr sz="1800" b="1" spc="-15" dirty="0">
                <a:latin typeface="Arial"/>
                <a:cs typeface="Arial"/>
              </a:rPr>
              <a:t> </a:t>
            </a:r>
            <a:r>
              <a:rPr sz="1800" b="1" dirty="0">
                <a:latin typeface="Arial"/>
                <a:cs typeface="Arial"/>
              </a:rPr>
              <a:t>code</a:t>
            </a:r>
            <a:r>
              <a:rPr sz="1800" b="1" spc="-15" dirty="0">
                <a:latin typeface="Arial"/>
                <a:cs typeface="Arial"/>
              </a:rPr>
              <a:t> </a:t>
            </a:r>
            <a:r>
              <a:rPr sz="1800" b="1" dirty="0">
                <a:latin typeface="Arial"/>
                <a:cs typeface="Arial"/>
              </a:rPr>
              <a:t>and</a:t>
            </a:r>
            <a:r>
              <a:rPr sz="1800" b="1" spc="-15" dirty="0">
                <a:latin typeface="Arial"/>
                <a:cs typeface="Arial"/>
              </a:rPr>
              <a:t> </a:t>
            </a:r>
            <a:r>
              <a:rPr sz="1800" b="1" dirty="0">
                <a:latin typeface="Arial"/>
                <a:cs typeface="Arial"/>
              </a:rPr>
              <a:t>a</a:t>
            </a:r>
            <a:r>
              <a:rPr sz="1800" b="1" spc="-15" dirty="0">
                <a:latin typeface="Arial"/>
                <a:cs typeface="Arial"/>
              </a:rPr>
              <a:t> </a:t>
            </a:r>
            <a:r>
              <a:rPr sz="1800" b="1" dirty="0">
                <a:latin typeface="Arial"/>
                <a:cs typeface="Arial"/>
              </a:rPr>
              <a:t>new</a:t>
            </a:r>
            <a:r>
              <a:rPr sz="1800" b="1" spc="-10" dirty="0">
                <a:latin typeface="Arial"/>
                <a:cs typeface="Arial"/>
              </a:rPr>
              <a:t> </a:t>
            </a:r>
            <a:r>
              <a:rPr sz="1800" b="1" dirty="0">
                <a:latin typeface="Arial"/>
                <a:cs typeface="Arial"/>
              </a:rPr>
              <a:t>return</a:t>
            </a:r>
            <a:r>
              <a:rPr sz="1800" b="1" spc="-5" dirty="0">
                <a:latin typeface="Arial"/>
                <a:cs typeface="Arial"/>
              </a:rPr>
              <a:t> </a:t>
            </a:r>
            <a:r>
              <a:rPr sz="1800" b="1" spc="-10" dirty="0">
                <a:latin typeface="Arial"/>
                <a:cs typeface="Arial"/>
              </a:rPr>
              <a:t>address</a:t>
            </a:r>
            <a:endParaRPr sz="1800">
              <a:latin typeface="Arial"/>
              <a:cs typeface="Arial"/>
            </a:endParaRPr>
          </a:p>
          <a:p>
            <a:pPr marL="12700" marR="778510">
              <a:lnSpc>
                <a:spcPct val="100000"/>
              </a:lnSpc>
              <a:spcBef>
                <a:spcPts val="890"/>
              </a:spcBef>
            </a:pPr>
            <a:r>
              <a:rPr sz="2400" b="1" u="sng" dirty="0">
                <a:uFill>
                  <a:solidFill>
                    <a:srgbClr val="000000"/>
                  </a:solidFill>
                </a:uFill>
                <a:latin typeface="Arial"/>
                <a:cs typeface="Arial"/>
              </a:rPr>
              <a:t>Step</a:t>
            </a:r>
            <a:r>
              <a:rPr sz="2400" b="1" u="sng" spc="-15" dirty="0">
                <a:uFill>
                  <a:solidFill>
                    <a:srgbClr val="000000"/>
                  </a:solidFill>
                </a:uFill>
                <a:latin typeface="Arial"/>
                <a:cs typeface="Arial"/>
              </a:rPr>
              <a:t> </a:t>
            </a:r>
            <a:r>
              <a:rPr sz="2400" b="1" u="sng" dirty="0">
                <a:uFill>
                  <a:solidFill>
                    <a:srgbClr val="000000"/>
                  </a:solidFill>
                </a:uFill>
                <a:latin typeface="Arial"/>
                <a:cs typeface="Arial"/>
              </a:rPr>
              <a:t>1:</a:t>
            </a:r>
            <a:r>
              <a:rPr sz="2400" b="1" u="sng" spc="-30" dirty="0">
                <a:uFill>
                  <a:solidFill>
                    <a:srgbClr val="000000"/>
                  </a:solidFill>
                </a:uFill>
                <a:latin typeface="Arial"/>
                <a:cs typeface="Arial"/>
              </a:rPr>
              <a:t> </a:t>
            </a:r>
            <a:r>
              <a:rPr sz="2400" dirty="0">
                <a:latin typeface="Arial"/>
                <a:cs typeface="Arial"/>
              </a:rPr>
              <a:t>Find</a:t>
            </a:r>
            <a:r>
              <a:rPr sz="2400" spc="-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offset</a:t>
            </a:r>
            <a:r>
              <a:rPr sz="2400" spc="-30" dirty="0">
                <a:latin typeface="Arial"/>
                <a:cs typeface="Arial"/>
              </a:rPr>
              <a:t> </a:t>
            </a:r>
            <a:r>
              <a:rPr sz="2400" dirty="0">
                <a:latin typeface="Arial"/>
                <a:cs typeface="Arial"/>
              </a:rPr>
              <a:t>between</a:t>
            </a:r>
            <a:r>
              <a:rPr sz="2400" spc="-5" dirty="0">
                <a:latin typeface="Arial"/>
                <a:cs typeface="Arial"/>
              </a:rPr>
              <a:t> </a:t>
            </a:r>
            <a:r>
              <a:rPr sz="2400" dirty="0">
                <a:latin typeface="Arial"/>
                <a:cs typeface="Arial"/>
              </a:rPr>
              <a:t>the</a:t>
            </a:r>
            <a:r>
              <a:rPr sz="2400" spc="-10" dirty="0">
                <a:latin typeface="Arial"/>
                <a:cs typeface="Arial"/>
              </a:rPr>
              <a:t> </a:t>
            </a:r>
            <a:r>
              <a:rPr sz="2400" spc="-20" dirty="0">
                <a:latin typeface="Arial"/>
                <a:cs typeface="Arial"/>
              </a:rPr>
              <a:t>base </a:t>
            </a:r>
            <a:r>
              <a:rPr sz="2400" dirty="0">
                <a:latin typeface="Arial"/>
                <a:cs typeface="Arial"/>
              </a:rPr>
              <a:t>of</a:t>
            </a:r>
            <a:r>
              <a:rPr sz="2400" spc="-25" dirty="0">
                <a:latin typeface="Arial"/>
                <a:cs typeface="Arial"/>
              </a:rPr>
              <a:t> </a:t>
            </a:r>
            <a:r>
              <a:rPr sz="2400" dirty="0">
                <a:latin typeface="Arial"/>
                <a:cs typeface="Arial"/>
              </a:rPr>
              <a:t>the</a:t>
            </a:r>
            <a:r>
              <a:rPr sz="2400" spc="-25" dirty="0">
                <a:latin typeface="Arial"/>
                <a:cs typeface="Arial"/>
              </a:rPr>
              <a:t> </a:t>
            </a:r>
            <a:r>
              <a:rPr sz="2400" dirty="0">
                <a:latin typeface="Arial"/>
                <a:cs typeface="Arial"/>
              </a:rPr>
              <a:t>buffer</a:t>
            </a:r>
            <a:r>
              <a:rPr sz="2400" spc="-10" dirty="0">
                <a:latin typeface="Arial"/>
                <a:cs typeface="Arial"/>
              </a:rPr>
              <a:t> </a:t>
            </a:r>
            <a:r>
              <a:rPr sz="2400" dirty="0">
                <a:latin typeface="Arial"/>
                <a:cs typeface="Arial"/>
              </a:rPr>
              <a:t>and</a:t>
            </a:r>
            <a:r>
              <a:rPr sz="2400" spc="-1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return</a:t>
            </a:r>
            <a:r>
              <a:rPr sz="2400" spc="-15" dirty="0">
                <a:latin typeface="Arial"/>
                <a:cs typeface="Arial"/>
              </a:rPr>
              <a:t> </a:t>
            </a:r>
            <a:r>
              <a:rPr sz="2400" spc="-10" dirty="0">
                <a:latin typeface="Arial"/>
                <a:cs typeface="Arial"/>
              </a:rPr>
              <a:t>address</a:t>
            </a:r>
            <a:endParaRPr sz="2400">
              <a:latin typeface="Arial"/>
              <a:cs typeface="Arial"/>
            </a:endParaRPr>
          </a:p>
        </p:txBody>
      </p:sp>
      <p:grpSp>
        <p:nvGrpSpPr>
          <p:cNvPr id="4" name="object 4"/>
          <p:cNvGrpSpPr/>
          <p:nvPr/>
        </p:nvGrpSpPr>
        <p:grpSpPr>
          <a:xfrm>
            <a:off x="750062" y="978661"/>
            <a:ext cx="3378200" cy="1183640"/>
            <a:chOff x="750062" y="978661"/>
            <a:chExt cx="3378200" cy="1183640"/>
          </a:xfrm>
        </p:grpSpPr>
        <p:sp>
          <p:nvSpPr>
            <p:cNvPr id="5" name="object 5"/>
            <p:cNvSpPr/>
            <p:nvPr/>
          </p:nvSpPr>
          <p:spPr>
            <a:xfrm>
              <a:off x="762762" y="991361"/>
              <a:ext cx="3352800" cy="1158240"/>
            </a:xfrm>
            <a:custGeom>
              <a:avLst/>
              <a:gdLst/>
              <a:ahLst/>
              <a:cxnLst/>
              <a:rect l="l" t="t" r="r" b="b"/>
              <a:pathLst>
                <a:path w="3352800" h="1158239">
                  <a:moveTo>
                    <a:pt x="3352800" y="0"/>
                  </a:moveTo>
                  <a:lnTo>
                    <a:pt x="0" y="0"/>
                  </a:lnTo>
                  <a:lnTo>
                    <a:pt x="0" y="1158239"/>
                  </a:lnTo>
                  <a:lnTo>
                    <a:pt x="3352800" y="1158239"/>
                  </a:lnTo>
                  <a:lnTo>
                    <a:pt x="3352800" y="0"/>
                  </a:lnTo>
                  <a:close/>
                </a:path>
              </a:pathLst>
            </a:custGeom>
            <a:solidFill>
              <a:srgbClr val="C0504D"/>
            </a:solidFill>
          </p:spPr>
          <p:txBody>
            <a:bodyPr wrap="square" lIns="0" tIns="0" rIns="0" bIns="0" rtlCol="0"/>
            <a:lstStyle/>
            <a:p>
              <a:endParaRPr/>
            </a:p>
          </p:txBody>
        </p:sp>
        <p:sp>
          <p:nvSpPr>
            <p:cNvPr id="6" name="object 6"/>
            <p:cNvSpPr/>
            <p:nvPr/>
          </p:nvSpPr>
          <p:spPr>
            <a:xfrm>
              <a:off x="762762" y="991361"/>
              <a:ext cx="3352800" cy="1158240"/>
            </a:xfrm>
            <a:custGeom>
              <a:avLst/>
              <a:gdLst/>
              <a:ahLst/>
              <a:cxnLst/>
              <a:rect l="l" t="t" r="r" b="b"/>
              <a:pathLst>
                <a:path w="3352800" h="1158239">
                  <a:moveTo>
                    <a:pt x="0" y="1158239"/>
                  </a:moveTo>
                  <a:lnTo>
                    <a:pt x="3352800" y="1158239"/>
                  </a:lnTo>
                  <a:lnTo>
                    <a:pt x="3352800" y="0"/>
                  </a:lnTo>
                  <a:lnTo>
                    <a:pt x="0" y="0"/>
                  </a:lnTo>
                  <a:lnTo>
                    <a:pt x="0" y="1158239"/>
                  </a:lnTo>
                  <a:close/>
                </a:path>
              </a:pathLst>
            </a:custGeom>
            <a:ln w="25400">
              <a:solidFill>
                <a:srgbClr val="000000"/>
              </a:solidFill>
            </a:ln>
          </p:spPr>
          <p:txBody>
            <a:bodyPr wrap="square" lIns="0" tIns="0" rIns="0" bIns="0" rtlCol="0"/>
            <a:lstStyle/>
            <a:p>
              <a:endParaRPr/>
            </a:p>
          </p:txBody>
        </p:sp>
      </p:grpSp>
      <p:sp>
        <p:nvSpPr>
          <p:cNvPr id="7" name="object 7"/>
          <p:cNvSpPr txBox="1"/>
          <p:nvPr/>
        </p:nvSpPr>
        <p:spPr>
          <a:xfrm>
            <a:off x="762762" y="991361"/>
            <a:ext cx="3352800" cy="115824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5"/>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8" name="object 8"/>
          <p:cNvGrpSpPr/>
          <p:nvPr/>
        </p:nvGrpSpPr>
        <p:grpSpPr>
          <a:xfrm>
            <a:off x="714755" y="2101583"/>
            <a:ext cx="3442970" cy="561340"/>
            <a:chOff x="714755" y="2101583"/>
            <a:chExt cx="3442970" cy="561340"/>
          </a:xfrm>
        </p:grpSpPr>
        <p:pic>
          <p:nvPicPr>
            <p:cNvPr id="9" name="object 9"/>
            <p:cNvPicPr/>
            <p:nvPr/>
          </p:nvPicPr>
          <p:blipFill>
            <a:blip r:embed="rId2" cstate="print"/>
            <a:stretch>
              <a:fillRect/>
            </a:stretch>
          </p:blipFill>
          <p:spPr>
            <a:xfrm>
              <a:off x="714755" y="2121433"/>
              <a:ext cx="3442716" cy="455650"/>
            </a:xfrm>
            <a:prstGeom prst="rect">
              <a:avLst/>
            </a:prstGeom>
          </p:spPr>
        </p:pic>
        <p:pic>
          <p:nvPicPr>
            <p:cNvPr id="10" name="object 10"/>
            <p:cNvPicPr/>
            <p:nvPr/>
          </p:nvPicPr>
          <p:blipFill>
            <a:blip r:embed="rId3" cstate="print"/>
            <a:stretch>
              <a:fillRect/>
            </a:stretch>
          </p:blipFill>
          <p:spPr>
            <a:xfrm>
              <a:off x="2036063" y="2101583"/>
              <a:ext cx="797064" cy="560844"/>
            </a:xfrm>
            <a:prstGeom prst="rect">
              <a:avLst/>
            </a:prstGeom>
          </p:spPr>
        </p:pic>
        <p:pic>
          <p:nvPicPr>
            <p:cNvPr id="11" name="object 11"/>
            <p:cNvPicPr/>
            <p:nvPr/>
          </p:nvPicPr>
          <p:blipFill>
            <a:blip r:embed="rId4" cstate="print"/>
            <a:stretch>
              <a:fillRect/>
            </a:stretch>
          </p:blipFill>
          <p:spPr>
            <a:xfrm>
              <a:off x="761999" y="2148840"/>
              <a:ext cx="3352800" cy="365760"/>
            </a:xfrm>
            <a:prstGeom prst="rect">
              <a:avLst/>
            </a:prstGeom>
          </p:spPr>
        </p:pic>
        <p:sp>
          <p:nvSpPr>
            <p:cNvPr id="12" name="object 12"/>
            <p:cNvSpPr/>
            <p:nvPr/>
          </p:nvSpPr>
          <p:spPr>
            <a:xfrm>
              <a:off x="761999" y="21488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13" name="object 13"/>
          <p:cNvSpPr txBox="1"/>
          <p:nvPr/>
        </p:nvSpPr>
        <p:spPr>
          <a:xfrm>
            <a:off x="767524" y="2166873"/>
            <a:ext cx="3343275" cy="299720"/>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Stuff</a:t>
            </a:r>
            <a:endParaRPr sz="1800">
              <a:latin typeface="Calibri"/>
              <a:cs typeface="Calibri"/>
            </a:endParaRPr>
          </a:p>
        </p:txBody>
      </p:sp>
      <p:sp>
        <p:nvSpPr>
          <p:cNvPr id="14" name="object 14"/>
          <p:cNvSpPr/>
          <p:nvPr/>
        </p:nvSpPr>
        <p:spPr>
          <a:xfrm>
            <a:off x="762762" y="25306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15" name="object 15"/>
          <p:cNvSpPr txBox="1"/>
          <p:nvPr/>
        </p:nvSpPr>
        <p:spPr>
          <a:xfrm>
            <a:off x="775462" y="2543301"/>
            <a:ext cx="3327400" cy="431800"/>
          </a:xfrm>
          <a:prstGeom prst="rect">
            <a:avLst/>
          </a:prstGeom>
          <a:solidFill>
            <a:srgbClr val="C0504D"/>
          </a:solidFill>
        </p:spPr>
        <p:txBody>
          <a:bodyPr vert="horz" wrap="square" lIns="0" tIns="62865" rIns="0" bIns="0" rtlCol="0">
            <a:spAutoFit/>
          </a:bodyPr>
          <a:lstStyle/>
          <a:p>
            <a:pPr marL="739775">
              <a:lnSpc>
                <a:spcPct val="100000"/>
              </a:lnSpc>
              <a:spcBef>
                <a:spcPts val="495"/>
              </a:spcBef>
            </a:pPr>
            <a:r>
              <a:rPr sz="1800" dirty="0">
                <a:latin typeface="Calibri"/>
                <a:cs typeface="Calibri"/>
              </a:rPr>
              <a:t>New</a:t>
            </a:r>
            <a:r>
              <a:rPr sz="1800" spc="10" dirty="0">
                <a:latin typeface="Calibri"/>
                <a:cs typeface="Calibri"/>
              </a:rPr>
              <a:t> </a:t>
            </a:r>
            <a:r>
              <a:rPr sz="1800" dirty="0">
                <a:latin typeface="Calibri"/>
                <a:cs typeface="Calibri"/>
              </a:rPr>
              <a:t>return </a:t>
            </a:r>
            <a:r>
              <a:rPr sz="1800" spc="-10" dirty="0">
                <a:latin typeface="Calibri"/>
                <a:cs typeface="Calibri"/>
              </a:rPr>
              <a:t>address</a:t>
            </a:r>
            <a:endParaRPr sz="1800">
              <a:latin typeface="Calibri"/>
              <a:cs typeface="Calibri"/>
            </a:endParaRPr>
          </a:p>
        </p:txBody>
      </p:sp>
      <p:grpSp>
        <p:nvGrpSpPr>
          <p:cNvPr id="16" name="object 16"/>
          <p:cNvGrpSpPr/>
          <p:nvPr/>
        </p:nvGrpSpPr>
        <p:grpSpPr>
          <a:xfrm>
            <a:off x="714755" y="2976372"/>
            <a:ext cx="3442970" cy="2620010"/>
            <a:chOff x="714755" y="2976372"/>
            <a:chExt cx="3442970" cy="2620010"/>
          </a:xfrm>
        </p:grpSpPr>
        <p:pic>
          <p:nvPicPr>
            <p:cNvPr id="17" name="object 17"/>
            <p:cNvPicPr/>
            <p:nvPr/>
          </p:nvPicPr>
          <p:blipFill>
            <a:blip r:embed="rId5" cstate="print"/>
            <a:stretch>
              <a:fillRect/>
            </a:stretch>
          </p:blipFill>
          <p:spPr>
            <a:xfrm>
              <a:off x="714755" y="2976372"/>
              <a:ext cx="3442716" cy="2619755"/>
            </a:xfrm>
            <a:prstGeom prst="rect">
              <a:avLst/>
            </a:prstGeom>
          </p:spPr>
        </p:pic>
        <p:pic>
          <p:nvPicPr>
            <p:cNvPr id="18" name="object 18"/>
            <p:cNvPicPr/>
            <p:nvPr/>
          </p:nvPicPr>
          <p:blipFill>
            <a:blip r:embed="rId6" cstate="print"/>
            <a:stretch>
              <a:fillRect/>
            </a:stretch>
          </p:blipFill>
          <p:spPr>
            <a:xfrm>
              <a:off x="761999" y="3003804"/>
              <a:ext cx="3352800" cy="2529840"/>
            </a:xfrm>
            <a:prstGeom prst="rect">
              <a:avLst/>
            </a:prstGeom>
          </p:spPr>
        </p:pic>
        <p:sp>
          <p:nvSpPr>
            <p:cNvPr id="19" name="object 19"/>
            <p:cNvSpPr/>
            <p:nvPr/>
          </p:nvSpPr>
          <p:spPr>
            <a:xfrm>
              <a:off x="761999" y="3003804"/>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20" name="object 20"/>
          <p:cNvSpPr txBox="1"/>
          <p:nvPr/>
        </p:nvSpPr>
        <p:spPr>
          <a:xfrm>
            <a:off x="2216785" y="4104513"/>
            <a:ext cx="454025" cy="299720"/>
          </a:xfrm>
          <a:prstGeom prst="rect">
            <a:avLst/>
          </a:prstGeom>
        </p:spPr>
        <p:txBody>
          <a:bodyPr vert="horz" wrap="square" lIns="0" tIns="12700" rIns="0" bIns="0" rtlCol="0">
            <a:spAutoFit/>
          </a:bodyPr>
          <a:lstStyle/>
          <a:p>
            <a:pPr>
              <a:lnSpc>
                <a:spcPct val="100000"/>
              </a:lnSpc>
              <a:spcBef>
                <a:spcPts val="100"/>
              </a:spcBef>
            </a:pPr>
            <a:r>
              <a:rPr sz="1800" spc="-10" dirty="0">
                <a:latin typeface="Calibri"/>
                <a:cs typeface="Calibri"/>
              </a:rPr>
              <a:t>Stuff</a:t>
            </a:r>
            <a:endParaRPr sz="1800">
              <a:latin typeface="Calibri"/>
              <a:cs typeface="Calibri"/>
            </a:endParaRPr>
          </a:p>
        </p:txBody>
      </p:sp>
      <p:grpSp>
        <p:nvGrpSpPr>
          <p:cNvPr id="21" name="object 21"/>
          <p:cNvGrpSpPr/>
          <p:nvPr/>
        </p:nvGrpSpPr>
        <p:grpSpPr>
          <a:xfrm>
            <a:off x="750062" y="2988817"/>
            <a:ext cx="3785235" cy="2610485"/>
            <a:chOff x="750062" y="2988817"/>
            <a:chExt cx="3785235" cy="2610485"/>
          </a:xfrm>
        </p:grpSpPr>
        <p:sp>
          <p:nvSpPr>
            <p:cNvPr id="22" name="object 22"/>
            <p:cNvSpPr/>
            <p:nvPr/>
          </p:nvSpPr>
          <p:spPr>
            <a:xfrm>
              <a:off x="4162806" y="5353050"/>
              <a:ext cx="360045" cy="233679"/>
            </a:xfrm>
            <a:custGeom>
              <a:avLst/>
              <a:gdLst/>
              <a:ahLst/>
              <a:cxnLst/>
              <a:rect l="l" t="t" r="r" b="b"/>
              <a:pathLst>
                <a:path w="360045" h="233679">
                  <a:moveTo>
                    <a:pt x="116586" y="0"/>
                  </a:moveTo>
                  <a:lnTo>
                    <a:pt x="0" y="116586"/>
                  </a:lnTo>
                  <a:lnTo>
                    <a:pt x="116586" y="233172"/>
                  </a:lnTo>
                  <a:lnTo>
                    <a:pt x="116586" y="174878"/>
                  </a:lnTo>
                  <a:lnTo>
                    <a:pt x="359664" y="174878"/>
                  </a:lnTo>
                  <a:lnTo>
                    <a:pt x="359664" y="58293"/>
                  </a:lnTo>
                  <a:lnTo>
                    <a:pt x="116586" y="58293"/>
                  </a:lnTo>
                  <a:lnTo>
                    <a:pt x="116586" y="0"/>
                  </a:lnTo>
                  <a:close/>
                </a:path>
              </a:pathLst>
            </a:custGeom>
            <a:solidFill>
              <a:srgbClr val="000000"/>
            </a:solidFill>
          </p:spPr>
          <p:txBody>
            <a:bodyPr wrap="square" lIns="0" tIns="0" rIns="0" bIns="0" rtlCol="0"/>
            <a:lstStyle/>
            <a:p>
              <a:endParaRPr/>
            </a:p>
          </p:txBody>
        </p:sp>
        <p:sp>
          <p:nvSpPr>
            <p:cNvPr id="23" name="object 23"/>
            <p:cNvSpPr/>
            <p:nvPr/>
          </p:nvSpPr>
          <p:spPr>
            <a:xfrm>
              <a:off x="4162806" y="5353050"/>
              <a:ext cx="360045" cy="233679"/>
            </a:xfrm>
            <a:custGeom>
              <a:avLst/>
              <a:gdLst/>
              <a:ahLst/>
              <a:cxnLst/>
              <a:rect l="l" t="t" r="r" b="b"/>
              <a:pathLst>
                <a:path w="360045" h="233679">
                  <a:moveTo>
                    <a:pt x="359664" y="174878"/>
                  </a:moveTo>
                  <a:lnTo>
                    <a:pt x="116586" y="174878"/>
                  </a:lnTo>
                  <a:lnTo>
                    <a:pt x="116586" y="233172"/>
                  </a:lnTo>
                  <a:lnTo>
                    <a:pt x="0" y="116586"/>
                  </a:lnTo>
                  <a:lnTo>
                    <a:pt x="116586" y="0"/>
                  </a:lnTo>
                  <a:lnTo>
                    <a:pt x="116586" y="58293"/>
                  </a:lnTo>
                  <a:lnTo>
                    <a:pt x="359664" y="58293"/>
                  </a:lnTo>
                  <a:lnTo>
                    <a:pt x="359664" y="174878"/>
                  </a:lnTo>
                  <a:close/>
                </a:path>
              </a:pathLst>
            </a:custGeom>
            <a:ln w="25400">
              <a:solidFill>
                <a:srgbClr val="000000"/>
              </a:solidFill>
            </a:ln>
          </p:spPr>
          <p:txBody>
            <a:bodyPr wrap="square" lIns="0" tIns="0" rIns="0" bIns="0" rtlCol="0"/>
            <a:lstStyle/>
            <a:p>
              <a:endParaRPr/>
            </a:p>
          </p:txBody>
        </p:sp>
        <p:sp>
          <p:nvSpPr>
            <p:cNvPr id="24" name="object 24"/>
            <p:cNvSpPr/>
            <p:nvPr/>
          </p:nvSpPr>
          <p:spPr>
            <a:xfrm>
              <a:off x="762762" y="3001517"/>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grpSp>
      <p:sp>
        <p:nvSpPr>
          <p:cNvPr id="25" name="object 25"/>
          <p:cNvSpPr txBox="1"/>
          <p:nvPr/>
        </p:nvSpPr>
        <p:spPr>
          <a:xfrm>
            <a:off x="775462" y="3014217"/>
            <a:ext cx="3327400" cy="431800"/>
          </a:xfrm>
          <a:prstGeom prst="rect">
            <a:avLst/>
          </a:prstGeom>
          <a:solidFill>
            <a:srgbClr val="A6A6A6">
              <a:alpha val="65881"/>
            </a:srgbClr>
          </a:solidFill>
        </p:spPr>
        <p:txBody>
          <a:bodyPr vert="horz" wrap="square" lIns="0" tIns="63500" rIns="0" bIns="0" rtlCol="0">
            <a:spAutoFit/>
          </a:bodyPr>
          <a:lstStyle/>
          <a:p>
            <a:pPr marL="137795">
              <a:lnSpc>
                <a:spcPct val="100000"/>
              </a:lnSpc>
              <a:spcBef>
                <a:spcPts val="500"/>
              </a:spcBef>
            </a:pPr>
            <a:r>
              <a:rPr sz="1800" dirty="0">
                <a:latin typeface="Calibri"/>
                <a:cs typeface="Calibri"/>
              </a:rPr>
              <a:t>Prev</a:t>
            </a:r>
            <a:r>
              <a:rPr sz="1800" spc="-20" dirty="0">
                <a:latin typeface="Calibri"/>
                <a:cs typeface="Calibri"/>
              </a:rPr>
              <a:t> </a:t>
            </a:r>
            <a:r>
              <a:rPr sz="1800" dirty="0">
                <a:latin typeface="Calibri"/>
                <a:cs typeface="Calibri"/>
              </a:rPr>
              <a:t>frame</a:t>
            </a:r>
            <a:r>
              <a:rPr sz="1800" spc="-25" dirty="0">
                <a:latin typeface="Calibri"/>
                <a:cs typeface="Calibri"/>
              </a:rPr>
              <a:t> </a:t>
            </a:r>
            <a:r>
              <a:rPr sz="1800" dirty="0">
                <a:latin typeface="Calibri"/>
                <a:cs typeface="Calibri"/>
              </a:rPr>
              <a:t>pointer</a:t>
            </a:r>
            <a:r>
              <a:rPr sz="1800" spc="-5" dirty="0">
                <a:latin typeface="Calibri"/>
                <a:cs typeface="Calibri"/>
              </a:rPr>
              <a:t> </a:t>
            </a:r>
            <a:r>
              <a:rPr sz="1800" spc="-10" dirty="0">
                <a:latin typeface="Calibri"/>
                <a:cs typeface="Calibri"/>
              </a:rPr>
              <a:t>(overwritten)</a:t>
            </a:r>
            <a:endParaRPr sz="1800">
              <a:latin typeface="Calibri"/>
              <a:cs typeface="Calibri"/>
            </a:endParaRPr>
          </a:p>
        </p:txBody>
      </p:sp>
      <p:grpSp>
        <p:nvGrpSpPr>
          <p:cNvPr id="26" name="object 26"/>
          <p:cNvGrpSpPr/>
          <p:nvPr/>
        </p:nvGrpSpPr>
        <p:grpSpPr>
          <a:xfrm>
            <a:off x="119283" y="2359660"/>
            <a:ext cx="4388485" cy="1229360"/>
            <a:chOff x="119283" y="2359660"/>
            <a:chExt cx="4388485" cy="1229360"/>
          </a:xfrm>
        </p:grpSpPr>
        <p:sp>
          <p:nvSpPr>
            <p:cNvPr id="27" name="object 27"/>
            <p:cNvSpPr/>
            <p:nvPr/>
          </p:nvSpPr>
          <p:spPr>
            <a:xfrm>
              <a:off x="4133849" y="3342894"/>
              <a:ext cx="361315" cy="233679"/>
            </a:xfrm>
            <a:custGeom>
              <a:avLst/>
              <a:gdLst/>
              <a:ahLst/>
              <a:cxnLst/>
              <a:rect l="l" t="t" r="r" b="b"/>
              <a:pathLst>
                <a:path w="361314" h="233679">
                  <a:moveTo>
                    <a:pt x="116586" y="0"/>
                  </a:moveTo>
                  <a:lnTo>
                    <a:pt x="0" y="116585"/>
                  </a:lnTo>
                  <a:lnTo>
                    <a:pt x="116586" y="233171"/>
                  </a:lnTo>
                  <a:lnTo>
                    <a:pt x="116586" y="174878"/>
                  </a:lnTo>
                  <a:lnTo>
                    <a:pt x="361188" y="174878"/>
                  </a:lnTo>
                  <a:lnTo>
                    <a:pt x="361188" y="58292"/>
                  </a:lnTo>
                  <a:lnTo>
                    <a:pt x="116586" y="58292"/>
                  </a:lnTo>
                  <a:lnTo>
                    <a:pt x="116586" y="0"/>
                  </a:lnTo>
                  <a:close/>
                </a:path>
              </a:pathLst>
            </a:custGeom>
            <a:solidFill>
              <a:srgbClr val="000000"/>
            </a:solidFill>
          </p:spPr>
          <p:txBody>
            <a:bodyPr wrap="square" lIns="0" tIns="0" rIns="0" bIns="0" rtlCol="0"/>
            <a:lstStyle/>
            <a:p>
              <a:endParaRPr/>
            </a:p>
          </p:txBody>
        </p:sp>
        <p:sp>
          <p:nvSpPr>
            <p:cNvPr id="28" name="object 28"/>
            <p:cNvSpPr/>
            <p:nvPr/>
          </p:nvSpPr>
          <p:spPr>
            <a:xfrm>
              <a:off x="4133849" y="3342894"/>
              <a:ext cx="361315" cy="233679"/>
            </a:xfrm>
            <a:custGeom>
              <a:avLst/>
              <a:gdLst/>
              <a:ahLst/>
              <a:cxnLst/>
              <a:rect l="l" t="t" r="r" b="b"/>
              <a:pathLst>
                <a:path w="361314" h="233679">
                  <a:moveTo>
                    <a:pt x="361188" y="174878"/>
                  </a:moveTo>
                  <a:lnTo>
                    <a:pt x="116586" y="174878"/>
                  </a:lnTo>
                  <a:lnTo>
                    <a:pt x="116586" y="233171"/>
                  </a:lnTo>
                  <a:lnTo>
                    <a:pt x="0" y="116585"/>
                  </a:lnTo>
                  <a:lnTo>
                    <a:pt x="116586" y="0"/>
                  </a:lnTo>
                  <a:lnTo>
                    <a:pt x="116586" y="58292"/>
                  </a:lnTo>
                  <a:lnTo>
                    <a:pt x="361188" y="58292"/>
                  </a:lnTo>
                  <a:lnTo>
                    <a:pt x="361188" y="174878"/>
                  </a:lnTo>
                  <a:close/>
                </a:path>
              </a:pathLst>
            </a:custGeom>
            <a:ln w="25399">
              <a:solidFill>
                <a:srgbClr val="000000"/>
              </a:solidFill>
            </a:ln>
          </p:spPr>
          <p:txBody>
            <a:bodyPr wrap="square" lIns="0" tIns="0" rIns="0" bIns="0" rtlCol="0"/>
            <a:lstStyle/>
            <a:p>
              <a:endParaRPr/>
            </a:p>
          </p:txBody>
        </p:sp>
        <p:sp>
          <p:nvSpPr>
            <p:cNvPr id="29" name="object 29"/>
            <p:cNvSpPr/>
            <p:nvPr/>
          </p:nvSpPr>
          <p:spPr>
            <a:xfrm>
              <a:off x="417626" y="2359660"/>
              <a:ext cx="264795" cy="283845"/>
            </a:xfrm>
            <a:custGeom>
              <a:avLst/>
              <a:gdLst/>
              <a:ahLst/>
              <a:cxnLst/>
              <a:rect l="l" t="t" r="r" b="b"/>
              <a:pathLst>
                <a:path w="264795" h="283844">
                  <a:moveTo>
                    <a:pt x="18529" y="182499"/>
                  </a:moveTo>
                  <a:lnTo>
                    <a:pt x="0" y="204342"/>
                  </a:lnTo>
                  <a:lnTo>
                    <a:pt x="32384" y="231901"/>
                  </a:lnTo>
                  <a:lnTo>
                    <a:pt x="4597" y="264540"/>
                  </a:lnTo>
                  <a:lnTo>
                    <a:pt x="26949" y="283590"/>
                  </a:lnTo>
                  <a:lnTo>
                    <a:pt x="54737" y="250951"/>
                  </a:lnTo>
                  <a:lnTo>
                    <a:pt x="98925" y="250951"/>
                  </a:lnTo>
                  <a:lnTo>
                    <a:pt x="73266" y="229107"/>
                  </a:lnTo>
                  <a:lnTo>
                    <a:pt x="89521" y="210057"/>
                  </a:lnTo>
                  <a:lnTo>
                    <a:pt x="50914" y="210057"/>
                  </a:lnTo>
                  <a:lnTo>
                    <a:pt x="18529" y="182499"/>
                  </a:lnTo>
                  <a:close/>
                </a:path>
                <a:path w="264795" h="283844">
                  <a:moveTo>
                    <a:pt x="98925" y="250951"/>
                  </a:moveTo>
                  <a:lnTo>
                    <a:pt x="54737" y="250951"/>
                  </a:lnTo>
                  <a:lnTo>
                    <a:pt x="87109" y="278511"/>
                  </a:lnTo>
                  <a:lnTo>
                    <a:pt x="105638" y="256666"/>
                  </a:lnTo>
                  <a:lnTo>
                    <a:pt x="98925" y="250951"/>
                  </a:lnTo>
                  <a:close/>
                </a:path>
                <a:path w="264795" h="283844">
                  <a:moveTo>
                    <a:pt x="78765" y="177418"/>
                  </a:moveTo>
                  <a:lnTo>
                    <a:pt x="50914" y="210057"/>
                  </a:lnTo>
                  <a:lnTo>
                    <a:pt x="89521" y="210057"/>
                  </a:lnTo>
                  <a:lnTo>
                    <a:pt x="101117" y="196468"/>
                  </a:lnTo>
                  <a:lnTo>
                    <a:pt x="78765" y="177418"/>
                  </a:lnTo>
                  <a:close/>
                </a:path>
                <a:path w="264795" h="283844">
                  <a:moveTo>
                    <a:pt x="139319" y="0"/>
                  </a:moveTo>
                  <a:lnTo>
                    <a:pt x="122237" y="20065"/>
                  </a:lnTo>
                  <a:lnTo>
                    <a:pt x="155333" y="141477"/>
                  </a:lnTo>
                  <a:lnTo>
                    <a:pt x="176237" y="159385"/>
                  </a:lnTo>
                  <a:lnTo>
                    <a:pt x="210478" y="119125"/>
                  </a:lnTo>
                  <a:lnTo>
                    <a:pt x="174282" y="119125"/>
                  </a:lnTo>
                  <a:lnTo>
                    <a:pt x="156095" y="54228"/>
                  </a:lnTo>
                  <a:lnTo>
                    <a:pt x="202992" y="54228"/>
                  </a:lnTo>
                  <a:lnTo>
                    <a:pt x="139319" y="0"/>
                  </a:lnTo>
                  <a:close/>
                </a:path>
                <a:path w="264795" h="283844">
                  <a:moveTo>
                    <a:pt x="262899" y="108330"/>
                  </a:moveTo>
                  <a:lnTo>
                    <a:pt x="219659" y="108330"/>
                  </a:lnTo>
                  <a:lnTo>
                    <a:pt x="244729" y="129666"/>
                  </a:lnTo>
                  <a:lnTo>
                    <a:pt x="262899" y="108330"/>
                  </a:lnTo>
                  <a:close/>
                </a:path>
                <a:path w="264795" h="283844">
                  <a:moveTo>
                    <a:pt x="202992" y="54228"/>
                  </a:moveTo>
                  <a:lnTo>
                    <a:pt x="156095" y="54228"/>
                  </a:lnTo>
                  <a:lnTo>
                    <a:pt x="198666" y="90424"/>
                  </a:lnTo>
                  <a:lnTo>
                    <a:pt x="174282" y="119125"/>
                  </a:lnTo>
                  <a:lnTo>
                    <a:pt x="210478" y="119125"/>
                  </a:lnTo>
                  <a:lnTo>
                    <a:pt x="219659" y="108330"/>
                  </a:lnTo>
                  <a:lnTo>
                    <a:pt x="262899" y="108330"/>
                  </a:lnTo>
                  <a:lnTo>
                    <a:pt x="264414" y="106552"/>
                  </a:lnTo>
                  <a:lnTo>
                    <a:pt x="239344" y="85216"/>
                  </a:lnTo>
                  <a:lnTo>
                    <a:pt x="252514" y="69723"/>
                  </a:lnTo>
                  <a:lnTo>
                    <a:pt x="249665" y="67310"/>
                  </a:lnTo>
                  <a:lnTo>
                    <a:pt x="218351" y="67310"/>
                  </a:lnTo>
                  <a:lnTo>
                    <a:pt x="202992" y="54228"/>
                  </a:lnTo>
                  <a:close/>
                </a:path>
                <a:path w="264795" h="283844">
                  <a:moveTo>
                    <a:pt x="231520" y="51942"/>
                  </a:moveTo>
                  <a:lnTo>
                    <a:pt x="218351" y="67310"/>
                  </a:lnTo>
                  <a:lnTo>
                    <a:pt x="249665" y="67310"/>
                  </a:lnTo>
                  <a:lnTo>
                    <a:pt x="231520" y="51942"/>
                  </a:lnTo>
                  <a:close/>
                </a:path>
              </a:pathLst>
            </a:custGeom>
            <a:solidFill>
              <a:srgbClr val="000000"/>
            </a:solidFill>
          </p:spPr>
          <p:txBody>
            <a:bodyPr wrap="square" lIns="0" tIns="0" rIns="0" bIns="0" rtlCol="0"/>
            <a:lstStyle/>
            <a:p>
              <a:endParaRPr/>
            </a:p>
          </p:txBody>
        </p:sp>
        <p:pic>
          <p:nvPicPr>
            <p:cNvPr id="30" name="object 30"/>
            <p:cNvPicPr/>
            <p:nvPr/>
          </p:nvPicPr>
          <p:blipFill>
            <a:blip r:embed="rId7" cstate="print"/>
            <a:stretch>
              <a:fillRect/>
            </a:stretch>
          </p:blipFill>
          <p:spPr>
            <a:xfrm>
              <a:off x="119283" y="2690622"/>
              <a:ext cx="608693" cy="759332"/>
            </a:xfrm>
            <a:prstGeom prst="rect">
              <a:avLst/>
            </a:prstGeom>
          </p:spPr>
        </p:pic>
      </p:grpSp>
      <p:sp>
        <p:nvSpPr>
          <p:cNvPr id="31" name="object 31"/>
          <p:cNvSpPr txBox="1"/>
          <p:nvPr/>
        </p:nvSpPr>
        <p:spPr>
          <a:xfrm>
            <a:off x="4573015" y="3248660"/>
            <a:ext cx="635000" cy="330835"/>
          </a:xfrm>
          <a:prstGeom prst="rect">
            <a:avLst/>
          </a:prstGeom>
        </p:spPr>
        <p:txBody>
          <a:bodyPr vert="horz" wrap="square" lIns="0" tIns="13335" rIns="0" bIns="0" rtlCol="0">
            <a:spAutoFit/>
          </a:bodyPr>
          <a:lstStyle/>
          <a:p>
            <a:pPr marL="12700">
              <a:lnSpc>
                <a:spcPct val="100000"/>
              </a:lnSpc>
              <a:spcBef>
                <a:spcPts val="105"/>
              </a:spcBef>
            </a:pPr>
            <a:r>
              <a:rPr sz="2000" spc="-20" dirty="0">
                <a:latin typeface="Courier New"/>
                <a:cs typeface="Courier New"/>
              </a:rPr>
              <a:t>$ebp</a:t>
            </a:r>
            <a:endParaRPr sz="2000">
              <a:latin typeface="Courier New"/>
              <a:cs typeface="Courier New"/>
            </a:endParaRPr>
          </a:p>
        </p:txBody>
      </p:sp>
      <p:sp>
        <p:nvSpPr>
          <p:cNvPr id="32" name="object 32"/>
          <p:cNvSpPr/>
          <p:nvPr/>
        </p:nvSpPr>
        <p:spPr>
          <a:xfrm>
            <a:off x="5676900" y="4280789"/>
            <a:ext cx="24765" cy="24765"/>
          </a:xfrm>
          <a:custGeom>
            <a:avLst/>
            <a:gdLst/>
            <a:ahLst/>
            <a:cxnLst/>
            <a:rect l="l" t="t" r="r" b="b"/>
            <a:pathLst>
              <a:path w="24764" h="24764">
                <a:moveTo>
                  <a:pt x="19176" y="0"/>
                </a:moveTo>
                <a:lnTo>
                  <a:pt x="5587" y="0"/>
                </a:lnTo>
                <a:lnTo>
                  <a:pt x="0" y="5587"/>
                </a:lnTo>
                <a:lnTo>
                  <a:pt x="0" y="19304"/>
                </a:lnTo>
                <a:lnTo>
                  <a:pt x="5587" y="24765"/>
                </a:lnTo>
                <a:lnTo>
                  <a:pt x="19176" y="24765"/>
                </a:lnTo>
                <a:lnTo>
                  <a:pt x="24764" y="19304"/>
                </a:lnTo>
                <a:lnTo>
                  <a:pt x="24764" y="12446"/>
                </a:lnTo>
                <a:lnTo>
                  <a:pt x="24764" y="5587"/>
                </a:lnTo>
                <a:lnTo>
                  <a:pt x="19176" y="0"/>
                </a:lnTo>
                <a:close/>
              </a:path>
            </a:pathLst>
          </a:custGeom>
          <a:solidFill>
            <a:srgbClr val="000000"/>
          </a:solidFill>
        </p:spPr>
        <p:txBody>
          <a:bodyPr wrap="square" lIns="0" tIns="0" rIns="0" bIns="0" rtlCol="0"/>
          <a:lstStyle/>
          <a:p>
            <a:endParaRPr/>
          </a:p>
        </p:txBody>
      </p:sp>
      <p:sp>
        <p:nvSpPr>
          <p:cNvPr id="33" name="object 33"/>
          <p:cNvSpPr txBox="1"/>
          <p:nvPr/>
        </p:nvSpPr>
        <p:spPr>
          <a:xfrm>
            <a:off x="5413375" y="1756918"/>
            <a:ext cx="6388735"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Arial"/>
                <a:cs typeface="Arial"/>
              </a:rPr>
              <a:t>We</a:t>
            </a:r>
            <a:r>
              <a:rPr sz="2000" spc="-20" dirty="0">
                <a:latin typeface="Arial"/>
                <a:cs typeface="Arial"/>
              </a:rPr>
              <a:t> </a:t>
            </a:r>
            <a:r>
              <a:rPr sz="2000" dirty="0">
                <a:latin typeface="Arial"/>
                <a:cs typeface="Arial"/>
              </a:rPr>
              <a:t>can</a:t>
            </a:r>
            <a:r>
              <a:rPr sz="2000" spc="-30" dirty="0">
                <a:latin typeface="Arial"/>
                <a:cs typeface="Arial"/>
              </a:rPr>
              <a:t> </a:t>
            </a:r>
            <a:r>
              <a:rPr sz="2000" dirty="0">
                <a:latin typeface="Arial"/>
                <a:cs typeface="Arial"/>
              </a:rPr>
              <a:t>use</a:t>
            </a:r>
            <a:r>
              <a:rPr sz="2000" spc="-15" dirty="0">
                <a:latin typeface="Arial"/>
                <a:cs typeface="Arial"/>
              </a:rPr>
              <a:t> </a:t>
            </a:r>
            <a:r>
              <a:rPr sz="2000" dirty="0">
                <a:latin typeface="Arial"/>
                <a:cs typeface="Arial"/>
              </a:rPr>
              <a:t>gdb</a:t>
            </a:r>
            <a:r>
              <a:rPr sz="2000" spc="-15" dirty="0">
                <a:latin typeface="Arial"/>
                <a:cs typeface="Arial"/>
              </a:rPr>
              <a:t> </a:t>
            </a:r>
            <a:r>
              <a:rPr sz="2000" dirty="0">
                <a:latin typeface="Arial"/>
                <a:cs typeface="Arial"/>
              </a:rPr>
              <a:t>to</a:t>
            </a:r>
            <a:r>
              <a:rPr sz="2000" spc="-25" dirty="0">
                <a:latin typeface="Arial"/>
                <a:cs typeface="Arial"/>
              </a:rPr>
              <a:t> </a:t>
            </a:r>
            <a:r>
              <a:rPr sz="2000" dirty="0">
                <a:latin typeface="Arial"/>
                <a:cs typeface="Arial"/>
              </a:rPr>
              <a:t>debug</a:t>
            </a:r>
            <a:r>
              <a:rPr sz="2000" spc="-20" dirty="0">
                <a:latin typeface="Arial"/>
                <a:cs typeface="Arial"/>
              </a:rPr>
              <a:t> </a:t>
            </a:r>
            <a:r>
              <a:rPr sz="2000" dirty="0">
                <a:latin typeface="Arial"/>
                <a:cs typeface="Arial"/>
              </a:rPr>
              <a:t>and</a:t>
            </a:r>
            <a:r>
              <a:rPr sz="2000" spc="-20" dirty="0">
                <a:latin typeface="Arial"/>
                <a:cs typeface="Arial"/>
              </a:rPr>
              <a:t> </a:t>
            </a:r>
            <a:r>
              <a:rPr sz="2000" dirty="0">
                <a:latin typeface="Arial"/>
                <a:cs typeface="Arial"/>
              </a:rPr>
              <a:t>find</a:t>
            </a:r>
            <a:r>
              <a:rPr sz="2000" spc="-25" dirty="0">
                <a:latin typeface="Arial"/>
                <a:cs typeface="Arial"/>
              </a:rPr>
              <a:t> </a:t>
            </a:r>
            <a:r>
              <a:rPr sz="2000" dirty="0">
                <a:latin typeface="Arial"/>
                <a:cs typeface="Arial"/>
              </a:rPr>
              <a:t>addresses</a:t>
            </a:r>
            <a:r>
              <a:rPr sz="2000" spc="-50" dirty="0">
                <a:latin typeface="Arial"/>
                <a:cs typeface="Arial"/>
              </a:rPr>
              <a:t> </a:t>
            </a:r>
            <a:r>
              <a:rPr sz="2000" dirty="0">
                <a:latin typeface="Arial"/>
                <a:cs typeface="Arial"/>
              </a:rPr>
              <a:t>in </a:t>
            </a:r>
            <a:r>
              <a:rPr sz="2000" spc="-10" dirty="0">
                <a:latin typeface="Arial"/>
                <a:cs typeface="Arial"/>
              </a:rPr>
              <a:t>memory</a:t>
            </a:r>
            <a:endParaRPr sz="2000">
              <a:latin typeface="Arial"/>
              <a:cs typeface="Arial"/>
            </a:endParaRPr>
          </a:p>
        </p:txBody>
      </p:sp>
      <p:sp>
        <p:nvSpPr>
          <p:cNvPr id="35" name="object 35"/>
          <p:cNvSpPr txBox="1"/>
          <p:nvPr/>
        </p:nvSpPr>
        <p:spPr>
          <a:xfrm>
            <a:off x="4573015" y="5314182"/>
            <a:ext cx="1122680" cy="370840"/>
          </a:xfrm>
          <a:prstGeom prst="rect">
            <a:avLst/>
          </a:prstGeom>
        </p:spPr>
        <p:txBody>
          <a:bodyPr vert="horz" wrap="square" lIns="0" tIns="0" rIns="0" bIns="0" rtlCol="0">
            <a:spAutoFit/>
          </a:bodyPr>
          <a:lstStyle/>
          <a:p>
            <a:pPr marL="12700">
              <a:lnSpc>
                <a:spcPts val="2580"/>
              </a:lnSpc>
            </a:pPr>
            <a:r>
              <a:rPr sz="2400" spc="-10" dirty="0">
                <a:latin typeface="Courier New"/>
                <a:cs typeface="Courier New"/>
              </a:rPr>
              <a:t>Buffer</a:t>
            </a:r>
            <a:endParaRPr sz="2400">
              <a:latin typeface="Courier New"/>
              <a:cs typeface="Courier New"/>
            </a:endParaRPr>
          </a:p>
        </p:txBody>
      </p:sp>
      <p:sp>
        <p:nvSpPr>
          <p:cNvPr id="36" name="object 36"/>
          <p:cNvSpPr txBox="1"/>
          <p:nvPr/>
        </p:nvSpPr>
        <p:spPr>
          <a:xfrm>
            <a:off x="1907794" y="5700484"/>
            <a:ext cx="848360" cy="281305"/>
          </a:xfrm>
          <a:prstGeom prst="rect">
            <a:avLst/>
          </a:prstGeom>
        </p:spPr>
        <p:txBody>
          <a:bodyPr vert="horz" wrap="square" lIns="0" tIns="0" rIns="0" bIns="0" rtlCol="0">
            <a:spAutoFit/>
          </a:bodyPr>
          <a:lstStyle/>
          <a:p>
            <a:pPr marL="12700">
              <a:lnSpc>
                <a:spcPts val="2090"/>
              </a:lnSpc>
            </a:pPr>
            <a:r>
              <a:rPr sz="1800" spc="-10" dirty="0">
                <a:latin typeface="Arial"/>
                <a:cs typeface="Arial"/>
              </a:rPr>
              <a:t>“badfile”</a:t>
            </a:r>
            <a:endParaRPr sz="1800">
              <a:latin typeface="Arial"/>
              <a:cs typeface="Arial"/>
            </a:endParaRPr>
          </a:p>
        </p:txBody>
      </p:sp>
      <p:sp>
        <p:nvSpPr>
          <p:cNvPr id="37" name="object 37"/>
          <p:cNvSpPr txBox="1">
            <a:spLocks noGrp="1"/>
          </p:cNvSpPr>
          <p:nvPr>
            <p:ph type="sldNum" sz="quarter" idx="7"/>
          </p:nvPr>
        </p:nvSpPr>
        <p:spPr>
          <a:prstGeom prst="rect">
            <a:avLst/>
          </a:prstGeom>
        </p:spPr>
        <p:txBody>
          <a:bodyPr vert="horz" wrap="square" lIns="0" tIns="0" rIns="0" bIns="0" rtlCol="0">
            <a:spAutoFit/>
          </a:bodyPr>
          <a:lstStyle/>
          <a:p>
            <a:pPr marL="38100">
              <a:lnSpc>
                <a:spcPts val="2090"/>
              </a:lnSpc>
            </a:pPr>
            <a:fld id="{81D60167-4931-47E6-BA6A-407CBD079E47}" type="slidenum">
              <a:rPr spc="-25" dirty="0"/>
              <a:t>35</a:t>
            </a:fld>
            <a:endParaRPr spc="-25" dirty="0"/>
          </a:p>
        </p:txBody>
      </p:sp>
      <p:sp>
        <p:nvSpPr>
          <p:cNvPr id="34" name="object 34"/>
          <p:cNvSpPr txBox="1"/>
          <p:nvPr/>
        </p:nvSpPr>
        <p:spPr>
          <a:xfrm>
            <a:off x="7336281" y="2625344"/>
            <a:ext cx="3248660" cy="299720"/>
          </a:xfrm>
          <a:prstGeom prst="rect">
            <a:avLst/>
          </a:prstGeom>
        </p:spPr>
        <p:txBody>
          <a:bodyPr vert="horz" wrap="square" lIns="0" tIns="12700" rIns="0" bIns="0" rtlCol="0">
            <a:spAutoFit/>
          </a:bodyPr>
          <a:lstStyle/>
          <a:p>
            <a:pPr marL="12700">
              <a:lnSpc>
                <a:spcPct val="100000"/>
              </a:lnSpc>
              <a:spcBef>
                <a:spcPts val="100"/>
              </a:spcBef>
            </a:pPr>
            <a:r>
              <a:rPr sz="1800" i="1" dirty="0">
                <a:latin typeface="Arial"/>
                <a:cs typeface="Arial"/>
              </a:rPr>
              <a:t>(clone</a:t>
            </a:r>
            <a:r>
              <a:rPr sz="1800" i="1" spc="-15" dirty="0">
                <a:latin typeface="Arial"/>
                <a:cs typeface="Arial"/>
              </a:rPr>
              <a:t> </a:t>
            </a:r>
            <a:r>
              <a:rPr sz="1800" i="1" dirty="0">
                <a:latin typeface="Arial"/>
                <a:cs typeface="Arial"/>
              </a:rPr>
              <a:t>repository</a:t>
            </a:r>
            <a:r>
              <a:rPr sz="1800" i="1" spc="-5" dirty="0">
                <a:latin typeface="Arial"/>
                <a:cs typeface="Arial"/>
              </a:rPr>
              <a:t> </a:t>
            </a:r>
            <a:r>
              <a:rPr sz="1800" i="1" dirty="0">
                <a:latin typeface="Arial"/>
                <a:cs typeface="Arial"/>
              </a:rPr>
              <a:t>and</a:t>
            </a:r>
            <a:r>
              <a:rPr sz="1800" i="1" spc="-10" dirty="0">
                <a:latin typeface="Arial"/>
                <a:cs typeface="Arial"/>
              </a:rPr>
              <a:t> </a:t>
            </a:r>
            <a:r>
              <a:rPr sz="1800" i="1" dirty="0">
                <a:latin typeface="Arial"/>
                <a:cs typeface="Arial"/>
              </a:rPr>
              <a:t>run</a:t>
            </a:r>
            <a:r>
              <a:rPr sz="1800" i="1" spc="-20" dirty="0">
                <a:latin typeface="Arial"/>
                <a:cs typeface="Arial"/>
              </a:rPr>
              <a:t> make)</a:t>
            </a:r>
            <a:endParaRPr sz="1800">
              <a:latin typeface="Arial"/>
              <a:cs typeface="Arial"/>
            </a:endParaRPr>
          </a:p>
        </p:txBody>
      </p:sp>
      <p:grpSp>
        <p:nvGrpSpPr>
          <p:cNvPr id="38" name="object 3">
            <a:extLst>
              <a:ext uri="{FF2B5EF4-FFF2-40B4-BE49-F238E27FC236}">
                <a16:creationId xmlns:a16="http://schemas.microsoft.com/office/drawing/2014/main" id="{E75A2681-A994-FEB9-63EF-6992415DB41A}"/>
              </a:ext>
            </a:extLst>
          </p:cNvPr>
          <p:cNvGrpSpPr/>
          <p:nvPr/>
        </p:nvGrpSpPr>
        <p:grpSpPr>
          <a:xfrm>
            <a:off x="-6350" y="6466078"/>
            <a:ext cx="12204700" cy="398780"/>
            <a:chOff x="-6350" y="6466078"/>
            <a:chExt cx="12204700" cy="398780"/>
          </a:xfrm>
          <a:solidFill>
            <a:schemeClr val="accent3"/>
          </a:solidFill>
        </p:grpSpPr>
        <p:sp>
          <p:nvSpPr>
            <p:cNvPr id="39" name="object 4">
              <a:extLst>
                <a:ext uri="{FF2B5EF4-FFF2-40B4-BE49-F238E27FC236}">
                  <a16:creationId xmlns:a16="http://schemas.microsoft.com/office/drawing/2014/main" id="{2A8FC6BF-C117-C102-440D-3B45C3792544}"/>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40" name="object 5">
              <a:extLst>
                <a:ext uri="{FF2B5EF4-FFF2-40B4-BE49-F238E27FC236}">
                  <a16:creationId xmlns:a16="http://schemas.microsoft.com/office/drawing/2014/main" id="{E5664346-5150-F0ED-3BF0-5DD91AD68965}"/>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41" name="Picture 40" descr="Logo&#10;&#10;Description automatically generated with medium confidence">
            <a:extLst>
              <a:ext uri="{FF2B5EF4-FFF2-40B4-BE49-F238E27FC236}">
                <a16:creationId xmlns:a16="http://schemas.microsoft.com/office/drawing/2014/main" id="{64C31ED4-94A2-C345-74DD-3FB90D7B541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939" y="99771"/>
            <a:ext cx="4772025" cy="452120"/>
          </a:xfrm>
          <a:prstGeom prst="rect">
            <a:avLst/>
          </a:prstGeom>
        </p:spPr>
        <p:txBody>
          <a:bodyPr vert="horz" wrap="square" lIns="0" tIns="12065" rIns="0" bIns="0" rtlCol="0">
            <a:spAutoFit/>
          </a:bodyPr>
          <a:lstStyle/>
          <a:p>
            <a:pPr marL="12700">
              <a:lnSpc>
                <a:spcPct val="100000"/>
              </a:lnSpc>
              <a:spcBef>
                <a:spcPts val="95"/>
              </a:spcBef>
            </a:pPr>
            <a:r>
              <a:rPr dirty="0">
                <a:solidFill>
                  <a:srgbClr val="000000"/>
                </a:solidFill>
              </a:rPr>
              <a:t>Our</a:t>
            </a:r>
            <a:r>
              <a:rPr spc="-70" dirty="0">
                <a:solidFill>
                  <a:srgbClr val="000000"/>
                </a:solidFill>
              </a:rPr>
              <a:t> </a:t>
            </a:r>
            <a:r>
              <a:rPr dirty="0">
                <a:solidFill>
                  <a:srgbClr val="000000"/>
                </a:solidFill>
              </a:rPr>
              <a:t>first</a:t>
            </a:r>
            <a:r>
              <a:rPr spc="-70" dirty="0">
                <a:solidFill>
                  <a:srgbClr val="000000"/>
                </a:solidFill>
              </a:rPr>
              <a:t> </a:t>
            </a:r>
            <a:r>
              <a:rPr dirty="0">
                <a:solidFill>
                  <a:srgbClr val="000000"/>
                </a:solidFill>
              </a:rPr>
              <a:t>buffer</a:t>
            </a:r>
            <a:r>
              <a:rPr spc="-70" dirty="0">
                <a:solidFill>
                  <a:srgbClr val="000000"/>
                </a:solidFill>
              </a:rPr>
              <a:t> </a:t>
            </a:r>
            <a:r>
              <a:rPr dirty="0">
                <a:solidFill>
                  <a:srgbClr val="000000"/>
                </a:solidFill>
              </a:rPr>
              <a:t>overflow</a:t>
            </a:r>
            <a:r>
              <a:rPr spc="-70" dirty="0">
                <a:solidFill>
                  <a:srgbClr val="000000"/>
                </a:solidFill>
              </a:rPr>
              <a:t> </a:t>
            </a:r>
            <a:r>
              <a:rPr spc="-10" dirty="0">
                <a:solidFill>
                  <a:srgbClr val="000000"/>
                </a:solidFill>
              </a:rPr>
              <a:t>attack</a:t>
            </a:r>
          </a:p>
        </p:txBody>
      </p:sp>
      <p:sp>
        <p:nvSpPr>
          <p:cNvPr id="3" name="object 3"/>
          <p:cNvSpPr txBox="1"/>
          <p:nvPr/>
        </p:nvSpPr>
        <p:spPr>
          <a:xfrm>
            <a:off x="5399659" y="71373"/>
            <a:ext cx="6320790" cy="1419225"/>
          </a:xfrm>
          <a:prstGeom prst="rect">
            <a:avLst/>
          </a:prstGeom>
        </p:spPr>
        <p:txBody>
          <a:bodyPr vert="horz" wrap="square" lIns="0" tIns="12700" rIns="0" bIns="0" rtlCol="0">
            <a:spAutoFit/>
          </a:bodyPr>
          <a:lstStyle/>
          <a:p>
            <a:pPr marL="24765" algn="ctr">
              <a:lnSpc>
                <a:spcPct val="100000"/>
              </a:lnSpc>
              <a:spcBef>
                <a:spcPts val="100"/>
              </a:spcBef>
            </a:pPr>
            <a:r>
              <a:rPr sz="1800" b="1" spc="-10" dirty="0">
                <a:latin typeface="Arial"/>
                <a:cs typeface="Arial"/>
              </a:rPr>
              <a:t>GOAL:</a:t>
            </a:r>
            <a:endParaRPr sz="1800">
              <a:latin typeface="Arial"/>
              <a:cs typeface="Arial"/>
            </a:endParaRPr>
          </a:p>
          <a:p>
            <a:pPr marL="22860" algn="ctr">
              <a:lnSpc>
                <a:spcPct val="100000"/>
              </a:lnSpc>
            </a:pPr>
            <a:r>
              <a:rPr sz="1800" b="1" dirty="0">
                <a:latin typeface="Arial"/>
                <a:cs typeface="Arial"/>
              </a:rPr>
              <a:t>Overflow</a:t>
            </a:r>
            <a:r>
              <a:rPr sz="1800" b="1" spc="5" dirty="0">
                <a:latin typeface="Arial"/>
                <a:cs typeface="Arial"/>
              </a:rPr>
              <a:t> </a:t>
            </a:r>
            <a:r>
              <a:rPr sz="1800" b="1" dirty="0">
                <a:latin typeface="Arial"/>
                <a:cs typeface="Arial"/>
              </a:rPr>
              <a:t>a</a:t>
            </a:r>
            <a:r>
              <a:rPr sz="1800" b="1" spc="-15" dirty="0">
                <a:latin typeface="Arial"/>
                <a:cs typeface="Arial"/>
              </a:rPr>
              <a:t> </a:t>
            </a:r>
            <a:r>
              <a:rPr sz="1800" b="1" dirty="0">
                <a:latin typeface="Arial"/>
                <a:cs typeface="Arial"/>
              </a:rPr>
              <a:t>buffer</a:t>
            </a:r>
            <a:r>
              <a:rPr sz="1800" b="1" spc="-20" dirty="0">
                <a:latin typeface="Arial"/>
                <a:cs typeface="Arial"/>
              </a:rPr>
              <a:t> </a:t>
            </a:r>
            <a:r>
              <a:rPr sz="1800" b="1" dirty="0">
                <a:latin typeface="Arial"/>
                <a:cs typeface="Arial"/>
              </a:rPr>
              <a:t>to</a:t>
            </a:r>
            <a:r>
              <a:rPr sz="1800" b="1" spc="-15" dirty="0">
                <a:latin typeface="Arial"/>
                <a:cs typeface="Arial"/>
              </a:rPr>
              <a:t> </a:t>
            </a:r>
            <a:r>
              <a:rPr sz="1800" b="1" dirty="0">
                <a:latin typeface="Arial"/>
                <a:cs typeface="Arial"/>
              </a:rPr>
              <a:t>insert</a:t>
            </a:r>
            <a:r>
              <a:rPr sz="1800" b="1" spc="-15" dirty="0">
                <a:latin typeface="Arial"/>
                <a:cs typeface="Arial"/>
              </a:rPr>
              <a:t> </a:t>
            </a:r>
            <a:r>
              <a:rPr sz="1800" b="1" dirty="0">
                <a:latin typeface="Arial"/>
                <a:cs typeface="Arial"/>
              </a:rPr>
              <a:t>code</a:t>
            </a:r>
            <a:r>
              <a:rPr sz="1800" b="1" spc="-15" dirty="0">
                <a:latin typeface="Arial"/>
                <a:cs typeface="Arial"/>
              </a:rPr>
              <a:t> </a:t>
            </a:r>
            <a:r>
              <a:rPr sz="1800" b="1" dirty="0">
                <a:latin typeface="Arial"/>
                <a:cs typeface="Arial"/>
              </a:rPr>
              <a:t>and</a:t>
            </a:r>
            <a:r>
              <a:rPr sz="1800" b="1" spc="-15" dirty="0">
                <a:latin typeface="Arial"/>
                <a:cs typeface="Arial"/>
              </a:rPr>
              <a:t> </a:t>
            </a:r>
            <a:r>
              <a:rPr sz="1800" b="1" dirty="0">
                <a:latin typeface="Arial"/>
                <a:cs typeface="Arial"/>
              </a:rPr>
              <a:t>a</a:t>
            </a:r>
            <a:r>
              <a:rPr sz="1800" b="1" spc="-15" dirty="0">
                <a:latin typeface="Arial"/>
                <a:cs typeface="Arial"/>
              </a:rPr>
              <a:t> </a:t>
            </a:r>
            <a:r>
              <a:rPr sz="1800" b="1" dirty="0">
                <a:latin typeface="Arial"/>
                <a:cs typeface="Arial"/>
              </a:rPr>
              <a:t>new</a:t>
            </a:r>
            <a:r>
              <a:rPr sz="1800" b="1" spc="-10" dirty="0">
                <a:latin typeface="Arial"/>
                <a:cs typeface="Arial"/>
              </a:rPr>
              <a:t> </a:t>
            </a:r>
            <a:r>
              <a:rPr sz="1800" b="1" dirty="0">
                <a:latin typeface="Arial"/>
                <a:cs typeface="Arial"/>
              </a:rPr>
              <a:t>return</a:t>
            </a:r>
            <a:r>
              <a:rPr sz="1800" b="1" spc="-5" dirty="0">
                <a:latin typeface="Arial"/>
                <a:cs typeface="Arial"/>
              </a:rPr>
              <a:t> </a:t>
            </a:r>
            <a:r>
              <a:rPr sz="1800" b="1" spc="-10" dirty="0">
                <a:latin typeface="Arial"/>
                <a:cs typeface="Arial"/>
              </a:rPr>
              <a:t>address</a:t>
            </a:r>
            <a:endParaRPr sz="1800">
              <a:latin typeface="Arial"/>
              <a:cs typeface="Arial"/>
            </a:endParaRPr>
          </a:p>
          <a:p>
            <a:pPr marL="12700" marR="778510">
              <a:lnSpc>
                <a:spcPct val="100000"/>
              </a:lnSpc>
              <a:spcBef>
                <a:spcPts val="890"/>
              </a:spcBef>
            </a:pPr>
            <a:r>
              <a:rPr sz="2400" b="1" u="sng" dirty="0">
                <a:uFill>
                  <a:solidFill>
                    <a:srgbClr val="000000"/>
                  </a:solidFill>
                </a:uFill>
                <a:latin typeface="Arial"/>
                <a:cs typeface="Arial"/>
              </a:rPr>
              <a:t>Step</a:t>
            </a:r>
            <a:r>
              <a:rPr sz="2400" b="1" u="sng" spc="-15" dirty="0">
                <a:uFill>
                  <a:solidFill>
                    <a:srgbClr val="000000"/>
                  </a:solidFill>
                </a:uFill>
                <a:latin typeface="Arial"/>
                <a:cs typeface="Arial"/>
              </a:rPr>
              <a:t> </a:t>
            </a:r>
            <a:r>
              <a:rPr sz="2400" b="1" u="sng" dirty="0">
                <a:uFill>
                  <a:solidFill>
                    <a:srgbClr val="000000"/>
                  </a:solidFill>
                </a:uFill>
                <a:latin typeface="Arial"/>
                <a:cs typeface="Arial"/>
              </a:rPr>
              <a:t>1:</a:t>
            </a:r>
            <a:r>
              <a:rPr sz="2400" b="1" u="sng" spc="-30" dirty="0">
                <a:uFill>
                  <a:solidFill>
                    <a:srgbClr val="000000"/>
                  </a:solidFill>
                </a:uFill>
                <a:latin typeface="Arial"/>
                <a:cs typeface="Arial"/>
              </a:rPr>
              <a:t> </a:t>
            </a:r>
            <a:r>
              <a:rPr sz="2400" dirty="0">
                <a:latin typeface="Arial"/>
                <a:cs typeface="Arial"/>
              </a:rPr>
              <a:t>Find</a:t>
            </a:r>
            <a:r>
              <a:rPr sz="2400" spc="-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offset</a:t>
            </a:r>
            <a:r>
              <a:rPr sz="2400" spc="-30" dirty="0">
                <a:latin typeface="Arial"/>
                <a:cs typeface="Arial"/>
              </a:rPr>
              <a:t> </a:t>
            </a:r>
            <a:r>
              <a:rPr sz="2400" dirty="0">
                <a:latin typeface="Arial"/>
                <a:cs typeface="Arial"/>
              </a:rPr>
              <a:t>between</a:t>
            </a:r>
            <a:r>
              <a:rPr sz="2400" spc="-5" dirty="0">
                <a:latin typeface="Arial"/>
                <a:cs typeface="Arial"/>
              </a:rPr>
              <a:t> </a:t>
            </a:r>
            <a:r>
              <a:rPr sz="2400" dirty="0">
                <a:latin typeface="Arial"/>
                <a:cs typeface="Arial"/>
              </a:rPr>
              <a:t>the</a:t>
            </a:r>
            <a:r>
              <a:rPr sz="2400" spc="-10" dirty="0">
                <a:latin typeface="Arial"/>
                <a:cs typeface="Arial"/>
              </a:rPr>
              <a:t> </a:t>
            </a:r>
            <a:r>
              <a:rPr sz="2400" spc="-20" dirty="0">
                <a:latin typeface="Arial"/>
                <a:cs typeface="Arial"/>
              </a:rPr>
              <a:t>base </a:t>
            </a:r>
            <a:r>
              <a:rPr sz="2400" dirty="0">
                <a:latin typeface="Arial"/>
                <a:cs typeface="Arial"/>
              </a:rPr>
              <a:t>of</a:t>
            </a:r>
            <a:r>
              <a:rPr sz="2400" spc="-25" dirty="0">
                <a:latin typeface="Arial"/>
                <a:cs typeface="Arial"/>
              </a:rPr>
              <a:t> </a:t>
            </a:r>
            <a:r>
              <a:rPr sz="2400" dirty="0">
                <a:latin typeface="Arial"/>
                <a:cs typeface="Arial"/>
              </a:rPr>
              <a:t>the</a:t>
            </a:r>
            <a:r>
              <a:rPr sz="2400" spc="-25" dirty="0">
                <a:latin typeface="Arial"/>
                <a:cs typeface="Arial"/>
              </a:rPr>
              <a:t> </a:t>
            </a:r>
            <a:r>
              <a:rPr sz="2400" dirty="0">
                <a:latin typeface="Arial"/>
                <a:cs typeface="Arial"/>
              </a:rPr>
              <a:t>buffer</a:t>
            </a:r>
            <a:r>
              <a:rPr sz="2400" spc="-10" dirty="0">
                <a:latin typeface="Arial"/>
                <a:cs typeface="Arial"/>
              </a:rPr>
              <a:t> </a:t>
            </a:r>
            <a:r>
              <a:rPr sz="2400" dirty="0">
                <a:latin typeface="Arial"/>
                <a:cs typeface="Arial"/>
              </a:rPr>
              <a:t>and</a:t>
            </a:r>
            <a:r>
              <a:rPr sz="2400" spc="-1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return</a:t>
            </a:r>
            <a:r>
              <a:rPr sz="2400" spc="-15" dirty="0">
                <a:latin typeface="Arial"/>
                <a:cs typeface="Arial"/>
              </a:rPr>
              <a:t> </a:t>
            </a:r>
            <a:r>
              <a:rPr sz="2400" spc="-10" dirty="0">
                <a:latin typeface="Arial"/>
                <a:cs typeface="Arial"/>
              </a:rPr>
              <a:t>address</a:t>
            </a:r>
            <a:endParaRPr sz="2400">
              <a:latin typeface="Arial"/>
              <a:cs typeface="Arial"/>
            </a:endParaRPr>
          </a:p>
        </p:txBody>
      </p:sp>
      <p:grpSp>
        <p:nvGrpSpPr>
          <p:cNvPr id="4" name="object 4"/>
          <p:cNvGrpSpPr/>
          <p:nvPr/>
        </p:nvGrpSpPr>
        <p:grpSpPr>
          <a:xfrm>
            <a:off x="750062" y="978661"/>
            <a:ext cx="3378200" cy="1183640"/>
            <a:chOff x="750062" y="978661"/>
            <a:chExt cx="3378200" cy="1183640"/>
          </a:xfrm>
        </p:grpSpPr>
        <p:sp>
          <p:nvSpPr>
            <p:cNvPr id="5" name="object 5"/>
            <p:cNvSpPr/>
            <p:nvPr/>
          </p:nvSpPr>
          <p:spPr>
            <a:xfrm>
              <a:off x="762762" y="991361"/>
              <a:ext cx="3352800" cy="1158240"/>
            </a:xfrm>
            <a:custGeom>
              <a:avLst/>
              <a:gdLst/>
              <a:ahLst/>
              <a:cxnLst/>
              <a:rect l="l" t="t" r="r" b="b"/>
              <a:pathLst>
                <a:path w="3352800" h="1158239">
                  <a:moveTo>
                    <a:pt x="3352800" y="0"/>
                  </a:moveTo>
                  <a:lnTo>
                    <a:pt x="0" y="0"/>
                  </a:lnTo>
                  <a:lnTo>
                    <a:pt x="0" y="1158239"/>
                  </a:lnTo>
                  <a:lnTo>
                    <a:pt x="3352800" y="1158239"/>
                  </a:lnTo>
                  <a:lnTo>
                    <a:pt x="3352800" y="0"/>
                  </a:lnTo>
                  <a:close/>
                </a:path>
              </a:pathLst>
            </a:custGeom>
            <a:solidFill>
              <a:srgbClr val="C0504D"/>
            </a:solidFill>
          </p:spPr>
          <p:txBody>
            <a:bodyPr wrap="square" lIns="0" tIns="0" rIns="0" bIns="0" rtlCol="0"/>
            <a:lstStyle/>
            <a:p>
              <a:endParaRPr/>
            </a:p>
          </p:txBody>
        </p:sp>
        <p:sp>
          <p:nvSpPr>
            <p:cNvPr id="6" name="object 6"/>
            <p:cNvSpPr/>
            <p:nvPr/>
          </p:nvSpPr>
          <p:spPr>
            <a:xfrm>
              <a:off x="762762" y="991361"/>
              <a:ext cx="3352800" cy="1158240"/>
            </a:xfrm>
            <a:custGeom>
              <a:avLst/>
              <a:gdLst/>
              <a:ahLst/>
              <a:cxnLst/>
              <a:rect l="l" t="t" r="r" b="b"/>
              <a:pathLst>
                <a:path w="3352800" h="1158239">
                  <a:moveTo>
                    <a:pt x="0" y="1158239"/>
                  </a:moveTo>
                  <a:lnTo>
                    <a:pt x="3352800" y="1158239"/>
                  </a:lnTo>
                  <a:lnTo>
                    <a:pt x="3352800" y="0"/>
                  </a:lnTo>
                  <a:lnTo>
                    <a:pt x="0" y="0"/>
                  </a:lnTo>
                  <a:lnTo>
                    <a:pt x="0" y="1158239"/>
                  </a:lnTo>
                  <a:close/>
                </a:path>
              </a:pathLst>
            </a:custGeom>
            <a:ln w="25400">
              <a:solidFill>
                <a:srgbClr val="000000"/>
              </a:solidFill>
            </a:ln>
          </p:spPr>
          <p:txBody>
            <a:bodyPr wrap="square" lIns="0" tIns="0" rIns="0" bIns="0" rtlCol="0"/>
            <a:lstStyle/>
            <a:p>
              <a:endParaRPr/>
            </a:p>
          </p:txBody>
        </p:sp>
      </p:grpSp>
      <p:sp>
        <p:nvSpPr>
          <p:cNvPr id="7" name="object 7"/>
          <p:cNvSpPr txBox="1"/>
          <p:nvPr/>
        </p:nvSpPr>
        <p:spPr>
          <a:xfrm>
            <a:off x="762762" y="991361"/>
            <a:ext cx="3352800" cy="115824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5"/>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8" name="object 8"/>
          <p:cNvGrpSpPr/>
          <p:nvPr/>
        </p:nvGrpSpPr>
        <p:grpSpPr>
          <a:xfrm>
            <a:off x="714755" y="2101583"/>
            <a:ext cx="3442970" cy="561340"/>
            <a:chOff x="714755" y="2101583"/>
            <a:chExt cx="3442970" cy="561340"/>
          </a:xfrm>
        </p:grpSpPr>
        <p:pic>
          <p:nvPicPr>
            <p:cNvPr id="9" name="object 9"/>
            <p:cNvPicPr/>
            <p:nvPr/>
          </p:nvPicPr>
          <p:blipFill>
            <a:blip r:embed="rId2" cstate="print"/>
            <a:stretch>
              <a:fillRect/>
            </a:stretch>
          </p:blipFill>
          <p:spPr>
            <a:xfrm>
              <a:off x="714755" y="2121433"/>
              <a:ext cx="3442716" cy="455650"/>
            </a:xfrm>
            <a:prstGeom prst="rect">
              <a:avLst/>
            </a:prstGeom>
          </p:spPr>
        </p:pic>
        <p:pic>
          <p:nvPicPr>
            <p:cNvPr id="10" name="object 10"/>
            <p:cNvPicPr/>
            <p:nvPr/>
          </p:nvPicPr>
          <p:blipFill>
            <a:blip r:embed="rId3" cstate="print"/>
            <a:stretch>
              <a:fillRect/>
            </a:stretch>
          </p:blipFill>
          <p:spPr>
            <a:xfrm>
              <a:off x="2036063" y="2101583"/>
              <a:ext cx="797064" cy="560844"/>
            </a:xfrm>
            <a:prstGeom prst="rect">
              <a:avLst/>
            </a:prstGeom>
          </p:spPr>
        </p:pic>
        <p:pic>
          <p:nvPicPr>
            <p:cNvPr id="11" name="object 11"/>
            <p:cNvPicPr/>
            <p:nvPr/>
          </p:nvPicPr>
          <p:blipFill>
            <a:blip r:embed="rId4" cstate="print"/>
            <a:stretch>
              <a:fillRect/>
            </a:stretch>
          </p:blipFill>
          <p:spPr>
            <a:xfrm>
              <a:off x="761999" y="2148840"/>
              <a:ext cx="3352800" cy="365760"/>
            </a:xfrm>
            <a:prstGeom prst="rect">
              <a:avLst/>
            </a:prstGeom>
          </p:spPr>
        </p:pic>
        <p:sp>
          <p:nvSpPr>
            <p:cNvPr id="12" name="object 12"/>
            <p:cNvSpPr/>
            <p:nvPr/>
          </p:nvSpPr>
          <p:spPr>
            <a:xfrm>
              <a:off x="761999" y="21488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13" name="object 13"/>
          <p:cNvSpPr txBox="1"/>
          <p:nvPr/>
        </p:nvSpPr>
        <p:spPr>
          <a:xfrm>
            <a:off x="767524" y="2166873"/>
            <a:ext cx="3343275" cy="299720"/>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Stuff</a:t>
            </a:r>
            <a:endParaRPr sz="1800">
              <a:latin typeface="Calibri"/>
              <a:cs typeface="Calibri"/>
            </a:endParaRPr>
          </a:p>
        </p:txBody>
      </p:sp>
      <p:sp>
        <p:nvSpPr>
          <p:cNvPr id="14" name="object 14"/>
          <p:cNvSpPr/>
          <p:nvPr/>
        </p:nvSpPr>
        <p:spPr>
          <a:xfrm>
            <a:off x="762762" y="25306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15" name="object 15"/>
          <p:cNvSpPr txBox="1"/>
          <p:nvPr/>
        </p:nvSpPr>
        <p:spPr>
          <a:xfrm>
            <a:off x="775462" y="2543301"/>
            <a:ext cx="3327400" cy="431800"/>
          </a:xfrm>
          <a:prstGeom prst="rect">
            <a:avLst/>
          </a:prstGeom>
          <a:solidFill>
            <a:srgbClr val="C0504D"/>
          </a:solidFill>
        </p:spPr>
        <p:txBody>
          <a:bodyPr vert="horz" wrap="square" lIns="0" tIns="62865" rIns="0" bIns="0" rtlCol="0">
            <a:spAutoFit/>
          </a:bodyPr>
          <a:lstStyle/>
          <a:p>
            <a:pPr marL="739775">
              <a:lnSpc>
                <a:spcPct val="100000"/>
              </a:lnSpc>
              <a:spcBef>
                <a:spcPts val="495"/>
              </a:spcBef>
            </a:pPr>
            <a:r>
              <a:rPr sz="1800" dirty="0">
                <a:latin typeface="Calibri"/>
                <a:cs typeface="Calibri"/>
              </a:rPr>
              <a:t>New</a:t>
            </a:r>
            <a:r>
              <a:rPr sz="1800" spc="10" dirty="0">
                <a:latin typeface="Calibri"/>
                <a:cs typeface="Calibri"/>
              </a:rPr>
              <a:t> </a:t>
            </a:r>
            <a:r>
              <a:rPr sz="1800" dirty="0">
                <a:latin typeface="Calibri"/>
                <a:cs typeface="Calibri"/>
              </a:rPr>
              <a:t>return </a:t>
            </a:r>
            <a:r>
              <a:rPr sz="1800" spc="-10" dirty="0">
                <a:latin typeface="Calibri"/>
                <a:cs typeface="Calibri"/>
              </a:rPr>
              <a:t>address</a:t>
            </a:r>
            <a:endParaRPr sz="1800">
              <a:latin typeface="Calibri"/>
              <a:cs typeface="Calibri"/>
            </a:endParaRPr>
          </a:p>
        </p:txBody>
      </p:sp>
      <p:grpSp>
        <p:nvGrpSpPr>
          <p:cNvPr id="16" name="object 16"/>
          <p:cNvGrpSpPr/>
          <p:nvPr/>
        </p:nvGrpSpPr>
        <p:grpSpPr>
          <a:xfrm>
            <a:off x="714755" y="2976372"/>
            <a:ext cx="3442970" cy="2620010"/>
            <a:chOff x="714755" y="2976372"/>
            <a:chExt cx="3442970" cy="2620010"/>
          </a:xfrm>
        </p:grpSpPr>
        <p:pic>
          <p:nvPicPr>
            <p:cNvPr id="17" name="object 17"/>
            <p:cNvPicPr/>
            <p:nvPr/>
          </p:nvPicPr>
          <p:blipFill>
            <a:blip r:embed="rId5" cstate="print"/>
            <a:stretch>
              <a:fillRect/>
            </a:stretch>
          </p:blipFill>
          <p:spPr>
            <a:xfrm>
              <a:off x="714755" y="2976372"/>
              <a:ext cx="3442716" cy="2619755"/>
            </a:xfrm>
            <a:prstGeom prst="rect">
              <a:avLst/>
            </a:prstGeom>
          </p:spPr>
        </p:pic>
        <p:pic>
          <p:nvPicPr>
            <p:cNvPr id="18" name="object 18"/>
            <p:cNvPicPr/>
            <p:nvPr/>
          </p:nvPicPr>
          <p:blipFill>
            <a:blip r:embed="rId6" cstate="print"/>
            <a:stretch>
              <a:fillRect/>
            </a:stretch>
          </p:blipFill>
          <p:spPr>
            <a:xfrm>
              <a:off x="761999" y="3003804"/>
              <a:ext cx="3352800" cy="2529840"/>
            </a:xfrm>
            <a:prstGeom prst="rect">
              <a:avLst/>
            </a:prstGeom>
          </p:spPr>
        </p:pic>
        <p:sp>
          <p:nvSpPr>
            <p:cNvPr id="19" name="object 19"/>
            <p:cNvSpPr/>
            <p:nvPr/>
          </p:nvSpPr>
          <p:spPr>
            <a:xfrm>
              <a:off x="761999" y="3003804"/>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20" name="object 20"/>
          <p:cNvSpPr txBox="1"/>
          <p:nvPr/>
        </p:nvSpPr>
        <p:spPr>
          <a:xfrm>
            <a:off x="2216785" y="4104513"/>
            <a:ext cx="454025" cy="299720"/>
          </a:xfrm>
          <a:prstGeom prst="rect">
            <a:avLst/>
          </a:prstGeom>
        </p:spPr>
        <p:txBody>
          <a:bodyPr vert="horz" wrap="square" lIns="0" tIns="12700" rIns="0" bIns="0" rtlCol="0">
            <a:spAutoFit/>
          </a:bodyPr>
          <a:lstStyle/>
          <a:p>
            <a:pPr>
              <a:lnSpc>
                <a:spcPct val="100000"/>
              </a:lnSpc>
              <a:spcBef>
                <a:spcPts val="100"/>
              </a:spcBef>
            </a:pPr>
            <a:r>
              <a:rPr sz="1800" spc="-10" dirty="0">
                <a:latin typeface="Calibri"/>
                <a:cs typeface="Calibri"/>
              </a:rPr>
              <a:t>Stuff</a:t>
            </a:r>
            <a:endParaRPr sz="1800">
              <a:latin typeface="Calibri"/>
              <a:cs typeface="Calibri"/>
            </a:endParaRPr>
          </a:p>
        </p:txBody>
      </p:sp>
      <p:grpSp>
        <p:nvGrpSpPr>
          <p:cNvPr id="21" name="object 21"/>
          <p:cNvGrpSpPr/>
          <p:nvPr/>
        </p:nvGrpSpPr>
        <p:grpSpPr>
          <a:xfrm>
            <a:off x="750062" y="2988817"/>
            <a:ext cx="3785235" cy="2610485"/>
            <a:chOff x="750062" y="2988817"/>
            <a:chExt cx="3785235" cy="2610485"/>
          </a:xfrm>
        </p:grpSpPr>
        <p:sp>
          <p:nvSpPr>
            <p:cNvPr id="22" name="object 22"/>
            <p:cNvSpPr/>
            <p:nvPr/>
          </p:nvSpPr>
          <p:spPr>
            <a:xfrm>
              <a:off x="4162806" y="5353050"/>
              <a:ext cx="360045" cy="233679"/>
            </a:xfrm>
            <a:custGeom>
              <a:avLst/>
              <a:gdLst/>
              <a:ahLst/>
              <a:cxnLst/>
              <a:rect l="l" t="t" r="r" b="b"/>
              <a:pathLst>
                <a:path w="360045" h="233679">
                  <a:moveTo>
                    <a:pt x="116586" y="0"/>
                  </a:moveTo>
                  <a:lnTo>
                    <a:pt x="0" y="116586"/>
                  </a:lnTo>
                  <a:lnTo>
                    <a:pt x="116586" y="233172"/>
                  </a:lnTo>
                  <a:lnTo>
                    <a:pt x="116586" y="174878"/>
                  </a:lnTo>
                  <a:lnTo>
                    <a:pt x="359664" y="174878"/>
                  </a:lnTo>
                  <a:lnTo>
                    <a:pt x="359664" y="58293"/>
                  </a:lnTo>
                  <a:lnTo>
                    <a:pt x="116586" y="58293"/>
                  </a:lnTo>
                  <a:lnTo>
                    <a:pt x="116586" y="0"/>
                  </a:lnTo>
                  <a:close/>
                </a:path>
              </a:pathLst>
            </a:custGeom>
            <a:solidFill>
              <a:srgbClr val="000000"/>
            </a:solidFill>
          </p:spPr>
          <p:txBody>
            <a:bodyPr wrap="square" lIns="0" tIns="0" rIns="0" bIns="0" rtlCol="0"/>
            <a:lstStyle/>
            <a:p>
              <a:endParaRPr/>
            </a:p>
          </p:txBody>
        </p:sp>
        <p:sp>
          <p:nvSpPr>
            <p:cNvPr id="23" name="object 23"/>
            <p:cNvSpPr/>
            <p:nvPr/>
          </p:nvSpPr>
          <p:spPr>
            <a:xfrm>
              <a:off x="4162806" y="5353050"/>
              <a:ext cx="360045" cy="233679"/>
            </a:xfrm>
            <a:custGeom>
              <a:avLst/>
              <a:gdLst/>
              <a:ahLst/>
              <a:cxnLst/>
              <a:rect l="l" t="t" r="r" b="b"/>
              <a:pathLst>
                <a:path w="360045" h="233679">
                  <a:moveTo>
                    <a:pt x="359664" y="174878"/>
                  </a:moveTo>
                  <a:lnTo>
                    <a:pt x="116586" y="174878"/>
                  </a:lnTo>
                  <a:lnTo>
                    <a:pt x="116586" y="233172"/>
                  </a:lnTo>
                  <a:lnTo>
                    <a:pt x="0" y="116586"/>
                  </a:lnTo>
                  <a:lnTo>
                    <a:pt x="116586" y="0"/>
                  </a:lnTo>
                  <a:lnTo>
                    <a:pt x="116586" y="58293"/>
                  </a:lnTo>
                  <a:lnTo>
                    <a:pt x="359664" y="58293"/>
                  </a:lnTo>
                  <a:lnTo>
                    <a:pt x="359664" y="174878"/>
                  </a:lnTo>
                  <a:close/>
                </a:path>
              </a:pathLst>
            </a:custGeom>
            <a:ln w="25400">
              <a:solidFill>
                <a:srgbClr val="000000"/>
              </a:solidFill>
            </a:ln>
          </p:spPr>
          <p:txBody>
            <a:bodyPr wrap="square" lIns="0" tIns="0" rIns="0" bIns="0" rtlCol="0"/>
            <a:lstStyle/>
            <a:p>
              <a:endParaRPr/>
            </a:p>
          </p:txBody>
        </p:sp>
        <p:sp>
          <p:nvSpPr>
            <p:cNvPr id="24" name="object 24"/>
            <p:cNvSpPr/>
            <p:nvPr/>
          </p:nvSpPr>
          <p:spPr>
            <a:xfrm>
              <a:off x="762762" y="3001517"/>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grpSp>
      <p:sp>
        <p:nvSpPr>
          <p:cNvPr id="25" name="object 25"/>
          <p:cNvSpPr txBox="1"/>
          <p:nvPr/>
        </p:nvSpPr>
        <p:spPr>
          <a:xfrm>
            <a:off x="775462" y="3014217"/>
            <a:ext cx="3327400" cy="431800"/>
          </a:xfrm>
          <a:prstGeom prst="rect">
            <a:avLst/>
          </a:prstGeom>
          <a:solidFill>
            <a:srgbClr val="A6A6A6">
              <a:alpha val="65881"/>
            </a:srgbClr>
          </a:solidFill>
        </p:spPr>
        <p:txBody>
          <a:bodyPr vert="horz" wrap="square" lIns="0" tIns="63500" rIns="0" bIns="0" rtlCol="0">
            <a:spAutoFit/>
          </a:bodyPr>
          <a:lstStyle/>
          <a:p>
            <a:pPr marL="137795">
              <a:lnSpc>
                <a:spcPct val="100000"/>
              </a:lnSpc>
              <a:spcBef>
                <a:spcPts val="500"/>
              </a:spcBef>
            </a:pPr>
            <a:r>
              <a:rPr sz="1800" dirty="0">
                <a:latin typeface="Calibri"/>
                <a:cs typeface="Calibri"/>
              </a:rPr>
              <a:t>Prev</a:t>
            </a:r>
            <a:r>
              <a:rPr sz="1800" spc="-20" dirty="0">
                <a:latin typeface="Calibri"/>
                <a:cs typeface="Calibri"/>
              </a:rPr>
              <a:t> </a:t>
            </a:r>
            <a:r>
              <a:rPr sz="1800" dirty="0">
                <a:latin typeface="Calibri"/>
                <a:cs typeface="Calibri"/>
              </a:rPr>
              <a:t>frame</a:t>
            </a:r>
            <a:r>
              <a:rPr sz="1800" spc="-25" dirty="0">
                <a:latin typeface="Calibri"/>
                <a:cs typeface="Calibri"/>
              </a:rPr>
              <a:t> </a:t>
            </a:r>
            <a:r>
              <a:rPr sz="1800" dirty="0">
                <a:latin typeface="Calibri"/>
                <a:cs typeface="Calibri"/>
              </a:rPr>
              <a:t>pointer</a:t>
            </a:r>
            <a:r>
              <a:rPr sz="1800" spc="-5" dirty="0">
                <a:latin typeface="Calibri"/>
                <a:cs typeface="Calibri"/>
              </a:rPr>
              <a:t> </a:t>
            </a:r>
            <a:r>
              <a:rPr sz="1800" spc="-10" dirty="0">
                <a:latin typeface="Calibri"/>
                <a:cs typeface="Calibri"/>
              </a:rPr>
              <a:t>(overwritten)</a:t>
            </a:r>
            <a:endParaRPr sz="1800">
              <a:latin typeface="Calibri"/>
              <a:cs typeface="Calibri"/>
            </a:endParaRPr>
          </a:p>
        </p:txBody>
      </p:sp>
      <p:grpSp>
        <p:nvGrpSpPr>
          <p:cNvPr id="26" name="object 26"/>
          <p:cNvGrpSpPr/>
          <p:nvPr/>
        </p:nvGrpSpPr>
        <p:grpSpPr>
          <a:xfrm>
            <a:off x="119283" y="2359660"/>
            <a:ext cx="4388485" cy="1229360"/>
            <a:chOff x="119283" y="2359660"/>
            <a:chExt cx="4388485" cy="1229360"/>
          </a:xfrm>
        </p:grpSpPr>
        <p:sp>
          <p:nvSpPr>
            <p:cNvPr id="27" name="object 27"/>
            <p:cNvSpPr/>
            <p:nvPr/>
          </p:nvSpPr>
          <p:spPr>
            <a:xfrm>
              <a:off x="4133849" y="3342894"/>
              <a:ext cx="361315" cy="233679"/>
            </a:xfrm>
            <a:custGeom>
              <a:avLst/>
              <a:gdLst/>
              <a:ahLst/>
              <a:cxnLst/>
              <a:rect l="l" t="t" r="r" b="b"/>
              <a:pathLst>
                <a:path w="361314" h="233679">
                  <a:moveTo>
                    <a:pt x="116586" y="0"/>
                  </a:moveTo>
                  <a:lnTo>
                    <a:pt x="0" y="116585"/>
                  </a:lnTo>
                  <a:lnTo>
                    <a:pt x="116586" y="233171"/>
                  </a:lnTo>
                  <a:lnTo>
                    <a:pt x="116586" y="174878"/>
                  </a:lnTo>
                  <a:lnTo>
                    <a:pt x="361188" y="174878"/>
                  </a:lnTo>
                  <a:lnTo>
                    <a:pt x="361188" y="58292"/>
                  </a:lnTo>
                  <a:lnTo>
                    <a:pt x="116586" y="58292"/>
                  </a:lnTo>
                  <a:lnTo>
                    <a:pt x="116586" y="0"/>
                  </a:lnTo>
                  <a:close/>
                </a:path>
              </a:pathLst>
            </a:custGeom>
            <a:solidFill>
              <a:srgbClr val="000000"/>
            </a:solidFill>
          </p:spPr>
          <p:txBody>
            <a:bodyPr wrap="square" lIns="0" tIns="0" rIns="0" bIns="0" rtlCol="0"/>
            <a:lstStyle/>
            <a:p>
              <a:endParaRPr/>
            </a:p>
          </p:txBody>
        </p:sp>
        <p:sp>
          <p:nvSpPr>
            <p:cNvPr id="28" name="object 28"/>
            <p:cNvSpPr/>
            <p:nvPr/>
          </p:nvSpPr>
          <p:spPr>
            <a:xfrm>
              <a:off x="4133849" y="3342894"/>
              <a:ext cx="361315" cy="233679"/>
            </a:xfrm>
            <a:custGeom>
              <a:avLst/>
              <a:gdLst/>
              <a:ahLst/>
              <a:cxnLst/>
              <a:rect l="l" t="t" r="r" b="b"/>
              <a:pathLst>
                <a:path w="361314" h="233679">
                  <a:moveTo>
                    <a:pt x="361188" y="174878"/>
                  </a:moveTo>
                  <a:lnTo>
                    <a:pt x="116586" y="174878"/>
                  </a:lnTo>
                  <a:lnTo>
                    <a:pt x="116586" y="233171"/>
                  </a:lnTo>
                  <a:lnTo>
                    <a:pt x="0" y="116585"/>
                  </a:lnTo>
                  <a:lnTo>
                    <a:pt x="116586" y="0"/>
                  </a:lnTo>
                  <a:lnTo>
                    <a:pt x="116586" y="58292"/>
                  </a:lnTo>
                  <a:lnTo>
                    <a:pt x="361188" y="58292"/>
                  </a:lnTo>
                  <a:lnTo>
                    <a:pt x="361188" y="174878"/>
                  </a:lnTo>
                  <a:close/>
                </a:path>
              </a:pathLst>
            </a:custGeom>
            <a:ln w="25399">
              <a:solidFill>
                <a:srgbClr val="000000"/>
              </a:solidFill>
            </a:ln>
          </p:spPr>
          <p:txBody>
            <a:bodyPr wrap="square" lIns="0" tIns="0" rIns="0" bIns="0" rtlCol="0"/>
            <a:lstStyle/>
            <a:p>
              <a:endParaRPr/>
            </a:p>
          </p:txBody>
        </p:sp>
        <p:sp>
          <p:nvSpPr>
            <p:cNvPr id="29" name="object 29"/>
            <p:cNvSpPr/>
            <p:nvPr/>
          </p:nvSpPr>
          <p:spPr>
            <a:xfrm>
              <a:off x="417626" y="2359660"/>
              <a:ext cx="264795" cy="283845"/>
            </a:xfrm>
            <a:custGeom>
              <a:avLst/>
              <a:gdLst/>
              <a:ahLst/>
              <a:cxnLst/>
              <a:rect l="l" t="t" r="r" b="b"/>
              <a:pathLst>
                <a:path w="264795" h="283844">
                  <a:moveTo>
                    <a:pt x="18529" y="182499"/>
                  </a:moveTo>
                  <a:lnTo>
                    <a:pt x="0" y="204342"/>
                  </a:lnTo>
                  <a:lnTo>
                    <a:pt x="32384" y="231901"/>
                  </a:lnTo>
                  <a:lnTo>
                    <a:pt x="4597" y="264540"/>
                  </a:lnTo>
                  <a:lnTo>
                    <a:pt x="26949" y="283590"/>
                  </a:lnTo>
                  <a:lnTo>
                    <a:pt x="54737" y="250951"/>
                  </a:lnTo>
                  <a:lnTo>
                    <a:pt x="98925" y="250951"/>
                  </a:lnTo>
                  <a:lnTo>
                    <a:pt x="73266" y="229107"/>
                  </a:lnTo>
                  <a:lnTo>
                    <a:pt x="89521" y="210057"/>
                  </a:lnTo>
                  <a:lnTo>
                    <a:pt x="50914" y="210057"/>
                  </a:lnTo>
                  <a:lnTo>
                    <a:pt x="18529" y="182499"/>
                  </a:lnTo>
                  <a:close/>
                </a:path>
                <a:path w="264795" h="283844">
                  <a:moveTo>
                    <a:pt x="98925" y="250951"/>
                  </a:moveTo>
                  <a:lnTo>
                    <a:pt x="54737" y="250951"/>
                  </a:lnTo>
                  <a:lnTo>
                    <a:pt x="87109" y="278511"/>
                  </a:lnTo>
                  <a:lnTo>
                    <a:pt x="105638" y="256666"/>
                  </a:lnTo>
                  <a:lnTo>
                    <a:pt x="98925" y="250951"/>
                  </a:lnTo>
                  <a:close/>
                </a:path>
                <a:path w="264795" h="283844">
                  <a:moveTo>
                    <a:pt x="78765" y="177418"/>
                  </a:moveTo>
                  <a:lnTo>
                    <a:pt x="50914" y="210057"/>
                  </a:lnTo>
                  <a:lnTo>
                    <a:pt x="89521" y="210057"/>
                  </a:lnTo>
                  <a:lnTo>
                    <a:pt x="101117" y="196468"/>
                  </a:lnTo>
                  <a:lnTo>
                    <a:pt x="78765" y="177418"/>
                  </a:lnTo>
                  <a:close/>
                </a:path>
                <a:path w="264795" h="283844">
                  <a:moveTo>
                    <a:pt x="139319" y="0"/>
                  </a:moveTo>
                  <a:lnTo>
                    <a:pt x="122237" y="20065"/>
                  </a:lnTo>
                  <a:lnTo>
                    <a:pt x="155333" y="141477"/>
                  </a:lnTo>
                  <a:lnTo>
                    <a:pt x="176237" y="159385"/>
                  </a:lnTo>
                  <a:lnTo>
                    <a:pt x="210478" y="119125"/>
                  </a:lnTo>
                  <a:lnTo>
                    <a:pt x="174282" y="119125"/>
                  </a:lnTo>
                  <a:lnTo>
                    <a:pt x="156095" y="54228"/>
                  </a:lnTo>
                  <a:lnTo>
                    <a:pt x="202992" y="54228"/>
                  </a:lnTo>
                  <a:lnTo>
                    <a:pt x="139319" y="0"/>
                  </a:lnTo>
                  <a:close/>
                </a:path>
                <a:path w="264795" h="283844">
                  <a:moveTo>
                    <a:pt x="262899" y="108330"/>
                  </a:moveTo>
                  <a:lnTo>
                    <a:pt x="219659" y="108330"/>
                  </a:lnTo>
                  <a:lnTo>
                    <a:pt x="244729" y="129666"/>
                  </a:lnTo>
                  <a:lnTo>
                    <a:pt x="262899" y="108330"/>
                  </a:lnTo>
                  <a:close/>
                </a:path>
                <a:path w="264795" h="283844">
                  <a:moveTo>
                    <a:pt x="202992" y="54228"/>
                  </a:moveTo>
                  <a:lnTo>
                    <a:pt x="156095" y="54228"/>
                  </a:lnTo>
                  <a:lnTo>
                    <a:pt x="198666" y="90424"/>
                  </a:lnTo>
                  <a:lnTo>
                    <a:pt x="174282" y="119125"/>
                  </a:lnTo>
                  <a:lnTo>
                    <a:pt x="210478" y="119125"/>
                  </a:lnTo>
                  <a:lnTo>
                    <a:pt x="219659" y="108330"/>
                  </a:lnTo>
                  <a:lnTo>
                    <a:pt x="262899" y="108330"/>
                  </a:lnTo>
                  <a:lnTo>
                    <a:pt x="264414" y="106552"/>
                  </a:lnTo>
                  <a:lnTo>
                    <a:pt x="239344" y="85216"/>
                  </a:lnTo>
                  <a:lnTo>
                    <a:pt x="252514" y="69723"/>
                  </a:lnTo>
                  <a:lnTo>
                    <a:pt x="249665" y="67310"/>
                  </a:lnTo>
                  <a:lnTo>
                    <a:pt x="218351" y="67310"/>
                  </a:lnTo>
                  <a:lnTo>
                    <a:pt x="202992" y="54228"/>
                  </a:lnTo>
                  <a:close/>
                </a:path>
                <a:path w="264795" h="283844">
                  <a:moveTo>
                    <a:pt x="231520" y="51942"/>
                  </a:moveTo>
                  <a:lnTo>
                    <a:pt x="218351" y="67310"/>
                  </a:lnTo>
                  <a:lnTo>
                    <a:pt x="249665" y="67310"/>
                  </a:lnTo>
                  <a:lnTo>
                    <a:pt x="231520" y="51942"/>
                  </a:lnTo>
                  <a:close/>
                </a:path>
              </a:pathLst>
            </a:custGeom>
            <a:solidFill>
              <a:srgbClr val="000000"/>
            </a:solidFill>
          </p:spPr>
          <p:txBody>
            <a:bodyPr wrap="square" lIns="0" tIns="0" rIns="0" bIns="0" rtlCol="0"/>
            <a:lstStyle/>
            <a:p>
              <a:endParaRPr/>
            </a:p>
          </p:txBody>
        </p:sp>
        <p:pic>
          <p:nvPicPr>
            <p:cNvPr id="30" name="object 30"/>
            <p:cNvPicPr/>
            <p:nvPr/>
          </p:nvPicPr>
          <p:blipFill>
            <a:blip r:embed="rId7" cstate="print"/>
            <a:stretch>
              <a:fillRect/>
            </a:stretch>
          </p:blipFill>
          <p:spPr>
            <a:xfrm>
              <a:off x="119283" y="2690622"/>
              <a:ext cx="608693" cy="759332"/>
            </a:xfrm>
            <a:prstGeom prst="rect">
              <a:avLst/>
            </a:prstGeom>
          </p:spPr>
        </p:pic>
      </p:grpSp>
      <p:sp>
        <p:nvSpPr>
          <p:cNvPr id="31" name="object 31"/>
          <p:cNvSpPr txBox="1"/>
          <p:nvPr/>
        </p:nvSpPr>
        <p:spPr>
          <a:xfrm>
            <a:off x="4573015" y="3248660"/>
            <a:ext cx="635000" cy="330835"/>
          </a:xfrm>
          <a:prstGeom prst="rect">
            <a:avLst/>
          </a:prstGeom>
        </p:spPr>
        <p:txBody>
          <a:bodyPr vert="horz" wrap="square" lIns="0" tIns="13335" rIns="0" bIns="0" rtlCol="0">
            <a:spAutoFit/>
          </a:bodyPr>
          <a:lstStyle/>
          <a:p>
            <a:pPr marL="12700">
              <a:lnSpc>
                <a:spcPct val="100000"/>
              </a:lnSpc>
              <a:spcBef>
                <a:spcPts val="105"/>
              </a:spcBef>
            </a:pPr>
            <a:r>
              <a:rPr sz="2000" spc="-20" dirty="0">
                <a:latin typeface="Courier New"/>
                <a:cs typeface="Courier New"/>
              </a:rPr>
              <a:t>$ebp</a:t>
            </a:r>
            <a:endParaRPr sz="2000">
              <a:latin typeface="Courier New"/>
              <a:cs typeface="Courier New"/>
            </a:endParaRPr>
          </a:p>
        </p:txBody>
      </p:sp>
      <p:grpSp>
        <p:nvGrpSpPr>
          <p:cNvPr id="32" name="object 32"/>
          <p:cNvGrpSpPr/>
          <p:nvPr/>
        </p:nvGrpSpPr>
        <p:grpSpPr>
          <a:xfrm>
            <a:off x="5382767" y="2444495"/>
            <a:ext cx="6809740" cy="2717800"/>
            <a:chOff x="5382767" y="2444495"/>
            <a:chExt cx="6809740" cy="2717800"/>
          </a:xfrm>
        </p:grpSpPr>
        <p:sp>
          <p:nvSpPr>
            <p:cNvPr id="33" name="object 33"/>
            <p:cNvSpPr/>
            <p:nvPr/>
          </p:nvSpPr>
          <p:spPr>
            <a:xfrm>
              <a:off x="5676899" y="4280788"/>
              <a:ext cx="24765" cy="24765"/>
            </a:xfrm>
            <a:custGeom>
              <a:avLst/>
              <a:gdLst/>
              <a:ahLst/>
              <a:cxnLst/>
              <a:rect l="l" t="t" r="r" b="b"/>
              <a:pathLst>
                <a:path w="24764" h="24764">
                  <a:moveTo>
                    <a:pt x="19176" y="0"/>
                  </a:moveTo>
                  <a:lnTo>
                    <a:pt x="5587" y="0"/>
                  </a:lnTo>
                  <a:lnTo>
                    <a:pt x="0" y="5587"/>
                  </a:lnTo>
                  <a:lnTo>
                    <a:pt x="0" y="19304"/>
                  </a:lnTo>
                  <a:lnTo>
                    <a:pt x="5587" y="24765"/>
                  </a:lnTo>
                  <a:lnTo>
                    <a:pt x="19176" y="24765"/>
                  </a:lnTo>
                  <a:lnTo>
                    <a:pt x="24764" y="19304"/>
                  </a:lnTo>
                  <a:lnTo>
                    <a:pt x="24764" y="12446"/>
                  </a:lnTo>
                  <a:lnTo>
                    <a:pt x="24764" y="5587"/>
                  </a:lnTo>
                  <a:lnTo>
                    <a:pt x="19176" y="0"/>
                  </a:lnTo>
                  <a:close/>
                </a:path>
              </a:pathLst>
            </a:custGeom>
            <a:solidFill>
              <a:srgbClr val="000000"/>
            </a:solidFill>
          </p:spPr>
          <p:txBody>
            <a:bodyPr wrap="square" lIns="0" tIns="0" rIns="0" bIns="0" rtlCol="0"/>
            <a:lstStyle/>
            <a:p>
              <a:endParaRPr/>
            </a:p>
          </p:txBody>
        </p:sp>
        <p:pic>
          <p:nvPicPr>
            <p:cNvPr id="34" name="object 34"/>
            <p:cNvPicPr/>
            <p:nvPr/>
          </p:nvPicPr>
          <p:blipFill>
            <a:blip r:embed="rId8" cstate="print"/>
            <a:stretch>
              <a:fillRect/>
            </a:stretch>
          </p:blipFill>
          <p:spPr>
            <a:xfrm>
              <a:off x="5382767" y="2444495"/>
              <a:ext cx="6809232" cy="2717291"/>
            </a:xfrm>
            <a:prstGeom prst="rect">
              <a:avLst/>
            </a:prstGeom>
          </p:spPr>
        </p:pic>
      </p:grpSp>
      <p:sp>
        <p:nvSpPr>
          <p:cNvPr id="35" name="object 35"/>
          <p:cNvSpPr txBox="1"/>
          <p:nvPr/>
        </p:nvSpPr>
        <p:spPr>
          <a:xfrm>
            <a:off x="5413375" y="1756918"/>
            <a:ext cx="6388735"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Arial"/>
                <a:cs typeface="Arial"/>
              </a:rPr>
              <a:t>We</a:t>
            </a:r>
            <a:r>
              <a:rPr sz="2000" spc="-20" dirty="0">
                <a:latin typeface="Arial"/>
                <a:cs typeface="Arial"/>
              </a:rPr>
              <a:t> </a:t>
            </a:r>
            <a:r>
              <a:rPr sz="2000" dirty="0">
                <a:latin typeface="Arial"/>
                <a:cs typeface="Arial"/>
              </a:rPr>
              <a:t>can</a:t>
            </a:r>
            <a:r>
              <a:rPr sz="2000" spc="-30" dirty="0">
                <a:latin typeface="Arial"/>
                <a:cs typeface="Arial"/>
              </a:rPr>
              <a:t> </a:t>
            </a:r>
            <a:r>
              <a:rPr sz="2000" dirty="0">
                <a:latin typeface="Arial"/>
                <a:cs typeface="Arial"/>
              </a:rPr>
              <a:t>use</a:t>
            </a:r>
            <a:r>
              <a:rPr sz="2000" spc="-15" dirty="0">
                <a:latin typeface="Arial"/>
                <a:cs typeface="Arial"/>
              </a:rPr>
              <a:t> </a:t>
            </a:r>
            <a:r>
              <a:rPr sz="2000" dirty="0">
                <a:latin typeface="Arial"/>
                <a:cs typeface="Arial"/>
              </a:rPr>
              <a:t>gdb</a:t>
            </a:r>
            <a:r>
              <a:rPr sz="2000" spc="-15" dirty="0">
                <a:latin typeface="Arial"/>
                <a:cs typeface="Arial"/>
              </a:rPr>
              <a:t> </a:t>
            </a:r>
            <a:r>
              <a:rPr sz="2000" dirty="0">
                <a:latin typeface="Arial"/>
                <a:cs typeface="Arial"/>
              </a:rPr>
              <a:t>to</a:t>
            </a:r>
            <a:r>
              <a:rPr sz="2000" spc="-25" dirty="0">
                <a:latin typeface="Arial"/>
                <a:cs typeface="Arial"/>
              </a:rPr>
              <a:t> </a:t>
            </a:r>
            <a:r>
              <a:rPr sz="2000" dirty="0">
                <a:latin typeface="Arial"/>
                <a:cs typeface="Arial"/>
              </a:rPr>
              <a:t>debug</a:t>
            </a:r>
            <a:r>
              <a:rPr sz="2000" spc="-20" dirty="0">
                <a:latin typeface="Arial"/>
                <a:cs typeface="Arial"/>
              </a:rPr>
              <a:t> </a:t>
            </a:r>
            <a:r>
              <a:rPr sz="2000" dirty="0">
                <a:latin typeface="Arial"/>
                <a:cs typeface="Arial"/>
              </a:rPr>
              <a:t>and</a:t>
            </a:r>
            <a:r>
              <a:rPr sz="2000" spc="-20" dirty="0">
                <a:latin typeface="Arial"/>
                <a:cs typeface="Arial"/>
              </a:rPr>
              <a:t> </a:t>
            </a:r>
            <a:r>
              <a:rPr sz="2000" dirty="0">
                <a:latin typeface="Arial"/>
                <a:cs typeface="Arial"/>
              </a:rPr>
              <a:t>find</a:t>
            </a:r>
            <a:r>
              <a:rPr sz="2000" spc="-25" dirty="0">
                <a:latin typeface="Arial"/>
                <a:cs typeface="Arial"/>
              </a:rPr>
              <a:t> </a:t>
            </a:r>
            <a:r>
              <a:rPr sz="2000" dirty="0">
                <a:latin typeface="Arial"/>
                <a:cs typeface="Arial"/>
              </a:rPr>
              <a:t>addresses</a:t>
            </a:r>
            <a:r>
              <a:rPr sz="2000" spc="-50" dirty="0">
                <a:latin typeface="Arial"/>
                <a:cs typeface="Arial"/>
              </a:rPr>
              <a:t> </a:t>
            </a:r>
            <a:r>
              <a:rPr sz="2000" dirty="0">
                <a:latin typeface="Arial"/>
                <a:cs typeface="Arial"/>
              </a:rPr>
              <a:t>in </a:t>
            </a:r>
            <a:r>
              <a:rPr sz="2000" spc="-10" dirty="0">
                <a:latin typeface="Arial"/>
                <a:cs typeface="Arial"/>
              </a:rPr>
              <a:t>memory</a:t>
            </a:r>
            <a:endParaRPr sz="2000">
              <a:latin typeface="Arial"/>
              <a:cs typeface="Arial"/>
            </a:endParaRPr>
          </a:p>
        </p:txBody>
      </p:sp>
      <p:sp>
        <p:nvSpPr>
          <p:cNvPr id="36" name="object 36"/>
          <p:cNvSpPr txBox="1"/>
          <p:nvPr/>
        </p:nvSpPr>
        <p:spPr>
          <a:xfrm>
            <a:off x="4573015" y="5314182"/>
            <a:ext cx="1122680" cy="370840"/>
          </a:xfrm>
          <a:prstGeom prst="rect">
            <a:avLst/>
          </a:prstGeom>
        </p:spPr>
        <p:txBody>
          <a:bodyPr vert="horz" wrap="square" lIns="0" tIns="0" rIns="0" bIns="0" rtlCol="0">
            <a:spAutoFit/>
          </a:bodyPr>
          <a:lstStyle/>
          <a:p>
            <a:pPr marL="12700">
              <a:lnSpc>
                <a:spcPts val="2580"/>
              </a:lnSpc>
            </a:pPr>
            <a:r>
              <a:rPr sz="2400" spc="-10" dirty="0">
                <a:latin typeface="Courier New"/>
                <a:cs typeface="Courier New"/>
              </a:rPr>
              <a:t>Buffer</a:t>
            </a:r>
            <a:endParaRPr sz="2400">
              <a:latin typeface="Courier New"/>
              <a:cs typeface="Courier New"/>
            </a:endParaRPr>
          </a:p>
        </p:txBody>
      </p:sp>
      <p:sp>
        <p:nvSpPr>
          <p:cNvPr id="37" name="object 37"/>
          <p:cNvSpPr txBox="1"/>
          <p:nvPr/>
        </p:nvSpPr>
        <p:spPr>
          <a:xfrm>
            <a:off x="1907794" y="5700484"/>
            <a:ext cx="848360" cy="281305"/>
          </a:xfrm>
          <a:prstGeom prst="rect">
            <a:avLst/>
          </a:prstGeom>
        </p:spPr>
        <p:txBody>
          <a:bodyPr vert="horz" wrap="square" lIns="0" tIns="0" rIns="0" bIns="0" rtlCol="0">
            <a:spAutoFit/>
          </a:bodyPr>
          <a:lstStyle/>
          <a:p>
            <a:pPr marL="12700">
              <a:lnSpc>
                <a:spcPts val="2090"/>
              </a:lnSpc>
            </a:pPr>
            <a:r>
              <a:rPr sz="1800" spc="-10" dirty="0">
                <a:latin typeface="Arial"/>
                <a:cs typeface="Arial"/>
              </a:rPr>
              <a:t>“badfile”</a:t>
            </a:r>
            <a:endParaRPr sz="1800">
              <a:latin typeface="Arial"/>
              <a:cs typeface="Arial"/>
            </a:endParaRPr>
          </a:p>
        </p:txBody>
      </p:sp>
      <p:sp>
        <p:nvSpPr>
          <p:cNvPr id="38" name="object 38"/>
          <p:cNvSpPr txBox="1">
            <a:spLocks noGrp="1"/>
          </p:cNvSpPr>
          <p:nvPr>
            <p:ph type="sldNum" sz="quarter" idx="7"/>
          </p:nvPr>
        </p:nvSpPr>
        <p:spPr>
          <a:prstGeom prst="rect">
            <a:avLst/>
          </a:prstGeom>
        </p:spPr>
        <p:txBody>
          <a:bodyPr vert="horz" wrap="square" lIns="0" tIns="0" rIns="0" bIns="0" rtlCol="0">
            <a:spAutoFit/>
          </a:bodyPr>
          <a:lstStyle/>
          <a:p>
            <a:pPr marL="38100">
              <a:lnSpc>
                <a:spcPts val="2090"/>
              </a:lnSpc>
            </a:pPr>
            <a:fld id="{81D60167-4931-47E6-BA6A-407CBD079E47}" type="slidenum">
              <a:rPr spc="-25" dirty="0"/>
              <a:t>36</a:t>
            </a:fld>
            <a:endParaRPr spc="-25" dirty="0"/>
          </a:p>
        </p:txBody>
      </p:sp>
      <p:grpSp>
        <p:nvGrpSpPr>
          <p:cNvPr id="39" name="object 3">
            <a:extLst>
              <a:ext uri="{FF2B5EF4-FFF2-40B4-BE49-F238E27FC236}">
                <a16:creationId xmlns:a16="http://schemas.microsoft.com/office/drawing/2014/main" id="{A0A65F7B-C26B-6B73-8DC4-B59AB9EC19D2}"/>
              </a:ext>
            </a:extLst>
          </p:cNvPr>
          <p:cNvGrpSpPr/>
          <p:nvPr/>
        </p:nvGrpSpPr>
        <p:grpSpPr>
          <a:xfrm>
            <a:off x="-6350" y="6466078"/>
            <a:ext cx="12204700" cy="398780"/>
            <a:chOff x="-6350" y="6466078"/>
            <a:chExt cx="12204700" cy="398780"/>
          </a:xfrm>
          <a:solidFill>
            <a:schemeClr val="accent3"/>
          </a:solidFill>
        </p:grpSpPr>
        <p:sp>
          <p:nvSpPr>
            <p:cNvPr id="40" name="object 4">
              <a:extLst>
                <a:ext uri="{FF2B5EF4-FFF2-40B4-BE49-F238E27FC236}">
                  <a16:creationId xmlns:a16="http://schemas.microsoft.com/office/drawing/2014/main" id="{C9003F4F-6CE1-14A0-0863-0479951E39AE}"/>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41" name="object 5">
              <a:extLst>
                <a:ext uri="{FF2B5EF4-FFF2-40B4-BE49-F238E27FC236}">
                  <a16:creationId xmlns:a16="http://schemas.microsoft.com/office/drawing/2014/main" id="{EC141C31-B9A3-A05A-8499-46E0B16D5DFC}"/>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42" name="Picture 41" descr="Logo&#10;&#10;Description automatically generated with medium confidence">
            <a:extLst>
              <a:ext uri="{FF2B5EF4-FFF2-40B4-BE49-F238E27FC236}">
                <a16:creationId xmlns:a16="http://schemas.microsoft.com/office/drawing/2014/main" id="{2FDCB588-59EE-A090-A47E-D16D91063B5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939" y="99771"/>
            <a:ext cx="4772025" cy="452120"/>
          </a:xfrm>
          <a:prstGeom prst="rect">
            <a:avLst/>
          </a:prstGeom>
        </p:spPr>
        <p:txBody>
          <a:bodyPr vert="horz" wrap="square" lIns="0" tIns="12065" rIns="0" bIns="0" rtlCol="0">
            <a:spAutoFit/>
          </a:bodyPr>
          <a:lstStyle/>
          <a:p>
            <a:pPr marL="12700">
              <a:lnSpc>
                <a:spcPct val="100000"/>
              </a:lnSpc>
              <a:spcBef>
                <a:spcPts val="95"/>
              </a:spcBef>
            </a:pPr>
            <a:r>
              <a:rPr dirty="0">
                <a:solidFill>
                  <a:srgbClr val="000000"/>
                </a:solidFill>
              </a:rPr>
              <a:t>Our</a:t>
            </a:r>
            <a:r>
              <a:rPr spc="-70" dirty="0">
                <a:solidFill>
                  <a:srgbClr val="000000"/>
                </a:solidFill>
              </a:rPr>
              <a:t> </a:t>
            </a:r>
            <a:r>
              <a:rPr dirty="0">
                <a:solidFill>
                  <a:srgbClr val="000000"/>
                </a:solidFill>
              </a:rPr>
              <a:t>first</a:t>
            </a:r>
            <a:r>
              <a:rPr spc="-70" dirty="0">
                <a:solidFill>
                  <a:srgbClr val="000000"/>
                </a:solidFill>
              </a:rPr>
              <a:t> </a:t>
            </a:r>
            <a:r>
              <a:rPr dirty="0">
                <a:solidFill>
                  <a:srgbClr val="000000"/>
                </a:solidFill>
              </a:rPr>
              <a:t>buffer</a:t>
            </a:r>
            <a:r>
              <a:rPr spc="-70" dirty="0">
                <a:solidFill>
                  <a:srgbClr val="000000"/>
                </a:solidFill>
              </a:rPr>
              <a:t> </a:t>
            </a:r>
            <a:r>
              <a:rPr dirty="0">
                <a:solidFill>
                  <a:srgbClr val="000000"/>
                </a:solidFill>
              </a:rPr>
              <a:t>overflow</a:t>
            </a:r>
            <a:r>
              <a:rPr spc="-70" dirty="0">
                <a:solidFill>
                  <a:srgbClr val="000000"/>
                </a:solidFill>
              </a:rPr>
              <a:t> </a:t>
            </a:r>
            <a:r>
              <a:rPr spc="-10" dirty="0">
                <a:solidFill>
                  <a:srgbClr val="000000"/>
                </a:solidFill>
              </a:rPr>
              <a:t>attack</a:t>
            </a:r>
          </a:p>
        </p:txBody>
      </p:sp>
      <p:sp>
        <p:nvSpPr>
          <p:cNvPr id="3" name="object 3"/>
          <p:cNvSpPr txBox="1"/>
          <p:nvPr/>
        </p:nvSpPr>
        <p:spPr>
          <a:xfrm>
            <a:off x="5399659" y="71373"/>
            <a:ext cx="6320790" cy="1419225"/>
          </a:xfrm>
          <a:prstGeom prst="rect">
            <a:avLst/>
          </a:prstGeom>
        </p:spPr>
        <p:txBody>
          <a:bodyPr vert="horz" wrap="square" lIns="0" tIns="12700" rIns="0" bIns="0" rtlCol="0">
            <a:spAutoFit/>
          </a:bodyPr>
          <a:lstStyle/>
          <a:p>
            <a:pPr marL="24765" algn="ctr">
              <a:lnSpc>
                <a:spcPct val="100000"/>
              </a:lnSpc>
              <a:spcBef>
                <a:spcPts val="100"/>
              </a:spcBef>
            </a:pPr>
            <a:r>
              <a:rPr sz="1800" b="1" spc="-10" dirty="0">
                <a:latin typeface="Arial"/>
                <a:cs typeface="Arial"/>
              </a:rPr>
              <a:t>GOAL:</a:t>
            </a:r>
            <a:endParaRPr sz="1800">
              <a:latin typeface="Arial"/>
              <a:cs typeface="Arial"/>
            </a:endParaRPr>
          </a:p>
          <a:p>
            <a:pPr marL="22860" algn="ctr">
              <a:lnSpc>
                <a:spcPct val="100000"/>
              </a:lnSpc>
            </a:pPr>
            <a:r>
              <a:rPr sz="1800" b="1" dirty="0">
                <a:latin typeface="Arial"/>
                <a:cs typeface="Arial"/>
              </a:rPr>
              <a:t>Overflow</a:t>
            </a:r>
            <a:r>
              <a:rPr sz="1800" b="1" spc="5" dirty="0">
                <a:latin typeface="Arial"/>
                <a:cs typeface="Arial"/>
              </a:rPr>
              <a:t> </a:t>
            </a:r>
            <a:r>
              <a:rPr sz="1800" b="1" dirty="0">
                <a:latin typeface="Arial"/>
                <a:cs typeface="Arial"/>
              </a:rPr>
              <a:t>a</a:t>
            </a:r>
            <a:r>
              <a:rPr sz="1800" b="1" spc="-15" dirty="0">
                <a:latin typeface="Arial"/>
                <a:cs typeface="Arial"/>
              </a:rPr>
              <a:t> </a:t>
            </a:r>
            <a:r>
              <a:rPr sz="1800" b="1" dirty="0">
                <a:latin typeface="Arial"/>
                <a:cs typeface="Arial"/>
              </a:rPr>
              <a:t>buffer</a:t>
            </a:r>
            <a:r>
              <a:rPr sz="1800" b="1" spc="-20" dirty="0">
                <a:latin typeface="Arial"/>
                <a:cs typeface="Arial"/>
              </a:rPr>
              <a:t> </a:t>
            </a:r>
            <a:r>
              <a:rPr sz="1800" b="1" dirty="0">
                <a:latin typeface="Arial"/>
                <a:cs typeface="Arial"/>
              </a:rPr>
              <a:t>to</a:t>
            </a:r>
            <a:r>
              <a:rPr sz="1800" b="1" spc="-15" dirty="0">
                <a:latin typeface="Arial"/>
                <a:cs typeface="Arial"/>
              </a:rPr>
              <a:t> </a:t>
            </a:r>
            <a:r>
              <a:rPr sz="1800" b="1" dirty="0">
                <a:latin typeface="Arial"/>
                <a:cs typeface="Arial"/>
              </a:rPr>
              <a:t>insert</a:t>
            </a:r>
            <a:r>
              <a:rPr sz="1800" b="1" spc="-15" dirty="0">
                <a:latin typeface="Arial"/>
                <a:cs typeface="Arial"/>
              </a:rPr>
              <a:t> </a:t>
            </a:r>
            <a:r>
              <a:rPr sz="1800" b="1" dirty="0">
                <a:latin typeface="Arial"/>
                <a:cs typeface="Arial"/>
              </a:rPr>
              <a:t>code</a:t>
            </a:r>
            <a:r>
              <a:rPr sz="1800" b="1" spc="-15" dirty="0">
                <a:latin typeface="Arial"/>
                <a:cs typeface="Arial"/>
              </a:rPr>
              <a:t> </a:t>
            </a:r>
            <a:r>
              <a:rPr sz="1800" b="1" dirty="0">
                <a:latin typeface="Arial"/>
                <a:cs typeface="Arial"/>
              </a:rPr>
              <a:t>and</a:t>
            </a:r>
            <a:r>
              <a:rPr sz="1800" b="1" spc="-15" dirty="0">
                <a:latin typeface="Arial"/>
                <a:cs typeface="Arial"/>
              </a:rPr>
              <a:t> </a:t>
            </a:r>
            <a:r>
              <a:rPr sz="1800" b="1" dirty="0">
                <a:latin typeface="Arial"/>
                <a:cs typeface="Arial"/>
              </a:rPr>
              <a:t>a</a:t>
            </a:r>
            <a:r>
              <a:rPr sz="1800" b="1" spc="-15" dirty="0">
                <a:latin typeface="Arial"/>
                <a:cs typeface="Arial"/>
              </a:rPr>
              <a:t> </a:t>
            </a:r>
            <a:r>
              <a:rPr sz="1800" b="1" dirty="0">
                <a:latin typeface="Arial"/>
                <a:cs typeface="Arial"/>
              </a:rPr>
              <a:t>new</a:t>
            </a:r>
            <a:r>
              <a:rPr sz="1800" b="1" spc="-10" dirty="0">
                <a:latin typeface="Arial"/>
                <a:cs typeface="Arial"/>
              </a:rPr>
              <a:t> </a:t>
            </a:r>
            <a:r>
              <a:rPr sz="1800" b="1" dirty="0">
                <a:latin typeface="Arial"/>
                <a:cs typeface="Arial"/>
              </a:rPr>
              <a:t>return</a:t>
            </a:r>
            <a:r>
              <a:rPr sz="1800" b="1" spc="-5" dirty="0">
                <a:latin typeface="Arial"/>
                <a:cs typeface="Arial"/>
              </a:rPr>
              <a:t> </a:t>
            </a:r>
            <a:r>
              <a:rPr sz="1800" b="1" spc="-10" dirty="0">
                <a:latin typeface="Arial"/>
                <a:cs typeface="Arial"/>
              </a:rPr>
              <a:t>address</a:t>
            </a:r>
            <a:endParaRPr sz="1800">
              <a:latin typeface="Arial"/>
              <a:cs typeface="Arial"/>
            </a:endParaRPr>
          </a:p>
          <a:p>
            <a:pPr marL="12700" marR="778510">
              <a:lnSpc>
                <a:spcPct val="100000"/>
              </a:lnSpc>
              <a:spcBef>
                <a:spcPts val="890"/>
              </a:spcBef>
            </a:pPr>
            <a:r>
              <a:rPr sz="2400" b="1" u="sng" dirty="0">
                <a:uFill>
                  <a:solidFill>
                    <a:srgbClr val="000000"/>
                  </a:solidFill>
                </a:uFill>
                <a:latin typeface="Arial"/>
                <a:cs typeface="Arial"/>
              </a:rPr>
              <a:t>Step</a:t>
            </a:r>
            <a:r>
              <a:rPr sz="2400" b="1" u="sng" spc="-15" dirty="0">
                <a:uFill>
                  <a:solidFill>
                    <a:srgbClr val="000000"/>
                  </a:solidFill>
                </a:uFill>
                <a:latin typeface="Arial"/>
                <a:cs typeface="Arial"/>
              </a:rPr>
              <a:t> </a:t>
            </a:r>
            <a:r>
              <a:rPr sz="2400" b="1" u="sng" dirty="0">
                <a:uFill>
                  <a:solidFill>
                    <a:srgbClr val="000000"/>
                  </a:solidFill>
                </a:uFill>
                <a:latin typeface="Arial"/>
                <a:cs typeface="Arial"/>
              </a:rPr>
              <a:t>1:</a:t>
            </a:r>
            <a:r>
              <a:rPr sz="2400" b="1" u="sng" spc="-30" dirty="0">
                <a:uFill>
                  <a:solidFill>
                    <a:srgbClr val="000000"/>
                  </a:solidFill>
                </a:uFill>
                <a:latin typeface="Arial"/>
                <a:cs typeface="Arial"/>
              </a:rPr>
              <a:t> </a:t>
            </a:r>
            <a:r>
              <a:rPr sz="2400" dirty="0">
                <a:latin typeface="Arial"/>
                <a:cs typeface="Arial"/>
              </a:rPr>
              <a:t>Find</a:t>
            </a:r>
            <a:r>
              <a:rPr sz="2400" spc="-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offset</a:t>
            </a:r>
            <a:r>
              <a:rPr sz="2400" spc="-30" dirty="0">
                <a:latin typeface="Arial"/>
                <a:cs typeface="Arial"/>
              </a:rPr>
              <a:t> </a:t>
            </a:r>
            <a:r>
              <a:rPr sz="2400" dirty="0">
                <a:latin typeface="Arial"/>
                <a:cs typeface="Arial"/>
              </a:rPr>
              <a:t>between</a:t>
            </a:r>
            <a:r>
              <a:rPr sz="2400" spc="-5" dirty="0">
                <a:latin typeface="Arial"/>
                <a:cs typeface="Arial"/>
              </a:rPr>
              <a:t> </a:t>
            </a:r>
            <a:r>
              <a:rPr sz="2400" dirty="0">
                <a:latin typeface="Arial"/>
                <a:cs typeface="Arial"/>
              </a:rPr>
              <a:t>the</a:t>
            </a:r>
            <a:r>
              <a:rPr sz="2400" spc="-10" dirty="0">
                <a:latin typeface="Arial"/>
                <a:cs typeface="Arial"/>
              </a:rPr>
              <a:t> </a:t>
            </a:r>
            <a:r>
              <a:rPr sz="2400" spc="-20" dirty="0">
                <a:latin typeface="Arial"/>
                <a:cs typeface="Arial"/>
              </a:rPr>
              <a:t>base </a:t>
            </a:r>
            <a:r>
              <a:rPr sz="2400" dirty="0">
                <a:latin typeface="Arial"/>
                <a:cs typeface="Arial"/>
              </a:rPr>
              <a:t>of</a:t>
            </a:r>
            <a:r>
              <a:rPr sz="2400" spc="-25" dirty="0">
                <a:latin typeface="Arial"/>
                <a:cs typeface="Arial"/>
              </a:rPr>
              <a:t> </a:t>
            </a:r>
            <a:r>
              <a:rPr sz="2400" dirty="0">
                <a:latin typeface="Arial"/>
                <a:cs typeface="Arial"/>
              </a:rPr>
              <a:t>the</a:t>
            </a:r>
            <a:r>
              <a:rPr sz="2400" spc="-25" dirty="0">
                <a:latin typeface="Arial"/>
                <a:cs typeface="Arial"/>
              </a:rPr>
              <a:t> </a:t>
            </a:r>
            <a:r>
              <a:rPr sz="2400" dirty="0">
                <a:latin typeface="Arial"/>
                <a:cs typeface="Arial"/>
              </a:rPr>
              <a:t>buffer</a:t>
            </a:r>
            <a:r>
              <a:rPr sz="2400" spc="-10" dirty="0">
                <a:latin typeface="Arial"/>
                <a:cs typeface="Arial"/>
              </a:rPr>
              <a:t> </a:t>
            </a:r>
            <a:r>
              <a:rPr sz="2400" dirty="0">
                <a:latin typeface="Arial"/>
                <a:cs typeface="Arial"/>
              </a:rPr>
              <a:t>and</a:t>
            </a:r>
            <a:r>
              <a:rPr sz="2400" spc="-1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return</a:t>
            </a:r>
            <a:r>
              <a:rPr sz="2400" spc="-15" dirty="0">
                <a:latin typeface="Arial"/>
                <a:cs typeface="Arial"/>
              </a:rPr>
              <a:t> </a:t>
            </a:r>
            <a:r>
              <a:rPr sz="2400" spc="-10" dirty="0">
                <a:latin typeface="Arial"/>
                <a:cs typeface="Arial"/>
              </a:rPr>
              <a:t>address</a:t>
            </a:r>
            <a:endParaRPr sz="2400">
              <a:latin typeface="Arial"/>
              <a:cs typeface="Arial"/>
            </a:endParaRPr>
          </a:p>
        </p:txBody>
      </p:sp>
      <p:grpSp>
        <p:nvGrpSpPr>
          <p:cNvPr id="4" name="object 4"/>
          <p:cNvGrpSpPr/>
          <p:nvPr/>
        </p:nvGrpSpPr>
        <p:grpSpPr>
          <a:xfrm>
            <a:off x="750062" y="978661"/>
            <a:ext cx="3378200" cy="1183640"/>
            <a:chOff x="750062" y="978661"/>
            <a:chExt cx="3378200" cy="1183640"/>
          </a:xfrm>
        </p:grpSpPr>
        <p:sp>
          <p:nvSpPr>
            <p:cNvPr id="5" name="object 5"/>
            <p:cNvSpPr/>
            <p:nvPr/>
          </p:nvSpPr>
          <p:spPr>
            <a:xfrm>
              <a:off x="762762" y="991361"/>
              <a:ext cx="3352800" cy="1158240"/>
            </a:xfrm>
            <a:custGeom>
              <a:avLst/>
              <a:gdLst/>
              <a:ahLst/>
              <a:cxnLst/>
              <a:rect l="l" t="t" r="r" b="b"/>
              <a:pathLst>
                <a:path w="3352800" h="1158239">
                  <a:moveTo>
                    <a:pt x="3352800" y="0"/>
                  </a:moveTo>
                  <a:lnTo>
                    <a:pt x="0" y="0"/>
                  </a:lnTo>
                  <a:lnTo>
                    <a:pt x="0" y="1158239"/>
                  </a:lnTo>
                  <a:lnTo>
                    <a:pt x="3352800" y="1158239"/>
                  </a:lnTo>
                  <a:lnTo>
                    <a:pt x="3352800" y="0"/>
                  </a:lnTo>
                  <a:close/>
                </a:path>
              </a:pathLst>
            </a:custGeom>
            <a:solidFill>
              <a:srgbClr val="C0504D"/>
            </a:solidFill>
          </p:spPr>
          <p:txBody>
            <a:bodyPr wrap="square" lIns="0" tIns="0" rIns="0" bIns="0" rtlCol="0"/>
            <a:lstStyle/>
            <a:p>
              <a:endParaRPr/>
            </a:p>
          </p:txBody>
        </p:sp>
        <p:sp>
          <p:nvSpPr>
            <p:cNvPr id="6" name="object 6"/>
            <p:cNvSpPr/>
            <p:nvPr/>
          </p:nvSpPr>
          <p:spPr>
            <a:xfrm>
              <a:off x="762762" y="991361"/>
              <a:ext cx="3352800" cy="1158240"/>
            </a:xfrm>
            <a:custGeom>
              <a:avLst/>
              <a:gdLst/>
              <a:ahLst/>
              <a:cxnLst/>
              <a:rect l="l" t="t" r="r" b="b"/>
              <a:pathLst>
                <a:path w="3352800" h="1158239">
                  <a:moveTo>
                    <a:pt x="0" y="1158239"/>
                  </a:moveTo>
                  <a:lnTo>
                    <a:pt x="3352800" y="1158239"/>
                  </a:lnTo>
                  <a:lnTo>
                    <a:pt x="3352800" y="0"/>
                  </a:lnTo>
                  <a:lnTo>
                    <a:pt x="0" y="0"/>
                  </a:lnTo>
                  <a:lnTo>
                    <a:pt x="0" y="1158239"/>
                  </a:lnTo>
                  <a:close/>
                </a:path>
              </a:pathLst>
            </a:custGeom>
            <a:ln w="25400">
              <a:solidFill>
                <a:srgbClr val="000000"/>
              </a:solidFill>
            </a:ln>
          </p:spPr>
          <p:txBody>
            <a:bodyPr wrap="square" lIns="0" tIns="0" rIns="0" bIns="0" rtlCol="0"/>
            <a:lstStyle/>
            <a:p>
              <a:endParaRPr/>
            </a:p>
          </p:txBody>
        </p:sp>
      </p:grpSp>
      <p:sp>
        <p:nvSpPr>
          <p:cNvPr id="7" name="object 7"/>
          <p:cNvSpPr txBox="1"/>
          <p:nvPr/>
        </p:nvSpPr>
        <p:spPr>
          <a:xfrm>
            <a:off x="762762" y="991361"/>
            <a:ext cx="3352800" cy="115824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5"/>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8" name="object 8"/>
          <p:cNvGrpSpPr/>
          <p:nvPr/>
        </p:nvGrpSpPr>
        <p:grpSpPr>
          <a:xfrm>
            <a:off x="714755" y="2101583"/>
            <a:ext cx="3442970" cy="561340"/>
            <a:chOff x="714755" y="2101583"/>
            <a:chExt cx="3442970" cy="561340"/>
          </a:xfrm>
        </p:grpSpPr>
        <p:pic>
          <p:nvPicPr>
            <p:cNvPr id="9" name="object 9"/>
            <p:cNvPicPr/>
            <p:nvPr/>
          </p:nvPicPr>
          <p:blipFill>
            <a:blip r:embed="rId2" cstate="print"/>
            <a:stretch>
              <a:fillRect/>
            </a:stretch>
          </p:blipFill>
          <p:spPr>
            <a:xfrm>
              <a:off x="714755" y="2121433"/>
              <a:ext cx="3442716" cy="455650"/>
            </a:xfrm>
            <a:prstGeom prst="rect">
              <a:avLst/>
            </a:prstGeom>
          </p:spPr>
        </p:pic>
        <p:pic>
          <p:nvPicPr>
            <p:cNvPr id="10" name="object 10"/>
            <p:cNvPicPr/>
            <p:nvPr/>
          </p:nvPicPr>
          <p:blipFill>
            <a:blip r:embed="rId3" cstate="print"/>
            <a:stretch>
              <a:fillRect/>
            </a:stretch>
          </p:blipFill>
          <p:spPr>
            <a:xfrm>
              <a:off x="2036063" y="2101583"/>
              <a:ext cx="797064" cy="560844"/>
            </a:xfrm>
            <a:prstGeom prst="rect">
              <a:avLst/>
            </a:prstGeom>
          </p:spPr>
        </p:pic>
        <p:pic>
          <p:nvPicPr>
            <p:cNvPr id="11" name="object 11"/>
            <p:cNvPicPr/>
            <p:nvPr/>
          </p:nvPicPr>
          <p:blipFill>
            <a:blip r:embed="rId4" cstate="print"/>
            <a:stretch>
              <a:fillRect/>
            </a:stretch>
          </p:blipFill>
          <p:spPr>
            <a:xfrm>
              <a:off x="761999" y="2148840"/>
              <a:ext cx="3352800" cy="365760"/>
            </a:xfrm>
            <a:prstGeom prst="rect">
              <a:avLst/>
            </a:prstGeom>
          </p:spPr>
        </p:pic>
        <p:sp>
          <p:nvSpPr>
            <p:cNvPr id="12" name="object 12"/>
            <p:cNvSpPr/>
            <p:nvPr/>
          </p:nvSpPr>
          <p:spPr>
            <a:xfrm>
              <a:off x="761999" y="21488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13" name="object 13"/>
          <p:cNvSpPr txBox="1"/>
          <p:nvPr/>
        </p:nvSpPr>
        <p:spPr>
          <a:xfrm>
            <a:off x="767524" y="2166873"/>
            <a:ext cx="3343275" cy="299720"/>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Stuff</a:t>
            </a:r>
            <a:endParaRPr sz="1800">
              <a:latin typeface="Calibri"/>
              <a:cs typeface="Calibri"/>
            </a:endParaRPr>
          </a:p>
        </p:txBody>
      </p:sp>
      <p:sp>
        <p:nvSpPr>
          <p:cNvPr id="14" name="object 14"/>
          <p:cNvSpPr/>
          <p:nvPr/>
        </p:nvSpPr>
        <p:spPr>
          <a:xfrm>
            <a:off x="762762" y="25306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15" name="object 15"/>
          <p:cNvSpPr txBox="1"/>
          <p:nvPr/>
        </p:nvSpPr>
        <p:spPr>
          <a:xfrm>
            <a:off x="775462" y="2543301"/>
            <a:ext cx="3327400" cy="431800"/>
          </a:xfrm>
          <a:prstGeom prst="rect">
            <a:avLst/>
          </a:prstGeom>
          <a:solidFill>
            <a:srgbClr val="C0504D"/>
          </a:solidFill>
        </p:spPr>
        <p:txBody>
          <a:bodyPr vert="horz" wrap="square" lIns="0" tIns="62865" rIns="0" bIns="0" rtlCol="0">
            <a:spAutoFit/>
          </a:bodyPr>
          <a:lstStyle/>
          <a:p>
            <a:pPr marL="739775">
              <a:lnSpc>
                <a:spcPct val="100000"/>
              </a:lnSpc>
              <a:spcBef>
                <a:spcPts val="495"/>
              </a:spcBef>
            </a:pPr>
            <a:r>
              <a:rPr sz="1800" dirty="0">
                <a:latin typeface="Calibri"/>
                <a:cs typeface="Calibri"/>
              </a:rPr>
              <a:t>New</a:t>
            </a:r>
            <a:r>
              <a:rPr sz="1800" spc="10" dirty="0">
                <a:latin typeface="Calibri"/>
                <a:cs typeface="Calibri"/>
              </a:rPr>
              <a:t> </a:t>
            </a:r>
            <a:r>
              <a:rPr sz="1800" dirty="0">
                <a:latin typeface="Calibri"/>
                <a:cs typeface="Calibri"/>
              </a:rPr>
              <a:t>return </a:t>
            </a:r>
            <a:r>
              <a:rPr sz="1800" spc="-10" dirty="0">
                <a:latin typeface="Calibri"/>
                <a:cs typeface="Calibri"/>
              </a:rPr>
              <a:t>address</a:t>
            </a:r>
            <a:endParaRPr sz="1800">
              <a:latin typeface="Calibri"/>
              <a:cs typeface="Calibri"/>
            </a:endParaRPr>
          </a:p>
        </p:txBody>
      </p:sp>
      <p:grpSp>
        <p:nvGrpSpPr>
          <p:cNvPr id="16" name="object 16"/>
          <p:cNvGrpSpPr/>
          <p:nvPr/>
        </p:nvGrpSpPr>
        <p:grpSpPr>
          <a:xfrm>
            <a:off x="714755" y="2976372"/>
            <a:ext cx="3442970" cy="2620010"/>
            <a:chOff x="714755" y="2976372"/>
            <a:chExt cx="3442970" cy="2620010"/>
          </a:xfrm>
        </p:grpSpPr>
        <p:pic>
          <p:nvPicPr>
            <p:cNvPr id="17" name="object 17"/>
            <p:cNvPicPr/>
            <p:nvPr/>
          </p:nvPicPr>
          <p:blipFill>
            <a:blip r:embed="rId5" cstate="print"/>
            <a:stretch>
              <a:fillRect/>
            </a:stretch>
          </p:blipFill>
          <p:spPr>
            <a:xfrm>
              <a:off x="714755" y="2976372"/>
              <a:ext cx="3442716" cy="2619755"/>
            </a:xfrm>
            <a:prstGeom prst="rect">
              <a:avLst/>
            </a:prstGeom>
          </p:spPr>
        </p:pic>
        <p:pic>
          <p:nvPicPr>
            <p:cNvPr id="18" name="object 18"/>
            <p:cNvPicPr/>
            <p:nvPr/>
          </p:nvPicPr>
          <p:blipFill>
            <a:blip r:embed="rId6" cstate="print"/>
            <a:stretch>
              <a:fillRect/>
            </a:stretch>
          </p:blipFill>
          <p:spPr>
            <a:xfrm>
              <a:off x="761999" y="3003804"/>
              <a:ext cx="3352800" cy="2529840"/>
            </a:xfrm>
            <a:prstGeom prst="rect">
              <a:avLst/>
            </a:prstGeom>
          </p:spPr>
        </p:pic>
        <p:sp>
          <p:nvSpPr>
            <p:cNvPr id="19" name="object 19"/>
            <p:cNvSpPr/>
            <p:nvPr/>
          </p:nvSpPr>
          <p:spPr>
            <a:xfrm>
              <a:off x="761999" y="3003804"/>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20" name="object 20"/>
          <p:cNvSpPr txBox="1"/>
          <p:nvPr/>
        </p:nvSpPr>
        <p:spPr>
          <a:xfrm>
            <a:off x="2216785" y="4104513"/>
            <a:ext cx="454025" cy="299720"/>
          </a:xfrm>
          <a:prstGeom prst="rect">
            <a:avLst/>
          </a:prstGeom>
        </p:spPr>
        <p:txBody>
          <a:bodyPr vert="horz" wrap="square" lIns="0" tIns="12700" rIns="0" bIns="0" rtlCol="0">
            <a:spAutoFit/>
          </a:bodyPr>
          <a:lstStyle/>
          <a:p>
            <a:pPr>
              <a:lnSpc>
                <a:spcPct val="100000"/>
              </a:lnSpc>
              <a:spcBef>
                <a:spcPts val="100"/>
              </a:spcBef>
            </a:pPr>
            <a:r>
              <a:rPr sz="1800" spc="-10" dirty="0">
                <a:latin typeface="Calibri"/>
                <a:cs typeface="Calibri"/>
              </a:rPr>
              <a:t>Stuff</a:t>
            </a:r>
            <a:endParaRPr sz="1800">
              <a:latin typeface="Calibri"/>
              <a:cs typeface="Calibri"/>
            </a:endParaRPr>
          </a:p>
        </p:txBody>
      </p:sp>
      <p:grpSp>
        <p:nvGrpSpPr>
          <p:cNvPr id="21" name="object 21"/>
          <p:cNvGrpSpPr/>
          <p:nvPr/>
        </p:nvGrpSpPr>
        <p:grpSpPr>
          <a:xfrm>
            <a:off x="4150105" y="5340350"/>
            <a:ext cx="385445" cy="259079"/>
            <a:chOff x="4150105" y="5340350"/>
            <a:chExt cx="385445" cy="259079"/>
          </a:xfrm>
        </p:grpSpPr>
        <p:sp>
          <p:nvSpPr>
            <p:cNvPr id="22" name="object 22"/>
            <p:cNvSpPr/>
            <p:nvPr/>
          </p:nvSpPr>
          <p:spPr>
            <a:xfrm>
              <a:off x="4162805" y="5353050"/>
              <a:ext cx="360045" cy="233679"/>
            </a:xfrm>
            <a:custGeom>
              <a:avLst/>
              <a:gdLst/>
              <a:ahLst/>
              <a:cxnLst/>
              <a:rect l="l" t="t" r="r" b="b"/>
              <a:pathLst>
                <a:path w="360045" h="233679">
                  <a:moveTo>
                    <a:pt x="116586" y="0"/>
                  </a:moveTo>
                  <a:lnTo>
                    <a:pt x="0" y="116586"/>
                  </a:lnTo>
                  <a:lnTo>
                    <a:pt x="116586" y="233172"/>
                  </a:lnTo>
                  <a:lnTo>
                    <a:pt x="116586" y="174878"/>
                  </a:lnTo>
                  <a:lnTo>
                    <a:pt x="359664" y="174878"/>
                  </a:lnTo>
                  <a:lnTo>
                    <a:pt x="359664" y="58293"/>
                  </a:lnTo>
                  <a:lnTo>
                    <a:pt x="116586" y="58293"/>
                  </a:lnTo>
                  <a:lnTo>
                    <a:pt x="116586" y="0"/>
                  </a:lnTo>
                  <a:close/>
                </a:path>
              </a:pathLst>
            </a:custGeom>
            <a:solidFill>
              <a:srgbClr val="000000"/>
            </a:solidFill>
          </p:spPr>
          <p:txBody>
            <a:bodyPr wrap="square" lIns="0" tIns="0" rIns="0" bIns="0" rtlCol="0"/>
            <a:lstStyle/>
            <a:p>
              <a:endParaRPr/>
            </a:p>
          </p:txBody>
        </p:sp>
        <p:sp>
          <p:nvSpPr>
            <p:cNvPr id="23" name="object 23"/>
            <p:cNvSpPr/>
            <p:nvPr/>
          </p:nvSpPr>
          <p:spPr>
            <a:xfrm>
              <a:off x="4162805" y="5353050"/>
              <a:ext cx="360045" cy="233679"/>
            </a:xfrm>
            <a:custGeom>
              <a:avLst/>
              <a:gdLst/>
              <a:ahLst/>
              <a:cxnLst/>
              <a:rect l="l" t="t" r="r" b="b"/>
              <a:pathLst>
                <a:path w="360045" h="233679">
                  <a:moveTo>
                    <a:pt x="359664" y="174878"/>
                  </a:moveTo>
                  <a:lnTo>
                    <a:pt x="116586" y="174878"/>
                  </a:lnTo>
                  <a:lnTo>
                    <a:pt x="116586" y="233172"/>
                  </a:lnTo>
                  <a:lnTo>
                    <a:pt x="0" y="116586"/>
                  </a:lnTo>
                  <a:lnTo>
                    <a:pt x="116586" y="0"/>
                  </a:lnTo>
                  <a:lnTo>
                    <a:pt x="116586" y="58293"/>
                  </a:lnTo>
                  <a:lnTo>
                    <a:pt x="359664" y="58293"/>
                  </a:lnTo>
                  <a:lnTo>
                    <a:pt x="359664" y="174878"/>
                  </a:lnTo>
                  <a:close/>
                </a:path>
              </a:pathLst>
            </a:custGeom>
            <a:ln w="25400">
              <a:solidFill>
                <a:srgbClr val="000000"/>
              </a:solidFill>
            </a:ln>
          </p:spPr>
          <p:txBody>
            <a:bodyPr wrap="square" lIns="0" tIns="0" rIns="0" bIns="0" rtlCol="0"/>
            <a:lstStyle/>
            <a:p>
              <a:endParaRPr/>
            </a:p>
          </p:txBody>
        </p:sp>
      </p:grpSp>
      <p:sp>
        <p:nvSpPr>
          <p:cNvPr id="24" name="object 24"/>
          <p:cNvSpPr txBox="1"/>
          <p:nvPr/>
        </p:nvSpPr>
        <p:spPr>
          <a:xfrm>
            <a:off x="4158488" y="5095494"/>
            <a:ext cx="665480" cy="239395"/>
          </a:xfrm>
          <a:prstGeom prst="rect">
            <a:avLst/>
          </a:prstGeom>
        </p:spPr>
        <p:txBody>
          <a:bodyPr vert="horz" wrap="square" lIns="0" tIns="12700" rIns="0" bIns="0" rtlCol="0">
            <a:spAutoFit/>
          </a:bodyPr>
          <a:lstStyle/>
          <a:p>
            <a:pPr marL="12700">
              <a:lnSpc>
                <a:spcPct val="100000"/>
              </a:lnSpc>
              <a:spcBef>
                <a:spcPts val="100"/>
              </a:spcBef>
            </a:pPr>
            <a:r>
              <a:rPr sz="1400" spc="-10" dirty="0">
                <a:latin typeface="Courier New"/>
                <a:cs typeface="Courier New"/>
              </a:rPr>
              <a:t>Buffer</a:t>
            </a:r>
            <a:endParaRPr sz="1400">
              <a:latin typeface="Courier New"/>
              <a:cs typeface="Courier New"/>
            </a:endParaRPr>
          </a:p>
        </p:txBody>
      </p:sp>
      <p:sp>
        <p:nvSpPr>
          <p:cNvPr id="25" name="object 25"/>
          <p:cNvSpPr/>
          <p:nvPr/>
        </p:nvSpPr>
        <p:spPr>
          <a:xfrm>
            <a:off x="762762" y="3001517"/>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26" name="object 26"/>
          <p:cNvSpPr txBox="1"/>
          <p:nvPr/>
        </p:nvSpPr>
        <p:spPr>
          <a:xfrm>
            <a:off x="775462" y="3014217"/>
            <a:ext cx="3327400" cy="431800"/>
          </a:xfrm>
          <a:prstGeom prst="rect">
            <a:avLst/>
          </a:prstGeom>
          <a:solidFill>
            <a:srgbClr val="A6A6A6">
              <a:alpha val="65881"/>
            </a:srgbClr>
          </a:solidFill>
        </p:spPr>
        <p:txBody>
          <a:bodyPr vert="horz" wrap="square" lIns="0" tIns="63500" rIns="0" bIns="0" rtlCol="0">
            <a:spAutoFit/>
          </a:bodyPr>
          <a:lstStyle/>
          <a:p>
            <a:pPr marL="137795">
              <a:lnSpc>
                <a:spcPct val="100000"/>
              </a:lnSpc>
              <a:spcBef>
                <a:spcPts val="500"/>
              </a:spcBef>
            </a:pPr>
            <a:r>
              <a:rPr sz="1800" dirty="0">
                <a:latin typeface="Calibri"/>
                <a:cs typeface="Calibri"/>
              </a:rPr>
              <a:t>Prev</a:t>
            </a:r>
            <a:r>
              <a:rPr sz="1800" spc="-20" dirty="0">
                <a:latin typeface="Calibri"/>
                <a:cs typeface="Calibri"/>
              </a:rPr>
              <a:t> </a:t>
            </a:r>
            <a:r>
              <a:rPr sz="1800" dirty="0">
                <a:latin typeface="Calibri"/>
                <a:cs typeface="Calibri"/>
              </a:rPr>
              <a:t>frame</a:t>
            </a:r>
            <a:r>
              <a:rPr sz="1800" spc="-25" dirty="0">
                <a:latin typeface="Calibri"/>
                <a:cs typeface="Calibri"/>
              </a:rPr>
              <a:t> </a:t>
            </a:r>
            <a:r>
              <a:rPr sz="1800" dirty="0">
                <a:latin typeface="Calibri"/>
                <a:cs typeface="Calibri"/>
              </a:rPr>
              <a:t>pointer</a:t>
            </a:r>
            <a:r>
              <a:rPr sz="1800" spc="-5" dirty="0">
                <a:latin typeface="Calibri"/>
                <a:cs typeface="Calibri"/>
              </a:rPr>
              <a:t> </a:t>
            </a:r>
            <a:r>
              <a:rPr sz="1800" spc="-10" dirty="0">
                <a:latin typeface="Calibri"/>
                <a:cs typeface="Calibri"/>
              </a:rPr>
              <a:t>(overwritten)</a:t>
            </a:r>
            <a:endParaRPr sz="1800">
              <a:latin typeface="Calibri"/>
              <a:cs typeface="Calibri"/>
            </a:endParaRPr>
          </a:p>
        </p:txBody>
      </p:sp>
      <p:grpSp>
        <p:nvGrpSpPr>
          <p:cNvPr id="27" name="object 27"/>
          <p:cNvGrpSpPr/>
          <p:nvPr/>
        </p:nvGrpSpPr>
        <p:grpSpPr>
          <a:xfrm>
            <a:off x="4121150" y="3330194"/>
            <a:ext cx="386715" cy="259079"/>
            <a:chOff x="4121150" y="3330194"/>
            <a:chExt cx="386715" cy="259079"/>
          </a:xfrm>
        </p:grpSpPr>
        <p:sp>
          <p:nvSpPr>
            <p:cNvPr id="28" name="object 28"/>
            <p:cNvSpPr/>
            <p:nvPr/>
          </p:nvSpPr>
          <p:spPr>
            <a:xfrm>
              <a:off x="4133850" y="3342894"/>
              <a:ext cx="361315" cy="233679"/>
            </a:xfrm>
            <a:custGeom>
              <a:avLst/>
              <a:gdLst/>
              <a:ahLst/>
              <a:cxnLst/>
              <a:rect l="l" t="t" r="r" b="b"/>
              <a:pathLst>
                <a:path w="361314" h="233679">
                  <a:moveTo>
                    <a:pt x="116586" y="0"/>
                  </a:moveTo>
                  <a:lnTo>
                    <a:pt x="0" y="116585"/>
                  </a:lnTo>
                  <a:lnTo>
                    <a:pt x="116586" y="233171"/>
                  </a:lnTo>
                  <a:lnTo>
                    <a:pt x="116586" y="174878"/>
                  </a:lnTo>
                  <a:lnTo>
                    <a:pt x="361188" y="174878"/>
                  </a:lnTo>
                  <a:lnTo>
                    <a:pt x="361188" y="58292"/>
                  </a:lnTo>
                  <a:lnTo>
                    <a:pt x="116586" y="58292"/>
                  </a:lnTo>
                  <a:lnTo>
                    <a:pt x="116586" y="0"/>
                  </a:lnTo>
                  <a:close/>
                </a:path>
              </a:pathLst>
            </a:custGeom>
            <a:solidFill>
              <a:srgbClr val="000000"/>
            </a:solidFill>
          </p:spPr>
          <p:txBody>
            <a:bodyPr wrap="square" lIns="0" tIns="0" rIns="0" bIns="0" rtlCol="0"/>
            <a:lstStyle/>
            <a:p>
              <a:endParaRPr/>
            </a:p>
          </p:txBody>
        </p:sp>
        <p:sp>
          <p:nvSpPr>
            <p:cNvPr id="29" name="object 29"/>
            <p:cNvSpPr/>
            <p:nvPr/>
          </p:nvSpPr>
          <p:spPr>
            <a:xfrm>
              <a:off x="4133850" y="3342894"/>
              <a:ext cx="361315" cy="233679"/>
            </a:xfrm>
            <a:custGeom>
              <a:avLst/>
              <a:gdLst/>
              <a:ahLst/>
              <a:cxnLst/>
              <a:rect l="l" t="t" r="r" b="b"/>
              <a:pathLst>
                <a:path w="361314" h="233679">
                  <a:moveTo>
                    <a:pt x="361188" y="174878"/>
                  </a:moveTo>
                  <a:lnTo>
                    <a:pt x="116586" y="174878"/>
                  </a:lnTo>
                  <a:lnTo>
                    <a:pt x="116586" y="233171"/>
                  </a:lnTo>
                  <a:lnTo>
                    <a:pt x="0" y="116585"/>
                  </a:lnTo>
                  <a:lnTo>
                    <a:pt x="116586" y="0"/>
                  </a:lnTo>
                  <a:lnTo>
                    <a:pt x="116586" y="58292"/>
                  </a:lnTo>
                  <a:lnTo>
                    <a:pt x="361188" y="58292"/>
                  </a:lnTo>
                  <a:lnTo>
                    <a:pt x="361188" y="174878"/>
                  </a:lnTo>
                  <a:close/>
                </a:path>
              </a:pathLst>
            </a:custGeom>
            <a:ln w="25399">
              <a:solidFill>
                <a:srgbClr val="000000"/>
              </a:solidFill>
            </a:ln>
          </p:spPr>
          <p:txBody>
            <a:bodyPr wrap="square" lIns="0" tIns="0" rIns="0" bIns="0" rtlCol="0"/>
            <a:lstStyle/>
            <a:p>
              <a:endParaRPr/>
            </a:p>
          </p:txBody>
        </p:sp>
      </p:grpSp>
      <p:sp>
        <p:nvSpPr>
          <p:cNvPr id="30" name="object 30"/>
          <p:cNvSpPr txBox="1"/>
          <p:nvPr/>
        </p:nvSpPr>
        <p:spPr>
          <a:xfrm>
            <a:off x="4202048" y="3027629"/>
            <a:ext cx="635000" cy="331470"/>
          </a:xfrm>
          <a:prstGeom prst="rect">
            <a:avLst/>
          </a:prstGeom>
        </p:spPr>
        <p:txBody>
          <a:bodyPr vert="horz" wrap="square" lIns="0" tIns="13335" rIns="0" bIns="0" rtlCol="0">
            <a:spAutoFit/>
          </a:bodyPr>
          <a:lstStyle/>
          <a:p>
            <a:pPr marL="12700">
              <a:lnSpc>
                <a:spcPct val="100000"/>
              </a:lnSpc>
              <a:spcBef>
                <a:spcPts val="105"/>
              </a:spcBef>
            </a:pPr>
            <a:r>
              <a:rPr sz="2000" spc="-20" dirty="0">
                <a:latin typeface="Courier New"/>
                <a:cs typeface="Courier New"/>
              </a:rPr>
              <a:t>$ebp</a:t>
            </a:r>
            <a:endParaRPr sz="2000">
              <a:latin typeface="Courier New"/>
              <a:cs typeface="Courier New"/>
            </a:endParaRPr>
          </a:p>
        </p:txBody>
      </p:sp>
      <p:grpSp>
        <p:nvGrpSpPr>
          <p:cNvPr id="31" name="object 31"/>
          <p:cNvGrpSpPr/>
          <p:nvPr/>
        </p:nvGrpSpPr>
        <p:grpSpPr>
          <a:xfrm>
            <a:off x="119283" y="2359660"/>
            <a:ext cx="608965" cy="1090295"/>
            <a:chOff x="119283" y="2359660"/>
            <a:chExt cx="608965" cy="1090295"/>
          </a:xfrm>
        </p:grpSpPr>
        <p:sp>
          <p:nvSpPr>
            <p:cNvPr id="32" name="object 32"/>
            <p:cNvSpPr/>
            <p:nvPr/>
          </p:nvSpPr>
          <p:spPr>
            <a:xfrm>
              <a:off x="417626" y="2359660"/>
              <a:ext cx="264795" cy="283845"/>
            </a:xfrm>
            <a:custGeom>
              <a:avLst/>
              <a:gdLst/>
              <a:ahLst/>
              <a:cxnLst/>
              <a:rect l="l" t="t" r="r" b="b"/>
              <a:pathLst>
                <a:path w="264795" h="283844">
                  <a:moveTo>
                    <a:pt x="18529" y="182499"/>
                  </a:moveTo>
                  <a:lnTo>
                    <a:pt x="0" y="204342"/>
                  </a:lnTo>
                  <a:lnTo>
                    <a:pt x="32384" y="231901"/>
                  </a:lnTo>
                  <a:lnTo>
                    <a:pt x="4597" y="264540"/>
                  </a:lnTo>
                  <a:lnTo>
                    <a:pt x="26949" y="283590"/>
                  </a:lnTo>
                  <a:lnTo>
                    <a:pt x="54737" y="250951"/>
                  </a:lnTo>
                  <a:lnTo>
                    <a:pt x="98925" y="250951"/>
                  </a:lnTo>
                  <a:lnTo>
                    <a:pt x="73266" y="229107"/>
                  </a:lnTo>
                  <a:lnTo>
                    <a:pt x="89521" y="210057"/>
                  </a:lnTo>
                  <a:lnTo>
                    <a:pt x="50914" y="210057"/>
                  </a:lnTo>
                  <a:lnTo>
                    <a:pt x="18529" y="182499"/>
                  </a:lnTo>
                  <a:close/>
                </a:path>
                <a:path w="264795" h="283844">
                  <a:moveTo>
                    <a:pt x="98925" y="250951"/>
                  </a:moveTo>
                  <a:lnTo>
                    <a:pt x="54737" y="250951"/>
                  </a:lnTo>
                  <a:lnTo>
                    <a:pt x="87109" y="278511"/>
                  </a:lnTo>
                  <a:lnTo>
                    <a:pt x="105638" y="256666"/>
                  </a:lnTo>
                  <a:lnTo>
                    <a:pt x="98925" y="250951"/>
                  </a:lnTo>
                  <a:close/>
                </a:path>
                <a:path w="264795" h="283844">
                  <a:moveTo>
                    <a:pt x="78765" y="177418"/>
                  </a:moveTo>
                  <a:lnTo>
                    <a:pt x="50914" y="210057"/>
                  </a:lnTo>
                  <a:lnTo>
                    <a:pt x="89521" y="210057"/>
                  </a:lnTo>
                  <a:lnTo>
                    <a:pt x="101117" y="196468"/>
                  </a:lnTo>
                  <a:lnTo>
                    <a:pt x="78765" y="177418"/>
                  </a:lnTo>
                  <a:close/>
                </a:path>
                <a:path w="264795" h="283844">
                  <a:moveTo>
                    <a:pt x="139319" y="0"/>
                  </a:moveTo>
                  <a:lnTo>
                    <a:pt x="122237" y="20065"/>
                  </a:lnTo>
                  <a:lnTo>
                    <a:pt x="155333" y="141477"/>
                  </a:lnTo>
                  <a:lnTo>
                    <a:pt x="176237" y="159385"/>
                  </a:lnTo>
                  <a:lnTo>
                    <a:pt x="210478" y="119125"/>
                  </a:lnTo>
                  <a:lnTo>
                    <a:pt x="174282" y="119125"/>
                  </a:lnTo>
                  <a:lnTo>
                    <a:pt x="156095" y="54228"/>
                  </a:lnTo>
                  <a:lnTo>
                    <a:pt x="202992" y="54228"/>
                  </a:lnTo>
                  <a:lnTo>
                    <a:pt x="139319" y="0"/>
                  </a:lnTo>
                  <a:close/>
                </a:path>
                <a:path w="264795" h="283844">
                  <a:moveTo>
                    <a:pt x="262899" y="108330"/>
                  </a:moveTo>
                  <a:lnTo>
                    <a:pt x="219659" y="108330"/>
                  </a:lnTo>
                  <a:lnTo>
                    <a:pt x="244729" y="129666"/>
                  </a:lnTo>
                  <a:lnTo>
                    <a:pt x="262899" y="108330"/>
                  </a:lnTo>
                  <a:close/>
                </a:path>
                <a:path w="264795" h="283844">
                  <a:moveTo>
                    <a:pt x="202992" y="54228"/>
                  </a:moveTo>
                  <a:lnTo>
                    <a:pt x="156095" y="54228"/>
                  </a:lnTo>
                  <a:lnTo>
                    <a:pt x="198666" y="90424"/>
                  </a:lnTo>
                  <a:lnTo>
                    <a:pt x="174282" y="119125"/>
                  </a:lnTo>
                  <a:lnTo>
                    <a:pt x="210478" y="119125"/>
                  </a:lnTo>
                  <a:lnTo>
                    <a:pt x="219659" y="108330"/>
                  </a:lnTo>
                  <a:lnTo>
                    <a:pt x="262899" y="108330"/>
                  </a:lnTo>
                  <a:lnTo>
                    <a:pt x="264414" y="106552"/>
                  </a:lnTo>
                  <a:lnTo>
                    <a:pt x="239344" y="85216"/>
                  </a:lnTo>
                  <a:lnTo>
                    <a:pt x="252514" y="69723"/>
                  </a:lnTo>
                  <a:lnTo>
                    <a:pt x="249665" y="67310"/>
                  </a:lnTo>
                  <a:lnTo>
                    <a:pt x="218351" y="67310"/>
                  </a:lnTo>
                  <a:lnTo>
                    <a:pt x="202992" y="54228"/>
                  </a:lnTo>
                  <a:close/>
                </a:path>
                <a:path w="264795" h="283844">
                  <a:moveTo>
                    <a:pt x="231520" y="51942"/>
                  </a:moveTo>
                  <a:lnTo>
                    <a:pt x="218351" y="67310"/>
                  </a:lnTo>
                  <a:lnTo>
                    <a:pt x="249665" y="67310"/>
                  </a:lnTo>
                  <a:lnTo>
                    <a:pt x="231520" y="51942"/>
                  </a:lnTo>
                  <a:close/>
                </a:path>
              </a:pathLst>
            </a:custGeom>
            <a:solidFill>
              <a:srgbClr val="000000"/>
            </a:solidFill>
          </p:spPr>
          <p:txBody>
            <a:bodyPr wrap="square" lIns="0" tIns="0" rIns="0" bIns="0" rtlCol="0"/>
            <a:lstStyle/>
            <a:p>
              <a:endParaRPr/>
            </a:p>
          </p:txBody>
        </p:sp>
        <p:pic>
          <p:nvPicPr>
            <p:cNvPr id="33" name="object 33"/>
            <p:cNvPicPr/>
            <p:nvPr/>
          </p:nvPicPr>
          <p:blipFill>
            <a:blip r:embed="rId7" cstate="print"/>
            <a:stretch>
              <a:fillRect/>
            </a:stretch>
          </p:blipFill>
          <p:spPr>
            <a:xfrm>
              <a:off x="119283" y="2690622"/>
              <a:ext cx="608693" cy="759332"/>
            </a:xfrm>
            <a:prstGeom prst="rect">
              <a:avLst/>
            </a:prstGeom>
          </p:spPr>
        </p:pic>
      </p:grpSp>
      <p:sp>
        <p:nvSpPr>
          <p:cNvPr id="34" name="object 34"/>
          <p:cNvSpPr/>
          <p:nvPr/>
        </p:nvSpPr>
        <p:spPr>
          <a:xfrm>
            <a:off x="5676900" y="4280789"/>
            <a:ext cx="24765" cy="24765"/>
          </a:xfrm>
          <a:custGeom>
            <a:avLst/>
            <a:gdLst/>
            <a:ahLst/>
            <a:cxnLst/>
            <a:rect l="l" t="t" r="r" b="b"/>
            <a:pathLst>
              <a:path w="24764" h="24764">
                <a:moveTo>
                  <a:pt x="19176" y="0"/>
                </a:moveTo>
                <a:lnTo>
                  <a:pt x="5587" y="0"/>
                </a:lnTo>
                <a:lnTo>
                  <a:pt x="0" y="5587"/>
                </a:lnTo>
                <a:lnTo>
                  <a:pt x="0" y="19304"/>
                </a:lnTo>
                <a:lnTo>
                  <a:pt x="5587" y="24765"/>
                </a:lnTo>
                <a:lnTo>
                  <a:pt x="19176" y="24765"/>
                </a:lnTo>
                <a:lnTo>
                  <a:pt x="24764" y="19304"/>
                </a:lnTo>
                <a:lnTo>
                  <a:pt x="24764" y="12446"/>
                </a:lnTo>
                <a:lnTo>
                  <a:pt x="24764" y="5587"/>
                </a:lnTo>
                <a:lnTo>
                  <a:pt x="19176" y="0"/>
                </a:lnTo>
                <a:close/>
              </a:path>
            </a:pathLst>
          </a:custGeom>
          <a:solidFill>
            <a:srgbClr val="000000"/>
          </a:solidFill>
        </p:spPr>
        <p:txBody>
          <a:bodyPr wrap="square" lIns="0" tIns="0" rIns="0" bIns="0" rtlCol="0"/>
          <a:lstStyle/>
          <a:p>
            <a:endParaRPr/>
          </a:p>
        </p:txBody>
      </p:sp>
      <p:sp>
        <p:nvSpPr>
          <p:cNvPr id="35" name="object 35"/>
          <p:cNvSpPr txBox="1"/>
          <p:nvPr/>
        </p:nvSpPr>
        <p:spPr>
          <a:xfrm>
            <a:off x="5346319" y="1750314"/>
            <a:ext cx="329692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Set</a:t>
            </a:r>
            <a:r>
              <a:rPr sz="2400" spc="-20" dirty="0">
                <a:latin typeface="Arial"/>
                <a:cs typeface="Arial"/>
              </a:rPr>
              <a:t> </a:t>
            </a:r>
            <a:r>
              <a:rPr sz="2400" dirty="0">
                <a:latin typeface="Arial"/>
                <a:cs typeface="Arial"/>
              </a:rPr>
              <a:t>a</a:t>
            </a:r>
            <a:r>
              <a:rPr sz="2400" spc="-20" dirty="0">
                <a:latin typeface="Arial"/>
                <a:cs typeface="Arial"/>
              </a:rPr>
              <a:t> </a:t>
            </a:r>
            <a:r>
              <a:rPr sz="2400" dirty="0">
                <a:latin typeface="Arial"/>
                <a:cs typeface="Arial"/>
              </a:rPr>
              <a:t>breakpoint</a:t>
            </a:r>
            <a:r>
              <a:rPr sz="2400" spc="10" dirty="0">
                <a:latin typeface="Arial"/>
                <a:cs typeface="Arial"/>
              </a:rPr>
              <a:t> </a:t>
            </a:r>
            <a:r>
              <a:rPr sz="2400" dirty="0">
                <a:latin typeface="Arial"/>
                <a:cs typeface="Arial"/>
              </a:rPr>
              <a:t>at</a:t>
            </a:r>
            <a:r>
              <a:rPr sz="2400" spc="-25" dirty="0">
                <a:latin typeface="Arial"/>
                <a:cs typeface="Arial"/>
              </a:rPr>
              <a:t> </a:t>
            </a:r>
            <a:r>
              <a:rPr sz="2400" spc="-10" dirty="0">
                <a:latin typeface="Arial"/>
                <a:cs typeface="Arial"/>
              </a:rPr>
              <a:t>bof()</a:t>
            </a:r>
            <a:endParaRPr sz="2400">
              <a:latin typeface="Arial"/>
              <a:cs typeface="Arial"/>
            </a:endParaRPr>
          </a:p>
        </p:txBody>
      </p:sp>
      <p:pic>
        <p:nvPicPr>
          <p:cNvPr id="36" name="object 36"/>
          <p:cNvPicPr/>
          <p:nvPr/>
        </p:nvPicPr>
        <p:blipFill>
          <a:blip r:embed="rId8" cstate="print"/>
          <a:stretch>
            <a:fillRect/>
          </a:stretch>
        </p:blipFill>
        <p:spPr>
          <a:xfrm>
            <a:off x="5192688" y="2701569"/>
            <a:ext cx="6586317" cy="902825"/>
          </a:xfrm>
          <a:prstGeom prst="rect">
            <a:avLst/>
          </a:prstGeom>
        </p:spPr>
      </p:pic>
      <p:sp>
        <p:nvSpPr>
          <p:cNvPr id="37" name="object 37"/>
          <p:cNvSpPr txBox="1"/>
          <p:nvPr/>
        </p:nvSpPr>
        <p:spPr>
          <a:xfrm>
            <a:off x="1907794" y="5700484"/>
            <a:ext cx="848360" cy="281305"/>
          </a:xfrm>
          <a:prstGeom prst="rect">
            <a:avLst/>
          </a:prstGeom>
        </p:spPr>
        <p:txBody>
          <a:bodyPr vert="horz" wrap="square" lIns="0" tIns="0" rIns="0" bIns="0" rtlCol="0">
            <a:spAutoFit/>
          </a:bodyPr>
          <a:lstStyle/>
          <a:p>
            <a:pPr marL="12700">
              <a:lnSpc>
                <a:spcPts val="2090"/>
              </a:lnSpc>
            </a:pPr>
            <a:r>
              <a:rPr sz="1800" spc="-10" dirty="0">
                <a:latin typeface="Arial"/>
                <a:cs typeface="Arial"/>
              </a:rPr>
              <a:t>“badfile”</a:t>
            </a:r>
            <a:endParaRPr sz="1800">
              <a:latin typeface="Arial"/>
              <a:cs typeface="Arial"/>
            </a:endParaRPr>
          </a:p>
        </p:txBody>
      </p:sp>
      <p:sp>
        <p:nvSpPr>
          <p:cNvPr id="38" name="object 38"/>
          <p:cNvSpPr txBox="1">
            <a:spLocks noGrp="1"/>
          </p:cNvSpPr>
          <p:nvPr>
            <p:ph type="sldNum" sz="quarter" idx="7"/>
          </p:nvPr>
        </p:nvSpPr>
        <p:spPr>
          <a:prstGeom prst="rect">
            <a:avLst/>
          </a:prstGeom>
        </p:spPr>
        <p:txBody>
          <a:bodyPr vert="horz" wrap="square" lIns="0" tIns="0" rIns="0" bIns="0" rtlCol="0">
            <a:spAutoFit/>
          </a:bodyPr>
          <a:lstStyle/>
          <a:p>
            <a:pPr marL="38100">
              <a:lnSpc>
                <a:spcPts val="2090"/>
              </a:lnSpc>
            </a:pPr>
            <a:fld id="{81D60167-4931-47E6-BA6A-407CBD079E47}" type="slidenum">
              <a:rPr spc="-25" dirty="0"/>
              <a:t>37</a:t>
            </a:fld>
            <a:endParaRPr spc="-25" dirty="0"/>
          </a:p>
        </p:txBody>
      </p:sp>
      <p:grpSp>
        <p:nvGrpSpPr>
          <p:cNvPr id="39" name="object 3">
            <a:extLst>
              <a:ext uri="{FF2B5EF4-FFF2-40B4-BE49-F238E27FC236}">
                <a16:creationId xmlns:a16="http://schemas.microsoft.com/office/drawing/2014/main" id="{4B7D7041-C7E6-F88A-3411-607DC6BC5CFB}"/>
              </a:ext>
            </a:extLst>
          </p:cNvPr>
          <p:cNvGrpSpPr/>
          <p:nvPr/>
        </p:nvGrpSpPr>
        <p:grpSpPr>
          <a:xfrm>
            <a:off x="-6350" y="6466078"/>
            <a:ext cx="12204700" cy="398780"/>
            <a:chOff x="-6350" y="6466078"/>
            <a:chExt cx="12204700" cy="398780"/>
          </a:xfrm>
          <a:solidFill>
            <a:schemeClr val="accent3"/>
          </a:solidFill>
        </p:grpSpPr>
        <p:sp>
          <p:nvSpPr>
            <p:cNvPr id="40" name="object 4">
              <a:extLst>
                <a:ext uri="{FF2B5EF4-FFF2-40B4-BE49-F238E27FC236}">
                  <a16:creationId xmlns:a16="http://schemas.microsoft.com/office/drawing/2014/main" id="{F99EF9E6-0855-D77B-37CB-DF135D4170EC}"/>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41" name="object 5">
              <a:extLst>
                <a:ext uri="{FF2B5EF4-FFF2-40B4-BE49-F238E27FC236}">
                  <a16:creationId xmlns:a16="http://schemas.microsoft.com/office/drawing/2014/main" id="{2DF231BA-7080-1696-9E32-33E7C7E0672B}"/>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42" name="Picture 41" descr="Logo&#10;&#10;Description automatically generated with medium confidence">
            <a:extLst>
              <a:ext uri="{FF2B5EF4-FFF2-40B4-BE49-F238E27FC236}">
                <a16:creationId xmlns:a16="http://schemas.microsoft.com/office/drawing/2014/main" id="{85EEC653-E1AD-44E8-D644-8A60AA8FC96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43" name="TextBox 42">
            <a:extLst>
              <a:ext uri="{FF2B5EF4-FFF2-40B4-BE49-F238E27FC236}">
                <a16:creationId xmlns:a16="http://schemas.microsoft.com/office/drawing/2014/main" id="{57EA9AFC-7E5D-E283-8E49-6D9BD73A174A}"/>
              </a:ext>
            </a:extLst>
          </p:cNvPr>
          <p:cNvSpPr txBox="1"/>
          <p:nvPr/>
        </p:nvSpPr>
        <p:spPr>
          <a:xfrm>
            <a:off x="5105400" y="2236855"/>
            <a:ext cx="4339650" cy="369332"/>
          </a:xfrm>
          <a:prstGeom prst="rect">
            <a:avLst/>
          </a:prstGeom>
          <a:noFill/>
        </p:spPr>
        <p:txBody>
          <a:bodyPr wrap="none" rtlCol="0">
            <a:spAutoFit/>
          </a:bodyPr>
          <a:lstStyle/>
          <a:p>
            <a:r>
              <a:rPr lang="en-US" dirty="0"/>
              <a:t>Run the command </a:t>
            </a:r>
            <a:r>
              <a:rPr lang="en-US" dirty="0" err="1">
                <a:latin typeface="Courier New" panose="02070309020205020404" pitchFamily="49" charset="0"/>
                <a:cs typeface="Courier New" panose="02070309020205020404" pitchFamily="49" charset="0"/>
              </a:rPr>
              <a:t>gdb</a:t>
            </a:r>
            <a:r>
              <a:rPr lang="en-US" dirty="0">
                <a:latin typeface="Courier New" panose="02070309020205020404" pitchFamily="49" charset="0"/>
                <a:cs typeface="Courier New" panose="02070309020205020404" pitchFamily="49" charset="0"/>
              </a:rPr>
              <a:t> stack-L1-dbg</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939" y="99771"/>
            <a:ext cx="4772025" cy="452120"/>
          </a:xfrm>
          <a:prstGeom prst="rect">
            <a:avLst/>
          </a:prstGeom>
        </p:spPr>
        <p:txBody>
          <a:bodyPr vert="horz" wrap="square" lIns="0" tIns="12065" rIns="0" bIns="0" rtlCol="0">
            <a:spAutoFit/>
          </a:bodyPr>
          <a:lstStyle/>
          <a:p>
            <a:pPr marL="12700">
              <a:lnSpc>
                <a:spcPct val="100000"/>
              </a:lnSpc>
              <a:spcBef>
                <a:spcPts val="95"/>
              </a:spcBef>
            </a:pPr>
            <a:r>
              <a:rPr dirty="0">
                <a:solidFill>
                  <a:srgbClr val="000000"/>
                </a:solidFill>
              </a:rPr>
              <a:t>Our</a:t>
            </a:r>
            <a:r>
              <a:rPr spc="-70" dirty="0">
                <a:solidFill>
                  <a:srgbClr val="000000"/>
                </a:solidFill>
              </a:rPr>
              <a:t> </a:t>
            </a:r>
            <a:r>
              <a:rPr dirty="0">
                <a:solidFill>
                  <a:srgbClr val="000000"/>
                </a:solidFill>
              </a:rPr>
              <a:t>first</a:t>
            </a:r>
            <a:r>
              <a:rPr spc="-70" dirty="0">
                <a:solidFill>
                  <a:srgbClr val="000000"/>
                </a:solidFill>
              </a:rPr>
              <a:t> </a:t>
            </a:r>
            <a:r>
              <a:rPr dirty="0">
                <a:solidFill>
                  <a:srgbClr val="000000"/>
                </a:solidFill>
              </a:rPr>
              <a:t>buffer</a:t>
            </a:r>
            <a:r>
              <a:rPr spc="-70" dirty="0">
                <a:solidFill>
                  <a:srgbClr val="000000"/>
                </a:solidFill>
              </a:rPr>
              <a:t> </a:t>
            </a:r>
            <a:r>
              <a:rPr dirty="0">
                <a:solidFill>
                  <a:srgbClr val="000000"/>
                </a:solidFill>
              </a:rPr>
              <a:t>overflow</a:t>
            </a:r>
            <a:r>
              <a:rPr spc="-70" dirty="0">
                <a:solidFill>
                  <a:srgbClr val="000000"/>
                </a:solidFill>
              </a:rPr>
              <a:t> </a:t>
            </a:r>
            <a:r>
              <a:rPr spc="-10" dirty="0">
                <a:solidFill>
                  <a:srgbClr val="000000"/>
                </a:solidFill>
              </a:rPr>
              <a:t>attack</a:t>
            </a:r>
          </a:p>
        </p:txBody>
      </p:sp>
      <p:sp>
        <p:nvSpPr>
          <p:cNvPr id="3" name="object 3"/>
          <p:cNvSpPr txBox="1"/>
          <p:nvPr/>
        </p:nvSpPr>
        <p:spPr>
          <a:xfrm>
            <a:off x="5399659" y="71373"/>
            <a:ext cx="6320790" cy="1419225"/>
          </a:xfrm>
          <a:prstGeom prst="rect">
            <a:avLst/>
          </a:prstGeom>
        </p:spPr>
        <p:txBody>
          <a:bodyPr vert="horz" wrap="square" lIns="0" tIns="12700" rIns="0" bIns="0" rtlCol="0">
            <a:spAutoFit/>
          </a:bodyPr>
          <a:lstStyle/>
          <a:p>
            <a:pPr marL="24765" algn="ctr">
              <a:lnSpc>
                <a:spcPct val="100000"/>
              </a:lnSpc>
              <a:spcBef>
                <a:spcPts val="100"/>
              </a:spcBef>
            </a:pPr>
            <a:r>
              <a:rPr sz="1800" b="1" spc="-10" dirty="0">
                <a:latin typeface="Arial"/>
                <a:cs typeface="Arial"/>
              </a:rPr>
              <a:t>GOAL:</a:t>
            </a:r>
            <a:endParaRPr sz="1800">
              <a:latin typeface="Arial"/>
              <a:cs typeface="Arial"/>
            </a:endParaRPr>
          </a:p>
          <a:p>
            <a:pPr marL="22860" algn="ctr">
              <a:lnSpc>
                <a:spcPct val="100000"/>
              </a:lnSpc>
            </a:pPr>
            <a:r>
              <a:rPr sz="1800" b="1" dirty="0">
                <a:latin typeface="Arial"/>
                <a:cs typeface="Arial"/>
              </a:rPr>
              <a:t>Overflow</a:t>
            </a:r>
            <a:r>
              <a:rPr sz="1800" b="1" spc="5" dirty="0">
                <a:latin typeface="Arial"/>
                <a:cs typeface="Arial"/>
              </a:rPr>
              <a:t> </a:t>
            </a:r>
            <a:r>
              <a:rPr sz="1800" b="1" dirty="0">
                <a:latin typeface="Arial"/>
                <a:cs typeface="Arial"/>
              </a:rPr>
              <a:t>a</a:t>
            </a:r>
            <a:r>
              <a:rPr sz="1800" b="1" spc="-15" dirty="0">
                <a:latin typeface="Arial"/>
                <a:cs typeface="Arial"/>
              </a:rPr>
              <a:t> </a:t>
            </a:r>
            <a:r>
              <a:rPr sz="1800" b="1" dirty="0">
                <a:latin typeface="Arial"/>
                <a:cs typeface="Arial"/>
              </a:rPr>
              <a:t>buffer</a:t>
            </a:r>
            <a:r>
              <a:rPr sz="1800" b="1" spc="-20" dirty="0">
                <a:latin typeface="Arial"/>
                <a:cs typeface="Arial"/>
              </a:rPr>
              <a:t> </a:t>
            </a:r>
            <a:r>
              <a:rPr sz="1800" b="1" dirty="0">
                <a:latin typeface="Arial"/>
                <a:cs typeface="Arial"/>
              </a:rPr>
              <a:t>to</a:t>
            </a:r>
            <a:r>
              <a:rPr sz="1800" b="1" spc="-15" dirty="0">
                <a:latin typeface="Arial"/>
                <a:cs typeface="Arial"/>
              </a:rPr>
              <a:t> </a:t>
            </a:r>
            <a:r>
              <a:rPr sz="1800" b="1" dirty="0">
                <a:latin typeface="Arial"/>
                <a:cs typeface="Arial"/>
              </a:rPr>
              <a:t>insert</a:t>
            </a:r>
            <a:r>
              <a:rPr sz="1800" b="1" spc="-15" dirty="0">
                <a:latin typeface="Arial"/>
                <a:cs typeface="Arial"/>
              </a:rPr>
              <a:t> </a:t>
            </a:r>
            <a:r>
              <a:rPr sz="1800" b="1" dirty="0">
                <a:latin typeface="Arial"/>
                <a:cs typeface="Arial"/>
              </a:rPr>
              <a:t>code</a:t>
            </a:r>
            <a:r>
              <a:rPr sz="1800" b="1" spc="-15" dirty="0">
                <a:latin typeface="Arial"/>
                <a:cs typeface="Arial"/>
              </a:rPr>
              <a:t> </a:t>
            </a:r>
            <a:r>
              <a:rPr sz="1800" b="1" dirty="0">
                <a:latin typeface="Arial"/>
                <a:cs typeface="Arial"/>
              </a:rPr>
              <a:t>and</a:t>
            </a:r>
            <a:r>
              <a:rPr sz="1800" b="1" spc="-15" dirty="0">
                <a:latin typeface="Arial"/>
                <a:cs typeface="Arial"/>
              </a:rPr>
              <a:t> </a:t>
            </a:r>
            <a:r>
              <a:rPr sz="1800" b="1" dirty="0">
                <a:latin typeface="Arial"/>
                <a:cs typeface="Arial"/>
              </a:rPr>
              <a:t>a</a:t>
            </a:r>
            <a:r>
              <a:rPr sz="1800" b="1" spc="-15" dirty="0">
                <a:latin typeface="Arial"/>
                <a:cs typeface="Arial"/>
              </a:rPr>
              <a:t> </a:t>
            </a:r>
            <a:r>
              <a:rPr sz="1800" b="1" dirty="0">
                <a:latin typeface="Arial"/>
                <a:cs typeface="Arial"/>
              </a:rPr>
              <a:t>new</a:t>
            </a:r>
            <a:r>
              <a:rPr sz="1800" b="1" spc="-10" dirty="0">
                <a:latin typeface="Arial"/>
                <a:cs typeface="Arial"/>
              </a:rPr>
              <a:t> </a:t>
            </a:r>
            <a:r>
              <a:rPr sz="1800" b="1" dirty="0">
                <a:latin typeface="Arial"/>
                <a:cs typeface="Arial"/>
              </a:rPr>
              <a:t>return</a:t>
            </a:r>
            <a:r>
              <a:rPr sz="1800" b="1" spc="-5" dirty="0">
                <a:latin typeface="Arial"/>
                <a:cs typeface="Arial"/>
              </a:rPr>
              <a:t> </a:t>
            </a:r>
            <a:r>
              <a:rPr sz="1800" b="1" spc="-10" dirty="0">
                <a:latin typeface="Arial"/>
                <a:cs typeface="Arial"/>
              </a:rPr>
              <a:t>address</a:t>
            </a:r>
            <a:endParaRPr sz="1800">
              <a:latin typeface="Arial"/>
              <a:cs typeface="Arial"/>
            </a:endParaRPr>
          </a:p>
          <a:p>
            <a:pPr marL="12700" marR="778510">
              <a:lnSpc>
                <a:spcPct val="100000"/>
              </a:lnSpc>
              <a:spcBef>
                <a:spcPts val="890"/>
              </a:spcBef>
            </a:pPr>
            <a:r>
              <a:rPr sz="2400" b="1" u="sng" dirty="0">
                <a:uFill>
                  <a:solidFill>
                    <a:srgbClr val="000000"/>
                  </a:solidFill>
                </a:uFill>
                <a:latin typeface="Arial"/>
                <a:cs typeface="Arial"/>
              </a:rPr>
              <a:t>Step</a:t>
            </a:r>
            <a:r>
              <a:rPr sz="2400" b="1" u="sng" spc="-15" dirty="0">
                <a:uFill>
                  <a:solidFill>
                    <a:srgbClr val="000000"/>
                  </a:solidFill>
                </a:uFill>
                <a:latin typeface="Arial"/>
                <a:cs typeface="Arial"/>
              </a:rPr>
              <a:t> </a:t>
            </a:r>
            <a:r>
              <a:rPr sz="2400" b="1" u="sng" dirty="0">
                <a:uFill>
                  <a:solidFill>
                    <a:srgbClr val="000000"/>
                  </a:solidFill>
                </a:uFill>
                <a:latin typeface="Arial"/>
                <a:cs typeface="Arial"/>
              </a:rPr>
              <a:t>1:</a:t>
            </a:r>
            <a:r>
              <a:rPr sz="2400" b="1" u="sng" spc="-30" dirty="0">
                <a:uFill>
                  <a:solidFill>
                    <a:srgbClr val="000000"/>
                  </a:solidFill>
                </a:uFill>
                <a:latin typeface="Arial"/>
                <a:cs typeface="Arial"/>
              </a:rPr>
              <a:t> </a:t>
            </a:r>
            <a:r>
              <a:rPr sz="2400" dirty="0">
                <a:latin typeface="Arial"/>
                <a:cs typeface="Arial"/>
              </a:rPr>
              <a:t>Find</a:t>
            </a:r>
            <a:r>
              <a:rPr sz="2400" spc="-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offset</a:t>
            </a:r>
            <a:r>
              <a:rPr sz="2400" spc="-30" dirty="0">
                <a:latin typeface="Arial"/>
                <a:cs typeface="Arial"/>
              </a:rPr>
              <a:t> </a:t>
            </a:r>
            <a:r>
              <a:rPr sz="2400" dirty="0">
                <a:latin typeface="Arial"/>
                <a:cs typeface="Arial"/>
              </a:rPr>
              <a:t>between</a:t>
            </a:r>
            <a:r>
              <a:rPr sz="2400" spc="-5" dirty="0">
                <a:latin typeface="Arial"/>
                <a:cs typeface="Arial"/>
              </a:rPr>
              <a:t> </a:t>
            </a:r>
            <a:r>
              <a:rPr sz="2400" dirty="0">
                <a:latin typeface="Arial"/>
                <a:cs typeface="Arial"/>
              </a:rPr>
              <a:t>the</a:t>
            </a:r>
            <a:r>
              <a:rPr sz="2400" spc="-10" dirty="0">
                <a:latin typeface="Arial"/>
                <a:cs typeface="Arial"/>
              </a:rPr>
              <a:t> </a:t>
            </a:r>
            <a:r>
              <a:rPr sz="2400" spc="-20" dirty="0">
                <a:latin typeface="Arial"/>
                <a:cs typeface="Arial"/>
              </a:rPr>
              <a:t>base </a:t>
            </a:r>
            <a:r>
              <a:rPr sz="2400" dirty="0">
                <a:latin typeface="Arial"/>
                <a:cs typeface="Arial"/>
              </a:rPr>
              <a:t>of</a:t>
            </a:r>
            <a:r>
              <a:rPr sz="2400" spc="-25" dirty="0">
                <a:latin typeface="Arial"/>
                <a:cs typeface="Arial"/>
              </a:rPr>
              <a:t> </a:t>
            </a:r>
            <a:r>
              <a:rPr sz="2400" dirty="0">
                <a:latin typeface="Arial"/>
                <a:cs typeface="Arial"/>
              </a:rPr>
              <a:t>the</a:t>
            </a:r>
            <a:r>
              <a:rPr sz="2400" spc="-25" dirty="0">
                <a:latin typeface="Arial"/>
                <a:cs typeface="Arial"/>
              </a:rPr>
              <a:t> </a:t>
            </a:r>
            <a:r>
              <a:rPr sz="2400" dirty="0">
                <a:latin typeface="Arial"/>
                <a:cs typeface="Arial"/>
              </a:rPr>
              <a:t>buffer</a:t>
            </a:r>
            <a:r>
              <a:rPr sz="2400" spc="-10" dirty="0">
                <a:latin typeface="Arial"/>
                <a:cs typeface="Arial"/>
              </a:rPr>
              <a:t> </a:t>
            </a:r>
            <a:r>
              <a:rPr sz="2400" dirty="0">
                <a:latin typeface="Arial"/>
                <a:cs typeface="Arial"/>
              </a:rPr>
              <a:t>and</a:t>
            </a:r>
            <a:r>
              <a:rPr sz="2400" spc="-1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return</a:t>
            </a:r>
            <a:r>
              <a:rPr sz="2400" spc="-15" dirty="0">
                <a:latin typeface="Arial"/>
                <a:cs typeface="Arial"/>
              </a:rPr>
              <a:t> </a:t>
            </a:r>
            <a:r>
              <a:rPr sz="2400" spc="-10" dirty="0">
                <a:latin typeface="Arial"/>
                <a:cs typeface="Arial"/>
              </a:rPr>
              <a:t>address</a:t>
            </a:r>
            <a:endParaRPr sz="2400">
              <a:latin typeface="Arial"/>
              <a:cs typeface="Arial"/>
            </a:endParaRPr>
          </a:p>
        </p:txBody>
      </p:sp>
      <p:grpSp>
        <p:nvGrpSpPr>
          <p:cNvPr id="4" name="object 4"/>
          <p:cNvGrpSpPr/>
          <p:nvPr/>
        </p:nvGrpSpPr>
        <p:grpSpPr>
          <a:xfrm>
            <a:off x="750062" y="978661"/>
            <a:ext cx="3378200" cy="1183640"/>
            <a:chOff x="750062" y="978661"/>
            <a:chExt cx="3378200" cy="1183640"/>
          </a:xfrm>
        </p:grpSpPr>
        <p:sp>
          <p:nvSpPr>
            <p:cNvPr id="5" name="object 5"/>
            <p:cNvSpPr/>
            <p:nvPr/>
          </p:nvSpPr>
          <p:spPr>
            <a:xfrm>
              <a:off x="762762" y="991361"/>
              <a:ext cx="3352800" cy="1158240"/>
            </a:xfrm>
            <a:custGeom>
              <a:avLst/>
              <a:gdLst/>
              <a:ahLst/>
              <a:cxnLst/>
              <a:rect l="l" t="t" r="r" b="b"/>
              <a:pathLst>
                <a:path w="3352800" h="1158239">
                  <a:moveTo>
                    <a:pt x="3352800" y="0"/>
                  </a:moveTo>
                  <a:lnTo>
                    <a:pt x="0" y="0"/>
                  </a:lnTo>
                  <a:lnTo>
                    <a:pt x="0" y="1158239"/>
                  </a:lnTo>
                  <a:lnTo>
                    <a:pt x="3352800" y="1158239"/>
                  </a:lnTo>
                  <a:lnTo>
                    <a:pt x="3352800" y="0"/>
                  </a:lnTo>
                  <a:close/>
                </a:path>
              </a:pathLst>
            </a:custGeom>
            <a:solidFill>
              <a:srgbClr val="C0504D"/>
            </a:solidFill>
          </p:spPr>
          <p:txBody>
            <a:bodyPr wrap="square" lIns="0" tIns="0" rIns="0" bIns="0" rtlCol="0"/>
            <a:lstStyle/>
            <a:p>
              <a:endParaRPr/>
            </a:p>
          </p:txBody>
        </p:sp>
        <p:sp>
          <p:nvSpPr>
            <p:cNvPr id="6" name="object 6"/>
            <p:cNvSpPr/>
            <p:nvPr/>
          </p:nvSpPr>
          <p:spPr>
            <a:xfrm>
              <a:off x="762762" y="991361"/>
              <a:ext cx="3352800" cy="1158240"/>
            </a:xfrm>
            <a:custGeom>
              <a:avLst/>
              <a:gdLst/>
              <a:ahLst/>
              <a:cxnLst/>
              <a:rect l="l" t="t" r="r" b="b"/>
              <a:pathLst>
                <a:path w="3352800" h="1158239">
                  <a:moveTo>
                    <a:pt x="0" y="1158239"/>
                  </a:moveTo>
                  <a:lnTo>
                    <a:pt x="3352800" y="1158239"/>
                  </a:lnTo>
                  <a:lnTo>
                    <a:pt x="3352800" y="0"/>
                  </a:lnTo>
                  <a:lnTo>
                    <a:pt x="0" y="0"/>
                  </a:lnTo>
                  <a:lnTo>
                    <a:pt x="0" y="1158239"/>
                  </a:lnTo>
                  <a:close/>
                </a:path>
              </a:pathLst>
            </a:custGeom>
            <a:ln w="25400">
              <a:solidFill>
                <a:srgbClr val="000000"/>
              </a:solidFill>
            </a:ln>
          </p:spPr>
          <p:txBody>
            <a:bodyPr wrap="square" lIns="0" tIns="0" rIns="0" bIns="0" rtlCol="0"/>
            <a:lstStyle/>
            <a:p>
              <a:endParaRPr/>
            </a:p>
          </p:txBody>
        </p:sp>
      </p:grpSp>
      <p:sp>
        <p:nvSpPr>
          <p:cNvPr id="7" name="object 7"/>
          <p:cNvSpPr txBox="1"/>
          <p:nvPr/>
        </p:nvSpPr>
        <p:spPr>
          <a:xfrm>
            <a:off x="762762" y="991361"/>
            <a:ext cx="3352800" cy="115824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5"/>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8" name="object 8"/>
          <p:cNvGrpSpPr/>
          <p:nvPr/>
        </p:nvGrpSpPr>
        <p:grpSpPr>
          <a:xfrm>
            <a:off x="714755" y="2101583"/>
            <a:ext cx="3442970" cy="561340"/>
            <a:chOff x="714755" y="2101583"/>
            <a:chExt cx="3442970" cy="561340"/>
          </a:xfrm>
        </p:grpSpPr>
        <p:pic>
          <p:nvPicPr>
            <p:cNvPr id="9" name="object 9"/>
            <p:cNvPicPr/>
            <p:nvPr/>
          </p:nvPicPr>
          <p:blipFill>
            <a:blip r:embed="rId2" cstate="print"/>
            <a:stretch>
              <a:fillRect/>
            </a:stretch>
          </p:blipFill>
          <p:spPr>
            <a:xfrm>
              <a:off x="714755" y="2121433"/>
              <a:ext cx="3442716" cy="455650"/>
            </a:xfrm>
            <a:prstGeom prst="rect">
              <a:avLst/>
            </a:prstGeom>
          </p:spPr>
        </p:pic>
        <p:pic>
          <p:nvPicPr>
            <p:cNvPr id="10" name="object 10"/>
            <p:cNvPicPr/>
            <p:nvPr/>
          </p:nvPicPr>
          <p:blipFill>
            <a:blip r:embed="rId3" cstate="print"/>
            <a:stretch>
              <a:fillRect/>
            </a:stretch>
          </p:blipFill>
          <p:spPr>
            <a:xfrm>
              <a:off x="2036063" y="2101583"/>
              <a:ext cx="797064" cy="560844"/>
            </a:xfrm>
            <a:prstGeom prst="rect">
              <a:avLst/>
            </a:prstGeom>
          </p:spPr>
        </p:pic>
        <p:pic>
          <p:nvPicPr>
            <p:cNvPr id="11" name="object 11"/>
            <p:cNvPicPr/>
            <p:nvPr/>
          </p:nvPicPr>
          <p:blipFill>
            <a:blip r:embed="rId4" cstate="print"/>
            <a:stretch>
              <a:fillRect/>
            </a:stretch>
          </p:blipFill>
          <p:spPr>
            <a:xfrm>
              <a:off x="761999" y="2148840"/>
              <a:ext cx="3352800" cy="365760"/>
            </a:xfrm>
            <a:prstGeom prst="rect">
              <a:avLst/>
            </a:prstGeom>
          </p:spPr>
        </p:pic>
        <p:sp>
          <p:nvSpPr>
            <p:cNvPr id="12" name="object 12"/>
            <p:cNvSpPr/>
            <p:nvPr/>
          </p:nvSpPr>
          <p:spPr>
            <a:xfrm>
              <a:off x="761999" y="21488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13" name="object 13"/>
          <p:cNvSpPr txBox="1"/>
          <p:nvPr/>
        </p:nvSpPr>
        <p:spPr>
          <a:xfrm>
            <a:off x="767524" y="2166873"/>
            <a:ext cx="3343275" cy="299720"/>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Stuff</a:t>
            </a:r>
            <a:endParaRPr sz="1800">
              <a:latin typeface="Calibri"/>
              <a:cs typeface="Calibri"/>
            </a:endParaRPr>
          </a:p>
        </p:txBody>
      </p:sp>
      <p:sp>
        <p:nvSpPr>
          <p:cNvPr id="14" name="object 14"/>
          <p:cNvSpPr/>
          <p:nvPr/>
        </p:nvSpPr>
        <p:spPr>
          <a:xfrm>
            <a:off x="762762" y="25306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15" name="object 15"/>
          <p:cNvSpPr txBox="1"/>
          <p:nvPr/>
        </p:nvSpPr>
        <p:spPr>
          <a:xfrm>
            <a:off x="775462" y="2543301"/>
            <a:ext cx="3327400" cy="431800"/>
          </a:xfrm>
          <a:prstGeom prst="rect">
            <a:avLst/>
          </a:prstGeom>
          <a:solidFill>
            <a:srgbClr val="C0504D"/>
          </a:solidFill>
        </p:spPr>
        <p:txBody>
          <a:bodyPr vert="horz" wrap="square" lIns="0" tIns="62865" rIns="0" bIns="0" rtlCol="0">
            <a:spAutoFit/>
          </a:bodyPr>
          <a:lstStyle/>
          <a:p>
            <a:pPr marL="739775">
              <a:lnSpc>
                <a:spcPct val="100000"/>
              </a:lnSpc>
              <a:spcBef>
                <a:spcPts val="495"/>
              </a:spcBef>
            </a:pPr>
            <a:r>
              <a:rPr sz="1800" dirty="0">
                <a:latin typeface="Calibri"/>
                <a:cs typeface="Calibri"/>
              </a:rPr>
              <a:t>New</a:t>
            </a:r>
            <a:r>
              <a:rPr sz="1800" spc="10" dirty="0">
                <a:latin typeface="Calibri"/>
                <a:cs typeface="Calibri"/>
              </a:rPr>
              <a:t> </a:t>
            </a:r>
            <a:r>
              <a:rPr sz="1800" dirty="0">
                <a:latin typeface="Calibri"/>
                <a:cs typeface="Calibri"/>
              </a:rPr>
              <a:t>return </a:t>
            </a:r>
            <a:r>
              <a:rPr sz="1800" spc="-10" dirty="0">
                <a:latin typeface="Calibri"/>
                <a:cs typeface="Calibri"/>
              </a:rPr>
              <a:t>address</a:t>
            </a:r>
            <a:endParaRPr sz="1800">
              <a:latin typeface="Calibri"/>
              <a:cs typeface="Calibri"/>
            </a:endParaRPr>
          </a:p>
        </p:txBody>
      </p:sp>
      <p:grpSp>
        <p:nvGrpSpPr>
          <p:cNvPr id="16" name="object 16"/>
          <p:cNvGrpSpPr/>
          <p:nvPr/>
        </p:nvGrpSpPr>
        <p:grpSpPr>
          <a:xfrm>
            <a:off x="714755" y="2976372"/>
            <a:ext cx="3442970" cy="2620010"/>
            <a:chOff x="714755" y="2976372"/>
            <a:chExt cx="3442970" cy="2620010"/>
          </a:xfrm>
        </p:grpSpPr>
        <p:pic>
          <p:nvPicPr>
            <p:cNvPr id="17" name="object 17"/>
            <p:cNvPicPr/>
            <p:nvPr/>
          </p:nvPicPr>
          <p:blipFill>
            <a:blip r:embed="rId5" cstate="print"/>
            <a:stretch>
              <a:fillRect/>
            </a:stretch>
          </p:blipFill>
          <p:spPr>
            <a:xfrm>
              <a:off x="714755" y="2976372"/>
              <a:ext cx="3442716" cy="2619755"/>
            </a:xfrm>
            <a:prstGeom prst="rect">
              <a:avLst/>
            </a:prstGeom>
          </p:spPr>
        </p:pic>
        <p:pic>
          <p:nvPicPr>
            <p:cNvPr id="18" name="object 18"/>
            <p:cNvPicPr/>
            <p:nvPr/>
          </p:nvPicPr>
          <p:blipFill>
            <a:blip r:embed="rId6" cstate="print"/>
            <a:stretch>
              <a:fillRect/>
            </a:stretch>
          </p:blipFill>
          <p:spPr>
            <a:xfrm>
              <a:off x="761999" y="3003804"/>
              <a:ext cx="3352800" cy="2529840"/>
            </a:xfrm>
            <a:prstGeom prst="rect">
              <a:avLst/>
            </a:prstGeom>
          </p:spPr>
        </p:pic>
        <p:sp>
          <p:nvSpPr>
            <p:cNvPr id="19" name="object 19"/>
            <p:cNvSpPr/>
            <p:nvPr/>
          </p:nvSpPr>
          <p:spPr>
            <a:xfrm>
              <a:off x="761999" y="3003804"/>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20" name="object 20"/>
          <p:cNvSpPr txBox="1"/>
          <p:nvPr/>
        </p:nvSpPr>
        <p:spPr>
          <a:xfrm>
            <a:off x="2216785" y="4104513"/>
            <a:ext cx="454025" cy="299720"/>
          </a:xfrm>
          <a:prstGeom prst="rect">
            <a:avLst/>
          </a:prstGeom>
        </p:spPr>
        <p:txBody>
          <a:bodyPr vert="horz" wrap="square" lIns="0" tIns="12700" rIns="0" bIns="0" rtlCol="0">
            <a:spAutoFit/>
          </a:bodyPr>
          <a:lstStyle/>
          <a:p>
            <a:pPr>
              <a:lnSpc>
                <a:spcPct val="100000"/>
              </a:lnSpc>
              <a:spcBef>
                <a:spcPts val="100"/>
              </a:spcBef>
            </a:pPr>
            <a:r>
              <a:rPr sz="1800" spc="-10" dirty="0">
                <a:latin typeface="Calibri"/>
                <a:cs typeface="Calibri"/>
              </a:rPr>
              <a:t>Stuff</a:t>
            </a:r>
            <a:endParaRPr sz="1800">
              <a:latin typeface="Calibri"/>
              <a:cs typeface="Calibri"/>
            </a:endParaRPr>
          </a:p>
        </p:txBody>
      </p:sp>
      <p:grpSp>
        <p:nvGrpSpPr>
          <p:cNvPr id="21" name="object 21"/>
          <p:cNvGrpSpPr/>
          <p:nvPr/>
        </p:nvGrpSpPr>
        <p:grpSpPr>
          <a:xfrm>
            <a:off x="4150105" y="5340350"/>
            <a:ext cx="385445" cy="259079"/>
            <a:chOff x="4150105" y="5340350"/>
            <a:chExt cx="385445" cy="259079"/>
          </a:xfrm>
        </p:grpSpPr>
        <p:sp>
          <p:nvSpPr>
            <p:cNvPr id="22" name="object 22"/>
            <p:cNvSpPr/>
            <p:nvPr/>
          </p:nvSpPr>
          <p:spPr>
            <a:xfrm>
              <a:off x="4162805" y="5353050"/>
              <a:ext cx="360045" cy="233679"/>
            </a:xfrm>
            <a:custGeom>
              <a:avLst/>
              <a:gdLst/>
              <a:ahLst/>
              <a:cxnLst/>
              <a:rect l="l" t="t" r="r" b="b"/>
              <a:pathLst>
                <a:path w="360045" h="233679">
                  <a:moveTo>
                    <a:pt x="116586" y="0"/>
                  </a:moveTo>
                  <a:lnTo>
                    <a:pt x="0" y="116586"/>
                  </a:lnTo>
                  <a:lnTo>
                    <a:pt x="116586" y="233172"/>
                  </a:lnTo>
                  <a:lnTo>
                    <a:pt x="116586" y="174878"/>
                  </a:lnTo>
                  <a:lnTo>
                    <a:pt x="359664" y="174878"/>
                  </a:lnTo>
                  <a:lnTo>
                    <a:pt x="359664" y="58293"/>
                  </a:lnTo>
                  <a:lnTo>
                    <a:pt x="116586" y="58293"/>
                  </a:lnTo>
                  <a:lnTo>
                    <a:pt x="116586" y="0"/>
                  </a:lnTo>
                  <a:close/>
                </a:path>
              </a:pathLst>
            </a:custGeom>
            <a:solidFill>
              <a:srgbClr val="000000"/>
            </a:solidFill>
          </p:spPr>
          <p:txBody>
            <a:bodyPr wrap="square" lIns="0" tIns="0" rIns="0" bIns="0" rtlCol="0"/>
            <a:lstStyle/>
            <a:p>
              <a:endParaRPr/>
            </a:p>
          </p:txBody>
        </p:sp>
        <p:sp>
          <p:nvSpPr>
            <p:cNvPr id="23" name="object 23"/>
            <p:cNvSpPr/>
            <p:nvPr/>
          </p:nvSpPr>
          <p:spPr>
            <a:xfrm>
              <a:off x="4162805" y="5353050"/>
              <a:ext cx="360045" cy="233679"/>
            </a:xfrm>
            <a:custGeom>
              <a:avLst/>
              <a:gdLst/>
              <a:ahLst/>
              <a:cxnLst/>
              <a:rect l="l" t="t" r="r" b="b"/>
              <a:pathLst>
                <a:path w="360045" h="233679">
                  <a:moveTo>
                    <a:pt x="359664" y="174878"/>
                  </a:moveTo>
                  <a:lnTo>
                    <a:pt x="116586" y="174878"/>
                  </a:lnTo>
                  <a:lnTo>
                    <a:pt x="116586" y="233172"/>
                  </a:lnTo>
                  <a:lnTo>
                    <a:pt x="0" y="116586"/>
                  </a:lnTo>
                  <a:lnTo>
                    <a:pt x="116586" y="0"/>
                  </a:lnTo>
                  <a:lnTo>
                    <a:pt x="116586" y="58293"/>
                  </a:lnTo>
                  <a:lnTo>
                    <a:pt x="359664" y="58293"/>
                  </a:lnTo>
                  <a:lnTo>
                    <a:pt x="359664" y="174878"/>
                  </a:lnTo>
                  <a:close/>
                </a:path>
              </a:pathLst>
            </a:custGeom>
            <a:ln w="25400">
              <a:solidFill>
                <a:srgbClr val="000000"/>
              </a:solidFill>
            </a:ln>
          </p:spPr>
          <p:txBody>
            <a:bodyPr wrap="square" lIns="0" tIns="0" rIns="0" bIns="0" rtlCol="0"/>
            <a:lstStyle/>
            <a:p>
              <a:endParaRPr/>
            </a:p>
          </p:txBody>
        </p:sp>
      </p:grpSp>
      <p:sp>
        <p:nvSpPr>
          <p:cNvPr id="24" name="object 24"/>
          <p:cNvSpPr txBox="1"/>
          <p:nvPr/>
        </p:nvSpPr>
        <p:spPr>
          <a:xfrm>
            <a:off x="4158488" y="5095494"/>
            <a:ext cx="665480" cy="239395"/>
          </a:xfrm>
          <a:prstGeom prst="rect">
            <a:avLst/>
          </a:prstGeom>
        </p:spPr>
        <p:txBody>
          <a:bodyPr vert="horz" wrap="square" lIns="0" tIns="12700" rIns="0" bIns="0" rtlCol="0">
            <a:spAutoFit/>
          </a:bodyPr>
          <a:lstStyle/>
          <a:p>
            <a:pPr marL="12700">
              <a:lnSpc>
                <a:spcPct val="100000"/>
              </a:lnSpc>
              <a:spcBef>
                <a:spcPts val="100"/>
              </a:spcBef>
            </a:pPr>
            <a:r>
              <a:rPr sz="1400" spc="-10" dirty="0">
                <a:latin typeface="Courier New"/>
                <a:cs typeface="Courier New"/>
              </a:rPr>
              <a:t>Buffer</a:t>
            </a:r>
            <a:endParaRPr sz="1400">
              <a:latin typeface="Courier New"/>
              <a:cs typeface="Courier New"/>
            </a:endParaRPr>
          </a:p>
        </p:txBody>
      </p:sp>
      <p:sp>
        <p:nvSpPr>
          <p:cNvPr id="25" name="object 25"/>
          <p:cNvSpPr/>
          <p:nvPr/>
        </p:nvSpPr>
        <p:spPr>
          <a:xfrm>
            <a:off x="762762" y="3001517"/>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26" name="object 26"/>
          <p:cNvSpPr txBox="1"/>
          <p:nvPr/>
        </p:nvSpPr>
        <p:spPr>
          <a:xfrm>
            <a:off x="775462" y="3014217"/>
            <a:ext cx="3327400" cy="431800"/>
          </a:xfrm>
          <a:prstGeom prst="rect">
            <a:avLst/>
          </a:prstGeom>
          <a:solidFill>
            <a:srgbClr val="A6A6A6">
              <a:alpha val="65881"/>
            </a:srgbClr>
          </a:solidFill>
        </p:spPr>
        <p:txBody>
          <a:bodyPr vert="horz" wrap="square" lIns="0" tIns="63500" rIns="0" bIns="0" rtlCol="0">
            <a:spAutoFit/>
          </a:bodyPr>
          <a:lstStyle/>
          <a:p>
            <a:pPr marL="137795">
              <a:lnSpc>
                <a:spcPct val="100000"/>
              </a:lnSpc>
              <a:spcBef>
                <a:spcPts val="500"/>
              </a:spcBef>
            </a:pPr>
            <a:r>
              <a:rPr sz="1800" dirty="0">
                <a:latin typeface="Calibri"/>
                <a:cs typeface="Calibri"/>
              </a:rPr>
              <a:t>Prev</a:t>
            </a:r>
            <a:r>
              <a:rPr sz="1800" spc="-20" dirty="0">
                <a:latin typeface="Calibri"/>
                <a:cs typeface="Calibri"/>
              </a:rPr>
              <a:t> </a:t>
            </a:r>
            <a:r>
              <a:rPr sz="1800" dirty="0">
                <a:latin typeface="Calibri"/>
                <a:cs typeface="Calibri"/>
              </a:rPr>
              <a:t>frame</a:t>
            </a:r>
            <a:r>
              <a:rPr sz="1800" spc="-25" dirty="0">
                <a:latin typeface="Calibri"/>
                <a:cs typeface="Calibri"/>
              </a:rPr>
              <a:t> </a:t>
            </a:r>
            <a:r>
              <a:rPr sz="1800" dirty="0">
                <a:latin typeface="Calibri"/>
                <a:cs typeface="Calibri"/>
              </a:rPr>
              <a:t>pointer</a:t>
            </a:r>
            <a:r>
              <a:rPr sz="1800" spc="-5" dirty="0">
                <a:latin typeface="Calibri"/>
                <a:cs typeface="Calibri"/>
              </a:rPr>
              <a:t> </a:t>
            </a:r>
            <a:r>
              <a:rPr sz="1800" spc="-10" dirty="0">
                <a:latin typeface="Calibri"/>
                <a:cs typeface="Calibri"/>
              </a:rPr>
              <a:t>(overwritten)</a:t>
            </a:r>
            <a:endParaRPr sz="1800">
              <a:latin typeface="Calibri"/>
              <a:cs typeface="Calibri"/>
            </a:endParaRPr>
          </a:p>
        </p:txBody>
      </p:sp>
      <p:grpSp>
        <p:nvGrpSpPr>
          <p:cNvPr id="27" name="object 27"/>
          <p:cNvGrpSpPr/>
          <p:nvPr/>
        </p:nvGrpSpPr>
        <p:grpSpPr>
          <a:xfrm>
            <a:off x="4121150" y="3330194"/>
            <a:ext cx="386715" cy="259079"/>
            <a:chOff x="4121150" y="3330194"/>
            <a:chExt cx="386715" cy="259079"/>
          </a:xfrm>
        </p:grpSpPr>
        <p:sp>
          <p:nvSpPr>
            <p:cNvPr id="28" name="object 28"/>
            <p:cNvSpPr/>
            <p:nvPr/>
          </p:nvSpPr>
          <p:spPr>
            <a:xfrm>
              <a:off x="4133850" y="3342894"/>
              <a:ext cx="361315" cy="233679"/>
            </a:xfrm>
            <a:custGeom>
              <a:avLst/>
              <a:gdLst/>
              <a:ahLst/>
              <a:cxnLst/>
              <a:rect l="l" t="t" r="r" b="b"/>
              <a:pathLst>
                <a:path w="361314" h="233679">
                  <a:moveTo>
                    <a:pt x="116586" y="0"/>
                  </a:moveTo>
                  <a:lnTo>
                    <a:pt x="0" y="116585"/>
                  </a:lnTo>
                  <a:lnTo>
                    <a:pt x="116586" y="233171"/>
                  </a:lnTo>
                  <a:lnTo>
                    <a:pt x="116586" y="174878"/>
                  </a:lnTo>
                  <a:lnTo>
                    <a:pt x="361188" y="174878"/>
                  </a:lnTo>
                  <a:lnTo>
                    <a:pt x="361188" y="58292"/>
                  </a:lnTo>
                  <a:lnTo>
                    <a:pt x="116586" y="58292"/>
                  </a:lnTo>
                  <a:lnTo>
                    <a:pt x="116586" y="0"/>
                  </a:lnTo>
                  <a:close/>
                </a:path>
              </a:pathLst>
            </a:custGeom>
            <a:solidFill>
              <a:srgbClr val="000000"/>
            </a:solidFill>
          </p:spPr>
          <p:txBody>
            <a:bodyPr wrap="square" lIns="0" tIns="0" rIns="0" bIns="0" rtlCol="0"/>
            <a:lstStyle/>
            <a:p>
              <a:endParaRPr/>
            </a:p>
          </p:txBody>
        </p:sp>
        <p:sp>
          <p:nvSpPr>
            <p:cNvPr id="29" name="object 29"/>
            <p:cNvSpPr/>
            <p:nvPr/>
          </p:nvSpPr>
          <p:spPr>
            <a:xfrm>
              <a:off x="4133850" y="3342894"/>
              <a:ext cx="361315" cy="233679"/>
            </a:xfrm>
            <a:custGeom>
              <a:avLst/>
              <a:gdLst/>
              <a:ahLst/>
              <a:cxnLst/>
              <a:rect l="l" t="t" r="r" b="b"/>
              <a:pathLst>
                <a:path w="361314" h="233679">
                  <a:moveTo>
                    <a:pt x="361188" y="174878"/>
                  </a:moveTo>
                  <a:lnTo>
                    <a:pt x="116586" y="174878"/>
                  </a:lnTo>
                  <a:lnTo>
                    <a:pt x="116586" y="233171"/>
                  </a:lnTo>
                  <a:lnTo>
                    <a:pt x="0" y="116585"/>
                  </a:lnTo>
                  <a:lnTo>
                    <a:pt x="116586" y="0"/>
                  </a:lnTo>
                  <a:lnTo>
                    <a:pt x="116586" y="58292"/>
                  </a:lnTo>
                  <a:lnTo>
                    <a:pt x="361188" y="58292"/>
                  </a:lnTo>
                  <a:lnTo>
                    <a:pt x="361188" y="174878"/>
                  </a:lnTo>
                  <a:close/>
                </a:path>
              </a:pathLst>
            </a:custGeom>
            <a:ln w="25399">
              <a:solidFill>
                <a:srgbClr val="000000"/>
              </a:solidFill>
            </a:ln>
          </p:spPr>
          <p:txBody>
            <a:bodyPr wrap="square" lIns="0" tIns="0" rIns="0" bIns="0" rtlCol="0"/>
            <a:lstStyle/>
            <a:p>
              <a:endParaRPr/>
            </a:p>
          </p:txBody>
        </p:sp>
      </p:grpSp>
      <p:sp>
        <p:nvSpPr>
          <p:cNvPr id="30" name="object 30"/>
          <p:cNvSpPr txBox="1"/>
          <p:nvPr/>
        </p:nvSpPr>
        <p:spPr>
          <a:xfrm>
            <a:off x="4202048" y="3027629"/>
            <a:ext cx="635000" cy="331470"/>
          </a:xfrm>
          <a:prstGeom prst="rect">
            <a:avLst/>
          </a:prstGeom>
        </p:spPr>
        <p:txBody>
          <a:bodyPr vert="horz" wrap="square" lIns="0" tIns="13335" rIns="0" bIns="0" rtlCol="0">
            <a:spAutoFit/>
          </a:bodyPr>
          <a:lstStyle/>
          <a:p>
            <a:pPr marL="12700">
              <a:lnSpc>
                <a:spcPct val="100000"/>
              </a:lnSpc>
              <a:spcBef>
                <a:spcPts val="105"/>
              </a:spcBef>
            </a:pPr>
            <a:r>
              <a:rPr sz="2000" spc="-20" dirty="0">
                <a:latin typeface="Courier New"/>
                <a:cs typeface="Courier New"/>
              </a:rPr>
              <a:t>$ebp</a:t>
            </a:r>
            <a:endParaRPr sz="2000">
              <a:latin typeface="Courier New"/>
              <a:cs typeface="Courier New"/>
            </a:endParaRPr>
          </a:p>
        </p:txBody>
      </p:sp>
      <p:grpSp>
        <p:nvGrpSpPr>
          <p:cNvPr id="31" name="object 31"/>
          <p:cNvGrpSpPr/>
          <p:nvPr/>
        </p:nvGrpSpPr>
        <p:grpSpPr>
          <a:xfrm>
            <a:off x="119283" y="2359660"/>
            <a:ext cx="608965" cy="1090295"/>
            <a:chOff x="119283" y="2359660"/>
            <a:chExt cx="608965" cy="1090295"/>
          </a:xfrm>
        </p:grpSpPr>
        <p:sp>
          <p:nvSpPr>
            <p:cNvPr id="32" name="object 32"/>
            <p:cNvSpPr/>
            <p:nvPr/>
          </p:nvSpPr>
          <p:spPr>
            <a:xfrm>
              <a:off x="417626" y="2359660"/>
              <a:ext cx="264795" cy="283845"/>
            </a:xfrm>
            <a:custGeom>
              <a:avLst/>
              <a:gdLst/>
              <a:ahLst/>
              <a:cxnLst/>
              <a:rect l="l" t="t" r="r" b="b"/>
              <a:pathLst>
                <a:path w="264795" h="283844">
                  <a:moveTo>
                    <a:pt x="18529" y="182499"/>
                  </a:moveTo>
                  <a:lnTo>
                    <a:pt x="0" y="204342"/>
                  </a:lnTo>
                  <a:lnTo>
                    <a:pt x="32384" y="231901"/>
                  </a:lnTo>
                  <a:lnTo>
                    <a:pt x="4597" y="264540"/>
                  </a:lnTo>
                  <a:lnTo>
                    <a:pt x="26949" y="283590"/>
                  </a:lnTo>
                  <a:lnTo>
                    <a:pt x="54737" y="250951"/>
                  </a:lnTo>
                  <a:lnTo>
                    <a:pt x="98925" y="250951"/>
                  </a:lnTo>
                  <a:lnTo>
                    <a:pt x="73266" y="229107"/>
                  </a:lnTo>
                  <a:lnTo>
                    <a:pt x="89521" y="210057"/>
                  </a:lnTo>
                  <a:lnTo>
                    <a:pt x="50914" y="210057"/>
                  </a:lnTo>
                  <a:lnTo>
                    <a:pt x="18529" y="182499"/>
                  </a:lnTo>
                  <a:close/>
                </a:path>
                <a:path w="264795" h="283844">
                  <a:moveTo>
                    <a:pt x="98925" y="250951"/>
                  </a:moveTo>
                  <a:lnTo>
                    <a:pt x="54737" y="250951"/>
                  </a:lnTo>
                  <a:lnTo>
                    <a:pt x="87109" y="278511"/>
                  </a:lnTo>
                  <a:lnTo>
                    <a:pt x="105638" y="256666"/>
                  </a:lnTo>
                  <a:lnTo>
                    <a:pt x="98925" y="250951"/>
                  </a:lnTo>
                  <a:close/>
                </a:path>
                <a:path w="264795" h="283844">
                  <a:moveTo>
                    <a:pt x="78765" y="177418"/>
                  </a:moveTo>
                  <a:lnTo>
                    <a:pt x="50914" y="210057"/>
                  </a:lnTo>
                  <a:lnTo>
                    <a:pt x="89521" y="210057"/>
                  </a:lnTo>
                  <a:lnTo>
                    <a:pt x="101117" y="196468"/>
                  </a:lnTo>
                  <a:lnTo>
                    <a:pt x="78765" y="177418"/>
                  </a:lnTo>
                  <a:close/>
                </a:path>
                <a:path w="264795" h="283844">
                  <a:moveTo>
                    <a:pt x="139319" y="0"/>
                  </a:moveTo>
                  <a:lnTo>
                    <a:pt x="122237" y="20065"/>
                  </a:lnTo>
                  <a:lnTo>
                    <a:pt x="155333" y="141477"/>
                  </a:lnTo>
                  <a:lnTo>
                    <a:pt x="176237" y="159385"/>
                  </a:lnTo>
                  <a:lnTo>
                    <a:pt x="210478" y="119125"/>
                  </a:lnTo>
                  <a:lnTo>
                    <a:pt x="174282" y="119125"/>
                  </a:lnTo>
                  <a:lnTo>
                    <a:pt x="156095" y="54228"/>
                  </a:lnTo>
                  <a:lnTo>
                    <a:pt x="202992" y="54228"/>
                  </a:lnTo>
                  <a:lnTo>
                    <a:pt x="139319" y="0"/>
                  </a:lnTo>
                  <a:close/>
                </a:path>
                <a:path w="264795" h="283844">
                  <a:moveTo>
                    <a:pt x="262899" y="108330"/>
                  </a:moveTo>
                  <a:lnTo>
                    <a:pt x="219659" y="108330"/>
                  </a:lnTo>
                  <a:lnTo>
                    <a:pt x="244729" y="129666"/>
                  </a:lnTo>
                  <a:lnTo>
                    <a:pt x="262899" y="108330"/>
                  </a:lnTo>
                  <a:close/>
                </a:path>
                <a:path w="264795" h="283844">
                  <a:moveTo>
                    <a:pt x="202992" y="54228"/>
                  </a:moveTo>
                  <a:lnTo>
                    <a:pt x="156095" y="54228"/>
                  </a:lnTo>
                  <a:lnTo>
                    <a:pt x="198666" y="90424"/>
                  </a:lnTo>
                  <a:lnTo>
                    <a:pt x="174282" y="119125"/>
                  </a:lnTo>
                  <a:lnTo>
                    <a:pt x="210478" y="119125"/>
                  </a:lnTo>
                  <a:lnTo>
                    <a:pt x="219659" y="108330"/>
                  </a:lnTo>
                  <a:lnTo>
                    <a:pt x="262899" y="108330"/>
                  </a:lnTo>
                  <a:lnTo>
                    <a:pt x="264414" y="106552"/>
                  </a:lnTo>
                  <a:lnTo>
                    <a:pt x="239344" y="85216"/>
                  </a:lnTo>
                  <a:lnTo>
                    <a:pt x="252514" y="69723"/>
                  </a:lnTo>
                  <a:lnTo>
                    <a:pt x="249665" y="67310"/>
                  </a:lnTo>
                  <a:lnTo>
                    <a:pt x="218351" y="67310"/>
                  </a:lnTo>
                  <a:lnTo>
                    <a:pt x="202992" y="54228"/>
                  </a:lnTo>
                  <a:close/>
                </a:path>
                <a:path w="264795" h="283844">
                  <a:moveTo>
                    <a:pt x="231520" y="51942"/>
                  </a:moveTo>
                  <a:lnTo>
                    <a:pt x="218351" y="67310"/>
                  </a:lnTo>
                  <a:lnTo>
                    <a:pt x="249665" y="67310"/>
                  </a:lnTo>
                  <a:lnTo>
                    <a:pt x="231520" y="51942"/>
                  </a:lnTo>
                  <a:close/>
                </a:path>
              </a:pathLst>
            </a:custGeom>
            <a:solidFill>
              <a:srgbClr val="000000"/>
            </a:solidFill>
          </p:spPr>
          <p:txBody>
            <a:bodyPr wrap="square" lIns="0" tIns="0" rIns="0" bIns="0" rtlCol="0"/>
            <a:lstStyle/>
            <a:p>
              <a:endParaRPr/>
            </a:p>
          </p:txBody>
        </p:sp>
        <p:pic>
          <p:nvPicPr>
            <p:cNvPr id="33" name="object 33"/>
            <p:cNvPicPr/>
            <p:nvPr/>
          </p:nvPicPr>
          <p:blipFill>
            <a:blip r:embed="rId7" cstate="print"/>
            <a:stretch>
              <a:fillRect/>
            </a:stretch>
          </p:blipFill>
          <p:spPr>
            <a:xfrm>
              <a:off x="119283" y="2690622"/>
              <a:ext cx="608693" cy="759332"/>
            </a:xfrm>
            <a:prstGeom prst="rect">
              <a:avLst/>
            </a:prstGeom>
          </p:spPr>
        </p:pic>
      </p:grpSp>
      <p:sp>
        <p:nvSpPr>
          <p:cNvPr id="34" name="object 34"/>
          <p:cNvSpPr/>
          <p:nvPr/>
        </p:nvSpPr>
        <p:spPr>
          <a:xfrm>
            <a:off x="5676900" y="4280789"/>
            <a:ext cx="24765" cy="24765"/>
          </a:xfrm>
          <a:custGeom>
            <a:avLst/>
            <a:gdLst/>
            <a:ahLst/>
            <a:cxnLst/>
            <a:rect l="l" t="t" r="r" b="b"/>
            <a:pathLst>
              <a:path w="24764" h="24764">
                <a:moveTo>
                  <a:pt x="19176" y="0"/>
                </a:moveTo>
                <a:lnTo>
                  <a:pt x="5587" y="0"/>
                </a:lnTo>
                <a:lnTo>
                  <a:pt x="0" y="5587"/>
                </a:lnTo>
                <a:lnTo>
                  <a:pt x="0" y="19304"/>
                </a:lnTo>
                <a:lnTo>
                  <a:pt x="5587" y="24765"/>
                </a:lnTo>
                <a:lnTo>
                  <a:pt x="19176" y="24765"/>
                </a:lnTo>
                <a:lnTo>
                  <a:pt x="24764" y="19304"/>
                </a:lnTo>
                <a:lnTo>
                  <a:pt x="24764" y="12446"/>
                </a:lnTo>
                <a:lnTo>
                  <a:pt x="24764" y="5587"/>
                </a:lnTo>
                <a:lnTo>
                  <a:pt x="19176" y="0"/>
                </a:lnTo>
                <a:close/>
              </a:path>
            </a:pathLst>
          </a:custGeom>
          <a:solidFill>
            <a:srgbClr val="000000"/>
          </a:solidFill>
        </p:spPr>
        <p:txBody>
          <a:bodyPr wrap="square" lIns="0" tIns="0" rIns="0" bIns="0" rtlCol="0"/>
          <a:lstStyle/>
          <a:p>
            <a:endParaRPr/>
          </a:p>
        </p:txBody>
      </p:sp>
      <p:sp>
        <p:nvSpPr>
          <p:cNvPr id="35" name="object 35"/>
          <p:cNvSpPr txBox="1"/>
          <p:nvPr/>
        </p:nvSpPr>
        <p:spPr>
          <a:xfrm>
            <a:off x="5346319" y="1716786"/>
            <a:ext cx="6719570" cy="824230"/>
          </a:xfrm>
          <a:prstGeom prst="rect">
            <a:avLst/>
          </a:prstGeom>
        </p:spPr>
        <p:txBody>
          <a:bodyPr vert="horz" wrap="square" lIns="0" tIns="46355" rIns="0" bIns="0" rtlCol="0">
            <a:spAutoFit/>
          </a:bodyPr>
          <a:lstStyle/>
          <a:p>
            <a:pPr marL="351155" indent="-339090">
              <a:lnSpc>
                <a:spcPct val="100000"/>
              </a:lnSpc>
              <a:spcBef>
                <a:spcPts val="365"/>
              </a:spcBef>
              <a:buAutoNum type="arabicPeriod"/>
              <a:tabLst>
                <a:tab pos="351790" algn="l"/>
              </a:tabLst>
            </a:pPr>
            <a:r>
              <a:rPr sz="2400" dirty="0">
                <a:latin typeface="Arial"/>
                <a:cs typeface="Arial"/>
              </a:rPr>
              <a:t>Set</a:t>
            </a:r>
            <a:r>
              <a:rPr sz="2400" spc="-25" dirty="0">
                <a:latin typeface="Arial"/>
                <a:cs typeface="Arial"/>
              </a:rPr>
              <a:t> </a:t>
            </a:r>
            <a:r>
              <a:rPr sz="2400" dirty="0">
                <a:latin typeface="Arial"/>
                <a:cs typeface="Arial"/>
              </a:rPr>
              <a:t>a</a:t>
            </a:r>
            <a:r>
              <a:rPr sz="2400" spc="-25" dirty="0">
                <a:latin typeface="Arial"/>
                <a:cs typeface="Arial"/>
              </a:rPr>
              <a:t> </a:t>
            </a:r>
            <a:r>
              <a:rPr sz="2400" dirty="0">
                <a:latin typeface="Arial"/>
                <a:cs typeface="Arial"/>
              </a:rPr>
              <a:t>breakpoint</a:t>
            </a:r>
            <a:r>
              <a:rPr sz="2400" spc="-5" dirty="0">
                <a:latin typeface="Arial"/>
                <a:cs typeface="Arial"/>
              </a:rPr>
              <a:t> </a:t>
            </a:r>
            <a:r>
              <a:rPr sz="2400" dirty="0">
                <a:latin typeface="Arial"/>
                <a:cs typeface="Arial"/>
              </a:rPr>
              <a:t>at</a:t>
            </a:r>
            <a:r>
              <a:rPr sz="2400" spc="-10" dirty="0">
                <a:latin typeface="Arial"/>
                <a:cs typeface="Arial"/>
              </a:rPr>
              <a:t> bof()</a:t>
            </a:r>
            <a:endParaRPr sz="2400">
              <a:latin typeface="Arial"/>
              <a:cs typeface="Arial"/>
            </a:endParaRPr>
          </a:p>
          <a:p>
            <a:pPr marL="354330" indent="-339090">
              <a:lnSpc>
                <a:spcPct val="100000"/>
              </a:lnSpc>
              <a:spcBef>
                <a:spcPts val="260"/>
              </a:spcBef>
              <a:buAutoNum type="arabicPeriod"/>
              <a:tabLst>
                <a:tab pos="354965" algn="l"/>
              </a:tabLst>
            </a:pPr>
            <a:r>
              <a:rPr sz="2400" dirty="0">
                <a:latin typeface="Arial"/>
                <a:cs typeface="Arial"/>
              </a:rPr>
              <a:t>Run</a:t>
            </a:r>
            <a:r>
              <a:rPr sz="2400" spc="-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program</a:t>
            </a:r>
            <a:r>
              <a:rPr sz="2400" spc="-5" dirty="0">
                <a:latin typeface="Arial"/>
                <a:cs typeface="Arial"/>
              </a:rPr>
              <a:t> </a:t>
            </a:r>
            <a:r>
              <a:rPr sz="2400" dirty="0">
                <a:latin typeface="Arial"/>
                <a:cs typeface="Arial"/>
              </a:rPr>
              <a:t>until</a:t>
            </a:r>
            <a:r>
              <a:rPr sz="2400" spc="-5" dirty="0">
                <a:latin typeface="Arial"/>
                <a:cs typeface="Arial"/>
              </a:rPr>
              <a:t> </a:t>
            </a:r>
            <a:r>
              <a:rPr sz="2400" dirty="0">
                <a:latin typeface="Arial"/>
                <a:cs typeface="Arial"/>
              </a:rPr>
              <a:t>it</a:t>
            </a:r>
            <a:r>
              <a:rPr sz="2400" spc="-20" dirty="0">
                <a:latin typeface="Arial"/>
                <a:cs typeface="Arial"/>
              </a:rPr>
              <a:t> </a:t>
            </a:r>
            <a:r>
              <a:rPr sz="2400" dirty="0">
                <a:latin typeface="Arial"/>
                <a:cs typeface="Arial"/>
              </a:rPr>
              <a:t>reaches the</a:t>
            </a:r>
            <a:r>
              <a:rPr sz="2400" spc="-10" dirty="0">
                <a:latin typeface="Arial"/>
                <a:cs typeface="Arial"/>
              </a:rPr>
              <a:t> breakpoint</a:t>
            </a:r>
            <a:endParaRPr sz="2400">
              <a:latin typeface="Arial"/>
              <a:cs typeface="Arial"/>
            </a:endParaRPr>
          </a:p>
        </p:txBody>
      </p:sp>
      <p:pic>
        <p:nvPicPr>
          <p:cNvPr id="36" name="object 36"/>
          <p:cNvPicPr/>
          <p:nvPr/>
        </p:nvPicPr>
        <p:blipFill>
          <a:blip r:embed="rId8" cstate="print"/>
          <a:stretch>
            <a:fillRect/>
          </a:stretch>
        </p:blipFill>
        <p:spPr>
          <a:xfrm>
            <a:off x="5192688" y="2701496"/>
            <a:ext cx="6586317" cy="1226464"/>
          </a:xfrm>
          <a:prstGeom prst="rect">
            <a:avLst/>
          </a:prstGeom>
        </p:spPr>
      </p:pic>
      <p:sp>
        <p:nvSpPr>
          <p:cNvPr id="37" name="object 37"/>
          <p:cNvSpPr txBox="1"/>
          <p:nvPr/>
        </p:nvSpPr>
        <p:spPr>
          <a:xfrm>
            <a:off x="6219190" y="4690109"/>
            <a:ext cx="412559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(a</a:t>
            </a:r>
            <a:r>
              <a:rPr sz="1800" b="1" spc="-40" dirty="0">
                <a:latin typeface="Arial"/>
                <a:cs typeface="Arial"/>
              </a:rPr>
              <a:t> </a:t>
            </a:r>
            <a:r>
              <a:rPr sz="1800" b="1" dirty="0">
                <a:latin typeface="Arial"/>
                <a:cs typeface="Arial"/>
              </a:rPr>
              <a:t>lot</a:t>
            </a:r>
            <a:r>
              <a:rPr sz="1800" b="1" spc="-50" dirty="0">
                <a:latin typeface="Arial"/>
                <a:cs typeface="Arial"/>
              </a:rPr>
              <a:t> </a:t>
            </a:r>
            <a:r>
              <a:rPr sz="1800" b="1" dirty="0">
                <a:latin typeface="Arial"/>
                <a:cs typeface="Arial"/>
              </a:rPr>
              <a:t>of</a:t>
            </a:r>
            <a:r>
              <a:rPr sz="1800" b="1" spc="-35" dirty="0">
                <a:latin typeface="Arial"/>
                <a:cs typeface="Arial"/>
              </a:rPr>
              <a:t> </a:t>
            </a:r>
            <a:r>
              <a:rPr sz="1800" b="1" dirty="0">
                <a:latin typeface="Arial"/>
                <a:cs typeface="Arial"/>
              </a:rPr>
              <a:t>output</a:t>
            </a:r>
            <a:r>
              <a:rPr sz="1800" b="1" spc="-50" dirty="0">
                <a:latin typeface="Arial"/>
                <a:cs typeface="Arial"/>
              </a:rPr>
              <a:t> </a:t>
            </a:r>
            <a:r>
              <a:rPr sz="1800" b="1" dirty="0">
                <a:latin typeface="Arial"/>
                <a:cs typeface="Arial"/>
              </a:rPr>
              <a:t>will</a:t>
            </a:r>
            <a:r>
              <a:rPr sz="1800" b="1" spc="-80" dirty="0">
                <a:latin typeface="Arial"/>
                <a:cs typeface="Arial"/>
              </a:rPr>
              <a:t> </a:t>
            </a:r>
            <a:r>
              <a:rPr sz="1800" b="1" dirty="0">
                <a:latin typeface="Arial"/>
                <a:cs typeface="Arial"/>
              </a:rPr>
              <a:t>be</a:t>
            </a:r>
            <a:r>
              <a:rPr sz="1800" b="1" spc="-40" dirty="0">
                <a:latin typeface="Arial"/>
                <a:cs typeface="Arial"/>
              </a:rPr>
              <a:t> </a:t>
            </a:r>
            <a:r>
              <a:rPr sz="1800" b="1" dirty="0">
                <a:latin typeface="Arial"/>
                <a:cs typeface="Arial"/>
              </a:rPr>
              <a:t>displayed</a:t>
            </a:r>
            <a:r>
              <a:rPr sz="1800" b="1" spc="-40" dirty="0">
                <a:latin typeface="Arial"/>
                <a:cs typeface="Arial"/>
              </a:rPr>
              <a:t> </a:t>
            </a:r>
            <a:r>
              <a:rPr sz="1800" b="1" spc="-10" dirty="0">
                <a:latin typeface="Arial"/>
                <a:cs typeface="Arial"/>
              </a:rPr>
              <a:t>here)</a:t>
            </a:r>
            <a:endParaRPr sz="1800">
              <a:latin typeface="Arial"/>
              <a:cs typeface="Arial"/>
            </a:endParaRPr>
          </a:p>
        </p:txBody>
      </p:sp>
      <p:sp>
        <p:nvSpPr>
          <p:cNvPr id="38" name="object 38"/>
          <p:cNvSpPr txBox="1"/>
          <p:nvPr/>
        </p:nvSpPr>
        <p:spPr>
          <a:xfrm>
            <a:off x="1907794" y="5700484"/>
            <a:ext cx="848360" cy="281305"/>
          </a:xfrm>
          <a:prstGeom prst="rect">
            <a:avLst/>
          </a:prstGeom>
        </p:spPr>
        <p:txBody>
          <a:bodyPr vert="horz" wrap="square" lIns="0" tIns="0" rIns="0" bIns="0" rtlCol="0">
            <a:spAutoFit/>
          </a:bodyPr>
          <a:lstStyle/>
          <a:p>
            <a:pPr marL="12700">
              <a:lnSpc>
                <a:spcPts val="2090"/>
              </a:lnSpc>
            </a:pPr>
            <a:r>
              <a:rPr sz="1800" spc="-10" dirty="0">
                <a:latin typeface="Arial"/>
                <a:cs typeface="Arial"/>
              </a:rPr>
              <a:t>“badfile”</a:t>
            </a:r>
            <a:endParaRPr sz="1800">
              <a:latin typeface="Arial"/>
              <a:cs typeface="Arial"/>
            </a:endParaRPr>
          </a:p>
        </p:txBody>
      </p:sp>
      <p:sp>
        <p:nvSpPr>
          <p:cNvPr id="39" name="object 39"/>
          <p:cNvSpPr txBox="1">
            <a:spLocks noGrp="1"/>
          </p:cNvSpPr>
          <p:nvPr>
            <p:ph type="sldNum" sz="quarter" idx="7"/>
          </p:nvPr>
        </p:nvSpPr>
        <p:spPr>
          <a:prstGeom prst="rect">
            <a:avLst/>
          </a:prstGeom>
        </p:spPr>
        <p:txBody>
          <a:bodyPr vert="horz" wrap="square" lIns="0" tIns="0" rIns="0" bIns="0" rtlCol="0">
            <a:spAutoFit/>
          </a:bodyPr>
          <a:lstStyle/>
          <a:p>
            <a:pPr marL="38100">
              <a:lnSpc>
                <a:spcPts val="2090"/>
              </a:lnSpc>
            </a:pPr>
            <a:fld id="{81D60167-4931-47E6-BA6A-407CBD079E47}" type="slidenum">
              <a:rPr spc="-25" dirty="0"/>
              <a:t>38</a:t>
            </a:fld>
            <a:endParaRPr spc="-25" dirty="0"/>
          </a:p>
        </p:txBody>
      </p:sp>
      <p:grpSp>
        <p:nvGrpSpPr>
          <p:cNvPr id="40" name="object 3">
            <a:extLst>
              <a:ext uri="{FF2B5EF4-FFF2-40B4-BE49-F238E27FC236}">
                <a16:creationId xmlns:a16="http://schemas.microsoft.com/office/drawing/2014/main" id="{AA94A5C7-319A-B002-62DA-89F2B15CFD4E}"/>
              </a:ext>
            </a:extLst>
          </p:cNvPr>
          <p:cNvGrpSpPr/>
          <p:nvPr/>
        </p:nvGrpSpPr>
        <p:grpSpPr>
          <a:xfrm>
            <a:off x="-6350" y="6466078"/>
            <a:ext cx="12204700" cy="398780"/>
            <a:chOff x="-6350" y="6466078"/>
            <a:chExt cx="12204700" cy="398780"/>
          </a:xfrm>
          <a:solidFill>
            <a:schemeClr val="accent3"/>
          </a:solidFill>
        </p:grpSpPr>
        <p:sp>
          <p:nvSpPr>
            <p:cNvPr id="41" name="object 4">
              <a:extLst>
                <a:ext uri="{FF2B5EF4-FFF2-40B4-BE49-F238E27FC236}">
                  <a16:creationId xmlns:a16="http://schemas.microsoft.com/office/drawing/2014/main" id="{6395A6F6-C6B3-FFDC-21EF-6B89D8641B04}"/>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42" name="object 5">
              <a:extLst>
                <a:ext uri="{FF2B5EF4-FFF2-40B4-BE49-F238E27FC236}">
                  <a16:creationId xmlns:a16="http://schemas.microsoft.com/office/drawing/2014/main" id="{F0A3D561-340D-1559-2E9E-7B9B805F11FC}"/>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43" name="Picture 42" descr="Logo&#10;&#10;Description automatically generated with medium confidence">
            <a:extLst>
              <a:ext uri="{FF2B5EF4-FFF2-40B4-BE49-F238E27FC236}">
                <a16:creationId xmlns:a16="http://schemas.microsoft.com/office/drawing/2014/main" id="{C78FB919-EC56-D1A6-5357-A64D433C2CB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939" y="99771"/>
            <a:ext cx="4772025" cy="452120"/>
          </a:xfrm>
          <a:prstGeom prst="rect">
            <a:avLst/>
          </a:prstGeom>
        </p:spPr>
        <p:txBody>
          <a:bodyPr vert="horz" wrap="square" lIns="0" tIns="12065" rIns="0" bIns="0" rtlCol="0">
            <a:spAutoFit/>
          </a:bodyPr>
          <a:lstStyle/>
          <a:p>
            <a:pPr marL="12700">
              <a:lnSpc>
                <a:spcPct val="100000"/>
              </a:lnSpc>
              <a:spcBef>
                <a:spcPts val="95"/>
              </a:spcBef>
            </a:pPr>
            <a:r>
              <a:rPr dirty="0">
                <a:solidFill>
                  <a:srgbClr val="000000"/>
                </a:solidFill>
              </a:rPr>
              <a:t>Our</a:t>
            </a:r>
            <a:r>
              <a:rPr spc="-70" dirty="0">
                <a:solidFill>
                  <a:srgbClr val="000000"/>
                </a:solidFill>
              </a:rPr>
              <a:t> </a:t>
            </a:r>
            <a:r>
              <a:rPr dirty="0">
                <a:solidFill>
                  <a:srgbClr val="000000"/>
                </a:solidFill>
              </a:rPr>
              <a:t>first</a:t>
            </a:r>
            <a:r>
              <a:rPr spc="-70" dirty="0">
                <a:solidFill>
                  <a:srgbClr val="000000"/>
                </a:solidFill>
              </a:rPr>
              <a:t> </a:t>
            </a:r>
            <a:r>
              <a:rPr dirty="0">
                <a:solidFill>
                  <a:srgbClr val="000000"/>
                </a:solidFill>
              </a:rPr>
              <a:t>buffer</a:t>
            </a:r>
            <a:r>
              <a:rPr spc="-70" dirty="0">
                <a:solidFill>
                  <a:srgbClr val="000000"/>
                </a:solidFill>
              </a:rPr>
              <a:t> </a:t>
            </a:r>
            <a:r>
              <a:rPr dirty="0">
                <a:solidFill>
                  <a:srgbClr val="000000"/>
                </a:solidFill>
              </a:rPr>
              <a:t>overflow</a:t>
            </a:r>
            <a:r>
              <a:rPr spc="-70" dirty="0">
                <a:solidFill>
                  <a:srgbClr val="000000"/>
                </a:solidFill>
              </a:rPr>
              <a:t> </a:t>
            </a:r>
            <a:r>
              <a:rPr spc="-10" dirty="0">
                <a:solidFill>
                  <a:srgbClr val="000000"/>
                </a:solidFill>
              </a:rPr>
              <a:t>attack</a:t>
            </a:r>
          </a:p>
        </p:txBody>
      </p:sp>
      <p:sp>
        <p:nvSpPr>
          <p:cNvPr id="3" name="object 3"/>
          <p:cNvSpPr txBox="1"/>
          <p:nvPr/>
        </p:nvSpPr>
        <p:spPr>
          <a:xfrm>
            <a:off x="5399659" y="71373"/>
            <a:ext cx="6320790" cy="1419225"/>
          </a:xfrm>
          <a:prstGeom prst="rect">
            <a:avLst/>
          </a:prstGeom>
        </p:spPr>
        <p:txBody>
          <a:bodyPr vert="horz" wrap="square" lIns="0" tIns="12700" rIns="0" bIns="0" rtlCol="0">
            <a:spAutoFit/>
          </a:bodyPr>
          <a:lstStyle/>
          <a:p>
            <a:pPr marL="24765" algn="ctr">
              <a:lnSpc>
                <a:spcPct val="100000"/>
              </a:lnSpc>
              <a:spcBef>
                <a:spcPts val="100"/>
              </a:spcBef>
            </a:pPr>
            <a:r>
              <a:rPr sz="1800" b="1" spc="-10" dirty="0">
                <a:latin typeface="Arial"/>
                <a:cs typeface="Arial"/>
              </a:rPr>
              <a:t>GOAL:</a:t>
            </a:r>
            <a:endParaRPr sz="1800">
              <a:latin typeface="Arial"/>
              <a:cs typeface="Arial"/>
            </a:endParaRPr>
          </a:p>
          <a:p>
            <a:pPr marL="22860" algn="ctr">
              <a:lnSpc>
                <a:spcPct val="100000"/>
              </a:lnSpc>
            </a:pPr>
            <a:r>
              <a:rPr sz="1800" b="1" dirty="0">
                <a:latin typeface="Arial"/>
                <a:cs typeface="Arial"/>
              </a:rPr>
              <a:t>Overflow</a:t>
            </a:r>
            <a:r>
              <a:rPr sz="1800" b="1" spc="5" dirty="0">
                <a:latin typeface="Arial"/>
                <a:cs typeface="Arial"/>
              </a:rPr>
              <a:t> </a:t>
            </a:r>
            <a:r>
              <a:rPr sz="1800" b="1" dirty="0">
                <a:latin typeface="Arial"/>
                <a:cs typeface="Arial"/>
              </a:rPr>
              <a:t>a</a:t>
            </a:r>
            <a:r>
              <a:rPr sz="1800" b="1" spc="-15" dirty="0">
                <a:latin typeface="Arial"/>
                <a:cs typeface="Arial"/>
              </a:rPr>
              <a:t> </a:t>
            </a:r>
            <a:r>
              <a:rPr sz="1800" b="1" dirty="0">
                <a:latin typeface="Arial"/>
                <a:cs typeface="Arial"/>
              </a:rPr>
              <a:t>buffer</a:t>
            </a:r>
            <a:r>
              <a:rPr sz="1800" b="1" spc="-20" dirty="0">
                <a:latin typeface="Arial"/>
                <a:cs typeface="Arial"/>
              </a:rPr>
              <a:t> </a:t>
            </a:r>
            <a:r>
              <a:rPr sz="1800" b="1" dirty="0">
                <a:latin typeface="Arial"/>
                <a:cs typeface="Arial"/>
              </a:rPr>
              <a:t>to</a:t>
            </a:r>
            <a:r>
              <a:rPr sz="1800" b="1" spc="-15" dirty="0">
                <a:latin typeface="Arial"/>
                <a:cs typeface="Arial"/>
              </a:rPr>
              <a:t> </a:t>
            </a:r>
            <a:r>
              <a:rPr sz="1800" b="1" dirty="0">
                <a:latin typeface="Arial"/>
                <a:cs typeface="Arial"/>
              </a:rPr>
              <a:t>insert</a:t>
            </a:r>
            <a:r>
              <a:rPr sz="1800" b="1" spc="-15" dirty="0">
                <a:latin typeface="Arial"/>
                <a:cs typeface="Arial"/>
              </a:rPr>
              <a:t> </a:t>
            </a:r>
            <a:r>
              <a:rPr sz="1800" b="1" dirty="0">
                <a:latin typeface="Arial"/>
                <a:cs typeface="Arial"/>
              </a:rPr>
              <a:t>code</a:t>
            </a:r>
            <a:r>
              <a:rPr sz="1800" b="1" spc="-15" dirty="0">
                <a:latin typeface="Arial"/>
                <a:cs typeface="Arial"/>
              </a:rPr>
              <a:t> </a:t>
            </a:r>
            <a:r>
              <a:rPr sz="1800" b="1" dirty="0">
                <a:latin typeface="Arial"/>
                <a:cs typeface="Arial"/>
              </a:rPr>
              <a:t>and</a:t>
            </a:r>
            <a:r>
              <a:rPr sz="1800" b="1" spc="-15" dirty="0">
                <a:latin typeface="Arial"/>
                <a:cs typeface="Arial"/>
              </a:rPr>
              <a:t> </a:t>
            </a:r>
            <a:r>
              <a:rPr sz="1800" b="1" dirty="0">
                <a:latin typeface="Arial"/>
                <a:cs typeface="Arial"/>
              </a:rPr>
              <a:t>a</a:t>
            </a:r>
            <a:r>
              <a:rPr sz="1800" b="1" spc="-15" dirty="0">
                <a:latin typeface="Arial"/>
                <a:cs typeface="Arial"/>
              </a:rPr>
              <a:t> </a:t>
            </a:r>
            <a:r>
              <a:rPr sz="1800" b="1" dirty="0">
                <a:latin typeface="Arial"/>
                <a:cs typeface="Arial"/>
              </a:rPr>
              <a:t>new</a:t>
            </a:r>
            <a:r>
              <a:rPr sz="1800" b="1" spc="-10" dirty="0">
                <a:latin typeface="Arial"/>
                <a:cs typeface="Arial"/>
              </a:rPr>
              <a:t> </a:t>
            </a:r>
            <a:r>
              <a:rPr sz="1800" b="1" dirty="0">
                <a:latin typeface="Arial"/>
                <a:cs typeface="Arial"/>
              </a:rPr>
              <a:t>return</a:t>
            </a:r>
            <a:r>
              <a:rPr sz="1800" b="1" spc="-5" dirty="0">
                <a:latin typeface="Arial"/>
                <a:cs typeface="Arial"/>
              </a:rPr>
              <a:t> </a:t>
            </a:r>
            <a:r>
              <a:rPr sz="1800" b="1" spc="-10" dirty="0">
                <a:latin typeface="Arial"/>
                <a:cs typeface="Arial"/>
              </a:rPr>
              <a:t>address</a:t>
            </a:r>
            <a:endParaRPr sz="1800">
              <a:latin typeface="Arial"/>
              <a:cs typeface="Arial"/>
            </a:endParaRPr>
          </a:p>
          <a:p>
            <a:pPr marL="12700" marR="778510">
              <a:lnSpc>
                <a:spcPct val="100000"/>
              </a:lnSpc>
              <a:spcBef>
                <a:spcPts val="890"/>
              </a:spcBef>
            </a:pPr>
            <a:r>
              <a:rPr sz="2400" b="1" u="sng" dirty="0">
                <a:uFill>
                  <a:solidFill>
                    <a:srgbClr val="000000"/>
                  </a:solidFill>
                </a:uFill>
                <a:latin typeface="Arial"/>
                <a:cs typeface="Arial"/>
              </a:rPr>
              <a:t>Step</a:t>
            </a:r>
            <a:r>
              <a:rPr sz="2400" b="1" u="sng" spc="-15" dirty="0">
                <a:uFill>
                  <a:solidFill>
                    <a:srgbClr val="000000"/>
                  </a:solidFill>
                </a:uFill>
                <a:latin typeface="Arial"/>
                <a:cs typeface="Arial"/>
              </a:rPr>
              <a:t> </a:t>
            </a:r>
            <a:r>
              <a:rPr sz="2400" b="1" u="sng" dirty="0">
                <a:uFill>
                  <a:solidFill>
                    <a:srgbClr val="000000"/>
                  </a:solidFill>
                </a:uFill>
                <a:latin typeface="Arial"/>
                <a:cs typeface="Arial"/>
              </a:rPr>
              <a:t>1:</a:t>
            </a:r>
            <a:r>
              <a:rPr sz="2400" b="1" u="sng" spc="-30" dirty="0">
                <a:uFill>
                  <a:solidFill>
                    <a:srgbClr val="000000"/>
                  </a:solidFill>
                </a:uFill>
                <a:latin typeface="Arial"/>
                <a:cs typeface="Arial"/>
              </a:rPr>
              <a:t> </a:t>
            </a:r>
            <a:r>
              <a:rPr sz="2400" dirty="0">
                <a:latin typeface="Arial"/>
                <a:cs typeface="Arial"/>
              </a:rPr>
              <a:t>Find</a:t>
            </a:r>
            <a:r>
              <a:rPr sz="2400" spc="-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offset</a:t>
            </a:r>
            <a:r>
              <a:rPr sz="2400" spc="-30" dirty="0">
                <a:latin typeface="Arial"/>
                <a:cs typeface="Arial"/>
              </a:rPr>
              <a:t> </a:t>
            </a:r>
            <a:r>
              <a:rPr sz="2400" dirty="0">
                <a:latin typeface="Arial"/>
                <a:cs typeface="Arial"/>
              </a:rPr>
              <a:t>between</a:t>
            </a:r>
            <a:r>
              <a:rPr sz="2400" spc="-5" dirty="0">
                <a:latin typeface="Arial"/>
                <a:cs typeface="Arial"/>
              </a:rPr>
              <a:t> </a:t>
            </a:r>
            <a:r>
              <a:rPr sz="2400" dirty="0">
                <a:latin typeface="Arial"/>
                <a:cs typeface="Arial"/>
              </a:rPr>
              <a:t>the</a:t>
            </a:r>
            <a:r>
              <a:rPr sz="2400" spc="-10" dirty="0">
                <a:latin typeface="Arial"/>
                <a:cs typeface="Arial"/>
              </a:rPr>
              <a:t> </a:t>
            </a:r>
            <a:r>
              <a:rPr sz="2400" spc="-20" dirty="0">
                <a:latin typeface="Arial"/>
                <a:cs typeface="Arial"/>
              </a:rPr>
              <a:t>base </a:t>
            </a:r>
            <a:r>
              <a:rPr sz="2400" dirty="0">
                <a:latin typeface="Arial"/>
                <a:cs typeface="Arial"/>
              </a:rPr>
              <a:t>of</a:t>
            </a:r>
            <a:r>
              <a:rPr sz="2400" spc="-25" dirty="0">
                <a:latin typeface="Arial"/>
                <a:cs typeface="Arial"/>
              </a:rPr>
              <a:t> </a:t>
            </a:r>
            <a:r>
              <a:rPr sz="2400" dirty="0">
                <a:latin typeface="Arial"/>
                <a:cs typeface="Arial"/>
              </a:rPr>
              <a:t>the</a:t>
            </a:r>
            <a:r>
              <a:rPr sz="2400" spc="-25" dirty="0">
                <a:latin typeface="Arial"/>
                <a:cs typeface="Arial"/>
              </a:rPr>
              <a:t> </a:t>
            </a:r>
            <a:r>
              <a:rPr sz="2400" dirty="0">
                <a:latin typeface="Arial"/>
                <a:cs typeface="Arial"/>
              </a:rPr>
              <a:t>buffer</a:t>
            </a:r>
            <a:r>
              <a:rPr sz="2400" spc="-10" dirty="0">
                <a:latin typeface="Arial"/>
                <a:cs typeface="Arial"/>
              </a:rPr>
              <a:t> </a:t>
            </a:r>
            <a:r>
              <a:rPr sz="2400" dirty="0">
                <a:latin typeface="Arial"/>
                <a:cs typeface="Arial"/>
              </a:rPr>
              <a:t>and</a:t>
            </a:r>
            <a:r>
              <a:rPr sz="2400" spc="-1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return</a:t>
            </a:r>
            <a:r>
              <a:rPr sz="2400" spc="-15" dirty="0">
                <a:latin typeface="Arial"/>
                <a:cs typeface="Arial"/>
              </a:rPr>
              <a:t> </a:t>
            </a:r>
            <a:r>
              <a:rPr sz="2400" spc="-10" dirty="0">
                <a:latin typeface="Arial"/>
                <a:cs typeface="Arial"/>
              </a:rPr>
              <a:t>address</a:t>
            </a:r>
            <a:endParaRPr sz="2400">
              <a:latin typeface="Arial"/>
              <a:cs typeface="Arial"/>
            </a:endParaRPr>
          </a:p>
        </p:txBody>
      </p:sp>
      <p:grpSp>
        <p:nvGrpSpPr>
          <p:cNvPr id="4" name="object 4"/>
          <p:cNvGrpSpPr/>
          <p:nvPr/>
        </p:nvGrpSpPr>
        <p:grpSpPr>
          <a:xfrm>
            <a:off x="750062" y="978661"/>
            <a:ext cx="3378200" cy="1183640"/>
            <a:chOff x="750062" y="978661"/>
            <a:chExt cx="3378200" cy="1183640"/>
          </a:xfrm>
        </p:grpSpPr>
        <p:sp>
          <p:nvSpPr>
            <p:cNvPr id="5" name="object 5"/>
            <p:cNvSpPr/>
            <p:nvPr/>
          </p:nvSpPr>
          <p:spPr>
            <a:xfrm>
              <a:off x="762762" y="991361"/>
              <a:ext cx="3352800" cy="1158240"/>
            </a:xfrm>
            <a:custGeom>
              <a:avLst/>
              <a:gdLst/>
              <a:ahLst/>
              <a:cxnLst/>
              <a:rect l="l" t="t" r="r" b="b"/>
              <a:pathLst>
                <a:path w="3352800" h="1158239">
                  <a:moveTo>
                    <a:pt x="3352800" y="0"/>
                  </a:moveTo>
                  <a:lnTo>
                    <a:pt x="0" y="0"/>
                  </a:lnTo>
                  <a:lnTo>
                    <a:pt x="0" y="1158239"/>
                  </a:lnTo>
                  <a:lnTo>
                    <a:pt x="3352800" y="1158239"/>
                  </a:lnTo>
                  <a:lnTo>
                    <a:pt x="3352800" y="0"/>
                  </a:lnTo>
                  <a:close/>
                </a:path>
              </a:pathLst>
            </a:custGeom>
            <a:solidFill>
              <a:srgbClr val="C0504D"/>
            </a:solidFill>
          </p:spPr>
          <p:txBody>
            <a:bodyPr wrap="square" lIns="0" tIns="0" rIns="0" bIns="0" rtlCol="0"/>
            <a:lstStyle/>
            <a:p>
              <a:endParaRPr/>
            </a:p>
          </p:txBody>
        </p:sp>
        <p:sp>
          <p:nvSpPr>
            <p:cNvPr id="6" name="object 6"/>
            <p:cNvSpPr/>
            <p:nvPr/>
          </p:nvSpPr>
          <p:spPr>
            <a:xfrm>
              <a:off x="762762" y="991361"/>
              <a:ext cx="3352800" cy="1158240"/>
            </a:xfrm>
            <a:custGeom>
              <a:avLst/>
              <a:gdLst/>
              <a:ahLst/>
              <a:cxnLst/>
              <a:rect l="l" t="t" r="r" b="b"/>
              <a:pathLst>
                <a:path w="3352800" h="1158239">
                  <a:moveTo>
                    <a:pt x="0" y="1158239"/>
                  </a:moveTo>
                  <a:lnTo>
                    <a:pt x="3352800" y="1158239"/>
                  </a:lnTo>
                  <a:lnTo>
                    <a:pt x="3352800" y="0"/>
                  </a:lnTo>
                  <a:lnTo>
                    <a:pt x="0" y="0"/>
                  </a:lnTo>
                  <a:lnTo>
                    <a:pt x="0" y="1158239"/>
                  </a:lnTo>
                  <a:close/>
                </a:path>
              </a:pathLst>
            </a:custGeom>
            <a:ln w="25400">
              <a:solidFill>
                <a:srgbClr val="000000"/>
              </a:solidFill>
            </a:ln>
          </p:spPr>
          <p:txBody>
            <a:bodyPr wrap="square" lIns="0" tIns="0" rIns="0" bIns="0" rtlCol="0"/>
            <a:lstStyle/>
            <a:p>
              <a:endParaRPr/>
            </a:p>
          </p:txBody>
        </p:sp>
      </p:grpSp>
      <p:sp>
        <p:nvSpPr>
          <p:cNvPr id="7" name="object 7"/>
          <p:cNvSpPr txBox="1"/>
          <p:nvPr/>
        </p:nvSpPr>
        <p:spPr>
          <a:xfrm>
            <a:off x="762762" y="991361"/>
            <a:ext cx="3352800" cy="115824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5"/>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8" name="object 8"/>
          <p:cNvGrpSpPr/>
          <p:nvPr/>
        </p:nvGrpSpPr>
        <p:grpSpPr>
          <a:xfrm>
            <a:off x="714755" y="2101583"/>
            <a:ext cx="3442970" cy="561340"/>
            <a:chOff x="714755" y="2101583"/>
            <a:chExt cx="3442970" cy="561340"/>
          </a:xfrm>
        </p:grpSpPr>
        <p:pic>
          <p:nvPicPr>
            <p:cNvPr id="9" name="object 9"/>
            <p:cNvPicPr/>
            <p:nvPr/>
          </p:nvPicPr>
          <p:blipFill>
            <a:blip r:embed="rId2" cstate="print"/>
            <a:stretch>
              <a:fillRect/>
            </a:stretch>
          </p:blipFill>
          <p:spPr>
            <a:xfrm>
              <a:off x="714755" y="2121433"/>
              <a:ext cx="3442716" cy="455650"/>
            </a:xfrm>
            <a:prstGeom prst="rect">
              <a:avLst/>
            </a:prstGeom>
          </p:spPr>
        </p:pic>
        <p:pic>
          <p:nvPicPr>
            <p:cNvPr id="10" name="object 10"/>
            <p:cNvPicPr/>
            <p:nvPr/>
          </p:nvPicPr>
          <p:blipFill>
            <a:blip r:embed="rId3" cstate="print"/>
            <a:stretch>
              <a:fillRect/>
            </a:stretch>
          </p:blipFill>
          <p:spPr>
            <a:xfrm>
              <a:off x="2036063" y="2101583"/>
              <a:ext cx="797064" cy="560844"/>
            </a:xfrm>
            <a:prstGeom prst="rect">
              <a:avLst/>
            </a:prstGeom>
          </p:spPr>
        </p:pic>
        <p:pic>
          <p:nvPicPr>
            <p:cNvPr id="11" name="object 11"/>
            <p:cNvPicPr/>
            <p:nvPr/>
          </p:nvPicPr>
          <p:blipFill>
            <a:blip r:embed="rId4" cstate="print"/>
            <a:stretch>
              <a:fillRect/>
            </a:stretch>
          </p:blipFill>
          <p:spPr>
            <a:xfrm>
              <a:off x="761999" y="2148840"/>
              <a:ext cx="3352800" cy="365760"/>
            </a:xfrm>
            <a:prstGeom prst="rect">
              <a:avLst/>
            </a:prstGeom>
          </p:spPr>
        </p:pic>
        <p:sp>
          <p:nvSpPr>
            <p:cNvPr id="12" name="object 12"/>
            <p:cNvSpPr/>
            <p:nvPr/>
          </p:nvSpPr>
          <p:spPr>
            <a:xfrm>
              <a:off x="761999" y="21488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13" name="object 13"/>
          <p:cNvSpPr txBox="1"/>
          <p:nvPr/>
        </p:nvSpPr>
        <p:spPr>
          <a:xfrm>
            <a:off x="767524" y="2166873"/>
            <a:ext cx="3343275" cy="299720"/>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Stuff</a:t>
            </a:r>
            <a:endParaRPr sz="1800">
              <a:latin typeface="Calibri"/>
              <a:cs typeface="Calibri"/>
            </a:endParaRPr>
          </a:p>
        </p:txBody>
      </p:sp>
      <p:sp>
        <p:nvSpPr>
          <p:cNvPr id="14" name="object 14"/>
          <p:cNvSpPr/>
          <p:nvPr/>
        </p:nvSpPr>
        <p:spPr>
          <a:xfrm>
            <a:off x="762762" y="25306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15" name="object 15"/>
          <p:cNvSpPr txBox="1"/>
          <p:nvPr/>
        </p:nvSpPr>
        <p:spPr>
          <a:xfrm>
            <a:off x="775462" y="2543301"/>
            <a:ext cx="3327400" cy="431800"/>
          </a:xfrm>
          <a:prstGeom prst="rect">
            <a:avLst/>
          </a:prstGeom>
          <a:solidFill>
            <a:srgbClr val="C0504D"/>
          </a:solidFill>
        </p:spPr>
        <p:txBody>
          <a:bodyPr vert="horz" wrap="square" lIns="0" tIns="62865" rIns="0" bIns="0" rtlCol="0">
            <a:spAutoFit/>
          </a:bodyPr>
          <a:lstStyle/>
          <a:p>
            <a:pPr marL="739775">
              <a:lnSpc>
                <a:spcPct val="100000"/>
              </a:lnSpc>
              <a:spcBef>
                <a:spcPts val="495"/>
              </a:spcBef>
            </a:pPr>
            <a:r>
              <a:rPr sz="1800" dirty="0">
                <a:latin typeface="Calibri"/>
                <a:cs typeface="Calibri"/>
              </a:rPr>
              <a:t>New</a:t>
            </a:r>
            <a:r>
              <a:rPr sz="1800" spc="10" dirty="0">
                <a:latin typeface="Calibri"/>
                <a:cs typeface="Calibri"/>
              </a:rPr>
              <a:t> </a:t>
            </a:r>
            <a:r>
              <a:rPr sz="1800" dirty="0">
                <a:latin typeface="Calibri"/>
                <a:cs typeface="Calibri"/>
              </a:rPr>
              <a:t>return </a:t>
            </a:r>
            <a:r>
              <a:rPr sz="1800" spc="-10" dirty="0">
                <a:latin typeface="Calibri"/>
                <a:cs typeface="Calibri"/>
              </a:rPr>
              <a:t>address</a:t>
            </a:r>
            <a:endParaRPr sz="1800">
              <a:latin typeface="Calibri"/>
              <a:cs typeface="Calibri"/>
            </a:endParaRPr>
          </a:p>
        </p:txBody>
      </p:sp>
      <p:grpSp>
        <p:nvGrpSpPr>
          <p:cNvPr id="16" name="object 16"/>
          <p:cNvGrpSpPr/>
          <p:nvPr/>
        </p:nvGrpSpPr>
        <p:grpSpPr>
          <a:xfrm>
            <a:off x="714755" y="2976372"/>
            <a:ext cx="3442970" cy="2620010"/>
            <a:chOff x="714755" y="2976372"/>
            <a:chExt cx="3442970" cy="2620010"/>
          </a:xfrm>
        </p:grpSpPr>
        <p:pic>
          <p:nvPicPr>
            <p:cNvPr id="17" name="object 17"/>
            <p:cNvPicPr/>
            <p:nvPr/>
          </p:nvPicPr>
          <p:blipFill>
            <a:blip r:embed="rId5" cstate="print"/>
            <a:stretch>
              <a:fillRect/>
            </a:stretch>
          </p:blipFill>
          <p:spPr>
            <a:xfrm>
              <a:off x="714755" y="2976372"/>
              <a:ext cx="3442716" cy="2619755"/>
            </a:xfrm>
            <a:prstGeom prst="rect">
              <a:avLst/>
            </a:prstGeom>
          </p:spPr>
        </p:pic>
        <p:pic>
          <p:nvPicPr>
            <p:cNvPr id="18" name="object 18"/>
            <p:cNvPicPr/>
            <p:nvPr/>
          </p:nvPicPr>
          <p:blipFill>
            <a:blip r:embed="rId6" cstate="print"/>
            <a:stretch>
              <a:fillRect/>
            </a:stretch>
          </p:blipFill>
          <p:spPr>
            <a:xfrm>
              <a:off x="761999" y="3003804"/>
              <a:ext cx="3352800" cy="2529840"/>
            </a:xfrm>
            <a:prstGeom prst="rect">
              <a:avLst/>
            </a:prstGeom>
          </p:spPr>
        </p:pic>
        <p:sp>
          <p:nvSpPr>
            <p:cNvPr id="19" name="object 19"/>
            <p:cNvSpPr/>
            <p:nvPr/>
          </p:nvSpPr>
          <p:spPr>
            <a:xfrm>
              <a:off x="761999" y="3003804"/>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20" name="object 20"/>
          <p:cNvSpPr txBox="1"/>
          <p:nvPr/>
        </p:nvSpPr>
        <p:spPr>
          <a:xfrm>
            <a:off x="2216785" y="4104513"/>
            <a:ext cx="454025" cy="299720"/>
          </a:xfrm>
          <a:prstGeom prst="rect">
            <a:avLst/>
          </a:prstGeom>
        </p:spPr>
        <p:txBody>
          <a:bodyPr vert="horz" wrap="square" lIns="0" tIns="12700" rIns="0" bIns="0" rtlCol="0">
            <a:spAutoFit/>
          </a:bodyPr>
          <a:lstStyle/>
          <a:p>
            <a:pPr>
              <a:lnSpc>
                <a:spcPct val="100000"/>
              </a:lnSpc>
              <a:spcBef>
                <a:spcPts val="100"/>
              </a:spcBef>
            </a:pPr>
            <a:r>
              <a:rPr sz="1800" spc="-10" dirty="0">
                <a:latin typeface="Calibri"/>
                <a:cs typeface="Calibri"/>
              </a:rPr>
              <a:t>Stuff</a:t>
            </a:r>
            <a:endParaRPr sz="1800">
              <a:latin typeface="Calibri"/>
              <a:cs typeface="Calibri"/>
            </a:endParaRPr>
          </a:p>
        </p:txBody>
      </p:sp>
      <p:grpSp>
        <p:nvGrpSpPr>
          <p:cNvPr id="21" name="object 21"/>
          <p:cNvGrpSpPr/>
          <p:nvPr/>
        </p:nvGrpSpPr>
        <p:grpSpPr>
          <a:xfrm>
            <a:off x="750062" y="2988817"/>
            <a:ext cx="3785235" cy="2610485"/>
            <a:chOff x="750062" y="2988817"/>
            <a:chExt cx="3785235" cy="2610485"/>
          </a:xfrm>
        </p:grpSpPr>
        <p:sp>
          <p:nvSpPr>
            <p:cNvPr id="22" name="object 22"/>
            <p:cNvSpPr/>
            <p:nvPr/>
          </p:nvSpPr>
          <p:spPr>
            <a:xfrm>
              <a:off x="4162806" y="5353050"/>
              <a:ext cx="360045" cy="233679"/>
            </a:xfrm>
            <a:custGeom>
              <a:avLst/>
              <a:gdLst/>
              <a:ahLst/>
              <a:cxnLst/>
              <a:rect l="l" t="t" r="r" b="b"/>
              <a:pathLst>
                <a:path w="360045" h="233679">
                  <a:moveTo>
                    <a:pt x="116586" y="0"/>
                  </a:moveTo>
                  <a:lnTo>
                    <a:pt x="0" y="116586"/>
                  </a:lnTo>
                  <a:lnTo>
                    <a:pt x="116586" y="233172"/>
                  </a:lnTo>
                  <a:lnTo>
                    <a:pt x="116586" y="174878"/>
                  </a:lnTo>
                  <a:lnTo>
                    <a:pt x="359664" y="174878"/>
                  </a:lnTo>
                  <a:lnTo>
                    <a:pt x="359664" y="58293"/>
                  </a:lnTo>
                  <a:lnTo>
                    <a:pt x="116586" y="58293"/>
                  </a:lnTo>
                  <a:lnTo>
                    <a:pt x="116586" y="0"/>
                  </a:lnTo>
                  <a:close/>
                </a:path>
              </a:pathLst>
            </a:custGeom>
            <a:solidFill>
              <a:srgbClr val="000000"/>
            </a:solidFill>
          </p:spPr>
          <p:txBody>
            <a:bodyPr wrap="square" lIns="0" tIns="0" rIns="0" bIns="0" rtlCol="0"/>
            <a:lstStyle/>
            <a:p>
              <a:endParaRPr/>
            </a:p>
          </p:txBody>
        </p:sp>
        <p:sp>
          <p:nvSpPr>
            <p:cNvPr id="23" name="object 23"/>
            <p:cNvSpPr/>
            <p:nvPr/>
          </p:nvSpPr>
          <p:spPr>
            <a:xfrm>
              <a:off x="4162806" y="5353050"/>
              <a:ext cx="360045" cy="233679"/>
            </a:xfrm>
            <a:custGeom>
              <a:avLst/>
              <a:gdLst/>
              <a:ahLst/>
              <a:cxnLst/>
              <a:rect l="l" t="t" r="r" b="b"/>
              <a:pathLst>
                <a:path w="360045" h="233679">
                  <a:moveTo>
                    <a:pt x="359664" y="174878"/>
                  </a:moveTo>
                  <a:lnTo>
                    <a:pt x="116586" y="174878"/>
                  </a:lnTo>
                  <a:lnTo>
                    <a:pt x="116586" y="233172"/>
                  </a:lnTo>
                  <a:lnTo>
                    <a:pt x="0" y="116586"/>
                  </a:lnTo>
                  <a:lnTo>
                    <a:pt x="116586" y="0"/>
                  </a:lnTo>
                  <a:lnTo>
                    <a:pt x="116586" y="58293"/>
                  </a:lnTo>
                  <a:lnTo>
                    <a:pt x="359664" y="58293"/>
                  </a:lnTo>
                  <a:lnTo>
                    <a:pt x="359664" y="174878"/>
                  </a:lnTo>
                  <a:close/>
                </a:path>
              </a:pathLst>
            </a:custGeom>
            <a:ln w="25400">
              <a:solidFill>
                <a:srgbClr val="000000"/>
              </a:solidFill>
            </a:ln>
          </p:spPr>
          <p:txBody>
            <a:bodyPr wrap="square" lIns="0" tIns="0" rIns="0" bIns="0" rtlCol="0"/>
            <a:lstStyle/>
            <a:p>
              <a:endParaRPr/>
            </a:p>
          </p:txBody>
        </p:sp>
        <p:sp>
          <p:nvSpPr>
            <p:cNvPr id="24" name="object 24"/>
            <p:cNvSpPr/>
            <p:nvPr/>
          </p:nvSpPr>
          <p:spPr>
            <a:xfrm>
              <a:off x="762762" y="3001517"/>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grpSp>
      <p:sp>
        <p:nvSpPr>
          <p:cNvPr id="25" name="object 25"/>
          <p:cNvSpPr txBox="1"/>
          <p:nvPr/>
        </p:nvSpPr>
        <p:spPr>
          <a:xfrm>
            <a:off x="775462" y="3014217"/>
            <a:ext cx="3327400" cy="431800"/>
          </a:xfrm>
          <a:prstGeom prst="rect">
            <a:avLst/>
          </a:prstGeom>
          <a:solidFill>
            <a:srgbClr val="A6A6A6">
              <a:alpha val="65881"/>
            </a:srgbClr>
          </a:solidFill>
        </p:spPr>
        <p:txBody>
          <a:bodyPr vert="horz" wrap="square" lIns="0" tIns="63500" rIns="0" bIns="0" rtlCol="0">
            <a:spAutoFit/>
          </a:bodyPr>
          <a:lstStyle/>
          <a:p>
            <a:pPr marL="137795">
              <a:lnSpc>
                <a:spcPct val="100000"/>
              </a:lnSpc>
              <a:spcBef>
                <a:spcPts val="500"/>
              </a:spcBef>
            </a:pPr>
            <a:r>
              <a:rPr sz="1800" dirty="0">
                <a:latin typeface="Calibri"/>
                <a:cs typeface="Calibri"/>
              </a:rPr>
              <a:t>Prev</a:t>
            </a:r>
            <a:r>
              <a:rPr sz="1800" spc="-20" dirty="0">
                <a:latin typeface="Calibri"/>
                <a:cs typeface="Calibri"/>
              </a:rPr>
              <a:t> </a:t>
            </a:r>
            <a:r>
              <a:rPr sz="1800" dirty="0">
                <a:latin typeface="Calibri"/>
                <a:cs typeface="Calibri"/>
              </a:rPr>
              <a:t>frame</a:t>
            </a:r>
            <a:r>
              <a:rPr sz="1800" spc="-25" dirty="0">
                <a:latin typeface="Calibri"/>
                <a:cs typeface="Calibri"/>
              </a:rPr>
              <a:t> </a:t>
            </a:r>
            <a:r>
              <a:rPr sz="1800" dirty="0">
                <a:latin typeface="Calibri"/>
                <a:cs typeface="Calibri"/>
              </a:rPr>
              <a:t>pointer</a:t>
            </a:r>
            <a:r>
              <a:rPr sz="1800" spc="-5" dirty="0">
                <a:latin typeface="Calibri"/>
                <a:cs typeface="Calibri"/>
              </a:rPr>
              <a:t> </a:t>
            </a:r>
            <a:r>
              <a:rPr sz="1800" spc="-10" dirty="0">
                <a:latin typeface="Calibri"/>
                <a:cs typeface="Calibri"/>
              </a:rPr>
              <a:t>(overwritten)</a:t>
            </a:r>
            <a:endParaRPr sz="1800">
              <a:latin typeface="Calibri"/>
              <a:cs typeface="Calibri"/>
            </a:endParaRPr>
          </a:p>
        </p:txBody>
      </p:sp>
      <p:grpSp>
        <p:nvGrpSpPr>
          <p:cNvPr id="26" name="object 26"/>
          <p:cNvGrpSpPr/>
          <p:nvPr/>
        </p:nvGrpSpPr>
        <p:grpSpPr>
          <a:xfrm>
            <a:off x="4121150" y="3330194"/>
            <a:ext cx="386715" cy="259079"/>
            <a:chOff x="4121150" y="3330194"/>
            <a:chExt cx="386715" cy="259079"/>
          </a:xfrm>
        </p:grpSpPr>
        <p:sp>
          <p:nvSpPr>
            <p:cNvPr id="27" name="object 27"/>
            <p:cNvSpPr/>
            <p:nvPr/>
          </p:nvSpPr>
          <p:spPr>
            <a:xfrm>
              <a:off x="4133850" y="3342894"/>
              <a:ext cx="361315" cy="233679"/>
            </a:xfrm>
            <a:custGeom>
              <a:avLst/>
              <a:gdLst/>
              <a:ahLst/>
              <a:cxnLst/>
              <a:rect l="l" t="t" r="r" b="b"/>
              <a:pathLst>
                <a:path w="361314" h="233679">
                  <a:moveTo>
                    <a:pt x="116586" y="0"/>
                  </a:moveTo>
                  <a:lnTo>
                    <a:pt x="0" y="116585"/>
                  </a:lnTo>
                  <a:lnTo>
                    <a:pt x="116586" y="233171"/>
                  </a:lnTo>
                  <a:lnTo>
                    <a:pt x="116586" y="174878"/>
                  </a:lnTo>
                  <a:lnTo>
                    <a:pt x="361188" y="174878"/>
                  </a:lnTo>
                  <a:lnTo>
                    <a:pt x="361188" y="58292"/>
                  </a:lnTo>
                  <a:lnTo>
                    <a:pt x="116586" y="58292"/>
                  </a:lnTo>
                  <a:lnTo>
                    <a:pt x="116586" y="0"/>
                  </a:lnTo>
                  <a:close/>
                </a:path>
              </a:pathLst>
            </a:custGeom>
            <a:solidFill>
              <a:srgbClr val="000000"/>
            </a:solidFill>
          </p:spPr>
          <p:txBody>
            <a:bodyPr wrap="square" lIns="0" tIns="0" rIns="0" bIns="0" rtlCol="0"/>
            <a:lstStyle/>
            <a:p>
              <a:endParaRPr/>
            </a:p>
          </p:txBody>
        </p:sp>
        <p:sp>
          <p:nvSpPr>
            <p:cNvPr id="28" name="object 28"/>
            <p:cNvSpPr/>
            <p:nvPr/>
          </p:nvSpPr>
          <p:spPr>
            <a:xfrm>
              <a:off x="4133850" y="3342894"/>
              <a:ext cx="361315" cy="233679"/>
            </a:xfrm>
            <a:custGeom>
              <a:avLst/>
              <a:gdLst/>
              <a:ahLst/>
              <a:cxnLst/>
              <a:rect l="l" t="t" r="r" b="b"/>
              <a:pathLst>
                <a:path w="361314" h="233679">
                  <a:moveTo>
                    <a:pt x="361188" y="174878"/>
                  </a:moveTo>
                  <a:lnTo>
                    <a:pt x="116586" y="174878"/>
                  </a:lnTo>
                  <a:lnTo>
                    <a:pt x="116586" y="233171"/>
                  </a:lnTo>
                  <a:lnTo>
                    <a:pt x="0" y="116585"/>
                  </a:lnTo>
                  <a:lnTo>
                    <a:pt x="116586" y="0"/>
                  </a:lnTo>
                  <a:lnTo>
                    <a:pt x="116586" y="58292"/>
                  </a:lnTo>
                  <a:lnTo>
                    <a:pt x="361188" y="58292"/>
                  </a:lnTo>
                  <a:lnTo>
                    <a:pt x="361188" y="174878"/>
                  </a:lnTo>
                  <a:close/>
                </a:path>
              </a:pathLst>
            </a:custGeom>
            <a:ln w="25399">
              <a:solidFill>
                <a:srgbClr val="000000"/>
              </a:solidFill>
            </a:ln>
          </p:spPr>
          <p:txBody>
            <a:bodyPr wrap="square" lIns="0" tIns="0" rIns="0" bIns="0" rtlCol="0"/>
            <a:lstStyle/>
            <a:p>
              <a:endParaRPr/>
            </a:p>
          </p:txBody>
        </p:sp>
      </p:grpSp>
      <p:sp>
        <p:nvSpPr>
          <p:cNvPr id="29" name="object 29"/>
          <p:cNvSpPr txBox="1"/>
          <p:nvPr/>
        </p:nvSpPr>
        <p:spPr>
          <a:xfrm>
            <a:off x="4202048" y="3027629"/>
            <a:ext cx="635000" cy="331470"/>
          </a:xfrm>
          <a:prstGeom prst="rect">
            <a:avLst/>
          </a:prstGeom>
        </p:spPr>
        <p:txBody>
          <a:bodyPr vert="horz" wrap="square" lIns="0" tIns="13335" rIns="0" bIns="0" rtlCol="0">
            <a:spAutoFit/>
          </a:bodyPr>
          <a:lstStyle/>
          <a:p>
            <a:pPr marL="12700">
              <a:lnSpc>
                <a:spcPct val="100000"/>
              </a:lnSpc>
              <a:spcBef>
                <a:spcPts val="105"/>
              </a:spcBef>
            </a:pPr>
            <a:r>
              <a:rPr sz="2000" spc="-20" dirty="0">
                <a:latin typeface="Courier New"/>
                <a:cs typeface="Courier New"/>
              </a:rPr>
              <a:t>$ebp</a:t>
            </a:r>
            <a:endParaRPr sz="2000">
              <a:latin typeface="Courier New"/>
              <a:cs typeface="Courier New"/>
            </a:endParaRPr>
          </a:p>
        </p:txBody>
      </p:sp>
      <p:grpSp>
        <p:nvGrpSpPr>
          <p:cNvPr id="30" name="object 30"/>
          <p:cNvGrpSpPr/>
          <p:nvPr/>
        </p:nvGrpSpPr>
        <p:grpSpPr>
          <a:xfrm>
            <a:off x="119283" y="2359660"/>
            <a:ext cx="608965" cy="1090295"/>
            <a:chOff x="119283" y="2359660"/>
            <a:chExt cx="608965" cy="1090295"/>
          </a:xfrm>
        </p:grpSpPr>
        <p:sp>
          <p:nvSpPr>
            <p:cNvPr id="31" name="object 31"/>
            <p:cNvSpPr/>
            <p:nvPr/>
          </p:nvSpPr>
          <p:spPr>
            <a:xfrm>
              <a:off x="417626" y="2359660"/>
              <a:ext cx="264795" cy="283845"/>
            </a:xfrm>
            <a:custGeom>
              <a:avLst/>
              <a:gdLst/>
              <a:ahLst/>
              <a:cxnLst/>
              <a:rect l="l" t="t" r="r" b="b"/>
              <a:pathLst>
                <a:path w="264795" h="283844">
                  <a:moveTo>
                    <a:pt x="18529" y="182499"/>
                  </a:moveTo>
                  <a:lnTo>
                    <a:pt x="0" y="204342"/>
                  </a:lnTo>
                  <a:lnTo>
                    <a:pt x="32384" y="231901"/>
                  </a:lnTo>
                  <a:lnTo>
                    <a:pt x="4597" y="264540"/>
                  </a:lnTo>
                  <a:lnTo>
                    <a:pt x="26949" y="283590"/>
                  </a:lnTo>
                  <a:lnTo>
                    <a:pt x="54737" y="250951"/>
                  </a:lnTo>
                  <a:lnTo>
                    <a:pt x="98925" y="250951"/>
                  </a:lnTo>
                  <a:lnTo>
                    <a:pt x="73266" y="229107"/>
                  </a:lnTo>
                  <a:lnTo>
                    <a:pt x="89521" y="210057"/>
                  </a:lnTo>
                  <a:lnTo>
                    <a:pt x="50914" y="210057"/>
                  </a:lnTo>
                  <a:lnTo>
                    <a:pt x="18529" y="182499"/>
                  </a:lnTo>
                  <a:close/>
                </a:path>
                <a:path w="264795" h="283844">
                  <a:moveTo>
                    <a:pt x="98925" y="250951"/>
                  </a:moveTo>
                  <a:lnTo>
                    <a:pt x="54737" y="250951"/>
                  </a:lnTo>
                  <a:lnTo>
                    <a:pt x="87109" y="278511"/>
                  </a:lnTo>
                  <a:lnTo>
                    <a:pt x="105638" y="256666"/>
                  </a:lnTo>
                  <a:lnTo>
                    <a:pt x="98925" y="250951"/>
                  </a:lnTo>
                  <a:close/>
                </a:path>
                <a:path w="264795" h="283844">
                  <a:moveTo>
                    <a:pt x="78765" y="177418"/>
                  </a:moveTo>
                  <a:lnTo>
                    <a:pt x="50914" y="210057"/>
                  </a:lnTo>
                  <a:lnTo>
                    <a:pt x="89521" y="210057"/>
                  </a:lnTo>
                  <a:lnTo>
                    <a:pt x="101117" y="196468"/>
                  </a:lnTo>
                  <a:lnTo>
                    <a:pt x="78765" y="177418"/>
                  </a:lnTo>
                  <a:close/>
                </a:path>
                <a:path w="264795" h="283844">
                  <a:moveTo>
                    <a:pt x="139319" y="0"/>
                  </a:moveTo>
                  <a:lnTo>
                    <a:pt x="122237" y="20065"/>
                  </a:lnTo>
                  <a:lnTo>
                    <a:pt x="155333" y="141477"/>
                  </a:lnTo>
                  <a:lnTo>
                    <a:pt x="176237" y="159385"/>
                  </a:lnTo>
                  <a:lnTo>
                    <a:pt x="210478" y="119125"/>
                  </a:lnTo>
                  <a:lnTo>
                    <a:pt x="174282" y="119125"/>
                  </a:lnTo>
                  <a:lnTo>
                    <a:pt x="156095" y="54228"/>
                  </a:lnTo>
                  <a:lnTo>
                    <a:pt x="202992" y="54228"/>
                  </a:lnTo>
                  <a:lnTo>
                    <a:pt x="139319" y="0"/>
                  </a:lnTo>
                  <a:close/>
                </a:path>
                <a:path w="264795" h="283844">
                  <a:moveTo>
                    <a:pt x="262899" y="108330"/>
                  </a:moveTo>
                  <a:lnTo>
                    <a:pt x="219659" y="108330"/>
                  </a:lnTo>
                  <a:lnTo>
                    <a:pt x="244729" y="129666"/>
                  </a:lnTo>
                  <a:lnTo>
                    <a:pt x="262899" y="108330"/>
                  </a:lnTo>
                  <a:close/>
                </a:path>
                <a:path w="264795" h="283844">
                  <a:moveTo>
                    <a:pt x="202992" y="54228"/>
                  </a:moveTo>
                  <a:lnTo>
                    <a:pt x="156095" y="54228"/>
                  </a:lnTo>
                  <a:lnTo>
                    <a:pt x="198666" y="90424"/>
                  </a:lnTo>
                  <a:lnTo>
                    <a:pt x="174282" y="119125"/>
                  </a:lnTo>
                  <a:lnTo>
                    <a:pt x="210478" y="119125"/>
                  </a:lnTo>
                  <a:lnTo>
                    <a:pt x="219659" y="108330"/>
                  </a:lnTo>
                  <a:lnTo>
                    <a:pt x="262899" y="108330"/>
                  </a:lnTo>
                  <a:lnTo>
                    <a:pt x="264414" y="106552"/>
                  </a:lnTo>
                  <a:lnTo>
                    <a:pt x="239344" y="85216"/>
                  </a:lnTo>
                  <a:lnTo>
                    <a:pt x="252514" y="69723"/>
                  </a:lnTo>
                  <a:lnTo>
                    <a:pt x="249665" y="67310"/>
                  </a:lnTo>
                  <a:lnTo>
                    <a:pt x="218351" y="67310"/>
                  </a:lnTo>
                  <a:lnTo>
                    <a:pt x="202992" y="54228"/>
                  </a:lnTo>
                  <a:close/>
                </a:path>
                <a:path w="264795" h="283844">
                  <a:moveTo>
                    <a:pt x="231520" y="51942"/>
                  </a:moveTo>
                  <a:lnTo>
                    <a:pt x="218351" y="67310"/>
                  </a:lnTo>
                  <a:lnTo>
                    <a:pt x="249665" y="67310"/>
                  </a:lnTo>
                  <a:lnTo>
                    <a:pt x="231520" y="51942"/>
                  </a:lnTo>
                  <a:close/>
                </a:path>
              </a:pathLst>
            </a:custGeom>
            <a:solidFill>
              <a:srgbClr val="000000"/>
            </a:solidFill>
          </p:spPr>
          <p:txBody>
            <a:bodyPr wrap="square" lIns="0" tIns="0" rIns="0" bIns="0" rtlCol="0"/>
            <a:lstStyle/>
            <a:p>
              <a:endParaRPr/>
            </a:p>
          </p:txBody>
        </p:sp>
        <p:pic>
          <p:nvPicPr>
            <p:cNvPr id="32" name="object 32"/>
            <p:cNvPicPr/>
            <p:nvPr/>
          </p:nvPicPr>
          <p:blipFill>
            <a:blip r:embed="rId7" cstate="print"/>
            <a:stretch>
              <a:fillRect/>
            </a:stretch>
          </p:blipFill>
          <p:spPr>
            <a:xfrm>
              <a:off x="119283" y="2690622"/>
              <a:ext cx="608693" cy="759332"/>
            </a:xfrm>
            <a:prstGeom prst="rect">
              <a:avLst/>
            </a:prstGeom>
          </p:spPr>
        </p:pic>
      </p:grpSp>
      <p:sp>
        <p:nvSpPr>
          <p:cNvPr id="33" name="object 33"/>
          <p:cNvSpPr/>
          <p:nvPr/>
        </p:nvSpPr>
        <p:spPr>
          <a:xfrm>
            <a:off x="5676900" y="4280789"/>
            <a:ext cx="24765" cy="24765"/>
          </a:xfrm>
          <a:custGeom>
            <a:avLst/>
            <a:gdLst/>
            <a:ahLst/>
            <a:cxnLst/>
            <a:rect l="l" t="t" r="r" b="b"/>
            <a:pathLst>
              <a:path w="24764" h="24764">
                <a:moveTo>
                  <a:pt x="19176" y="0"/>
                </a:moveTo>
                <a:lnTo>
                  <a:pt x="5587" y="0"/>
                </a:lnTo>
                <a:lnTo>
                  <a:pt x="0" y="5587"/>
                </a:lnTo>
                <a:lnTo>
                  <a:pt x="0" y="19304"/>
                </a:lnTo>
                <a:lnTo>
                  <a:pt x="5587" y="24765"/>
                </a:lnTo>
                <a:lnTo>
                  <a:pt x="19176" y="24765"/>
                </a:lnTo>
                <a:lnTo>
                  <a:pt x="24764" y="19304"/>
                </a:lnTo>
                <a:lnTo>
                  <a:pt x="24764" y="12446"/>
                </a:lnTo>
                <a:lnTo>
                  <a:pt x="24764" y="5587"/>
                </a:lnTo>
                <a:lnTo>
                  <a:pt x="19176" y="0"/>
                </a:lnTo>
                <a:close/>
              </a:path>
            </a:pathLst>
          </a:custGeom>
          <a:solidFill>
            <a:srgbClr val="000000"/>
          </a:solidFill>
        </p:spPr>
        <p:txBody>
          <a:bodyPr wrap="square" lIns="0" tIns="0" rIns="0" bIns="0" rtlCol="0"/>
          <a:lstStyle/>
          <a:p>
            <a:endParaRPr/>
          </a:p>
        </p:txBody>
      </p:sp>
      <p:sp>
        <p:nvSpPr>
          <p:cNvPr id="34" name="object 34"/>
          <p:cNvSpPr txBox="1"/>
          <p:nvPr/>
        </p:nvSpPr>
        <p:spPr>
          <a:xfrm>
            <a:off x="5346319" y="1716786"/>
            <a:ext cx="6719570" cy="824230"/>
          </a:xfrm>
          <a:prstGeom prst="rect">
            <a:avLst/>
          </a:prstGeom>
        </p:spPr>
        <p:txBody>
          <a:bodyPr vert="horz" wrap="square" lIns="0" tIns="46355" rIns="0" bIns="0" rtlCol="0">
            <a:spAutoFit/>
          </a:bodyPr>
          <a:lstStyle/>
          <a:p>
            <a:pPr marL="351155" indent="-339090">
              <a:lnSpc>
                <a:spcPct val="100000"/>
              </a:lnSpc>
              <a:spcBef>
                <a:spcPts val="365"/>
              </a:spcBef>
              <a:buAutoNum type="arabicPeriod"/>
              <a:tabLst>
                <a:tab pos="351790" algn="l"/>
              </a:tabLst>
            </a:pPr>
            <a:r>
              <a:rPr sz="2400" dirty="0">
                <a:latin typeface="Arial"/>
                <a:cs typeface="Arial"/>
              </a:rPr>
              <a:t>Set</a:t>
            </a:r>
            <a:r>
              <a:rPr sz="2400" spc="-25" dirty="0">
                <a:latin typeface="Arial"/>
                <a:cs typeface="Arial"/>
              </a:rPr>
              <a:t> </a:t>
            </a:r>
            <a:r>
              <a:rPr sz="2400" dirty="0">
                <a:latin typeface="Arial"/>
                <a:cs typeface="Arial"/>
              </a:rPr>
              <a:t>a</a:t>
            </a:r>
            <a:r>
              <a:rPr sz="2400" spc="-25" dirty="0">
                <a:latin typeface="Arial"/>
                <a:cs typeface="Arial"/>
              </a:rPr>
              <a:t> </a:t>
            </a:r>
            <a:r>
              <a:rPr sz="2400" dirty="0">
                <a:latin typeface="Arial"/>
                <a:cs typeface="Arial"/>
              </a:rPr>
              <a:t>breakpoint</a:t>
            </a:r>
            <a:r>
              <a:rPr sz="2400" spc="-5" dirty="0">
                <a:latin typeface="Arial"/>
                <a:cs typeface="Arial"/>
              </a:rPr>
              <a:t> </a:t>
            </a:r>
            <a:r>
              <a:rPr sz="2400" dirty="0">
                <a:latin typeface="Arial"/>
                <a:cs typeface="Arial"/>
              </a:rPr>
              <a:t>at</a:t>
            </a:r>
            <a:r>
              <a:rPr sz="2400" spc="-10" dirty="0">
                <a:latin typeface="Arial"/>
                <a:cs typeface="Arial"/>
              </a:rPr>
              <a:t> bof()</a:t>
            </a:r>
            <a:endParaRPr sz="2400">
              <a:latin typeface="Arial"/>
              <a:cs typeface="Arial"/>
            </a:endParaRPr>
          </a:p>
          <a:p>
            <a:pPr marL="354330" indent="-339090">
              <a:lnSpc>
                <a:spcPct val="100000"/>
              </a:lnSpc>
              <a:spcBef>
                <a:spcPts val="260"/>
              </a:spcBef>
              <a:buAutoNum type="arabicPeriod"/>
              <a:tabLst>
                <a:tab pos="354965" algn="l"/>
              </a:tabLst>
            </a:pPr>
            <a:r>
              <a:rPr sz="2400" dirty="0">
                <a:latin typeface="Arial"/>
                <a:cs typeface="Arial"/>
              </a:rPr>
              <a:t>Run</a:t>
            </a:r>
            <a:r>
              <a:rPr sz="2400" spc="-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program</a:t>
            </a:r>
            <a:r>
              <a:rPr sz="2400" spc="-5" dirty="0">
                <a:latin typeface="Arial"/>
                <a:cs typeface="Arial"/>
              </a:rPr>
              <a:t> </a:t>
            </a:r>
            <a:r>
              <a:rPr sz="2400" dirty="0">
                <a:latin typeface="Arial"/>
                <a:cs typeface="Arial"/>
              </a:rPr>
              <a:t>until</a:t>
            </a:r>
            <a:r>
              <a:rPr sz="2400" spc="-5" dirty="0">
                <a:latin typeface="Arial"/>
                <a:cs typeface="Arial"/>
              </a:rPr>
              <a:t> </a:t>
            </a:r>
            <a:r>
              <a:rPr sz="2400" dirty="0">
                <a:latin typeface="Arial"/>
                <a:cs typeface="Arial"/>
              </a:rPr>
              <a:t>it</a:t>
            </a:r>
            <a:r>
              <a:rPr sz="2400" spc="-20" dirty="0">
                <a:latin typeface="Arial"/>
                <a:cs typeface="Arial"/>
              </a:rPr>
              <a:t> </a:t>
            </a:r>
            <a:r>
              <a:rPr sz="2400" dirty="0">
                <a:latin typeface="Arial"/>
                <a:cs typeface="Arial"/>
              </a:rPr>
              <a:t>reaches the</a:t>
            </a:r>
            <a:r>
              <a:rPr sz="2400" spc="-10" dirty="0">
                <a:latin typeface="Arial"/>
                <a:cs typeface="Arial"/>
              </a:rPr>
              <a:t> breakpoint</a:t>
            </a:r>
            <a:endParaRPr sz="2400">
              <a:latin typeface="Arial"/>
              <a:cs typeface="Arial"/>
            </a:endParaRPr>
          </a:p>
        </p:txBody>
      </p:sp>
      <p:pic>
        <p:nvPicPr>
          <p:cNvPr id="35" name="object 35"/>
          <p:cNvPicPr/>
          <p:nvPr/>
        </p:nvPicPr>
        <p:blipFill>
          <a:blip r:embed="rId8" cstate="print"/>
          <a:stretch>
            <a:fillRect/>
          </a:stretch>
        </p:blipFill>
        <p:spPr>
          <a:xfrm>
            <a:off x="5192688" y="2701496"/>
            <a:ext cx="6586317" cy="1226464"/>
          </a:xfrm>
          <a:prstGeom prst="rect">
            <a:avLst/>
          </a:prstGeom>
        </p:spPr>
      </p:pic>
      <p:sp>
        <p:nvSpPr>
          <p:cNvPr id="36" name="object 36"/>
          <p:cNvSpPr txBox="1"/>
          <p:nvPr/>
        </p:nvSpPr>
        <p:spPr>
          <a:xfrm>
            <a:off x="6175628" y="4210939"/>
            <a:ext cx="412559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(a</a:t>
            </a:r>
            <a:r>
              <a:rPr sz="1800" b="1" spc="-40" dirty="0">
                <a:latin typeface="Arial"/>
                <a:cs typeface="Arial"/>
              </a:rPr>
              <a:t> </a:t>
            </a:r>
            <a:r>
              <a:rPr sz="1800" b="1" dirty="0">
                <a:latin typeface="Arial"/>
                <a:cs typeface="Arial"/>
              </a:rPr>
              <a:t>lot</a:t>
            </a:r>
            <a:r>
              <a:rPr sz="1800" b="1" spc="-50" dirty="0">
                <a:latin typeface="Arial"/>
                <a:cs typeface="Arial"/>
              </a:rPr>
              <a:t> </a:t>
            </a:r>
            <a:r>
              <a:rPr sz="1800" b="1" dirty="0">
                <a:latin typeface="Arial"/>
                <a:cs typeface="Arial"/>
              </a:rPr>
              <a:t>of</a:t>
            </a:r>
            <a:r>
              <a:rPr sz="1800" b="1" spc="-35" dirty="0">
                <a:latin typeface="Arial"/>
                <a:cs typeface="Arial"/>
              </a:rPr>
              <a:t> </a:t>
            </a:r>
            <a:r>
              <a:rPr sz="1800" b="1" dirty="0">
                <a:latin typeface="Arial"/>
                <a:cs typeface="Arial"/>
              </a:rPr>
              <a:t>output</a:t>
            </a:r>
            <a:r>
              <a:rPr sz="1800" b="1" spc="-50" dirty="0">
                <a:latin typeface="Arial"/>
                <a:cs typeface="Arial"/>
              </a:rPr>
              <a:t> </a:t>
            </a:r>
            <a:r>
              <a:rPr sz="1800" b="1" dirty="0">
                <a:latin typeface="Arial"/>
                <a:cs typeface="Arial"/>
              </a:rPr>
              <a:t>will</a:t>
            </a:r>
            <a:r>
              <a:rPr sz="1800" b="1" spc="-80" dirty="0">
                <a:latin typeface="Arial"/>
                <a:cs typeface="Arial"/>
              </a:rPr>
              <a:t> </a:t>
            </a:r>
            <a:r>
              <a:rPr sz="1800" b="1" dirty="0">
                <a:latin typeface="Arial"/>
                <a:cs typeface="Arial"/>
              </a:rPr>
              <a:t>be</a:t>
            </a:r>
            <a:r>
              <a:rPr sz="1800" b="1" spc="-40" dirty="0">
                <a:latin typeface="Arial"/>
                <a:cs typeface="Arial"/>
              </a:rPr>
              <a:t> </a:t>
            </a:r>
            <a:r>
              <a:rPr sz="1800" b="1" dirty="0">
                <a:latin typeface="Arial"/>
                <a:cs typeface="Arial"/>
              </a:rPr>
              <a:t>displayed</a:t>
            </a:r>
            <a:r>
              <a:rPr sz="1800" b="1" spc="-40" dirty="0">
                <a:latin typeface="Arial"/>
                <a:cs typeface="Arial"/>
              </a:rPr>
              <a:t> </a:t>
            </a:r>
            <a:r>
              <a:rPr sz="1800" b="1" spc="-10" dirty="0">
                <a:latin typeface="Arial"/>
                <a:cs typeface="Arial"/>
              </a:rPr>
              <a:t>here)</a:t>
            </a:r>
            <a:endParaRPr sz="1800">
              <a:latin typeface="Arial"/>
              <a:cs typeface="Arial"/>
            </a:endParaRPr>
          </a:p>
        </p:txBody>
      </p:sp>
      <p:pic>
        <p:nvPicPr>
          <p:cNvPr id="37" name="object 37"/>
          <p:cNvPicPr/>
          <p:nvPr/>
        </p:nvPicPr>
        <p:blipFill>
          <a:blip r:embed="rId9" cstate="print"/>
          <a:stretch>
            <a:fillRect/>
          </a:stretch>
        </p:blipFill>
        <p:spPr>
          <a:xfrm>
            <a:off x="5207508" y="4816082"/>
            <a:ext cx="6104928" cy="604750"/>
          </a:xfrm>
          <a:prstGeom prst="rect">
            <a:avLst/>
          </a:prstGeom>
        </p:spPr>
      </p:pic>
      <p:sp>
        <p:nvSpPr>
          <p:cNvPr id="38" name="object 38"/>
          <p:cNvSpPr txBox="1"/>
          <p:nvPr/>
        </p:nvSpPr>
        <p:spPr>
          <a:xfrm>
            <a:off x="4158488" y="5125356"/>
            <a:ext cx="665480" cy="227965"/>
          </a:xfrm>
          <a:prstGeom prst="rect">
            <a:avLst/>
          </a:prstGeom>
        </p:spPr>
        <p:txBody>
          <a:bodyPr vert="horz" wrap="square" lIns="0" tIns="0" rIns="0" bIns="0" rtlCol="0">
            <a:spAutoFit/>
          </a:bodyPr>
          <a:lstStyle/>
          <a:p>
            <a:pPr marL="12700">
              <a:lnSpc>
                <a:spcPts val="1550"/>
              </a:lnSpc>
            </a:pPr>
            <a:r>
              <a:rPr sz="1400" spc="-10" dirty="0">
                <a:latin typeface="Courier New"/>
                <a:cs typeface="Courier New"/>
              </a:rPr>
              <a:t>Buffer</a:t>
            </a:r>
            <a:endParaRPr sz="1400">
              <a:latin typeface="Courier New"/>
              <a:cs typeface="Courier New"/>
            </a:endParaRPr>
          </a:p>
        </p:txBody>
      </p:sp>
      <p:sp>
        <p:nvSpPr>
          <p:cNvPr id="39" name="object 39"/>
          <p:cNvSpPr txBox="1"/>
          <p:nvPr/>
        </p:nvSpPr>
        <p:spPr>
          <a:xfrm>
            <a:off x="1907794" y="5700484"/>
            <a:ext cx="848360" cy="281305"/>
          </a:xfrm>
          <a:prstGeom prst="rect">
            <a:avLst/>
          </a:prstGeom>
        </p:spPr>
        <p:txBody>
          <a:bodyPr vert="horz" wrap="square" lIns="0" tIns="0" rIns="0" bIns="0" rtlCol="0">
            <a:spAutoFit/>
          </a:bodyPr>
          <a:lstStyle/>
          <a:p>
            <a:pPr marL="12700">
              <a:lnSpc>
                <a:spcPts val="2090"/>
              </a:lnSpc>
            </a:pPr>
            <a:r>
              <a:rPr sz="1800" spc="-10" dirty="0">
                <a:latin typeface="Arial"/>
                <a:cs typeface="Arial"/>
              </a:rPr>
              <a:t>“badfile”</a:t>
            </a:r>
            <a:endParaRPr sz="1800">
              <a:latin typeface="Arial"/>
              <a:cs typeface="Arial"/>
            </a:endParaRPr>
          </a:p>
        </p:txBody>
      </p:sp>
      <p:sp>
        <p:nvSpPr>
          <p:cNvPr id="40" name="object 40"/>
          <p:cNvSpPr txBox="1"/>
          <p:nvPr/>
        </p:nvSpPr>
        <p:spPr>
          <a:xfrm>
            <a:off x="5444744" y="5804324"/>
            <a:ext cx="3735704" cy="366395"/>
          </a:xfrm>
          <a:prstGeom prst="rect">
            <a:avLst/>
          </a:prstGeom>
        </p:spPr>
        <p:txBody>
          <a:bodyPr vert="horz" wrap="square" lIns="0" tIns="0" rIns="0" bIns="0" rtlCol="0">
            <a:spAutoFit/>
          </a:bodyPr>
          <a:lstStyle/>
          <a:p>
            <a:pPr marL="12700">
              <a:lnSpc>
                <a:spcPts val="2755"/>
              </a:lnSpc>
            </a:pPr>
            <a:r>
              <a:rPr sz="2400" dirty="0">
                <a:latin typeface="Arial"/>
                <a:cs typeface="Arial"/>
              </a:rPr>
              <a:t>3.</a:t>
            </a:r>
            <a:r>
              <a:rPr sz="2400" spc="-10" dirty="0">
                <a:latin typeface="Arial"/>
                <a:cs typeface="Arial"/>
              </a:rPr>
              <a:t> </a:t>
            </a:r>
            <a:r>
              <a:rPr sz="2400" dirty="0">
                <a:latin typeface="Arial"/>
                <a:cs typeface="Arial"/>
              </a:rPr>
              <a:t>Step</a:t>
            </a:r>
            <a:r>
              <a:rPr sz="2400" spc="-5" dirty="0">
                <a:latin typeface="Arial"/>
                <a:cs typeface="Arial"/>
              </a:rPr>
              <a:t> </a:t>
            </a:r>
            <a:r>
              <a:rPr sz="2400" dirty="0">
                <a:latin typeface="Arial"/>
                <a:cs typeface="Arial"/>
              </a:rPr>
              <a:t>into</a:t>
            </a:r>
            <a:r>
              <a:rPr sz="2400" spc="-15" dirty="0">
                <a:latin typeface="Arial"/>
                <a:cs typeface="Arial"/>
              </a:rPr>
              <a:t> </a:t>
            </a:r>
            <a:r>
              <a:rPr sz="2400" dirty="0">
                <a:latin typeface="Arial"/>
                <a:cs typeface="Arial"/>
              </a:rPr>
              <a:t>the</a:t>
            </a:r>
            <a:r>
              <a:rPr sz="2400" spc="-15" dirty="0">
                <a:latin typeface="Arial"/>
                <a:cs typeface="Arial"/>
              </a:rPr>
              <a:t> </a:t>
            </a:r>
            <a:r>
              <a:rPr sz="2400" dirty="0">
                <a:latin typeface="Arial"/>
                <a:cs typeface="Arial"/>
              </a:rPr>
              <a:t>bof</a:t>
            </a:r>
            <a:r>
              <a:rPr sz="2400" spc="-5" dirty="0">
                <a:latin typeface="Arial"/>
                <a:cs typeface="Arial"/>
              </a:rPr>
              <a:t> </a:t>
            </a:r>
            <a:r>
              <a:rPr sz="2400" spc="-10" dirty="0">
                <a:latin typeface="Arial"/>
                <a:cs typeface="Arial"/>
              </a:rPr>
              <a:t>function</a:t>
            </a:r>
            <a:endParaRPr sz="2400">
              <a:latin typeface="Arial"/>
              <a:cs typeface="Arial"/>
            </a:endParaRPr>
          </a:p>
        </p:txBody>
      </p:sp>
      <p:sp>
        <p:nvSpPr>
          <p:cNvPr id="41" name="object 41"/>
          <p:cNvSpPr txBox="1">
            <a:spLocks noGrp="1"/>
          </p:cNvSpPr>
          <p:nvPr>
            <p:ph type="sldNum" sz="quarter" idx="7"/>
          </p:nvPr>
        </p:nvSpPr>
        <p:spPr>
          <a:prstGeom prst="rect">
            <a:avLst/>
          </a:prstGeom>
        </p:spPr>
        <p:txBody>
          <a:bodyPr vert="horz" wrap="square" lIns="0" tIns="0" rIns="0" bIns="0" rtlCol="0">
            <a:spAutoFit/>
          </a:bodyPr>
          <a:lstStyle/>
          <a:p>
            <a:pPr marL="38100">
              <a:lnSpc>
                <a:spcPts val="2090"/>
              </a:lnSpc>
            </a:pPr>
            <a:fld id="{81D60167-4931-47E6-BA6A-407CBD079E47}" type="slidenum">
              <a:rPr spc="-25" dirty="0"/>
              <a:t>39</a:t>
            </a:fld>
            <a:endParaRPr spc="-25" dirty="0"/>
          </a:p>
        </p:txBody>
      </p:sp>
      <p:grpSp>
        <p:nvGrpSpPr>
          <p:cNvPr id="42" name="object 3">
            <a:extLst>
              <a:ext uri="{FF2B5EF4-FFF2-40B4-BE49-F238E27FC236}">
                <a16:creationId xmlns:a16="http://schemas.microsoft.com/office/drawing/2014/main" id="{078864E4-D838-6E97-477F-69DEAE3EA2AA}"/>
              </a:ext>
            </a:extLst>
          </p:cNvPr>
          <p:cNvGrpSpPr/>
          <p:nvPr/>
        </p:nvGrpSpPr>
        <p:grpSpPr>
          <a:xfrm>
            <a:off x="-6350" y="6466078"/>
            <a:ext cx="12204700" cy="398780"/>
            <a:chOff x="-6350" y="6466078"/>
            <a:chExt cx="12204700" cy="398780"/>
          </a:xfrm>
          <a:solidFill>
            <a:schemeClr val="accent3"/>
          </a:solidFill>
        </p:grpSpPr>
        <p:sp>
          <p:nvSpPr>
            <p:cNvPr id="43" name="object 4">
              <a:extLst>
                <a:ext uri="{FF2B5EF4-FFF2-40B4-BE49-F238E27FC236}">
                  <a16:creationId xmlns:a16="http://schemas.microsoft.com/office/drawing/2014/main" id="{9B332E52-51EA-C2B5-349C-EB96D7D7FF60}"/>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44" name="object 5">
              <a:extLst>
                <a:ext uri="{FF2B5EF4-FFF2-40B4-BE49-F238E27FC236}">
                  <a16:creationId xmlns:a16="http://schemas.microsoft.com/office/drawing/2014/main" id="{44F1DDF5-A3EA-BC51-F73D-49D0A2702DC1}"/>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45" name="Picture 44" descr="Logo&#10;&#10;Description automatically generated with medium confidence">
            <a:extLst>
              <a:ext uri="{FF2B5EF4-FFF2-40B4-BE49-F238E27FC236}">
                <a16:creationId xmlns:a16="http://schemas.microsoft.com/office/drawing/2014/main" id="{2A4C82DA-C01A-9439-619B-DB868B48F5E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a:t>
            </a:fld>
            <a:endParaRPr lang="en-US" dirty="0"/>
          </a:p>
        </p:txBody>
      </p:sp>
      <p:graphicFrame>
        <p:nvGraphicFramePr>
          <p:cNvPr id="28" name="object 2">
            <a:extLst>
              <a:ext uri="{FF2B5EF4-FFF2-40B4-BE49-F238E27FC236}">
                <a16:creationId xmlns:a16="http://schemas.microsoft.com/office/drawing/2014/main" id="{8FADC6C3-8A7E-2C74-8F47-657350ABF786}"/>
              </a:ext>
            </a:extLst>
          </p:cNvPr>
          <p:cNvGraphicFramePr>
            <a:graphicFrameLocks noGrp="1"/>
          </p:cNvGraphicFramePr>
          <p:nvPr/>
        </p:nvGraphicFramePr>
        <p:xfrm>
          <a:off x="216661" y="521462"/>
          <a:ext cx="3352800" cy="5358764"/>
        </p:xfrm>
        <a:graphic>
          <a:graphicData uri="http://schemas.openxmlformats.org/drawingml/2006/table">
            <a:tbl>
              <a:tblPr firstRow="1" bandRow="1">
                <a:tableStyleId>{2D5ABB26-0587-4C30-8999-92F81FD0307C}</a:tableStyleId>
              </a:tblPr>
              <a:tblGrid>
                <a:gridCol w="3352800">
                  <a:extLst>
                    <a:ext uri="{9D8B030D-6E8A-4147-A177-3AD203B41FA5}">
                      <a16:colId xmlns:a16="http://schemas.microsoft.com/office/drawing/2014/main" val="20000"/>
                    </a:ext>
                  </a:extLst>
                </a:gridCol>
              </a:tblGrid>
              <a:tr h="1226185">
                <a:tc>
                  <a:txBody>
                    <a:bodyPr/>
                    <a:lstStyle/>
                    <a:p>
                      <a:pPr>
                        <a:lnSpc>
                          <a:spcPct val="100000"/>
                        </a:lnSpc>
                      </a:pPr>
                      <a:endParaRPr sz="1800">
                        <a:latin typeface="Times New Roman"/>
                        <a:cs typeface="Times New Roman"/>
                      </a:endParaRPr>
                    </a:p>
                    <a:p>
                      <a:pPr algn="ctr">
                        <a:lnSpc>
                          <a:spcPct val="100000"/>
                        </a:lnSpc>
                        <a:spcBef>
                          <a:spcPts val="1525"/>
                        </a:spcBef>
                      </a:pPr>
                      <a:r>
                        <a:rPr sz="1800" dirty="0">
                          <a:solidFill>
                            <a:srgbClr val="A6A6A6"/>
                          </a:solidFill>
                          <a:latin typeface="Calibri"/>
                          <a:cs typeface="Calibri"/>
                        </a:rPr>
                        <a:t>…</a:t>
                      </a:r>
                      <a:r>
                        <a:rPr sz="1800" spc="-30" dirty="0">
                          <a:solidFill>
                            <a:srgbClr val="A6A6A6"/>
                          </a:solidFill>
                          <a:latin typeface="Calibri"/>
                          <a:cs typeface="Calibri"/>
                        </a:rPr>
                        <a:t> </a:t>
                      </a:r>
                      <a:r>
                        <a:rPr sz="1800" dirty="0">
                          <a:solidFill>
                            <a:srgbClr val="A6A6A6"/>
                          </a:solidFill>
                          <a:latin typeface="Calibri"/>
                          <a:cs typeface="Calibri"/>
                        </a:rPr>
                        <a:t>previous</a:t>
                      </a:r>
                      <a:r>
                        <a:rPr sz="1800" spc="-10" dirty="0">
                          <a:solidFill>
                            <a:srgbClr val="A6A6A6"/>
                          </a:solidFill>
                          <a:latin typeface="Calibri"/>
                          <a:cs typeface="Calibri"/>
                        </a:rPr>
                        <a:t> </a:t>
                      </a:r>
                      <a:r>
                        <a:rPr sz="1800" dirty="0">
                          <a:solidFill>
                            <a:srgbClr val="A6A6A6"/>
                          </a:solidFill>
                          <a:latin typeface="Calibri"/>
                          <a:cs typeface="Calibri"/>
                        </a:rPr>
                        <a:t>stack</a:t>
                      </a:r>
                      <a:r>
                        <a:rPr sz="1800" spc="-25" dirty="0">
                          <a:solidFill>
                            <a:srgbClr val="A6A6A6"/>
                          </a:solidFill>
                          <a:latin typeface="Calibri"/>
                          <a:cs typeface="Calibri"/>
                        </a:rPr>
                        <a:t> </a:t>
                      </a:r>
                      <a:r>
                        <a:rPr sz="1800" spc="-10" dirty="0">
                          <a:solidFill>
                            <a:srgbClr val="A6A6A6"/>
                          </a:solidFill>
                          <a:latin typeface="Calibri"/>
                          <a:cs typeface="Calibri"/>
                        </a:rPr>
                        <a:t>frames…</a:t>
                      </a:r>
                      <a:endParaRPr sz="1800">
                        <a:latin typeface="Calibri"/>
                        <a:cs typeface="Calibri"/>
                      </a:endParaRPr>
                    </a:p>
                  </a:txBody>
                  <a:tcPr marL="0" marR="0" marT="0" marB="0">
                    <a:lnL w="28575">
                      <a:solidFill>
                        <a:srgbClr val="EDEBE0"/>
                      </a:solidFill>
                      <a:prstDash val="solid"/>
                    </a:lnL>
                    <a:lnR w="28575">
                      <a:solidFill>
                        <a:srgbClr val="EDEBE0"/>
                      </a:solidFill>
                      <a:prstDash val="solid"/>
                    </a:lnR>
                    <a:lnT w="28575">
                      <a:solidFill>
                        <a:srgbClr val="EDEBE0"/>
                      </a:solidFill>
                      <a:prstDash val="solid"/>
                    </a:lnT>
                    <a:lnB w="57150">
                      <a:solidFill>
                        <a:srgbClr val="000000"/>
                      </a:solidFill>
                      <a:prstDash val="solid"/>
                    </a:lnB>
                    <a:solidFill>
                      <a:srgbClr val="F1F1F1"/>
                    </a:solidFill>
                  </a:tcPr>
                </a:tc>
                <a:extLst>
                  <a:ext uri="{0D108BD9-81ED-4DB2-BD59-A6C34878D82A}">
                    <a16:rowId xmlns:a16="http://schemas.microsoft.com/office/drawing/2014/main" val="10000"/>
                  </a:ext>
                </a:extLst>
              </a:tr>
              <a:tr h="466725">
                <a:tc>
                  <a:txBody>
                    <a:bodyPr/>
                    <a:lstStyle/>
                    <a:p>
                      <a:pPr algn="ctr">
                        <a:lnSpc>
                          <a:spcPct val="100000"/>
                        </a:lnSpc>
                        <a:spcBef>
                          <a:spcPts val="650"/>
                        </a:spcBef>
                      </a:pPr>
                      <a:r>
                        <a:rPr sz="1800" spc="-10" dirty="0">
                          <a:latin typeface="Calibri"/>
                          <a:cs typeface="Calibri"/>
                        </a:rPr>
                        <a:t>Arguments</a:t>
                      </a:r>
                      <a:endParaRPr sz="1800">
                        <a:latin typeface="Calibri"/>
                        <a:cs typeface="Calibri"/>
                      </a:endParaRPr>
                    </a:p>
                  </a:txBody>
                  <a:tcPr marL="0" marR="0" marT="82550" marB="0">
                    <a:lnL w="28575">
                      <a:solidFill>
                        <a:srgbClr val="000000"/>
                      </a:solidFill>
                      <a:prstDash val="solid"/>
                    </a:lnL>
                    <a:lnR w="28575">
                      <a:solidFill>
                        <a:srgbClr val="000000"/>
                      </a:solidFill>
                      <a:prstDash val="solid"/>
                    </a:lnR>
                    <a:lnT w="5715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1"/>
                  </a:ext>
                </a:extLst>
              </a:tr>
              <a:tr h="462915">
                <a:tc>
                  <a:txBody>
                    <a:bodyPr/>
                    <a:lstStyle/>
                    <a:p>
                      <a:pPr algn="ctr">
                        <a:lnSpc>
                          <a:spcPct val="100000"/>
                        </a:lnSpc>
                        <a:spcBef>
                          <a:spcPts val="620"/>
                        </a:spcBef>
                      </a:pPr>
                      <a:r>
                        <a:rPr sz="1800" dirty="0">
                          <a:latin typeface="Calibri"/>
                          <a:cs typeface="Calibri"/>
                        </a:rPr>
                        <a:t>Return </a:t>
                      </a:r>
                      <a:r>
                        <a:rPr sz="1800" spc="-10" dirty="0">
                          <a:latin typeface="Calibri"/>
                          <a:cs typeface="Calibri"/>
                        </a:rPr>
                        <a:t>Address</a:t>
                      </a:r>
                      <a:endParaRPr sz="1800">
                        <a:latin typeface="Calibri"/>
                        <a:cs typeface="Calibri"/>
                      </a:endParaRPr>
                    </a:p>
                  </a:txBody>
                  <a:tcPr marL="0" marR="0" marT="78740"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2"/>
                  </a:ext>
                </a:extLst>
              </a:tr>
              <a:tr h="464184">
                <a:tc>
                  <a:txBody>
                    <a:bodyPr/>
                    <a:lstStyle/>
                    <a:p>
                      <a:pPr algn="ctr">
                        <a:lnSpc>
                          <a:spcPct val="100000"/>
                        </a:lnSpc>
                        <a:spcBef>
                          <a:spcPts val="625"/>
                        </a:spcBef>
                      </a:pPr>
                      <a:r>
                        <a:rPr sz="1800" dirty="0">
                          <a:latin typeface="Calibri"/>
                          <a:cs typeface="Calibri"/>
                        </a:rPr>
                        <a:t>Previous</a:t>
                      </a:r>
                      <a:r>
                        <a:rPr sz="1800" spc="-5" dirty="0">
                          <a:latin typeface="Calibri"/>
                          <a:cs typeface="Calibri"/>
                        </a:rPr>
                        <a:t> </a:t>
                      </a:r>
                      <a:r>
                        <a:rPr sz="1800" dirty="0">
                          <a:latin typeface="Calibri"/>
                          <a:cs typeface="Calibri"/>
                        </a:rPr>
                        <a:t>frame </a:t>
                      </a:r>
                      <a:r>
                        <a:rPr sz="1800" spc="-10" dirty="0">
                          <a:latin typeface="Calibri"/>
                          <a:cs typeface="Calibri"/>
                        </a:rPr>
                        <a:t>pointer</a:t>
                      </a:r>
                      <a:endParaRPr sz="1800">
                        <a:latin typeface="Calibri"/>
                        <a:cs typeface="Calibri"/>
                      </a:endParaRPr>
                    </a:p>
                  </a:txBody>
                  <a:tcPr marL="0" marR="0" marT="7937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3"/>
                  </a:ext>
                </a:extLst>
              </a:tr>
              <a:tr h="2030730">
                <a:tc>
                  <a:txBody>
                    <a:bodyPr/>
                    <a:lstStyle/>
                    <a:p>
                      <a:pPr marL="1187450">
                        <a:lnSpc>
                          <a:spcPct val="100000"/>
                        </a:lnSpc>
                        <a:spcBef>
                          <a:spcPts val="560"/>
                        </a:spcBef>
                      </a:pPr>
                      <a:r>
                        <a:rPr sz="1800" spc="-10" dirty="0">
                          <a:latin typeface="Arial"/>
                          <a:cs typeface="Arial"/>
                        </a:rPr>
                        <a:t>buffer[99]</a:t>
                      </a:r>
                      <a:endParaRPr sz="1800">
                        <a:latin typeface="Arial"/>
                        <a:cs typeface="Arial"/>
                      </a:endParaRPr>
                    </a:p>
                    <a:p>
                      <a:pPr marL="1187450">
                        <a:lnSpc>
                          <a:spcPct val="100000"/>
                        </a:lnSpc>
                      </a:pPr>
                      <a:r>
                        <a:rPr sz="1800" dirty="0">
                          <a:latin typeface="Arial"/>
                          <a:cs typeface="Arial"/>
                        </a:rPr>
                        <a:t>.</a:t>
                      </a:r>
                      <a:endParaRPr sz="1800">
                        <a:latin typeface="Arial"/>
                        <a:cs typeface="Arial"/>
                      </a:endParaRPr>
                    </a:p>
                    <a:p>
                      <a:pPr marL="1187450">
                        <a:lnSpc>
                          <a:spcPct val="100000"/>
                        </a:lnSpc>
                      </a:pPr>
                      <a:r>
                        <a:rPr sz="1800" dirty="0">
                          <a:latin typeface="Arial"/>
                          <a:cs typeface="Arial"/>
                        </a:rPr>
                        <a:t>.</a:t>
                      </a:r>
                      <a:endParaRPr sz="1800">
                        <a:latin typeface="Arial"/>
                        <a:cs typeface="Arial"/>
                      </a:endParaRPr>
                    </a:p>
                    <a:p>
                      <a:pPr marL="1187450">
                        <a:lnSpc>
                          <a:spcPct val="100000"/>
                        </a:lnSpc>
                      </a:pPr>
                      <a:r>
                        <a:rPr sz="1800" dirty="0">
                          <a:latin typeface="Arial"/>
                          <a:cs typeface="Arial"/>
                        </a:rPr>
                        <a:t>.</a:t>
                      </a:r>
                      <a:endParaRPr sz="1800">
                        <a:latin typeface="Arial"/>
                        <a:cs typeface="Arial"/>
                      </a:endParaRPr>
                    </a:p>
                    <a:p>
                      <a:pPr marL="1187450">
                        <a:lnSpc>
                          <a:spcPct val="100000"/>
                        </a:lnSpc>
                      </a:pPr>
                      <a:r>
                        <a:rPr sz="1800" dirty="0">
                          <a:latin typeface="Arial"/>
                          <a:cs typeface="Arial"/>
                        </a:rPr>
                        <a:t>.</a:t>
                      </a:r>
                      <a:endParaRPr sz="1800">
                        <a:latin typeface="Arial"/>
                        <a:cs typeface="Arial"/>
                      </a:endParaRPr>
                    </a:p>
                    <a:p>
                      <a:pPr marL="1187450">
                        <a:lnSpc>
                          <a:spcPct val="100000"/>
                        </a:lnSpc>
                        <a:spcBef>
                          <a:spcPts val="5"/>
                        </a:spcBef>
                      </a:pPr>
                      <a:r>
                        <a:rPr sz="1800" dirty="0">
                          <a:latin typeface="Arial"/>
                          <a:cs typeface="Arial"/>
                        </a:rPr>
                        <a:t>.</a:t>
                      </a:r>
                      <a:endParaRPr sz="1800">
                        <a:latin typeface="Arial"/>
                        <a:cs typeface="Arial"/>
                      </a:endParaRPr>
                    </a:p>
                    <a:p>
                      <a:pPr marL="1187450">
                        <a:lnSpc>
                          <a:spcPct val="100000"/>
                        </a:lnSpc>
                      </a:pPr>
                      <a:r>
                        <a:rPr sz="1800" spc="-10" dirty="0">
                          <a:latin typeface="Arial"/>
                          <a:cs typeface="Arial"/>
                        </a:rPr>
                        <a:t>buffer[0]</a:t>
                      </a:r>
                      <a:endParaRPr sz="1800">
                        <a:latin typeface="Arial"/>
                        <a:cs typeface="Arial"/>
                      </a:endParaRPr>
                    </a:p>
                  </a:txBody>
                  <a:tcPr marL="0" marR="0" marT="71120" marB="0">
                    <a:lnL w="28575">
                      <a:solidFill>
                        <a:srgbClr val="000000"/>
                      </a:solidFill>
                      <a:prstDash val="solid"/>
                    </a:lnL>
                    <a:lnR w="28575">
                      <a:solidFill>
                        <a:srgbClr val="000000"/>
                      </a:solidFill>
                      <a:prstDash val="solid"/>
                    </a:lnR>
                    <a:lnT w="38100">
                      <a:solidFill>
                        <a:srgbClr val="000000"/>
                      </a:solidFill>
                      <a:prstDash val="solid"/>
                    </a:lnT>
                    <a:lnB w="38100">
                      <a:solidFill>
                        <a:srgbClr val="EDEBE0"/>
                      </a:solidFill>
                      <a:prstDash val="solid"/>
                    </a:lnB>
                    <a:solidFill>
                      <a:srgbClr val="A6A6A6"/>
                    </a:solidFill>
                  </a:tcPr>
                </a:tc>
                <a:extLst>
                  <a:ext uri="{0D108BD9-81ED-4DB2-BD59-A6C34878D82A}">
                    <a16:rowId xmlns:a16="http://schemas.microsoft.com/office/drawing/2014/main" val="10004"/>
                  </a:ext>
                </a:extLst>
              </a:tr>
              <a:tr h="708025">
                <a:tc>
                  <a:txBody>
                    <a:bodyPr/>
                    <a:lstStyle/>
                    <a:p>
                      <a:pPr>
                        <a:lnSpc>
                          <a:spcPct val="100000"/>
                        </a:lnSpc>
                      </a:pPr>
                      <a:endParaRPr sz="2000">
                        <a:latin typeface="Times New Roman"/>
                        <a:cs typeface="Times New Roman"/>
                      </a:endParaRPr>
                    </a:p>
                  </a:txBody>
                  <a:tcPr marL="0" marR="0" marT="0" marB="0">
                    <a:lnL w="28575">
                      <a:solidFill>
                        <a:srgbClr val="EDEBE0"/>
                      </a:solidFill>
                      <a:prstDash val="solid"/>
                    </a:lnL>
                    <a:lnR w="28575">
                      <a:solidFill>
                        <a:srgbClr val="EDEBE0"/>
                      </a:solidFill>
                      <a:prstDash val="solid"/>
                    </a:lnR>
                    <a:lnT w="38100">
                      <a:solidFill>
                        <a:srgbClr val="EDEBE0"/>
                      </a:solidFill>
                      <a:prstDash val="solid"/>
                    </a:lnT>
                    <a:lnB w="28575">
                      <a:solidFill>
                        <a:srgbClr val="EDEBE0"/>
                      </a:solidFill>
                      <a:prstDash val="solid"/>
                    </a:lnB>
                    <a:solidFill>
                      <a:srgbClr val="F1F1F1"/>
                    </a:solidFill>
                  </a:tcPr>
                </a:tc>
                <a:extLst>
                  <a:ext uri="{0D108BD9-81ED-4DB2-BD59-A6C34878D82A}">
                    <a16:rowId xmlns:a16="http://schemas.microsoft.com/office/drawing/2014/main" val="10005"/>
                  </a:ext>
                </a:extLst>
              </a:tr>
            </a:tbl>
          </a:graphicData>
        </a:graphic>
      </p:graphicFrame>
      <p:sp>
        <p:nvSpPr>
          <p:cNvPr id="29" name="object 3">
            <a:extLst>
              <a:ext uri="{FF2B5EF4-FFF2-40B4-BE49-F238E27FC236}">
                <a16:creationId xmlns:a16="http://schemas.microsoft.com/office/drawing/2014/main" id="{29D3D564-64F2-59C0-DFD0-4ADC2ACA3378}"/>
              </a:ext>
            </a:extLst>
          </p:cNvPr>
          <p:cNvSpPr txBox="1">
            <a:spLocks noGrp="1"/>
          </p:cNvSpPr>
          <p:nvPr>
            <p:ph type="title"/>
          </p:nvPr>
        </p:nvSpPr>
        <p:spPr>
          <a:xfrm>
            <a:off x="732536" y="54051"/>
            <a:ext cx="2017395" cy="452120"/>
          </a:xfrm>
          <a:prstGeom prst="rect">
            <a:avLst/>
          </a:prstGeom>
        </p:spPr>
        <p:txBody>
          <a:bodyPr vert="horz" wrap="square" lIns="0" tIns="12065" rIns="0" bIns="0" rtlCol="0">
            <a:spAutoFit/>
          </a:bodyPr>
          <a:lstStyle/>
          <a:p>
            <a:pPr marL="12700">
              <a:lnSpc>
                <a:spcPct val="100000"/>
              </a:lnSpc>
              <a:spcBef>
                <a:spcPts val="95"/>
              </a:spcBef>
            </a:pPr>
            <a:r>
              <a:rPr dirty="0"/>
              <a:t>THE</a:t>
            </a:r>
            <a:r>
              <a:rPr spc="-75" dirty="0"/>
              <a:t> </a:t>
            </a:r>
            <a:r>
              <a:rPr spc="-10" dirty="0"/>
              <a:t>STACK</a:t>
            </a:r>
          </a:p>
        </p:txBody>
      </p:sp>
      <p:sp>
        <p:nvSpPr>
          <p:cNvPr id="30" name="object 4">
            <a:extLst>
              <a:ext uri="{FF2B5EF4-FFF2-40B4-BE49-F238E27FC236}">
                <a16:creationId xmlns:a16="http://schemas.microsoft.com/office/drawing/2014/main" id="{93B9F9F3-1AB3-6767-F242-28FC94166E1E}"/>
              </a:ext>
            </a:extLst>
          </p:cNvPr>
          <p:cNvSpPr txBox="1"/>
          <p:nvPr/>
        </p:nvSpPr>
        <p:spPr>
          <a:xfrm>
            <a:off x="4194175" y="610615"/>
            <a:ext cx="590232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The</a:t>
            </a:r>
            <a:r>
              <a:rPr sz="2400" spc="-25" dirty="0">
                <a:latin typeface="Arial"/>
                <a:cs typeface="Arial"/>
              </a:rPr>
              <a:t> </a:t>
            </a:r>
            <a:r>
              <a:rPr sz="2400" dirty="0">
                <a:latin typeface="Arial"/>
                <a:cs typeface="Arial"/>
              </a:rPr>
              <a:t>CPU</a:t>
            </a:r>
            <a:r>
              <a:rPr sz="2400" spc="-10" dirty="0">
                <a:latin typeface="Arial"/>
                <a:cs typeface="Arial"/>
              </a:rPr>
              <a:t> </a:t>
            </a:r>
            <a:r>
              <a:rPr sz="2400" dirty="0">
                <a:latin typeface="Arial"/>
                <a:cs typeface="Arial"/>
              </a:rPr>
              <a:t>needs to</a:t>
            </a:r>
            <a:r>
              <a:rPr sz="2400" spc="-15" dirty="0">
                <a:latin typeface="Arial"/>
                <a:cs typeface="Arial"/>
              </a:rPr>
              <a:t> </a:t>
            </a:r>
            <a:r>
              <a:rPr sz="2400" dirty="0">
                <a:latin typeface="Arial"/>
                <a:cs typeface="Arial"/>
              </a:rPr>
              <a:t>keep</a:t>
            </a:r>
            <a:r>
              <a:rPr sz="2400" spc="-5" dirty="0">
                <a:latin typeface="Arial"/>
                <a:cs typeface="Arial"/>
              </a:rPr>
              <a:t> </a:t>
            </a:r>
            <a:r>
              <a:rPr sz="2400" dirty="0">
                <a:latin typeface="Arial"/>
                <a:cs typeface="Arial"/>
              </a:rPr>
              <a:t>track</a:t>
            </a:r>
            <a:r>
              <a:rPr sz="2400" spc="-40" dirty="0">
                <a:latin typeface="Arial"/>
                <a:cs typeface="Arial"/>
              </a:rPr>
              <a:t> </a:t>
            </a:r>
            <a:r>
              <a:rPr sz="2400" dirty="0">
                <a:latin typeface="Arial"/>
                <a:cs typeface="Arial"/>
              </a:rPr>
              <a:t>of</a:t>
            </a:r>
            <a:r>
              <a:rPr sz="2400" spc="-15" dirty="0">
                <a:latin typeface="Arial"/>
                <a:cs typeface="Arial"/>
              </a:rPr>
              <a:t> </a:t>
            </a:r>
            <a:r>
              <a:rPr sz="2400" dirty="0">
                <a:latin typeface="Arial"/>
                <a:cs typeface="Arial"/>
              </a:rPr>
              <a:t>two</a:t>
            </a:r>
            <a:r>
              <a:rPr sz="2400" spc="-25" dirty="0">
                <a:latin typeface="Arial"/>
                <a:cs typeface="Arial"/>
              </a:rPr>
              <a:t> </a:t>
            </a:r>
            <a:r>
              <a:rPr sz="2400" spc="-10" dirty="0">
                <a:latin typeface="Arial"/>
                <a:cs typeface="Arial"/>
              </a:rPr>
              <a:t>things:</a:t>
            </a:r>
            <a:endParaRPr sz="2400">
              <a:latin typeface="Arial"/>
              <a:cs typeface="Arial"/>
            </a:endParaRPr>
          </a:p>
        </p:txBody>
      </p:sp>
      <p:sp>
        <p:nvSpPr>
          <p:cNvPr id="31" name="object 5">
            <a:extLst>
              <a:ext uri="{FF2B5EF4-FFF2-40B4-BE49-F238E27FC236}">
                <a16:creationId xmlns:a16="http://schemas.microsoft.com/office/drawing/2014/main" id="{EFD32070-FCCB-EF0D-2C6F-6A81A2F1EFAD}"/>
              </a:ext>
            </a:extLst>
          </p:cNvPr>
          <p:cNvSpPr txBox="1"/>
          <p:nvPr/>
        </p:nvSpPr>
        <p:spPr>
          <a:xfrm>
            <a:off x="4495800" y="2094957"/>
            <a:ext cx="8077200" cy="1331134"/>
          </a:xfrm>
          <a:prstGeom prst="rect">
            <a:avLst/>
          </a:prstGeom>
        </p:spPr>
        <p:txBody>
          <a:bodyPr vert="horz" wrap="square" lIns="0" tIns="12700" rIns="0" bIns="0" rtlCol="0">
            <a:spAutoFit/>
          </a:bodyPr>
          <a:lstStyle/>
          <a:p>
            <a:pPr marL="12700">
              <a:lnSpc>
                <a:spcPct val="100000"/>
              </a:lnSpc>
              <a:spcBef>
                <a:spcPts val="100"/>
              </a:spcBef>
            </a:pPr>
            <a:r>
              <a:rPr sz="2800" dirty="0">
                <a:latin typeface="Arial"/>
                <a:cs typeface="Arial"/>
              </a:rPr>
              <a:t>1.</a:t>
            </a:r>
            <a:r>
              <a:rPr sz="2800" spc="20" dirty="0">
                <a:latin typeface="Arial"/>
                <a:cs typeface="Arial"/>
              </a:rPr>
              <a:t> </a:t>
            </a:r>
            <a:r>
              <a:rPr sz="2800" dirty="0">
                <a:latin typeface="Arial"/>
                <a:cs typeface="Arial"/>
              </a:rPr>
              <a:t>The</a:t>
            </a:r>
            <a:r>
              <a:rPr sz="2800" spc="-20" dirty="0">
                <a:latin typeface="Arial"/>
                <a:cs typeface="Arial"/>
              </a:rPr>
              <a:t> </a:t>
            </a:r>
            <a:r>
              <a:rPr sz="2800" dirty="0">
                <a:latin typeface="Arial"/>
                <a:cs typeface="Arial"/>
              </a:rPr>
              <a:t>location</a:t>
            </a:r>
            <a:r>
              <a:rPr sz="2800" spc="10" dirty="0">
                <a:latin typeface="Arial"/>
                <a:cs typeface="Arial"/>
              </a:rPr>
              <a:t> </a:t>
            </a:r>
            <a:r>
              <a:rPr sz="2800" dirty="0">
                <a:latin typeface="Arial"/>
                <a:cs typeface="Arial"/>
              </a:rPr>
              <a:t>of</a:t>
            </a:r>
            <a:r>
              <a:rPr sz="2800" spc="-15" dirty="0">
                <a:latin typeface="Arial"/>
                <a:cs typeface="Arial"/>
              </a:rPr>
              <a:t> </a:t>
            </a:r>
            <a:r>
              <a:rPr sz="2800" dirty="0">
                <a:latin typeface="Arial"/>
                <a:cs typeface="Arial"/>
              </a:rPr>
              <a:t>the</a:t>
            </a:r>
            <a:r>
              <a:rPr sz="2800" spc="-20" dirty="0">
                <a:latin typeface="Arial"/>
                <a:cs typeface="Arial"/>
              </a:rPr>
              <a:t> </a:t>
            </a:r>
            <a:r>
              <a:rPr sz="2800" dirty="0">
                <a:latin typeface="Arial"/>
                <a:cs typeface="Arial"/>
              </a:rPr>
              <a:t>top</a:t>
            </a:r>
            <a:r>
              <a:rPr sz="2800" spc="-10" dirty="0">
                <a:latin typeface="Arial"/>
                <a:cs typeface="Arial"/>
              </a:rPr>
              <a:t> </a:t>
            </a:r>
            <a:r>
              <a:rPr sz="2800" dirty="0">
                <a:latin typeface="Arial"/>
                <a:cs typeface="Arial"/>
              </a:rPr>
              <a:t>of</a:t>
            </a:r>
            <a:r>
              <a:rPr sz="2800" spc="-5" dirty="0">
                <a:latin typeface="Arial"/>
                <a:cs typeface="Arial"/>
              </a:rPr>
              <a:t> </a:t>
            </a:r>
            <a:r>
              <a:rPr sz="2800" spc="-10" dirty="0">
                <a:latin typeface="Arial"/>
                <a:cs typeface="Arial"/>
              </a:rPr>
              <a:t>stack</a:t>
            </a:r>
            <a:endParaRPr lang="en-US" sz="2800" spc="-10" dirty="0">
              <a:latin typeface="Arial"/>
              <a:cs typeface="Arial"/>
            </a:endParaRPr>
          </a:p>
          <a:p>
            <a:pPr marL="12700">
              <a:spcBef>
                <a:spcPts val="100"/>
              </a:spcBef>
            </a:pPr>
            <a:r>
              <a:rPr lang="en-US" sz="2800" i="1" dirty="0">
                <a:latin typeface="Arial"/>
                <a:cs typeface="Arial"/>
              </a:rPr>
              <a:t>The</a:t>
            </a:r>
            <a:r>
              <a:rPr lang="en-US" sz="2800" i="1" spc="-35" dirty="0">
                <a:latin typeface="Arial"/>
                <a:cs typeface="Arial"/>
              </a:rPr>
              <a:t> </a:t>
            </a:r>
            <a:r>
              <a:rPr lang="en-US" sz="2800" i="1" dirty="0">
                <a:latin typeface="Arial"/>
                <a:cs typeface="Arial"/>
              </a:rPr>
              <a:t>register</a:t>
            </a:r>
            <a:r>
              <a:rPr lang="en-US" sz="2800" i="1" spc="-50" dirty="0">
                <a:latin typeface="Arial"/>
                <a:cs typeface="Arial"/>
              </a:rPr>
              <a:t> </a:t>
            </a:r>
            <a:r>
              <a:rPr lang="en-US" sz="2800" b="1" i="1" dirty="0">
                <a:latin typeface="Arial"/>
                <a:cs typeface="Arial"/>
              </a:rPr>
              <a:t>$</a:t>
            </a:r>
            <a:r>
              <a:rPr lang="en-US" sz="2800" b="1" i="1" dirty="0" err="1">
                <a:latin typeface="Arial"/>
                <a:cs typeface="Arial"/>
              </a:rPr>
              <a:t>esp</a:t>
            </a:r>
            <a:r>
              <a:rPr lang="en-US" sz="2800" b="1" i="1" spc="-20" dirty="0">
                <a:latin typeface="Arial"/>
                <a:cs typeface="Arial"/>
              </a:rPr>
              <a:t> </a:t>
            </a:r>
            <a:r>
              <a:rPr lang="en-US" sz="2800" i="1" dirty="0">
                <a:latin typeface="Arial"/>
                <a:cs typeface="Arial"/>
              </a:rPr>
              <a:t>points</a:t>
            </a:r>
            <a:r>
              <a:rPr lang="en-US" sz="2800" i="1" spc="-25" dirty="0">
                <a:latin typeface="Arial"/>
                <a:cs typeface="Arial"/>
              </a:rPr>
              <a:t> </a:t>
            </a:r>
            <a:r>
              <a:rPr lang="en-US" sz="2800" i="1" dirty="0">
                <a:latin typeface="Arial"/>
                <a:cs typeface="Arial"/>
              </a:rPr>
              <a:t>to</a:t>
            </a:r>
            <a:r>
              <a:rPr lang="en-US" sz="2800" i="1" spc="-25" dirty="0">
                <a:latin typeface="Arial"/>
                <a:cs typeface="Arial"/>
              </a:rPr>
              <a:t> </a:t>
            </a:r>
            <a:r>
              <a:rPr lang="en-US" sz="2800" i="1" dirty="0">
                <a:latin typeface="Arial"/>
                <a:cs typeface="Arial"/>
              </a:rPr>
              <a:t>the</a:t>
            </a:r>
            <a:r>
              <a:rPr lang="en-US" sz="2800" i="1" spc="-15" dirty="0">
                <a:latin typeface="Arial"/>
                <a:cs typeface="Arial"/>
              </a:rPr>
              <a:t> </a:t>
            </a:r>
            <a:r>
              <a:rPr lang="en-US" sz="2800" i="1" dirty="0">
                <a:latin typeface="Arial"/>
                <a:cs typeface="Arial"/>
              </a:rPr>
              <a:t>top</a:t>
            </a:r>
            <a:r>
              <a:rPr lang="en-US" sz="2800" i="1" spc="-20" dirty="0">
                <a:latin typeface="Arial"/>
                <a:cs typeface="Arial"/>
              </a:rPr>
              <a:t> </a:t>
            </a:r>
            <a:r>
              <a:rPr lang="en-US" sz="2800" i="1" dirty="0">
                <a:latin typeface="Arial"/>
                <a:cs typeface="Arial"/>
              </a:rPr>
              <a:t>of</a:t>
            </a:r>
            <a:r>
              <a:rPr lang="en-US" sz="2800" i="1" spc="-30" dirty="0">
                <a:latin typeface="Arial"/>
                <a:cs typeface="Arial"/>
              </a:rPr>
              <a:t> </a:t>
            </a:r>
            <a:r>
              <a:rPr lang="en-US" sz="2800" i="1" dirty="0">
                <a:latin typeface="Arial"/>
                <a:cs typeface="Arial"/>
              </a:rPr>
              <a:t>the</a:t>
            </a:r>
            <a:r>
              <a:rPr lang="en-US" sz="2800" i="1" spc="-20" dirty="0">
                <a:latin typeface="Arial"/>
                <a:cs typeface="Arial"/>
              </a:rPr>
              <a:t> </a:t>
            </a:r>
            <a:r>
              <a:rPr lang="en-US" sz="2800" b="1" i="1" u="sng" spc="-10" dirty="0">
                <a:latin typeface="Arial"/>
                <a:cs typeface="Arial"/>
              </a:rPr>
              <a:t>s</a:t>
            </a:r>
            <a:r>
              <a:rPr lang="en-US" sz="2800" i="1" spc="-10" dirty="0">
                <a:latin typeface="Arial"/>
                <a:cs typeface="Arial"/>
              </a:rPr>
              <a:t>tack</a:t>
            </a:r>
            <a:endParaRPr lang="en-US" sz="2800" dirty="0">
              <a:latin typeface="Arial"/>
              <a:cs typeface="Arial"/>
            </a:endParaRPr>
          </a:p>
          <a:p>
            <a:pPr marL="12700">
              <a:lnSpc>
                <a:spcPct val="100000"/>
              </a:lnSpc>
              <a:spcBef>
                <a:spcPts val="100"/>
              </a:spcBef>
            </a:pPr>
            <a:endParaRPr sz="2800" dirty="0">
              <a:latin typeface="Arial"/>
              <a:cs typeface="Arial"/>
            </a:endParaRPr>
          </a:p>
        </p:txBody>
      </p:sp>
      <p:sp>
        <p:nvSpPr>
          <p:cNvPr id="32" name="object 6">
            <a:extLst>
              <a:ext uri="{FF2B5EF4-FFF2-40B4-BE49-F238E27FC236}">
                <a16:creationId xmlns:a16="http://schemas.microsoft.com/office/drawing/2014/main" id="{92BBEA04-2F2E-BD91-209A-FADEB7A993AC}"/>
              </a:ext>
            </a:extLst>
          </p:cNvPr>
          <p:cNvSpPr txBox="1"/>
          <p:nvPr/>
        </p:nvSpPr>
        <p:spPr>
          <a:xfrm>
            <a:off x="5320668" y="3526837"/>
            <a:ext cx="6298566" cy="2192908"/>
          </a:xfrm>
          <a:prstGeom prst="rect">
            <a:avLst/>
          </a:prstGeom>
        </p:spPr>
        <p:txBody>
          <a:bodyPr vert="horz" wrap="square" lIns="0" tIns="12700" rIns="0" bIns="0" rtlCol="0">
            <a:spAutoFit/>
          </a:bodyPr>
          <a:lstStyle/>
          <a:p>
            <a:pPr marL="12700">
              <a:lnSpc>
                <a:spcPct val="100000"/>
              </a:lnSpc>
              <a:spcBef>
                <a:spcPts val="100"/>
              </a:spcBef>
            </a:pPr>
            <a:r>
              <a:rPr sz="2800" dirty="0">
                <a:latin typeface="Arial"/>
                <a:cs typeface="Arial"/>
              </a:rPr>
              <a:t>2.</a:t>
            </a:r>
            <a:r>
              <a:rPr sz="2800" spc="-25" dirty="0">
                <a:latin typeface="Arial"/>
                <a:cs typeface="Arial"/>
              </a:rPr>
              <a:t> </a:t>
            </a:r>
            <a:r>
              <a:rPr sz="2800" dirty="0">
                <a:latin typeface="Arial"/>
                <a:cs typeface="Arial"/>
              </a:rPr>
              <a:t>The</a:t>
            </a:r>
            <a:r>
              <a:rPr sz="2800" spc="-5" dirty="0">
                <a:latin typeface="Arial"/>
                <a:cs typeface="Arial"/>
              </a:rPr>
              <a:t> </a:t>
            </a:r>
            <a:r>
              <a:rPr sz="2800" dirty="0">
                <a:latin typeface="Arial"/>
                <a:cs typeface="Arial"/>
              </a:rPr>
              <a:t>location</a:t>
            </a:r>
            <a:r>
              <a:rPr sz="2800" spc="-20" dirty="0">
                <a:latin typeface="Arial"/>
                <a:cs typeface="Arial"/>
              </a:rPr>
              <a:t> </a:t>
            </a:r>
            <a:r>
              <a:rPr sz="2800" dirty="0">
                <a:latin typeface="Arial"/>
                <a:cs typeface="Arial"/>
              </a:rPr>
              <a:t>of</a:t>
            </a:r>
            <a:r>
              <a:rPr sz="2800" spc="-25" dirty="0">
                <a:latin typeface="Arial"/>
                <a:cs typeface="Arial"/>
              </a:rPr>
              <a:t> </a:t>
            </a:r>
            <a:r>
              <a:rPr sz="2800" dirty="0">
                <a:latin typeface="Arial"/>
                <a:cs typeface="Arial"/>
              </a:rPr>
              <a:t>the</a:t>
            </a:r>
            <a:r>
              <a:rPr sz="2800" spc="-20" dirty="0">
                <a:latin typeface="Arial"/>
                <a:cs typeface="Arial"/>
              </a:rPr>
              <a:t> </a:t>
            </a:r>
            <a:r>
              <a:rPr sz="2800" dirty="0">
                <a:latin typeface="Arial"/>
                <a:cs typeface="Arial"/>
              </a:rPr>
              <a:t>current</a:t>
            </a:r>
            <a:r>
              <a:rPr sz="2800" spc="-45" dirty="0">
                <a:latin typeface="Arial"/>
                <a:cs typeface="Arial"/>
              </a:rPr>
              <a:t> </a:t>
            </a:r>
            <a:r>
              <a:rPr sz="2800" dirty="0">
                <a:latin typeface="Arial"/>
                <a:cs typeface="Arial"/>
              </a:rPr>
              <a:t>stack</a:t>
            </a:r>
            <a:r>
              <a:rPr sz="2800" spc="-40" dirty="0">
                <a:latin typeface="Arial"/>
                <a:cs typeface="Arial"/>
              </a:rPr>
              <a:t> </a:t>
            </a:r>
            <a:r>
              <a:rPr sz="2800" dirty="0">
                <a:latin typeface="Arial"/>
                <a:cs typeface="Arial"/>
              </a:rPr>
              <a:t>frame</a:t>
            </a:r>
            <a:r>
              <a:rPr sz="2800" spc="-30" dirty="0">
                <a:latin typeface="Arial"/>
                <a:cs typeface="Arial"/>
              </a:rPr>
              <a:t> </a:t>
            </a:r>
            <a:r>
              <a:rPr sz="2800" dirty="0">
                <a:latin typeface="Arial"/>
                <a:cs typeface="Arial"/>
              </a:rPr>
              <a:t>we</a:t>
            </a:r>
            <a:r>
              <a:rPr sz="2800" spc="-20" dirty="0">
                <a:latin typeface="Arial"/>
                <a:cs typeface="Arial"/>
              </a:rPr>
              <a:t> </a:t>
            </a:r>
            <a:r>
              <a:rPr sz="2800" dirty="0">
                <a:latin typeface="Arial"/>
                <a:cs typeface="Arial"/>
              </a:rPr>
              <a:t>are</a:t>
            </a:r>
            <a:r>
              <a:rPr sz="2800" spc="-20" dirty="0">
                <a:latin typeface="Arial"/>
                <a:cs typeface="Arial"/>
              </a:rPr>
              <a:t> </a:t>
            </a:r>
            <a:r>
              <a:rPr sz="2800" spc="-10" dirty="0">
                <a:latin typeface="Arial"/>
                <a:cs typeface="Arial"/>
              </a:rPr>
              <a:t>executing</a:t>
            </a:r>
            <a:endParaRPr lang="en-US" sz="2800" spc="-10" dirty="0">
              <a:latin typeface="Arial"/>
              <a:cs typeface="Arial"/>
            </a:endParaRPr>
          </a:p>
          <a:p>
            <a:pPr marL="12700">
              <a:spcBef>
                <a:spcPts val="100"/>
              </a:spcBef>
            </a:pPr>
            <a:r>
              <a:rPr lang="en-US" sz="2800" i="1" dirty="0">
                <a:latin typeface="Arial"/>
                <a:cs typeface="Arial"/>
              </a:rPr>
              <a:t>The</a:t>
            </a:r>
            <a:r>
              <a:rPr lang="en-US" sz="2800" i="1" spc="-35" dirty="0">
                <a:latin typeface="Arial"/>
                <a:cs typeface="Arial"/>
              </a:rPr>
              <a:t> </a:t>
            </a:r>
            <a:r>
              <a:rPr lang="en-US" sz="2800" i="1" dirty="0">
                <a:latin typeface="Arial"/>
                <a:cs typeface="Arial"/>
              </a:rPr>
              <a:t>register </a:t>
            </a:r>
            <a:r>
              <a:rPr lang="en-US" sz="2800" b="1" i="1" dirty="0">
                <a:latin typeface="Arial"/>
                <a:cs typeface="Arial"/>
              </a:rPr>
              <a:t>$</a:t>
            </a:r>
            <a:r>
              <a:rPr lang="en-US" sz="2800" b="1" i="1" dirty="0" err="1">
                <a:latin typeface="Arial"/>
                <a:cs typeface="Arial"/>
              </a:rPr>
              <a:t>ebp</a:t>
            </a:r>
            <a:r>
              <a:rPr lang="en-US" sz="2800" b="1" i="1" spc="-15" dirty="0">
                <a:latin typeface="Arial"/>
                <a:cs typeface="Arial"/>
              </a:rPr>
              <a:t> </a:t>
            </a:r>
            <a:r>
              <a:rPr lang="en-US" sz="2800" i="1" dirty="0">
                <a:latin typeface="Arial"/>
                <a:cs typeface="Arial"/>
              </a:rPr>
              <a:t>points</a:t>
            </a:r>
            <a:r>
              <a:rPr lang="en-US" sz="2800" i="1" spc="5" dirty="0">
                <a:latin typeface="Arial"/>
                <a:cs typeface="Arial"/>
              </a:rPr>
              <a:t> </a:t>
            </a:r>
            <a:r>
              <a:rPr lang="en-US" sz="2800" i="1" dirty="0">
                <a:latin typeface="Arial"/>
                <a:cs typeface="Arial"/>
              </a:rPr>
              <a:t>to</a:t>
            </a:r>
            <a:r>
              <a:rPr lang="en-US" sz="2800" i="1" spc="-10" dirty="0">
                <a:latin typeface="Arial"/>
                <a:cs typeface="Arial"/>
              </a:rPr>
              <a:t> </a:t>
            </a:r>
            <a:r>
              <a:rPr lang="en-US" sz="2800" i="1" dirty="0">
                <a:latin typeface="Arial"/>
                <a:cs typeface="Arial"/>
              </a:rPr>
              <a:t>the</a:t>
            </a:r>
            <a:r>
              <a:rPr lang="en-US" sz="2800" i="1" spc="-15" dirty="0">
                <a:latin typeface="Arial"/>
                <a:cs typeface="Arial"/>
              </a:rPr>
              <a:t> </a:t>
            </a:r>
            <a:r>
              <a:rPr lang="en-US" sz="2800" b="1" i="1" u="sng" dirty="0">
                <a:uFill>
                  <a:solidFill>
                    <a:srgbClr val="000000"/>
                  </a:solidFill>
                </a:uFill>
                <a:latin typeface="Arial"/>
                <a:cs typeface="Arial"/>
              </a:rPr>
              <a:t>b</a:t>
            </a:r>
            <a:r>
              <a:rPr lang="en-US" sz="2800" i="1" dirty="0">
                <a:latin typeface="Arial"/>
                <a:cs typeface="Arial"/>
              </a:rPr>
              <a:t>ase</a:t>
            </a:r>
            <a:r>
              <a:rPr lang="en-US" sz="2800" i="1" spc="-15" dirty="0">
                <a:latin typeface="Arial"/>
                <a:cs typeface="Arial"/>
              </a:rPr>
              <a:t> </a:t>
            </a:r>
            <a:r>
              <a:rPr lang="en-US" sz="2800" i="1" dirty="0">
                <a:latin typeface="Arial"/>
                <a:cs typeface="Arial"/>
              </a:rPr>
              <a:t>of</a:t>
            </a:r>
            <a:r>
              <a:rPr lang="en-US" sz="2800" i="1" spc="-20" dirty="0">
                <a:latin typeface="Arial"/>
                <a:cs typeface="Arial"/>
              </a:rPr>
              <a:t> </a:t>
            </a:r>
            <a:r>
              <a:rPr lang="en-US" sz="2800" i="1" dirty="0">
                <a:latin typeface="Arial"/>
                <a:cs typeface="Arial"/>
              </a:rPr>
              <a:t>the</a:t>
            </a:r>
            <a:r>
              <a:rPr lang="en-US" sz="2800" i="1" spc="-10" dirty="0">
                <a:latin typeface="Arial"/>
                <a:cs typeface="Arial"/>
              </a:rPr>
              <a:t> </a:t>
            </a:r>
            <a:r>
              <a:rPr lang="en-US" sz="2800" i="1" dirty="0">
                <a:latin typeface="Arial"/>
                <a:cs typeface="Arial"/>
              </a:rPr>
              <a:t>current</a:t>
            </a:r>
            <a:r>
              <a:rPr lang="en-US" sz="2800" i="1" spc="5" dirty="0">
                <a:latin typeface="Arial"/>
                <a:cs typeface="Arial"/>
              </a:rPr>
              <a:t> </a:t>
            </a:r>
            <a:r>
              <a:rPr lang="en-US" sz="2800" i="1" dirty="0">
                <a:latin typeface="Arial"/>
                <a:cs typeface="Arial"/>
              </a:rPr>
              <a:t>stack</a:t>
            </a:r>
            <a:r>
              <a:rPr lang="en-US" sz="2800" i="1" spc="-20" dirty="0">
                <a:latin typeface="Arial"/>
                <a:cs typeface="Arial"/>
              </a:rPr>
              <a:t> </a:t>
            </a:r>
            <a:r>
              <a:rPr lang="en-US" sz="2800" i="1" spc="-10" dirty="0">
                <a:latin typeface="Arial"/>
                <a:cs typeface="Arial"/>
              </a:rPr>
              <a:t>frame</a:t>
            </a:r>
            <a:endParaRPr lang="en-US" sz="2800" dirty="0">
              <a:latin typeface="Arial"/>
              <a:cs typeface="Arial"/>
            </a:endParaRPr>
          </a:p>
          <a:p>
            <a:pPr marL="12700">
              <a:lnSpc>
                <a:spcPct val="100000"/>
              </a:lnSpc>
              <a:spcBef>
                <a:spcPts val="100"/>
              </a:spcBef>
            </a:pPr>
            <a:endParaRPr sz="2800" dirty="0">
              <a:latin typeface="Arial"/>
              <a:cs typeface="Arial"/>
            </a:endParaRPr>
          </a:p>
        </p:txBody>
      </p:sp>
      <p:grpSp>
        <p:nvGrpSpPr>
          <p:cNvPr id="2" name="object 7">
            <a:extLst>
              <a:ext uri="{FF2B5EF4-FFF2-40B4-BE49-F238E27FC236}">
                <a16:creationId xmlns:a16="http://schemas.microsoft.com/office/drawing/2014/main" id="{72204417-7C6F-0292-E90C-D9C0E3CA26B1}"/>
              </a:ext>
            </a:extLst>
          </p:cNvPr>
          <p:cNvGrpSpPr/>
          <p:nvPr/>
        </p:nvGrpSpPr>
        <p:grpSpPr>
          <a:xfrm>
            <a:off x="3660902" y="4902961"/>
            <a:ext cx="939800" cy="558800"/>
            <a:chOff x="3660902" y="4902961"/>
            <a:chExt cx="939800" cy="558800"/>
          </a:xfrm>
        </p:grpSpPr>
        <p:sp>
          <p:nvSpPr>
            <p:cNvPr id="6" name="object 8">
              <a:extLst>
                <a:ext uri="{FF2B5EF4-FFF2-40B4-BE49-F238E27FC236}">
                  <a16:creationId xmlns:a16="http://schemas.microsoft.com/office/drawing/2014/main" id="{5F9CD67C-EC15-ED29-DFDE-B14A63315CA9}"/>
                </a:ext>
              </a:extLst>
            </p:cNvPr>
            <p:cNvSpPr/>
            <p:nvPr/>
          </p:nvSpPr>
          <p:spPr>
            <a:xfrm>
              <a:off x="3673602" y="4915661"/>
              <a:ext cx="914400" cy="533400"/>
            </a:xfrm>
            <a:custGeom>
              <a:avLst/>
              <a:gdLst/>
              <a:ahLst/>
              <a:cxnLst/>
              <a:rect l="l" t="t" r="r" b="b"/>
              <a:pathLst>
                <a:path w="914400" h="533400">
                  <a:moveTo>
                    <a:pt x="266700" y="0"/>
                  </a:moveTo>
                  <a:lnTo>
                    <a:pt x="0" y="266700"/>
                  </a:lnTo>
                  <a:lnTo>
                    <a:pt x="266700" y="533400"/>
                  </a:lnTo>
                  <a:lnTo>
                    <a:pt x="266700" y="400050"/>
                  </a:lnTo>
                  <a:lnTo>
                    <a:pt x="914400" y="400050"/>
                  </a:lnTo>
                  <a:lnTo>
                    <a:pt x="914400" y="133350"/>
                  </a:lnTo>
                  <a:lnTo>
                    <a:pt x="266700" y="133350"/>
                  </a:lnTo>
                  <a:lnTo>
                    <a:pt x="266700" y="0"/>
                  </a:lnTo>
                  <a:close/>
                </a:path>
              </a:pathLst>
            </a:custGeom>
            <a:solidFill>
              <a:srgbClr val="9BBA58"/>
            </a:solidFill>
          </p:spPr>
          <p:txBody>
            <a:bodyPr wrap="square" lIns="0" tIns="0" rIns="0" bIns="0" rtlCol="0"/>
            <a:lstStyle/>
            <a:p>
              <a:endParaRPr/>
            </a:p>
          </p:txBody>
        </p:sp>
        <p:sp>
          <p:nvSpPr>
            <p:cNvPr id="7" name="object 9">
              <a:extLst>
                <a:ext uri="{FF2B5EF4-FFF2-40B4-BE49-F238E27FC236}">
                  <a16:creationId xmlns:a16="http://schemas.microsoft.com/office/drawing/2014/main" id="{33216C69-0468-C258-DDB6-146FF9324CA6}"/>
                </a:ext>
              </a:extLst>
            </p:cNvPr>
            <p:cNvSpPr/>
            <p:nvPr/>
          </p:nvSpPr>
          <p:spPr>
            <a:xfrm>
              <a:off x="3673602" y="4915661"/>
              <a:ext cx="914400" cy="533400"/>
            </a:xfrm>
            <a:custGeom>
              <a:avLst/>
              <a:gdLst/>
              <a:ahLst/>
              <a:cxnLst/>
              <a:rect l="l" t="t" r="r" b="b"/>
              <a:pathLst>
                <a:path w="914400" h="533400">
                  <a:moveTo>
                    <a:pt x="914400" y="400050"/>
                  </a:moveTo>
                  <a:lnTo>
                    <a:pt x="266700" y="400050"/>
                  </a:lnTo>
                  <a:lnTo>
                    <a:pt x="266700" y="533400"/>
                  </a:lnTo>
                  <a:lnTo>
                    <a:pt x="0" y="266700"/>
                  </a:lnTo>
                  <a:lnTo>
                    <a:pt x="266700" y="0"/>
                  </a:lnTo>
                  <a:lnTo>
                    <a:pt x="266700" y="133350"/>
                  </a:lnTo>
                  <a:lnTo>
                    <a:pt x="914400" y="133350"/>
                  </a:lnTo>
                  <a:lnTo>
                    <a:pt x="914400" y="400050"/>
                  </a:lnTo>
                  <a:close/>
                </a:path>
              </a:pathLst>
            </a:custGeom>
            <a:ln w="25400">
              <a:solidFill>
                <a:srgbClr val="70883E"/>
              </a:solidFill>
            </a:ln>
          </p:spPr>
          <p:txBody>
            <a:bodyPr wrap="square" lIns="0" tIns="0" rIns="0" bIns="0" rtlCol="0"/>
            <a:lstStyle/>
            <a:p>
              <a:endParaRPr/>
            </a:p>
          </p:txBody>
        </p:sp>
      </p:grpSp>
      <p:sp>
        <p:nvSpPr>
          <p:cNvPr id="8" name="object 10">
            <a:extLst>
              <a:ext uri="{FF2B5EF4-FFF2-40B4-BE49-F238E27FC236}">
                <a16:creationId xmlns:a16="http://schemas.microsoft.com/office/drawing/2014/main" id="{EDFC57FF-69D6-F22F-2A2F-908E1AC770FE}"/>
              </a:ext>
            </a:extLst>
          </p:cNvPr>
          <p:cNvSpPr txBox="1"/>
          <p:nvPr/>
        </p:nvSpPr>
        <p:spPr>
          <a:xfrm>
            <a:off x="4618482" y="5033517"/>
            <a:ext cx="726440" cy="299720"/>
          </a:xfrm>
          <a:prstGeom prst="rect">
            <a:avLst/>
          </a:prstGeom>
        </p:spPr>
        <p:txBody>
          <a:bodyPr vert="horz" wrap="square" lIns="0" tIns="12700" rIns="0" bIns="0" rtlCol="0">
            <a:spAutoFit/>
          </a:bodyPr>
          <a:lstStyle/>
          <a:p>
            <a:pPr marL="12700">
              <a:lnSpc>
                <a:spcPct val="100000"/>
              </a:lnSpc>
              <a:spcBef>
                <a:spcPts val="100"/>
              </a:spcBef>
            </a:pPr>
            <a:r>
              <a:rPr lang="en-US" sz="1800" b="1" spc="-10" dirty="0">
                <a:latin typeface="Arial"/>
                <a:cs typeface="Arial"/>
              </a:rPr>
              <a:t>$</a:t>
            </a:r>
            <a:r>
              <a:rPr lang="en-US" sz="1800" b="1" spc="-10" dirty="0" err="1">
                <a:latin typeface="Arial"/>
                <a:cs typeface="Arial"/>
              </a:rPr>
              <a:t>esp</a:t>
            </a:r>
            <a:endParaRPr sz="1800" dirty="0">
              <a:latin typeface="Arial"/>
              <a:cs typeface="Arial"/>
            </a:endParaRPr>
          </a:p>
        </p:txBody>
      </p:sp>
      <p:grpSp>
        <p:nvGrpSpPr>
          <p:cNvPr id="9" name="object 7">
            <a:extLst>
              <a:ext uri="{FF2B5EF4-FFF2-40B4-BE49-F238E27FC236}">
                <a16:creationId xmlns:a16="http://schemas.microsoft.com/office/drawing/2014/main" id="{F11B8BB0-8424-CB6D-DDBC-7FBDFEE73078}"/>
              </a:ext>
            </a:extLst>
          </p:cNvPr>
          <p:cNvGrpSpPr/>
          <p:nvPr/>
        </p:nvGrpSpPr>
        <p:grpSpPr>
          <a:xfrm>
            <a:off x="3591686" y="2902838"/>
            <a:ext cx="669798" cy="391161"/>
            <a:chOff x="3660902" y="4902961"/>
            <a:chExt cx="939800" cy="558800"/>
          </a:xfrm>
        </p:grpSpPr>
        <p:sp>
          <p:nvSpPr>
            <p:cNvPr id="10" name="object 8">
              <a:extLst>
                <a:ext uri="{FF2B5EF4-FFF2-40B4-BE49-F238E27FC236}">
                  <a16:creationId xmlns:a16="http://schemas.microsoft.com/office/drawing/2014/main" id="{CE5C30A0-5BC7-B850-5AF6-D61410EFB612}"/>
                </a:ext>
              </a:extLst>
            </p:cNvPr>
            <p:cNvSpPr/>
            <p:nvPr/>
          </p:nvSpPr>
          <p:spPr>
            <a:xfrm>
              <a:off x="3673602" y="4915661"/>
              <a:ext cx="914400" cy="533400"/>
            </a:xfrm>
            <a:custGeom>
              <a:avLst/>
              <a:gdLst/>
              <a:ahLst/>
              <a:cxnLst/>
              <a:rect l="l" t="t" r="r" b="b"/>
              <a:pathLst>
                <a:path w="914400" h="533400">
                  <a:moveTo>
                    <a:pt x="266700" y="0"/>
                  </a:moveTo>
                  <a:lnTo>
                    <a:pt x="0" y="266700"/>
                  </a:lnTo>
                  <a:lnTo>
                    <a:pt x="266700" y="533400"/>
                  </a:lnTo>
                  <a:lnTo>
                    <a:pt x="266700" y="400050"/>
                  </a:lnTo>
                  <a:lnTo>
                    <a:pt x="914400" y="400050"/>
                  </a:lnTo>
                  <a:lnTo>
                    <a:pt x="914400" y="133350"/>
                  </a:lnTo>
                  <a:lnTo>
                    <a:pt x="266700" y="133350"/>
                  </a:lnTo>
                  <a:lnTo>
                    <a:pt x="266700" y="0"/>
                  </a:lnTo>
                  <a:close/>
                </a:path>
              </a:pathLst>
            </a:custGeom>
            <a:solidFill>
              <a:srgbClr val="9BBA58"/>
            </a:solidFill>
          </p:spPr>
          <p:txBody>
            <a:bodyPr wrap="square" lIns="0" tIns="0" rIns="0" bIns="0" rtlCol="0"/>
            <a:lstStyle/>
            <a:p>
              <a:endParaRPr/>
            </a:p>
          </p:txBody>
        </p:sp>
        <p:sp>
          <p:nvSpPr>
            <p:cNvPr id="11" name="object 9">
              <a:extLst>
                <a:ext uri="{FF2B5EF4-FFF2-40B4-BE49-F238E27FC236}">
                  <a16:creationId xmlns:a16="http://schemas.microsoft.com/office/drawing/2014/main" id="{AB78D06A-309D-8CB0-047E-B3AC6D5E1EB8}"/>
                </a:ext>
              </a:extLst>
            </p:cNvPr>
            <p:cNvSpPr/>
            <p:nvPr/>
          </p:nvSpPr>
          <p:spPr>
            <a:xfrm>
              <a:off x="3673602" y="4915661"/>
              <a:ext cx="914400" cy="533400"/>
            </a:xfrm>
            <a:custGeom>
              <a:avLst/>
              <a:gdLst/>
              <a:ahLst/>
              <a:cxnLst/>
              <a:rect l="l" t="t" r="r" b="b"/>
              <a:pathLst>
                <a:path w="914400" h="533400">
                  <a:moveTo>
                    <a:pt x="914400" y="400050"/>
                  </a:moveTo>
                  <a:lnTo>
                    <a:pt x="266700" y="400050"/>
                  </a:lnTo>
                  <a:lnTo>
                    <a:pt x="266700" y="533400"/>
                  </a:lnTo>
                  <a:lnTo>
                    <a:pt x="0" y="266700"/>
                  </a:lnTo>
                  <a:lnTo>
                    <a:pt x="266700" y="0"/>
                  </a:lnTo>
                  <a:lnTo>
                    <a:pt x="266700" y="133350"/>
                  </a:lnTo>
                  <a:lnTo>
                    <a:pt x="914400" y="133350"/>
                  </a:lnTo>
                  <a:lnTo>
                    <a:pt x="914400" y="400050"/>
                  </a:lnTo>
                  <a:close/>
                </a:path>
              </a:pathLst>
            </a:custGeom>
            <a:ln w="25400">
              <a:solidFill>
                <a:srgbClr val="70883E"/>
              </a:solidFill>
            </a:ln>
          </p:spPr>
          <p:txBody>
            <a:bodyPr wrap="square" lIns="0" tIns="0" rIns="0" bIns="0" rtlCol="0"/>
            <a:lstStyle/>
            <a:p>
              <a:endParaRPr/>
            </a:p>
          </p:txBody>
        </p:sp>
      </p:grpSp>
      <p:sp>
        <p:nvSpPr>
          <p:cNvPr id="12" name="object 10">
            <a:extLst>
              <a:ext uri="{FF2B5EF4-FFF2-40B4-BE49-F238E27FC236}">
                <a16:creationId xmlns:a16="http://schemas.microsoft.com/office/drawing/2014/main" id="{B345B943-BF09-2E07-C6B2-245298002EA7}"/>
              </a:ext>
            </a:extLst>
          </p:cNvPr>
          <p:cNvSpPr txBox="1"/>
          <p:nvPr/>
        </p:nvSpPr>
        <p:spPr>
          <a:xfrm>
            <a:off x="4442806" y="2953945"/>
            <a:ext cx="726440" cy="299720"/>
          </a:xfrm>
          <a:prstGeom prst="rect">
            <a:avLst/>
          </a:prstGeom>
        </p:spPr>
        <p:txBody>
          <a:bodyPr vert="horz" wrap="square" lIns="0" tIns="12700" rIns="0" bIns="0" rtlCol="0">
            <a:spAutoFit/>
          </a:bodyPr>
          <a:lstStyle/>
          <a:p>
            <a:pPr marL="12700">
              <a:lnSpc>
                <a:spcPct val="100000"/>
              </a:lnSpc>
              <a:spcBef>
                <a:spcPts val="100"/>
              </a:spcBef>
            </a:pPr>
            <a:r>
              <a:rPr lang="en-US" sz="1800" b="1" spc="-10" dirty="0">
                <a:latin typeface="Arial"/>
                <a:cs typeface="Arial"/>
              </a:rPr>
              <a:t>$</a:t>
            </a:r>
            <a:r>
              <a:rPr lang="en-US" sz="1800" b="1" spc="-10" dirty="0" err="1">
                <a:latin typeface="Arial"/>
                <a:cs typeface="Arial"/>
              </a:rPr>
              <a:t>ebp</a:t>
            </a:r>
            <a:endParaRPr sz="1800" dirty="0">
              <a:latin typeface="Arial"/>
              <a:cs typeface="Arial"/>
            </a:endParaRPr>
          </a:p>
        </p:txBody>
      </p:sp>
    </p:spTree>
    <p:extLst>
      <p:ext uri="{BB962C8B-B14F-4D97-AF65-F5344CB8AC3E}">
        <p14:creationId xmlns:p14="http://schemas.microsoft.com/office/powerpoint/2010/main" val="30266960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80213"/>
            <a:ext cx="5547360" cy="391795"/>
          </a:xfrm>
          <a:prstGeom prst="rect">
            <a:avLst/>
          </a:prstGeom>
        </p:spPr>
        <p:txBody>
          <a:bodyPr vert="horz" wrap="square" lIns="0" tIns="12700" rIns="0" bIns="0" rtlCol="0">
            <a:spAutoFit/>
          </a:bodyPr>
          <a:lstStyle/>
          <a:p>
            <a:pPr marL="12700">
              <a:lnSpc>
                <a:spcPct val="100000"/>
              </a:lnSpc>
              <a:spcBef>
                <a:spcPts val="100"/>
              </a:spcBef>
            </a:pPr>
            <a:r>
              <a:rPr sz="2400" b="1" u="sng" dirty="0">
                <a:solidFill>
                  <a:srgbClr val="000000"/>
                </a:solidFill>
                <a:uFill>
                  <a:solidFill>
                    <a:srgbClr val="000000"/>
                  </a:solidFill>
                </a:uFill>
                <a:latin typeface="Arial"/>
                <a:cs typeface="Arial"/>
              </a:rPr>
              <a:t>Step</a:t>
            </a:r>
            <a:r>
              <a:rPr sz="2400" b="1" u="sng" spc="-20" dirty="0">
                <a:solidFill>
                  <a:srgbClr val="000000"/>
                </a:solidFill>
                <a:uFill>
                  <a:solidFill>
                    <a:srgbClr val="000000"/>
                  </a:solidFill>
                </a:uFill>
                <a:latin typeface="Arial"/>
                <a:cs typeface="Arial"/>
              </a:rPr>
              <a:t> </a:t>
            </a:r>
            <a:r>
              <a:rPr sz="2400" b="1" u="sng" dirty="0">
                <a:solidFill>
                  <a:srgbClr val="000000"/>
                </a:solidFill>
                <a:uFill>
                  <a:solidFill>
                    <a:srgbClr val="000000"/>
                  </a:solidFill>
                </a:uFill>
                <a:latin typeface="Arial"/>
                <a:cs typeface="Arial"/>
              </a:rPr>
              <a:t>1:</a:t>
            </a:r>
            <a:r>
              <a:rPr sz="2400" b="1" u="sng" spc="-15" dirty="0">
                <a:solidFill>
                  <a:srgbClr val="000000"/>
                </a:solidFill>
                <a:uFill>
                  <a:solidFill>
                    <a:srgbClr val="000000"/>
                  </a:solidFill>
                </a:uFill>
                <a:latin typeface="Arial"/>
                <a:cs typeface="Arial"/>
              </a:rPr>
              <a:t> </a:t>
            </a:r>
            <a:r>
              <a:rPr sz="2400" dirty="0">
                <a:solidFill>
                  <a:srgbClr val="000000"/>
                </a:solidFill>
              </a:rPr>
              <a:t>Find</a:t>
            </a:r>
            <a:r>
              <a:rPr sz="2400" spc="-5" dirty="0">
                <a:solidFill>
                  <a:srgbClr val="000000"/>
                </a:solidFill>
              </a:rPr>
              <a:t> </a:t>
            </a:r>
            <a:r>
              <a:rPr sz="2400" dirty="0">
                <a:solidFill>
                  <a:srgbClr val="000000"/>
                </a:solidFill>
              </a:rPr>
              <a:t>the</a:t>
            </a:r>
            <a:r>
              <a:rPr sz="2400" spc="-25" dirty="0">
                <a:solidFill>
                  <a:srgbClr val="000000"/>
                </a:solidFill>
              </a:rPr>
              <a:t> </a:t>
            </a:r>
            <a:r>
              <a:rPr sz="2400" dirty="0">
                <a:solidFill>
                  <a:srgbClr val="000000"/>
                </a:solidFill>
              </a:rPr>
              <a:t>offset</a:t>
            </a:r>
            <a:r>
              <a:rPr sz="2400" spc="-30" dirty="0">
                <a:solidFill>
                  <a:srgbClr val="000000"/>
                </a:solidFill>
              </a:rPr>
              <a:t> </a:t>
            </a:r>
            <a:r>
              <a:rPr sz="2400" dirty="0">
                <a:solidFill>
                  <a:srgbClr val="000000"/>
                </a:solidFill>
              </a:rPr>
              <a:t>between</a:t>
            </a:r>
            <a:r>
              <a:rPr sz="2400" spc="-5" dirty="0">
                <a:solidFill>
                  <a:srgbClr val="000000"/>
                </a:solidFill>
              </a:rPr>
              <a:t> </a:t>
            </a:r>
            <a:r>
              <a:rPr sz="2400" dirty="0">
                <a:solidFill>
                  <a:srgbClr val="000000"/>
                </a:solidFill>
              </a:rPr>
              <a:t>the</a:t>
            </a:r>
            <a:r>
              <a:rPr sz="2400" spc="-5" dirty="0">
                <a:solidFill>
                  <a:srgbClr val="000000"/>
                </a:solidFill>
              </a:rPr>
              <a:t> </a:t>
            </a:r>
            <a:r>
              <a:rPr sz="2400" spc="-20" dirty="0">
                <a:solidFill>
                  <a:srgbClr val="000000"/>
                </a:solidFill>
              </a:rPr>
              <a:t>base</a:t>
            </a:r>
            <a:endParaRPr sz="2400">
              <a:latin typeface="Arial"/>
              <a:cs typeface="Arial"/>
            </a:endParaRPr>
          </a:p>
        </p:txBody>
      </p:sp>
      <p:sp>
        <p:nvSpPr>
          <p:cNvPr id="3" name="object 3"/>
          <p:cNvSpPr txBox="1"/>
          <p:nvPr/>
        </p:nvSpPr>
        <p:spPr>
          <a:xfrm>
            <a:off x="307340" y="446659"/>
            <a:ext cx="480123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of</a:t>
            </a:r>
            <a:r>
              <a:rPr sz="2400" spc="-25" dirty="0">
                <a:latin typeface="Arial"/>
                <a:cs typeface="Arial"/>
              </a:rPr>
              <a:t> </a:t>
            </a:r>
            <a:r>
              <a:rPr sz="2400" dirty="0">
                <a:latin typeface="Arial"/>
                <a:cs typeface="Arial"/>
              </a:rPr>
              <a:t>the</a:t>
            </a:r>
            <a:r>
              <a:rPr sz="2400" spc="-25" dirty="0">
                <a:latin typeface="Arial"/>
                <a:cs typeface="Arial"/>
              </a:rPr>
              <a:t> </a:t>
            </a:r>
            <a:r>
              <a:rPr sz="2400" dirty="0">
                <a:latin typeface="Arial"/>
                <a:cs typeface="Arial"/>
              </a:rPr>
              <a:t>buffer</a:t>
            </a:r>
            <a:r>
              <a:rPr sz="2400" spc="-10" dirty="0">
                <a:latin typeface="Arial"/>
                <a:cs typeface="Arial"/>
              </a:rPr>
              <a:t> </a:t>
            </a:r>
            <a:r>
              <a:rPr sz="2400" dirty="0">
                <a:latin typeface="Arial"/>
                <a:cs typeface="Arial"/>
              </a:rPr>
              <a:t>and</a:t>
            </a:r>
            <a:r>
              <a:rPr sz="2400" spc="-1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return</a:t>
            </a:r>
            <a:r>
              <a:rPr sz="2400" spc="-15" dirty="0">
                <a:latin typeface="Arial"/>
                <a:cs typeface="Arial"/>
              </a:rPr>
              <a:t> </a:t>
            </a:r>
            <a:r>
              <a:rPr sz="2400" spc="-10" dirty="0">
                <a:latin typeface="Arial"/>
                <a:cs typeface="Arial"/>
              </a:rPr>
              <a:t>address</a:t>
            </a:r>
            <a:endParaRPr sz="2400">
              <a:latin typeface="Arial"/>
              <a:cs typeface="Arial"/>
            </a:endParaRPr>
          </a:p>
        </p:txBody>
      </p:sp>
      <p:grpSp>
        <p:nvGrpSpPr>
          <p:cNvPr id="4" name="object 4"/>
          <p:cNvGrpSpPr/>
          <p:nvPr/>
        </p:nvGrpSpPr>
        <p:grpSpPr>
          <a:xfrm>
            <a:off x="750062" y="978661"/>
            <a:ext cx="3378200" cy="1183640"/>
            <a:chOff x="750062" y="978661"/>
            <a:chExt cx="3378200" cy="1183640"/>
          </a:xfrm>
        </p:grpSpPr>
        <p:sp>
          <p:nvSpPr>
            <p:cNvPr id="5" name="object 5"/>
            <p:cNvSpPr/>
            <p:nvPr/>
          </p:nvSpPr>
          <p:spPr>
            <a:xfrm>
              <a:off x="762762" y="991361"/>
              <a:ext cx="3352800" cy="1158240"/>
            </a:xfrm>
            <a:custGeom>
              <a:avLst/>
              <a:gdLst/>
              <a:ahLst/>
              <a:cxnLst/>
              <a:rect l="l" t="t" r="r" b="b"/>
              <a:pathLst>
                <a:path w="3352800" h="1158239">
                  <a:moveTo>
                    <a:pt x="3352800" y="0"/>
                  </a:moveTo>
                  <a:lnTo>
                    <a:pt x="0" y="0"/>
                  </a:lnTo>
                  <a:lnTo>
                    <a:pt x="0" y="1158239"/>
                  </a:lnTo>
                  <a:lnTo>
                    <a:pt x="3352800" y="1158239"/>
                  </a:lnTo>
                  <a:lnTo>
                    <a:pt x="3352800" y="0"/>
                  </a:lnTo>
                  <a:close/>
                </a:path>
              </a:pathLst>
            </a:custGeom>
            <a:solidFill>
              <a:srgbClr val="C0504D"/>
            </a:solidFill>
          </p:spPr>
          <p:txBody>
            <a:bodyPr wrap="square" lIns="0" tIns="0" rIns="0" bIns="0" rtlCol="0"/>
            <a:lstStyle/>
            <a:p>
              <a:endParaRPr/>
            </a:p>
          </p:txBody>
        </p:sp>
        <p:sp>
          <p:nvSpPr>
            <p:cNvPr id="6" name="object 6"/>
            <p:cNvSpPr/>
            <p:nvPr/>
          </p:nvSpPr>
          <p:spPr>
            <a:xfrm>
              <a:off x="762762" y="991361"/>
              <a:ext cx="3352800" cy="1158240"/>
            </a:xfrm>
            <a:custGeom>
              <a:avLst/>
              <a:gdLst/>
              <a:ahLst/>
              <a:cxnLst/>
              <a:rect l="l" t="t" r="r" b="b"/>
              <a:pathLst>
                <a:path w="3352800" h="1158239">
                  <a:moveTo>
                    <a:pt x="0" y="1158239"/>
                  </a:moveTo>
                  <a:lnTo>
                    <a:pt x="3352800" y="1158239"/>
                  </a:lnTo>
                  <a:lnTo>
                    <a:pt x="3352800" y="0"/>
                  </a:lnTo>
                  <a:lnTo>
                    <a:pt x="0" y="0"/>
                  </a:lnTo>
                  <a:lnTo>
                    <a:pt x="0" y="1158239"/>
                  </a:lnTo>
                  <a:close/>
                </a:path>
              </a:pathLst>
            </a:custGeom>
            <a:ln w="25400">
              <a:solidFill>
                <a:srgbClr val="000000"/>
              </a:solidFill>
            </a:ln>
          </p:spPr>
          <p:txBody>
            <a:bodyPr wrap="square" lIns="0" tIns="0" rIns="0" bIns="0" rtlCol="0"/>
            <a:lstStyle/>
            <a:p>
              <a:endParaRPr/>
            </a:p>
          </p:txBody>
        </p:sp>
      </p:grpSp>
      <p:sp>
        <p:nvSpPr>
          <p:cNvPr id="7" name="object 7"/>
          <p:cNvSpPr txBox="1"/>
          <p:nvPr/>
        </p:nvSpPr>
        <p:spPr>
          <a:xfrm>
            <a:off x="762762" y="991361"/>
            <a:ext cx="3352800" cy="115824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5"/>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8" name="object 8"/>
          <p:cNvGrpSpPr/>
          <p:nvPr/>
        </p:nvGrpSpPr>
        <p:grpSpPr>
          <a:xfrm>
            <a:off x="714755" y="2101583"/>
            <a:ext cx="3442970" cy="561340"/>
            <a:chOff x="714755" y="2101583"/>
            <a:chExt cx="3442970" cy="561340"/>
          </a:xfrm>
        </p:grpSpPr>
        <p:pic>
          <p:nvPicPr>
            <p:cNvPr id="9" name="object 9"/>
            <p:cNvPicPr/>
            <p:nvPr/>
          </p:nvPicPr>
          <p:blipFill>
            <a:blip r:embed="rId2" cstate="print"/>
            <a:stretch>
              <a:fillRect/>
            </a:stretch>
          </p:blipFill>
          <p:spPr>
            <a:xfrm>
              <a:off x="714755" y="2121433"/>
              <a:ext cx="3442716" cy="455650"/>
            </a:xfrm>
            <a:prstGeom prst="rect">
              <a:avLst/>
            </a:prstGeom>
          </p:spPr>
        </p:pic>
        <p:pic>
          <p:nvPicPr>
            <p:cNvPr id="10" name="object 10"/>
            <p:cNvPicPr/>
            <p:nvPr/>
          </p:nvPicPr>
          <p:blipFill>
            <a:blip r:embed="rId3" cstate="print"/>
            <a:stretch>
              <a:fillRect/>
            </a:stretch>
          </p:blipFill>
          <p:spPr>
            <a:xfrm>
              <a:off x="2036063" y="2101583"/>
              <a:ext cx="797064" cy="560844"/>
            </a:xfrm>
            <a:prstGeom prst="rect">
              <a:avLst/>
            </a:prstGeom>
          </p:spPr>
        </p:pic>
        <p:pic>
          <p:nvPicPr>
            <p:cNvPr id="11" name="object 11"/>
            <p:cNvPicPr/>
            <p:nvPr/>
          </p:nvPicPr>
          <p:blipFill>
            <a:blip r:embed="rId4" cstate="print"/>
            <a:stretch>
              <a:fillRect/>
            </a:stretch>
          </p:blipFill>
          <p:spPr>
            <a:xfrm>
              <a:off x="761999" y="2148840"/>
              <a:ext cx="3352800" cy="365760"/>
            </a:xfrm>
            <a:prstGeom prst="rect">
              <a:avLst/>
            </a:prstGeom>
          </p:spPr>
        </p:pic>
        <p:sp>
          <p:nvSpPr>
            <p:cNvPr id="12" name="object 12"/>
            <p:cNvSpPr/>
            <p:nvPr/>
          </p:nvSpPr>
          <p:spPr>
            <a:xfrm>
              <a:off x="761999" y="21488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13" name="object 13"/>
          <p:cNvSpPr txBox="1"/>
          <p:nvPr/>
        </p:nvSpPr>
        <p:spPr>
          <a:xfrm>
            <a:off x="767524" y="2166873"/>
            <a:ext cx="3343275" cy="299720"/>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Stuff</a:t>
            </a:r>
            <a:endParaRPr sz="1800">
              <a:latin typeface="Calibri"/>
              <a:cs typeface="Calibri"/>
            </a:endParaRPr>
          </a:p>
        </p:txBody>
      </p:sp>
      <p:sp>
        <p:nvSpPr>
          <p:cNvPr id="14" name="object 14"/>
          <p:cNvSpPr/>
          <p:nvPr/>
        </p:nvSpPr>
        <p:spPr>
          <a:xfrm>
            <a:off x="762762" y="25306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15" name="object 15"/>
          <p:cNvSpPr txBox="1"/>
          <p:nvPr/>
        </p:nvSpPr>
        <p:spPr>
          <a:xfrm>
            <a:off x="775462" y="2543301"/>
            <a:ext cx="3327400" cy="431800"/>
          </a:xfrm>
          <a:prstGeom prst="rect">
            <a:avLst/>
          </a:prstGeom>
          <a:solidFill>
            <a:srgbClr val="C0504D"/>
          </a:solidFill>
        </p:spPr>
        <p:txBody>
          <a:bodyPr vert="horz" wrap="square" lIns="0" tIns="62865" rIns="0" bIns="0" rtlCol="0">
            <a:spAutoFit/>
          </a:bodyPr>
          <a:lstStyle/>
          <a:p>
            <a:pPr marL="739775">
              <a:lnSpc>
                <a:spcPct val="100000"/>
              </a:lnSpc>
              <a:spcBef>
                <a:spcPts val="495"/>
              </a:spcBef>
            </a:pPr>
            <a:r>
              <a:rPr sz="1800" dirty="0">
                <a:latin typeface="Calibri"/>
                <a:cs typeface="Calibri"/>
              </a:rPr>
              <a:t>New</a:t>
            </a:r>
            <a:r>
              <a:rPr sz="1800" spc="10" dirty="0">
                <a:latin typeface="Calibri"/>
                <a:cs typeface="Calibri"/>
              </a:rPr>
              <a:t> </a:t>
            </a:r>
            <a:r>
              <a:rPr sz="1800" dirty="0">
                <a:latin typeface="Calibri"/>
                <a:cs typeface="Calibri"/>
              </a:rPr>
              <a:t>return </a:t>
            </a:r>
            <a:r>
              <a:rPr sz="1800" spc="-10" dirty="0">
                <a:latin typeface="Calibri"/>
                <a:cs typeface="Calibri"/>
              </a:rPr>
              <a:t>address</a:t>
            </a:r>
            <a:endParaRPr sz="1800">
              <a:latin typeface="Calibri"/>
              <a:cs typeface="Calibri"/>
            </a:endParaRPr>
          </a:p>
        </p:txBody>
      </p:sp>
      <p:grpSp>
        <p:nvGrpSpPr>
          <p:cNvPr id="16" name="object 16"/>
          <p:cNvGrpSpPr/>
          <p:nvPr/>
        </p:nvGrpSpPr>
        <p:grpSpPr>
          <a:xfrm>
            <a:off x="714755" y="2976372"/>
            <a:ext cx="3442970" cy="2620010"/>
            <a:chOff x="714755" y="2976372"/>
            <a:chExt cx="3442970" cy="2620010"/>
          </a:xfrm>
        </p:grpSpPr>
        <p:pic>
          <p:nvPicPr>
            <p:cNvPr id="17" name="object 17"/>
            <p:cNvPicPr/>
            <p:nvPr/>
          </p:nvPicPr>
          <p:blipFill>
            <a:blip r:embed="rId5" cstate="print"/>
            <a:stretch>
              <a:fillRect/>
            </a:stretch>
          </p:blipFill>
          <p:spPr>
            <a:xfrm>
              <a:off x="714755" y="2976372"/>
              <a:ext cx="3442716" cy="2619755"/>
            </a:xfrm>
            <a:prstGeom prst="rect">
              <a:avLst/>
            </a:prstGeom>
          </p:spPr>
        </p:pic>
        <p:pic>
          <p:nvPicPr>
            <p:cNvPr id="18" name="object 18"/>
            <p:cNvPicPr/>
            <p:nvPr/>
          </p:nvPicPr>
          <p:blipFill>
            <a:blip r:embed="rId6" cstate="print"/>
            <a:stretch>
              <a:fillRect/>
            </a:stretch>
          </p:blipFill>
          <p:spPr>
            <a:xfrm>
              <a:off x="761999" y="3003804"/>
              <a:ext cx="3352800" cy="2529840"/>
            </a:xfrm>
            <a:prstGeom prst="rect">
              <a:avLst/>
            </a:prstGeom>
          </p:spPr>
        </p:pic>
        <p:sp>
          <p:nvSpPr>
            <p:cNvPr id="19" name="object 19"/>
            <p:cNvSpPr/>
            <p:nvPr/>
          </p:nvSpPr>
          <p:spPr>
            <a:xfrm>
              <a:off x="761999" y="3003804"/>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20" name="object 20"/>
          <p:cNvSpPr txBox="1"/>
          <p:nvPr/>
        </p:nvSpPr>
        <p:spPr>
          <a:xfrm>
            <a:off x="2216785" y="4104513"/>
            <a:ext cx="454025" cy="299720"/>
          </a:xfrm>
          <a:prstGeom prst="rect">
            <a:avLst/>
          </a:prstGeom>
        </p:spPr>
        <p:txBody>
          <a:bodyPr vert="horz" wrap="square" lIns="0" tIns="12700" rIns="0" bIns="0" rtlCol="0">
            <a:spAutoFit/>
          </a:bodyPr>
          <a:lstStyle/>
          <a:p>
            <a:pPr>
              <a:lnSpc>
                <a:spcPct val="100000"/>
              </a:lnSpc>
              <a:spcBef>
                <a:spcPts val="100"/>
              </a:spcBef>
            </a:pPr>
            <a:r>
              <a:rPr sz="1800" spc="-10" dirty="0">
                <a:latin typeface="Calibri"/>
                <a:cs typeface="Calibri"/>
              </a:rPr>
              <a:t>Stuff</a:t>
            </a:r>
            <a:endParaRPr sz="1800">
              <a:latin typeface="Calibri"/>
              <a:cs typeface="Calibri"/>
            </a:endParaRPr>
          </a:p>
        </p:txBody>
      </p:sp>
      <p:grpSp>
        <p:nvGrpSpPr>
          <p:cNvPr id="21" name="object 21"/>
          <p:cNvGrpSpPr/>
          <p:nvPr/>
        </p:nvGrpSpPr>
        <p:grpSpPr>
          <a:xfrm>
            <a:off x="750062" y="2988817"/>
            <a:ext cx="3785235" cy="2610485"/>
            <a:chOff x="750062" y="2988817"/>
            <a:chExt cx="3785235" cy="2610485"/>
          </a:xfrm>
        </p:grpSpPr>
        <p:sp>
          <p:nvSpPr>
            <p:cNvPr id="22" name="object 22"/>
            <p:cNvSpPr/>
            <p:nvPr/>
          </p:nvSpPr>
          <p:spPr>
            <a:xfrm>
              <a:off x="4162806" y="5353050"/>
              <a:ext cx="360045" cy="233679"/>
            </a:xfrm>
            <a:custGeom>
              <a:avLst/>
              <a:gdLst/>
              <a:ahLst/>
              <a:cxnLst/>
              <a:rect l="l" t="t" r="r" b="b"/>
              <a:pathLst>
                <a:path w="360045" h="233679">
                  <a:moveTo>
                    <a:pt x="116586" y="0"/>
                  </a:moveTo>
                  <a:lnTo>
                    <a:pt x="0" y="116586"/>
                  </a:lnTo>
                  <a:lnTo>
                    <a:pt x="116586" y="233172"/>
                  </a:lnTo>
                  <a:lnTo>
                    <a:pt x="116586" y="174878"/>
                  </a:lnTo>
                  <a:lnTo>
                    <a:pt x="359664" y="174878"/>
                  </a:lnTo>
                  <a:lnTo>
                    <a:pt x="359664" y="58293"/>
                  </a:lnTo>
                  <a:lnTo>
                    <a:pt x="116586" y="58293"/>
                  </a:lnTo>
                  <a:lnTo>
                    <a:pt x="116586" y="0"/>
                  </a:lnTo>
                  <a:close/>
                </a:path>
              </a:pathLst>
            </a:custGeom>
            <a:solidFill>
              <a:srgbClr val="000000"/>
            </a:solidFill>
          </p:spPr>
          <p:txBody>
            <a:bodyPr wrap="square" lIns="0" tIns="0" rIns="0" bIns="0" rtlCol="0"/>
            <a:lstStyle/>
            <a:p>
              <a:endParaRPr/>
            </a:p>
          </p:txBody>
        </p:sp>
        <p:sp>
          <p:nvSpPr>
            <p:cNvPr id="23" name="object 23"/>
            <p:cNvSpPr/>
            <p:nvPr/>
          </p:nvSpPr>
          <p:spPr>
            <a:xfrm>
              <a:off x="4162806" y="5353050"/>
              <a:ext cx="360045" cy="233679"/>
            </a:xfrm>
            <a:custGeom>
              <a:avLst/>
              <a:gdLst/>
              <a:ahLst/>
              <a:cxnLst/>
              <a:rect l="l" t="t" r="r" b="b"/>
              <a:pathLst>
                <a:path w="360045" h="233679">
                  <a:moveTo>
                    <a:pt x="359664" y="174878"/>
                  </a:moveTo>
                  <a:lnTo>
                    <a:pt x="116586" y="174878"/>
                  </a:lnTo>
                  <a:lnTo>
                    <a:pt x="116586" y="233172"/>
                  </a:lnTo>
                  <a:lnTo>
                    <a:pt x="0" y="116586"/>
                  </a:lnTo>
                  <a:lnTo>
                    <a:pt x="116586" y="0"/>
                  </a:lnTo>
                  <a:lnTo>
                    <a:pt x="116586" y="58293"/>
                  </a:lnTo>
                  <a:lnTo>
                    <a:pt x="359664" y="58293"/>
                  </a:lnTo>
                  <a:lnTo>
                    <a:pt x="359664" y="174878"/>
                  </a:lnTo>
                  <a:close/>
                </a:path>
              </a:pathLst>
            </a:custGeom>
            <a:ln w="25400">
              <a:solidFill>
                <a:srgbClr val="000000"/>
              </a:solidFill>
            </a:ln>
          </p:spPr>
          <p:txBody>
            <a:bodyPr wrap="square" lIns="0" tIns="0" rIns="0" bIns="0" rtlCol="0"/>
            <a:lstStyle/>
            <a:p>
              <a:endParaRPr/>
            </a:p>
          </p:txBody>
        </p:sp>
        <p:sp>
          <p:nvSpPr>
            <p:cNvPr id="24" name="object 24"/>
            <p:cNvSpPr/>
            <p:nvPr/>
          </p:nvSpPr>
          <p:spPr>
            <a:xfrm>
              <a:off x="762762" y="3001517"/>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grpSp>
      <p:sp>
        <p:nvSpPr>
          <p:cNvPr id="25" name="object 25"/>
          <p:cNvSpPr txBox="1"/>
          <p:nvPr/>
        </p:nvSpPr>
        <p:spPr>
          <a:xfrm>
            <a:off x="775462" y="3014217"/>
            <a:ext cx="3327400" cy="431800"/>
          </a:xfrm>
          <a:prstGeom prst="rect">
            <a:avLst/>
          </a:prstGeom>
          <a:solidFill>
            <a:srgbClr val="A6A6A6">
              <a:alpha val="65881"/>
            </a:srgbClr>
          </a:solidFill>
        </p:spPr>
        <p:txBody>
          <a:bodyPr vert="horz" wrap="square" lIns="0" tIns="63500" rIns="0" bIns="0" rtlCol="0">
            <a:spAutoFit/>
          </a:bodyPr>
          <a:lstStyle/>
          <a:p>
            <a:pPr marL="137795">
              <a:lnSpc>
                <a:spcPct val="100000"/>
              </a:lnSpc>
              <a:spcBef>
                <a:spcPts val="500"/>
              </a:spcBef>
            </a:pPr>
            <a:r>
              <a:rPr sz="1800" dirty="0">
                <a:latin typeface="Calibri"/>
                <a:cs typeface="Calibri"/>
              </a:rPr>
              <a:t>Prev</a:t>
            </a:r>
            <a:r>
              <a:rPr sz="1800" spc="-20" dirty="0">
                <a:latin typeface="Calibri"/>
                <a:cs typeface="Calibri"/>
              </a:rPr>
              <a:t> </a:t>
            </a:r>
            <a:r>
              <a:rPr sz="1800" dirty="0">
                <a:latin typeface="Calibri"/>
                <a:cs typeface="Calibri"/>
              </a:rPr>
              <a:t>frame</a:t>
            </a:r>
            <a:r>
              <a:rPr sz="1800" spc="-25" dirty="0">
                <a:latin typeface="Calibri"/>
                <a:cs typeface="Calibri"/>
              </a:rPr>
              <a:t> </a:t>
            </a:r>
            <a:r>
              <a:rPr sz="1800" dirty="0">
                <a:latin typeface="Calibri"/>
                <a:cs typeface="Calibri"/>
              </a:rPr>
              <a:t>pointer</a:t>
            </a:r>
            <a:r>
              <a:rPr sz="1800" spc="-5" dirty="0">
                <a:latin typeface="Calibri"/>
                <a:cs typeface="Calibri"/>
              </a:rPr>
              <a:t> </a:t>
            </a:r>
            <a:r>
              <a:rPr sz="1800" spc="-10" dirty="0">
                <a:latin typeface="Calibri"/>
                <a:cs typeface="Calibri"/>
              </a:rPr>
              <a:t>(overwritten)</a:t>
            </a:r>
            <a:endParaRPr sz="1800">
              <a:latin typeface="Calibri"/>
              <a:cs typeface="Calibri"/>
            </a:endParaRPr>
          </a:p>
        </p:txBody>
      </p:sp>
      <p:grpSp>
        <p:nvGrpSpPr>
          <p:cNvPr id="26" name="object 26"/>
          <p:cNvGrpSpPr/>
          <p:nvPr/>
        </p:nvGrpSpPr>
        <p:grpSpPr>
          <a:xfrm>
            <a:off x="4121150" y="3330194"/>
            <a:ext cx="386715" cy="259079"/>
            <a:chOff x="4121150" y="3330194"/>
            <a:chExt cx="386715" cy="259079"/>
          </a:xfrm>
        </p:grpSpPr>
        <p:sp>
          <p:nvSpPr>
            <p:cNvPr id="27" name="object 27"/>
            <p:cNvSpPr/>
            <p:nvPr/>
          </p:nvSpPr>
          <p:spPr>
            <a:xfrm>
              <a:off x="4133850" y="3342894"/>
              <a:ext cx="361315" cy="233679"/>
            </a:xfrm>
            <a:custGeom>
              <a:avLst/>
              <a:gdLst/>
              <a:ahLst/>
              <a:cxnLst/>
              <a:rect l="l" t="t" r="r" b="b"/>
              <a:pathLst>
                <a:path w="361314" h="233679">
                  <a:moveTo>
                    <a:pt x="116586" y="0"/>
                  </a:moveTo>
                  <a:lnTo>
                    <a:pt x="0" y="116585"/>
                  </a:lnTo>
                  <a:lnTo>
                    <a:pt x="116586" y="233171"/>
                  </a:lnTo>
                  <a:lnTo>
                    <a:pt x="116586" y="174878"/>
                  </a:lnTo>
                  <a:lnTo>
                    <a:pt x="361188" y="174878"/>
                  </a:lnTo>
                  <a:lnTo>
                    <a:pt x="361188" y="58292"/>
                  </a:lnTo>
                  <a:lnTo>
                    <a:pt x="116586" y="58292"/>
                  </a:lnTo>
                  <a:lnTo>
                    <a:pt x="116586" y="0"/>
                  </a:lnTo>
                  <a:close/>
                </a:path>
              </a:pathLst>
            </a:custGeom>
            <a:solidFill>
              <a:srgbClr val="000000"/>
            </a:solidFill>
          </p:spPr>
          <p:txBody>
            <a:bodyPr wrap="square" lIns="0" tIns="0" rIns="0" bIns="0" rtlCol="0"/>
            <a:lstStyle/>
            <a:p>
              <a:endParaRPr/>
            </a:p>
          </p:txBody>
        </p:sp>
        <p:sp>
          <p:nvSpPr>
            <p:cNvPr id="28" name="object 28"/>
            <p:cNvSpPr/>
            <p:nvPr/>
          </p:nvSpPr>
          <p:spPr>
            <a:xfrm>
              <a:off x="4133850" y="3342894"/>
              <a:ext cx="361315" cy="233679"/>
            </a:xfrm>
            <a:custGeom>
              <a:avLst/>
              <a:gdLst/>
              <a:ahLst/>
              <a:cxnLst/>
              <a:rect l="l" t="t" r="r" b="b"/>
              <a:pathLst>
                <a:path w="361314" h="233679">
                  <a:moveTo>
                    <a:pt x="361188" y="174878"/>
                  </a:moveTo>
                  <a:lnTo>
                    <a:pt x="116586" y="174878"/>
                  </a:lnTo>
                  <a:lnTo>
                    <a:pt x="116586" y="233171"/>
                  </a:lnTo>
                  <a:lnTo>
                    <a:pt x="0" y="116585"/>
                  </a:lnTo>
                  <a:lnTo>
                    <a:pt x="116586" y="0"/>
                  </a:lnTo>
                  <a:lnTo>
                    <a:pt x="116586" y="58292"/>
                  </a:lnTo>
                  <a:lnTo>
                    <a:pt x="361188" y="58292"/>
                  </a:lnTo>
                  <a:lnTo>
                    <a:pt x="361188" y="174878"/>
                  </a:lnTo>
                  <a:close/>
                </a:path>
              </a:pathLst>
            </a:custGeom>
            <a:ln w="25399">
              <a:solidFill>
                <a:srgbClr val="000000"/>
              </a:solidFill>
            </a:ln>
          </p:spPr>
          <p:txBody>
            <a:bodyPr wrap="square" lIns="0" tIns="0" rIns="0" bIns="0" rtlCol="0"/>
            <a:lstStyle/>
            <a:p>
              <a:endParaRPr/>
            </a:p>
          </p:txBody>
        </p:sp>
      </p:grpSp>
      <p:sp>
        <p:nvSpPr>
          <p:cNvPr id="29" name="object 29"/>
          <p:cNvSpPr txBox="1"/>
          <p:nvPr/>
        </p:nvSpPr>
        <p:spPr>
          <a:xfrm>
            <a:off x="4202048" y="3027629"/>
            <a:ext cx="635000" cy="331470"/>
          </a:xfrm>
          <a:prstGeom prst="rect">
            <a:avLst/>
          </a:prstGeom>
        </p:spPr>
        <p:txBody>
          <a:bodyPr vert="horz" wrap="square" lIns="0" tIns="13335" rIns="0" bIns="0" rtlCol="0">
            <a:spAutoFit/>
          </a:bodyPr>
          <a:lstStyle/>
          <a:p>
            <a:pPr marL="12700">
              <a:lnSpc>
                <a:spcPct val="100000"/>
              </a:lnSpc>
              <a:spcBef>
                <a:spcPts val="105"/>
              </a:spcBef>
            </a:pPr>
            <a:r>
              <a:rPr sz="2000" spc="-20" dirty="0">
                <a:latin typeface="Courier New"/>
                <a:cs typeface="Courier New"/>
              </a:rPr>
              <a:t>$ebp</a:t>
            </a:r>
            <a:endParaRPr sz="2000">
              <a:latin typeface="Courier New"/>
              <a:cs typeface="Courier New"/>
            </a:endParaRPr>
          </a:p>
        </p:txBody>
      </p:sp>
      <p:grpSp>
        <p:nvGrpSpPr>
          <p:cNvPr id="30" name="object 30"/>
          <p:cNvGrpSpPr/>
          <p:nvPr/>
        </p:nvGrpSpPr>
        <p:grpSpPr>
          <a:xfrm>
            <a:off x="119283" y="2359660"/>
            <a:ext cx="608965" cy="1090295"/>
            <a:chOff x="119283" y="2359660"/>
            <a:chExt cx="608965" cy="1090295"/>
          </a:xfrm>
        </p:grpSpPr>
        <p:sp>
          <p:nvSpPr>
            <p:cNvPr id="31" name="object 31"/>
            <p:cNvSpPr/>
            <p:nvPr/>
          </p:nvSpPr>
          <p:spPr>
            <a:xfrm>
              <a:off x="417626" y="2359660"/>
              <a:ext cx="264795" cy="283845"/>
            </a:xfrm>
            <a:custGeom>
              <a:avLst/>
              <a:gdLst/>
              <a:ahLst/>
              <a:cxnLst/>
              <a:rect l="l" t="t" r="r" b="b"/>
              <a:pathLst>
                <a:path w="264795" h="283844">
                  <a:moveTo>
                    <a:pt x="18529" y="182499"/>
                  </a:moveTo>
                  <a:lnTo>
                    <a:pt x="0" y="204342"/>
                  </a:lnTo>
                  <a:lnTo>
                    <a:pt x="32384" y="231901"/>
                  </a:lnTo>
                  <a:lnTo>
                    <a:pt x="4597" y="264540"/>
                  </a:lnTo>
                  <a:lnTo>
                    <a:pt x="26949" y="283590"/>
                  </a:lnTo>
                  <a:lnTo>
                    <a:pt x="54737" y="250951"/>
                  </a:lnTo>
                  <a:lnTo>
                    <a:pt x="98925" y="250951"/>
                  </a:lnTo>
                  <a:lnTo>
                    <a:pt x="73266" y="229107"/>
                  </a:lnTo>
                  <a:lnTo>
                    <a:pt x="89521" y="210057"/>
                  </a:lnTo>
                  <a:lnTo>
                    <a:pt x="50914" y="210057"/>
                  </a:lnTo>
                  <a:lnTo>
                    <a:pt x="18529" y="182499"/>
                  </a:lnTo>
                  <a:close/>
                </a:path>
                <a:path w="264795" h="283844">
                  <a:moveTo>
                    <a:pt x="98925" y="250951"/>
                  </a:moveTo>
                  <a:lnTo>
                    <a:pt x="54737" y="250951"/>
                  </a:lnTo>
                  <a:lnTo>
                    <a:pt x="87109" y="278511"/>
                  </a:lnTo>
                  <a:lnTo>
                    <a:pt x="105638" y="256666"/>
                  </a:lnTo>
                  <a:lnTo>
                    <a:pt x="98925" y="250951"/>
                  </a:lnTo>
                  <a:close/>
                </a:path>
                <a:path w="264795" h="283844">
                  <a:moveTo>
                    <a:pt x="78765" y="177418"/>
                  </a:moveTo>
                  <a:lnTo>
                    <a:pt x="50914" y="210057"/>
                  </a:lnTo>
                  <a:lnTo>
                    <a:pt x="89521" y="210057"/>
                  </a:lnTo>
                  <a:lnTo>
                    <a:pt x="101117" y="196468"/>
                  </a:lnTo>
                  <a:lnTo>
                    <a:pt x="78765" y="177418"/>
                  </a:lnTo>
                  <a:close/>
                </a:path>
                <a:path w="264795" h="283844">
                  <a:moveTo>
                    <a:pt x="139319" y="0"/>
                  </a:moveTo>
                  <a:lnTo>
                    <a:pt x="122237" y="20065"/>
                  </a:lnTo>
                  <a:lnTo>
                    <a:pt x="155333" y="141477"/>
                  </a:lnTo>
                  <a:lnTo>
                    <a:pt x="176237" y="159385"/>
                  </a:lnTo>
                  <a:lnTo>
                    <a:pt x="210478" y="119125"/>
                  </a:lnTo>
                  <a:lnTo>
                    <a:pt x="174282" y="119125"/>
                  </a:lnTo>
                  <a:lnTo>
                    <a:pt x="156095" y="54228"/>
                  </a:lnTo>
                  <a:lnTo>
                    <a:pt x="202992" y="54228"/>
                  </a:lnTo>
                  <a:lnTo>
                    <a:pt x="139319" y="0"/>
                  </a:lnTo>
                  <a:close/>
                </a:path>
                <a:path w="264795" h="283844">
                  <a:moveTo>
                    <a:pt x="262899" y="108330"/>
                  </a:moveTo>
                  <a:lnTo>
                    <a:pt x="219659" y="108330"/>
                  </a:lnTo>
                  <a:lnTo>
                    <a:pt x="244729" y="129666"/>
                  </a:lnTo>
                  <a:lnTo>
                    <a:pt x="262899" y="108330"/>
                  </a:lnTo>
                  <a:close/>
                </a:path>
                <a:path w="264795" h="283844">
                  <a:moveTo>
                    <a:pt x="202992" y="54228"/>
                  </a:moveTo>
                  <a:lnTo>
                    <a:pt x="156095" y="54228"/>
                  </a:lnTo>
                  <a:lnTo>
                    <a:pt x="198666" y="90424"/>
                  </a:lnTo>
                  <a:lnTo>
                    <a:pt x="174282" y="119125"/>
                  </a:lnTo>
                  <a:lnTo>
                    <a:pt x="210478" y="119125"/>
                  </a:lnTo>
                  <a:lnTo>
                    <a:pt x="219659" y="108330"/>
                  </a:lnTo>
                  <a:lnTo>
                    <a:pt x="262899" y="108330"/>
                  </a:lnTo>
                  <a:lnTo>
                    <a:pt x="264414" y="106552"/>
                  </a:lnTo>
                  <a:lnTo>
                    <a:pt x="239344" y="85216"/>
                  </a:lnTo>
                  <a:lnTo>
                    <a:pt x="252514" y="69723"/>
                  </a:lnTo>
                  <a:lnTo>
                    <a:pt x="249665" y="67310"/>
                  </a:lnTo>
                  <a:lnTo>
                    <a:pt x="218351" y="67310"/>
                  </a:lnTo>
                  <a:lnTo>
                    <a:pt x="202992" y="54228"/>
                  </a:lnTo>
                  <a:close/>
                </a:path>
                <a:path w="264795" h="283844">
                  <a:moveTo>
                    <a:pt x="231520" y="51942"/>
                  </a:moveTo>
                  <a:lnTo>
                    <a:pt x="218351" y="67310"/>
                  </a:lnTo>
                  <a:lnTo>
                    <a:pt x="249665" y="67310"/>
                  </a:lnTo>
                  <a:lnTo>
                    <a:pt x="231520" y="51942"/>
                  </a:lnTo>
                  <a:close/>
                </a:path>
              </a:pathLst>
            </a:custGeom>
            <a:solidFill>
              <a:srgbClr val="000000"/>
            </a:solidFill>
          </p:spPr>
          <p:txBody>
            <a:bodyPr wrap="square" lIns="0" tIns="0" rIns="0" bIns="0" rtlCol="0"/>
            <a:lstStyle/>
            <a:p>
              <a:endParaRPr/>
            </a:p>
          </p:txBody>
        </p:sp>
        <p:pic>
          <p:nvPicPr>
            <p:cNvPr id="32" name="object 32"/>
            <p:cNvPicPr/>
            <p:nvPr/>
          </p:nvPicPr>
          <p:blipFill>
            <a:blip r:embed="rId7" cstate="print"/>
            <a:stretch>
              <a:fillRect/>
            </a:stretch>
          </p:blipFill>
          <p:spPr>
            <a:xfrm>
              <a:off x="119283" y="2690622"/>
              <a:ext cx="608693" cy="759332"/>
            </a:xfrm>
            <a:prstGeom prst="rect">
              <a:avLst/>
            </a:prstGeom>
          </p:spPr>
        </p:pic>
      </p:grpSp>
      <p:sp>
        <p:nvSpPr>
          <p:cNvPr id="33" name="object 33"/>
          <p:cNvSpPr/>
          <p:nvPr/>
        </p:nvSpPr>
        <p:spPr>
          <a:xfrm>
            <a:off x="5676900" y="4280789"/>
            <a:ext cx="24765" cy="24765"/>
          </a:xfrm>
          <a:custGeom>
            <a:avLst/>
            <a:gdLst/>
            <a:ahLst/>
            <a:cxnLst/>
            <a:rect l="l" t="t" r="r" b="b"/>
            <a:pathLst>
              <a:path w="24764" h="24764">
                <a:moveTo>
                  <a:pt x="19176" y="0"/>
                </a:moveTo>
                <a:lnTo>
                  <a:pt x="5587" y="0"/>
                </a:lnTo>
                <a:lnTo>
                  <a:pt x="0" y="5587"/>
                </a:lnTo>
                <a:lnTo>
                  <a:pt x="0" y="19304"/>
                </a:lnTo>
                <a:lnTo>
                  <a:pt x="5587" y="24765"/>
                </a:lnTo>
                <a:lnTo>
                  <a:pt x="19176" y="24765"/>
                </a:lnTo>
                <a:lnTo>
                  <a:pt x="24764" y="19304"/>
                </a:lnTo>
                <a:lnTo>
                  <a:pt x="24764" y="12446"/>
                </a:lnTo>
                <a:lnTo>
                  <a:pt x="24764" y="5587"/>
                </a:lnTo>
                <a:lnTo>
                  <a:pt x="19176" y="0"/>
                </a:lnTo>
                <a:close/>
              </a:path>
            </a:pathLst>
          </a:custGeom>
          <a:solidFill>
            <a:srgbClr val="000000"/>
          </a:solidFill>
        </p:spPr>
        <p:txBody>
          <a:bodyPr wrap="square" lIns="0" tIns="0" rIns="0" bIns="0" rtlCol="0"/>
          <a:lstStyle/>
          <a:p>
            <a:endParaRPr/>
          </a:p>
        </p:txBody>
      </p:sp>
      <p:sp>
        <p:nvSpPr>
          <p:cNvPr id="34" name="object 34"/>
          <p:cNvSpPr txBox="1"/>
          <p:nvPr/>
        </p:nvSpPr>
        <p:spPr>
          <a:xfrm>
            <a:off x="5303901" y="443036"/>
            <a:ext cx="6720205" cy="1564640"/>
          </a:xfrm>
          <a:prstGeom prst="rect">
            <a:avLst/>
          </a:prstGeom>
        </p:spPr>
        <p:txBody>
          <a:bodyPr vert="horz" wrap="square" lIns="0" tIns="45720" rIns="0" bIns="0" rtlCol="0">
            <a:spAutoFit/>
          </a:bodyPr>
          <a:lstStyle/>
          <a:p>
            <a:pPr marL="350520" indent="-338455">
              <a:lnSpc>
                <a:spcPct val="100000"/>
              </a:lnSpc>
              <a:spcBef>
                <a:spcPts val="360"/>
              </a:spcBef>
              <a:buAutoNum type="arabicPeriod"/>
              <a:tabLst>
                <a:tab pos="351155" algn="l"/>
              </a:tabLst>
            </a:pPr>
            <a:r>
              <a:rPr sz="2400" dirty="0">
                <a:latin typeface="Arial"/>
                <a:cs typeface="Arial"/>
              </a:rPr>
              <a:t>Set</a:t>
            </a:r>
            <a:r>
              <a:rPr sz="2400" spc="-30" dirty="0">
                <a:latin typeface="Arial"/>
                <a:cs typeface="Arial"/>
              </a:rPr>
              <a:t> </a:t>
            </a:r>
            <a:r>
              <a:rPr sz="2400" dirty="0">
                <a:latin typeface="Arial"/>
                <a:cs typeface="Arial"/>
              </a:rPr>
              <a:t>a</a:t>
            </a:r>
            <a:r>
              <a:rPr sz="2400" spc="-25" dirty="0">
                <a:latin typeface="Arial"/>
                <a:cs typeface="Arial"/>
              </a:rPr>
              <a:t> </a:t>
            </a:r>
            <a:r>
              <a:rPr sz="2400" dirty="0">
                <a:latin typeface="Arial"/>
                <a:cs typeface="Arial"/>
              </a:rPr>
              <a:t>breakpoint</a:t>
            </a:r>
            <a:r>
              <a:rPr sz="2400" spc="-10" dirty="0">
                <a:latin typeface="Arial"/>
                <a:cs typeface="Arial"/>
              </a:rPr>
              <a:t> </a:t>
            </a:r>
            <a:r>
              <a:rPr sz="2400" dirty="0">
                <a:latin typeface="Arial"/>
                <a:cs typeface="Arial"/>
              </a:rPr>
              <a:t>at</a:t>
            </a:r>
            <a:r>
              <a:rPr sz="2400" spc="-15" dirty="0">
                <a:latin typeface="Arial"/>
                <a:cs typeface="Arial"/>
              </a:rPr>
              <a:t> </a:t>
            </a:r>
            <a:r>
              <a:rPr sz="2400" spc="-10" dirty="0">
                <a:latin typeface="Arial"/>
                <a:cs typeface="Arial"/>
              </a:rPr>
              <a:t>bof()</a:t>
            </a:r>
            <a:endParaRPr sz="2400">
              <a:latin typeface="Arial"/>
              <a:cs typeface="Arial"/>
            </a:endParaRPr>
          </a:p>
          <a:p>
            <a:pPr marL="354330" indent="-339090">
              <a:lnSpc>
                <a:spcPct val="100000"/>
              </a:lnSpc>
              <a:spcBef>
                <a:spcPts val="265"/>
              </a:spcBef>
              <a:buAutoNum type="arabicPeriod"/>
              <a:tabLst>
                <a:tab pos="354965" algn="l"/>
              </a:tabLst>
            </a:pPr>
            <a:r>
              <a:rPr sz="2400" dirty="0">
                <a:latin typeface="Arial"/>
                <a:cs typeface="Arial"/>
              </a:rPr>
              <a:t>Run</a:t>
            </a:r>
            <a:r>
              <a:rPr sz="2400" spc="-20" dirty="0">
                <a:latin typeface="Arial"/>
                <a:cs typeface="Arial"/>
              </a:rPr>
              <a:t> </a:t>
            </a:r>
            <a:r>
              <a:rPr sz="2400" dirty="0">
                <a:latin typeface="Arial"/>
                <a:cs typeface="Arial"/>
              </a:rPr>
              <a:t>the</a:t>
            </a:r>
            <a:r>
              <a:rPr sz="2400" spc="-25" dirty="0">
                <a:latin typeface="Arial"/>
                <a:cs typeface="Arial"/>
              </a:rPr>
              <a:t> </a:t>
            </a:r>
            <a:r>
              <a:rPr sz="2400" dirty="0">
                <a:latin typeface="Arial"/>
                <a:cs typeface="Arial"/>
              </a:rPr>
              <a:t>program</a:t>
            </a:r>
            <a:r>
              <a:rPr sz="2400" spc="-10" dirty="0">
                <a:latin typeface="Arial"/>
                <a:cs typeface="Arial"/>
              </a:rPr>
              <a:t> </a:t>
            </a:r>
            <a:r>
              <a:rPr sz="2400" dirty="0">
                <a:latin typeface="Arial"/>
                <a:cs typeface="Arial"/>
              </a:rPr>
              <a:t>until</a:t>
            </a:r>
            <a:r>
              <a:rPr sz="2400" spc="-5" dirty="0">
                <a:latin typeface="Arial"/>
                <a:cs typeface="Arial"/>
              </a:rPr>
              <a:t> </a:t>
            </a:r>
            <a:r>
              <a:rPr sz="2400" dirty="0">
                <a:latin typeface="Arial"/>
                <a:cs typeface="Arial"/>
              </a:rPr>
              <a:t>it</a:t>
            </a:r>
            <a:r>
              <a:rPr sz="2400" spc="-20" dirty="0">
                <a:latin typeface="Arial"/>
                <a:cs typeface="Arial"/>
              </a:rPr>
              <a:t> </a:t>
            </a:r>
            <a:r>
              <a:rPr sz="2400" dirty="0">
                <a:latin typeface="Arial"/>
                <a:cs typeface="Arial"/>
              </a:rPr>
              <a:t>reaches</a:t>
            </a:r>
            <a:r>
              <a:rPr sz="2400" spc="-5" dirty="0">
                <a:latin typeface="Arial"/>
                <a:cs typeface="Arial"/>
              </a:rPr>
              <a:t> </a:t>
            </a:r>
            <a:r>
              <a:rPr sz="2400" dirty="0">
                <a:latin typeface="Arial"/>
                <a:cs typeface="Arial"/>
              </a:rPr>
              <a:t>the</a:t>
            </a:r>
            <a:r>
              <a:rPr sz="2400" spc="-25" dirty="0">
                <a:latin typeface="Arial"/>
                <a:cs typeface="Arial"/>
              </a:rPr>
              <a:t> </a:t>
            </a:r>
            <a:r>
              <a:rPr sz="2400" spc="-10" dirty="0">
                <a:latin typeface="Arial"/>
                <a:cs typeface="Arial"/>
              </a:rPr>
              <a:t>breakpoint</a:t>
            </a:r>
            <a:endParaRPr sz="2400">
              <a:latin typeface="Arial"/>
              <a:cs typeface="Arial"/>
            </a:endParaRPr>
          </a:p>
          <a:p>
            <a:pPr marL="351155" indent="-339090">
              <a:lnSpc>
                <a:spcPct val="100000"/>
              </a:lnSpc>
              <a:spcBef>
                <a:spcPts val="75"/>
              </a:spcBef>
              <a:buAutoNum type="arabicPeriod"/>
              <a:tabLst>
                <a:tab pos="351790" algn="l"/>
              </a:tabLst>
            </a:pPr>
            <a:r>
              <a:rPr sz="2400" dirty="0">
                <a:latin typeface="Arial"/>
                <a:cs typeface="Arial"/>
              </a:rPr>
              <a:t>Step</a:t>
            </a:r>
            <a:r>
              <a:rPr sz="2400" spc="-10" dirty="0">
                <a:latin typeface="Arial"/>
                <a:cs typeface="Arial"/>
              </a:rPr>
              <a:t> </a:t>
            </a:r>
            <a:r>
              <a:rPr sz="2400" dirty="0">
                <a:latin typeface="Arial"/>
                <a:cs typeface="Arial"/>
              </a:rPr>
              <a:t>into</a:t>
            </a:r>
            <a:r>
              <a:rPr sz="2400" spc="-15" dirty="0">
                <a:latin typeface="Arial"/>
                <a:cs typeface="Arial"/>
              </a:rPr>
              <a:t> </a:t>
            </a:r>
            <a:r>
              <a:rPr sz="2400" dirty="0">
                <a:latin typeface="Arial"/>
                <a:cs typeface="Arial"/>
              </a:rPr>
              <a:t>the</a:t>
            </a:r>
            <a:r>
              <a:rPr sz="2400" spc="-20" dirty="0">
                <a:latin typeface="Arial"/>
                <a:cs typeface="Arial"/>
              </a:rPr>
              <a:t> </a:t>
            </a:r>
            <a:r>
              <a:rPr sz="2400" dirty="0">
                <a:latin typeface="Arial"/>
                <a:cs typeface="Arial"/>
              </a:rPr>
              <a:t>bof</a:t>
            </a:r>
            <a:r>
              <a:rPr sz="2400" spc="-5" dirty="0">
                <a:latin typeface="Arial"/>
                <a:cs typeface="Arial"/>
              </a:rPr>
              <a:t> </a:t>
            </a:r>
            <a:r>
              <a:rPr sz="2400" spc="-10" dirty="0">
                <a:latin typeface="Arial"/>
                <a:cs typeface="Arial"/>
              </a:rPr>
              <a:t>function</a:t>
            </a:r>
            <a:endParaRPr sz="2400">
              <a:latin typeface="Arial"/>
              <a:cs typeface="Arial"/>
            </a:endParaRPr>
          </a:p>
          <a:p>
            <a:pPr marL="350520" indent="-338455">
              <a:lnSpc>
                <a:spcPct val="100000"/>
              </a:lnSpc>
              <a:buAutoNum type="arabicPeriod"/>
              <a:tabLst>
                <a:tab pos="351155" algn="l"/>
              </a:tabLst>
            </a:pPr>
            <a:r>
              <a:rPr sz="2400" dirty="0">
                <a:latin typeface="Arial"/>
                <a:cs typeface="Arial"/>
              </a:rPr>
              <a:t>Find</a:t>
            </a:r>
            <a:r>
              <a:rPr sz="2400" spc="-20" dirty="0">
                <a:latin typeface="Arial"/>
                <a:cs typeface="Arial"/>
              </a:rPr>
              <a:t> </a:t>
            </a:r>
            <a:r>
              <a:rPr sz="2400" dirty="0">
                <a:latin typeface="Arial"/>
                <a:cs typeface="Arial"/>
              </a:rPr>
              <a:t>the</a:t>
            </a:r>
            <a:r>
              <a:rPr sz="2400" spc="-30" dirty="0">
                <a:latin typeface="Arial"/>
                <a:cs typeface="Arial"/>
              </a:rPr>
              <a:t> </a:t>
            </a:r>
            <a:r>
              <a:rPr sz="2400" dirty="0">
                <a:latin typeface="Arial"/>
                <a:cs typeface="Arial"/>
              </a:rPr>
              <a:t>address</a:t>
            </a:r>
            <a:r>
              <a:rPr sz="2400" spc="-10" dirty="0">
                <a:latin typeface="Arial"/>
                <a:cs typeface="Arial"/>
              </a:rPr>
              <a:t> </a:t>
            </a:r>
            <a:r>
              <a:rPr sz="2400" dirty="0">
                <a:latin typeface="Arial"/>
                <a:cs typeface="Arial"/>
              </a:rPr>
              <a:t>of</a:t>
            </a:r>
            <a:r>
              <a:rPr sz="2400" spc="-20" dirty="0">
                <a:latin typeface="Arial"/>
                <a:cs typeface="Arial"/>
              </a:rPr>
              <a:t> $ebp</a:t>
            </a:r>
            <a:endParaRPr sz="2400">
              <a:latin typeface="Arial"/>
              <a:cs typeface="Arial"/>
            </a:endParaRPr>
          </a:p>
        </p:txBody>
      </p:sp>
      <p:pic>
        <p:nvPicPr>
          <p:cNvPr id="35" name="object 35"/>
          <p:cNvPicPr/>
          <p:nvPr/>
        </p:nvPicPr>
        <p:blipFill>
          <a:blip r:embed="rId8" cstate="print"/>
          <a:stretch>
            <a:fillRect/>
          </a:stretch>
        </p:blipFill>
        <p:spPr>
          <a:xfrm>
            <a:off x="5334000" y="2407920"/>
            <a:ext cx="4897739" cy="696467"/>
          </a:xfrm>
          <a:prstGeom prst="rect">
            <a:avLst/>
          </a:prstGeom>
        </p:spPr>
      </p:pic>
      <p:sp>
        <p:nvSpPr>
          <p:cNvPr id="36" name="object 36"/>
          <p:cNvSpPr txBox="1"/>
          <p:nvPr/>
        </p:nvSpPr>
        <p:spPr>
          <a:xfrm>
            <a:off x="8421751" y="3184905"/>
            <a:ext cx="1623695" cy="299720"/>
          </a:xfrm>
          <a:prstGeom prst="rect">
            <a:avLst/>
          </a:prstGeom>
        </p:spPr>
        <p:txBody>
          <a:bodyPr vert="horz" wrap="square" lIns="0" tIns="12700" rIns="0" bIns="0" rtlCol="0">
            <a:spAutoFit/>
          </a:bodyPr>
          <a:lstStyle/>
          <a:p>
            <a:pPr marL="12700">
              <a:lnSpc>
                <a:spcPct val="100000"/>
              </a:lnSpc>
              <a:spcBef>
                <a:spcPts val="100"/>
              </a:spcBef>
            </a:pPr>
            <a:r>
              <a:rPr sz="1800" i="1" dirty="0">
                <a:latin typeface="Arial"/>
                <a:cs typeface="Arial"/>
              </a:rPr>
              <a:t>Address</a:t>
            </a:r>
            <a:r>
              <a:rPr sz="1800" i="1" spc="-20" dirty="0">
                <a:latin typeface="Arial"/>
                <a:cs typeface="Arial"/>
              </a:rPr>
              <a:t> </a:t>
            </a:r>
            <a:r>
              <a:rPr sz="1800" i="1" dirty="0">
                <a:latin typeface="Arial"/>
                <a:cs typeface="Arial"/>
              </a:rPr>
              <a:t>of</a:t>
            </a:r>
            <a:r>
              <a:rPr sz="1800" i="1" spc="-25" dirty="0">
                <a:latin typeface="Arial"/>
                <a:cs typeface="Arial"/>
              </a:rPr>
              <a:t> </a:t>
            </a:r>
            <a:r>
              <a:rPr sz="1800" i="1" spc="-20" dirty="0">
                <a:latin typeface="Arial"/>
                <a:cs typeface="Arial"/>
              </a:rPr>
              <a:t>ebp!</a:t>
            </a:r>
            <a:endParaRPr sz="1800">
              <a:latin typeface="Arial"/>
              <a:cs typeface="Arial"/>
            </a:endParaRPr>
          </a:p>
        </p:txBody>
      </p:sp>
      <p:sp>
        <p:nvSpPr>
          <p:cNvPr id="37" name="object 37"/>
          <p:cNvSpPr txBox="1"/>
          <p:nvPr/>
        </p:nvSpPr>
        <p:spPr>
          <a:xfrm>
            <a:off x="4158488" y="5125356"/>
            <a:ext cx="665480" cy="227965"/>
          </a:xfrm>
          <a:prstGeom prst="rect">
            <a:avLst/>
          </a:prstGeom>
        </p:spPr>
        <p:txBody>
          <a:bodyPr vert="horz" wrap="square" lIns="0" tIns="0" rIns="0" bIns="0" rtlCol="0">
            <a:spAutoFit/>
          </a:bodyPr>
          <a:lstStyle/>
          <a:p>
            <a:pPr marL="12700">
              <a:lnSpc>
                <a:spcPts val="1550"/>
              </a:lnSpc>
            </a:pPr>
            <a:r>
              <a:rPr sz="1400" spc="-10" dirty="0">
                <a:latin typeface="Courier New"/>
                <a:cs typeface="Courier New"/>
              </a:rPr>
              <a:t>Buffer</a:t>
            </a:r>
            <a:endParaRPr sz="1400">
              <a:latin typeface="Courier New"/>
              <a:cs typeface="Courier New"/>
            </a:endParaRPr>
          </a:p>
        </p:txBody>
      </p:sp>
      <p:sp>
        <p:nvSpPr>
          <p:cNvPr id="38" name="object 38"/>
          <p:cNvSpPr txBox="1"/>
          <p:nvPr/>
        </p:nvSpPr>
        <p:spPr>
          <a:xfrm>
            <a:off x="1907794" y="5700484"/>
            <a:ext cx="848360" cy="281305"/>
          </a:xfrm>
          <a:prstGeom prst="rect">
            <a:avLst/>
          </a:prstGeom>
        </p:spPr>
        <p:txBody>
          <a:bodyPr vert="horz" wrap="square" lIns="0" tIns="0" rIns="0" bIns="0" rtlCol="0">
            <a:spAutoFit/>
          </a:bodyPr>
          <a:lstStyle/>
          <a:p>
            <a:pPr marL="12700">
              <a:lnSpc>
                <a:spcPts val="2090"/>
              </a:lnSpc>
            </a:pPr>
            <a:r>
              <a:rPr sz="1800" spc="-10" dirty="0">
                <a:latin typeface="Arial"/>
                <a:cs typeface="Arial"/>
              </a:rPr>
              <a:t>“badfile”</a:t>
            </a:r>
            <a:endParaRPr sz="1800">
              <a:latin typeface="Arial"/>
              <a:cs typeface="Arial"/>
            </a:endParaRPr>
          </a:p>
        </p:txBody>
      </p:sp>
      <p:sp>
        <p:nvSpPr>
          <p:cNvPr id="39" name="object 39"/>
          <p:cNvSpPr txBox="1">
            <a:spLocks noGrp="1"/>
          </p:cNvSpPr>
          <p:nvPr>
            <p:ph type="sldNum" sz="quarter" idx="7"/>
          </p:nvPr>
        </p:nvSpPr>
        <p:spPr>
          <a:prstGeom prst="rect">
            <a:avLst/>
          </a:prstGeom>
        </p:spPr>
        <p:txBody>
          <a:bodyPr vert="horz" wrap="square" lIns="0" tIns="0" rIns="0" bIns="0" rtlCol="0">
            <a:spAutoFit/>
          </a:bodyPr>
          <a:lstStyle/>
          <a:p>
            <a:pPr marL="38100">
              <a:lnSpc>
                <a:spcPts val="2090"/>
              </a:lnSpc>
            </a:pPr>
            <a:fld id="{81D60167-4931-47E6-BA6A-407CBD079E47}" type="slidenum">
              <a:rPr spc="-25" dirty="0"/>
              <a:t>40</a:t>
            </a:fld>
            <a:endParaRPr spc="-25" dirty="0"/>
          </a:p>
        </p:txBody>
      </p:sp>
      <p:grpSp>
        <p:nvGrpSpPr>
          <p:cNvPr id="40" name="object 3">
            <a:extLst>
              <a:ext uri="{FF2B5EF4-FFF2-40B4-BE49-F238E27FC236}">
                <a16:creationId xmlns:a16="http://schemas.microsoft.com/office/drawing/2014/main" id="{EB929F5D-B330-FAB1-2CC6-6D20932AAC00}"/>
              </a:ext>
            </a:extLst>
          </p:cNvPr>
          <p:cNvGrpSpPr/>
          <p:nvPr/>
        </p:nvGrpSpPr>
        <p:grpSpPr>
          <a:xfrm>
            <a:off x="-6350" y="6466078"/>
            <a:ext cx="12204700" cy="398780"/>
            <a:chOff x="-6350" y="6466078"/>
            <a:chExt cx="12204700" cy="398780"/>
          </a:xfrm>
          <a:solidFill>
            <a:schemeClr val="accent3"/>
          </a:solidFill>
        </p:grpSpPr>
        <p:sp>
          <p:nvSpPr>
            <p:cNvPr id="41" name="object 4">
              <a:extLst>
                <a:ext uri="{FF2B5EF4-FFF2-40B4-BE49-F238E27FC236}">
                  <a16:creationId xmlns:a16="http://schemas.microsoft.com/office/drawing/2014/main" id="{5BDF24AE-2F33-33F9-E953-2B246BB3549E}"/>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42" name="object 5">
              <a:extLst>
                <a:ext uri="{FF2B5EF4-FFF2-40B4-BE49-F238E27FC236}">
                  <a16:creationId xmlns:a16="http://schemas.microsoft.com/office/drawing/2014/main" id="{5567E53F-1C5F-220A-9210-A1C94B4D543A}"/>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43" name="Picture 42" descr="Logo&#10;&#10;Description automatically generated with medium confidence">
            <a:extLst>
              <a:ext uri="{FF2B5EF4-FFF2-40B4-BE49-F238E27FC236}">
                <a16:creationId xmlns:a16="http://schemas.microsoft.com/office/drawing/2014/main" id="{88A4913D-ED77-366F-077F-5714EEC592E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80213"/>
            <a:ext cx="5547360" cy="391795"/>
          </a:xfrm>
          <a:prstGeom prst="rect">
            <a:avLst/>
          </a:prstGeom>
        </p:spPr>
        <p:txBody>
          <a:bodyPr vert="horz" wrap="square" lIns="0" tIns="12700" rIns="0" bIns="0" rtlCol="0">
            <a:spAutoFit/>
          </a:bodyPr>
          <a:lstStyle/>
          <a:p>
            <a:pPr marL="12700">
              <a:lnSpc>
                <a:spcPct val="100000"/>
              </a:lnSpc>
              <a:spcBef>
                <a:spcPts val="100"/>
              </a:spcBef>
            </a:pPr>
            <a:r>
              <a:rPr sz="2400" b="1" u="sng" dirty="0">
                <a:solidFill>
                  <a:srgbClr val="000000"/>
                </a:solidFill>
                <a:uFill>
                  <a:solidFill>
                    <a:srgbClr val="000000"/>
                  </a:solidFill>
                </a:uFill>
                <a:latin typeface="Arial"/>
                <a:cs typeface="Arial"/>
              </a:rPr>
              <a:t>Step</a:t>
            </a:r>
            <a:r>
              <a:rPr sz="2400" b="1" u="sng" spc="-20" dirty="0">
                <a:solidFill>
                  <a:srgbClr val="000000"/>
                </a:solidFill>
                <a:uFill>
                  <a:solidFill>
                    <a:srgbClr val="000000"/>
                  </a:solidFill>
                </a:uFill>
                <a:latin typeface="Arial"/>
                <a:cs typeface="Arial"/>
              </a:rPr>
              <a:t> </a:t>
            </a:r>
            <a:r>
              <a:rPr sz="2400" b="1" u="sng" dirty="0">
                <a:solidFill>
                  <a:srgbClr val="000000"/>
                </a:solidFill>
                <a:uFill>
                  <a:solidFill>
                    <a:srgbClr val="000000"/>
                  </a:solidFill>
                </a:uFill>
                <a:latin typeface="Arial"/>
                <a:cs typeface="Arial"/>
              </a:rPr>
              <a:t>1:</a:t>
            </a:r>
            <a:r>
              <a:rPr sz="2400" b="1" u="sng" spc="-15" dirty="0">
                <a:solidFill>
                  <a:srgbClr val="000000"/>
                </a:solidFill>
                <a:uFill>
                  <a:solidFill>
                    <a:srgbClr val="000000"/>
                  </a:solidFill>
                </a:uFill>
                <a:latin typeface="Arial"/>
                <a:cs typeface="Arial"/>
              </a:rPr>
              <a:t> </a:t>
            </a:r>
            <a:r>
              <a:rPr sz="2400" dirty="0">
                <a:solidFill>
                  <a:srgbClr val="000000"/>
                </a:solidFill>
              </a:rPr>
              <a:t>Find</a:t>
            </a:r>
            <a:r>
              <a:rPr sz="2400" spc="-5" dirty="0">
                <a:solidFill>
                  <a:srgbClr val="000000"/>
                </a:solidFill>
              </a:rPr>
              <a:t> </a:t>
            </a:r>
            <a:r>
              <a:rPr sz="2400" dirty="0">
                <a:solidFill>
                  <a:srgbClr val="000000"/>
                </a:solidFill>
              </a:rPr>
              <a:t>the</a:t>
            </a:r>
            <a:r>
              <a:rPr sz="2400" spc="-25" dirty="0">
                <a:solidFill>
                  <a:srgbClr val="000000"/>
                </a:solidFill>
              </a:rPr>
              <a:t> </a:t>
            </a:r>
            <a:r>
              <a:rPr sz="2400" dirty="0">
                <a:solidFill>
                  <a:srgbClr val="000000"/>
                </a:solidFill>
              </a:rPr>
              <a:t>offset</a:t>
            </a:r>
            <a:r>
              <a:rPr sz="2400" spc="-30" dirty="0">
                <a:solidFill>
                  <a:srgbClr val="000000"/>
                </a:solidFill>
              </a:rPr>
              <a:t> </a:t>
            </a:r>
            <a:r>
              <a:rPr sz="2400" dirty="0">
                <a:solidFill>
                  <a:srgbClr val="000000"/>
                </a:solidFill>
              </a:rPr>
              <a:t>between</a:t>
            </a:r>
            <a:r>
              <a:rPr sz="2400" spc="-5" dirty="0">
                <a:solidFill>
                  <a:srgbClr val="000000"/>
                </a:solidFill>
              </a:rPr>
              <a:t> </a:t>
            </a:r>
            <a:r>
              <a:rPr sz="2400" dirty="0">
                <a:solidFill>
                  <a:srgbClr val="000000"/>
                </a:solidFill>
              </a:rPr>
              <a:t>the</a:t>
            </a:r>
            <a:r>
              <a:rPr sz="2400" spc="-5" dirty="0">
                <a:solidFill>
                  <a:srgbClr val="000000"/>
                </a:solidFill>
              </a:rPr>
              <a:t> </a:t>
            </a:r>
            <a:r>
              <a:rPr sz="2400" spc="-20" dirty="0">
                <a:solidFill>
                  <a:srgbClr val="000000"/>
                </a:solidFill>
              </a:rPr>
              <a:t>base</a:t>
            </a:r>
            <a:endParaRPr sz="2400">
              <a:latin typeface="Arial"/>
              <a:cs typeface="Arial"/>
            </a:endParaRPr>
          </a:p>
        </p:txBody>
      </p:sp>
      <p:sp>
        <p:nvSpPr>
          <p:cNvPr id="3" name="object 3"/>
          <p:cNvSpPr txBox="1"/>
          <p:nvPr/>
        </p:nvSpPr>
        <p:spPr>
          <a:xfrm>
            <a:off x="307340" y="446659"/>
            <a:ext cx="480123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of</a:t>
            </a:r>
            <a:r>
              <a:rPr sz="2400" spc="-25" dirty="0">
                <a:latin typeface="Arial"/>
                <a:cs typeface="Arial"/>
              </a:rPr>
              <a:t> </a:t>
            </a:r>
            <a:r>
              <a:rPr sz="2400" dirty="0">
                <a:latin typeface="Arial"/>
                <a:cs typeface="Arial"/>
              </a:rPr>
              <a:t>the</a:t>
            </a:r>
            <a:r>
              <a:rPr sz="2400" spc="-25" dirty="0">
                <a:latin typeface="Arial"/>
                <a:cs typeface="Arial"/>
              </a:rPr>
              <a:t> </a:t>
            </a:r>
            <a:r>
              <a:rPr sz="2400" dirty="0">
                <a:latin typeface="Arial"/>
                <a:cs typeface="Arial"/>
              </a:rPr>
              <a:t>buffer</a:t>
            </a:r>
            <a:r>
              <a:rPr sz="2400" spc="-10" dirty="0">
                <a:latin typeface="Arial"/>
                <a:cs typeface="Arial"/>
              </a:rPr>
              <a:t> </a:t>
            </a:r>
            <a:r>
              <a:rPr sz="2400" dirty="0">
                <a:latin typeface="Arial"/>
                <a:cs typeface="Arial"/>
              </a:rPr>
              <a:t>and</a:t>
            </a:r>
            <a:r>
              <a:rPr sz="2400" spc="-1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return</a:t>
            </a:r>
            <a:r>
              <a:rPr sz="2400" spc="-15" dirty="0">
                <a:latin typeface="Arial"/>
                <a:cs typeface="Arial"/>
              </a:rPr>
              <a:t> </a:t>
            </a:r>
            <a:r>
              <a:rPr sz="2400" spc="-10" dirty="0">
                <a:latin typeface="Arial"/>
                <a:cs typeface="Arial"/>
              </a:rPr>
              <a:t>address</a:t>
            </a:r>
            <a:endParaRPr sz="2400">
              <a:latin typeface="Arial"/>
              <a:cs typeface="Arial"/>
            </a:endParaRPr>
          </a:p>
        </p:txBody>
      </p:sp>
      <p:grpSp>
        <p:nvGrpSpPr>
          <p:cNvPr id="4" name="object 4"/>
          <p:cNvGrpSpPr/>
          <p:nvPr/>
        </p:nvGrpSpPr>
        <p:grpSpPr>
          <a:xfrm>
            <a:off x="750062" y="978661"/>
            <a:ext cx="3378200" cy="1183640"/>
            <a:chOff x="750062" y="978661"/>
            <a:chExt cx="3378200" cy="1183640"/>
          </a:xfrm>
        </p:grpSpPr>
        <p:sp>
          <p:nvSpPr>
            <p:cNvPr id="5" name="object 5"/>
            <p:cNvSpPr/>
            <p:nvPr/>
          </p:nvSpPr>
          <p:spPr>
            <a:xfrm>
              <a:off x="762762" y="991361"/>
              <a:ext cx="3352800" cy="1158240"/>
            </a:xfrm>
            <a:custGeom>
              <a:avLst/>
              <a:gdLst/>
              <a:ahLst/>
              <a:cxnLst/>
              <a:rect l="l" t="t" r="r" b="b"/>
              <a:pathLst>
                <a:path w="3352800" h="1158239">
                  <a:moveTo>
                    <a:pt x="3352800" y="0"/>
                  </a:moveTo>
                  <a:lnTo>
                    <a:pt x="0" y="0"/>
                  </a:lnTo>
                  <a:lnTo>
                    <a:pt x="0" y="1158239"/>
                  </a:lnTo>
                  <a:lnTo>
                    <a:pt x="3352800" y="1158239"/>
                  </a:lnTo>
                  <a:lnTo>
                    <a:pt x="3352800" y="0"/>
                  </a:lnTo>
                  <a:close/>
                </a:path>
              </a:pathLst>
            </a:custGeom>
            <a:solidFill>
              <a:srgbClr val="C0504D"/>
            </a:solidFill>
          </p:spPr>
          <p:txBody>
            <a:bodyPr wrap="square" lIns="0" tIns="0" rIns="0" bIns="0" rtlCol="0"/>
            <a:lstStyle/>
            <a:p>
              <a:endParaRPr/>
            </a:p>
          </p:txBody>
        </p:sp>
        <p:sp>
          <p:nvSpPr>
            <p:cNvPr id="6" name="object 6"/>
            <p:cNvSpPr/>
            <p:nvPr/>
          </p:nvSpPr>
          <p:spPr>
            <a:xfrm>
              <a:off x="762762" y="991361"/>
              <a:ext cx="3352800" cy="1158240"/>
            </a:xfrm>
            <a:custGeom>
              <a:avLst/>
              <a:gdLst/>
              <a:ahLst/>
              <a:cxnLst/>
              <a:rect l="l" t="t" r="r" b="b"/>
              <a:pathLst>
                <a:path w="3352800" h="1158239">
                  <a:moveTo>
                    <a:pt x="0" y="1158239"/>
                  </a:moveTo>
                  <a:lnTo>
                    <a:pt x="3352800" y="1158239"/>
                  </a:lnTo>
                  <a:lnTo>
                    <a:pt x="3352800" y="0"/>
                  </a:lnTo>
                  <a:lnTo>
                    <a:pt x="0" y="0"/>
                  </a:lnTo>
                  <a:lnTo>
                    <a:pt x="0" y="1158239"/>
                  </a:lnTo>
                  <a:close/>
                </a:path>
              </a:pathLst>
            </a:custGeom>
            <a:ln w="25400">
              <a:solidFill>
                <a:srgbClr val="000000"/>
              </a:solidFill>
            </a:ln>
          </p:spPr>
          <p:txBody>
            <a:bodyPr wrap="square" lIns="0" tIns="0" rIns="0" bIns="0" rtlCol="0"/>
            <a:lstStyle/>
            <a:p>
              <a:endParaRPr/>
            </a:p>
          </p:txBody>
        </p:sp>
      </p:grpSp>
      <p:sp>
        <p:nvSpPr>
          <p:cNvPr id="7" name="object 7"/>
          <p:cNvSpPr txBox="1"/>
          <p:nvPr/>
        </p:nvSpPr>
        <p:spPr>
          <a:xfrm>
            <a:off x="762762" y="991361"/>
            <a:ext cx="3352800" cy="115824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5"/>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8" name="object 8"/>
          <p:cNvGrpSpPr/>
          <p:nvPr/>
        </p:nvGrpSpPr>
        <p:grpSpPr>
          <a:xfrm>
            <a:off x="714755" y="2101583"/>
            <a:ext cx="3442970" cy="561340"/>
            <a:chOff x="714755" y="2101583"/>
            <a:chExt cx="3442970" cy="561340"/>
          </a:xfrm>
        </p:grpSpPr>
        <p:pic>
          <p:nvPicPr>
            <p:cNvPr id="9" name="object 9"/>
            <p:cNvPicPr/>
            <p:nvPr/>
          </p:nvPicPr>
          <p:blipFill>
            <a:blip r:embed="rId2" cstate="print"/>
            <a:stretch>
              <a:fillRect/>
            </a:stretch>
          </p:blipFill>
          <p:spPr>
            <a:xfrm>
              <a:off x="714755" y="2121433"/>
              <a:ext cx="3442716" cy="455650"/>
            </a:xfrm>
            <a:prstGeom prst="rect">
              <a:avLst/>
            </a:prstGeom>
          </p:spPr>
        </p:pic>
        <p:pic>
          <p:nvPicPr>
            <p:cNvPr id="10" name="object 10"/>
            <p:cNvPicPr/>
            <p:nvPr/>
          </p:nvPicPr>
          <p:blipFill>
            <a:blip r:embed="rId3" cstate="print"/>
            <a:stretch>
              <a:fillRect/>
            </a:stretch>
          </p:blipFill>
          <p:spPr>
            <a:xfrm>
              <a:off x="2036063" y="2101583"/>
              <a:ext cx="797064" cy="560844"/>
            </a:xfrm>
            <a:prstGeom prst="rect">
              <a:avLst/>
            </a:prstGeom>
          </p:spPr>
        </p:pic>
        <p:pic>
          <p:nvPicPr>
            <p:cNvPr id="11" name="object 11"/>
            <p:cNvPicPr/>
            <p:nvPr/>
          </p:nvPicPr>
          <p:blipFill>
            <a:blip r:embed="rId4" cstate="print"/>
            <a:stretch>
              <a:fillRect/>
            </a:stretch>
          </p:blipFill>
          <p:spPr>
            <a:xfrm>
              <a:off x="761999" y="2148840"/>
              <a:ext cx="3352800" cy="365760"/>
            </a:xfrm>
            <a:prstGeom prst="rect">
              <a:avLst/>
            </a:prstGeom>
          </p:spPr>
        </p:pic>
        <p:sp>
          <p:nvSpPr>
            <p:cNvPr id="12" name="object 12"/>
            <p:cNvSpPr/>
            <p:nvPr/>
          </p:nvSpPr>
          <p:spPr>
            <a:xfrm>
              <a:off x="761999" y="21488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13" name="object 13"/>
          <p:cNvSpPr txBox="1"/>
          <p:nvPr/>
        </p:nvSpPr>
        <p:spPr>
          <a:xfrm>
            <a:off x="767524" y="2166873"/>
            <a:ext cx="3343275" cy="299720"/>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Stuff</a:t>
            </a:r>
            <a:endParaRPr sz="1800">
              <a:latin typeface="Calibri"/>
              <a:cs typeface="Calibri"/>
            </a:endParaRPr>
          </a:p>
        </p:txBody>
      </p:sp>
      <p:sp>
        <p:nvSpPr>
          <p:cNvPr id="14" name="object 14"/>
          <p:cNvSpPr/>
          <p:nvPr/>
        </p:nvSpPr>
        <p:spPr>
          <a:xfrm>
            <a:off x="762762" y="25306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15" name="object 15"/>
          <p:cNvSpPr txBox="1"/>
          <p:nvPr/>
        </p:nvSpPr>
        <p:spPr>
          <a:xfrm>
            <a:off x="775462" y="2543301"/>
            <a:ext cx="3327400" cy="431800"/>
          </a:xfrm>
          <a:prstGeom prst="rect">
            <a:avLst/>
          </a:prstGeom>
          <a:solidFill>
            <a:srgbClr val="C0504D"/>
          </a:solidFill>
        </p:spPr>
        <p:txBody>
          <a:bodyPr vert="horz" wrap="square" lIns="0" tIns="62865" rIns="0" bIns="0" rtlCol="0">
            <a:spAutoFit/>
          </a:bodyPr>
          <a:lstStyle/>
          <a:p>
            <a:pPr marL="739775">
              <a:lnSpc>
                <a:spcPct val="100000"/>
              </a:lnSpc>
              <a:spcBef>
                <a:spcPts val="495"/>
              </a:spcBef>
            </a:pPr>
            <a:r>
              <a:rPr sz="1800" dirty="0">
                <a:latin typeface="Calibri"/>
                <a:cs typeface="Calibri"/>
              </a:rPr>
              <a:t>New</a:t>
            </a:r>
            <a:r>
              <a:rPr sz="1800" spc="10" dirty="0">
                <a:latin typeface="Calibri"/>
                <a:cs typeface="Calibri"/>
              </a:rPr>
              <a:t> </a:t>
            </a:r>
            <a:r>
              <a:rPr sz="1800" dirty="0">
                <a:latin typeface="Calibri"/>
                <a:cs typeface="Calibri"/>
              </a:rPr>
              <a:t>return </a:t>
            </a:r>
            <a:r>
              <a:rPr sz="1800" spc="-10" dirty="0">
                <a:latin typeface="Calibri"/>
                <a:cs typeface="Calibri"/>
              </a:rPr>
              <a:t>address</a:t>
            </a:r>
            <a:endParaRPr sz="1800">
              <a:latin typeface="Calibri"/>
              <a:cs typeface="Calibri"/>
            </a:endParaRPr>
          </a:p>
        </p:txBody>
      </p:sp>
      <p:grpSp>
        <p:nvGrpSpPr>
          <p:cNvPr id="16" name="object 16"/>
          <p:cNvGrpSpPr/>
          <p:nvPr/>
        </p:nvGrpSpPr>
        <p:grpSpPr>
          <a:xfrm>
            <a:off x="714755" y="2976372"/>
            <a:ext cx="3442970" cy="2620010"/>
            <a:chOff x="714755" y="2976372"/>
            <a:chExt cx="3442970" cy="2620010"/>
          </a:xfrm>
        </p:grpSpPr>
        <p:pic>
          <p:nvPicPr>
            <p:cNvPr id="17" name="object 17"/>
            <p:cNvPicPr/>
            <p:nvPr/>
          </p:nvPicPr>
          <p:blipFill>
            <a:blip r:embed="rId5" cstate="print"/>
            <a:stretch>
              <a:fillRect/>
            </a:stretch>
          </p:blipFill>
          <p:spPr>
            <a:xfrm>
              <a:off x="714755" y="2976372"/>
              <a:ext cx="3442716" cy="2619755"/>
            </a:xfrm>
            <a:prstGeom prst="rect">
              <a:avLst/>
            </a:prstGeom>
          </p:spPr>
        </p:pic>
        <p:pic>
          <p:nvPicPr>
            <p:cNvPr id="18" name="object 18"/>
            <p:cNvPicPr/>
            <p:nvPr/>
          </p:nvPicPr>
          <p:blipFill>
            <a:blip r:embed="rId6" cstate="print"/>
            <a:stretch>
              <a:fillRect/>
            </a:stretch>
          </p:blipFill>
          <p:spPr>
            <a:xfrm>
              <a:off x="761999" y="3003804"/>
              <a:ext cx="3352800" cy="2529840"/>
            </a:xfrm>
            <a:prstGeom prst="rect">
              <a:avLst/>
            </a:prstGeom>
          </p:spPr>
        </p:pic>
        <p:sp>
          <p:nvSpPr>
            <p:cNvPr id="19" name="object 19"/>
            <p:cNvSpPr/>
            <p:nvPr/>
          </p:nvSpPr>
          <p:spPr>
            <a:xfrm>
              <a:off x="761999" y="3003804"/>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20" name="object 20"/>
          <p:cNvSpPr txBox="1"/>
          <p:nvPr/>
        </p:nvSpPr>
        <p:spPr>
          <a:xfrm>
            <a:off x="2216785" y="4104513"/>
            <a:ext cx="454025" cy="299720"/>
          </a:xfrm>
          <a:prstGeom prst="rect">
            <a:avLst/>
          </a:prstGeom>
        </p:spPr>
        <p:txBody>
          <a:bodyPr vert="horz" wrap="square" lIns="0" tIns="12700" rIns="0" bIns="0" rtlCol="0">
            <a:spAutoFit/>
          </a:bodyPr>
          <a:lstStyle/>
          <a:p>
            <a:pPr>
              <a:lnSpc>
                <a:spcPct val="100000"/>
              </a:lnSpc>
              <a:spcBef>
                <a:spcPts val="100"/>
              </a:spcBef>
            </a:pPr>
            <a:r>
              <a:rPr sz="1800" spc="-10" dirty="0">
                <a:latin typeface="Calibri"/>
                <a:cs typeface="Calibri"/>
              </a:rPr>
              <a:t>Stuff</a:t>
            </a:r>
            <a:endParaRPr sz="1800">
              <a:latin typeface="Calibri"/>
              <a:cs typeface="Calibri"/>
            </a:endParaRPr>
          </a:p>
        </p:txBody>
      </p:sp>
      <p:grpSp>
        <p:nvGrpSpPr>
          <p:cNvPr id="21" name="object 21"/>
          <p:cNvGrpSpPr/>
          <p:nvPr/>
        </p:nvGrpSpPr>
        <p:grpSpPr>
          <a:xfrm>
            <a:off x="750062" y="2988817"/>
            <a:ext cx="3785235" cy="2610485"/>
            <a:chOff x="750062" y="2988817"/>
            <a:chExt cx="3785235" cy="2610485"/>
          </a:xfrm>
        </p:grpSpPr>
        <p:sp>
          <p:nvSpPr>
            <p:cNvPr id="22" name="object 22"/>
            <p:cNvSpPr/>
            <p:nvPr/>
          </p:nvSpPr>
          <p:spPr>
            <a:xfrm>
              <a:off x="4162806" y="5353050"/>
              <a:ext cx="360045" cy="233679"/>
            </a:xfrm>
            <a:custGeom>
              <a:avLst/>
              <a:gdLst/>
              <a:ahLst/>
              <a:cxnLst/>
              <a:rect l="l" t="t" r="r" b="b"/>
              <a:pathLst>
                <a:path w="360045" h="233679">
                  <a:moveTo>
                    <a:pt x="116586" y="0"/>
                  </a:moveTo>
                  <a:lnTo>
                    <a:pt x="0" y="116586"/>
                  </a:lnTo>
                  <a:lnTo>
                    <a:pt x="116586" y="233172"/>
                  </a:lnTo>
                  <a:lnTo>
                    <a:pt x="116586" y="174878"/>
                  </a:lnTo>
                  <a:lnTo>
                    <a:pt x="359664" y="174878"/>
                  </a:lnTo>
                  <a:lnTo>
                    <a:pt x="359664" y="58293"/>
                  </a:lnTo>
                  <a:lnTo>
                    <a:pt x="116586" y="58293"/>
                  </a:lnTo>
                  <a:lnTo>
                    <a:pt x="116586" y="0"/>
                  </a:lnTo>
                  <a:close/>
                </a:path>
              </a:pathLst>
            </a:custGeom>
            <a:solidFill>
              <a:srgbClr val="000000"/>
            </a:solidFill>
          </p:spPr>
          <p:txBody>
            <a:bodyPr wrap="square" lIns="0" tIns="0" rIns="0" bIns="0" rtlCol="0"/>
            <a:lstStyle/>
            <a:p>
              <a:endParaRPr/>
            </a:p>
          </p:txBody>
        </p:sp>
        <p:sp>
          <p:nvSpPr>
            <p:cNvPr id="23" name="object 23"/>
            <p:cNvSpPr/>
            <p:nvPr/>
          </p:nvSpPr>
          <p:spPr>
            <a:xfrm>
              <a:off x="4162806" y="5353050"/>
              <a:ext cx="360045" cy="233679"/>
            </a:xfrm>
            <a:custGeom>
              <a:avLst/>
              <a:gdLst/>
              <a:ahLst/>
              <a:cxnLst/>
              <a:rect l="l" t="t" r="r" b="b"/>
              <a:pathLst>
                <a:path w="360045" h="233679">
                  <a:moveTo>
                    <a:pt x="359664" y="174878"/>
                  </a:moveTo>
                  <a:lnTo>
                    <a:pt x="116586" y="174878"/>
                  </a:lnTo>
                  <a:lnTo>
                    <a:pt x="116586" y="233172"/>
                  </a:lnTo>
                  <a:lnTo>
                    <a:pt x="0" y="116586"/>
                  </a:lnTo>
                  <a:lnTo>
                    <a:pt x="116586" y="0"/>
                  </a:lnTo>
                  <a:lnTo>
                    <a:pt x="116586" y="58293"/>
                  </a:lnTo>
                  <a:lnTo>
                    <a:pt x="359664" y="58293"/>
                  </a:lnTo>
                  <a:lnTo>
                    <a:pt x="359664" y="174878"/>
                  </a:lnTo>
                  <a:close/>
                </a:path>
              </a:pathLst>
            </a:custGeom>
            <a:ln w="25400">
              <a:solidFill>
                <a:srgbClr val="000000"/>
              </a:solidFill>
            </a:ln>
          </p:spPr>
          <p:txBody>
            <a:bodyPr wrap="square" lIns="0" tIns="0" rIns="0" bIns="0" rtlCol="0"/>
            <a:lstStyle/>
            <a:p>
              <a:endParaRPr/>
            </a:p>
          </p:txBody>
        </p:sp>
        <p:sp>
          <p:nvSpPr>
            <p:cNvPr id="24" name="object 24"/>
            <p:cNvSpPr/>
            <p:nvPr/>
          </p:nvSpPr>
          <p:spPr>
            <a:xfrm>
              <a:off x="762762" y="3001517"/>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grpSp>
      <p:sp>
        <p:nvSpPr>
          <p:cNvPr id="25" name="object 25"/>
          <p:cNvSpPr txBox="1"/>
          <p:nvPr/>
        </p:nvSpPr>
        <p:spPr>
          <a:xfrm>
            <a:off x="775462" y="3014217"/>
            <a:ext cx="3327400" cy="431800"/>
          </a:xfrm>
          <a:prstGeom prst="rect">
            <a:avLst/>
          </a:prstGeom>
          <a:solidFill>
            <a:srgbClr val="A6A6A6">
              <a:alpha val="65881"/>
            </a:srgbClr>
          </a:solidFill>
        </p:spPr>
        <p:txBody>
          <a:bodyPr vert="horz" wrap="square" lIns="0" tIns="63500" rIns="0" bIns="0" rtlCol="0">
            <a:spAutoFit/>
          </a:bodyPr>
          <a:lstStyle/>
          <a:p>
            <a:pPr marL="137795">
              <a:lnSpc>
                <a:spcPct val="100000"/>
              </a:lnSpc>
              <a:spcBef>
                <a:spcPts val="500"/>
              </a:spcBef>
            </a:pPr>
            <a:r>
              <a:rPr sz="1800" dirty="0">
                <a:latin typeface="Calibri"/>
                <a:cs typeface="Calibri"/>
              </a:rPr>
              <a:t>Prev</a:t>
            </a:r>
            <a:r>
              <a:rPr sz="1800" spc="-20" dirty="0">
                <a:latin typeface="Calibri"/>
                <a:cs typeface="Calibri"/>
              </a:rPr>
              <a:t> </a:t>
            </a:r>
            <a:r>
              <a:rPr sz="1800" dirty="0">
                <a:latin typeface="Calibri"/>
                <a:cs typeface="Calibri"/>
              </a:rPr>
              <a:t>frame</a:t>
            </a:r>
            <a:r>
              <a:rPr sz="1800" spc="-25" dirty="0">
                <a:latin typeface="Calibri"/>
                <a:cs typeface="Calibri"/>
              </a:rPr>
              <a:t> </a:t>
            </a:r>
            <a:r>
              <a:rPr sz="1800" dirty="0">
                <a:latin typeface="Calibri"/>
                <a:cs typeface="Calibri"/>
              </a:rPr>
              <a:t>pointer</a:t>
            </a:r>
            <a:r>
              <a:rPr sz="1800" spc="-5" dirty="0">
                <a:latin typeface="Calibri"/>
                <a:cs typeface="Calibri"/>
              </a:rPr>
              <a:t> </a:t>
            </a:r>
            <a:r>
              <a:rPr sz="1800" spc="-10" dirty="0">
                <a:latin typeface="Calibri"/>
                <a:cs typeface="Calibri"/>
              </a:rPr>
              <a:t>(overwritten)</a:t>
            </a:r>
            <a:endParaRPr sz="1800">
              <a:latin typeface="Calibri"/>
              <a:cs typeface="Calibri"/>
            </a:endParaRPr>
          </a:p>
        </p:txBody>
      </p:sp>
      <p:grpSp>
        <p:nvGrpSpPr>
          <p:cNvPr id="26" name="object 26"/>
          <p:cNvGrpSpPr/>
          <p:nvPr/>
        </p:nvGrpSpPr>
        <p:grpSpPr>
          <a:xfrm>
            <a:off x="4121150" y="3330194"/>
            <a:ext cx="386715" cy="259079"/>
            <a:chOff x="4121150" y="3330194"/>
            <a:chExt cx="386715" cy="259079"/>
          </a:xfrm>
        </p:grpSpPr>
        <p:sp>
          <p:nvSpPr>
            <p:cNvPr id="27" name="object 27"/>
            <p:cNvSpPr/>
            <p:nvPr/>
          </p:nvSpPr>
          <p:spPr>
            <a:xfrm>
              <a:off x="4133850" y="3342894"/>
              <a:ext cx="361315" cy="233679"/>
            </a:xfrm>
            <a:custGeom>
              <a:avLst/>
              <a:gdLst/>
              <a:ahLst/>
              <a:cxnLst/>
              <a:rect l="l" t="t" r="r" b="b"/>
              <a:pathLst>
                <a:path w="361314" h="233679">
                  <a:moveTo>
                    <a:pt x="116586" y="0"/>
                  </a:moveTo>
                  <a:lnTo>
                    <a:pt x="0" y="116585"/>
                  </a:lnTo>
                  <a:lnTo>
                    <a:pt x="116586" y="233171"/>
                  </a:lnTo>
                  <a:lnTo>
                    <a:pt x="116586" y="174878"/>
                  </a:lnTo>
                  <a:lnTo>
                    <a:pt x="361188" y="174878"/>
                  </a:lnTo>
                  <a:lnTo>
                    <a:pt x="361188" y="58292"/>
                  </a:lnTo>
                  <a:lnTo>
                    <a:pt x="116586" y="58292"/>
                  </a:lnTo>
                  <a:lnTo>
                    <a:pt x="116586" y="0"/>
                  </a:lnTo>
                  <a:close/>
                </a:path>
              </a:pathLst>
            </a:custGeom>
            <a:solidFill>
              <a:srgbClr val="000000"/>
            </a:solidFill>
          </p:spPr>
          <p:txBody>
            <a:bodyPr wrap="square" lIns="0" tIns="0" rIns="0" bIns="0" rtlCol="0"/>
            <a:lstStyle/>
            <a:p>
              <a:endParaRPr/>
            </a:p>
          </p:txBody>
        </p:sp>
        <p:sp>
          <p:nvSpPr>
            <p:cNvPr id="28" name="object 28"/>
            <p:cNvSpPr/>
            <p:nvPr/>
          </p:nvSpPr>
          <p:spPr>
            <a:xfrm>
              <a:off x="4133850" y="3342894"/>
              <a:ext cx="361315" cy="233679"/>
            </a:xfrm>
            <a:custGeom>
              <a:avLst/>
              <a:gdLst/>
              <a:ahLst/>
              <a:cxnLst/>
              <a:rect l="l" t="t" r="r" b="b"/>
              <a:pathLst>
                <a:path w="361314" h="233679">
                  <a:moveTo>
                    <a:pt x="361188" y="174878"/>
                  </a:moveTo>
                  <a:lnTo>
                    <a:pt x="116586" y="174878"/>
                  </a:lnTo>
                  <a:lnTo>
                    <a:pt x="116586" y="233171"/>
                  </a:lnTo>
                  <a:lnTo>
                    <a:pt x="0" y="116585"/>
                  </a:lnTo>
                  <a:lnTo>
                    <a:pt x="116586" y="0"/>
                  </a:lnTo>
                  <a:lnTo>
                    <a:pt x="116586" y="58292"/>
                  </a:lnTo>
                  <a:lnTo>
                    <a:pt x="361188" y="58292"/>
                  </a:lnTo>
                  <a:lnTo>
                    <a:pt x="361188" y="174878"/>
                  </a:lnTo>
                  <a:close/>
                </a:path>
              </a:pathLst>
            </a:custGeom>
            <a:ln w="25399">
              <a:solidFill>
                <a:srgbClr val="000000"/>
              </a:solidFill>
            </a:ln>
          </p:spPr>
          <p:txBody>
            <a:bodyPr wrap="square" lIns="0" tIns="0" rIns="0" bIns="0" rtlCol="0"/>
            <a:lstStyle/>
            <a:p>
              <a:endParaRPr/>
            </a:p>
          </p:txBody>
        </p:sp>
      </p:grpSp>
      <p:sp>
        <p:nvSpPr>
          <p:cNvPr id="29" name="object 29"/>
          <p:cNvSpPr txBox="1"/>
          <p:nvPr/>
        </p:nvSpPr>
        <p:spPr>
          <a:xfrm>
            <a:off x="4202048" y="3027629"/>
            <a:ext cx="635000" cy="331470"/>
          </a:xfrm>
          <a:prstGeom prst="rect">
            <a:avLst/>
          </a:prstGeom>
        </p:spPr>
        <p:txBody>
          <a:bodyPr vert="horz" wrap="square" lIns="0" tIns="13335" rIns="0" bIns="0" rtlCol="0">
            <a:spAutoFit/>
          </a:bodyPr>
          <a:lstStyle/>
          <a:p>
            <a:pPr marL="12700">
              <a:lnSpc>
                <a:spcPct val="100000"/>
              </a:lnSpc>
              <a:spcBef>
                <a:spcPts val="105"/>
              </a:spcBef>
            </a:pPr>
            <a:r>
              <a:rPr sz="2000" spc="-20" dirty="0">
                <a:latin typeface="Courier New"/>
                <a:cs typeface="Courier New"/>
              </a:rPr>
              <a:t>$ebp</a:t>
            </a:r>
            <a:endParaRPr sz="2000">
              <a:latin typeface="Courier New"/>
              <a:cs typeface="Courier New"/>
            </a:endParaRPr>
          </a:p>
        </p:txBody>
      </p:sp>
      <p:grpSp>
        <p:nvGrpSpPr>
          <p:cNvPr id="30" name="object 30"/>
          <p:cNvGrpSpPr/>
          <p:nvPr/>
        </p:nvGrpSpPr>
        <p:grpSpPr>
          <a:xfrm>
            <a:off x="119283" y="2359660"/>
            <a:ext cx="608965" cy="1090295"/>
            <a:chOff x="119283" y="2359660"/>
            <a:chExt cx="608965" cy="1090295"/>
          </a:xfrm>
        </p:grpSpPr>
        <p:sp>
          <p:nvSpPr>
            <p:cNvPr id="31" name="object 31"/>
            <p:cNvSpPr/>
            <p:nvPr/>
          </p:nvSpPr>
          <p:spPr>
            <a:xfrm>
              <a:off x="417626" y="2359660"/>
              <a:ext cx="264795" cy="283845"/>
            </a:xfrm>
            <a:custGeom>
              <a:avLst/>
              <a:gdLst/>
              <a:ahLst/>
              <a:cxnLst/>
              <a:rect l="l" t="t" r="r" b="b"/>
              <a:pathLst>
                <a:path w="264795" h="283844">
                  <a:moveTo>
                    <a:pt x="18529" y="182499"/>
                  </a:moveTo>
                  <a:lnTo>
                    <a:pt x="0" y="204342"/>
                  </a:lnTo>
                  <a:lnTo>
                    <a:pt x="32384" y="231901"/>
                  </a:lnTo>
                  <a:lnTo>
                    <a:pt x="4597" y="264540"/>
                  </a:lnTo>
                  <a:lnTo>
                    <a:pt x="26949" y="283590"/>
                  </a:lnTo>
                  <a:lnTo>
                    <a:pt x="54737" y="250951"/>
                  </a:lnTo>
                  <a:lnTo>
                    <a:pt x="98925" y="250951"/>
                  </a:lnTo>
                  <a:lnTo>
                    <a:pt x="73266" y="229107"/>
                  </a:lnTo>
                  <a:lnTo>
                    <a:pt x="89521" y="210057"/>
                  </a:lnTo>
                  <a:lnTo>
                    <a:pt x="50914" y="210057"/>
                  </a:lnTo>
                  <a:lnTo>
                    <a:pt x="18529" y="182499"/>
                  </a:lnTo>
                  <a:close/>
                </a:path>
                <a:path w="264795" h="283844">
                  <a:moveTo>
                    <a:pt x="98925" y="250951"/>
                  </a:moveTo>
                  <a:lnTo>
                    <a:pt x="54737" y="250951"/>
                  </a:lnTo>
                  <a:lnTo>
                    <a:pt x="87109" y="278511"/>
                  </a:lnTo>
                  <a:lnTo>
                    <a:pt x="105638" y="256666"/>
                  </a:lnTo>
                  <a:lnTo>
                    <a:pt x="98925" y="250951"/>
                  </a:lnTo>
                  <a:close/>
                </a:path>
                <a:path w="264795" h="283844">
                  <a:moveTo>
                    <a:pt x="78765" y="177418"/>
                  </a:moveTo>
                  <a:lnTo>
                    <a:pt x="50914" y="210057"/>
                  </a:lnTo>
                  <a:lnTo>
                    <a:pt x="89521" y="210057"/>
                  </a:lnTo>
                  <a:lnTo>
                    <a:pt x="101117" y="196468"/>
                  </a:lnTo>
                  <a:lnTo>
                    <a:pt x="78765" y="177418"/>
                  </a:lnTo>
                  <a:close/>
                </a:path>
                <a:path w="264795" h="283844">
                  <a:moveTo>
                    <a:pt x="139319" y="0"/>
                  </a:moveTo>
                  <a:lnTo>
                    <a:pt x="122237" y="20065"/>
                  </a:lnTo>
                  <a:lnTo>
                    <a:pt x="155333" y="141477"/>
                  </a:lnTo>
                  <a:lnTo>
                    <a:pt x="176237" y="159385"/>
                  </a:lnTo>
                  <a:lnTo>
                    <a:pt x="210478" y="119125"/>
                  </a:lnTo>
                  <a:lnTo>
                    <a:pt x="174282" y="119125"/>
                  </a:lnTo>
                  <a:lnTo>
                    <a:pt x="156095" y="54228"/>
                  </a:lnTo>
                  <a:lnTo>
                    <a:pt x="202992" y="54228"/>
                  </a:lnTo>
                  <a:lnTo>
                    <a:pt x="139319" y="0"/>
                  </a:lnTo>
                  <a:close/>
                </a:path>
                <a:path w="264795" h="283844">
                  <a:moveTo>
                    <a:pt x="262899" y="108330"/>
                  </a:moveTo>
                  <a:lnTo>
                    <a:pt x="219659" y="108330"/>
                  </a:lnTo>
                  <a:lnTo>
                    <a:pt x="244729" y="129666"/>
                  </a:lnTo>
                  <a:lnTo>
                    <a:pt x="262899" y="108330"/>
                  </a:lnTo>
                  <a:close/>
                </a:path>
                <a:path w="264795" h="283844">
                  <a:moveTo>
                    <a:pt x="202992" y="54228"/>
                  </a:moveTo>
                  <a:lnTo>
                    <a:pt x="156095" y="54228"/>
                  </a:lnTo>
                  <a:lnTo>
                    <a:pt x="198666" y="90424"/>
                  </a:lnTo>
                  <a:lnTo>
                    <a:pt x="174282" y="119125"/>
                  </a:lnTo>
                  <a:lnTo>
                    <a:pt x="210478" y="119125"/>
                  </a:lnTo>
                  <a:lnTo>
                    <a:pt x="219659" y="108330"/>
                  </a:lnTo>
                  <a:lnTo>
                    <a:pt x="262899" y="108330"/>
                  </a:lnTo>
                  <a:lnTo>
                    <a:pt x="264414" y="106552"/>
                  </a:lnTo>
                  <a:lnTo>
                    <a:pt x="239344" y="85216"/>
                  </a:lnTo>
                  <a:lnTo>
                    <a:pt x="252514" y="69723"/>
                  </a:lnTo>
                  <a:lnTo>
                    <a:pt x="249665" y="67310"/>
                  </a:lnTo>
                  <a:lnTo>
                    <a:pt x="218351" y="67310"/>
                  </a:lnTo>
                  <a:lnTo>
                    <a:pt x="202992" y="54228"/>
                  </a:lnTo>
                  <a:close/>
                </a:path>
                <a:path w="264795" h="283844">
                  <a:moveTo>
                    <a:pt x="231520" y="51942"/>
                  </a:moveTo>
                  <a:lnTo>
                    <a:pt x="218351" y="67310"/>
                  </a:lnTo>
                  <a:lnTo>
                    <a:pt x="249665" y="67310"/>
                  </a:lnTo>
                  <a:lnTo>
                    <a:pt x="231520" y="51942"/>
                  </a:lnTo>
                  <a:close/>
                </a:path>
              </a:pathLst>
            </a:custGeom>
            <a:solidFill>
              <a:srgbClr val="000000"/>
            </a:solidFill>
          </p:spPr>
          <p:txBody>
            <a:bodyPr wrap="square" lIns="0" tIns="0" rIns="0" bIns="0" rtlCol="0"/>
            <a:lstStyle/>
            <a:p>
              <a:endParaRPr/>
            </a:p>
          </p:txBody>
        </p:sp>
        <p:pic>
          <p:nvPicPr>
            <p:cNvPr id="32" name="object 32"/>
            <p:cNvPicPr/>
            <p:nvPr/>
          </p:nvPicPr>
          <p:blipFill>
            <a:blip r:embed="rId7" cstate="print"/>
            <a:stretch>
              <a:fillRect/>
            </a:stretch>
          </p:blipFill>
          <p:spPr>
            <a:xfrm>
              <a:off x="119283" y="2690622"/>
              <a:ext cx="608693" cy="759332"/>
            </a:xfrm>
            <a:prstGeom prst="rect">
              <a:avLst/>
            </a:prstGeom>
          </p:spPr>
        </p:pic>
      </p:grpSp>
      <p:sp>
        <p:nvSpPr>
          <p:cNvPr id="33" name="object 33"/>
          <p:cNvSpPr/>
          <p:nvPr/>
        </p:nvSpPr>
        <p:spPr>
          <a:xfrm>
            <a:off x="5676900" y="4280789"/>
            <a:ext cx="24765" cy="24765"/>
          </a:xfrm>
          <a:custGeom>
            <a:avLst/>
            <a:gdLst/>
            <a:ahLst/>
            <a:cxnLst/>
            <a:rect l="l" t="t" r="r" b="b"/>
            <a:pathLst>
              <a:path w="24764" h="24764">
                <a:moveTo>
                  <a:pt x="19176" y="0"/>
                </a:moveTo>
                <a:lnTo>
                  <a:pt x="5587" y="0"/>
                </a:lnTo>
                <a:lnTo>
                  <a:pt x="0" y="5587"/>
                </a:lnTo>
                <a:lnTo>
                  <a:pt x="0" y="19304"/>
                </a:lnTo>
                <a:lnTo>
                  <a:pt x="5587" y="24765"/>
                </a:lnTo>
                <a:lnTo>
                  <a:pt x="19176" y="24765"/>
                </a:lnTo>
                <a:lnTo>
                  <a:pt x="24764" y="19304"/>
                </a:lnTo>
                <a:lnTo>
                  <a:pt x="24764" y="12446"/>
                </a:lnTo>
                <a:lnTo>
                  <a:pt x="24764" y="5587"/>
                </a:lnTo>
                <a:lnTo>
                  <a:pt x="19176" y="0"/>
                </a:lnTo>
                <a:close/>
              </a:path>
            </a:pathLst>
          </a:custGeom>
          <a:solidFill>
            <a:srgbClr val="000000"/>
          </a:solidFill>
        </p:spPr>
        <p:txBody>
          <a:bodyPr wrap="square" lIns="0" tIns="0" rIns="0" bIns="0" rtlCol="0"/>
          <a:lstStyle/>
          <a:p>
            <a:endParaRPr/>
          </a:p>
        </p:txBody>
      </p:sp>
      <p:sp>
        <p:nvSpPr>
          <p:cNvPr id="34" name="object 34"/>
          <p:cNvSpPr txBox="1"/>
          <p:nvPr/>
        </p:nvSpPr>
        <p:spPr>
          <a:xfrm>
            <a:off x="5303901" y="443036"/>
            <a:ext cx="6720205" cy="1931035"/>
          </a:xfrm>
          <a:prstGeom prst="rect">
            <a:avLst/>
          </a:prstGeom>
        </p:spPr>
        <p:txBody>
          <a:bodyPr vert="horz" wrap="square" lIns="0" tIns="45720" rIns="0" bIns="0" rtlCol="0">
            <a:spAutoFit/>
          </a:bodyPr>
          <a:lstStyle/>
          <a:p>
            <a:pPr marL="350520" indent="-338455">
              <a:lnSpc>
                <a:spcPct val="100000"/>
              </a:lnSpc>
              <a:spcBef>
                <a:spcPts val="360"/>
              </a:spcBef>
              <a:buAutoNum type="arabicPeriod"/>
              <a:tabLst>
                <a:tab pos="351155" algn="l"/>
              </a:tabLst>
            </a:pPr>
            <a:r>
              <a:rPr sz="2400" dirty="0">
                <a:latin typeface="Arial"/>
                <a:cs typeface="Arial"/>
              </a:rPr>
              <a:t>Set</a:t>
            </a:r>
            <a:r>
              <a:rPr sz="2400" spc="-30" dirty="0">
                <a:latin typeface="Arial"/>
                <a:cs typeface="Arial"/>
              </a:rPr>
              <a:t> </a:t>
            </a:r>
            <a:r>
              <a:rPr sz="2400" dirty="0">
                <a:latin typeface="Arial"/>
                <a:cs typeface="Arial"/>
              </a:rPr>
              <a:t>a</a:t>
            </a:r>
            <a:r>
              <a:rPr sz="2400" spc="-25" dirty="0">
                <a:latin typeface="Arial"/>
                <a:cs typeface="Arial"/>
              </a:rPr>
              <a:t> </a:t>
            </a:r>
            <a:r>
              <a:rPr sz="2400" dirty="0">
                <a:latin typeface="Arial"/>
                <a:cs typeface="Arial"/>
              </a:rPr>
              <a:t>breakpoint</a:t>
            </a:r>
            <a:r>
              <a:rPr sz="2400" spc="-10" dirty="0">
                <a:latin typeface="Arial"/>
                <a:cs typeface="Arial"/>
              </a:rPr>
              <a:t> </a:t>
            </a:r>
            <a:r>
              <a:rPr sz="2400" dirty="0">
                <a:latin typeface="Arial"/>
                <a:cs typeface="Arial"/>
              </a:rPr>
              <a:t>at</a:t>
            </a:r>
            <a:r>
              <a:rPr sz="2400" spc="-15" dirty="0">
                <a:latin typeface="Arial"/>
                <a:cs typeface="Arial"/>
              </a:rPr>
              <a:t> </a:t>
            </a:r>
            <a:r>
              <a:rPr sz="2400" spc="-10" dirty="0">
                <a:latin typeface="Arial"/>
                <a:cs typeface="Arial"/>
              </a:rPr>
              <a:t>bof()</a:t>
            </a:r>
            <a:endParaRPr sz="2400">
              <a:latin typeface="Arial"/>
              <a:cs typeface="Arial"/>
            </a:endParaRPr>
          </a:p>
          <a:p>
            <a:pPr marL="354330" indent="-339090">
              <a:lnSpc>
                <a:spcPct val="100000"/>
              </a:lnSpc>
              <a:spcBef>
                <a:spcPts val="265"/>
              </a:spcBef>
              <a:buAutoNum type="arabicPeriod"/>
              <a:tabLst>
                <a:tab pos="354965" algn="l"/>
              </a:tabLst>
            </a:pPr>
            <a:r>
              <a:rPr sz="2400" dirty="0">
                <a:latin typeface="Arial"/>
                <a:cs typeface="Arial"/>
              </a:rPr>
              <a:t>Run</a:t>
            </a:r>
            <a:r>
              <a:rPr sz="2400" spc="-20" dirty="0">
                <a:latin typeface="Arial"/>
                <a:cs typeface="Arial"/>
              </a:rPr>
              <a:t> </a:t>
            </a:r>
            <a:r>
              <a:rPr sz="2400" dirty="0">
                <a:latin typeface="Arial"/>
                <a:cs typeface="Arial"/>
              </a:rPr>
              <a:t>the</a:t>
            </a:r>
            <a:r>
              <a:rPr sz="2400" spc="-25" dirty="0">
                <a:latin typeface="Arial"/>
                <a:cs typeface="Arial"/>
              </a:rPr>
              <a:t> </a:t>
            </a:r>
            <a:r>
              <a:rPr sz="2400" dirty="0">
                <a:latin typeface="Arial"/>
                <a:cs typeface="Arial"/>
              </a:rPr>
              <a:t>program</a:t>
            </a:r>
            <a:r>
              <a:rPr sz="2400" spc="-10" dirty="0">
                <a:latin typeface="Arial"/>
                <a:cs typeface="Arial"/>
              </a:rPr>
              <a:t> </a:t>
            </a:r>
            <a:r>
              <a:rPr sz="2400" dirty="0">
                <a:latin typeface="Arial"/>
                <a:cs typeface="Arial"/>
              </a:rPr>
              <a:t>until</a:t>
            </a:r>
            <a:r>
              <a:rPr sz="2400" spc="-5" dirty="0">
                <a:latin typeface="Arial"/>
                <a:cs typeface="Arial"/>
              </a:rPr>
              <a:t> </a:t>
            </a:r>
            <a:r>
              <a:rPr sz="2400" dirty="0">
                <a:latin typeface="Arial"/>
                <a:cs typeface="Arial"/>
              </a:rPr>
              <a:t>it</a:t>
            </a:r>
            <a:r>
              <a:rPr sz="2400" spc="-20" dirty="0">
                <a:latin typeface="Arial"/>
                <a:cs typeface="Arial"/>
              </a:rPr>
              <a:t> </a:t>
            </a:r>
            <a:r>
              <a:rPr sz="2400" dirty="0">
                <a:latin typeface="Arial"/>
                <a:cs typeface="Arial"/>
              </a:rPr>
              <a:t>reaches</a:t>
            </a:r>
            <a:r>
              <a:rPr sz="2400" spc="-5" dirty="0">
                <a:latin typeface="Arial"/>
                <a:cs typeface="Arial"/>
              </a:rPr>
              <a:t> </a:t>
            </a:r>
            <a:r>
              <a:rPr sz="2400" dirty="0">
                <a:latin typeface="Arial"/>
                <a:cs typeface="Arial"/>
              </a:rPr>
              <a:t>the</a:t>
            </a:r>
            <a:r>
              <a:rPr sz="2400" spc="-25" dirty="0">
                <a:latin typeface="Arial"/>
                <a:cs typeface="Arial"/>
              </a:rPr>
              <a:t> </a:t>
            </a:r>
            <a:r>
              <a:rPr sz="2400" spc="-10" dirty="0">
                <a:latin typeface="Arial"/>
                <a:cs typeface="Arial"/>
              </a:rPr>
              <a:t>breakpoint</a:t>
            </a:r>
            <a:endParaRPr sz="2400">
              <a:latin typeface="Arial"/>
              <a:cs typeface="Arial"/>
            </a:endParaRPr>
          </a:p>
          <a:p>
            <a:pPr marL="351155" indent="-339090">
              <a:lnSpc>
                <a:spcPct val="100000"/>
              </a:lnSpc>
              <a:spcBef>
                <a:spcPts val="75"/>
              </a:spcBef>
              <a:buAutoNum type="arabicPeriod"/>
              <a:tabLst>
                <a:tab pos="351790" algn="l"/>
              </a:tabLst>
            </a:pPr>
            <a:r>
              <a:rPr sz="2400" dirty="0">
                <a:latin typeface="Arial"/>
                <a:cs typeface="Arial"/>
              </a:rPr>
              <a:t>Step</a:t>
            </a:r>
            <a:r>
              <a:rPr sz="2400" spc="-10" dirty="0">
                <a:latin typeface="Arial"/>
                <a:cs typeface="Arial"/>
              </a:rPr>
              <a:t> </a:t>
            </a:r>
            <a:r>
              <a:rPr sz="2400" dirty="0">
                <a:latin typeface="Arial"/>
                <a:cs typeface="Arial"/>
              </a:rPr>
              <a:t>into</a:t>
            </a:r>
            <a:r>
              <a:rPr sz="2400" spc="-15" dirty="0">
                <a:latin typeface="Arial"/>
                <a:cs typeface="Arial"/>
              </a:rPr>
              <a:t> </a:t>
            </a:r>
            <a:r>
              <a:rPr sz="2400" dirty="0">
                <a:latin typeface="Arial"/>
                <a:cs typeface="Arial"/>
              </a:rPr>
              <a:t>the</a:t>
            </a:r>
            <a:r>
              <a:rPr sz="2400" spc="-20" dirty="0">
                <a:latin typeface="Arial"/>
                <a:cs typeface="Arial"/>
              </a:rPr>
              <a:t> </a:t>
            </a:r>
            <a:r>
              <a:rPr sz="2400" dirty="0">
                <a:latin typeface="Arial"/>
                <a:cs typeface="Arial"/>
              </a:rPr>
              <a:t>bof</a:t>
            </a:r>
            <a:r>
              <a:rPr sz="2400" spc="-5" dirty="0">
                <a:latin typeface="Arial"/>
                <a:cs typeface="Arial"/>
              </a:rPr>
              <a:t> </a:t>
            </a:r>
            <a:r>
              <a:rPr sz="2400" spc="-10" dirty="0">
                <a:latin typeface="Arial"/>
                <a:cs typeface="Arial"/>
              </a:rPr>
              <a:t>function</a:t>
            </a:r>
            <a:endParaRPr sz="2400">
              <a:latin typeface="Arial"/>
              <a:cs typeface="Arial"/>
            </a:endParaRPr>
          </a:p>
          <a:p>
            <a:pPr marL="350520" indent="-338455">
              <a:lnSpc>
                <a:spcPct val="100000"/>
              </a:lnSpc>
              <a:buAutoNum type="arabicPeriod"/>
              <a:tabLst>
                <a:tab pos="351155" algn="l"/>
              </a:tabLst>
            </a:pPr>
            <a:r>
              <a:rPr sz="2400" dirty="0">
                <a:latin typeface="Arial"/>
                <a:cs typeface="Arial"/>
              </a:rPr>
              <a:t>Find</a:t>
            </a:r>
            <a:r>
              <a:rPr sz="2400" spc="-20" dirty="0">
                <a:latin typeface="Arial"/>
                <a:cs typeface="Arial"/>
              </a:rPr>
              <a:t> </a:t>
            </a:r>
            <a:r>
              <a:rPr sz="2400" dirty="0">
                <a:latin typeface="Arial"/>
                <a:cs typeface="Arial"/>
              </a:rPr>
              <a:t>the</a:t>
            </a:r>
            <a:r>
              <a:rPr sz="2400" spc="-30" dirty="0">
                <a:latin typeface="Arial"/>
                <a:cs typeface="Arial"/>
              </a:rPr>
              <a:t> </a:t>
            </a:r>
            <a:r>
              <a:rPr sz="2400" dirty="0">
                <a:latin typeface="Arial"/>
                <a:cs typeface="Arial"/>
              </a:rPr>
              <a:t>address</a:t>
            </a:r>
            <a:r>
              <a:rPr sz="2400" spc="-10" dirty="0">
                <a:latin typeface="Arial"/>
                <a:cs typeface="Arial"/>
              </a:rPr>
              <a:t> </a:t>
            </a:r>
            <a:r>
              <a:rPr sz="2400" dirty="0">
                <a:latin typeface="Arial"/>
                <a:cs typeface="Arial"/>
              </a:rPr>
              <a:t>of</a:t>
            </a:r>
            <a:r>
              <a:rPr sz="2400" spc="-20" dirty="0">
                <a:latin typeface="Arial"/>
                <a:cs typeface="Arial"/>
              </a:rPr>
              <a:t> $ebp</a:t>
            </a:r>
            <a:endParaRPr sz="2400">
              <a:latin typeface="Arial"/>
              <a:cs typeface="Arial"/>
            </a:endParaRPr>
          </a:p>
          <a:p>
            <a:pPr marL="351155" indent="-339090">
              <a:lnSpc>
                <a:spcPct val="100000"/>
              </a:lnSpc>
              <a:buAutoNum type="arabicPeriod"/>
              <a:tabLst>
                <a:tab pos="351790" algn="l"/>
              </a:tabLst>
            </a:pPr>
            <a:r>
              <a:rPr sz="2400" dirty="0">
                <a:latin typeface="Arial"/>
                <a:cs typeface="Arial"/>
              </a:rPr>
              <a:t>Find</a:t>
            </a:r>
            <a:r>
              <a:rPr sz="2400" spc="-10" dirty="0">
                <a:latin typeface="Arial"/>
                <a:cs typeface="Arial"/>
              </a:rPr>
              <a:t> </a:t>
            </a:r>
            <a:r>
              <a:rPr sz="2400" dirty="0">
                <a:latin typeface="Arial"/>
                <a:cs typeface="Arial"/>
              </a:rPr>
              <a:t>the</a:t>
            </a:r>
            <a:r>
              <a:rPr sz="2400" spc="-15" dirty="0">
                <a:latin typeface="Arial"/>
                <a:cs typeface="Arial"/>
              </a:rPr>
              <a:t> </a:t>
            </a:r>
            <a:r>
              <a:rPr sz="2400" dirty="0">
                <a:latin typeface="Arial"/>
                <a:cs typeface="Arial"/>
              </a:rPr>
              <a:t>address</a:t>
            </a:r>
            <a:r>
              <a:rPr sz="2400" spc="-5" dirty="0">
                <a:latin typeface="Arial"/>
                <a:cs typeface="Arial"/>
              </a:rPr>
              <a:t> </a:t>
            </a:r>
            <a:r>
              <a:rPr sz="2400" dirty="0">
                <a:latin typeface="Arial"/>
                <a:cs typeface="Arial"/>
              </a:rPr>
              <a:t>of</a:t>
            </a:r>
            <a:r>
              <a:rPr sz="2400" spc="-20" dirty="0">
                <a:latin typeface="Arial"/>
                <a:cs typeface="Arial"/>
              </a:rPr>
              <a:t> </a:t>
            </a:r>
            <a:r>
              <a:rPr sz="2400" spc="-10" dirty="0">
                <a:latin typeface="Arial"/>
                <a:cs typeface="Arial"/>
              </a:rPr>
              <a:t>buffer</a:t>
            </a:r>
            <a:endParaRPr sz="2400">
              <a:latin typeface="Arial"/>
              <a:cs typeface="Arial"/>
            </a:endParaRPr>
          </a:p>
        </p:txBody>
      </p:sp>
      <p:pic>
        <p:nvPicPr>
          <p:cNvPr id="35" name="object 35"/>
          <p:cNvPicPr/>
          <p:nvPr/>
        </p:nvPicPr>
        <p:blipFill>
          <a:blip r:embed="rId8" cstate="print"/>
          <a:stretch>
            <a:fillRect/>
          </a:stretch>
        </p:blipFill>
        <p:spPr>
          <a:xfrm>
            <a:off x="5334000" y="2407920"/>
            <a:ext cx="4897739" cy="1324355"/>
          </a:xfrm>
          <a:prstGeom prst="rect">
            <a:avLst/>
          </a:prstGeom>
        </p:spPr>
      </p:pic>
      <p:sp>
        <p:nvSpPr>
          <p:cNvPr id="36" name="object 36"/>
          <p:cNvSpPr txBox="1"/>
          <p:nvPr/>
        </p:nvSpPr>
        <p:spPr>
          <a:xfrm>
            <a:off x="8856726" y="3735070"/>
            <a:ext cx="1828164" cy="299720"/>
          </a:xfrm>
          <a:prstGeom prst="rect">
            <a:avLst/>
          </a:prstGeom>
        </p:spPr>
        <p:txBody>
          <a:bodyPr vert="horz" wrap="square" lIns="0" tIns="12700" rIns="0" bIns="0" rtlCol="0">
            <a:spAutoFit/>
          </a:bodyPr>
          <a:lstStyle/>
          <a:p>
            <a:pPr marL="12700">
              <a:lnSpc>
                <a:spcPct val="100000"/>
              </a:lnSpc>
              <a:spcBef>
                <a:spcPts val="100"/>
              </a:spcBef>
            </a:pPr>
            <a:r>
              <a:rPr sz="1800" i="1" dirty="0">
                <a:latin typeface="Arial"/>
                <a:cs typeface="Arial"/>
              </a:rPr>
              <a:t>Address</a:t>
            </a:r>
            <a:r>
              <a:rPr sz="1800" i="1" spc="-10" dirty="0">
                <a:latin typeface="Arial"/>
                <a:cs typeface="Arial"/>
              </a:rPr>
              <a:t> </a:t>
            </a:r>
            <a:r>
              <a:rPr sz="1800" i="1" dirty="0">
                <a:latin typeface="Arial"/>
                <a:cs typeface="Arial"/>
              </a:rPr>
              <a:t>of</a:t>
            </a:r>
            <a:r>
              <a:rPr sz="1800" i="1" spc="-25" dirty="0">
                <a:latin typeface="Arial"/>
                <a:cs typeface="Arial"/>
              </a:rPr>
              <a:t> </a:t>
            </a:r>
            <a:r>
              <a:rPr sz="1800" i="1" spc="-10" dirty="0">
                <a:latin typeface="Arial"/>
                <a:cs typeface="Arial"/>
              </a:rPr>
              <a:t>buffer!</a:t>
            </a:r>
            <a:endParaRPr sz="1800">
              <a:latin typeface="Arial"/>
              <a:cs typeface="Arial"/>
            </a:endParaRPr>
          </a:p>
        </p:txBody>
      </p:sp>
      <p:sp>
        <p:nvSpPr>
          <p:cNvPr id="37" name="object 37"/>
          <p:cNvSpPr txBox="1"/>
          <p:nvPr/>
        </p:nvSpPr>
        <p:spPr>
          <a:xfrm>
            <a:off x="4158488" y="5125356"/>
            <a:ext cx="665480" cy="227965"/>
          </a:xfrm>
          <a:prstGeom prst="rect">
            <a:avLst/>
          </a:prstGeom>
        </p:spPr>
        <p:txBody>
          <a:bodyPr vert="horz" wrap="square" lIns="0" tIns="0" rIns="0" bIns="0" rtlCol="0">
            <a:spAutoFit/>
          </a:bodyPr>
          <a:lstStyle/>
          <a:p>
            <a:pPr marL="12700">
              <a:lnSpc>
                <a:spcPts val="1550"/>
              </a:lnSpc>
            </a:pPr>
            <a:r>
              <a:rPr sz="1400" spc="-10" dirty="0">
                <a:latin typeface="Courier New"/>
                <a:cs typeface="Courier New"/>
              </a:rPr>
              <a:t>Buffer</a:t>
            </a:r>
            <a:endParaRPr sz="1400">
              <a:latin typeface="Courier New"/>
              <a:cs typeface="Courier New"/>
            </a:endParaRPr>
          </a:p>
        </p:txBody>
      </p:sp>
      <p:sp>
        <p:nvSpPr>
          <p:cNvPr id="38" name="object 38"/>
          <p:cNvSpPr txBox="1"/>
          <p:nvPr/>
        </p:nvSpPr>
        <p:spPr>
          <a:xfrm>
            <a:off x="1907794" y="5700484"/>
            <a:ext cx="848360" cy="281305"/>
          </a:xfrm>
          <a:prstGeom prst="rect">
            <a:avLst/>
          </a:prstGeom>
        </p:spPr>
        <p:txBody>
          <a:bodyPr vert="horz" wrap="square" lIns="0" tIns="0" rIns="0" bIns="0" rtlCol="0">
            <a:spAutoFit/>
          </a:bodyPr>
          <a:lstStyle/>
          <a:p>
            <a:pPr marL="12700">
              <a:lnSpc>
                <a:spcPts val="2090"/>
              </a:lnSpc>
            </a:pPr>
            <a:r>
              <a:rPr sz="1800" spc="-10" dirty="0">
                <a:latin typeface="Arial"/>
                <a:cs typeface="Arial"/>
              </a:rPr>
              <a:t>“badfile”</a:t>
            </a:r>
            <a:endParaRPr sz="1800">
              <a:latin typeface="Arial"/>
              <a:cs typeface="Arial"/>
            </a:endParaRPr>
          </a:p>
        </p:txBody>
      </p:sp>
      <p:sp>
        <p:nvSpPr>
          <p:cNvPr id="39" name="object 39"/>
          <p:cNvSpPr txBox="1">
            <a:spLocks noGrp="1"/>
          </p:cNvSpPr>
          <p:nvPr>
            <p:ph type="sldNum" sz="quarter" idx="7"/>
          </p:nvPr>
        </p:nvSpPr>
        <p:spPr>
          <a:prstGeom prst="rect">
            <a:avLst/>
          </a:prstGeom>
        </p:spPr>
        <p:txBody>
          <a:bodyPr vert="horz" wrap="square" lIns="0" tIns="0" rIns="0" bIns="0" rtlCol="0">
            <a:spAutoFit/>
          </a:bodyPr>
          <a:lstStyle/>
          <a:p>
            <a:pPr marL="38100">
              <a:lnSpc>
                <a:spcPts val="2090"/>
              </a:lnSpc>
            </a:pPr>
            <a:fld id="{81D60167-4931-47E6-BA6A-407CBD079E47}" type="slidenum">
              <a:rPr spc="-25" dirty="0"/>
              <a:t>41</a:t>
            </a:fld>
            <a:endParaRPr spc="-25" dirty="0"/>
          </a:p>
        </p:txBody>
      </p:sp>
      <p:grpSp>
        <p:nvGrpSpPr>
          <p:cNvPr id="40" name="object 3">
            <a:extLst>
              <a:ext uri="{FF2B5EF4-FFF2-40B4-BE49-F238E27FC236}">
                <a16:creationId xmlns:a16="http://schemas.microsoft.com/office/drawing/2014/main" id="{FC6F714B-3559-9066-50B8-87D84A24C217}"/>
              </a:ext>
            </a:extLst>
          </p:cNvPr>
          <p:cNvGrpSpPr/>
          <p:nvPr/>
        </p:nvGrpSpPr>
        <p:grpSpPr>
          <a:xfrm>
            <a:off x="-6350" y="6466078"/>
            <a:ext cx="12204700" cy="398780"/>
            <a:chOff x="-6350" y="6466078"/>
            <a:chExt cx="12204700" cy="398780"/>
          </a:xfrm>
          <a:solidFill>
            <a:schemeClr val="accent3"/>
          </a:solidFill>
        </p:grpSpPr>
        <p:sp>
          <p:nvSpPr>
            <p:cNvPr id="41" name="object 4">
              <a:extLst>
                <a:ext uri="{FF2B5EF4-FFF2-40B4-BE49-F238E27FC236}">
                  <a16:creationId xmlns:a16="http://schemas.microsoft.com/office/drawing/2014/main" id="{6669242E-9103-72EC-9318-51DA96FF0464}"/>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42" name="object 5">
              <a:extLst>
                <a:ext uri="{FF2B5EF4-FFF2-40B4-BE49-F238E27FC236}">
                  <a16:creationId xmlns:a16="http://schemas.microsoft.com/office/drawing/2014/main" id="{AA035720-8D12-65A6-B4AC-CD91400E47F6}"/>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43" name="Picture 42" descr="Logo&#10;&#10;Description automatically generated with medium confidence">
            <a:extLst>
              <a:ext uri="{FF2B5EF4-FFF2-40B4-BE49-F238E27FC236}">
                <a16:creationId xmlns:a16="http://schemas.microsoft.com/office/drawing/2014/main" id="{22150C08-4026-FE5F-48C8-583240BB8A2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80213"/>
            <a:ext cx="5547360" cy="391795"/>
          </a:xfrm>
          <a:prstGeom prst="rect">
            <a:avLst/>
          </a:prstGeom>
        </p:spPr>
        <p:txBody>
          <a:bodyPr vert="horz" wrap="square" lIns="0" tIns="12700" rIns="0" bIns="0" rtlCol="0">
            <a:spAutoFit/>
          </a:bodyPr>
          <a:lstStyle/>
          <a:p>
            <a:pPr marL="12700">
              <a:lnSpc>
                <a:spcPct val="100000"/>
              </a:lnSpc>
              <a:spcBef>
                <a:spcPts val="100"/>
              </a:spcBef>
            </a:pPr>
            <a:r>
              <a:rPr sz="2400" b="1" u="sng" dirty="0">
                <a:solidFill>
                  <a:srgbClr val="000000"/>
                </a:solidFill>
                <a:uFill>
                  <a:solidFill>
                    <a:srgbClr val="000000"/>
                  </a:solidFill>
                </a:uFill>
                <a:latin typeface="Arial"/>
                <a:cs typeface="Arial"/>
              </a:rPr>
              <a:t>Step</a:t>
            </a:r>
            <a:r>
              <a:rPr sz="2400" b="1" u="sng" spc="-20" dirty="0">
                <a:solidFill>
                  <a:srgbClr val="000000"/>
                </a:solidFill>
                <a:uFill>
                  <a:solidFill>
                    <a:srgbClr val="000000"/>
                  </a:solidFill>
                </a:uFill>
                <a:latin typeface="Arial"/>
                <a:cs typeface="Arial"/>
              </a:rPr>
              <a:t> </a:t>
            </a:r>
            <a:r>
              <a:rPr sz="2400" b="1" u="sng" dirty="0">
                <a:solidFill>
                  <a:srgbClr val="000000"/>
                </a:solidFill>
                <a:uFill>
                  <a:solidFill>
                    <a:srgbClr val="000000"/>
                  </a:solidFill>
                </a:uFill>
                <a:latin typeface="Arial"/>
                <a:cs typeface="Arial"/>
              </a:rPr>
              <a:t>1:</a:t>
            </a:r>
            <a:r>
              <a:rPr sz="2400" b="1" u="sng" spc="-15" dirty="0">
                <a:solidFill>
                  <a:srgbClr val="000000"/>
                </a:solidFill>
                <a:uFill>
                  <a:solidFill>
                    <a:srgbClr val="000000"/>
                  </a:solidFill>
                </a:uFill>
                <a:latin typeface="Arial"/>
                <a:cs typeface="Arial"/>
              </a:rPr>
              <a:t> </a:t>
            </a:r>
            <a:r>
              <a:rPr sz="2400" dirty="0">
                <a:solidFill>
                  <a:srgbClr val="000000"/>
                </a:solidFill>
              </a:rPr>
              <a:t>Find</a:t>
            </a:r>
            <a:r>
              <a:rPr sz="2400" spc="-5" dirty="0">
                <a:solidFill>
                  <a:srgbClr val="000000"/>
                </a:solidFill>
              </a:rPr>
              <a:t> </a:t>
            </a:r>
            <a:r>
              <a:rPr sz="2400" dirty="0">
                <a:solidFill>
                  <a:srgbClr val="000000"/>
                </a:solidFill>
              </a:rPr>
              <a:t>the</a:t>
            </a:r>
            <a:r>
              <a:rPr sz="2400" spc="-25" dirty="0">
                <a:solidFill>
                  <a:srgbClr val="000000"/>
                </a:solidFill>
              </a:rPr>
              <a:t> </a:t>
            </a:r>
            <a:r>
              <a:rPr sz="2400" dirty="0">
                <a:solidFill>
                  <a:srgbClr val="000000"/>
                </a:solidFill>
              </a:rPr>
              <a:t>offset</a:t>
            </a:r>
            <a:r>
              <a:rPr sz="2400" spc="-30" dirty="0">
                <a:solidFill>
                  <a:srgbClr val="000000"/>
                </a:solidFill>
              </a:rPr>
              <a:t> </a:t>
            </a:r>
            <a:r>
              <a:rPr sz="2400" dirty="0">
                <a:solidFill>
                  <a:srgbClr val="000000"/>
                </a:solidFill>
              </a:rPr>
              <a:t>between</a:t>
            </a:r>
            <a:r>
              <a:rPr sz="2400" spc="-5" dirty="0">
                <a:solidFill>
                  <a:srgbClr val="000000"/>
                </a:solidFill>
              </a:rPr>
              <a:t> </a:t>
            </a:r>
            <a:r>
              <a:rPr sz="2400" dirty="0">
                <a:solidFill>
                  <a:srgbClr val="000000"/>
                </a:solidFill>
              </a:rPr>
              <a:t>the</a:t>
            </a:r>
            <a:r>
              <a:rPr sz="2400" spc="-5" dirty="0">
                <a:solidFill>
                  <a:srgbClr val="000000"/>
                </a:solidFill>
              </a:rPr>
              <a:t> </a:t>
            </a:r>
            <a:r>
              <a:rPr sz="2400" spc="-20" dirty="0">
                <a:solidFill>
                  <a:srgbClr val="000000"/>
                </a:solidFill>
              </a:rPr>
              <a:t>base</a:t>
            </a:r>
            <a:endParaRPr sz="2400">
              <a:latin typeface="Arial"/>
              <a:cs typeface="Arial"/>
            </a:endParaRPr>
          </a:p>
        </p:txBody>
      </p:sp>
      <p:sp>
        <p:nvSpPr>
          <p:cNvPr id="3" name="object 3"/>
          <p:cNvSpPr txBox="1"/>
          <p:nvPr/>
        </p:nvSpPr>
        <p:spPr>
          <a:xfrm>
            <a:off x="307340" y="446659"/>
            <a:ext cx="480123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of</a:t>
            </a:r>
            <a:r>
              <a:rPr sz="2400" spc="-25" dirty="0">
                <a:latin typeface="Arial"/>
                <a:cs typeface="Arial"/>
              </a:rPr>
              <a:t> </a:t>
            </a:r>
            <a:r>
              <a:rPr sz="2400" dirty="0">
                <a:latin typeface="Arial"/>
                <a:cs typeface="Arial"/>
              </a:rPr>
              <a:t>the</a:t>
            </a:r>
            <a:r>
              <a:rPr sz="2400" spc="-25" dirty="0">
                <a:latin typeface="Arial"/>
                <a:cs typeface="Arial"/>
              </a:rPr>
              <a:t> </a:t>
            </a:r>
            <a:r>
              <a:rPr sz="2400" dirty="0">
                <a:latin typeface="Arial"/>
                <a:cs typeface="Arial"/>
              </a:rPr>
              <a:t>buffer</a:t>
            </a:r>
            <a:r>
              <a:rPr sz="2400" spc="-10" dirty="0">
                <a:latin typeface="Arial"/>
                <a:cs typeface="Arial"/>
              </a:rPr>
              <a:t> </a:t>
            </a:r>
            <a:r>
              <a:rPr sz="2400" dirty="0">
                <a:latin typeface="Arial"/>
                <a:cs typeface="Arial"/>
              </a:rPr>
              <a:t>and</a:t>
            </a:r>
            <a:r>
              <a:rPr sz="2400" spc="-1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return</a:t>
            </a:r>
            <a:r>
              <a:rPr sz="2400" spc="-15" dirty="0">
                <a:latin typeface="Arial"/>
                <a:cs typeface="Arial"/>
              </a:rPr>
              <a:t> </a:t>
            </a:r>
            <a:r>
              <a:rPr sz="2400" spc="-10" dirty="0">
                <a:latin typeface="Arial"/>
                <a:cs typeface="Arial"/>
              </a:rPr>
              <a:t>address</a:t>
            </a:r>
            <a:endParaRPr sz="2400">
              <a:latin typeface="Arial"/>
              <a:cs typeface="Arial"/>
            </a:endParaRPr>
          </a:p>
        </p:txBody>
      </p:sp>
      <p:grpSp>
        <p:nvGrpSpPr>
          <p:cNvPr id="4" name="object 4"/>
          <p:cNvGrpSpPr/>
          <p:nvPr/>
        </p:nvGrpSpPr>
        <p:grpSpPr>
          <a:xfrm>
            <a:off x="750062" y="978661"/>
            <a:ext cx="3378200" cy="1183640"/>
            <a:chOff x="750062" y="978661"/>
            <a:chExt cx="3378200" cy="1183640"/>
          </a:xfrm>
        </p:grpSpPr>
        <p:sp>
          <p:nvSpPr>
            <p:cNvPr id="5" name="object 5"/>
            <p:cNvSpPr/>
            <p:nvPr/>
          </p:nvSpPr>
          <p:spPr>
            <a:xfrm>
              <a:off x="762762" y="991361"/>
              <a:ext cx="3352800" cy="1158240"/>
            </a:xfrm>
            <a:custGeom>
              <a:avLst/>
              <a:gdLst/>
              <a:ahLst/>
              <a:cxnLst/>
              <a:rect l="l" t="t" r="r" b="b"/>
              <a:pathLst>
                <a:path w="3352800" h="1158239">
                  <a:moveTo>
                    <a:pt x="3352800" y="0"/>
                  </a:moveTo>
                  <a:lnTo>
                    <a:pt x="0" y="0"/>
                  </a:lnTo>
                  <a:lnTo>
                    <a:pt x="0" y="1158239"/>
                  </a:lnTo>
                  <a:lnTo>
                    <a:pt x="3352800" y="1158239"/>
                  </a:lnTo>
                  <a:lnTo>
                    <a:pt x="3352800" y="0"/>
                  </a:lnTo>
                  <a:close/>
                </a:path>
              </a:pathLst>
            </a:custGeom>
            <a:solidFill>
              <a:srgbClr val="C0504D"/>
            </a:solidFill>
          </p:spPr>
          <p:txBody>
            <a:bodyPr wrap="square" lIns="0" tIns="0" rIns="0" bIns="0" rtlCol="0"/>
            <a:lstStyle/>
            <a:p>
              <a:endParaRPr/>
            </a:p>
          </p:txBody>
        </p:sp>
        <p:sp>
          <p:nvSpPr>
            <p:cNvPr id="6" name="object 6"/>
            <p:cNvSpPr/>
            <p:nvPr/>
          </p:nvSpPr>
          <p:spPr>
            <a:xfrm>
              <a:off x="762762" y="991361"/>
              <a:ext cx="3352800" cy="1158240"/>
            </a:xfrm>
            <a:custGeom>
              <a:avLst/>
              <a:gdLst/>
              <a:ahLst/>
              <a:cxnLst/>
              <a:rect l="l" t="t" r="r" b="b"/>
              <a:pathLst>
                <a:path w="3352800" h="1158239">
                  <a:moveTo>
                    <a:pt x="0" y="1158239"/>
                  </a:moveTo>
                  <a:lnTo>
                    <a:pt x="3352800" y="1158239"/>
                  </a:lnTo>
                  <a:lnTo>
                    <a:pt x="3352800" y="0"/>
                  </a:lnTo>
                  <a:lnTo>
                    <a:pt x="0" y="0"/>
                  </a:lnTo>
                  <a:lnTo>
                    <a:pt x="0" y="1158239"/>
                  </a:lnTo>
                  <a:close/>
                </a:path>
              </a:pathLst>
            </a:custGeom>
            <a:ln w="25400">
              <a:solidFill>
                <a:srgbClr val="000000"/>
              </a:solidFill>
            </a:ln>
          </p:spPr>
          <p:txBody>
            <a:bodyPr wrap="square" lIns="0" tIns="0" rIns="0" bIns="0" rtlCol="0"/>
            <a:lstStyle/>
            <a:p>
              <a:endParaRPr/>
            </a:p>
          </p:txBody>
        </p:sp>
      </p:grpSp>
      <p:sp>
        <p:nvSpPr>
          <p:cNvPr id="7" name="object 7"/>
          <p:cNvSpPr txBox="1"/>
          <p:nvPr/>
        </p:nvSpPr>
        <p:spPr>
          <a:xfrm>
            <a:off x="762762" y="991361"/>
            <a:ext cx="3352800" cy="115824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5"/>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8" name="object 8"/>
          <p:cNvGrpSpPr/>
          <p:nvPr/>
        </p:nvGrpSpPr>
        <p:grpSpPr>
          <a:xfrm>
            <a:off x="714755" y="2101583"/>
            <a:ext cx="3442970" cy="561340"/>
            <a:chOff x="714755" y="2101583"/>
            <a:chExt cx="3442970" cy="561340"/>
          </a:xfrm>
        </p:grpSpPr>
        <p:pic>
          <p:nvPicPr>
            <p:cNvPr id="9" name="object 9"/>
            <p:cNvPicPr/>
            <p:nvPr/>
          </p:nvPicPr>
          <p:blipFill>
            <a:blip r:embed="rId2" cstate="print"/>
            <a:stretch>
              <a:fillRect/>
            </a:stretch>
          </p:blipFill>
          <p:spPr>
            <a:xfrm>
              <a:off x="714755" y="2121433"/>
              <a:ext cx="3442716" cy="455650"/>
            </a:xfrm>
            <a:prstGeom prst="rect">
              <a:avLst/>
            </a:prstGeom>
          </p:spPr>
        </p:pic>
        <p:pic>
          <p:nvPicPr>
            <p:cNvPr id="10" name="object 10"/>
            <p:cNvPicPr/>
            <p:nvPr/>
          </p:nvPicPr>
          <p:blipFill>
            <a:blip r:embed="rId3" cstate="print"/>
            <a:stretch>
              <a:fillRect/>
            </a:stretch>
          </p:blipFill>
          <p:spPr>
            <a:xfrm>
              <a:off x="2036063" y="2101583"/>
              <a:ext cx="797064" cy="560844"/>
            </a:xfrm>
            <a:prstGeom prst="rect">
              <a:avLst/>
            </a:prstGeom>
          </p:spPr>
        </p:pic>
        <p:pic>
          <p:nvPicPr>
            <p:cNvPr id="11" name="object 11"/>
            <p:cNvPicPr/>
            <p:nvPr/>
          </p:nvPicPr>
          <p:blipFill>
            <a:blip r:embed="rId4" cstate="print"/>
            <a:stretch>
              <a:fillRect/>
            </a:stretch>
          </p:blipFill>
          <p:spPr>
            <a:xfrm>
              <a:off x="761999" y="2148840"/>
              <a:ext cx="3352800" cy="365760"/>
            </a:xfrm>
            <a:prstGeom prst="rect">
              <a:avLst/>
            </a:prstGeom>
          </p:spPr>
        </p:pic>
        <p:sp>
          <p:nvSpPr>
            <p:cNvPr id="12" name="object 12"/>
            <p:cNvSpPr/>
            <p:nvPr/>
          </p:nvSpPr>
          <p:spPr>
            <a:xfrm>
              <a:off x="761999" y="21488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13" name="object 13"/>
          <p:cNvSpPr txBox="1"/>
          <p:nvPr/>
        </p:nvSpPr>
        <p:spPr>
          <a:xfrm>
            <a:off x="767524" y="2166873"/>
            <a:ext cx="3343275" cy="299720"/>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Stuff</a:t>
            </a:r>
            <a:endParaRPr sz="1800">
              <a:latin typeface="Calibri"/>
              <a:cs typeface="Calibri"/>
            </a:endParaRPr>
          </a:p>
        </p:txBody>
      </p:sp>
      <p:sp>
        <p:nvSpPr>
          <p:cNvPr id="14" name="object 14"/>
          <p:cNvSpPr/>
          <p:nvPr/>
        </p:nvSpPr>
        <p:spPr>
          <a:xfrm>
            <a:off x="762762" y="25306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15" name="object 15"/>
          <p:cNvSpPr txBox="1"/>
          <p:nvPr/>
        </p:nvSpPr>
        <p:spPr>
          <a:xfrm>
            <a:off x="775462" y="2543301"/>
            <a:ext cx="3327400" cy="431800"/>
          </a:xfrm>
          <a:prstGeom prst="rect">
            <a:avLst/>
          </a:prstGeom>
          <a:solidFill>
            <a:srgbClr val="C0504D"/>
          </a:solidFill>
        </p:spPr>
        <p:txBody>
          <a:bodyPr vert="horz" wrap="square" lIns="0" tIns="62865" rIns="0" bIns="0" rtlCol="0">
            <a:spAutoFit/>
          </a:bodyPr>
          <a:lstStyle/>
          <a:p>
            <a:pPr marL="739775">
              <a:lnSpc>
                <a:spcPct val="100000"/>
              </a:lnSpc>
              <a:spcBef>
                <a:spcPts val="495"/>
              </a:spcBef>
            </a:pPr>
            <a:r>
              <a:rPr sz="1800" dirty="0">
                <a:latin typeface="Calibri"/>
                <a:cs typeface="Calibri"/>
              </a:rPr>
              <a:t>New</a:t>
            </a:r>
            <a:r>
              <a:rPr sz="1800" spc="10" dirty="0">
                <a:latin typeface="Calibri"/>
                <a:cs typeface="Calibri"/>
              </a:rPr>
              <a:t> </a:t>
            </a:r>
            <a:r>
              <a:rPr sz="1800" dirty="0">
                <a:latin typeface="Calibri"/>
                <a:cs typeface="Calibri"/>
              </a:rPr>
              <a:t>return </a:t>
            </a:r>
            <a:r>
              <a:rPr sz="1800" spc="-10" dirty="0">
                <a:latin typeface="Calibri"/>
                <a:cs typeface="Calibri"/>
              </a:rPr>
              <a:t>address</a:t>
            </a:r>
            <a:endParaRPr sz="1800">
              <a:latin typeface="Calibri"/>
              <a:cs typeface="Calibri"/>
            </a:endParaRPr>
          </a:p>
        </p:txBody>
      </p:sp>
      <p:grpSp>
        <p:nvGrpSpPr>
          <p:cNvPr id="16" name="object 16"/>
          <p:cNvGrpSpPr/>
          <p:nvPr/>
        </p:nvGrpSpPr>
        <p:grpSpPr>
          <a:xfrm>
            <a:off x="714755" y="2976372"/>
            <a:ext cx="3442970" cy="2620010"/>
            <a:chOff x="714755" y="2976372"/>
            <a:chExt cx="3442970" cy="2620010"/>
          </a:xfrm>
        </p:grpSpPr>
        <p:pic>
          <p:nvPicPr>
            <p:cNvPr id="17" name="object 17"/>
            <p:cNvPicPr/>
            <p:nvPr/>
          </p:nvPicPr>
          <p:blipFill>
            <a:blip r:embed="rId5" cstate="print"/>
            <a:stretch>
              <a:fillRect/>
            </a:stretch>
          </p:blipFill>
          <p:spPr>
            <a:xfrm>
              <a:off x="714755" y="2976372"/>
              <a:ext cx="3442716" cy="2619755"/>
            </a:xfrm>
            <a:prstGeom prst="rect">
              <a:avLst/>
            </a:prstGeom>
          </p:spPr>
        </p:pic>
        <p:pic>
          <p:nvPicPr>
            <p:cNvPr id="18" name="object 18"/>
            <p:cNvPicPr/>
            <p:nvPr/>
          </p:nvPicPr>
          <p:blipFill>
            <a:blip r:embed="rId6" cstate="print"/>
            <a:stretch>
              <a:fillRect/>
            </a:stretch>
          </p:blipFill>
          <p:spPr>
            <a:xfrm>
              <a:off x="761999" y="3003804"/>
              <a:ext cx="3352800" cy="2529840"/>
            </a:xfrm>
            <a:prstGeom prst="rect">
              <a:avLst/>
            </a:prstGeom>
          </p:spPr>
        </p:pic>
        <p:sp>
          <p:nvSpPr>
            <p:cNvPr id="19" name="object 19"/>
            <p:cNvSpPr/>
            <p:nvPr/>
          </p:nvSpPr>
          <p:spPr>
            <a:xfrm>
              <a:off x="761999" y="3003804"/>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20" name="object 20"/>
          <p:cNvSpPr txBox="1"/>
          <p:nvPr/>
        </p:nvSpPr>
        <p:spPr>
          <a:xfrm>
            <a:off x="2216785" y="4104513"/>
            <a:ext cx="454025" cy="299720"/>
          </a:xfrm>
          <a:prstGeom prst="rect">
            <a:avLst/>
          </a:prstGeom>
        </p:spPr>
        <p:txBody>
          <a:bodyPr vert="horz" wrap="square" lIns="0" tIns="12700" rIns="0" bIns="0" rtlCol="0">
            <a:spAutoFit/>
          </a:bodyPr>
          <a:lstStyle/>
          <a:p>
            <a:pPr>
              <a:lnSpc>
                <a:spcPct val="100000"/>
              </a:lnSpc>
              <a:spcBef>
                <a:spcPts val="100"/>
              </a:spcBef>
            </a:pPr>
            <a:r>
              <a:rPr sz="1800" spc="-10" dirty="0">
                <a:latin typeface="Calibri"/>
                <a:cs typeface="Calibri"/>
              </a:rPr>
              <a:t>Stuff</a:t>
            </a:r>
            <a:endParaRPr sz="1800">
              <a:latin typeface="Calibri"/>
              <a:cs typeface="Calibri"/>
            </a:endParaRPr>
          </a:p>
        </p:txBody>
      </p:sp>
      <p:grpSp>
        <p:nvGrpSpPr>
          <p:cNvPr id="21" name="object 21"/>
          <p:cNvGrpSpPr/>
          <p:nvPr/>
        </p:nvGrpSpPr>
        <p:grpSpPr>
          <a:xfrm>
            <a:off x="750062" y="2988817"/>
            <a:ext cx="3785235" cy="2610485"/>
            <a:chOff x="750062" y="2988817"/>
            <a:chExt cx="3785235" cy="2610485"/>
          </a:xfrm>
        </p:grpSpPr>
        <p:sp>
          <p:nvSpPr>
            <p:cNvPr id="22" name="object 22"/>
            <p:cNvSpPr/>
            <p:nvPr/>
          </p:nvSpPr>
          <p:spPr>
            <a:xfrm>
              <a:off x="4162806" y="5353050"/>
              <a:ext cx="360045" cy="233679"/>
            </a:xfrm>
            <a:custGeom>
              <a:avLst/>
              <a:gdLst/>
              <a:ahLst/>
              <a:cxnLst/>
              <a:rect l="l" t="t" r="r" b="b"/>
              <a:pathLst>
                <a:path w="360045" h="233679">
                  <a:moveTo>
                    <a:pt x="116586" y="0"/>
                  </a:moveTo>
                  <a:lnTo>
                    <a:pt x="0" y="116586"/>
                  </a:lnTo>
                  <a:lnTo>
                    <a:pt x="116586" y="233172"/>
                  </a:lnTo>
                  <a:lnTo>
                    <a:pt x="116586" y="174878"/>
                  </a:lnTo>
                  <a:lnTo>
                    <a:pt x="359664" y="174878"/>
                  </a:lnTo>
                  <a:lnTo>
                    <a:pt x="359664" y="58293"/>
                  </a:lnTo>
                  <a:lnTo>
                    <a:pt x="116586" y="58293"/>
                  </a:lnTo>
                  <a:lnTo>
                    <a:pt x="116586" y="0"/>
                  </a:lnTo>
                  <a:close/>
                </a:path>
              </a:pathLst>
            </a:custGeom>
            <a:solidFill>
              <a:srgbClr val="000000"/>
            </a:solidFill>
          </p:spPr>
          <p:txBody>
            <a:bodyPr wrap="square" lIns="0" tIns="0" rIns="0" bIns="0" rtlCol="0"/>
            <a:lstStyle/>
            <a:p>
              <a:endParaRPr/>
            </a:p>
          </p:txBody>
        </p:sp>
        <p:sp>
          <p:nvSpPr>
            <p:cNvPr id="23" name="object 23"/>
            <p:cNvSpPr/>
            <p:nvPr/>
          </p:nvSpPr>
          <p:spPr>
            <a:xfrm>
              <a:off x="4162806" y="5353050"/>
              <a:ext cx="360045" cy="233679"/>
            </a:xfrm>
            <a:custGeom>
              <a:avLst/>
              <a:gdLst/>
              <a:ahLst/>
              <a:cxnLst/>
              <a:rect l="l" t="t" r="r" b="b"/>
              <a:pathLst>
                <a:path w="360045" h="233679">
                  <a:moveTo>
                    <a:pt x="359664" y="174878"/>
                  </a:moveTo>
                  <a:lnTo>
                    <a:pt x="116586" y="174878"/>
                  </a:lnTo>
                  <a:lnTo>
                    <a:pt x="116586" y="233172"/>
                  </a:lnTo>
                  <a:lnTo>
                    <a:pt x="0" y="116586"/>
                  </a:lnTo>
                  <a:lnTo>
                    <a:pt x="116586" y="0"/>
                  </a:lnTo>
                  <a:lnTo>
                    <a:pt x="116586" y="58293"/>
                  </a:lnTo>
                  <a:lnTo>
                    <a:pt x="359664" y="58293"/>
                  </a:lnTo>
                  <a:lnTo>
                    <a:pt x="359664" y="174878"/>
                  </a:lnTo>
                  <a:close/>
                </a:path>
              </a:pathLst>
            </a:custGeom>
            <a:ln w="25400">
              <a:solidFill>
                <a:srgbClr val="000000"/>
              </a:solidFill>
            </a:ln>
          </p:spPr>
          <p:txBody>
            <a:bodyPr wrap="square" lIns="0" tIns="0" rIns="0" bIns="0" rtlCol="0"/>
            <a:lstStyle/>
            <a:p>
              <a:endParaRPr/>
            </a:p>
          </p:txBody>
        </p:sp>
        <p:sp>
          <p:nvSpPr>
            <p:cNvPr id="24" name="object 24"/>
            <p:cNvSpPr/>
            <p:nvPr/>
          </p:nvSpPr>
          <p:spPr>
            <a:xfrm>
              <a:off x="762762" y="3001517"/>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grpSp>
      <p:sp>
        <p:nvSpPr>
          <p:cNvPr id="25" name="object 25"/>
          <p:cNvSpPr txBox="1"/>
          <p:nvPr/>
        </p:nvSpPr>
        <p:spPr>
          <a:xfrm>
            <a:off x="775462" y="3014217"/>
            <a:ext cx="3327400" cy="431800"/>
          </a:xfrm>
          <a:prstGeom prst="rect">
            <a:avLst/>
          </a:prstGeom>
          <a:solidFill>
            <a:srgbClr val="A6A6A6">
              <a:alpha val="65881"/>
            </a:srgbClr>
          </a:solidFill>
        </p:spPr>
        <p:txBody>
          <a:bodyPr vert="horz" wrap="square" lIns="0" tIns="63500" rIns="0" bIns="0" rtlCol="0">
            <a:spAutoFit/>
          </a:bodyPr>
          <a:lstStyle/>
          <a:p>
            <a:pPr marL="137795">
              <a:lnSpc>
                <a:spcPct val="100000"/>
              </a:lnSpc>
              <a:spcBef>
                <a:spcPts val="500"/>
              </a:spcBef>
            </a:pPr>
            <a:r>
              <a:rPr sz="1800" dirty="0">
                <a:latin typeface="Calibri"/>
                <a:cs typeface="Calibri"/>
              </a:rPr>
              <a:t>Prev</a:t>
            </a:r>
            <a:r>
              <a:rPr sz="1800" spc="-20" dirty="0">
                <a:latin typeface="Calibri"/>
                <a:cs typeface="Calibri"/>
              </a:rPr>
              <a:t> </a:t>
            </a:r>
            <a:r>
              <a:rPr sz="1800" dirty="0">
                <a:latin typeface="Calibri"/>
                <a:cs typeface="Calibri"/>
              </a:rPr>
              <a:t>frame</a:t>
            </a:r>
            <a:r>
              <a:rPr sz="1800" spc="-25" dirty="0">
                <a:latin typeface="Calibri"/>
                <a:cs typeface="Calibri"/>
              </a:rPr>
              <a:t> </a:t>
            </a:r>
            <a:r>
              <a:rPr sz="1800" dirty="0">
                <a:latin typeface="Calibri"/>
                <a:cs typeface="Calibri"/>
              </a:rPr>
              <a:t>pointer</a:t>
            </a:r>
            <a:r>
              <a:rPr sz="1800" spc="-5" dirty="0">
                <a:latin typeface="Calibri"/>
                <a:cs typeface="Calibri"/>
              </a:rPr>
              <a:t> </a:t>
            </a:r>
            <a:r>
              <a:rPr sz="1800" spc="-10" dirty="0">
                <a:latin typeface="Calibri"/>
                <a:cs typeface="Calibri"/>
              </a:rPr>
              <a:t>(overwritten)</a:t>
            </a:r>
            <a:endParaRPr sz="1800">
              <a:latin typeface="Calibri"/>
              <a:cs typeface="Calibri"/>
            </a:endParaRPr>
          </a:p>
        </p:txBody>
      </p:sp>
      <p:grpSp>
        <p:nvGrpSpPr>
          <p:cNvPr id="26" name="object 26"/>
          <p:cNvGrpSpPr/>
          <p:nvPr/>
        </p:nvGrpSpPr>
        <p:grpSpPr>
          <a:xfrm>
            <a:off x="4121150" y="3330194"/>
            <a:ext cx="386715" cy="259079"/>
            <a:chOff x="4121150" y="3330194"/>
            <a:chExt cx="386715" cy="259079"/>
          </a:xfrm>
        </p:grpSpPr>
        <p:sp>
          <p:nvSpPr>
            <p:cNvPr id="27" name="object 27"/>
            <p:cNvSpPr/>
            <p:nvPr/>
          </p:nvSpPr>
          <p:spPr>
            <a:xfrm>
              <a:off x="4133850" y="3342894"/>
              <a:ext cx="361315" cy="233679"/>
            </a:xfrm>
            <a:custGeom>
              <a:avLst/>
              <a:gdLst/>
              <a:ahLst/>
              <a:cxnLst/>
              <a:rect l="l" t="t" r="r" b="b"/>
              <a:pathLst>
                <a:path w="361314" h="233679">
                  <a:moveTo>
                    <a:pt x="116586" y="0"/>
                  </a:moveTo>
                  <a:lnTo>
                    <a:pt x="0" y="116585"/>
                  </a:lnTo>
                  <a:lnTo>
                    <a:pt x="116586" y="233171"/>
                  </a:lnTo>
                  <a:lnTo>
                    <a:pt x="116586" y="174878"/>
                  </a:lnTo>
                  <a:lnTo>
                    <a:pt x="361188" y="174878"/>
                  </a:lnTo>
                  <a:lnTo>
                    <a:pt x="361188" y="58292"/>
                  </a:lnTo>
                  <a:lnTo>
                    <a:pt x="116586" y="58292"/>
                  </a:lnTo>
                  <a:lnTo>
                    <a:pt x="116586" y="0"/>
                  </a:lnTo>
                  <a:close/>
                </a:path>
              </a:pathLst>
            </a:custGeom>
            <a:solidFill>
              <a:srgbClr val="000000"/>
            </a:solidFill>
          </p:spPr>
          <p:txBody>
            <a:bodyPr wrap="square" lIns="0" tIns="0" rIns="0" bIns="0" rtlCol="0"/>
            <a:lstStyle/>
            <a:p>
              <a:endParaRPr/>
            </a:p>
          </p:txBody>
        </p:sp>
        <p:sp>
          <p:nvSpPr>
            <p:cNvPr id="28" name="object 28"/>
            <p:cNvSpPr/>
            <p:nvPr/>
          </p:nvSpPr>
          <p:spPr>
            <a:xfrm>
              <a:off x="4133850" y="3342894"/>
              <a:ext cx="361315" cy="233679"/>
            </a:xfrm>
            <a:custGeom>
              <a:avLst/>
              <a:gdLst/>
              <a:ahLst/>
              <a:cxnLst/>
              <a:rect l="l" t="t" r="r" b="b"/>
              <a:pathLst>
                <a:path w="361314" h="233679">
                  <a:moveTo>
                    <a:pt x="361188" y="174878"/>
                  </a:moveTo>
                  <a:lnTo>
                    <a:pt x="116586" y="174878"/>
                  </a:lnTo>
                  <a:lnTo>
                    <a:pt x="116586" y="233171"/>
                  </a:lnTo>
                  <a:lnTo>
                    <a:pt x="0" y="116585"/>
                  </a:lnTo>
                  <a:lnTo>
                    <a:pt x="116586" y="0"/>
                  </a:lnTo>
                  <a:lnTo>
                    <a:pt x="116586" y="58292"/>
                  </a:lnTo>
                  <a:lnTo>
                    <a:pt x="361188" y="58292"/>
                  </a:lnTo>
                  <a:lnTo>
                    <a:pt x="361188" y="174878"/>
                  </a:lnTo>
                  <a:close/>
                </a:path>
              </a:pathLst>
            </a:custGeom>
            <a:ln w="25399">
              <a:solidFill>
                <a:srgbClr val="000000"/>
              </a:solidFill>
            </a:ln>
          </p:spPr>
          <p:txBody>
            <a:bodyPr wrap="square" lIns="0" tIns="0" rIns="0" bIns="0" rtlCol="0"/>
            <a:lstStyle/>
            <a:p>
              <a:endParaRPr/>
            </a:p>
          </p:txBody>
        </p:sp>
      </p:grpSp>
      <p:sp>
        <p:nvSpPr>
          <p:cNvPr id="29" name="object 29"/>
          <p:cNvSpPr txBox="1"/>
          <p:nvPr/>
        </p:nvSpPr>
        <p:spPr>
          <a:xfrm>
            <a:off x="4202048" y="3027629"/>
            <a:ext cx="635000" cy="331470"/>
          </a:xfrm>
          <a:prstGeom prst="rect">
            <a:avLst/>
          </a:prstGeom>
        </p:spPr>
        <p:txBody>
          <a:bodyPr vert="horz" wrap="square" lIns="0" tIns="13335" rIns="0" bIns="0" rtlCol="0">
            <a:spAutoFit/>
          </a:bodyPr>
          <a:lstStyle/>
          <a:p>
            <a:pPr marL="12700">
              <a:lnSpc>
                <a:spcPct val="100000"/>
              </a:lnSpc>
              <a:spcBef>
                <a:spcPts val="105"/>
              </a:spcBef>
            </a:pPr>
            <a:r>
              <a:rPr sz="2000" spc="-20" dirty="0">
                <a:latin typeface="Courier New"/>
                <a:cs typeface="Courier New"/>
              </a:rPr>
              <a:t>$ebp</a:t>
            </a:r>
            <a:endParaRPr sz="2000">
              <a:latin typeface="Courier New"/>
              <a:cs typeface="Courier New"/>
            </a:endParaRPr>
          </a:p>
        </p:txBody>
      </p:sp>
      <p:grpSp>
        <p:nvGrpSpPr>
          <p:cNvPr id="30" name="object 30"/>
          <p:cNvGrpSpPr/>
          <p:nvPr/>
        </p:nvGrpSpPr>
        <p:grpSpPr>
          <a:xfrm>
            <a:off x="119283" y="2359660"/>
            <a:ext cx="608965" cy="1090295"/>
            <a:chOff x="119283" y="2359660"/>
            <a:chExt cx="608965" cy="1090295"/>
          </a:xfrm>
        </p:grpSpPr>
        <p:sp>
          <p:nvSpPr>
            <p:cNvPr id="31" name="object 31"/>
            <p:cNvSpPr/>
            <p:nvPr/>
          </p:nvSpPr>
          <p:spPr>
            <a:xfrm>
              <a:off x="417626" y="2359660"/>
              <a:ext cx="264795" cy="283845"/>
            </a:xfrm>
            <a:custGeom>
              <a:avLst/>
              <a:gdLst/>
              <a:ahLst/>
              <a:cxnLst/>
              <a:rect l="l" t="t" r="r" b="b"/>
              <a:pathLst>
                <a:path w="264795" h="283844">
                  <a:moveTo>
                    <a:pt x="18529" y="182499"/>
                  </a:moveTo>
                  <a:lnTo>
                    <a:pt x="0" y="204342"/>
                  </a:lnTo>
                  <a:lnTo>
                    <a:pt x="32384" y="231901"/>
                  </a:lnTo>
                  <a:lnTo>
                    <a:pt x="4597" y="264540"/>
                  </a:lnTo>
                  <a:lnTo>
                    <a:pt x="26949" y="283590"/>
                  </a:lnTo>
                  <a:lnTo>
                    <a:pt x="54737" y="250951"/>
                  </a:lnTo>
                  <a:lnTo>
                    <a:pt x="98925" y="250951"/>
                  </a:lnTo>
                  <a:lnTo>
                    <a:pt x="73266" y="229107"/>
                  </a:lnTo>
                  <a:lnTo>
                    <a:pt x="89521" y="210057"/>
                  </a:lnTo>
                  <a:lnTo>
                    <a:pt x="50914" y="210057"/>
                  </a:lnTo>
                  <a:lnTo>
                    <a:pt x="18529" y="182499"/>
                  </a:lnTo>
                  <a:close/>
                </a:path>
                <a:path w="264795" h="283844">
                  <a:moveTo>
                    <a:pt x="98925" y="250951"/>
                  </a:moveTo>
                  <a:lnTo>
                    <a:pt x="54737" y="250951"/>
                  </a:lnTo>
                  <a:lnTo>
                    <a:pt x="87109" y="278511"/>
                  </a:lnTo>
                  <a:lnTo>
                    <a:pt x="105638" y="256666"/>
                  </a:lnTo>
                  <a:lnTo>
                    <a:pt x="98925" y="250951"/>
                  </a:lnTo>
                  <a:close/>
                </a:path>
                <a:path w="264795" h="283844">
                  <a:moveTo>
                    <a:pt x="78765" y="177418"/>
                  </a:moveTo>
                  <a:lnTo>
                    <a:pt x="50914" y="210057"/>
                  </a:lnTo>
                  <a:lnTo>
                    <a:pt x="89521" y="210057"/>
                  </a:lnTo>
                  <a:lnTo>
                    <a:pt x="101117" y="196468"/>
                  </a:lnTo>
                  <a:lnTo>
                    <a:pt x="78765" y="177418"/>
                  </a:lnTo>
                  <a:close/>
                </a:path>
                <a:path w="264795" h="283844">
                  <a:moveTo>
                    <a:pt x="139319" y="0"/>
                  </a:moveTo>
                  <a:lnTo>
                    <a:pt x="122237" y="20065"/>
                  </a:lnTo>
                  <a:lnTo>
                    <a:pt x="155333" y="141477"/>
                  </a:lnTo>
                  <a:lnTo>
                    <a:pt x="176237" y="159385"/>
                  </a:lnTo>
                  <a:lnTo>
                    <a:pt x="210478" y="119125"/>
                  </a:lnTo>
                  <a:lnTo>
                    <a:pt x="174282" y="119125"/>
                  </a:lnTo>
                  <a:lnTo>
                    <a:pt x="156095" y="54228"/>
                  </a:lnTo>
                  <a:lnTo>
                    <a:pt x="202992" y="54228"/>
                  </a:lnTo>
                  <a:lnTo>
                    <a:pt x="139319" y="0"/>
                  </a:lnTo>
                  <a:close/>
                </a:path>
                <a:path w="264795" h="283844">
                  <a:moveTo>
                    <a:pt x="262899" y="108330"/>
                  </a:moveTo>
                  <a:lnTo>
                    <a:pt x="219659" y="108330"/>
                  </a:lnTo>
                  <a:lnTo>
                    <a:pt x="244729" y="129666"/>
                  </a:lnTo>
                  <a:lnTo>
                    <a:pt x="262899" y="108330"/>
                  </a:lnTo>
                  <a:close/>
                </a:path>
                <a:path w="264795" h="283844">
                  <a:moveTo>
                    <a:pt x="202992" y="54228"/>
                  </a:moveTo>
                  <a:lnTo>
                    <a:pt x="156095" y="54228"/>
                  </a:lnTo>
                  <a:lnTo>
                    <a:pt x="198666" y="90424"/>
                  </a:lnTo>
                  <a:lnTo>
                    <a:pt x="174282" y="119125"/>
                  </a:lnTo>
                  <a:lnTo>
                    <a:pt x="210478" y="119125"/>
                  </a:lnTo>
                  <a:lnTo>
                    <a:pt x="219659" y="108330"/>
                  </a:lnTo>
                  <a:lnTo>
                    <a:pt x="262899" y="108330"/>
                  </a:lnTo>
                  <a:lnTo>
                    <a:pt x="264414" y="106552"/>
                  </a:lnTo>
                  <a:lnTo>
                    <a:pt x="239344" y="85216"/>
                  </a:lnTo>
                  <a:lnTo>
                    <a:pt x="252514" y="69723"/>
                  </a:lnTo>
                  <a:lnTo>
                    <a:pt x="249665" y="67310"/>
                  </a:lnTo>
                  <a:lnTo>
                    <a:pt x="218351" y="67310"/>
                  </a:lnTo>
                  <a:lnTo>
                    <a:pt x="202992" y="54228"/>
                  </a:lnTo>
                  <a:close/>
                </a:path>
                <a:path w="264795" h="283844">
                  <a:moveTo>
                    <a:pt x="231520" y="51942"/>
                  </a:moveTo>
                  <a:lnTo>
                    <a:pt x="218351" y="67310"/>
                  </a:lnTo>
                  <a:lnTo>
                    <a:pt x="249665" y="67310"/>
                  </a:lnTo>
                  <a:lnTo>
                    <a:pt x="231520" y="51942"/>
                  </a:lnTo>
                  <a:close/>
                </a:path>
              </a:pathLst>
            </a:custGeom>
            <a:solidFill>
              <a:srgbClr val="000000"/>
            </a:solidFill>
          </p:spPr>
          <p:txBody>
            <a:bodyPr wrap="square" lIns="0" tIns="0" rIns="0" bIns="0" rtlCol="0"/>
            <a:lstStyle/>
            <a:p>
              <a:endParaRPr/>
            </a:p>
          </p:txBody>
        </p:sp>
        <p:pic>
          <p:nvPicPr>
            <p:cNvPr id="32" name="object 32"/>
            <p:cNvPicPr/>
            <p:nvPr/>
          </p:nvPicPr>
          <p:blipFill>
            <a:blip r:embed="rId7" cstate="print"/>
            <a:stretch>
              <a:fillRect/>
            </a:stretch>
          </p:blipFill>
          <p:spPr>
            <a:xfrm>
              <a:off x="119283" y="2690622"/>
              <a:ext cx="608693" cy="759332"/>
            </a:xfrm>
            <a:prstGeom prst="rect">
              <a:avLst/>
            </a:prstGeom>
          </p:spPr>
        </p:pic>
      </p:grpSp>
      <p:grpSp>
        <p:nvGrpSpPr>
          <p:cNvPr id="33" name="object 33"/>
          <p:cNvGrpSpPr/>
          <p:nvPr/>
        </p:nvGrpSpPr>
        <p:grpSpPr>
          <a:xfrm>
            <a:off x="5334000" y="3019044"/>
            <a:ext cx="5854065" cy="2252980"/>
            <a:chOff x="5334000" y="3019044"/>
            <a:chExt cx="5854065" cy="2252980"/>
          </a:xfrm>
        </p:grpSpPr>
        <p:sp>
          <p:nvSpPr>
            <p:cNvPr id="34" name="object 34"/>
            <p:cNvSpPr/>
            <p:nvPr/>
          </p:nvSpPr>
          <p:spPr>
            <a:xfrm>
              <a:off x="5676900" y="4280788"/>
              <a:ext cx="24765" cy="24765"/>
            </a:xfrm>
            <a:custGeom>
              <a:avLst/>
              <a:gdLst/>
              <a:ahLst/>
              <a:cxnLst/>
              <a:rect l="l" t="t" r="r" b="b"/>
              <a:pathLst>
                <a:path w="24764" h="24764">
                  <a:moveTo>
                    <a:pt x="19176" y="0"/>
                  </a:moveTo>
                  <a:lnTo>
                    <a:pt x="5587" y="0"/>
                  </a:lnTo>
                  <a:lnTo>
                    <a:pt x="0" y="5587"/>
                  </a:lnTo>
                  <a:lnTo>
                    <a:pt x="0" y="19304"/>
                  </a:lnTo>
                  <a:lnTo>
                    <a:pt x="5587" y="24765"/>
                  </a:lnTo>
                  <a:lnTo>
                    <a:pt x="19176" y="24765"/>
                  </a:lnTo>
                  <a:lnTo>
                    <a:pt x="24764" y="19304"/>
                  </a:lnTo>
                  <a:lnTo>
                    <a:pt x="24764" y="12446"/>
                  </a:lnTo>
                  <a:lnTo>
                    <a:pt x="24764" y="5587"/>
                  </a:lnTo>
                  <a:lnTo>
                    <a:pt x="19176" y="0"/>
                  </a:lnTo>
                  <a:close/>
                </a:path>
              </a:pathLst>
            </a:custGeom>
            <a:solidFill>
              <a:srgbClr val="000000"/>
            </a:solidFill>
          </p:spPr>
          <p:txBody>
            <a:bodyPr wrap="square" lIns="0" tIns="0" rIns="0" bIns="0" rtlCol="0"/>
            <a:lstStyle/>
            <a:p>
              <a:endParaRPr/>
            </a:p>
          </p:txBody>
        </p:sp>
        <p:pic>
          <p:nvPicPr>
            <p:cNvPr id="35" name="object 35"/>
            <p:cNvPicPr/>
            <p:nvPr/>
          </p:nvPicPr>
          <p:blipFill>
            <a:blip r:embed="rId8" cstate="print"/>
            <a:stretch>
              <a:fillRect/>
            </a:stretch>
          </p:blipFill>
          <p:spPr>
            <a:xfrm>
              <a:off x="5334000" y="3019044"/>
              <a:ext cx="5853684" cy="1274063"/>
            </a:xfrm>
            <a:prstGeom prst="rect">
              <a:avLst/>
            </a:prstGeom>
          </p:spPr>
        </p:pic>
        <p:pic>
          <p:nvPicPr>
            <p:cNvPr id="36" name="object 36"/>
            <p:cNvPicPr/>
            <p:nvPr/>
          </p:nvPicPr>
          <p:blipFill>
            <a:blip r:embed="rId9" cstate="print"/>
            <a:stretch>
              <a:fillRect/>
            </a:stretch>
          </p:blipFill>
          <p:spPr>
            <a:xfrm>
              <a:off x="5334000" y="4299204"/>
              <a:ext cx="5594604" cy="972312"/>
            </a:xfrm>
            <a:prstGeom prst="rect">
              <a:avLst/>
            </a:prstGeom>
          </p:spPr>
        </p:pic>
        <p:sp>
          <p:nvSpPr>
            <p:cNvPr id="37" name="object 37"/>
            <p:cNvSpPr/>
            <p:nvPr/>
          </p:nvSpPr>
          <p:spPr>
            <a:xfrm>
              <a:off x="6585966" y="4591050"/>
              <a:ext cx="1219200" cy="416559"/>
            </a:xfrm>
            <a:custGeom>
              <a:avLst/>
              <a:gdLst/>
              <a:ahLst/>
              <a:cxnLst/>
              <a:rect l="l" t="t" r="r" b="b"/>
              <a:pathLst>
                <a:path w="1219200" h="416560">
                  <a:moveTo>
                    <a:pt x="208025" y="0"/>
                  </a:moveTo>
                  <a:lnTo>
                    <a:pt x="0" y="208025"/>
                  </a:lnTo>
                  <a:lnTo>
                    <a:pt x="208025" y="416051"/>
                  </a:lnTo>
                  <a:lnTo>
                    <a:pt x="208025" y="312038"/>
                  </a:lnTo>
                  <a:lnTo>
                    <a:pt x="1219200" y="312038"/>
                  </a:lnTo>
                  <a:lnTo>
                    <a:pt x="1219200" y="104012"/>
                  </a:lnTo>
                  <a:lnTo>
                    <a:pt x="208025" y="104012"/>
                  </a:lnTo>
                  <a:lnTo>
                    <a:pt x="208025" y="0"/>
                  </a:lnTo>
                  <a:close/>
                </a:path>
              </a:pathLst>
            </a:custGeom>
            <a:solidFill>
              <a:srgbClr val="4F81BC"/>
            </a:solidFill>
          </p:spPr>
          <p:txBody>
            <a:bodyPr wrap="square" lIns="0" tIns="0" rIns="0" bIns="0" rtlCol="0"/>
            <a:lstStyle/>
            <a:p>
              <a:endParaRPr/>
            </a:p>
          </p:txBody>
        </p:sp>
        <p:sp>
          <p:nvSpPr>
            <p:cNvPr id="38" name="object 38"/>
            <p:cNvSpPr/>
            <p:nvPr/>
          </p:nvSpPr>
          <p:spPr>
            <a:xfrm>
              <a:off x="6585966" y="4591050"/>
              <a:ext cx="1219200" cy="416559"/>
            </a:xfrm>
            <a:custGeom>
              <a:avLst/>
              <a:gdLst/>
              <a:ahLst/>
              <a:cxnLst/>
              <a:rect l="l" t="t" r="r" b="b"/>
              <a:pathLst>
                <a:path w="1219200" h="416560">
                  <a:moveTo>
                    <a:pt x="1219200" y="312038"/>
                  </a:moveTo>
                  <a:lnTo>
                    <a:pt x="208025" y="312038"/>
                  </a:lnTo>
                  <a:lnTo>
                    <a:pt x="208025" y="416051"/>
                  </a:lnTo>
                  <a:lnTo>
                    <a:pt x="0" y="208025"/>
                  </a:lnTo>
                  <a:lnTo>
                    <a:pt x="208025" y="0"/>
                  </a:lnTo>
                  <a:lnTo>
                    <a:pt x="208025" y="104012"/>
                  </a:lnTo>
                  <a:lnTo>
                    <a:pt x="1219200" y="104012"/>
                  </a:lnTo>
                  <a:lnTo>
                    <a:pt x="1219200" y="312038"/>
                  </a:lnTo>
                  <a:close/>
                </a:path>
              </a:pathLst>
            </a:custGeom>
            <a:ln w="25399">
              <a:solidFill>
                <a:srgbClr val="385D89"/>
              </a:solidFill>
            </a:ln>
          </p:spPr>
          <p:txBody>
            <a:bodyPr wrap="square" lIns="0" tIns="0" rIns="0" bIns="0" rtlCol="0"/>
            <a:lstStyle/>
            <a:p>
              <a:endParaRPr/>
            </a:p>
          </p:txBody>
        </p:sp>
      </p:grpSp>
      <p:sp>
        <p:nvSpPr>
          <p:cNvPr id="39" name="object 39"/>
          <p:cNvSpPr txBox="1"/>
          <p:nvPr/>
        </p:nvSpPr>
        <p:spPr>
          <a:xfrm>
            <a:off x="5303901" y="443036"/>
            <a:ext cx="6858634" cy="2296795"/>
          </a:xfrm>
          <a:prstGeom prst="rect">
            <a:avLst/>
          </a:prstGeom>
        </p:spPr>
        <p:txBody>
          <a:bodyPr vert="horz" wrap="square" lIns="0" tIns="45720" rIns="0" bIns="0" rtlCol="0">
            <a:spAutoFit/>
          </a:bodyPr>
          <a:lstStyle/>
          <a:p>
            <a:pPr marL="350520" indent="-338455">
              <a:lnSpc>
                <a:spcPct val="100000"/>
              </a:lnSpc>
              <a:spcBef>
                <a:spcPts val="360"/>
              </a:spcBef>
              <a:buAutoNum type="arabicPeriod"/>
              <a:tabLst>
                <a:tab pos="351155" algn="l"/>
              </a:tabLst>
            </a:pPr>
            <a:r>
              <a:rPr sz="2400" dirty="0">
                <a:latin typeface="Arial"/>
                <a:cs typeface="Arial"/>
              </a:rPr>
              <a:t>Set</a:t>
            </a:r>
            <a:r>
              <a:rPr sz="2400" spc="-30" dirty="0">
                <a:latin typeface="Arial"/>
                <a:cs typeface="Arial"/>
              </a:rPr>
              <a:t> </a:t>
            </a:r>
            <a:r>
              <a:rPr sz="2400" dirty="0">
                <a:latin typeface="Arial"/>
                <a:cs typeface="Arial"/>
              </a:rPr>
              <a:t>a</a:t>
            </a:r>
            <a:r>
              <a:rPr sz="2400" spc="-25" dirty="0">
                <a:latin typeface="Arial"/>
                <a:cs typeface="Arial"/>
              </a:rPr>
              <a:t> </a:t>
            </a:r>
            <a:r>
              <a:rPr sz="2400" dirty="0">
                <a:latin typeface="Arial"/>
                <a:cs typeface="Arial"/>
              </a:rPr>
              <a:t>breakpoint</a:t>
            </a:r>
            <a:r>
              <a:rPr sz="2400" spc="-10" dirty="0">
                <a:latin typeface="Arial"/>
                <a:cs typeface="Arial"/>
              </a:rPr>
              <a:t> </a:t>
            </a:r>
            <a:r>
              <a:rPr sz="2400" dirty="0">
                <a:latin typeface="Arial"/>
                <a:cs typeface="Arial"/>
              </a:rPr>
              <a:t>at</a:t>
            </a:r>
            <a:r>
              <a:rPr sz="2400" spc="-15" dirty="0">
                <a:latin typeface="Arial"/>
                <a:cs typeface="Arial"/>
              </a:rPr>
              <a:t> </a:t>
            </a:r>
            <a:r>
              <a:rPr sz="2400" spc="-10" dirty="0">
                <a:latin typeface="Arial"/>
                <a:cs typeface="Arial"/>
              </a:rPr>
              <a:t>bof()</a:t>
            </a:r>
            <a:endParaRPr sz="2400">
              <a:latin typeface="Arial"/>
              <a:cs typeface="Arial"/>
            </a:endParaRPr>
          </a:p>
          <a:p>
            <a:pPr marL="354330" indent="-339090">
              <a:lnSpc>
                <a:spcPct val="100000"/>
              </a:lnSpc>
              <a:spcBef>
                <a:spcPts val="265"/>
              </a:spcBef>
              <a:buAutoNum type="arabicPeriod"/>
              <a:tabLst>
                <a:tab pos="354965" algn="l"/>
              </a:tabLst>
            </a:pPr>
            <a:r>
              <a:rPr sz="2400" dirty="0">
                <a:latin typeface="Arial"/>
                <a:cs typeface="Arial"/>
              </a:rPr>
              <a:t>Run</a:t>
            </a:r>
            <a:r>
              <a:rPr sz="2400" spc="-20" dirty="0">
                <a:latin typeface="Arial"/>
                <a:cs typeface="Arial"/>
              </a:rPr>
              <a:t> </a:t>
            </a:r>
            <a:r>
              <a:rPr sz="2400" dirty="0">
                <a:latin typeface="Arial"/>
                <a:cs typeface="Arial"/>
              </a:rPr>
              <a:t>the</a:t>
            </a:r>
            <a:r>
              <a:rPr sz="2400" spc="-25" dirty="0">
                <a:latin typeface="Arial"/>
                <a:cs typeface="Arial"/>
              </a:rPr>
              <a:t> </a:t>
            </a:r>
            <a:r>
              <a:rPr sz="2400" dirty="0">
                <a:latin typeface="Arial"/>
                <a:cs typeface="Arial"/>
              </a:rPr>
              <a:t>program</a:t>
            </a:r>
            <a:r>
              <a:rPr sz="2400" spc="-10" dirty="0">
                <a:latin typeface="Arial"/>
                <a:cs typeface="Arial"/>
              </a:rPr>
              <a:t> </a:t>
            </a:r>
            <a:r>
              <a:rPr sz="2400" dirty="0">
                <a:latin typeface="Arial"/>
                <a:cs typeface="Arial"/>
              </a:rPr>
              <a:t>until</a:t>
            </a:r>
            <a:r>
              <a:rPr sz="2400" spc="-5" dirty="0">
                <a:latin typeface="Arial"/>
                <a:cs typeface="Arial"/>
              </a:rPr>
              <a:t> </a:t>
            </a:r>
            <a:r>
              <a:rPr sz="2400" dirty="0">
                <a:latin typeface="Arial"/>
                <a:cs typeface="Arial"/>
              </a:rPr>
              <a:t>it</a:t>
            </a:r>
            <a:r>
              <a:rPr sz="2400" spc="-20" dirty="0">
                <a:latin typeface="Arial"/>
                <a:cs typeface="Arial"/>
              </a:rPr>
              <a:t> </a:t>
            </a:r>
            <a:r>
              <a:rPr sz="2400" dirty="0">
                <a:latin typeface="Arial"/>
                <a:cs typeface="Arial"/>
              </a:rPr>
              <a:t>reaches</a:t>
            </a:r>
            <a:r>
              <a:rPr sz="2400" spc="-5" dirty="0">
                <a:latin typeface="Arial"/>
                <a:cs typeface="Arial"/>
              </a:rPr>
              <a:t> </a:t>
            </a:r>
            <a:r>
              <a:rPr sz="2400" dirty="0">
                <a:latin typeface="Arial"/>
                <a:cs typeface="Arial"/>
              </a:rPr>
              <a:t>the</a:t>
            </a:r>
            <a:r>
              <a:rPr sz="2400" spc="-25" dirty="0">
                <a:latin typeface="Arial"/>
                <a:cs typeface="Arial"/>
              </a:rPr>
              <a:t> </a:t>
            </a:r>
            <a:r>
              <a:rPr sz="2400" spc="-10" dirty="0">
                <a:latin typeface="Arial"/>
                <a:cs typeface="Arial"/>
              </a:rPr>
              <a:t>breakpoint</a:t>
            </a:r>
            <a:endParaRPr sz="2400">
              <a:latin typeface="Arial"/>
              <a:cs typeface="Arial"/>
            </a:endParaRPr>
          </a:p>
          <a:p>
            <a:pPr marL="351155" indent="-339090">
              <a:lnSpc>
                <a:spcPct val="100000"/>
              </a:lnSpc>
              <a:spcBef>
                <a:spcPts val="75"/>
              </a:spcBef>
              <a:buAutoNum type="arabicPeriod"/>
              <a:tabLst>
                <a:tab pos="351790" algn="l"/>
              </a:tabLst>
            </a:pPr>
            <a:r>
              <a:rPr sz="2400" dirty="0">
                <a:latin typeface="Arial"/>
                <a:cs typeface="Arial"/>
              </a:rPr>
              <a:t>Step</a:t>
            </a:r>
            <a:r>
              <a:rPr sz="2400" spc="-10" dirty="0">
                <a:latin typeface="Arial"/>
                <a:cs typeface="Arial"/>
              </a:rPr>
              <a:t> </a:t>
            </a:r>
            <a:r>
              <a:rPr sz="2400" dirty="0">
                <a:latin typeface="Arial"/>
                <a:cs typeface="Arial"/>
              </a:rPr>
              <a:t>into</a:t>
            </a:r>
            <a:r>
              <a:rPr sz="2400" spc="-15" dirty="0">
                <a:latin typeface="Arial"/>
                <a:cs typeface="Arial"/>
              </a:rPr>
              <a:t> </a:t>
            </a:r>
            <a:r>
              <a:rPr sz="2400" dirty="0">
                <a:latin typeface="Arial"/>
                <a:cs typeface="Arial"/>
              </a:rPr>
              <a:t>the</a:t>
            </a:r>
            <a:r>
              <a:rPr sz="2400" spc="-20" dirty="0">
                <a:latin typeface="Arial"/>
                <a:cs typeface="Arial"/>
              </a:rPr>
              <a:t> </a:t>
            </a:r>
            <a:r>
              <a:rPr sz="2400" dirty="0">
                <a:latin typeface="Arial"/>
                <a:cs typeface="Arial"/>
              </a:rPr>
              <a:t>bof</a:t>
            </a:r>
            <a:r>
              <a:rPr sz="2400" spc="-5" dirty="0">
                <a:latin typeface="Arial"/>
                <a:cs typeface="Arial"/>
              </a:rPr>
              <a:t> </a:t>
            </a:r>
            <a:r>
              <a:rPr sz="2400" spc="-10" dirty="0">
                <a:latin typeface="Arial"/>
                <a:cs typeface="Arial"/>
              </a:rPr>
              <a:t>function</a:t>
            </a:r>
            <a:endParaRPr sz="2400">
              <a:latin typeface="Arial"/>
              <a:cs typeface="Arial"/>
            </a:endParaRPr>
          </a:p>
          <a:p>
            <a:pPr marL="350520" indent="-338455">
              <a:lnSpc>
                <a:spcPct val="100000"/>
              </a:lnSpc>
              <a:buAutoNum type="arabicPeriod"/>
              <a:tabLst>
                <a:tab pos="351155" algn="l"/>
              </a:tabLst>
            </a:pPr>
            <a:r>
              <a:rPr sz="2400" dirty="0">
                <a:latin typeface="Arial"/>
                <a:cs typeface="Arial"/>
              </a:rPr>
              <a:t>Find</a:t>
            </a:r>
            <a:r>
              <a:rPr sz="2400" spc="-20" dirty="0">
                <a:latin typeface="Arial"/>
                <a:cs typeface="Arial"/>
              </a:rPr>
              <a:t> </a:t>
            </a:r>
            <a:r>
              <a:rPr sz="2400" dirty="0">
                <a:latin typeface="Arial"/>
                <a:cs typeface="Arial"/>
              </a:rPr>
              <a:t>the</a:t>
            </a:r>
            <a:r>
              <a:rPr sz="2400" spc="-30" dirty="0">
                <a:latin typeface="Arial"/>
                <a:cs typeface="Arial"/>
              </a:rPr>
              <a:t> </a:t>
            </a:r>
            <a:r>
              <a:rPr sz="2400" dirty="0">
                <a:latin typeface="Arial"/>
                <a:cs typeface="Arial"/>
              </a:rPr>
              <a:t>address</a:t>
            </a:r>
            <a:r>
              <a:rPr sz="2400" spc="-10" dirty="0">
                <a:latin typeface="Arial"/>
                <a:cs typeface="Arial"/>
              </a:rPr>
              <a:t> </a:t>
            </a:r>
            <a:r>
              <a:rPr sz="2400" dirty="0">
                <a:latin typeface="Arial"/>
                <a:cs typeface="Arial"/>
              </a:rPr>
              <a:t>of</a:t>
            </a:r>
            <a:r>
              <a:rPr sz="2400" spc="-20" dirty="0">
                <a:latin typeface="Arial"/>
                <a:cs typeface="Arial"/>
              </a:rPr>
              <a:t> $ebp</a:t>
            </a:r>
            <a:endParaRPr sz="2400">
              <a:latin typeface="Arial"/>
              <a:cs typeface="Arial"/>
            </a:endParaRPr>
          </a:p>
          <a:p>
            <a:pPr marL="351155" indent="-339090">
              <a:lnSpc>
                <a:spcPct val="100000"/>
              </a:lnSpc>
              <a:buAutoNum type="arabicPeriod"/>
              <a:tabLst>
                <a:tab pos="351790" algn="l"/>
              </a:tabLst>
            </a:pPr>
            <a:r>
              <a:rPr sz="2400" dirty="0">
                <a:latin typeface="Arial"/>
                <a:cs typeface="Arial"/>
              </a:rPr>
              <a:t>Find</a:t>
            </a:r>
            <a:r>
              <a:rPr sz="2400" spc="-10" dirty="0">
                <a:latin typeface="Arial"/>
                <a:cs typeface="Arial"/>
              </a:rPr>
              <a:t> </a:t>
            </a:r>
            <a:r>
              <a:rPr sz="2400" dirty="0">
                <a:latin typeface="Arial"/>
                <a:cs typeface="Arial"/>
              </a:rPr>
              <a:t>the</a:t>
            </a:r>
            <a:r>
              <a:rPr sz="2400" spc="-15" dirty="0">
                <a:latin typeface="Arial"/>
                <a:cs typeface="Arial"/>
              </a:rPr>
              <a:t> </a:t>
            </a:r>
            <a:r>
              <a:rPr sz="2400" dirty="0">
                <a:latin typeface="Arial"/>
                <a:cs typeface="Arial"/>
              </a:rPr>
              <a:t>address</a:t>
            </a:r>
            <a:r>
              <a:rPr sz="2400" spc="-5" dirty="0">
                <a:latin typeface="Arial"/>
                <a:cs typeface="Arial"/>
              </a:rPr>
              <a:t> </a:t>
            </a:r>
            <a:r>
              <a:rPr sz="2400" dirty="0">
                <a:latin typeface="Arial"/>
                <a:cs typeface="Arial"/>
              </a:rPr>
              <a:t>of</a:t>
            </a:r>
            <a:r>
              <a:rPr sz="2400" spc="-20" dirty="0">
                <a:latin typeface="Arial"/>
                <a:cs typeface="Arial"/>
              </a:rPr>
              <a:t> </a:t>
            </a:r>
            <a:r>
              <a:rPr sz="2400" spc="-10" dirty="0">
                <a:latin typeface="Arial"/>
                <a:cs typeface="Arial"/>
              </a:rPr>
              <a:t>buffer</a:t>
            </a:r>
            <a:endParaRPr sz="2400">
              <a:latin typeface="Arial"/>
              <a:cs typeface="Arial"/>
            </a:endParaRPr>
          </a:p>
          <a:p>
            <a:pPr marL="351155" indent="-339090">
              <a:lnSpc>
                <a:spcPct val="100000"/>
              </a:lnSpc>
              <a:buAutoNum type="arabicPeriod"/>
              <a:tabLst>
                <a:tab pos="351790" algn="l"/>
              </a:tabLst>
            </a:pPr>
            <a:r>
              <a:rPr sz="2400" dirty="0">
                <a:latin typeface="Arial"/>
                <a:cs typeface="Arial"/>
              </a:rPr>
              <a:t>Calculate</a:t>
            </a:r>
            <a:r>
              <a:rPr sz="2400" spc="10" dirty="0">
                <a:latin typeface="Arial"/>
                <a:cs typeface="Arial"/>
              </a:rPr>
              <a:t> </a:t>
            </a:r>
            <a:r>
              <a:rPr sz="2400" dirty="0">
                <a:latin typeface="Arial"/>
                <a:cs typeface="Arial"/>
              </a:rPr>
              <a:t>the</a:t>
            </a:r>
            <a:r>
              <a:rPr sz="2400" spc="-20" dirty="0">
                <a:latin typeface="Arial"/>
                <a:cs typeface="Arial"/>
              </a:rPr>
              <a:t> </a:t>
            </a:r>
            <a:r>
              <a:rPr sz="2400" dirty="0">
                <a:latin typeface="Arial"/>
                <a:cs typeface="Arial"/>
              </a:rPr>
              <a:t>difference</a:t>
            </a:r>
            <a:r>
              <a:rPr sz="2400" spc="-35" dirty="0">
                <a:latin typeface="Arial"/>
                <a:cs typeface="Arial"/>
              </a:rPr>
              <a:t> </a:t>
            </a:r>
            <a:r>
              <a:rPr sz="2400" dirty="0">
                <a:latin typeface="Arial"/>
                <a:cs typeface="Arial"/>
              </a:rPr>
              <a:t>between</a:t>
            </a:r>
            <a:r>
              <a:rPr sz="2400" spc="5" dirty="0">
                <a:latin typeface="Arial"/>
                <a:cs typeface="Arial"/>
              </a:rPr>
              <a:t> </a:t>
            </a:r>
            <a:r>
              <a:rPr sz="2400" dirty="0">
                <a:latin typeface="Arial"/>
                <a:cs typeface="Arial"/>
              </a:rPr>
              <a:t>ebp</a:t>
            </a:r>
            <a:r>
              <a:rPr sz="2400" spc="-30" dirty="0">
                <a:latin typeface="Arial"/>
                <a:cs typeface="Arial"/>
              </a:rPr>
              <a:t> </a:t>
            </a:r>
            <a:r>
              <a:rPr sz="2400" dirty="0">
                <a:latin typeface="Arial"/>
                <a:cs typeface="Arial"/>
              </a:rPr>
              <a:t>and</a:t>
            </a:r>
            <a:r>
              <a:rPr sz="2400" spc="-20" dirty="0">
                <a:latin typeface="Arial"/>
                <a:cs typeface="Arial"/>
              </a:rPr>
              <a:t> </a:t>
            </a:r>
            <a:r>
              <a:rPr sz="2400" spc="-10" dirty="0">
                <a:latin typeface="Arial"/>
                <a:cs typeface="Arial"/>
              </a:rPr>
              <a:t>buffer</a:t>
            </a:r>
            <a:endParaRPr sz="2400">
              <a:latin typeface="Arial"/>
              <a:cs typeface="Arial"/>
            </a:endParaRPr>
          </a:p>
        </p:txBody>
      </p:sp>
      <p:sp>
        <p:nvSpPr>
          <p:cNvPr id="40" name="object 40"/>
          <p:cNvSpPr txBox="1"/>
          <p:nvPr/>
        </p:nvSpPr>
        <p:spPr>
          <a:xfrm>
            <a:off x="7639304" y="4993810"/>
            <a:ext cx="2799080" cy="366395"/>
          </a:xfrm>
          <a:prstGeom prst="rect">
            <a:avLst/>
          </a:prstGeom>
        </p:spPr>
        <p:txBody>
          <a:bodyPr vert="horz" wrap="square" lIns="0" tIns="0" rIns="0" bIns="0" rtlCol="0">
            <a:spAutoFit/>
          </a:bodyPr>
          <a:lstStyle/>
          <a:p>
            <a:pPr marL="12700">
              <a:lnSpc>
                <a:spcPts val="2755"/>
              </a:lnSpc>
            </a:pPr>
            <a:r>
              <a:rPr sz="2400" dirty="0">
                <a:latin typeface="Arial"/>
                <a:cs typeface="Arial"/>
              </a:rPr>
              <a:t>Our offset!!!</a:t>
            </a:r>
            <a:r>
              <a:rPr sz="2400" spc="-50" dirty="0">
                <a:latin typeface="Arial"/>
                <a:cs typeface="Arial"/>
              </a:rPr>
              <a:t> </a:t>
            </a:r>
            <a:r>
              <a:rPr sz="2400" spc="-10" dirty="0">
                <a:latin typeface="Arial"/>
                <a:cs typeface="Arial"/>
              </a:rPr>
              <a:t>(almost)</a:t>
            </a:r>
            <a:endParaRPr sz="2400">
              <a:latin typeface="Arial"/>
              <a:cs typeface="Arial"/>
            </a:endParaRPr>
          </a:p>
        </p:txBody>
      </p:sp>
      <p:sp>
        <p:nvSpPr>
          <p:cNvPr id="41" name="object 41"/>
          <p:cNvSpPr txBox="1"/>
          <p:nvPr/>
        </p:nvSpPr>
        <p:spPr>
          <a:xfrm>
            <a:off x="4158488" y="5125356"/>
            <a:ext cx="665480" cy="227965"/>
          </a:xfrm>
          <a:prstGeom prst="rect">
            <a:avLst/>
          </a:prstGeom>
        </p:spPr>
        <p:txBody>
          <a:bodyPr vert="horz" wrap="square" lIns="0" tIns="0" rIns="0" bIns="0" rtlCol="0">
            <a:spAutoFit/>
          </a:bodyPr>
          <a:lstStyle/>
          <a:p>
            <a:pPr marL="12700">
              <a:lnSpc>
                <a:spcPts val="1550"/>
              </a:lnSpc>
            </a:pPr>
            <a:r>
              <a:rPr sz="1400" spc="-10" dirty="0">
                <a:latin typeface="Courier New"/>
                <a:cs typeface="Courier New"/>
              </a:rPr>
              <a:t>Buffer</a:t>
            </a:r>
            <a:endParaRPr sz="1400">
              <a:latin typeface="Courier New"/>
              <a:cs typeface="Courier New"/>
            </a:endParaRPr>
          </a:p>
        </p:txBody>
      </p:sp>
      <p:sp>
        <p:nvSpPr>
          <p:cNvPr id="42" name="object 42"/>
          <p:cNvSpPr txBox="1"/>
          <p:nvPr/>
        </p:nvSpPr>
        <p:spPr>
          <a:xfrm>
            <a:off x="1907794" y="5700484"/>
            <a:ext cx="848360" cy="281305"/>
          </a:xfrm>
          <a:prstGeom prst="rect">
            <a:avLst/>
          </a:prstGeom>
        </p:spPr>
        <p:txBody>
          <a:bodyPr vert="horz" wrap="square" lIns="0" tIns="0" rIns="0" bIns="0" rtlCol="0">
            <a:spAutoFit/>
          </a:bodyPr>
          <a:lstStyle/>
          <a:p>
            <a:pPr marL="12700">
              <a:lnSpc>
                <a:spcPts val="2090"/>
              </a:lnSpc>
            </a:pPr>
            <a:r>
              <a:rPr sz="1800" spc="-10" dirty="0">
                <a:latin typeface="Arial"/>
                <a:cs typeface="Arial"/>
              </a:rPr>
              <a:t>“badfile”</a:t>
            </a:r>
            <a:endParaRPr sz="1800">
              <a:latin typeface="Arial"/>
              <a:cs typeface="Arial"/>
            </a:endParaRPr>
          </a:p>
        </p:txBody>
      </p:sp>
      <p:sp>
        <p:nvSpPr>
          <p:cNvPr id="43" name="object 43"/>
          <p:cNvSpPr txBox="1">
            <a:spLocks noGrp="1"/>
          </p:cNvSpPr>
          <p:nvPr>
            <p:ph type="sldNum" sz="quarter" idx="7"/>
          </p:nvPr>
        </p:nvSpPr>
        <p:spPr>
          <a:prstGeom prst="rect">
            <a:avLst/>
          </a:prstGeom>
        </p:spPr>
        <p:txBody>
          <a:bodyPr vert="horz" wrap="square" lIns="0" tIns="0" rIns="0" bIns="0" rtlCol="0">
            <a:spAutoFit/>
          </a:bodyPr>
          <a:lstStyle/>
          <a:p>
            <a:pPr marL="38100">
              <a:lnSpc>
                <a:spcPts val="2090"/>
              </a:lnSpc>
            </a:pPr>
            <a:fld id="{81D60167-4931-47E6-BA6A-407CBD079E47}" type="slidenum">
              <a:rPr spc="-25" dirty="0"/>
              <a:t>42</a:t>
            </a:fld>
            <a:endParaRPr spc="-25" dirty="0"/>
          </a:p>
        </p:txBody>
      </p:sp>
      <p:grpSp>
        <p:nvGrpSpPr>
          <p:cNvPr id="44" name="object 3">
            <a:extLst>
              <a:ext uri="{FF2B5EF4-FFF2-40B4-BE49-F238E27FC236}">
                <a16:creationId xmlns:a16="http://schemas.microsoft.com/office/drawing/2014/main" id="{D62E3413-FCD4-1DF6-9151-B64E3E8C43E9}"/>
              </a:ext>
            </a:extLst>
          </p:cNvPr>
          <p:cNvGrpSpPr/>
          <p:nvPr/>
        </p:nvGrpSpPr>
        <p:grpSpPr>
          <a:xfrm>
            <a:off x="-6350" y="6466078"/>
            <a:ext cx="12204700" cy="398780"/>
            <a:chOff x="-6350" y="6466078"/>
            <a:chExt cx="12204700" cy="398780"/>
          </a:xfrm>
          <a:solidFill>
            <a:schemeClr val="accent3"/>
          </a:solidFill>
        </p:grpSpPr>
        <p:sp>
          <p:nvSpPr>
            <p:cNvPr id="45" name="object 4">
              <a:extLst>
                <a:ext uri="{FF2B5EF4-FFF2-40B4-BE49-F238E27FC236}">
                  <a16:creationId xmlns:a16="http://schemas.microsoft.com/office/drawing/2014/main" id="{E1CB2BE9-00F7-B88F-063A-E197D8EC2EB4}"/>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46" name="object 5">
              <a:extLst>
                <a:ext uri="{FF2B5EF4-FFF2-40B4-BE49-F238E27FC236}">
                  <a16:creationId xmlns:a16="http://schemas.microsoft.com/office/drawing/2014/main" id="{4691F9EA-E208-FDCA-4BCD-7B7068CE687F}"/>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47" name="Picture 46" descr="Logo&#10;&#10;Description automatically generated with medium confidence">
            <a:extLst>
              <a:ext uri="{FF2B5EF4-FFF2-40B4-BE49-F238E27FC236}">
                <a16:creationId xmlns:a16="http://schemas.microsoft.com/office/drawing/2014/main" id="{891F050D-AC66-49C7-D650-F3FED5F605FD}"/>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80213"/>
            <a:ext cx="5547360" cy="391795"/>
          </a:xfrm>
          <a:prstGeom prst="rect">
            <a:avLst/>
          </a:prstGeom>
        </p:spPr>
        <p:txBody>
          <a:bodyPr vert="horz" wrap="square" lIns="0" tIns="12700" rIns="0" bIns="0" rtlCol="0">
            <a:spAutoFit/>
          </a:bodyPr>
          <a:lstStyle/>
          <a:p>
            <a:pPr marL="12700">
              <a:lnSpc>
                <a:spcPct val="100000"/>
              </a:lnSpc>
              <a:spcBef>
                <a:spcPts val="100"/>
              </a:spcBef>
            </a:pPr>
            <a:r>
              <a:rPr sz="2400" b="1" u="sng" dirty="0">
                <a:solidFill>
                  <a:srgbClr val="000000"/>
                </a:solidFill>
                <a:uFill>
                  <a:solidFill>
                    <a:srgbClr val="000000"/>
                  </a:solidFill>
                </a:uFill>
                <a:latin typeface="Arial"/>
                <a:cs typeface="Arial"/>
              </a:rPr>
              <a:t>Step</a:t>
            </a:r>
            <a:r>
              <a:rPr sz="2400" b="1" u="sng" spc="-20" dirty="0">
                <a:solidFill>
                  <a:srgbClr val="000000"/>
                </a:solidFill>
                <a:uFill>
                  <a:solidFill>
                    <a:srgbClr val="000000"/>
                  </a:solidFill>
                </a:uFill>
                <a:latin typeface="Arial"/>
                <a:cs typeface="Arial"/>
              </a:rPr>
              <a:t> </a:t>
            </a:r>
            <a:r>
              <a:rPr sz="2400" b="1" u="sng" dirty="0">
                <a:solidFill>
                  <a:srgbClr val="000000"/>
                </a:solidFill>
                <a:uFill>
                  <a:solidFill>
                    <a:srgbClr val="000000"/>
                  </a:solidFill>
                </a:uFill>
                <a:latin typeface="Arial"/>
                <a:cs typeface="Arial"/>
              </a:rPr>
              <a:t>1:</a:t>
            </a:r>
            <a:r>
              <a:rPr sz="2400" b="1" u="sng" spc="-15" dirty="0">
                <a:solidFill>
                  <a:srgbClr val="000000"/>
                </a:solidFill>
                <a:uFill>
                  <a:solidFill>
                    <a:srgbClr val="000000"/>
                  </a:solidFill>
                </a:uFill>
                <a:latin typeface="Arial"/>
                <a:cs typeface="Arial"/>
              </a:rPr>
              <a:t> </a:t>
            </a:r>
            <a:r>
              <a:rPr sz="2400" dirty="0">
                <a:solidFill>
                  <a:srgbClr val="000000"/>
                </a:solidFill>
              </a:rPr>
              <a:t>Find</a:t>
            </a:r>
            <a:r>
              <a:rPr sz="2400" spc="-5" dirty="0">
                <a:solidFill>
                  <a:srgbClr val="000000"/>
                </a:solidFill>
              </a:rPr>
              <a:t> </a:t>
            </a:r>
            <a:r>
              <a:rPr sz="2400" dirty="0">
                <a:solidFill>
                  <a:srgbClr val="000000"/>
                </a:solidFill>
              </a:rPr>
              <a:t>the</a:t>
            </a:r>
            <a:r>
              <a:rPr sz="2400" spc="-25" dirty="0">
                <a:solidFill>
                  <a:srgbClr val="000000"/>
                </a:solidFill>
              </a:rPr>
              <a:t> </a:t>
            </a:r>
            <a:r>
              <a:rPr sz="2400" dirty="0">
                <a:solidFill>
                  <a:srgbClr val="000000"/>
                </a:solidFill>
              </a:rPr>
              <a:t>offset</a:t>
            </a:r>
            <a:r>
              <a:rPr sz="2400" spc="-30" dirty="0">
                <a:solidFill>
                  <a:srgbClr val="000000"/>
                </a:solidFill>
              </a:rPr>
              <a:t> </a:t>
            </a:r>
            <a:r>
              <a:rPr sz="2400" dirty="0">
                <a:solidFill>
                  <a:srgbClr val="000000"/>
                </a:solidFill>
              </a:rPr>
              <a:t>between</a:t>
            </a:r>
            <a:r>
              <a:rPr sz="2400" spc="-5" dirty="0">
                <a:solidFill>
                  <a:srgbClr val="000000"/>
                </a:solidFill>
              </a:rPr>
              <a:t> </a:t>
            </a:r>
            <a:r>
              <a:rPr sz="2400" dirty="0">
                <a:solidFill>
                  <a:srgbClr val="000000"/>
                </a:solidFill>
              </a:rPr>
              <a:t>the</a:t>
            </a:r>
            <a:r>
              <a:rPr sz="2400" spc="-5" dirty="0">
                <a:solidFill>
                  <a:srgbClr val="000000"/>
                </a:solidFill>
              </a:rPr>
              <a:t> </a:t>
            </a:r>
            <a:r>
              <a:rPr sz="2400" spc="-20" dirty="0">
                <a:solidFill>
                  <a:srgbClr val="000000"/>
                </a:solidFill>
              </a:rPr>
              <a:t>base</a:t>
            </a:r>
            <a:endParaRPr sz="2400">
              <a:latin typeface="Arial"/>
              <a:cs typeface="Arial"/>
            </a:endParaRPr>
          </a:p>
        </p:txBody>
      </p:sp>
      <p:sp>
        <p:nvSpPr>
          <p:cNvPr id="3" name="object 3"/>
          <p:cNvSpPr txBox="1"/>
          <p:nvPr/>
        </p:nvSpPr>
        <p:spPr>
          <a:xfrm>
            <a:off x="307340" y="446659"/>
            <a:ext cx="480123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of</a:t>
            </a:r>
            <a:r>
              <a:rPr sz="2400" spc="-25" dirty="0">
                <a:latin typeface="Arial"/>
                <a:cs typeface="Arial"/>
              </a:rPr>
              <a:t> </a:t>
            </a:r>
            <a:r>
              <a:rPr sz="2400" dirty="0">
                <a:latin typeface="Arial"/>
                <a:cs typeface="Arial"/>
              </a:rPr>
              <a:t>the</a:t>
            </a:r>
            <a:r>
              <a:rPr sz="2400" spc="-25" dirty="0">
                <a:latin typeface="Arial"/>
                <a:cs typeface="Arial"/>
              </a:rPr>
              <a:t> </a:t>
            </a:r>
            <a:r>
              <a:rPr sz="2400" dirty="0">
                <a:latin typeface="Arial"/>
                <a:cs typeface="Arial"/>
              </a:rPr>
              <a:t>buffer</a:t>
            </a:r>
            <a:r>
              <a:rPr sz="2400" spc="-10" dirty="0">
                <a:latin typeface="Arial"/>
                <a:cs typeface="Arial"/>
              </a:rPr>
              <a:t> </a:t>
            </a:r>
            <a:r>
              <a:rPr sz="2400" dirty="0">
                <a:latin typeface="Arial"/>
                <a:cs typeface="Arial"/>
              </a:rPr>
              <a:t>and</a:t>
            </a:r>
            <a:r>
              <a:rPr sz="2400" spc="-1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return</a:t>
            </a:r>
            <a:r>
              <a:rPr sz="2400" spc="-15" dirty="0">
                <a:latin typeface="Arial"/>
                <a:cs typeface="Arial"/>
              </a:rPr>
              <a:t> </a:t>
            </a:r>
            <a:r>
              <a:rPr sz="2400" spc="-10" dirty="0">
                <a:latin typeface="Arial"/>
                <a:cs typeface="Arial"/>
              </a:rPr>
              <a:t>address</a:t>
            </a:r>
            <a:endParaRPr sz="2400">
              <a:latin typeface="Arial"/>
              <a:cs typeface="Arial"/>
            </a:endParaRPr>
          </a:p>
        </p:txBody>
      </p:sp>
      <p:grpSp>
        <p:nvGrpSpPr>
          <p:cNvPr id="4" name="object 4"/>
          <p:cNvGrpSpPr/>
          <p:nvPr/>
        </p:nvGrpSpPr>
        <p:grpSpPr>
          <a:xfrm>
            <a:off x="750062" y="978661"/>
            <a:ext cx="3378200" cy="1183640"/>
            <a:chOff x="750062" y="978661"/>
            <a:chExt cx="3378200" cy="1183640"/>
          </a:xfrm>
        </p:grpSpPr>
        <p:sp>
          <p:nvSpPr>
            <p:cNvPr id="5" name="object 5"/>
            <p:cNvSpPr/>
            <p:nvPr/>
          </p:nvSpPr>
          <p:spPr>
            <a:xfrm>
              <a:off x="762762" y="991361"/>
              <a:ext cx="3352800" cy="1158240"/>
            </a:xfrm>
            <a:custGeom>
              <a:avLst/>
              <a:gdLst/>
              <a:ahLst/>
              <a:cxnLst/>
              <a:rect l="l" t="t" r="r" b="b"/>
              <a:pathLst>
                <a:path w="3352800" h="1158239">
                  <a:moveTo>
                    <a:pt x="3352800" y="0"/>
                  </a:moveTo>
                  <a:lnTo>
                    <a:pt x="0" y="0"/>
                  </a:lnTo>
                  <a:lnTo>
                    <a:pt x="0" y="1158239"/>
                  </a:lnTo>
                  <a:lnTo>
                    <a:pt x="3352800" y="1158239"/>
                  </a:lnTo>
                  <a:lnTo>
                    <a:pt x="3352800" y="0"/>
                  </a:lnTo>
                  <a:close/>
                </a:path>
              </a:pathLst>
            </a:custGeom>
            <a:solidFill>
              <a:srgbClr val="C0504D"/>
            </a:solidFill>
          </p:spPr>
          <p:txBody>
            <a:bodyPr wrap="square" lIns="0" tIns="0" rIns="0" bIns="0" rtlCol="0"/>
            <a:lstStyle/>
            <a:p>
              <a:endParaRPr/>
            </a:p>
          </p:txBody>
        </p:sp>
        <p:sp>
          <p:nvSpPr>
            <p:cNvPr id="6" name="object 6"/>
            <p:cNvSpPr/>
            <p:nvPr/>
          </p:nvSpPr>
          <p:spPr>
            <a:xfrm>
              <a:off x="762762" y="991361"/>
              <a:ext cx="3352800" cy="1158240"/>
            </a:xfrm>
            <a:custGeom>
              <a:avLst/>
              <a:gdLst/>
              <a:ahLst/>
              <a:cxnLst/>
              <a:rect l="l" t="t" r="r" b="b"/>
              <a:pathLst>
                <a:path w="3352800" h="1158239">
                  <a:moveTo>
                    <a:pt x="0" y="1158239"/>
                  </a:moveTo>
                  <a:lnTo>
                    <a:pt x="3352800" y="1158239"/>
                  </a:lnTo>
                  <a:lnTo>
                    <a:pt x="3352800" y="0"/>
                  </a:lnTo>
                  <a:lnTo>
                    <a:pt x="0" y="0"/>
                  </a:lnTo>
                  <a:lnTo>
                    <a:pt x="0" y="1158239"/>
                  </a:lnTo>
                  <a:close/>
                </a:path>
              </a:pathLst>
            </a:custGeom>
            <a:ln w="25400">
              <a:solidFill>
                <a:srgbClr val="000000"/>
              </a:solidFill>
            </a:ln>
          </p:spPr>
          <p:txBody>
            <a:bodyPr wrap="square" lIns="0" tIns="0" rIns="0" bIns="0" rtlCol="0"/>
            <a:lstStyle/>
            <a:p>
              <a:endParaRPr/>
            </a:p>
          </p:txBody>
        </p:sp>
      </p:grpSp>
      <p:sp>
        <p:nvSpPr>
          <p:cNvPr id="7" name="object 7"/>
          <p:cNvSpPr txBox="1"/>
          <p:nvPr/>
        </p:nvSpPr>
        <p:spPr>
          <a:xfrm>
            <a:off x="762762" y="991361"/>
            <a:ext cx="3352800" cy="115824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5"/>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8" name="object 8"/>
          <p:cNvGrpSpPr/>
          <p:nvPr/>
        </p:nvGrpSpPr>
        <p:grpSpPr>
          <a:xfrm>
            <a:off x="714755" y="2101583"/>
            <a:ext cx="3442970" cy="561340"/>
            <a:chOff x="714755" y="2101583"/>
            <a:chExt cx="3442970" cy="561340"/>
          </a:xfrm>
        </p:grpSpPr>
        <p:pic>
          <p:nvPicPr>
            <p:cNvPr id="9" name="object 9"/>
            <p:cNvPicPr/>
            <p:nvPr/>
          </p:nvPicPr>
          <p:blipFill>
            <a:blip r:embed="rId2" cstate="print"/>
            <a:stretch>
              <a:fillRect/>
            </a:stretch>
          </p:blipFill>
          <p:spPr>
            <a:xfrm>
              <a:off x="714755" y="2121433"/>
              <a:ext cx="3442716" cy="455650"/>
            </a:xfrm>
            <a:prstGeom prst="rect">
              <a:avLst/>
            </a:prstGeom>
          </p:spPr>
        </p:pic>
        <p:pic>
          <p:nvPicPr>
            <p:cNvPr id="10" name="object 10"/>
            <p:cNvPicPr/>
            <p:nvPr/>
          </p:nvPicPr>
          <p:blipFill>
            <a:blip r:embed="rId3" cstate="print"/>
            <a:stretch>
              <a:fillRect/>
            </a:stretch>
          </p:blipFill>
          <p:spPr>
            <a:xfrm>
              <a:off x="2036063" y="2101583"/>
              <a:ext cx="797064" cy="560844"/>
            </a:xfrm>
            <a:prstGeom prst="rect">
              <a:avLst/>
            </a:prstGeom>
          </p:spPr>
        </p:pic>
        <p:pic>
          <p:nvPicPr>
            <p:cNvPr id="11" name="object 11"/>
            <p:cNvPicPr/>
            <p:nvPr/>
          </p:nvPicPr>
          <p:blipFill>
            <a:blip r:embed="rId4" cstate="print"/>
            <a:stretch>
              <a:fillRect/>
            </a:stretch>
          </p:blipFill>
          <p:spPr>
            <a:xfrm>
              <a:off x="761999" y="2148840"/>
              <a:ext cx="3352800" cy="365760"/>
            </a:xfrm>
            <a:prstGeom prst="rect">
              <a:avLst/>
            </a:prstGeom>
          </p:spPr>
        </p:pic>
        <p:sp>
          <p:nvSpPr>
            <p:cNvPr id="12" name="object 12"/>
            <p:cNvSpPr/>
            <p:nvPr/>
          </p:nvSpPr>
          <p:spPr>
            <a:xfrm>
              <a:off x="761999" y="21488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13" name="object 13"/>
          <p:cNvSpPr txBox="1"/>
          <p:nvPr/>
        </p:nvSpPr>
        <p:spPr>
          <a:xfrm>
            <a:off x="762762" y="2166873"/>
            <a:ext cx="3348354" cy="299720"/>
          </a:xfrm>
          <a:prstGeom prst="rect">
            <a:avLst/>
          </a:prstGeom>
        </p:spPr>
        <p:txBody>
          <a:bodyPr vert="horz" wrap="square" lIns="0" tIns="12700" rIns="0" bIns="0" rtlCol="0">
            <a:spAutoFit/>
          </a:bodyPr>
          <a:lstStyle/>
          <a:p>
            <a:pPr marL="635" algn="ctr">
              <a:lnSpc>
                <a:spcPct val="100000"/>
              </a:lnSpc>
              <a:spcBef>
                <a:spcPts val="100"/>
              </a:spcBef>
            </a:pPr>
            <a:r>
              <a:rPr sz="1800" spc="-10" dirty="0">
                <a:latin typeface="Calibri"/>
                <a:cs typeface="Calibri"/>
              </a:rPr>
              <a:t>Stuff</a:t>
            </a:r>
            <a:endParaRPr sz="1800">
              <a:latin typeface="Calibri"/>
              <a:cs typeface="Calibri"/>
            </a:endParaRPr>
          </a:p>
        </p:txBody>
      </p:sp>
      <p:grpSp>
        <p:nvGrpSpPr>
          <p:cNvPr id="14" name="object 14"/>
          <p:cNvGrpSpPr/>
          <p:nvPr/>
        </p:nvGrpSpPr>
        <p:grpSpPr>
          <a:xfrm>
            <a:off x="750062" y="2517901"/>
            <a:ext cx="3378200" cy="482600"/>
            <a:chOff x="750062" y="2517901"/>
            <a:chExt cx="3378200" cy="482600"/>
          </a:xfrm>
        </p:grpSpPr>
        <p:sp>
          <p:nvSpPr>
            <p:cNvPr id="15" name="object 15"/>
            <p:cNvSpPr/>
            <p:nvPr/>
          </p:nvSpPr>
          <p:spPr>
            <a:xfrm>
              <a:off x="762762" y="2530601"/>
              <a:ext cx="3352800" cy="457200"/>
            </a:xfrm>
            <a:custGeom>
              <a:avLst/>
              <a:gdLst/>
              <a:ahLst/>
              <a:cxnLst/>
              <a:rect l="l" t="t" r="r" b="b"/>
              <a:pathLst>
                <a:path w="3352800" h="457200">
                  <a:moveTo>
                    <a:pt x="3352800" y="0"/>
                  </a:moveTo>
                  <a:lnTo>
                    <a:pt x="0" y="0"/>
                  </a:lnTo>
                  <a:lnTo>
                    <a:pt x="0" y="457200"/>
                  </a:lnTo>
                  <a:lnTo>
                    <a:pt x="3352800" y="457200"/>
                  </a:lnTo>
                  <a:lnTo>
                    <a:pt x="3352800" y="0"/>
                  </a:lnTo>
                  <a:close/>
                </a:path>
              </a:pathLst>
            </a:custGeom>
            <a:solidFill>
              <a:srgbClr val="C0504D"/>
            </a:solidFill>
          </p:spPr>
          <p:txBody>
            <a:bodyPr wrap="square" lIns="0" tIns="0" rIns="0" bIns="0" rtlCol="0"/>
            <a:lstStyle/>
            <a:p>
              <a:endParaRPr/>
            </a:p>
          </p:txBody>
        </p:sp>
        <p:sp>
          <p:nvSpPr>
            <p:cNvPr id="16" name="object 16"/>
            <p:cNvSpPr/>
            <p:nvPr/>
          </p:nvSpPr>
          <p:spPr>
            <a:xfrm>
              <a:off x="762762" y="25306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grpSp>
      <p:sp>
        <p:nvSpPr>
          <p:cNvPr id="17" name="object 17"/>
          <p:cNvSpPr txBox="1"/>
          <p:nvPr/>
        </p:nvSpPr>
        <p:spPr>
          <a:xfrm>
            <a:off x="762762" y="2593340"/>
            <a:ext cx="3340100" cy="299720"/>
          </a:xfrm>
          <a:prstGeom prst="rect">
            <a:avLst/>
          </a:prstGeom>
        </p:spPr>
        <p:txBody>
          <a:bodyPr vert="horz" wrap="square" lIns="0" tIns="12700" rIns="0" bIns="0" rtlCol="0">
            <a:spAutoFit/>
          </a:bodyPr>
          <a:lstStyle/>
          <a:p>
            <a:pPr marL="752475">
              <a:lnSpc>
                <a:spcPct val="100000"/>
              </a:lnSpc>
              <a:spcBef>
                <a:spcPts val="100"/>
              </a:spcBef>
            </a:pPr>
            <a:r>
              <a:rPr sz="1800" dirty="0">
                <a:latin typeface="Calibri"/>
                <a:cs typeface="Calibri"/>
              </a:rPr>
              <a:t>New</a:t>
            </a:r>
            <a:r>
              <a:rPr sz="1800" spc="10" dirty="0">
                <a:latin typeface="Calibri"/>
                <a:cs typeface="Calibri"/>
              </a:rPr>
              <a:t> </a:t>
            </a:r>
            <a:r>
              <a:rPr sz="1800" dirty="0">
                <a:latin typeface="Calibri"/>
                <a:cs typeface="Calibri"/>
              </a:rPr>
              <a:t>return </a:t>
            </a:r>
            <a:r>
              <a:rPr sz="1800" spc="-10" dirty="0">
                <a:latin typeface="Calibri"/>
                <a:cs typeface="Calibri"/>
              </a:rPr>
              <a:t>address</a:t>
            </a:r>
            <a:endParaRPr sz="1800">
              <a:latin typeface="Calibri"/>
              <a:cs typeface="Calibri"/>
            </a:endParaRPr>
          </a:p>
        </p:txBody>
      </p:sp>
      <p:grpSp>
        <p:nvGrpSpPr>
          <p:cNvPr id="18" name="object 18"/>
          <p:cNvGrpSpPr/>
          <p:nvPr/>
        </p:nvGrpSpPr>
        <p:grpSpPr>
          <a:xfrm>
            <a:off x="714755" y="2976372"/>
            <a:ext cx="3442970" cy="2620010"/>
            <a:chOff x="714755" y="2976372"/>
            <a:chExt cx="3442970" cy="2620010"/>
          </a:xfrm>
        </p:grpSpPr>
        <p:pic>
          <p:nvPicPr>
            <p:cNvPr id="19" name="object 19"/>
            <p:cNvPicPr/>
            <p:nvPr/>
          </p:nvPicPr>
          <p:blipFill>
            <a:blip r:embed="rId5" cstate="print"/>
            <a:stretch>
              <a:fillRect/>
            </a:stretch>
          </p:blipFill>
          <p:spPr>
            <a:xfrm>
              <a:off x="714755" y="2976372"/>
              <a:ext cx="3442716" cy="2619755"/>
            </a:xfrm>
            <a:prstGeom prst="rect">
              <a:avLst/>
            </a:prstGeom>
          </p:spPr>
        </p:pic>
        <p:pic>
          <p:nvPicPr>
            <p:cNvPr id="20" name="object 20"/>
            <p:cNvPicPr/>
            <p:nvPr/>
          </p:nvPicPr>
          <p:blipFill>
            <a:blip r:embed="rId6" cstate="print"/>
            <a:stretch>
              <a:fillRect/>
            </a:stretch>
          </p:blipFill>
          <p:spPr>
            <a:xfrm>
              <a:off x="761999" y="3003804"/>
              <a:ext cx="3352800" cy="2529840"/>
            </a:xfrm>
            <a:prstGeom prst="rect">
              <a:avLst/>
            </a:prstGeom>
          </p:spPr>
        </p:pic>
        <p:sp>
          <p:nvSpPr>
            <p:cNvPr id="21" name="object 21"/>
            <p:cNvSpPr/>
            <p:nvPr/>
          </p:nvSpPr>
          <p:spPr>
            <a:xfrm>
              <a:off x="761999" y="3003804"/>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22" name="object 22"/>
          <p:cNvSpPr txBox="1"/>
          <p:nvPr/>
        </p:nvSpPr>
        <p:spPr>
          <a:xfrm>
            <a:off x="2216785" y="4104513"/>
            <a:ext cx="454025" cy="299720"/>
          </a:xfrm>
          <a:prstGeom prst="rect">
            <a:avLst/>
          </a:prstGeom>
        </p:spPr>
        <p:txBody>
          <a:bodyPr vert="horz" wrap="square" lIns="0" tIns="12700" rIns="0" bIns="0" rtlCol="0">
            <a:spAutoFit/>
          </a:bodyPr>
          <a:lstStyle/>
          <a:p>
            <a:pPr>
              <a:lnSpc>
                <a:spcPct val="100000"/>
              </a:lnSpc>
              <a:spcBef>
                <a:spcPts val="100"/>
              </a:spcBef>
            </a:pPr>
            <a:r>
              <a:rPr sz="1800" spc="-10" dirty="0">
                <a:latin typeface="Calibri"/>
                <a:cs typeface="Calibri"/>
              </a:rPr>
              <a:t>Stuff</a:t>
            </a:r>
            <a:endParaRPr sz="1800">
              <a:latin typeface="Calibri"/>
              <a:cs typeface="Calibri"/>
            </a:endParaRPr>
          </a:p>
        </p:txBody>
      </p:sp>
      <p:sp>
        <p:nvSpPr>
          <p:cNvPr id="23" name="object 23"/>
          <p:cNvSpPr txBox="1"/>
          <p:nvPr/>
        </p:nvSpPr>
        <p:spPr>
          <a:xfrm>
            <a:off x="1907794" y="5678830"/>
            <a:ext cx="84836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a:cs typeface="Arial"/>
              </a:rPr>
              <a:t>“badfile”</a:t>
            </a:r>
            <a:endParaRPr sz="1800">
              <a:latin typeface="Arial"/>
              <a:cs typeface="Arial"/>
            </a:endParaRPr>
          </a:p>
        </p:txBody>
      </p:sp>
      <p:grpSp>
        <p:nvGrpSpPr>
          <p:cNvPr id="24" name="object 24"/>
          <p:cNvGrpSpPr/>
          <p:nvPr/>
        </p:nvGrpSpPr>
        <p:grpSpPr>
          <a:xfrm>
            <a:off x="4150105" y="5340350"/>
            <a:ext cx="385445" cy="259079"/>
            <a:chOff x="4150105" y="5340350"/>
            <a:chExt cx="385445" cy="259079"/>
          </a:xfrm>
        </p:grpSpPr>
        <p:sp>
          <p:nvSpPr>
            <p:cNvPr id="25" name="object 25"/>
            <p:cNvSpPr/>
            <p:nvPr/>
          </p:nvSpPr>
          <p:spPr>
            <a:xfrm>
              <a:off x="4162805" y="5353050"/>
              <a:ext cx="360045" cy="233679"/>
            </a:xfrm>
            <a:custGeom>
              <a:avLst/>
              <a:gdLst/>
              <a:ahLst/>
              <a:cxnLst/>
              <a:rect l="l" t="t" r="r" b="b"/>
              <a:pathLst>
                <a:path w="360045" h="233679">
                  <a:moveTo>
                    <a:pt x="116586" y="0"/>
                  </a:moveTo>
                  <a:lnTo>
                    <a:pt x="0" y="116586"/>
                  </a:lnTo>
                  <a:lnTo>
                    <a:pt x="116586" y="233172"/>
                  </a:lnTo>
                  <a:lnTo>
                    <a:pt x="116586" y="174878"/>
                  </a:lnTo>
                  <a:lnTo>
                    <a:pt x="359664" y="174878"/>
                  </a:lnTo>
                  <a:lnTo>
                    <a:pt x="359664" y="58293"/>
                  </a:lnTo>
                  <a:lnTo>
                    <a:pt x="116586" y="58293"/>
                  </a:lnTo>
                  <a:lnTo>
                    <a:pt x="116586" y="0"/>
                  </a:lnTo>
                  <a:close/>
                </a:path>
              </a:pathLst>
            </a:custGeom>
            <a:solidFill>
              <a:srgbClr val="000000"/>
            </a:solidFill>
          </p:spPr>
          <p:txBody>
            <a:bodyPr wrap="square" lIns="0" tIns="0" rIns="0" bIns="0" rtlCol="0"/>
            <a:lstStyle/>
            <a:p>
              <a:endParaRPr/>
            </a:p>
          </p:txBody>
        </p:sp>
        <p:sp>
          <p:nvSpPr>
            <p:cNvPr id="26" name="object 26"/>
            <p:cNvSpPr/>
            <p:nvPr/>
          </p:nvSpPr>
          <p:spPr>
            <a:xfrm>
              <a:off x="4162805" y="5353050"/>
              <a:ext cx="360045" cy="233679"/>
            </a:xfrm>
            <a:custGeom>
              <a:avLst/>
              <a:gdLst/>
              <a:ahLst/>
              <a:cxnLst/>
              <a:rect l="l" t="t" r="r" b="b"/>
              <a:pathLst>
                <a:path w="360045" h="233679">
                  <a:moveTo>
                    <a:pt x="359664" y="174878"/>
                  </a:moveTo>
                  <a:lnTo>
                    <a:pt x="116586" y="174878"/>
                  </a:lnTo>
                  <a:lnTo>
                    <a:pt x="116586" y="233172"/>
                  </a:lnTo>
                  <a:lnTo>
                    <a:pt x="0" y="116586"/>
                  </a:lnTo>
                  <a:lnTo>
                    <a:pt x="116586" y="0"/>
                  </a:lnTo>
                  <a:lnTo>
                    <a:pt x="116586" y="58293"/>
                  </a:lnTo>
                  <a:lnTo>
                    <a:pt x="359664" y="58293"/>
                  </a:lnTo>
                  <a:lnTo>
                    <a:pt x="359664" y="174878"/>
                  </a:lnTo>
                  <a:close/>
                </a:path>
              </a:pathLst>
            </a:custGeom>
            <a:ln w="25400">
              <a:solidFill>
                <a:srgbClr val="000000"/>
              </a:solidFill>
            </a:ln>
          </p:spPr>
          <p:txBody>
            <a:bodyPr wrap="square" lIns="0" tIns="0" rIns="0" bIns="0" rtlCol="0"/>
            <a:lstStyle/>
            <a:p>
              <a:endParaRPr/>
            </a:p>
          </p:txBody>
        </p:sp>
      </p:grpSp>
      <p:sp>
        <p:nvSpPr>
          <p:cNvPr id="27" name="object 27"/>
          <p:cNvSpPr txBox="1"/>
          <p:nvPr/>
        </p:nvSpPr>
        <p:spPr>
          <a:xfrm>
            <a:off x="4158488" y="5095494"/>
            <a:ext cx="665480" cy="239395"/>
          </a:xfrm>
          <a:prstGeom prst="rect">
            <a:avLst/>
          </a:prstGeom>
        </p:spPr>
        <p:txBody>
          <a:bodyPr vert="horz" wrap="square" lIns="0" tIns="12700" rIns="0" bIns="0" rtlCol="0">
            <a:spAutoFit/>
          </a:bodyPr>
          <a:lstStyle/>
          <a:p>
            <a:pPr marL="12700">
              <a:lnSpc>
                <a:spcPct val="100000"/>
              </a:lnSpc>
              <a:spcBef>
                <a:spcPts val="100"/>
              </a:spcBef>
            </a:pPr>
            <a:r>
              <a:rPr sz="1400" spc="-10" dirty="0">
                <a:latin typeface="Courier New"/>
                <a:cs typeface="Courier New"/>
              </a:rPr>
              <a:t>Buffer</a:t>
            </a:r>
            <a:endParaRPr sz="1400">
              <a:latin typeface="Courier New"/>
              <a:cs typeface="Courier New"/>
            </a:endParaRPr>
          </a:p>
        </p:txBody>
      </p:sp>
      <p:grpSp>
        <p:nvGrpSpPr>
          <p:cNvPr id="28" name="object 28"/>
          <p:cNvGrpSpPr/>
          <p:nvPr/>
        </p:nvGrpSpPr>
        <p:grpSpPr>
          <a:xfrm>
            <a:off x="750062" y="2988817"/>
            <a:ext cx="3378200" cy="482600"/>
            <a:chOff x="750062" y="2988817"/>
            <a:chExt cx="3378200" cy="482600"/>
          </a:xfrm>
        </p:grpSpPr>
        <p:sp>
          <p:nvSpPr>
            <p:cNvPr id="29" name="object 29"/>
            <p:cNvSpPr/>
            <p:nvPr/>
          </p:nvSpPr>
          <p:spPr>
            <a:xfrm>
              <a:off x="762762" y="3001517"/>
              <a:ext cx="3352800" cy="457200"/>
            </a:xfrm>
            <a:custGeom>
              <a:avLst/>
              <a:gdLst/>
              <a:ahLst/>
              <a:cxnLst/>
              <a:rect l="l" t="t" r="r" b="b"/>
              <a:pathLst>
                <a:path w="3352800" h="457200">
                  <a:moveTo>
                    <a:pt x="3352800" y="0"/>
                  </a:moveTo>
                  <a:lnTo>
                    <a:pt x="0" y="0"/>
                  </a:lnTo>
                  <a:lnTo>
                    <a:pt x="0" y="457200"/>
                  </a:lnTo>
                  <a:lnTo>
                    <a:pt x="3352800" y="457200"/>
                  </a:lnTo>
                  <a:lnTo>
                    <a:pt x="3352800" y="0"/>
                  </a:lnTo>
                  <a:close/>
                </a:path>
              </a:pathLst>
            </a:custGeom>
            <a:solidFill>
              <a:srgbClr val="A6A6A6">
                <a:alpha val="65881"/>
              </a:srgbClr>
            </a:solidFill>
          </p:spPr>
          <p:txBody>
            <a:bodyPr wrap="square" lIns="0" tIns="0" rIns="0" bIns="0" rtlCol="0"/>
            <a:lstStyle/>
            <a:p>
              <a:endParaRPr/>
            </a:p>
          </p:txBody>
        </p:sp>
        <p:sp>
          <p:nvSpPr>
            <p:cNvPr id="30" name="object 30"/>
            <p:cNvSpPr/>
            <p:nvPr/>
          </p:nvSpPr>
          <p:spPr>
            <a:xfrm>
              <a:off x="762762" y="3001517"/>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grpSp>
      <p:sp>
        <p:nvSpPr>
          <p:cNvPr id="31" name="object 31"/>
          <p:cNvSpPr txBox="1"/>
          <p:nvPr/>
        </p:nvSpPr>
        <p:spPr>
          <a:xfrm>
            <a:off x="775462" y="3064840"/>
            <a:ext cx="3327400" cy="300355"/>
          </a:xfrm>
          <a:prstGeom prst="rect">
            <a:avLst/>
          </a:prstGeom>
        </p:spPr>
        <p:txBody>
          <a:bodyPr vert="horz" wrap="square" lIns="0" tIns="12700" rIns="0" bIns="0" rtlCol="0">
            <a:spAutoFit/>
          </a:bodyPr>
          <a:lstStyle/>
          <a:p>
            <a:pPr marL="137795">
              <a:lnSpc>
                <a:spcPct val="100000"/>
              </a:lnSpc>
              <a:spcBef>
                <a:spcPts val="100"/>
              </a:spcBef>
            </a:pPr>
            <a:r>
              <a:rPr sz="1800" dirty="0">
                <a:latin typeface="Calibri"/>
                <a:cs typeface="Calibri"/>
              </a:rPr>
              <a:t>Prev</a:t>
            </a:r>
            <a:r>
              <a:rPr sz="1800" spc="-20" dirty="0">
                <a:latin typeface="Calibri"/>
                <a:cs typeface="Calibri"/>
              </a:rPr>
              <a:t> </a:t>
            </a:r>
            <a:r>
              <a:rPr sz="1800" dirty="0">
                <a:latin typeface="Calibri"/>
                <a:cs typeface="Calibri"/>
              </a:rPr>
              <a:t>frame</a:t>
            </a:r>
            <a:r>
              <a:rPr sz="1800" spc="-25" dirty="0">
                <a:latin typeface="Calibri"/>
                <a:cs typeface="Calibri"/>
              </a:rPr>
              <a:t> </a:t>
            </a:r>
            <a:r>
              <a:rPr sz="1800" dirty="0">
                <a:latin typeface="Calibri"/>
                <a:cs typeface="Calibri"/>
              </a:rPr>
              <a:t>pointer</a:t>
            </a:r>
            <a:r>
              <a:rPr sz="1800" spc="-5" dirty="0">
                <a:latin typeface="Calibri"/>
                <a:cs typeface="Calibri"/>
              </a:rPr>
              <a:t> </a:t>
            </a:r>
            <a:r>
              <a:rPr sz="1800" spc="-10" dirty="0">
                <a:latin typeface="Calibri"/>
                <a:cs typeface="Calibri"/>
              </a:rPr>
              <a:t>(overwritten)</a:t>
            </a:r>
            <a:endParaRPr sz="1800">
              <a:latin typeface="Calibri"/>
              <a:cs typeface="Calibri"/>
            </a:endParaRPr>
          </a:p>
        </p:txBody>
      </p:sp>
      <p:grpSp>
        <p:nvGrpSpPr>
          <p:cNvPr id="32" name="object 32"/>
          <p:cNvGrpSpPr/>
          <p:nvPr/>
        </p:nvGrpSpPr>
        <p:grpSpPr>
          <a:xfrm>
            <a:off x="4121150" y="3330194"/>
            <a:ext cx="386715" cy="259079"/>
            <a:chOff x="4121150" y="3330194"/>
            <a:chExt cx="386715" cy="259079"/>
          </a:xfrm>
        </p:grpSpPr>
        <p:sp>
          <p:nvSpPr>
            <p:cNvPr id="33" name="object 33"/>
            <p:cNvSpPr/>
            <p:nvPr/>
          </p:nvSpPr>
          <p:spPr>
            <a:xfrm>
              <a:off x="4133850" y="3342894"/>
              <a:ext cx="361315" cy="233679"/>
            </a:xfrm>
            <a:custGeom>
              <a:avLst/>
              <a:gdLst/>
              <a:ahLst/>
              <a:cxnLst/>
              <a:rect l="l" t="t" r="r" b="b"/>
              <a:pathLst>
                <a:path w="361314" h="233679">
                  <a:moveTo>
                    <a:pt x="116586" y="0"/>
                  </a:moveTo>
                  <a:lnTo>
                    <a:pt x="0" y="116585"/>
                  </a:lnTo>
                  <a:lnTo>
                    <a:pt x="116586" y="233171"/>
                  </a:lnTo>
                  <a:lnTo>
                    <a:pt x="116586" y="174878"/>
                  </a:lnTo>
                  <a:lnTo>
                    <a:pt x="361188" y="174878"/>
                  </a:lnTo>
                  <a:lnTo>
                    <a:pt x="361188" y="58292"/>
                  </a:lnTo>
                  <a:lnTo>
                    <a:pt x="116586" y="58292"/>
                  </a:lnTo>
                  <a:lnTo>
                    <a:pt x="116586" y="0"/>
                  </a:lnTo>
                  <a:close/>
                </a:path>
              </a:pathLst>
            </a:custGeom>
            <a:solidFill>
              <a:srgbClr val="000000"/>
            </a:solidFill>
          </p:spPr>
          <p:txBody>
            <a:bodyPr wrap="square" lIns="0" tIns="0" rIns="0" bIns="0" rtlCol="0"/>
            <a:lstStyle/>
            <a:p>
              <a:endParaRPr/>
            </a:p>
          </p:txBody>
        </p:sp>
        <p:sp>
          <p:nvSpPr>
            <p:cNvPr id="34" name="object 34"/>
            <p:cNvSpPr/>
            <p:nvPr/>
          </p:nvSpPr>
          <p:spPr>
            <a:xfrm>
              <a:off x="4133850" y="3342894"/>
              <a:ext cx="361315" cy="233679"/>
            </a:xfrm>
            <a:custGeom>
              <a:avLst/>
              <a:gdLst/>
              <a:ahLst/>
              <a:cxnLst/>
              <a:rect l="l" t="t" r="r" b="b"/>
              <a:pathLst>
                <a:path w="361314" h="233679">
                  <a:moveTo>
                    <a:pt x="361188" y="174878"/>
                  </a:moveTo>
                  <a:lnTo>
                    <a:pt x="116586" y="174878"/>
                  </a:lnTo>
                  <a:lnTo>
                    <a:pt x="116586" y="233171"/>
                  </a:lnTo>
                  <a:lnTo>
                    <a:pt x="0" y="116585"/>
                  </a:lnTo>
                  <a:lnTo>
                    <a:pt x="116586" y="0"/>
                  </a:lnTo>
                  <a:lnTo>
                    <a:pt x="116586" y="58292"/>
                  </a:lnTo>
                  <a:lnTo>
                    <a:pt x="361188" y="58292"/>
                  </a:lnTo>
                  <a:lnTo>
                    <a:pt x="361188" y="174878"/>
                  </a:lnTo>
                  <a:close/>
                </a:path>
              </a:pathLst>
            </a:custGeom>
            <a:ln w="25399">
              <a:solidFill>
                <a:srgbClr val="000000"/>
              </a:solidFill>
            </a:ln>
          </p:spPr>
          <p:txBody>
            <a:bodyPr wrap="square" lIns="0" tIns="0" rIns="0" bIns="0" rtlCol="0"/>
            <a:lstStyle/>
            <a:p>
              <a:endParaRPr/>
            </a:p>
          </p:txBody>
        </p:sp>
      </p:grpSp>
      <p:sp>
        <p:nvSpPr>
          <p:cNvPr id="35" name="object 35"/>
          <p:cNvSpPr txBox="1"/>
          <p:nvPr/>
        </p:nvSpPr>
        <p:spPr>
          <a:xfrm>
            <a:off x="4202048" y="3027629"/>
            <a:ext cx="635000" cy="331470"/>
          </a:xfrm>
          <a:prstGeom prst="rect">
            <a:avLst/>
          </a:prstGeom>
        </p:spPr>
        <p:txBody>
          <a:bodyPr vert="horz" wrap="square" lIns="0" tIns="13335" rIns="0" bIns="0" rtlCol="0">
            <a:spAutoFit/>
          </a:bodyPr>
          <a:lstStyle/>
          <a:p>
            <a:pPr marL="12700">
              <a:lnSpc>
                <a:spcPct val="100000"/>
              </a:lnSpc>
              <a:spcBef>
                <a:spcPts val="105"/>
              </a:spcBef>
            </a:pPr>
            <a:r>
              <a:rPr sz="2000" spc="-20" dirty="0">
                <a:latin typeface="Courier New"/>
                <a:cs typeface="Courier New"/>
              </a:rPr>
              <a:t>$ebp</a:t>
            </a:r>
            <a:endParaRPr sz="2000">
              <a:latin typeface="Courier New"/>
              <a:cs typeface="Courier New"/>
            </a:endParaRPr>
          </a:p>
        </p:txBody>
      </p:sp>
      <p:grpSp>
        <p:nvGrpSpPr>
          <p:cNvPr id="36" name="object 36"/>
          <p:cNvGrpSpPr/>
          <p:nvPr/>
        </p:nvGrpSpPr>
        <p:grpSpPr>
          <a:xfrm>
            <a:off x="0" y="2056892"/>
            <a:ext cx="1031875" cy="1393190"/>
            <a:chOff x="0" y="2056892"/>
            <a:chExt cx="1031875" cy="1393190"/>
          </a:xfrm>
        </p:grpSpPr>
        <p:sp>
          <p:nvSpPr>
            <p:cNvPr id="37" name="object 37"/>
            <p:cNvSpPr/>
            <p:nvPr/>
          </p:nvSpPr>
          <p:spPr>
            <a:xfrm>
              <a:off x="417626" y="2359660"/>
              <a:ext cx="264795" cy="283845"/>
            </a:xfrm>
            <a:custGeom>
              <a:avLst/>
              <a:gdLst/>
              <a:ahLst/>
              <a:cxnLst/>
              <a:rect l="l" t="t" r="r" b="b"/>
              <a:pathLst>
                <a:path w="264795" h="283844">
                  <a:moveTo>
                    <a:pt x="18529" y="182499"/>
                  </a:moveTo>
                  <a:lnTo>
                    <a:pt x="0" y="204342"/>
                  </a:lnTo>
                  <a:lnTo>
                    <a:pt x="32384" y="231901"/>
                  </a:lnTo>
                  <a:lnTo>
                    <a:pt x="4597" y="264540"/>
                  </a:lnTo>
                  <a:lnTo>
                    <a:pt x="26949" y="283590"/>
                  </a:lnTo>
                  <a:lnTo>
                    <a:pt x="54737" y="250951"/>
                  </a:lnTo>
                  <a:lnTo>
                    <a:pt x="98925" y="250951"/>
                  </a:lnTo>
                  <a:lnTo>
                    <a:pt x="73266" y="229107"/>
                  </a:lnTo>
                  <a:lnTo>
                    <a:pt x="89521" y="210057"/>
                  </a:lnTo>
                  <a:lnTo>
                    <a:pt x="50914" y="210057"/>
                  </a:lnTo>
                  <a:lnTo>
                    <a:pt x="18529" y="182499"/>
                  </a:lnTo>
                  <a:close/>
                </a:path>
                <a:path w="264795" h="283844">
                  <a:moveTo>
                    <a:pt x="98925" y="250951"/>
                  </a:moveTo>
                  <a:lnTo>
                    <a:pt x="54737" y="250951"/>
                  </a:lnTo>
                  <a:lnTo>
                    <a:pt x="87109" y="278511"/>
                  </a:lnTo>
                  <a:lnTo>
                    <a:pt x="105638" y="256666"/>
                  </a:lnTo>
                  <a:lnTo>
                    <a:pt x="98925" y="250951"/>
                  </a:lnTo>
                  <a:close/>
                </a:path>
                <a:path w="264795" h="283844">
                  <a:moveTo>
                    <a:pt x="78765" y="177418"/>
                  </a:moveTo>
                  <a:lnTo>
                    <a:pt x="50914" y="210057"/>
                  </a:lnTo>
                  <a:lnTo>
                    <a:pt x="89521" y="210057"/>
                  </a:lnTo>
                  <a:lnTo>
                    <a:pt x="101117" y="196468"/>
                  </a:lnTo>
                  <a:lnTo>
                    <a:pt x="78765" y="177418"/>
                  </a:lnTo>
                  <a:close/>
                </a:path>
                <a:path w="264795" h="283844">
                  <a:moveTo>
                    <a:pt x="139319" y="0"/>
                  </a:moveTo>
                  <a:lnTo>
                    <a:pt x="122237" y="20065"/>
                  </a:lnTo>
                  <a:lnTo>
                    <a:pt x="155333" y="141477"/>
                  </a:lnTo>
                  <a:lnTo>
                    <a:pt x="176237" y="159385"/>
                  </a:lnTo>
                  <a:lnTo>
                    <a:pt x="210478" y="119125"/>
                  </a:lnTo>
                  <a:lnTo>
                    <a:pt x="174282" y="119125"/>
                  </a:lnTo>
                  <a:lnTo>
                    <a:pt x="156095" y="54228"/>
                  </a:lnTo>
                  <a:lnTo>
                    <a:pt x="202992" y="54228"/>
                  </a:lnTo>
                  <a:lnTo>
                    <a:pt x="139319" y="0"/>
                  </a:lnTo>
                  <a:close/>
                </a:path>
                <a:path w="264795" h="283844">
                  <a:moveTo>
                    <a:pt x="262899" y="108330"/>
                  </a:moveTo>
                  <a:lnTo>
                    <a:pt x="219659" y="108330"/>
                  </a:lnTo>
                  <a:lnTo>
                    <a:pt x="244729" y="129666"/>
                  </a:lnTo>
                  <a:lnTo>
                    <a:pt x="262899" y="108330"/>
                  </a:lnTo>
                  <a:close/>
                </a:path>
                <a:path w="264795" h="283844">
                  <a:moveTo>
                    <a:pt x="202992" y="54228"/>
                  </a:moveTo>
                  <a:lnTo>
                    <a:pt x="156095" y="54228"/>
                  </a:lnTo>
                  <a:lnTo>
                    <a:pt x="198666" y="90424"/>
                  </a:lnTo>
                  <a:lnTo>
                    <a:pt x="174282" y="119125"/>
                  </a:lnTo>
                  <a:lnTo>
                    <a:pt x="210478" y="119125"/>
                  </a:lnTo>
                  <a:lnTo>
                    <a:pt x="219659" y="108330"/>
                  </a:lnTo>
                  <a:lnTo>
                    <a:pt x="262899" y="108330"/>
                  </a:lnTo>
                  <a:lnTo>
                    <a:pt x="264414" y="106552"/>
                  </a:lnTo>
                  <a:lnTo>
                    <a:pt x="239344" y="85216"/>
                  </a:lnTo>
                  <a:lnTo>
                    <a:pt x="252514" y="69723"/>
                  </a:lnTo>
                  <a:lnTo>
                    <a:pt x="249665" y="67310"/>
                  </a:lnTo>
                  <a:lnTo>
                    <a:pt x="218351" y="67310"/>
                  </a:lnTo>
                  <a:lnTo>
                    <a:pt x="202992" y="54228"/>
                  </a:lnTo>
                  <a:close/>
                </a:path>
                <a:path w="264795" h="283844">
                  <a:moveTo>
                    <a:pt x="231520" y="51942"/>
                  </a:moveTo>
                  <a:lnTo>
                    <a:pt x="218351" y="67310"/>
                  </a:lnTo>
                  <a:lnTo>
                    <a:pt x="249665" y="67310"/>
                  </a:lnTo>
                  <a:lnTo>
                    <a:pt x="231520" y="51942"/>
                  </a:lnTo>
                  <a:close/>
                </a:path>
              </a:pathLst>
            </a:custGeom>
            <a:solidFill>
              <a:srgbClr val="000000"/>
            </a:solidFill>
          </p:spPr>
          <p:txBody>
            <a:bodyPr wrap="square" lIns="0" tIns="0" rIns="0" bIns="0" rtlCol="0"/>
            <a:lstStyle/>
            <a:p>
              <a:endParaRPr/>
            </a:p>
          </p:txBody>
        </p:sp>
        <p:pic>
          <p:nvPicPr>
            <p:cNvPr id="38" name="object 38"/>
            <p:cNvPicPr/>
            <p:nvPr/>
          </p:nvPicPr>
          <p:blipFill>
            <a:blip r:embed="rId7" cstate="print"/>
            <a:stretch>
              <a:fillRect/>
            </a:stretch>
          </p:blipFill>
          <p:spPr>
            <a:xfrm>
              <a:off x="119283" y="2690622"/>
              <a:ext cx="608693" cy="759332"/>
            </a:xfrm>
            <a:prstGeom prst="rect">
              <a:avLst/>
            </a:prstGeom>
          </p:spPr>
        </p:pic>
        <p:sp>
          <p:nvSpPr>
            <p:cNvPr id="39" name="object 39"/>
            <p:cNvSpPr/>
            <p:nvPr/>
          </p:nvSpPr>
          <p:spPr>
            <a:xfrm>
              <a:off x="0" y="2056891"/>
              <a:ext cx="1031875" cy="1320800"/>
            </a:xfrm>
            <a:custGeom>
              <a:avLst/>
              <a:gdLst/>
              <a:ahLst/>
              <a:cxnLst/>
              <a:rect l="l" t="t" r="r" b="b"/>
              <a:pathLst>
                <a:path w="1031875" h="1320800">
                  <a:moveTo>
                    <a:pt x="47307" y="1231900"/>
                  </a:moveTo>
                  <a:lnTo>
                    <a:pt x="35864" y="1219200"/>
                  </a:lnTo>
                  <a:lnTo>
                    <a:pt x="20459" y="1206500"/>
                  </a:lnTo>
                  <a:lnTo>
                    <a:pt x="0" y="1206500"/>
                  </a:lnTo>
                  <a:lnTo>
                    <a:pt x="0" y="1231900"/>
                  </a:lnTo>
                  <a:lnTo>
                    <a:pt x="47307" y="1231900"/>
                  </a:lnTo>
                  <a:close/>
                </a:path>
                <a:path w="1031875" h="1320800">
                  <a:moveTo>
                    <a:pt x="681469" y="197993"/>
                  </a:moveTo>
                  <a:lnTo>
                    <a:pt x="675932" y="192405"/>
                  </a:lnTo>
                  <a:lnTo>
                    <a:pt x="662266" y="192405"/>
                  </a:lnTo>
                  <a:lnTo>
                    <a:pt x="656717" y="197993"/>
                  </a:lnTo>
                  <a:lnTo>
                    <a:pt x="656717" y="211709"/>
                  </a:lnTo>
                  <a:lnTo>
                    <a:pt x="662266" y="217170"/>
                  </a:lnTo>
                  <a:lnTo>
                    <a:pt x="675932" y="217170"/>
                  </a:lnTo>
                  <a:lnTo>
                    <a:pt x="681469" y="211709"/>
                  </a:lnTo>
                  <a:lnTo>
                    <a:pt x="681469" y="204851"/>
                  </a:lnTo>
                  <a:lnTo>
                    <a:pt x="681469" y="197993"/>
                  </a:lnTo>
                  <a:close/>
                </a:path>
                <a:path w="1031875" h="1320800">
                  <a:moveTo>
                    <a:pt x="1031519" y="520700"/>
                  </a:moveTo>
                  <a:lnTo>
                    <a:pt x="1031417" y="508000"/>
                  </a:lnTo>
                  <a:lnTo>
                    <a:pt x="1029716" y="279400"/>
                  </a:lnTo>
                  <a:lnTo>
                    <a:pt x="1029335" y="266700"/>
                  </a:lnTo>
                  <a:lnTo>
                    <a:pt x="1029258" y="254000"/>
                  </a:lnTo>
                  <a:lnTo>
                    <a:pt x="1028534" y="254000"/>
                  </a:lnTo>
                  <a:lnTo>
                    <a:pt x="1028255" y="241300"/>
                  </a:lnTo>
                  <a:lnTo>
                    <a:pt x="1026820" y="228600"/>
                  </a:lnTo>
                  <a:lnTo>
                    <a:pt x="1026566" y="228600"/>
                  </a:lnTo>
                  <a:lnTo>
                    <a:pt x="1024763" y="215900"/>
                  </a:lnTo>
                  <a:lnTo>
                    <a:pt x="1024013" y="215900"/>
                  </a:lnTo>
                  <a:lnTo>
                    <a:pt x="1016457" y="190500"/>
                  </a:lnTo>
                  <a:lnTo>
                    <a:pt x="1015936" y="190500"/>
                  </a:lnTo>
                  <a:lnTo>
                    <a:pt x="1013777" y="177800"/>
                  </a:lnTo>
                  <a:lnTo>
                    <a:pt x="1012139" y="177800"/>
                  </a:lnTo>
                  <a:lnTo>
                    <a:pt x="1009256" y="165100"/>
                  </a:lnTo>
                  <a:lnTo>
                    <a:pt x="1008926" y="165100"/>
                  </a:lnTo>
                  <a:lnTo>
                    <a:pt x="1006043" y="152400"/>
                  </a:lnTo>
                  <a:lnTo>
                    <a:pt x="998677" y="139700"/>
                  </a:lnTo>
                  <a:lnTo>
                    <a:pt x="997089" y="139700"/>
                  </a:lnTo>
                  <a:lnTo>
                    <a:pt x="988263" y="127000"/>
                  </a:lnTo>
                  <a:lnTo>
                    <a:pt x="987209" y="127000"/>
                  </a:lnTo>
                  <a:lnTo>
                    <a:pt x="982891" y="114300"/>
                  </a:lnTo>
                  <a:lnTo>
                    <a:pt x="980249" y="114300"/>
                  </a:lnTo>
                  <a:lnTo>
                    <a:pt x="969810" y="101600"/>
                  </a:lnTo>
                  <a:lnTo>
                    <a:pt x="967905" y="101600"/>
                  </a:lnTo>
                  <a:lnTo>
                    <a:pt x="965784" y="88900"/>
                  </a:lnTo>
                  <a:lnTo>
                    <a:pt x="952030" y="88900"/>
                  </a:lnTo>
                  <a:lnTo>
                    <a:pt x="941298" y="76200"/>
                  </a:lnTo>
                  <a:lnTo>
                    <a:pt x="929398" y="76200"/>
                  </a:lnTo>
                  <a:lnTo>
                    <a:pt x="926160" y="63500"/>
                  </a:lnTo>
                  <a:lnTo>
                    <a:pt x="911263" y="63500"/>
                  </a:lnTo>
                  <a:lnTo>
                    <a:pt x="871715" y="50800"/>
                  </a:lnTo>
                  <a:lnTo>
                    <a:pt x="853084" y="50800"/>
                  </a:lnTo>
                  <a:lnTo>
                    <a:pt x="810285" y="38100"/>
                  </a:lnTo>
                  <a:lnTo>
                    <a:pt x="721372" y="12700"/>
                  </a:lnTo>
                  <a:lnTo>
                    <a:pt x="674408" y="12700"/>
                  </a:lnTo>
                  <a:lnTo>
                    <a:pt x="633730" y="0"/>
                  </a:lnTo>
                  <a:lnTo>
                    <a:pt x="394093" y="0"/>
                  </a:lnTo>
                  <a:lnTo>
                    <a:pt x="391452" y="12700"/>
                  </a:lnTo>
                  <a:lnTo>
                    <a:pt x="367322" y="12700"/>
                  </a:lnTo>
                  <a:lnTo>
                    <a:pt x="357238" y="25400"/>
                  </a:lnTo>
                  <a:lnTo>
                    <a:pt x="353288" y="25400"/>
                  </a:lnTo>
                  <a:lnTo>
                    <a:pt x="314401" y="50800"/>
                  </a:lnTo>
                  <a:lnTo>
                    <a:pt x="312826" y="50800"/>
                  </a:lnTo>
                  <a:lnTo>
                    <a:pt x="297345" y="63500"/>
                  </a:lnTo>
                  <a:lnTo>
                    <a:pt x="298284" y="63500"/>
                  </a:lnTo>
                  <a:lnTo>
                    <a:pt x="255092" y="88900"/>
                  </a:lnTo>
                  <a:lnTo>
                    <a:pt x="253479" y="88900"/>
                  </a:lnTo>
                  <a:lnTo>
                    <a:pt x="211721" y="114300"/>
                  </a:lnTo>
                  <a:lnTo>
                    <a:pt x="209689" y="114300"/>
                  </a:lnTo>
                  <a:lnTo>
                    <a:pt x="169379" y="152400"/>
                  </a:lnTo>
                  <a:lnTo>
                    <a:pt x="167843" y="152400"/>
                  </a:lnTo>
                  <a:lnTo>
                    <a:pt x="128968" y="177800"/>
                  </a:lnTo>
                  <a:lnTo>
                    <a:pt x="126212" y="190500"/>
                  </a:lnTo>
                  <a:lnTo>
                    <a:pt x="38735" y="266700"/>
                  </a:lnTo>
                  <a:lnTo>
                    <a:pt x="36220" y="279400"/>
                  </a:lnTo>
                  <a:lnTo>
                    <a:pt x="12458" y="304800"/>
                  </a:lnTo>
                  <a:lnTo>
                    <a:pt x="11468" y="304800"/>
                  </a:lnTo>
                  <a:lnTo>
                    <a:pt x="0" y="317500"/>
                  </a:lnTo>
                  <a:lnTo>
                    <a:pt x="0" y="469900"/>
                  </a:lnTo>
                  <a:lnTo>
                    <a:pt x="87757" y="368300"/>
                  </a:lnTo>
                  <a:lnTo>
                    <a:pt x="86779" y="368300"/>
                  </a:lnTo>
                  <a:lnTo>
                    <a:pt x="110528" y="342900"/>
                  </a:lnTo>
                  <a:lnTo>
                    <a:pt x="108013" y="342900"/>
                  </a:lnTo>
                  <a:lnTo>
                    <a:pt x="195491" y="254000"/>
                  </a:lnTo>
                  <a:lnTo>
                    <a:pt x="192760" y="254000"/>
                  </a:lnTo>
                  <a:lnTo>
                    <a:pt x="231635" y="228600"/>
                  </a:lnTo>
                  <a:lnTo>
                    <a:pt x="230111" y="228600"/>
                  </a:lnTo>
                  <a:lnTo>
                    <a:pt x="270421" y="190500"/>
                  </a:lnTo>
                  <a:lnTo>
                    <a:pt x="268401" y="203200"/>
                  </a:lnTo>
                  <a:lnTo>
                    <a:pt x="282321" y="190500"/>
                  </a:lnTo>
                  <a:lnTo>
                    <a:pt x="310159" y="165100"/>
                  </a:lnTo>
                  <a:lnTo>
                    <a:pt x="308546" y="165100"/>
                  </a:lnTo>
                  <a:lnTo>
                    <a:pt x="351751" y="139700"/>
                  </a:lnTo>
                  <a:lnTo>
                    <a:pt x="368173" y="127000"/>
                  </a:lnTo>
                  <a:lnTo>
                    <a:pt x="366598" y="127000"/>
                  </a:lnTo>
                  <a:lnTo>
                    <a:pt x="405472" y="101600"/>
                  </a:lnTo>
                  <a:lnTo>
                    <a:pt x="401510" y="114300"/>
                  </a:lnTo>
                  <a:lnTo>
                    <a:pt x="411594" y="101600"/>
                  </a:lnTo>
                  <a:lnTo>
                    <a:pt x="662178" y="101600"/>
                  </a:lnTo>
                  <a:lnTo>
                    <a:pt x="702500" y="114300"/>
                  </a:lnTo>
                  <a:lnTo>
                    <a:pt x="697636" y="114300"/>
                  </a:lnTo>
                  <a:lnTo>
                    <a:pt x="786549" y="139700"/>
                  </a:lnTo>
                  <a:lnTo>
                    <a:pt x="826554" y="139700"/>
                  </a:lnTo>
                  <a:lnTo>
                    <a:pt x="829170" y="152400"/>
                  </a:lnTo>
                  <a:lnTo>
                    <a:pt x="849376" y="152400"/>
                  </a:lnTo>
                  <a:lnTo>
                    <a:pt x="887895" y="165100"/>
                  </a:lnTo>
                  <a:lnTo>
                    <a:pt x="892708" y="165100"/>
                  </a:lnTo>
                  <a:lnTo>
                    <a:pt x="903147" y="177800"/>
                  </a:lnTo>
                  <a:lnTo>
                    <a:pt x="900518" y="165100"/>
                  </a:lnTo>
                  <a:lnTo>
                    <a:pt x="904836" y="177800"/>
                  </a:lnTo>
                  <a:lnTo>
                    <a:pt x="903782" y="177800"/>
                  </a:lnTo>
                  <a:lnTo>
                    <a:pt x="911707" y="190500"/>
                  </a:lnTo>
                  <a:lnTo>
                    <a:pt x="909205" y="177800"/>
                  </a:lnTo>
                  <a:lnTo>
                    <a:pt x="915682" y="203200"/>
                  </a:lnTo>
                  <a:lnTo>
                    <a:pt x="914793" y="190500"/>
                  </a:lnTo>
                  <a:lnTo>
                    <a:pt x="917676" y="203200"/>
                  </a:lnTo>
                  <a:lnTo>
                    <a:pt x="918591" y="203200"/>
                  </a:lnTo>
                  <a:lnTo>
                    <a:pt x="920750" y="215900"/>
                  </a:lnTo>
                  <a:lnTo>
                    <a:pt x="920216" y="215900"/>
                  </a:lnTo>
                  <a:lnTo>
                    <a:pt x="927785" y="241300"/>
                  </a:lnTo>
                  <a:lnTo>
                    <a:pt x="927036" y="241300"/>
                  </a:lnTo>
                  <a:lnTo>
                    <a:pt x="928827" y="254000"/>
                  </a:lnTo>
                  <a:lnTo>
                    <a:pt x="928585" y="241300"/>
                  </a:lnTo>
                  <a:lnTo>
                    <a:pt x="930021" y="254000"/>
                  </a:lnTo>
                  <a:lnTo>
                    <a:pt x="929741" y="254000"/>
                  </a:lnTo>
                  <a:lnTo>
                    <a:pt x="930465" y="266700"/>
                  </a:lnTo>
                  <a:lnTo>
                    <a:pt x="930744" y="279400"/>
                  </a:lnTo>
                  <a:lnTo>
                    <a:pt x="932446" y="511048"/>
                  </a:lnTo>
                  <a:lnTo>
                    <a:pt x="930236" y="533400"/>
                  </a:lnTo>
                  <a:lnTo>
                    <a:pt x="930617" y="533400"/>
                  </a:lnTo>
                  <a:lnTo>
                    <a:pt x="929182" y="546100"/>
                  </a:lnTo>
                  <a:lnTo>
                    <a:pt x="927773" y="546100"/>
                  </a:lnTo>
                  <a:lnTo>
                    <a:pt x="925601" y="558800"/>
                  </a:lnTo>
                  <a:lnTo>
                    <a:pt x="924509" y="558800"/>
                  </a:lnTo>
                  <a:lnTo>
                    <a:pt x="921270" y="571500"/>
                  </a:lnTo>
                  <a:lnTo>
                    <a:pt x="921524" y="571500"/>
                  </a:lnTo>
                  <a:lnTo>
                    <a:pt x="918286" y="584200"/>
                  </a:lnTo>
                  <a:lnTo>
                    <a:pt x="919721" y="571500"/>
                  </a:lnTo>
                  <a:lnTo>
                    <a:pt x="915758" y="584200"/>
                  </a:lnTo>
                  <a:lnTo>
                    <a:pt x="912647" y="584200"/>
                  </a:lnTo>
                  <a:lnTo>
                    <a:pt x="908329" y="596900"/>
                  </a:lnTo>
                  <a:lnTo>
                    <a:pt x="907008" y="596900"/>
                  </a:lnTo>
                  <a:lnTo>
                    <a:pt x="892238" y="635000"/>
                  </a:lnTo>
                  <a:lnTo>
                    <a:pt x="880262" y="660400"/>
                  </a:lnTo>
                  <a:lnTo>
                    <a:pt x="878014" y="660400"/>
                  </a:lnTo>
                  <a:lnTo>
                    <a:pt x="872617" y="673100"/>
                  </a:lnTo>
                  <a:lnTo>
                    <a:pt x="869696" y="673100"/>
                  </a:lnTo>
                  <a:lnTo>
                    <a:pt x="863219" y="685800"/>
                  </a:lnTo>
                  <a:lnTo>
                    <a:pt x="819785" y="736600"/>
                  </a:lnTo>
                  <a:lnTo>
                    <a:pt x="819658" y="736600"/>
                  </a:lnTo>
                  <a:lnTo>
                    <a:pt x="816419" y="749300"/>
                  </a:lnTo>
                  <a:lnTo>
                    <a:pt x="815162" y="749300"/>
                  </a:lnTo>
                  <a:lnTo>
                    <a:pt x="773049" y="812800"/>
                  </a:lnTo>
                  <a:lnTo>
                    <a:pt x="773785" y="812800"/>
                  </a:lnTo>
                  <a:lnTo>
                    <a:pt x="694944" y="914400"/>
                  </a:lnTo>
                  <a:lnTo>
                    <a:pt x="696328" y="914400"/>
                  </a:lnTo>
                  <a:lnTo>
                    <a:pt x="669683" y="952500"/>
                  </a:lnTo>
                  <a:lnTo>
                    <a:pt x="669874" y="952500"/>
                  </a:lnTo>
                  <a:lnTo>
                    <a:pt x="630999" y="1003300"/>
                  </a:lnTo>
                  <a:lnTo>
                    <a:pt x="633539" y="990600"/>
                  </a:lnTo>
                  <a:lnTo>
                    <a:pt x="615530" y="1016000"/>
                  </a:lnTo>
                  <a:lnTo>
                    <a:pt x="617232" y="1016000"/>
                  </a:lnTo>
                  <a:lnTo>
                    <a:pt x="598512" y="1028700"/>
                  </a:lnTo>
                  <a:lnTo>
                    <a:pt x="603034" y="1028700"/>
                  </a:lnTo>
                  <a:lnTo>
                    <a:pt x="578192" y="1041400"/>
                  </a:lnTo>
                  <a:lnTo>
                    <a:pt x="550773" y="1066800"/>
                  </a:lnTo>
                  <a:lnTo>
                    <a:pt x="519811" y="1092200"/>
                  </a:lnTo>
                  <a:lnTo>
                    <a:pt x="511175" y="1092200"/>
                  </a:lnTo>
                  <a:lnTo>
                    <a:pt x="497497" y="1104900"/>
                  </a:lnTo>
                  <a:lnTo>
                    <a:pt x="486664" y="1104900"/>
                  </a:lnTo>
                  <a:lnTo>
                    <a:pt x="472262" y="1117600"/>
                  </a:lnTo>
                  <a:lnTo>
                    <a:pt x="451954" y="1117600"/>
                  </a:lnTo>
                  <a:lnTo>
                    <a:pt x="404799" y="1143000"/>
                  </a:lnTo>
                  <a:lnTo>
                    <a:pt x="405003" y="1143000"/>
                  </a:lnTo>
                  <a:lnTo>
                    <a:pt x="362534" y="1155700"/>
                  </a:lnTo>
                  <a:lnTo>
                    <a:pt x="359676" y="1155700"/>
                  </a:lnTo>
                  <a:lnTo>
                    <a:pt x="339521" y="1168400"/>
                  </a:lnTo>
                  <a:lnTo>
                    <a:pt x="336981" y="1168400"/>
                  </a:lnTo>
                  <a:lnTo>
                    <a:pt x="317538" y="1181100"/>
                  </a:lnTo>
                  <a:lnTo>
                    <a:pt x="319049" y="1181100"/>
                  </a:lnTo>
                  <a:lnTo>
                    <a:pt x="302856" y="1193800"/>
                  </a:lnTo>
                  <a:lnTo>
                    <a:pt x="289052" y="1193800"/>
                  </a:lnTo>
                  <a:lnTo>
                    <a:pt x="239737" y="1206500"/>
                  </a:lnTo>
                  <a:lnTo>
                    <a:pt x="190500" y="1206500"/>
                  </a:lnTo>
                  <a:lnTo>
                    <a:pt x="154736" y="1219200"/>
                  </a:lnTo>
                  <a:lnTo>
                    <a:pt x="131356" y="1219200"/>
                  </a:lnTo>
                  <a:lnTo>
                    <a:pt x="122351" y="1231900"/>
                  </a:lnTo>
                  <a:lnTo>
                    <a:pt x="47307" y="1231900"/>
                  </a:lnTo>
                  <a:lnTo>
                    <a:pt x="53873" y="1244600"/>
                  </a:lnTo>
                  <a:lnTo>
                    <a:pt x="54673" y="1257300"/>
                  </a:lnTo>
                  <a:lnTo>
                    <a:pt x="49326" y="1282700"/>
                  </a:lnTo>
                  <a:lnTo>
                    <a:pt x="38900" y="1295400"/>
                  </a:lnTo>
                  <a:lnTo>
                    <a:pt x="24650" y="1295400"/>
                  </a:lnTo>
                  <a:lnTo>
                    <a:pt x="7797" y="1308100"/>
                  </a:lnTo>
                  <a:lnTo>
                    <a:pt x="0" y="1308100"/>
                  </a:lnTo>
                  <a:lnTo>
                    <a:pt x="0" y="1320800"/>
                  </a:lnTo>
                  <a:lnTo>
                    <a:pt x="164515" y="1320800"/>
                  </a:lnTo>
                  <a:lnTo>
                    <a:pt x="182880" y="1308100"/>
                  </a:lnTo>
                  <a:lnTo>
                    <a:pt x="207860" y="1308100"/>
                  </a:lnTo>
                  <a:lnTo>
                    <a:pt x="252514" y="1295400"/>
                  </a:lnTo>
                  <a:lnTo>
                    <a:pt x="315582" y="1295400"/>
                  </a:lnTo>
                  <a:lnTo>
                    <a:pt x="321703" y="1282700"/>
                  </a:lnTo>
                  <a:lnTo>
                    <a:pt x="347903" y="1282700"/>
                  </a:lnTo>
                  <a:lnTo>
                    <a:pt x="365620" y="1270000"/>
                  </a:lnTo>
                  <a:lnTo>
                    <a:pt x="385064" y="1257300"/>
                  </a:lnTo>
                  <a:lnTo>
                    <a:pt x="382511" y="1257300"/>
                  </a:lnTo>
                  <a:lnTo>
                    <a:pt x="402678" y="1244600"/>
                  </a:lnTo>
                  <a:lnTo>
                    <a:pt x="399834" y="1257300"/>
                  </a:lnTo>
                  <a:lnTo>
                    <a:pt x="421068" y="1244600"/>
                  </a:lnTo>
                  <a:lnTo>
                    <a:pt x="442315" y="1231900"/>
                  </a:lnTo>
                  <a:lnTo>
                    <a:pt x="442518" y="1231900"/>
                  </a:lnTo>
                  <a:lnTo>
                    <a:pt x="489686" y="1219200"/>
                  </a:lnTo>
                  <a:lnTo>
                    <a:pt x="491299" y="1219200"/>
                  </a:lnTo>
                  <a:lnTo>
                    <a:pt x="499224" y="1206500"/>
                  </a:lnTo>
                  <a:lnTo>
                    <a:pt x="514743" y="1206500"/>
                  </a:lnTo>
                  <a:lnTo>
                    <a:pt x="529132" y="1193800"/>
                  </a:lnTo>
                  <a:lnTo>
                    <a:pt x="545312" y="1193800"/>
                  </a:lnTo>
                  <a:lnTo>
                    <a:pt x="576097" y="1168400"/>
                  </a:lnTo>
                  <a:lnTo>
                    <a:pt x="579501" y="1168400"/>
                  </a:lnTo>
                  <a:lnTo>
                    <a:pt x="610463" y="1143000"/>
                  </a:lnTo>
                  <a:lnTo>
                    <a:pt x="610323" y="1143000"/>
                  </a:lnTo>
                  <a:lnTo>
                    <a:pt x="637679" y="1117600"/>
                  </a:lnTo>
                  <a:lnTo>
                    <a:pt x="662609" y="1104900"/>
                  </a:lnTo>
                  <a:lnTo>
                    <a:pt x="665695" y="1104900"/>
                  </a:lnTo>
                  <a:lnTo>
                    <a:pt x="685850" y="1079500"/>
                  </a:lnTo>
                  <a:lnTo>
                    <a:pt x="687539" y="1079500"/>
                  </a:lnTo>
                  <a:lnTo>
                    <a:pt x="705548" y="1066800"/>
                  </a:lnTo>
                  <a:lnTo>
                    <a:pt x="708075" y="1054100"/>
                  </a:lnTo>
                  <a:lnTo>
                    <a:pt x="747153" y="1016000"/>
                  </a:lnTo>
                  <a:lnTo>
                    <a:pt x="756031" y="1003300"/>
                  </a:lnTo>
                  <a:lnTo>
                    <a:pt x="773798" y="977900"/>
                  </a:lnTo>
                  <a:lnTo>
                    <a:pt x="775182" y="977900"/>
                  </a:lnTo>
                  <a:lnTo>
                    <a:pt x="854748" y="863600"/>
                  </a:lnTo>
                  <a:lnTo>
                    <a:pt x="896874" y="800100"/>
                  </a:lnTo>
                  <a:lnTo>
                    <a:pt x="898740" y="800100"/>
                  </a:lnTo>
                  <a:lnTo>
                    <a:pt x="942301" y="749300"/>
                  </a:lnTo>
                  <a:lnTo>
                    <a:pt x="948905" y="736600"/>
                  </a:lnTo>
                  <a:lnTo>
                    <a:pt x="950988" y="736600"/>
                  </a:lnTo>
                  <a:lnTo>
                    <a:pt x="956754" y="723900"/>
                  </a:lnTo>
                  <a:lnTo>
                    <a:pt x="962901" y="711200"/>
                  </a:lnTo>
                  <a:lnTo>
                    <a:pt x="964044" y="711200"/>
                  </a:lnTo>
                  <a:lnTo>
                    <a:pt x="969086" y="698500"/>
                  </a:lnTo>
                  <a:lnTo>
                    <a:pt x="970737" y="698500"/>
                  </a:lnTo>
                  <a:lnTo>
                    <a:pt x="982256" y="673100"/>
                  </a:lnTo>
                  <a:lnTo>
                    <a:pt x="981798" y="673100"/>
                  </a:lnTo>
                  <a:lnTo>
                    <a:pt x="996556" y="647700"/>
                  </a:lnTo>
                  <a:lnTo>
                    <a:pt x="995235" y="647700"/>
                  </a:lnTo>
                  <a:lnTo>
                    <a:pt x="999553" y="635000"/>
                  </a:lnTo>
                  <a:lnTo>
                    <a:pt x="999985" y="635000"/>
                  </a:lnTo>
                  <a:lnTo>
                    <a:pt x="1004303" y="622300"/>
                  </a:lnTo>
                  <a:lnTo>
                    <a:pt x="1009040" y="622300"/>
                  </a:lnTo>
                  <a:lnTo>
                    <a:pt x="1010475" y="609600"/>
                  </a:lnTo>
                  <a:lnTo>
                    <a:pt x="1013968" y="609600"/>
                  </a:lnTo>
                  <a:lnTo>
                    <a:pt x="1017206" y="596900"/>
                  </a:lnTo>
                  <a:lnTo>
                    <a:pt x="1020699" y="584200"/>
                  </a:lnTo>
                  <a:lnTo>
                    <a:pt x="1021867" y="584200"/>
                  </a:lnTo>
                  <a:lnTo>
                    <a:pt x="1024039" y="571500"/>
                  </a:lnTo>
                  <a:lnTo>
                    <a:pt x="1026083" y="571500"/>
                  </a:lnTo>
                  <a:lnTo>
                    <a:pt x="1026934" y="558800"/>
                  </a:lnTo>
                  <a:lnTo>
                    <a:pt x="1028382" y="546100"/>
                  </a:lnTo>
                  <a:lnTo>
                    <a:pt x="1028763" y="546100"/>
                  </a:lnTo>
                  <a:lnTo>
                    <a:pt x="1031290" y="520700"/>
                  </a:lnTo>
                  <a:lnTo>
                    <a:pt x="1031519" y="520700"/>
                  </a:lnTo>
                  <a:close/>
                </a:path>
              </a:pathLst>
            </a:custGeom>
            <a:solidFill>
              <a:srgbClr val="33CCFF"/>
            </a:solidFill>
          </p:spPr>
          <p:txBody>
            <a:bodyPr wrap="square" lIns="0" tIns="0" rIns="0" bIns="0" rtlCol="0"/>
            <a:lstStyle/>
            <a:p>
              <a:endParaRPr/>
            </a:p>
          </p:txBody>
        </p:sp>
      </p:grpSp>
      <p:grpSp>
        <p:nvGrpSpPr>
          <p:cNvPr id="40" name="object 40"/>
          <p:cNvGrpSpPr/>
          <p:nvPr/>
        </p:nvGrpSpPr>
        <p:grpSpPr>
          <a:xfrm>
            <a:off x="5334000" y="3019044"/>
            <a:ext cx="5854065" cy="2252980"/>
            <a:chOff x="5334000" y="3019044"/>
            <a:chExt cx="5854065" cy="2252980"/>
          </a:xfrm>
        </p:grpSpPr>
        <p:sp>
          <p:nvSpPr>
            <p:cNvPr id="41" name="object 41"/>
            <p:cNvSpPr/>
            <p:nvPr/>
          </p:nvSpPr>
          <p:spPr>
            <a:xfrm>
              <a:off x="5676900" y="4280788"/>
              <a:ext cx="24765" cy="24765"/>
            </a:xfrm>
            <a:custGeom>
              <a:avLst/>
              <a:gdLst/>
              <a:ahLst/>
              <a:cxnLst/>
              <a:rect l="l" t="t" r="r" b="b"/>
              <a:pathLst>
                <a:path w="24764" h="24764">
                  <a:moveTo>
                    <a:pt x="19176" y="0"/>
                  </a:moveTo>
                  <a:lnTo>
                    <a:pt x="5587" y="0"/>
                  </a:lnTo>
                  <a:lnTo>
                    <a:pt x="0" y="5587"/>
                  </a:lnTo>
                  <a:lnTo>
                    <a:pt x="0" y="19304"/>
                  </a:lnTo>
                  <a:lnTo>
                    <a:pt x="5587" y="24765"/>
                  </a:lnTo>
                  <a:lnTo>
                    <a:pt x="19176" y="24765"/>
                  </a:lnTo>
                  <a:lnTo>
                    <a:pt x="24764" y="19304"/>
                  </a:lnTo>
                  <a:lnTo>
                    <a:pt x="24764" y="12446"/>
                  </a:lnTo>
                  <a:lnTo>
                    <a:pt x="24764" y="5587"/>
                  </a:lnTo>
                  <a:lnTo>
                    <a:pt x="19176" y="0"/>
                  </a:lnTo>
                  <a:close/>
                </a:path>
              </a:pathLst>
            </a:custGeom>
            <a:solidFill>
              <a:srgbClr val="000000"/>
            </a:solidFill>
          </p:spPr>
          <p:txBody>
            <a:bodyPr wrap="square" lIns="0" tIns="0" rIns="0" bIns="0" rtlCol="0"/>
            <a:lstStyle/>
            <a:p>
              <a:endParaRPr/>
            </a:p>
          </p:txBody>
        </p:sp>
        <p:pic>
          <p:nvPicPr>
            <p:cNvPr id="42" name="object 42"/>
            <p:cNvPicPr/>
            <p:nvPr/>
          </p:nvPicPr>
          <p:blipFill>
            <a:blip r:embed="rId8" cstate="print"/>
            <a:stretch>
              <a:fillRect/>
            </a:stretch>
          </p:blipFill>
          <p:spPr>
            <a:xfrm>
              <a:off x="5334000" y="3019044"/>
              <a:ext cx="5853684" cy="1274063"/>
            </a:xfrm>
            <a:prstGeom prst="rect">
              <a:avLst/>
            </a:prstGeom>
          </p:spPr>
        </p:pic>
        <p:pic>
          <p:nvPicPr>
            <p:cNvPr id="43" name="object 43"/>
            <p:cNvPicPr/>
            <p:nvPr/>
          </p:nvPicPr>
          <p:blipFill>
            <a:blip r:embed="rId9" cstate="print"/>
            <a:stretch>
              <a:fillRect/>
            </a:stretch>
          </p:blipFill>
          <p:spPr>
            <a:xfrm>
              <a:off x="5334000" y="4299204"/>
              <a:ext cx="5594604" cy="972312"/>
            </a:xfrm>
            <a:prstGeom prst="rect">
              <a:avLst/>
            </a:prstGeom>
          </p:spPr>
        </p:pic>
        <p:sp>
          <p:nvSpPr>
            <p:cNvPr id="44" name="object 44"/>
            <p:cNvSpPr/>
            <p:nvPr/>
          </p:nvSpPr>
          <p:spPr>
            <a:xfrm>
              <a:off x="6630161" y="4598669"/>
              <a:ext cx="1339850" cy="520065"/>
            </a:xfrm>
            <a:custGeom>
              <a:avLst/>
              <a:gdLst/>
              <a:ahLst/>
              <a:cxnLst/>
              <a:rect l="l" t="t" r="r" b="b"/>
              <a:pathLst>
                <a:path w="1339850" h="520064">
                  <a:moveTo>
                    <a:pt x="259842" y="0"/>
                  </a:moveTo>
                  <a:lnTo>
                    <a:pt x="0" y="259841"/>
                  </a:lnTo>
                  <a:lnTo>
                    <a:pt x="259842" y="519683"/>
                  </a:lnTo>
                  <a:lnTo>
                    <a:pt x="259842" y="389762"/>
                  </a:lnTo>
                  <a:lnTo>
                    <a:pt x="1339596" y="389762"/>
                  </a:lnTo>
                  <a:lnTo>
                    <a:pt x="1339596" y="129920"/>
                  </a:lnTo>
                  <a:lnTo>
                    <a:pt x="259842" y="129920"/>
                  </a:lnTo>
                  <a:lnTo>
                    <a:pt x="259842" y="0"/>
                  </a:lnTo>
                  <a:close/>
                </a:path>
              </a:pathLst>
            </a:custGeom>
            <a:solidFill>
              <a:srgbClr val="4F81BC"/>
            </a:solidFill>
          </p:spPr>
          <p:txBody>
            <a:bodyPr wrap="square" lIns="0" tIns="0" rIns="0" bIns="0" rtlCol="0"/>
            <a:lstStyle/>
            <a:p>
              <a:endParaRPr/>
            </a:p>
          </p:txBody>
        </p:sp>
        <p:sp>
          <p:nvSpPr>
            <p:cNvPr id="45" name="object 45"/>
            <p:cNvSpPr/>
            <p:nvPr/>
          </p:nvSpPr>
          <p:spPr>
            <a:xfrm>
              <a:off x="6630161" y="4598669"/>
              <a:ext cx="1339850" cy="520065"/>
            </a:xfrm>
            <a:custGeom>
              <a:avLst/>
              <a:gdLst/>
              <a:ahLst/>
              <a:cxnLst/>
              <a:rect l="l" t="t" r="r" b="b"/>
              <a:pathLst>
                <a:path w="1339850" h="520064">
                  <a:moveTo>
                    <a:pt x="1339596" y="389762"/>
                  </a:moveTo>
                  <a:lnTo>
                    <a:pt x="259842" y="389762"/>
                  </a:lnTo>
                  <a:lnTo>
                    <a:pt x="259842" y="519683"/>
                  </a:lnTo>
                  <a:lnTo>
                    <a:pt x="0" y="259841"/>
                  </a:lnTo>
                  <a:lnTo>
                    <a:pt x="259842" y="0"/>
                  </a:lnTo>
                  <a:lnTo>
                    <a:pt x="259842" y="129920"/>
                  </a:lnTo>
                  <a:lnTo>
                    <a:pt x="1339596" y="129920"/>
                  </a:lnTo>
                  <a:lnTo>
                    <a:pt x="1339596" y="389762"/>
                  </a:lnTo>
                  <a:close/>
                </a:path>
              </a:pathLst>
            </a:custGeom>
            <a:ln w="25400">
              <a:solidFill>
                <a:srgbClr val="385D89"/>
              </a:solidFill>
            </a:ln>
          </p:spPr>
          <p:txBody>
            <a:bodyPr wrap="square" lIns="0" tIns="0" rIns="0" bIns="0" rtlCol="0"/>
            <a:lstStyle/>
            <a:p>
              <a:endParaRPr/>
            </a:p>
          </p:txBody>
        </p:sp>
      </p:grpSp>
      <p:sp>
        <p:nvSpPr>
          <p:cNvPr id="46" name="object 46"/>
          <p:cNvSpPr txBox="1"/>
          <p:nvPr/>
        </p:nvSpPr>
        <p:spPr>
          <a:xfrm>
            <a:off x="5303901" y="443036"/>
            <a:ext cx="6858634" cy="2296795"/>
          </a:xfrm>
          <a:prstGeom prst="rect">
            <a:avLst/>
          </a:prstGeom>
        </p:spPr>
        <p:txBody>
          <a:bodyPr vert="horz" wrap="square" lIns="0" tIns="45720" rIns="0" bIns="0" rtlCol="0">
            <a:spAutoFit/>
          </a:bodyPr>
          <a:lstStyle/>
          <a:p>
            <a:pPr marL="350520" indent="-338455">
              <a:lnSpc>
                <a:spcPct val="100000"/>
              </a:lnSpc>
              <a:spcBef>
                <a:spcPts val="360"/>
              </a:spcBef>
              <a:buAutoNum type="arabicPeriod"/>
              <a:tabLst>
                <a:tab pos="351155" algn="l"/>
              </a:tabLst>
            </a:pPr>
            <a:r>
              <a:rPr sz="2400" dirty="0">
                <a:latin typeface="Arial"/>
                <a:cs typeface="Arial"/>
              </a:rPr>
              <a:t>Set</a:t>
            </a:r>
            <a:r>
              <a:rPr sz="2400" spc="-30" dirty="0">
                <a:latin typeface="Arial"/>
                <a:cs typeface="Arial"/>
              </a:rPr>
              <a:t> </a:t>
            </a:r>
            <a:r>
              <a:rPr sz="2400" dirty="0">
                <a:latin typeface="Arial"/>
                <a:cs typeface="Arial"/>
              </a:rPr>
              <a:t>a</a:t>
            </a:r>
            <a:r>
              <a:rPr sz="2400" spc="-25" dirty="0">
                <a:latin typeface="Arial"/>
                <a:cs typeface="Arial"/>
              </a:rPr>
              <a:t> </a:t>
            </a:r>
            <a:r>
              <a:rPr sz="2400" dirty="0">
                <a:latin typeface="Arial"/>
                <a:cs typeface="Arial"/>
              </a:rPr>
              <a:t>breakpoint</a:t>
            </a:r>
            <a:r>
              <a:rPr sz="2400" spc="-10" dirty="0">
                <a:latin typeface="Arial"/>
                <a:cs typeface="Arial"/>
              </a:rPr>
              <a:t> </a:t>
            </a:r>
            <a:r>
              <a:rPr sz="2400" dirty="0">
                <a:latin typeface="Arial"/>
                <a:cs typeface="Arial"/>
              </a:rPr>
              <a:t>at</a:t>
            </a:r>
            <a:r>
              <a:rPr sz="2400" spc="-15" dirty="0">
                <a:latin typeface="Arial"/>
                <a:cs typeface="Arial"/>
              </a:rPr>
              <a:t> </a:t>
            </a:r>
            <a:r>
              <a:rPr sz="2400" spc="-10" dirty="0">
                <a:latin typeface="Arial"/>
                <a:cs typeface="Arial"/>
              </a:rPr>
              <a:t>bof()</a:t>
            </a:r>
            <a:endParaRPr sz="2400">
              <a:latin typeface="Arial"/>
              <a:cs typeface="Arial"/>
            </a:endParaRPr>
          </a:p>
          <a:p>
            <a:pPr marL="354330" indent="-339090">
              <a:lnSpc>
                <a:spcPct val="100000"/>
              </a:lnSpc>
              <a:spcBef>
                <a:spcPts val="265"/>
              </a:spcBef>
              <a:buAutoNum type="arabicPeriod"/>
              <a:tabLst>
                <a:tab pos="354965" algn="l"/>
              </a:tabLst>
            </a:pPr>
            <a:r>
              <a:rPr sz="2400" dirty="0">
                <a:latin typeface="Arial"/>
                <a:cs typeface="Arial"/>
              </a:rPr>
              <a:t>Run</a:t>
            </a:r>
            <a:r>
              <a:rPr sz="2400" spc="-20" dirty="0">
                <a:latin typeface="Arial"/>
                <a:cs typeface="Arial"/>
              </a:rPr>
              <a:t> </a:t>
            </a:r>
            <a:r>
              <a:rPr sz="2400" dirty="0">
                <a:latin typeface="Arial"/>
                <a:cs typeface="Arial"/>
              </a:rPr>
              <a:t>the</a:t>
            </a:r>
            <a:r>
              <a:rPr sz="2400" spc="-25" dirty="0">
                <a:latin typeface="Arial"/>
                <a:cs typeface="Arial"/>
              </a:rPr>
              <a:t> </a:t>
            </a:r>
            <a:r>
              <a:rPr sz="2400" dirty="0">
                <a:latin typeface="Arial"/>
                <a:cs typeface="Arial"/>
              </a:rPr>
              <a:t>program</a:t>
            </a:r>
            <a:r>
              <a:rPr sz="2400" spc="-10" dirty="0">
                <a:latin typeface="Arial"/>
                <a:cs typeface="Arial"/>
              </a:rPr>
              <a:t> </a:t>
            </a:r>
            <a:r>
              <a:rPr sz="2400" dirty="0">
                <a:latin typeface="Arial"/>
                <a:cs typeface="Arial"/>
              </a:rPr>
              <a:t>until</a:t>
            </a:r>
            <a:r>
              <a:rPr sz="2400" spc="-5" dirty="0">
                <a:latin typeface="Arial"/>
                <a:cs typeface="Arial"/>
              </a:rPr>
              <a:t> </a:t>
            </a:r>
            <a:r>
              <a:rPr sz="2400" dirty="0">
                <a:latin typeface="Arial"/>
                <a:cs typeface="Arial"/>
              </a:rPr>
              <a:t>it</a:t>
            </a:r>
            <a:r>
              <a:rPr sz="2400" spc="-20" dirty="0">
                <a:latin typeface="Arial"/>
                <a:cs typeface="Arial"/>
              </a:rPr>
              <a:t> </a:t>
            </a:r>
            <a:r>
              <a:rPr sz="2400" dirty="0">
                <a:latin typeface="Arial"/>
                <a:cs typeface="Arial"/>
              </a:rPr>
              <a:t>reaches</a:t>
            </a:r>
            <a:r>
              <a:rPr sz="2400" spc="-5" dirty="0">
                <a:latin typeface="Arial"/>
                <a:cs typeface="Arial"/>
              </a:rPr>
              <a:t> </a:t>
            </a:r>
            <a:r>
              <a:rPr sz="2400" dirty="0">
                <a:latin typeface="Arial"/>
                <a:cs typeface="Arial"/>
              </a:rPr>
              <a:t>the</a:t>
            </a:r>
            <a:r>
              <a:rPr sz="2400" spc="-25" dirty="0">
                <a:latin typeface="Arial"/>
                <a:cs typeface="Arial"/>
              </a:rPr>
              <a:t> </a:t>
            </a:r>
            <a:r>
              <a:rPr sz="2400" spc="-10" dirty="0">
                <a:latin typeface="Arial"/>
                <a:cs typeface="Arial"/>
              </a:rPr>
              <a:t>breakpoint</a:t>
            </a:r>
            <a:endParaRPr sz="2400">
              <a:latin typeface="Arial"/>
              <a:cs typeface="Arial"/>
            </a:endParaRPr>
          </a:p>
          <a:p>
            <a:pPr marL="351155" indent="-339090">
              <a:lnSpc>
                <a:spcPct val="100000"/>
              </a:lnSpc>
              <a:spcBef>
                <a:spcPts val="75"/>
              </a:spcBef>
              <a:buAutoNum type="arabicPeriod"/>
              <a:tabLst>
                <a:tab pos="351790" algn="l"/>
              </a:tabLst>
            </a:pPr>
            <a:r>
              <a:rPr sz="2400" dirty="0">
                <a:latin typeface="Arial"/>
                <a:cs typeface="Arial"/>
              </a:rPr>
              <a:t>Step</a:t>
            </a:r>
            <a:r>
              <a:rPr sz="2400" spc="-10" dirty="0">
                <a:latin typeface="Arial"/>
                <a:cs typeface="Arial"/>
              </a:rPr>
              <a:t> </a:t>
            </a:r>
            <a:r>
              <a:rPr sz="2400" dirty="0">
                <a:latin typeface="Arial"/>
                <a:cs typeface="Arial"/>
              </a:rPr>
              <a:t>into</a:t>
            </a:r>
            <a:r>
              <a:rPr sz="2400" spc="-15" dirty="0">
                <a:latin typeface="Arial"/>
                <a:cs typeface="Arial"/>
              </a:rPr>
              <a:t> </a:t>
            </a:r>
            <a:r>
              <a:rPr sz="2400" dirty="0">
                <a:latin typeface="Arial"/>
                <a:cs typeface="Arial"/>
              </a:rPr>
              <a:t>the</a:t>
            </a:r>
            <a:r>
              <a:rPr sz="2400" spc="-20" dirty="0">
                <a:latin typeface="Arial"/>
                <a:cs typeface="Arial"/>
              </a:rPr>
              <a:t> </a:t>
            </a:r>
            <a:r>
              <a:rPr sz="2400" dirty="0">
                <a:latin typeface="Arial"/>
                <a:cs typeface="Arial"/>
              </a:rPr>
              <a:t>bof</a:t>
            </a:r>
            <a:r>
              <a:rPr sz="2400" spc="-5" dirty="0">
                <a:latin typeface="Arial"/>
                <a:cs typeface="Arial"/>
              </a:rPr>
              <a:t> </a:t>
            </a:r>
            <a:r>
              <a:rPr sz="2400" spc="-10" dirty="0">
                <a:latin typeface="Arial"/>
                <a:cs typeface="Arial"/>
              </a:rPr>
              <a:t>function</a:t>
            </a:r>
            <a:endParaRPr sz="2400">
              <a:latin typeface="Arial"/>
              <a:cs typeface="Arial"/>
            </a:endParaRPr>
          </a:p>
          <a:p>
            <a:pPr marL="350520" indent="-338455">
              <a:lnSpc>
                <a:spcPct val="100000"/>
              </a:lnSpc>
              <a:buAutoNum type="arabicPeriod"/>
              <a:tabLst>
                <a:tab pos="351155" algn="l"/>
              </a:tabLst>
            </a:pPr>
            <a:r>
              <a:rPr sz="2400" dirty="0">
                <a:latin typeface="Arial"/>
                <a:cs typeface="Arial"/>
              </a:rPr>
              <a:t>Find</a:t>
            </a:r>
            <a:r>
              <a:rPr sz="2400" spc="-20" dirty="0">
                <a:latin typeface="Arial"/>
                <a:cs typeface="Arial"/>
              </a:rPr>
              <a:t> </a:t>
            </a:r>
            <a:r>
              <a:rPr sz="2400" dirty="0">
                <a:latin typeface="Arial"/>
                <a:cs typeface="Arial"/>
              </a:rPr>
              <a:t>the</a:t>
            </a:r>
            <a:r>
              <a:rPr sz="2400" spc="-30" dirty="0">
                <a:latin typeface="Arial"/>
                <a:cs typeface="Arial"/>
              </a:rPr>
              <a:t> </a:t>
            </a:r>
            <a:r>
              <a:rPr sz="2400" dirty="0">
                <a:latin typeface="Arial"/>
                <a:cs typeface="Arial"/>
              </a:rPr>
              <a:t>address</a:t>
            </a:r>
            <a:r>
              <a:rPr sz="2400" spc="-10" dirty="0">
                <a:latin typeface="Arial"/>
                <a:cs typeface="Arial"/>
              </a:rPr>
              <a:t> </a:t>
            </a:r>
            <a:r>
              <a:rPr sz="2400" dirty="0">
                <a:latin typeface="Arial"/>
                <a:cs typeface="Arial"/>
              </a:rPr>
              <a:t>of</a:t>
            </a:r>
            <a:r>
              <a:rPr sz="2400" spc="-20" dirty="0">
                <a:latin typeface="Arial"/>
                <a:cs typeface="Arial"/>
              </a:rPr>
              <a:t> $ebp</a:t>
            </a:r>
            <a:endParaRPr sz="2400">
              <a:latin typeface="Arial"/>
              <a:cs typeface="Arial"/>
            </a:endParaRPr>
          </a:p>
          <a:p>
            <a:pPr marL="351155" indent="-339090">
              <a:lnSpc>
                <a:spcPct val="100000"/>
              </a:lnSpc>
              <a:buAutoNum type="arabicPeriod"/>
              <a:tabLst>
                <a:tab pos="351790" algn="l"/>
              </a:tabLst>
            </a:pPr>
            <a:r>
              <a:rPr sz="2400" dirty="0">
                <a:latin typeface="Arial"/>
                <a:cs typeface="Arial"/>
              </a:rPr>
              <a:t>Find</a:t>
            </a:r>
            <a:r>
              <a:rPr sz="2400" spc="-10" dirty="0">
                <a:latin typeface="Arial"/>
                <a:cs typeface="Arial"/>
              </a:rPr>
              <a:t> </a:t>
            </a:r>
            <a:r>
              <a:rPr sz="2400" dirty="0">
                <a:latin typeface="Arial"/>
                <a:cs typeface="Arial"/>
              </a:rPr>
              <a:t>the</a:t>
            </a:r>
            <a:r>
              <a:rPr sz="2400" spc="-15" dirty="0">
                <a:latin typeface="Arial"/>
                <a:cs typeface="Arial"/>
              </a:rPr>
              <a:t> </a:t>
            </a:r>
            <a:r>
              <a:rPr sz="2400" dirty="0">
                <a:latin typeface="Arial"/>
                <a:cs typeface="Arial"/>
              </a:rPr>
              <a:t>address</a:t>
            </a:r>
            <a:r>
              <a:rPr sz="2400" spc="-5" dirty="0">
                <a:latin typeface="Arial"/>
                <a:cs typeface="Arial"/>
              </a:rPr>
              <a:t> </a:t>
            </a:r>
            <a:r>
              <a:rPr sz="2400" dirty="0">
                <a:latin typeface="Arial"/>
                <a:cs typeface="Arial"/>
              </a:rPr>
              <a:t>of</a:t>
            </a:r>
            <a:r>
              <a:rPr sz="2400" spc="-20" dirty="0">
                <a:latin typeface="Arial"/>
                <a:cs typeface="Arial"/>
              </a:rPr>
              <a:t> </a:t>
            </a:r>
            <a:r>
              <a:rPr sz="2400" spc="-10" dirty="0">
                <a:latin typeface="Arial"/>
                <a:cs typeface="Arial"/>
              </a:rPr>
              <a:t>buffer</a:t>
            </a:r>
            <a:endParaRPr sz="2400">
              <a:latin typeface="Arial"/>
              <a:cs typeface="Arial"/>
            </a:endParaRPr>
          </a:p>
          <a:p>
            <a:pPr marL="351155" indent="-339090">
              <a:lnSpc>
                <a:spcPct val="100000"/>
              </a:lnSpc>
              <a:buAutoNum type="arabicPeriod"/>
              <a:tabLst>
                <a:tab pos="351790" algn="l"/>
              </a:tabLst>
            </a:pPr>
            <a:r>
              <a:rPr sz="2400" dirty="0">
                <a:latin typeface="Arial"/>
                <a:cs typeface="Arial"/>
              </a:rPr>
              <a:t>Calculate</a:t>
            </a:r>
            <a:r>
              <a:rPr sz="2400" spc="10" dirty="0">
                <a:latin typeface="Arial"/>
                <a:cs typeface="Arial"/>
              </a:rPr>
              <a:t> </a:t>
            </a:r>
            <a:r>
              <a:rPr sz="2400" dirty="0">
                <a:latin typeface="Arial"/>
                <a:cs typeface="Arial"/>
              </a:rPr>
              <a:t>the</a:t>
            </a:r>
            <a:r>
              <a:rPr sz="2400" spc="-20" dirty="0">
                <a:latin typeface="Arial"/>
                <a:cs typeface="Arial"/>
              </a:rPr>
              <a:t> </a:t>
            </a:r>
            <a:r>
              <a:rPr sz="2400" dirty="0">
                <a:latin typeface="Arial"/>
                <a:cs typeface="Arial"/>
              </a:rPr>
              <a:t>difference</a:t>
            </a:r>
            <a:r>
              <a:rPr sz="2400" spc="-35" dirty="0">
                <a:latin typeface="Arial"/>
                <a:cs typeface="Arial"/>
              </a:rPr>
              <a:t> </a:t>
            </a:r>
            <a:r>
              <a:rPr sz="2400" dirty="0">
                <a:latin typeface="Arial"/>
                <a:cs typeface="Arial"/>
              </a:rPr>
              <a:t>between</a:t>
            </a:r>
            <a:r>
              <a:rPr sz="2400" spc="5" dirty="0">
                <a:latin typeface="Arial"/>
                <a:cs typeface="Arial"/>
              </a:rPr>
              <a:t> </a:t>
            </a:r>
            <a:r>
              <a:rPr sz="2400" dirty="0">
                <a:latin typeface="Arial"/>
                <a:cs typeface="Arial"/>
              </a:rPr>
              <a:t>ebp</a:t>
            </a:r>
            <a:r>
              <a:rPr sz="2400" spc="-30" dirty="0">
                <a:latin typeface="Arial"/>
                <a:cs typeface="Arial"/>
              </a:rPr>
              <a:t> </a:t>
            </a:r>
            <a:r>
              <a:rPr sz="2400" dirty="0">
                <a:latin typeface="Arial"/>
                <a:cs typeface="Arial"/>
              </a:rPr>
              <a:t>and</a:t>
            </a:r>
            <a:r>
              <a:rPr sz="2400" spc="-20" dirty="0">
                <a:latin typeface="Arial"/>
                <a:cs typeface="Arial"/>
              </a:rPr>
              <a:t> </a:t>
            </a:r>
            <a:r>
              <a:rPr sz="2400" spc="-10" dirty="0">
                <a:latin typeface="Arial"/>
                <a:cs typeface="Arial"/>
              </a:rPr>
              <a:t>buffer</a:t>
            </a:r>
            <a:endParaRPr sz="2400">
              <a:latin typeface="Arial"/>
              <a:cs typeface="Arial"/>
            </a:endParaRPr>
          </a:p>
        </p:txBody>
      </p:sp>
      <p:sp>
        <p:nvSpPr>
          <p:cNvPr id="48" name="object 48"/>
          <p:cNvSpPr txBox="1"/>
          <p:nvPr/>
        </p:nvSpPr>
        <p:spPr>
          <a:xfrm>
            <a:off x="11709907" y="6540818"/>
            <a:ext cx="405130" cy="281305"/>
          </a:xfrm>
          <a:prstGeom prst="rect">
            <a:avLst/>
          </a:prstGeom>
        </p:spPr>
        <p:txBody>
          <a:bodyPr vert="horz" wrap="square" lIns="0" tIns="0" rIns="0" bIns="0" rtlCol="0">
            <a:spAutoFit/>
          </a:bodyPr>
          <a:lstStyle/>
          <a:p>
            <a:pPr marL="12700">
              <a:lnSpc>
                <a:spcPts val="2090"/>
              </a:lnSpc>
            </a:pPr>
            <a:r>
              <a:rPr sz="1800" spc="-25" dirty="0">
                <a:latin typeface="Arial"/>
                <a:cs typeface="Arial"/>
              </a:rPr>
              <a:t>109</a:t>
            </a:r>
            <a:endParaRPr sz="1800">
              <a:latin typeface="Arial"/>
              <a:cs typeface="Arial"/>
            </a:endParaRPr>
          </a:p>
        </p:txBody>
      </p:sp>
      <p:sp>
        <p:nvSpPr>
          <p:cNvPr id="47" name="object 47"/>
          <p:cNvSpPr txBox="1"/>
          <p:nvPr/>
        </p:nvSpPr>
        <p:spPr>
          <a:xfrm>
            <a:off x="5209794" y="5233212"/>
            <a:ext cx="6175375" cy="949325"/>
          </a:xfrm>
          <a:prstGeom prst="rect">
            <a:avLst/>
          </a:prstGeom>
        </p:spPr>
        <p:txBody>
          <a:bodyPr vert="horz" wrap="square" lIns="0" tIns="12065" rIns="0" bIns="0" rtlCol="0">
            <a:spAutoFit/>
          </a:bodyPr>
          <a:lstStyle/>
          <a:p>
            <a:pPr marL="83185" marR="5080" indent="-71120">
              <a:lnSpc>
                <a:spcPct val="126299"/>
              </a:lnSpc>
              <a:spcBef>
                <a:spcPts val="95"/>
              </a:spcBef>
            </a:pPr>
            <a:r>
              <a:rPr sz="2400" dirty="0">
                <a:latin typeface="Arial"/>
                <a:cs typeface="Arial"/>
              </a:rPr>
              <a:t>We</a:t>
            </a:r>
            <a:r>
              <a:rPr sz="2400" spc="-20" dirty="0">
                <a:latin typeface="Arial"/>
                <a:cs typeface="Arial"/>
              </a:rPr>
              <a:t> </a:t>
            </a:r>
            <a:r>
              <a:rPr sz="2400" dirty="0">
                <a:latin typeface="Arial"/>
                <a:cs typeface="Arial"/>
              </a:rPr>
              <a:t>need</a:t>
            </a:r>
            <a:r>
              <a:rPr sz="2400" spc="5" dirty="0">
                <a:latin typeface="Arial"/>
                <a:cs typeface="Arial"/>
              </a:rPr>
              <a:t> </a:t>
            </a:r>
            <a:r>
              <a:rPr sz="2400" dirty="0">
                <a:latin typeface="Arial"/>
                <a:cs typeface="Arial"/>
              </a:rPr>
              <a:t>to</a:t>
            </a:r>
            <a:r>
              <a:rPr sz="2400" spc="-5" dirty="0">
                <a:latin typeface="Arial"/>
                <a:cs typeface="Arial"/>
              </a:rPr>
              <a:t> </a:t>
            </a:r>
            <a:r>
              <a:rPr sz="2400" dirty="0">
                <a:latin typeface="Arial"/>
                <a:cs typeface="Arial"/>
              </a:rPr>
              <a:t>add 4</a:t>
            </a:r>
            <a:r>
              <a:rPr sz="2400" spc="-15" dirty="0">
                <a:latin typeface="Arial"/>
                <a:cs typeface="Arial"/>
              </a:rPr>
              <a:t> </a:t>
            </a:r>
            <a:r>
              <a:rPr sz="2400" dirty="0">
                <a:latin typeface="Arial"/>
                <a:cs typeface="Arial"/>
              </a:rPr>
              <a:t>to</a:t>
            </a:r>
            <a:r>
              <a:rPr sz="2400" spc="-5" dirty="0">
                <a:latin typeface="Arial"/>
                <a:cs typeface="Arial"/>
              </a:rPr>
              <a:t> </a:t>
            </a:r>
            <a:r>
              <a:rPr sz="2400" dirty="0">
                <a:latin typeface="Arial"/>
                <a:cs typeface="Arial"/>
              </a:rPr>
              <a:t>reach the</a:t>
            </a:r>
            <a:r>
              <a:rPr sz="2400" spc="-5" dirty="0">
                <a:latin typeface="Arial"/>
                <a:cs typeface="Arial"/>
              </a:rPr>
              <a:t> </a:t>
            </a:r>
            <a:r>
              <a:rPr sz="2400" dirty="0">
                <a:latin typeface="Arial"/>
                <a:cs typeface="Arial"/>
              </a:rPr>
              <a:t>return</a:t>
            </a:r>
            <a:r>
              <a:rPr sz="2400" spc="-5" dirty="0">
                <a:latin typeface="Arial"/>
                <a:cs typeface="Arial"/>
              </a:rPr>
              <a:t> </a:t>
            </a:r>
            <a:r>
              <a:rPr sz="2400" spc="-10" dirty="0">
                <a:latin typeface="Arial"/>
                <a:cs typeface="Arial"/>
              </a:rPr>
              <a:t>address </a:t>
            </a:r>
            <a:r>
              <a:rPr sz="2400" dirty="0">
                <a:latin typeface="Arial"/>
                <a:cs typeface="Arial"/>
              </a:rPr>
              <a:t>108</a:t>
            </a:r>
            <a:r>
              <a:rPr sz="2400" spc="-10" dirty="0">
                <a:latin typeface="Arial"/>
                <a:cs typeface="Arial"/>
              </a:rPr>
              <a:t> </a:t>
            </a:r>
            <a:r>
              <a:rPr sz="2400" dirty="0">
                <a:latin typeface="Arial"/>
                <a:cs typeface="Arial"/>
              </a:rPr>
              <a:t>+</a:t>
            </a:r>
            <a:r>
              <a:rPr sz="2400" spc="-35" dirty="0">
                <a:latin typeface="Arial"/>
                <a:cs typeface="Arial"/>
              </a:rPr>
              <a:t> </a:t>
            </a:r>
            <a:r>
              <a:rPr sz="2400" dirty="0">
                <a:latin typeface="Arial"/>
                <a:cs typeface="Arial"/>
              </a:rPr>
              <a:t>4</a:t>
            </a:r>
            <a:r>
              <a:rPr sz="2400" spc="-15" dirty="0">
                <a:latin typeface="Arial"/>
                <a:cs typeface="Arial"/>
              </a:rPr>
              <a:t> </a:t>
            </a:r>
            <a:r>
              <a:rPr sz="2400" dirty="0">
                <a:latin typeface="Arial"/>
                <a:cs typeface="Arial"/>
              </a:rPr>
              <a:t>=</a:t>
            </a:r>
            <a:r>
              <a:rPr sz="2400" spc="-10" dirty="0">
                <a:latin typeface="Arial"/>
                <a:cs typeface="Arial"/>
              </a:rPr>
              <a:t> </a:t>
            </a:r>
            <a:r>
              <a:rPr sz="2400" dirty="0">
                <a:latin typeface="Arial"/>
                <a:cs typeface="Arial"/>
              </a:rPr>
              <a:t>112</a:t>
            </a:r>
            <a:r>
              <a:rPr sz="2400" spc="-10" dirty="0">
                <a:latin typeface="Arial"/>
                <a:cs typeface="Arial"/>
              </a:rPr>
              <a:t> </a:t>
            </a:r>
            <a:r>
              <a:rPr sz="2400" dirty="0">
                <a:latin typeface="Arial"/>
                <a:cs typeface="Arial"/>
              </a:rPr>
              <a:t>is</a:t>
            </a:r>
            <a:r>
              <a:rPr sz="2400" spc="-20" dirty="0">
                <a:latin typeface="Arial"/>
                <a:cs typeface="Arial"/>
              </a:rPr>
              <a:t> </a:t>
            </a:r>
            <a:r>
              <a:rPr sz="2400" dirty="0">
                <a:latin typeface="Arial"/>
                <a:cs typeface="Arial"/>
              </a:rPr>
              <a:t>our</a:t>
            </a:r>
            <a:r>
              <a:rPr sz="2400" spc="-15" dirty="0">
                <a:latin typeface="Arial"/>
                <a:cs typeface="Arial"/>
              </a:rPr>
              <a:t> </a:t>
            </a:r>
            <a:r>
              <a:rPr sz="2400" dirty="0">
                <a:latin typeface="Arial"/>
                <a:cs typeface="Arial"/>
              </a:rPr>
              <a:t>total</a:t>
            </a:r>
            <a:r>
              <a:rPr sz="2400" spc="-15" dirty="0">
                <a:latin typeface="Arial"/>
                <a:cs typeface="Arial"/>
              </a:rPr>
              <a:t> </a:t>
            </a:r>
            <a:r>
              <a:rPr sz="2400" spc="-10" dirty="0">
                <a:latin typeface="Arial"/>
                <a:cs typeface="Arial"/>
              </a:rPr>
              <a:t>offset</a:t>
            </a:r>
            <a:endParaRPr sz="2400">
              <a:latin typeface="Arial"/>
              <a:cs typeface="Arial"/>
            </a:endParaRPr>
          </a:p>
        </p:txBody>
      </p:sp>
      <p:grpSp>
        <p:nvGrpSpPr>
          <p:cNvPr id="49" name="object 3">
            <a:extLst>
              <a:ext uri="{FF2B5EF4-FFF2-40B4-BE49-F238E27FC236}">
                <a16:creationId xmlns:a16="http://schemas.microsoft.com/office/drawing/2014/main" id="{35A04256-84E3-873D-54AC-DFBA56D0DEFE}"/>
              </a:ext>
            </a:extLst>
          </p:cNvPr>
          <p:cNvGrpSpPr/>
          <p:nvPr/>
        </p:nvGrpSpPr>
        <p:grpSpPr>
          <a:xfrm>
            <a:off x="-6350" y="6466078"/>
            <a:ext cx="12204700" cy="398780"/>
            <a:chOff x="-6350" y="6466078"/>
            <a:chExt cx="12204700" cy="398780"/>
          </a:xfrm>
          <a:solidFill>
            <a:schemeClr val="accent3"/>
          </a:solidFill>
        </p:grpSpPr>
        <p:sp>
          <p:nvSpPr>
            <p:cNvPr id="50" name="object 4">
              <a:extLst>
                <a:ext uri="{FF2B5EF4-FFF2-40B4-BE49-F238E27FC236}">
                  <a16:creationId xmlns:a16="http://schemas.microsoft.com/office/drawing/2014/main" id="{3433B51D-3BFF-4CFB-7255-7B69B6B58997}"/>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1" name="object 5">
              <a:extLst>
                <a:ext uri="{FF2B5EF4-FFF2-40B4-BE49-F238E27FC236}">
                  <a16:creationId xmlns:a16="http://schemas.microsoft.com/office/drawing/2014/main" id="{96EDF4D3-D5B8-E58F-E99A-F7BA1B999208}"/>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52" name="Picture 51" descr="Logo&#10;&#10;Description automatically generated with medium confidence">
            <a:extLst>
              <a:ext uri="{FF2B5EF4-FFF2-40B4-BE49-F238E27FC236}">
                <a16:creationId xmlns:a16="http://schemas.microsoft.com/office/drawing/2014/main" id="{FEC17652-165E-6516-5643-0DC1CFC1B21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80213"/>
            <a:ext cx="5547360" cy="391795"/>
          </a:xfrm>
          <a:prstGeom prst="rect">
            <a:avLst/>
          </a:prstGeom>
        </p:spPr>
        <p:txBody>
          <a:bodyPr vert="horz" wrap="square" lIns="0" tIns="12700" rIns="0" bIns="0" rtlCol="0">
            <a:spAutoFit/>
          </a:bodyPr>
          <a:lstStyle/>
          <a:p>
            <a:pPr marL="12700">
              <a:lnSpc>
                <a:spcPct val="100000"/>
              </a:lnSpc>
              <a:spcBef>
                <a:spcPts val="100"/>
              </a:spcBef>
            </a:pPr>
            <a:r>
              <a:rPr sz="2400" b="1" u="sng" dirty="0">
                <a:solidFill>
                  <a:srgbClr val="000000"/>
                </a:solidFill>
                <a:uFill>
                  <a:solidFill>
                    <a:srgbClr val="000000"/>
                  </a:solidFill>
                </a:uFill>
                <a:latin typeface="Arial"/>
                <a:cs typeface="Arial"/>
              </a:rPr>
              <a:t>Step</a:t>
            </a:r>
            <a:r>
              <a:rPr sz="2400" b="1" u="sng" spc="-20" dirty="0">
                <a:solidFill>
                  <a:srgbClr val="000000"/>
                </a:solidFill>
                <a:uFill>
                  <a:solidFill>
                    <a:srgbClr val="000000"/>
                  </a:solidFill>
                </a:uFill>
                <a:latin typeface="Arial"/>
                <a:cs typeface="Arial"/>
              </a:rPr>
              <a:t> </a:t>
            </a:r>
            <a:r>
              <a:rPr sz="2400" b="1" u="sng" dirty="0">
                <a:solidFill>
                  <a:srgbClr val="000000"/>
                </a:solidFill>
                <a:uFill>
                  <a:solidFill>
                    <a:srgbClr val="000000"/>
                  </a:solidFill>
                </a:uFill>
                <a:latin typeface="Arial"/>
                <a:cs typeface="Arial"/>
              </a:rPr>
              <a:t>1:</a:t>
            </a:r>
            <a:r>
              <a:rPr sz="2400" b="1" u="sng" spc="-15" dirty="0">
                <a:solidFill>
                  <a:srgbClr val="000000"/>
                </a:solidFill>
                <a:uFill>
                  <a:solidFill>
                    <a:srgbClr val="000000"/>
                  </a:solidFill>
                </a:uFill>
                <a:latin typeface="Arial"/>
                <a:cs typeface="Arial"/>
              </a:rPr>
              <a:t> </a:t>
            </a:r>
            <a:r>
              <a:rPr sz="2400" dirty="0">
                <a:solidFill>
                  <a:srgbClr val="000000"/>
                </a:solidFill>
              </a:rPr>
              <a:t>Find</a:t>
            </a:r>
            <a:r>
              <a:rPr sz="2400" spc="-5" dirty="0">
                <a:solidFill>
                  <a:srgbClr val="000000"/>
                </a:solidFill>
              </a:rPr>
              <a:t> </a:t>
            </a:r>
            <a:r>
              <a:rPr sz="2400" dirty="0">
                <a:solidFill>
                  <a:srgbClr val="000000"/>
                </a:solidFill>
              </a:rPr>
              <a:t>the</a:t>
            </a:r>
            <a:r>
              <a:rPr sz="2400" spc="-25" dirty="0">
                <a:solidFill>
                  <a:srgbClr val="000000"/>
                </a:solidFill>
              </a:rPr>
              <a:t> </a:t>
            </a:r>
            <a:r>
              <a:rPr sz="2400" dirty="0">
                <a:solidFill>
                  <a:srgbClr val="000000"/>
                </a:solidFill>
              </a:rPr>
              <a:t>offset</a:t>
            </a:r>
            <a:r>
              <a:rPr sz="2400" spc="-30" dirty="0">
                <a:solidFill>
                  <a:srgbClr val="000000"/>
                </a:solidFill>
              </a:rPr>
              <a:t> </a:t>
            </a:r>
            <a:r>
              <a:rPr sz="2400" dirty="0">
                <a:solidFill>
                  <a:srgbClr val="000000"/>
                </a:solidFill>
              </a:rPr>
              <a:t>between</a:t>
            </a:r>
            <a:r>
              <a:rPr sz="2400" spc="-5" dirty="0">
                <a:solidFill>
                  <a:srgbClr val="000000"/>
                </a:solidFill>
              </a:rPr>
              <a:t> </a:t>
            </a:r>
            <a:r>
              <a:rPr sz="2400" dirty="0">
                <a:solidFill>
                  <a:srgbClr val="000000"/>
                </a:solidFill>
              </a:rPr>
              <a:t>the</a:t>
            </a:r>
            <a:r>
              <a:rPr sz="2400" spc="-5" dirty="0">
                <a:solidFill>
                  <a:srgbClr val="000000"/>
                </a:solidFill>
              </a:rPr>
              <a:t> </a:t>
            </a:r>
            <a:r>
              <a:rPr sz="2400" spc="-20" dirty="0">
                <a:solidFill>
                  <a:srgbClr val="000000"/>
                </a:solidFill>
              </a:rPr>
              <a:t>base</a:t>
            </a:r>
            <a:endParaRPr sz="2400">
              <a:latin typeface="Arial"/>
              <a:cs typeface="Arial"/>
            </a:endParaRPr>
          </a:p>
        </p:txBody>
      </p:sp>
      <p:sp>
        <p:nvSpPr>
          <p:cNvPr id="3" name="object 3"/>
          <p:cNvSpPr txBox="1"/>
          <p:nvPr/>
        </p:nvSpPr>
        <p:spPr>
          <a:xfrm>
            <a:off x="307340" y="446659"/>
            <a:ext cx="480123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of</a:t>
            </a:r>
            <a:r>
              <a:rPr sz="2400" spc="-25" dirty="0">
                <a:latin typeface="Arial"/>
                <a:cs typeface="Arial"/>
              </a:rPr>
              <a:t> </a:t>
            </a:r>
            <a:r>
              <a:rPr sz="2400" dirty="0">
                <a:latin typeface="Arial"/>
                <a:cs typeface="Arial"/>
              </a:rPr>
              <a:t>the</a:t>
            </a:r>
            <a:r>
              <a:rPr sz="2400" spc="-25" dirty="0">
                <a:latin typeface="Arial"/>
                <a:cs typeface="Arial"/>
              </a:rPr>
              <a:t> </a:t>
            </a:r>
            <a:r>
              <a:rPr sz="2400" dirty="0">
                <a:latin typeface="Arial"/>
                <a:cs typeface="Arial"/>
              </a:rPr>
              <a:t>buffer</a:t>
            </a:r>
            <a:r>
              <a:rPr sz="2400" spc="-10" dirty="0">
                <a:latin typeface="Arial"/>
                <a:cs typeface="Arial"/>
              </a:rPr>
              <a:t> </a:t>
            </a:r>
            <a:r>
              <a:rPr sz="2400" dirty="0">
                <a:latin typeface="Arial"/>
                <a:cs typeface="Arial"/>
              </a:rPr>
              <a:t>and</a:t>
            </a:r>
            <a:r>
              <a:rPr sz="2400" spc="-1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return</a:t>
            </a:r>
            <a:r>
              <a:rPr sz="2400" spc="-15" dirty="0">
                <a:latin typeface="Arial"/>
                <a:cs typeface="Arial"/>
              </a:rPr>
              <a:t> </a:t>
            </a:r>
            <a:r>
              <a:rPr sz="2400" spc="-10" dirty="0">
                <a:latin typeface="Arial"/>
                <a:cs typeface="Arial"/>
              </a:rPr>
              <a:t>address</a:t>
            </a:r>
            <a:endParaRPr sz="2400">
              <a:latin typeface="Arial"/>
              <a:cs typeface="Arial"/>
            </a:endParaRPr>
          </a:p>
        </p:txBody>
      </p:sp>
      <p:grpSp>
        <p:nvGrpSpPr>
          <p:cNvPr id="4" name="object 4"/>
          <p:cNvGrpSpPr/>
          <p:nvPr/>
        </p:nvGrpSpPr>
        <p:grpSpPr>
          <a:xfrm>
            <a:off x="750062" y="978661"/>
            <a:ext cx="3378200" cy="1183640"/>
            <a:chOff x="750062" y="978661"/>
            <a:chExt cx="3378200" cy="1183640"/>
          </a:xfrm>
        </p:grpSpPr>
        <p:sp>
          <p:nvSpPr>
            <p:cNvPr id="5" name="object 5"/>
            <p:cNvSpPr/>
            <p:nvPr/>
          </p:nvSpPr>
          <p:spPr>
            <a:xfrm>
              <a:off x="762762" y="991361"/>
              <a:ext cx="3352800" cy="1158240"/>
            </a:xfrm>
            <a:custGeom>
              <a:avLst/>
              <a:gdLst/>
              <a:ahLst/>
              <a:cxnLst/>
              <a:rect l="l" t="t" r="r" b="b"/>
              <a:pathLst>
                <a:path w="3352800" h="1158239">
                  <a:moveTo>
                    <a:pt x="3352800" y="0"/>
                  </a:moveTo>
                  <a:lnTo>
                    <a:pt x="0" y="0"/>
                  </a:lnTo>
                  <a:lnTo>
                    <a:pt x="0" y="1158239"/>
                  </a:lnTo>
                  <a:lnTo>
                    <a:pt x="3352800" y="1158239"/>
                  </a:lnTo>
                  <a:lnTo>
                    <a:pt x="3352800" y="0"/>
                  </a:lnTo>
                  <a:close/>
                </a:path>
              </a:pathLst>
            </a:custGeom>
            <a:solidFill>
              <a:srgbClr val="C0504D"/>
            </a:solidFill>
          </p:spPr>
          <p:txBody>
            <a:bodyPr wrap="square" lIns="0" tIns="0" rIns="0" bIns="0" rtlCol="0"/>
            <a:lstStyle/>
            <a:p>
              <a:endParaRPr/>
            </a:p>
          </p:txBody>
        </p:sp>
        <p:sp>
          <p:nvSpPr>
            <p:cNvPr id="6" name="object 6"/>
            <p:cNvSpPr/>
            <p:nvPr/>
          </p:nvSpPr>
          <p:spPr>
            <a:xfrm>
              <a:off x="762762" y="991361"/>
              <a:ext cx="3352800" cy="1158240"/>
            </a:xfrm>
            <a:custGeom>
              <a:avLst/>
              <a:gdLst/>
              <a:ahLst/>
              <a:cxnLst/>
              <a:rect l="l" t="t" r="r" b="b"/>
              <a:pathLst>
                <a:path w="3352800" h="1158239">
                  <a:moveTo>
                    <a:pt x="0" y="1158239"/>
                  </a:moveTo>
                  <a:lnTo>
                    <a:pt x="3352800" y="1158239"/>
                  </a:lnTo>
                  <a:lnTo>
                    <a:pt x="3352800" y="0"/>
                  </a:lnTo>
                  <a:lnTo>
                    <a:pt x="0" y="0"/>
                  </a:lnTo>
                  <a:lnTo>
                    <a:pt x="0" y="1158239"/>
                  </a:lnTo>
                  <a:close/>
                </a:path>
              </a:pathLst>
            </a:custGeom>
            <a:ln w="25400">
              <a:solidFill>
                <a:srgbClr val="000000"/>
              </a:solidFill>
            </a:ln>
          </p:spPr>
          <p:txBody>
            <a:bodyPr wrap="square" lIns="0" tIns="0" rIns="0" bIns="0" rtlCol="0"/>
            <a:lstStyle/>
            <a:p>
              <a:endParaRPr/>
            </a:p>
          </p:txBody>
        </p:sp>
      </p:grpSp>
      <p:sp>
        <p:nvSpPr>
          <p:cNvPr id="7" name="object 7"/>
          <p:cNvSpPr txBox="1"/>
          <p:nvPr/>
        </p:nvSpPr>
        <p:spPr>
          <a:xfrm>
            <a:off x="762762" y="991361"/>
            <a:ext cx="3352800" cy="115824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5"/>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8" name="object 8"/>
          <p:cNvGrpSpPr/>
          <p:nvPr/>
        </p:nvGrpSpPr>
        <p:grpSpPr>
          <a:xfrm>
            <a:off x="714755" y="2101583"/>
            <a:ext cx="3442970" cy="561340"/>
            <a:chOff x="714755" y="2101583"/>
            <a:chExt cx="3442970" cy="561340"/>
          </a:xfrm>
        </p:grpSpPr>
        <p:pic>
          <p:nvPicPr>
            <p:cNvPr id="9" name="object 9"/>
            <p:cNvPicPr/>
            <p:nvPr/>
          </p:nvPicPr>
          <p:blipFill>
            <a:blip r:embed="rId2" cstate="print"/>
            <a:stretch>
              <a:fillRect/>
            </a:stretch>
          </p:blipFill>
          <p:spPr>
            <a:xfrm>
              <a:off x="714755" y="2121433"/>
              <a:ext cx="3442716" cy="455650"/>
            </a:xfrm>
            <a:prstGeom prst="rect">
              <a:avLst/>
            </a:prstGeom>
          </p:spPr>
        </p:pic>
        <p:pic>
          <p:nvPicPr>
            <p:cNvPr id="10" name="object 10"/>
            <p:cNvPicPr/>
            <p:nvPr/>
          </p:nvPicPr>
          <p:blipFill>
            <a:blip r:embed="rId3" cstate="print"/>
            <a:stretch>
              <a:fillRect/>
            </a:stretch>
          </p:blipFill>
          <p:spPr>
            <a:xfrm>
              <a:off x="2036063" y="2101583"/>
              <a:ext cx="797064" cy="560844"/>
            </a:xfrm>
            <a:prstGeom prst="rect">
              <a:avLst/>
            </a:prstGeom>
          </p:spPr>
        </p:pic>
        <p:pic>
          <p:nvPicPr>
            <p:cNvPr id="11" name="object 11"/>
            <p:cNvPicPr/>
            <p:nvPr/>
          </p:nvPicPr>
          <p:blipFill>
            <a:blip r:embed="rId4" cstate="print"/>
            <a:stretch>
              <a:fillRect/>
            </a:stretch>
          </p:blipFill>
          <p:spPr>
            <a:xfrm>
              <a:off x="761999" y="2148840"/>
              <a:ext cx="3352800" cy="365760"/>
            </a:xfrm>
            <a:prstGeom prst="rect">
              <a:avLst/>
            </a:prstGeom>
          </p:spPr>
        </p:pic>
        <p:sp>
          <p:nvSpPr>
            <p:cNvPr id="12" name="object 12"/>
            <p:cNvSpPr/>
            <p:nvPr/>
          </p:nvSpPr>
          <p:spPr>
            <a:xfrm>
              <a:off x="761999" y="21488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13" name="object 13"/>
          <p:cNvSpPr txBox="1"/>
          <p:nvPr/>
        </p:nvSpPr>
        <p:spPr>
          <a:xfrm>
            <a:off x="762762" y="2166873"/>
            <a:ext cx="3348354" cy="299720"/>
          </a:xfrm>
          <a:prstGeom prst="rect">
            <a:avLst/>
          </a:prstGeom>
        </p:spPr>
        <p:txBody>
          <a:bodyPr vert="horz" wrap="square" lIns="0" tIns="12700" rIns="0" bIns="0" rtlCol="0">
            <a:spAutoFit/>
          </a:bodyPr>
          <a:lstStyle/>
          <a:p>
            <a:pPr marL="635" algn="ctr">
              <a:lnSpc>
                <a:spcPct val="100000"/>
              </a:lnSpc>
              <a:spcBef>
                <a:spcPts val="100"/>
              </a:spcBef>
            </a:pPr>
            <a:r>
              <a:rPr sz="1800" spc="-10" dirty="0">
                <a:latin typeface="Calibri"/>
                <a:cs typeface="Calibri"/>
              </a:rPr>
              <a:t>Stuff</a:t>
            </a:r>
            <a:endParaRPr sz="1800">
              <a:latin typeface="Calibri"/>
              <a:cs typeface="Calibri"/>
            </a:endParaRPr>
          </a:p>
        </p:txBody>
      </p:sp>
      <p:grpSp>
        <p:nvGrpSpPr>
          <p:cNvPr id="14" name="object 14"/>
          <p:cNvGrpSpPr/>
          <p:nvPr/>
        </p:nvGrpSpPr>
        <p:grpSpPr>
          <a:xfrm>
            <a:off x="750062" y="2517901"/>
            <a:ext cx="3378200" cy="482600"/>
            <a:chOff x="750062" y="2517901"/>
            <a:chExt cx="3378200" cy="482600"/>
          </a:xfrm>
        </p:grpSpPr>
        <p:sp>
          <p:nvSpPr>
            <p:cNvPr id="15" name="object 15"/>
            <p:cNvSpPr/>
            <p:nvPr/>
          </p:nvSpPr>
          <p:spPr>
            <a:xfrm>
              <a:off x="762762" y="2530601"/>
              <a:ext cx="3352800" cy="457200"/>
            </a:xfrm>
            <a:custGeom>
              <a:avLst/>
              <a:gdLst/>
              <a:ahLst/>
              <a:cxnLst/>
              <a:rect l="l" t="t" r="r" b="b"/>
              <a:pathLst>
                <a:path w="3352800" h="457200">
                  <a:moveTo>
                    <a:pt x="3352800" y="0"/>
                  </a:moveTo>
                  <a:lnTo>
                    <a:pt x="0" y="0"/>
                  </a:lnTo>
                  <a:lnTo>
                    <a:pt x="0" y="457200"/>
                  </a:lnTo>
                  <a:lnTo>
                    <a:pt x="3352800" y="457200"/>
                  </a:lnTo>
                  <a:lnTo>
                    <a:pt x="3352800" y="0"/>
                  </a:lnTo>
                  <a:close/>
                </a:path>
              </a:pathLst>
            </a:custGeom>
            <a:solidFill>
              <a:srgbClr val="C0504D"/>
            </a:solidFill>
          </p:spPr>
          <p:txBody>
            <a:bodyPr wrap="square" lIns="0" tIns="0" rIns="0" bIns="0" rtlCol="0"/>
            <a:lstStyle/>
            <a:p>
              <a:endParaRPr/>
            </a:p>
          </p:txBody>
        </p:sp>
        <p:sp>
          <p:nvSpPr>
            <p:cNvPr id="16" name="object 16"/>
            <p:cNvSpPr/>
            <p:nvPr/>
          </p:nvSpPr>
          <p:spPr>
            <a:xfrm>
              <a:off x="762762" y="25306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grpSp>
      <p:sp>
        <p:nvSpPr>
          <p:cNvPr id="17" name="object 17"/>
          <p:cNvSpPr txBox="1"/>
          <p:nvPr/>
        </p:nvSpPr>
        <p:spPr>
          <a:xfrm>
            <a:off x="762762" y="2593340"/>
            <a:ext cx="3340100" cy="299720"/>
          </a:xfrm>
          <a:prstGeom prst="rect">
            <a:avLst/>
          </a:prstGeom>
        </p:spPr>
        <p:txBody>
          <a:bodyPr vert="horz" wrap="square" lIns="0" tIns="12700" rIns="0" bIns="0" rtlCol="0">
            <a:spAutoFit/>
          </a:bodyPr>
          <a:lstStyle/>
          <a:p>
            <a:pPr marL="752475">
              <a:lnSpc>
                <a:spcPct val="100000"/>
              </a:lnSpc>
              <a:spcBef>
                <a:spcPts val="100"/>
              </a:spcBef>
            </a:pPr>
            <a:r>
              <a:rPr sz="1800" dirty="0">
                <a:latin typeface="Calibri"/>
                <a:cs typeface="Calibri"/>
              </a:rPr>
              <a:t>New</a:t>
            </a:r>
            <a:r>
              <a:rPr sz="1800" spc="10" dirty="0">
                <a:latin typeface="Calibri"/>
                <a:cs typeface="Calibri"/>
              </a:rPr>
              <a:t> </a:t>
            </a:r>
            <a:r>
              <a:rPr sz="1800" dirty="0">
                <a:latin typeface="Calibri"/>
                <a:cs typeface="Calibri"/>
              </a:rPr>
              <a:t>return </a:t>
            </a:r>
            <a:r>
              <a:rPr sz="1800" spc="-10" dirty="0">
                <a:latin typeface="Calibri"/>
                <a:cs typeface="Calibri"/>
              </a:rPr>
              <a:t>address</a:t>
            </a:r>
            <a:endParaRPr sz="1800">
              <a:latin typeface="Calibri"/>
              <a:cs typeface="Calibri"/>
            </a:endParaRPr>
          </a:p>
        </p:txBody>
      </p:sp>
      <p:grpSp>
        <p:nvGrpSpPr>
          <p:cNvPr id="18" name="object 18"/>
          <p:cNvGrpSpPr/>
          <p:nvPr/>
        </p:nvGrpSpPr>
        <p:grpSpPr>
          <a:xfrm>
            <a:off x="714755" y="2976372"/>
            <a:ext cx="3442970" cy="2620010"/>
            <a:chOff x="714755" y="2976372"/>
            <a:chExt cx="3442970" cy="2620010"/>
          </a:xfrm>
        </p:grpSpPr>
        <p:pic>
          <p:nvPicPr>
            <p:cNvPr id="19" name="object 19"/>
            <p:cNvPicPr/>
            <p:nvPr/>
          </p:nvPicPr>
          <p:blipFill>
            <a:blip r:embed="rId5" cstate="print"/>
            <a:stretch>
              <a:fillRect/>
            </a:stretch>
          </p:blipFill>
          <p:spPr>
            <a:xfrm>
              <a:off x="714755" y="2976372"/>
              <a:ext cx="3442716" cy="2619755"/>
            </a:xfrm>
            <a:prstGeom prst="rect">
              <a:avLst/>
            </a:prstGeom>
          </p:spPr>
        </p:pic>
        <p:pic>
          <p:nvPicPr>
            <p:cNvPr id="20" name="object 20"/>
            <p:cNvPicPr/>
            <p:nvPr/>
          </p:nvPicPr>
          <p:blipFill>
            <a:blip r:embed="rId6" cstate="print"/>
            <a:stretch>
              <a:fillRect/>
            </a:stretch>
          </p:blipFill>
          <p:spPr>
            <a:xfrm>
              <a:off x="761999" y="3003804"/>
              <a:ext cx="3352800" cy="2529840"/>
            </a:xfrm>
            <a:prstGeom prst="rect">
              <a:avLst/>
            </a:prstGeom>
          </p:spPr>
        </p:pic>
        <p:sp>
          <p:nvSpPr>
            <p:cNvPr id="21" name="object 21"/>
            <p:cNvSpPr/>
            <p:nvPr/>
          </p:nvSpPr>
          <p:spPr>
            <a:xfrm>
              <a:off x="761999" y="3003804"/>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22" name="object 22"/>
          <p:cNvSpPr txBox="1"/>
          <p:nvPr/>
        </p:nvSpPr>
        <p:spPr>
          <a:xfrm>
            <a:off x="2216785" y="4104513"/>
            <a:ext cx="454025" cy="299720"/>
          </a:xfrm>
          <a:prstGeom prst="rect">
            <a:avLst/>
          </a:prstGeom>
        </p:spPr>
        <p:txBody>
          <a:bodyPr vert="horz" wrap="square" lIns="0" tIns="12700" rIns="0" bIns="0" rtlCol="0">
            <a:spAutoFit/>
          </a:bodyPr>
          <a:lstStyle/>
          <a:p>
            <a:pPr>
              <a:lnSpc>
                <a:spcPct val="100000"/>
              </a:lnSpc>
              <a:spcBef>
                <a:spcPts val="100"/>
              </a:spcBef>
            </a:pPr>
            <a:r>
              <a:rPr sz="1800" spc="-10" dirty="0">
                <a:latin typeface="Calibri"/>
                <a:cs typeface="Calibri"/>
              </a:rPr>
              <a:t>Stuff</a:t>
            </a:r>
            <a:endParaRPr sz="1800">
              <a:latin typeface="Calibri"/>
              <a:cs typeface="Calibri"/>
            </a:endParaRPr>
          </a:p>
        </p:txBody>
      </p:sp>
      <p:sp>
        <p:nvSpPr>
          <p:cNvPr id="23" name="object 23"/>
          <p:cNvSpPr txBox="1"/>
          <p:nvPr/>
        </p:nvSpPr>
        <p:spPr>
          <a:xfrm>
            <a:off x="1907794" y="5678830"/>
            <a:ext cx="84836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a:cs typeface="Arial"/>
              </a:rPr>
              <a:t>“badfile”</a:t>
            </a:r>
            <a:endParaRPr sz="1800">
              <a:latin typeface="Arial"/>
              <a:cs typeface="Arial"/>
            </a:endParaRPr>
          </a:p>
        </p:txBody>
      </p:sp>
      <p:grpSp>
        <p:nvGrpSpPr>
          <p:cNvPr id="24" name="object 24"/>
          <p:cNvGrpSpPr/>
          <p:nvPr/>
        </p:nvGrpSpPr>
        <p:grpSpPr>
          <a:xfrm>
            <a:off x="4150105" y="5340350"/>
            <a:ext cx="385445" cy="259079"/>
            <a:chOff x="4150105" y="5340350"/>
            <a:chExt cx="385445" cy="259079"/>
          </a:xfrm>
        </p:grpSpPr>
        <p:sp>
          <p:nvSpPr>
            <p:cNvPr id="25" name="object 25"/>
            <p:cNvSpPr/>
            <p:nvPr/>
          </p:nvSpPr>
          <p:spPr>
            <a:xfrm>
              <a:off x="4162805" y="5353050"/>
              <a:ext cx="360045" cy="233679"/>
            </a:xfrm>
            <a:custGeom>
              <a:avLst/>
              <a:gdLst/>
              <a:ahLst/>
              <a:cxnLst/>
              <a:rect l="l" t="t" r="r" b="b"/>
              <a:pathLst>
                <a:path w="360045" h="233679">
                  <a:moveTo>
                    <a:pt x="116586" y="0"/>
                  </a:moveTo>
                  <a:lnTo>
                    <a:pt x="0" y="116586"/>
                  </a:lnTo>
                  <a:lnTo>
                    <a:pt x="116586" y="233172"/>
                  </a:lnTo>
                  <a:lnTo>
                    <a:pt x="116586" y="174878"/>
                  </a:lnTo>
                  <a:lnTo>
                    <a:pt x="359664" y="174878"/>
                  </a:lnTo>
                  <a:lnTo>
                    <a:pt x="359664" y="58293"/>
                  </a:lnTo>
                  <a:lnTo>
                    <a:pt x="116586" y="58293"/>
                  </a:lnTo>
                  <a:lnTo>
                    <a:pt x="116586" y="0"/>
                  </a:lnTo>
                  <a:close/>
                </a:path>
              </a:pathLst>
            </a:custGeom>
            <a:solidFill>
              <a:srgbClr val="000000"/>
            </a:solidFill>
          </p:spPr>
          <p:txBody>
            <a:bodyPr wrap="square" lIns="0" tIns="0" rIns="0" bIns="0" rtlCol="0"/>
            <a:lstStyle/>
            <a:p>
              <a:endParaRPr/>
            </a:p>
          </p:txBody>
        </p:sp>
        <p:sp>
          <p:nvSpPr>
            <p:cNvPr id="26" name="object 26"/>
            <p:cNvSpPr/>
            <p:nvPr/>
          </p:nvSpPr>
          <p:spPr>
            <a:xfrm>
              <a:off x="4162805" y="5353050"/>
              <a:ext cx="360045" cy="233679"/>
            </a:xfrm>
            <a:custGeom>
              <a:avLst/>
              <a:gdLst/>
              <a:ahLst/>
              <a:cxnLst/>
              <a:rect l="l" t="t" r="r" b="b"/>
              <a:pathLst>
                <a:path w="360045" h="233679">
                  <a:moveTo>
                    <a:pt x="359664" y="174878"/>
                  </a:moveTo>
                  <a:lnTo>
                    <a:pt x="116586" y="174878"/>
                  </a:lnTo>
                  <a:lnTo>
                    <a:pt x="116586" y="233172"/>
                  </a:lnTo>
                  <a:lnTo>
                    <a:pt x="0" y="116586"/>
                  </a:lnTo>
                  <a:lnTo>
                    <a:pt x="116586" y="0"/>
                  </a:lnTo>
                  <a:lnTo>
                    <a:pt x="116586" y="58293"/>
                  </a:lnTo>
                  <a:lnTo>
                    <a:pt x="359664" y="58293"/>
                  </a:lnTo>
                  <a:lnTo>
                    <a:pt x="359664" y="174878"/>
                  </a:lnTo>
                  <a:close/>
                </a:path>
              </a:pathLst>
            </a:custGeom>
            <a:ln w="25400">
              <a:solidFill>
                <a:srgbClr val="000000"/>
              </a:solidFill>
            </a:ln>
          </p:spPr>
          <p:txBody>
            <a:bodyPr wrap="square" lIns="0" tIns="0" rIns="0" bIns="0" rtlCol="0"/>
            <a:lstStyle/>
            <a:p>
              <a:endParaRPr/>
            </a:p>
          </p:txBody>
        </p:sp>
      </p:grpSp>
      <p:sp>
        <p:nvSpPr>
          <p:cNvPr id="27" name="object 27"/>
          <p:cNvSpPr txBox="1"/>
          <p:nvPr/>
        </p:nvSpPr>
        <p:spPr>
          <a:xfrm>
            <a:off x="4158488" y="5095494"/>
            <a:ext cx="665480" cy="239395"/>
          </a:xfrm>
          <a:prstGeom prst="rect">
            <a:avLst/>
          </a:prstGeom>
        </p:spPr>
        <p:txBody>
          <a:bodyPr vert="horz" wrap="square" lIns="0" tIns="12700" rIns="0" bIns="0" rtlCol="0">
            <a:spAutoFit/>
          </a:bodyPr>
          <a:lstStyle/>
          <a:p>
            <a:pPr marL="12700">
              <a:lnSpc>
                <a:spcPct val="100000"/>
              </a:lnSpc>
              <a:spcBef>
                <a:spcPts val="100"/>
              </a:spcBef>
            </a:pPr>
            <a:r>
              <a:rPr sz="1400" spc="-10" dirty="0">
                <a:latin typeface="Courier New"/>
                <a:cs typeface="Courier New"/>
              </a:rPr>
              <a:t>Buffer</a:t>
            </a:r>
            <a:endParaRPr sz="1400">
              <a:latin typeface="Courier New"/>
              <a:cs typeface="Courier New"/>
            </a:endParaRPr>
          </a:p>
        </p:txBody>
      </p:sp>
      <p:grpSp>
        <p:nvGrpSpPr>
          <p:cNvPr id="28" name="object 28"/>
          <p:cNvGrpSpPr/>
          <p:nvPr/>
        </p:nvGrpSpPr>
        <p:grpSpPr>
          <a:xfrm>
            <a:off x="750062" y="2988817"/>
            <a:ext cx="3378200" cy="482600"/>
            <a:chOff x="750062" y="2988817"/>
            <a:chExt cx="3378200" cy="482600"/>
          </a:xfrm>
        </p:grpSpPr>
        <p:sp>
          <p:nvSpPr>
            <p:cNvPr id="29" name="object 29"/>
            <p:cNvSpPr/>
            <p:nvPr/>
          </p:nvSpPr>
          <p:spPr>
            <a:xfrm>
              <a:off x="762762" y="3001517"/>
              <a:ext cx="3352800" cy="457200"/>
            </a:xfrm>
            <a:custGeom>
              <a:avLst/>
              <a:gdLst/>
              <a:ahLst/>
              <a:cxnLst/>
              <a:rect l="l" t="t" r="r" b="b"/>
              <a:pathLst>
                <a:path w="3352800" h="457200">
                  <a:moveTo>
                    <a:pt x="3352800" y="0"/>
                  </a:moveTo>
                  <a:lnTo>
                    <a:pt x="0" y="0"/>
                  </a:lnTo>
                  <a:lnTo>
                    <a:pt x="0" y="457200"/>
                  </a:lnTo>
                  <a:lnTo>
                    <a:pt x="3352800" y="457200"/>
                  </a:lnTo>
                  <a:lnTo>
                    <a:pt x="3352800" y="0"/>
                  </a:lnTo>
                  <a:close/>
                </a:path>
              </a:pathLst>
            </a:custGeom>
            <a:solidFill>
              <a:srgbClr val="A6A6A6">
                <a:alpha val="65881"/>
              </a:srgbClr>
            </a:solidFill>
          </p:spPr>
          <p:txBody>
            <a:bodyPr wrap="square" lIns="0" tIns="0" rIns="0" bIns="0" rtlCol="0"/>
            <a:lstStyle/>
            <a:p>
              <a:endParaRPr/>
            </a:p>
          </p:txBody>
        </p:sp>
        <p:sp>
          <p:nvSpPr>
            <p:cNvPr id="30" name="object 30"/>
            <p:cNvSpPr/>
            <p:nvPr/>
          </p:nvSpPr>
          <p:spPr>
            <a:xfrm>
              <a:off x="762762" y="3001517"/>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grpSp>
      <p:sp>
        <p:nvSpPr>
          <p:cNvPr id="31" name="object 31"/>
          <p:cNvSpPr txBox="1"/>
          <p:nvPr/>
        </p:nvSpPr>
        <p:spPr>
          <a:xfrm>
            <a:off x="775462" y="3064840"/>
            <a:ext cx="3327400" cy="300355"/>
          </a:xfrm>
          <a:prstGeom prst="rect">
            <a:avLst/>
          </a:prstGeom>
        </p:spPr>
        <p:txBody>
          <a:bodyPr vert="horz" wrap="square" lIns="0" tIns="12700" rIns="0" bIns="0" rtlCol="0">
            <a:spAutoFit/>
          </a:bodyPr>
          <a:lstStyle/>
          <a:p>
            <a:pPr marL="137795">
              <a:lnSpc>
                <a:spcPct val="100000"/>
              </a:lnSpc>
              <a:spcBef>
                <a:spcPts val="100"/>
              </a:spcBef>
            </a:pPr>
            <a:r>
              <a:rPr sz="1800" dirty="0">
                <a:latin typeface="Calibri"/>
                <a:cs typeface="Calibri"/>
              </a:rPr>
              <a:t>Prev</a:t>
            </a:r>
            <a:r>
              <a:rPr sz="1800" spc="-20" dirty="0">
                <a:latin typeface="Calibri"/>
                <a:cs typeface="Calibri"/>
              </a:rPr>
              <a:t> </a:t>
            </a:r>
            <a:r>
              <a:rPr sz="1800" dirty="0">
                <a:latin typeface="Calibri"/>
                <a:cs typeface="Calibri"/>
              </a:rPr>
              <a:t>frame</a:t>
            </a:r>
            <a:r>
              <a:rPr sz="1800" spc="-25" dirty="0">
                <a:latin typeface="Calibri"/>
                <a:cs typeface="Calibri"/>
              </a:rPr>
              <a:t> </a:t>
            </a:r>
            <a:r>
              <a:rPr sz="1800" dirty="0">
                <a:latin typeface="Calibri"/>
                <a:cs typeface="Calibri"/>
              </a:rPr>
              <a:t>pointer</a:t>
            </a:r>
            <a:r>
              <a:rPr sz="1800" spc="-5" dirty="0">
                <a:latin typeface="Calibri"/>
                <a:cs typeface="Calibri"/>
              </a:rPr>
              <a:t> </a:t>
            </a:r>
            <a:r>
              <a:rPr sz="1800" spc="-10" dirty="0">
                <a:latin typeface="Calibri"/>
                <a:cs typeface="Calibri"/>
              </a:rPr>
              <a:t>(overwritten)</a:t>
            </a:r>
            <a:endParaRPr sz="1800">
              <a:latin typeface="Calibri"/>
              <a:cs typeface="Calibri"/>
            </a:endParaRPr>
          </a:p>
        </p:txBody>
      </p:sp>
      <p:grpSp>
        <p:nvGrpSpPr>
          <p:cNvPr id="32" name="object 32"/>
          <p:cNvGrpSpPr/>
          <p:nvPr/>
        </p:nvGrpSpPr>
        <p:grpSpPr>
          <a:xfrm>
            <a:off x="4121150" y="3330194"/>
            <a:ext cx="386715" cy="259079"/>
            <a:chOff x="4121150" y="3330194"/>
            <a:chExt cx="386715" cy="259079"/>
          </a:xfrm>
        </p:grpSpPr>
        <p:sp>
          <p:nvSpPr>
            <p:cNvPr id="33" name="object 33"/>
            <p:cNvSpPr/>
            <p:nvPr/>
          </p:nvSpPr>
          <p:spPr>
            <a:xfrm>
              <a:off x="4133850" y="3342894"/>
              <a:ext cx="361315" cy="233679"/>
            </a:xfrm>
            <a:custGeom>
              <a:avLst/>
              <a:gdLst/>
              <a:ahLst/>
              <a:cxnLst/>
              <a:rect l="l" t="t" r="r" b="b"/>
              <a:pathLst>
                <a:path w="361314" h="233679">
                  <a:moveTo>
                    <a:pt x="116586" y="0"/>
                  </a:moveTo>
                  <a:lnTo>
                    <a:pt x="0" y="116585"/>
                  </a:lnTo>
                  <a:lnTo>
                    <a:pt x="116586" y="233171"/>
                  </a:lnTo>
                  <a:lnTo>
                    <a:pt x="116586" y="174878"/>
                  </a:lnTo>
                  <a:lnTo>
                    <a:pt x="361188" y="174878"/>
                  </a:lnTo>
                  <a:lnTo>
                    <a:pt x="361188" y="58292"/>
                  </a:lnTo>
                  <a:lnTo>
                    <a:pt x="116586" y="58292"/>
                  </a:lnTo>
                  <a:lnTo>
                    <a:pt x="116586" y="0"/>
                  </a:lnTo>
                  <a:close/>
                </a:path>
              </a:pathLst>
            </a:custGeom>
            <a:solidFill>
              <a:srgbClr val="000000"/>
            </a:solidFill>
          </p:spPr>
          <p:txBody>
            <a:bodyPr wrap="square" lIns="0" tIns="0" rIns="0" bIns="0" rtlCol="0"/>
            <a:lstStyle/>
            <a:p>
              <a:endParaRPr/>
            </a:p>
          </p:txBody>
        </p:sp>
        <p:sp>
          <p:nvSpPr>
            <p:cNvPr id="34" name="object 34"/>
            <p:cNvSpPr/>
            <p:nvPr/>
          </p:nvSpPr>
          <p:spPr>
            <a:xfrm>
              <a:off x="4133850" y="3342894"/>
              <a:ext cx="361315" cy="233679"/>
            </a:xfrm>
            <a:custGeom>
              <a:avLst/>
              <a:gdLst/>
              <a:ahLst/>
              <a:cxnLst/>
              <a:rect l="l" t="t" r="r" b="b"/>
              <a:pathLst>
                <a:path w="361314" h="233679">
                  <a:moveTo>
                    <a:pt x="361188" y="174878"/>
                  </a:moveTo>
                  <a:lnTo>
                    <a:pt x="116586" y="174878"/>
                  </a:lnTo>
                  <a:lnTo>
                    <a:pt x="116586" y="233171"/>
                  </a:lnTo>
                  <a:lnTo>
                    <a:pt x="0" y="116585"/>
                  </a:lnTo>
                  <a:lnTo>
                    <a:pt x="116586" y="0"/>
                  </a:lnTo>
                  <a:lnTo>
                    <a:pt x="116586" y="58292"/>
                  </a:lnTo>
                  <a:lnTo>
                    <a:pt x="361188" y="58292"/>
                  </a:lnTo>
                  <a:lnTo>
                    <a:pt x="361188" y="174878"/>
                  </a:lnTo>
                  <a:close/>
                </a:path>
              </a:pathLst>
            </a:custGeom>
            <a:ln w="25399">
              <a:solidFill>
                <a:srgbClr val="000000"/>
              </a:solidFill>
            </a:ln>
          </p:spPr>
          <p:txBody>
            <a:bodyPr wrap="square" lIns="0" tIns="0" rIns="0" bIns="0" rtlCol="0"/>
            <a:lstStyle/>
            <a:p>
              <a:endParaRPr/>
            </a:p>
          </p:txBody>
        </p:sp>
      </p:grpSp>
      <p:sp>
        <p:nvSpPr>
          <p:cNvPr id="35" name="object 35"/>
          <p:cNvSpPr txBox="1"/>
          <p:nvPr/>
        </p:nvSpPr>
        <p:spPr>
          <a:xfrm>
            <a:off x="4202048" y="3027629"/>
            <a:ext cx="635000" cy="331470"/>
          </a:xfrm>
          <a:prstGeom prst="rect">
            <a:avLst/>
          </a:prstGeom>
        </p:spPr>
        <p:txBody>
          <a:bodyPr vert="horz" wrap="square" lIns="0" tIns="13335" rIns="0" bIns="0" rtlCol="0">
            <a:spAutoFit/>
          </a:bodyPr>
          <a:lstStyle/>
          <a:p>
            <a:pPr marL="12700">
              <a:lnSpc>
                <a:spcPct val="100000"/>
              </a:lnSpc>
              <a:spcBef>
                <a:spcPts val="105"/>
              </a:spcBef>
            </a:pPr>
            <a:r>
              <a:rPr sz="2000" spc="-20" dirty="0">
                <a:latin typeface="Courier New"/>
                <a:cs typeface="Courier New"/>
              </a:rPr>
              <a:t>$ebp</a:t>
            </a:r>
            <a:endParaRPr sz="2000">
              <a:latin typeface="Courier New"/>
              <a:cs typeface="Courier New"/>
            </a:endParaRPr>
          </a:p>
        </p:txBody>
      </p:sp>
      <p:grpSp>
        <p:nvGrpSpPr>
          <p:cNvPr id="36" name="object 36"/>
          <p:cNvGrpSpPr/>
          <p:nvPr/>
        </p:nvGrpSpPr>
        <p:grpSpPr>
          <a:xfrm>
            <a:off x="0" y="2056892"/>
            <a:ext cx="1031875" cy="1393190"/>
            <a:chOff x="0" y="2056892"/>
            <a:chExt cx="1031875" cy="1393190"/>
          </a:xfrm>
        </p:grpSpPr>
        <p:sp>
          <p:nvSpPr>
            <p:cNvPr id="37" name="object 37"/>
            <p:cNvSpPr/>
            <p:nvPr/>
          </p:nvSpPr>
          <p:spPr>
            <a:xfrm>
              <a:off x="417626" y="2359660"/>
              <a:ext cx="264795" cy="283845"/>
            </a:xfrm>
            <a:custGeom>
              <a:avLst/>
              <a:gdLst/>
              <a:ahLst/>
              <a:cxnLst/>
              <a:rect l="l" t="t" r="r" b="b"/>
              <a:pathLst>
                <a:path w="264795" h="283844">
                  <a:moveTo>
                    <a:pt x="18529" y="182499"/>
                  </a:moveTo>
                  <a:lnTo>
                    <a:pt x="0" y="204342"/>
                  </a:lnTo>
                  <a:lnTo>
                    <a:pt x="32384" y="231901"/>
                  </a:lnTo>
                  <a:lnTo>
                    <a:pt x="4597" y="264540"/>
                  </a:lnTo>
                  <a:lnTo>
                    <a:pt x="26949" y="283590"/>
                  </a:lnTo>
                  <a:lnTo>
                    <a:pt x="54737" y="250951"/>
                  </a:lnTo>
                  <a:lnTo>
                    <a:pt x="98925" y="250951"/>
                  </a:lnTo>
                  <a:lnTo>
                    <a:pt x="73266" y="229107"/>
                  </a:lnTo>
                  <a:lnTo>
                    <a:pt x="89521" y="210057"/>
                  </a:lnTo>
                  <a:lnTo>
                    <a:pt x="50914" y="210057"/>
                  </a:lnTo>
                  <a:lnTo>
                    <a:pt x="18529" y="182499"/>
                  </a:lnTo>
                  <a:close/>
                </a:path>
                <a:path w="264795" h="283844">
                  <a:moveTo>
                    <a:pt x="98925" y="250951"/>
                  </a:moveTo>
                  <a:lnTo>
                    <a:pt x="54737" y="250951"/>
                  </a:lnTo>
                  <a:lnTo>
                    <a:pt x="87109" y="278511"/>
                  </a:lnTo>
                  <a:lnTo>
                    <a:pt x="105638" y="256666"/>
                  </a:lnTo>
                  <a:lnTo>
                    <a:pt x="98925" y="250951"/>
                  </a:lnTo>
                  <a:close/>
                </a:path>
                <a:path w="264795" h="283844">
                  <a:moveTo>
                    <a:pt x="78765" y="177418"/>
                  </a:moveTo>
                  <a:lnTo>
                    <a:pt x="50914" y="210057"/>
                  </a:lnTo>
                  <a:lnTo>
                    <a:pt x="89521" y="210057"/>
                  </a:lnTo>
                  <a:lnTo>
                    <a:pt x="101117" y="196468"/>
                  </a:lnTo>
                  <a:lnTo>
                    <a:pt x="78765" y="177418"/>
                  </a:lnTo>
                  <a:close/>
                </a:path>
                <a:path w="264795" h="283844">
                  <a:moveTo>
                    <a:pt x="139319" y="0"/>
                  </a:moveTo>
                  <a:lnTo>
                    <a:pt x="122237" y="20065"/>
                  </a:lnTo>
                  <a:lnTo>
                    <a:pt x="155333" y="141477"/>
                  </a:lnTo>
                  <a:lnTo>
                    <a:pt x="176237" y="159385"/>
                  </a:lnTo>
                  <a:lnTo>
                    <a:pt x="210478" y="119125"/>
                  </a:lnTo>
                  <a:lnTo>
                    <a:pt x="174282" y="119125"/>
                  </a:lnTo>
                  <a:lnTo>
                    <a:pt x="156095" y="54228"/>
                  </a:lnTo>
                  <a:lnTo>
                    <a:pt x="202992" y="54228"/>
                  </a:lnTo>
                  <a:lnTo>
                    <a:pt x="139319" y="0"/>
                  </a:lnTo>
                  <a:close/>
                </a:path>
                <a:path w="264795" h="283844">
                  <a:moveTo>
                    <a:pt x="262899" y="108330"/>
                  </a:moveTo>
                  <a:lnTo>
                    <a:pt x="219659" y="108330"/>
                  </a:lnTo>
                  <a:lnTo>
                    <a:pt x="244729" y="129666"/>
                  </a:lnTo>
                  <a:lnTo>
                    <a:pt x="262899" y="108330"/>
                  </a:lnTo>
                  <a:close/>
                </a:path>
                <a:path w="264795" h="283844">
                  <a:moveTo>
                    <a:pt x="202992" y="54228"/>
                  </a:moveTo>
                  <a:lnTo>
                    <a:pt x="156095" y="54228"/>
                  </a:lnTo>
                  <a:lnTo>
                    <a:pt x="198666" y="90424"/>
                  </a:lnTo>
                  <a:lnTo>
                    <a:pt x="174282" y="119125"/>
                  </a:lnTo>
                  <a:lnTo>
                    <a:pt x="210478" y="119125"/>
                  </a:lnTo>
                  <a:lnTo>
                    <a:pt x="219659" y="108330"/>
                  </a:lnTo>
                  <a:lnTo>
                    <a:pt x="262899" y="108330"/>
                  </a:lnTo>
                  <a:lnTo>
                    <a:pt x="264414" y="106552"/>
                  </a:lnTo>
                  <a:lnTo>
                    <a:pt x="239344" y="85216"/>
                  </a:lnTo>
                  <a:lnTo>
                    <a:pt x="252514" y="69723"/>
                  </a:lnTo>
                  <a:lnTo>
                    <a:pt x="249665" y="67310"/>
                  </a:lnTo>
                  <a:lnTo>
                    <a:pt x="218351" y="67310"/>
                  </a:lnTo>
                  <a:lnTo>
                    <a:pt x="202992" y="54228"/>
                  </a:lnTo>
                  <a:close/>
                </a:path>
                <a:path w="264795" h="283844">
                  <a:moveTo>
                    <a:pt x="231520" y="51942"/>
                  </a:moveTo>
                  <a:lnTo>
                    <a:pt x="218351" y="67310"/>
                  </a:lnTo>
                  <a:lnTo>
                    <a:pt x="249665" y="67310"/>
                  </a:lnTo>
                  <a:lnTo>
                    <a:pt x="231520" y="51942"/>
                  </a:lnTo>
                  <a:close/>
                </a:path>
              </a:pathLst>
            </a:custGeom>
            <a:solidFill>
              <a:srgbClr val="000000"/>
            </a:solidFill>
          </p:spPr>
          <p:txBody>
            <a:bodyPr wrap="square" lIns="0" tIns="0" rIns="0" bIns="0" rtlCol="0"/>
            <a:lstStyle/>
            <a:p>
              <a:endParaRPr/>
            </a:p>
          </p:txBody>
        </p:sp>
        <p:pic>
          <p:nvPicPr>
            <p:cNvPr id="38" name="object 38"/>
            <p:cNvPicPr/>
            <p:nvPr/>
          </p:nvPicPr>
          <p:blipFill>
            <a:blip r:embed="rId7" cstate="print"/>
            <a:stretch>
              <a:fillRect/>
            </a:stretch>
          </p:blipFill>
          <p:spPr>
            <a:xfrm>
              <a:off x="119283" y="2690622"/>
              <a:ext cx="608693" cy="759332"/>
            </a:xfrm>
            <a:prstGeom prst="rect">
              <a:avLst/>
            </a:prstGeom>
          </p:spPr>
        </p:pic>
        <p:sp>
          <p:nvSpPr>
            <p:cNvPr id="39" name="object 39"/>
            <p:cNvSpPr/>
            <p:nvPr/>
          </p:nvSpPr>
          <p:spPr>
            <a:xfrm>
              <a:off x="0" y="2056891"/>
              <a:ext cx="1031875" cy="1320800"/>
            </a:xfrm>
            <a:custGeom>
              <a:avLst/>
              <a:gdLst/>
              <a:ahLst/>
              <a:cxnLst/>
              <a:rect l="l" t="t" r="r" b="b"/>
              <a:pathLst>
                <a:path w="1031875" h="1320800">
                  <a:moveTo>
                    <a:pt x="47307" y="1231900"/>
                  </a:moveTo>
                  <a:lnTo>
                    <a:pt x="35864" y="1219200"/>
                  </a:lnTo>
                  <a:lnTo>
                    <a:pt x="20459" y="1206500"/>
                  </a:lnTo>
                  <a:lnTo>
                    <a:pt x="0" y="1206500"/>
                  </a:lnTo>
                  <a:lnTo>
                    <a:pt x="0" y="1231900"/>
                  </a:lnTo>
                  <a:lnTo>
                    <a:pt x="47307" y="1231900"/>
                  </a:lnTo>
                  <a:close/>
                </a:path>
                <a:path w="1031875" h="1320800">
                  <a:moveTo>
                    <a:pt x="681469" y="197993"/>
                  </a:moveTo>
                  <a:lnTo>
                    <a:pt x="675932" y="192405"/>
                  </a:lnTo>
                  <a:lnTo>
                    <a:pt x="662266" y="192405"/>
                  </a:lnTo>
                  <a:lnTo>
                    <a:pt x="656717" y="197993"/>
                  </a:lnTo>
                  <a:lnTo>
                    <a:pt x="656717" y="211709"/>
                  </a:lnTo>
                  <a:lnTo>
                    <a:pt x="662266" y="217170"/>
                  </a:lnTo>
                  <a:lnTo>
                    <a:pt x="675932" y="217170"/>
                  </a:lnTo>
                  <a:lnTo>
                    <a:pt x="681469" y="211709"/>
                  </a:lnTo>
                  <a:lnTo>
                    <a:pt x="681469" y="204851"/>
                  </a:lnTo>
                  <a:lnTo>
                    <a:pt x="681469" y="197993"/>
                  </a:lnTo>
                  <a:close/>
                </a:path>
                <a:path w="1031875" h="1320800">
                  <a:moveTo>
                    <a:pt x="1031519" y="520700"/>
                  </a:moveTo>
                  <a:lnTo>
                    <a:pt x="1031417" y="508000"/>
                  </a:lnTo>
                  <a:lnTo>
                    <a:pt x="1029716" y="279400"/>
                  </a:lnTo>
                  <a:lnTo>
                    <a:pt x="1029335" y="266700"/>
                  </a:lnTo>
                  <a:lnTo>
                    <a:pt x="1029258" y="254000"/>
                  </a:lnTo>
                  <a:lnTo>
                    <a:pt x="1028534" y="254000"/>
                  </a:lnTo>
                  <a:lnTo>
                    <a:pt x="1028255" y="241300"/>
                  </a:lnTo>
                  <a:lnTo>
                    <a:pt x="1026820" y="228600"/>
                  </a:lnTo>
                  <a:lnTo>
                    <a:pt x="1026566" y="228600"/>
                  </a:lnTo>
                  <a:lnTo>
                    <a:pt x="1024763" y="215900"/>
                  </a:lnTo>
                  <a:lnTo>
                    <a:pt x="1024013" y="215900"/>
                  </a:lnTo>
                  <a:lnTo>
                    <a:pt x="1016457" y="190500"/>
                  </a:lnTo>
                  <a:lnTo>
                    <a:pt x="1015936" y="190500"/>
                  </a:lnTo>
                  <a:lnTo>
                    <a:pt x="1013777" y="177800"/>
                  </a:lnTo>
                  <a:lnTo>
                    <a:pt x="1012139" y="177800"/>
                  </a:lnTo>
                  <a:lnTo>
                    <a:pt x="1009256" y="165100"/>
                  </a:lnTo>
                  <a:lnTo>
                    <a:pt x="1008926" y="165100"/>
                  </a:lnTo>
                  <a:lnTo>
                    <a:pt x="1006043" y="152400"/>
                  </a:lnTo>
                  <a:lnTo>
                    <a:pt x="998677" y="139700"/>
                  </a:lnTo>
                  <a:lnTo>
                    <a:pt x="997089" y="139700"/>
                  </a:lnTo>
                  <a:lnTo>
                    <a:pt x="988263" y="127000"/>
                  </a:lnTo>
                  <a:lnTo>
                    <a:pt x="987209" y="127000"/>
                  </a:lnTo>
                  <a:lnTo>
                    <a:pt x="982891" y="114300"/>
                  </a:lnTo>
                  <a:lnTo>
                    <a:pt x="980249" y="114300"/>
                  </a:lnTo>
                  <a:lnTo>
                    <a:pt x="969810" y="101600"/>
                  </a:lnTo>
                  <a:lnTo>
                    <a:pt x="967905" y="101600"/>
                  </a:lnTo>
                  <a:lnTo>
                    <a:pt x="965784" y="88900"/>
                  </a:lnTo>
                  <a:lnTo>
                    <a:pt x="952030" y="88900"/>
                  </a:lnTo>
                  <a:lnTo>
                    <a:pt x="941298" y="76200"/>
                  </a:lnTo>
                  <a:lnTo>
                    <a:pt x="929398" y="76200"/>
                  </a:lnTo>
                  <a:lnTo>
                    <a:pt x="926160" y="63500"/>
                  </a:lnTo>
                  <a:lnTo>
                    <a:pt x="911263" y="63500"/>
                  </a:lnTo>
                  <a:lnTo>
                    <a:pt x="871715" y="50800"/>
                  </a:lnTo>
                  <a:lnTo>
                    <a:pt x="853084" y="50800"/>
                  </a:lnTo>
                  <a:lnTo>
                    <a:pt x="810285" y="38100"/>
                  </a:lnTo>
                  <a:lnTo>
                    <a:pt x="721372" y="12700"/>
                  </a:lnTo>
                  <a:lnTo>
                    <a:pt x="674408" y="12700"/>
                  </a:lnTo>
                  <a:lnTo>
                    <a:pt x="633730" y="0"/>
                  </a:lnTo>
                  <a:lnTo>
                    <a:pt x="394093" y="0"/>
                  </a:lnTo>
                  <a:lnTo>
                    <a:pt x="391452" y="12700"/>
                  </a:lnTo>
                  <a:lnTo>
                    <a:pt x="367322" y="12700"/>
                  </a:lnTo>
                  <a:lnTo>
                    <a:pt x="357238" y="25400"/>
                  </a:lnTo>
                  <a:lnTo>
                    <a:pt x="353288" y="25400"/>
                  </a:lnTo>
                  <a:lnTo>
                    <a:pt x="314401" y="50800"/>
                  </a:lnTo>
                  <a:lnTo>
                    <a:pt x="312826" y="50800"/>
                  </a:lnTo>
                  <a:lnTo>
                    <a:pt x="297345" y="63500"/>
                  </a:lnTo>
                  <a:lnTo>
                    <a:pt x="298284" y="63500"/>
                  </a:lnTo>
                  <a:lnTo>
                    <a:pt x="255092" y="88900"/>
                  </a:lnTo>
                  <a:lnTo>
                    <a:pt x="253479" y="88900"/>
                  </a:lnTo>
                  <a:lnTo>
                    <a:pt x="211721" y="114300"/>
                  </a:lnTo>
                  <a:lnTo>
                    <a:pt x="209689" y="114300"/>
                  </a:lnTo>
                  <a:lnTo>
                    <a:pt x="169379" y="152400"/>
                  </a:lnTo>
                  <a:lnTo>
                    <a:pt x="167843" y="152400"/>
                  </a:lnTo>
                  <a:lnTo>
                    <a:pt x="128968" y="177800"/>
                  </a:lnTo>
                  <a:lnTo>
                    <a:pt x="126212" y="190500"/>
                  </a:lnTo>
                  <a:lnTo>
                    <a:pt x="38735" y="266700"/>
                  </a:lnTo>
                  <a:lnTo>
                    <a:pt x="36220" y="279400"/>
                  </a:lnTo>
                  <a:lnTo>
                    <a:pt x="12458" y="304800"/>
                  </a:lnTo>
                  <a:lnTo>
                    <a:pt x="11468" y="304800"/>
                  </a:lnTo>
                  <a:lnTo>
                    <a:pt x="0" y="317500"/>
                  </a:lnTo>
                  <a:lnTo>
                    <a:pt x="0" y="469900"/>
                  </a:lnTo>
                  <a:lnTo>
                    <a:pt x="87757" y="368300"/>
                  </a:lnTo>
                  <a:lnTo>
                    <a:pt x="86779" y="368300"/>
                  </a:lnTo>
                  <a:lnTo>
                    <a:pt x="110528" y="342900"/>
                  </a:lnTo>
                  <a:lnTo>
                    <a:pt x="108013" y="342900"/>
                  </a:lnTo>
                  <a:lnTo>
                    <a:pt x="195491" y="254000"/>
                  </a:lnTo>
                  <a:lnTo>
                    <a:pt x="192760" y="254000"/>
                  </a:lnTo>
                  <a:lnTo>
                    <a:pt x="231635" y="228600"/>
                  </a:lnTo>
                  <a:lnTo>
                    <a:pt x="230111" y="228600"/>
                  </a:lnTo>
                  <a:lnTo>
                    <a:pt x="270421" y="190500"/>
                  </a:lnTo>
                  <a:lnTo>
                    <a:pt x="268401" y="203200"/>
                  </a:lnTo>
                  <a:lnTo>
                    <a:pt x="282321" y="190500"/>
                  </a:lnTo>
                  <a:lnTo>
                    <a:pt x="310159" y="165100"/>
                  </a:lnTo>
                  <a:lnTo>
                    <a:pt x="308546" y="165100"/>
                  </a:lnTo>
                  <a:lnTo>
                    <a:pt x="351751" y="139700"/>
                  </a:lnTo>
                  <a:lnTo>
                    <a:pt x="368173" y="127000"/>
                  </a:lnTo>
                  <a:lnTo>
                    <a:pt x="366598" y="127000"/>
                  </a:lnTo>
                  <a:lnTo>
                    <a:pt x="405472" y="101600"/>
                  </a:lnTo>
                  <a:lnTo>
                    <a:pt x="401510" y="114300"/>
                  </a:lnTo>
                  <a:lnTo>
                    <a:pt x="411594" y="101600"/>
                  </a:lnTo>
                  <a:lnTo>
                    <a:pt x="662178" y="101600"/>
                  </a:lnTo>
                  <a:lnTo>
                    <a:pt x="702500" y="114300"/>
                  </a:lnTo>
                  <a:lnTo>
                    <a:pt x="697636" y="114300"/>
                  </a:lnTo>
                  <a:lnTo>
                    <a:pt x="786549" y="139700"/>
                  </a:lnTo>
                  <a:lnTo>
                    <a:pt x="826554" y="139700"/>
                  </a:lnTo>
                  <a:lnTo>
                    <a:pt x="829170" y="152400"/>
                  </a:lnTo>
                  <a:lnTo>
                    <a:pt x="849376" y="152400"/>
                  </a:lnTo>
                  <a:lnTo>
                    <a:pt x="887895" y="165100"/>
                  </a:lnTo>
                  <a:lnTo>
                    <a:pt x="892708" y="165100"/>
                  </a:lnTo>
                  <a:lnTo>
                    <a:pt x="903147" y="177800"/>
                  </a:lnTo>
                  <a:lnTo>
                    <a:pt x="900518" y="165100"/>
                  </a:lnTo>
                  <a:lnTo>
                    <a:pt x="904836" y="177800"/>
                  </a:lnTo>
                  <a:lnTo>
                    <a:pt x="903782" y="177800"/>
                  </a:lnTo>
                  <a:lnTo>
                    <a:pt x="911707" y="190500"/>
                  </a:lnTo>
                  <a:lnTo>
                    <a:pt x="909205" y="177800"/>
                  </a:lnTo>
                  <a:lnTo>
                    <a:pt x="915682" y="203200"/>
                  </a:lnTo>
                  <a:lnTo>
                    <a:pt x="914793" y="190500"/>
                  </a:lnTo>
                  <a:lnTo>
                    <a:pt x="917676" y="203200"/>
                  </a:lnTo>
                  <a:lnTo>
                    <a:pt x="918591" y="203200"/>
                  </a:lnTo>
                  <a:lnTo>
                    <a:pt x="920750" y="215900"/>
                  </a:lnTo>
                  <a:lnTo>
                    <a:pt x="920216" y="215900"/>
                  </a:lnTo>
                  <a:lnTo>
                    <a:pt x="927785" y="241300"/>
                  </a:lnTo>
                  <a:lnTo>
                    <a:pt x="927036" y="241300"/>
                  </a:lnTo>
                  <a:lnTo>
                    <a:pt x="928827" y="254000"/>
                  </a:lnTo>
                  <a:lnTo>
                    <a:pt x="928585" y="241300"/>
                  </a:lnTo>
                  <a:lnTo>
                    <a:pt x="930021" y="254000"/>
                  </a:lnTo>
                  <a:lnTo>
                    <a:pt x="929741" y="254000"/>
                  </a:lnTo>
                  <a:lnTo>
                    <a:pt x="930465" y="266700"/>
                  </a:lnTo>
                  <a:lnTo>
                    <a:pt x="930744" y="279400"/>
                  </a:lnTo>
                  <a:lnTo>
                    <a:pt x="932446" y="511048"/>
                  </a:lnTo>
                  <a:lnTo>
                    <a:pt x="930236" y="533400"/>
                  </a:lnTo>
                  <a:lnTo>
                    <a:pt x="930617" y="533400"/>
                  </a:lnTo>
                  <a:lnTo>
                    <a:pt x="929182" y="546100"/>
                  </a:lnTo>
                  <a:lnTo>
                    <a:pt x="927773" y="546100"/>
                  </a:lnTo>
                  <a:lnTo>
                    <a:pt x="925601" y="558800"/>
                  </a:lnTo>
                  <a:lnTo>
                    <a:pt x="924509" y="558800"/>
                  </a:lnTo>
                  <a:lnTo>
                    <a:pt x="921270" y="571500"/>
                  </a:lnTo>
                  <a:lnTo>
                    <a:pt x="921524" y="571500"/>
                  </a:lnTo>
                  <a:lnTo>
                    <a:pt x="918286" y="584200"/>
                  </a:lnTo>
                  <a:lnTo>
                    <a:pt x="919721" y="571500"/>
                  </a:lnTo>
                  <a:lnTo>
                    <a:pt x="915758" y="584200"/>
                  </a:lnTo>
                  <a:lnTo>
                    <a:pt x="912647" y="584200"/>
                  </a:lnTo>
                  <a:lnTo>
                    <a:pt x="908329" y="596900"/>
                  </a:lnTo>
                  <a:lnTo>
                    <a:pt x="907008" y="596900"/>
                  </a:lnTo>
                  <a:lnTo>
                    <a:pt x="892238" y="635000"/>
                  </a:lnTo>
                  <a:lnTo>
                    <a:pt x="880262" y="660400"/>
                  </a:lnTo>
                  <a:lnTo>
                    <a:pt x="878014" y="660400"/>
                  </a:lnTo>
                  <a:lnTo>
                    <a:pt x="872617" y="673100"/>
                  </a:lnTo>
                  <a:lnTo>
                    <a:pt x="869696" y="673100"/>
                  </a:lnTo>
                  <a:lnTo>
                    <a:pt x="863219" y="685800"/>
                  </a:lnTo>
                  <a:lnTo>
                    <a:pt x="819785" y="736600"/>
                  </a:lnTo>
                  <a:lnTo>
                    <a:pt x="819658" y="736600"/>
                  </a:lnTo>
                  <a:lnTo>
                    <a:pt x="816419" y="749300"/>
                  </a:lnTo>
                  <a:lnTo>
                    <a:pt x="815162" y="749300"/>
                  </a:lnTo>
                  <a:lnTo>
                    <a:pt x="773049" y="812800"/>
                  </a:lnTo>
                  <a:lnTo>
                    <a:pt x="773785" y="812800"/>
                  </a:lnTo>
                  <a:lnTo>
                    <a:pt x="694944" y="914400"/>
                  </a:lnTo>
                  <a:lnTo>
                    <a:pt x="696328" y="914400"/>
                  </a:lnTo>
                  <a:lnTo>
                    <a:pt x="669683" y="952500"/>
                  </a:lnTo>
                  <a:lnTo>
                    <a:pt x="669874" y="952500"/>
                  </a:lnTo>
                  <a:lnTo>
                    <a:pt x="630999" y="1003300"/>
                  </a:lnTo>
                  <a:lnTo>
                    <a:pt x="633539" y="990600"/>
                  </a:lnTo>
                  <a:lnTo>
                    <a:pt x="615530" y="1016000"/>
                  </a:lnTo>
                  <a:lnTo>
                    <a:pt x="617232" y="1016000"/>
                  </a:lnTo>
                  <a:lnTo>
                    <a:pt x="598512" y="1028700"/>
                  </a:lnTo>
                  <a:lnTo>
                    <a:pt x="603034" y="1028700"/>
                  </a:lnTo>
                  <a:lnTo>
                    <a:pt x="578192" y="1041400"/>
                  </a:lnTo>
                  <a:lnTo>
                    <a:pt x="550773" y="1066800"/>
                  </a:lnTo>
                  <a:lnTo>
                    <a:pt x="519811" y="1092200"/>
                  </a:lnTo>
                  <a:lnTo>
                    <a:pt x="511175" y="1092200"/>
                  </a:lnTo>
                  <a:lnTo>
                    <a:pt x="497497" y="1104900"/>
                  </a:lnTo>
                  <a:lnTo>
                    <a:pt x="486664" y="1104900"/>
                  </a:lnTo>
                  <a:lnTo>
                    <a:pt x="472262" y="1117600"/>
                  </a:lnTo>
                  <a:lnTo>
                    <a:pt x="451954" y="1117600"/>
                  </a:lnTo>
                  <a:lnTo>
                    <a:pt x="404799" y="1143000"/>
                  </a:lnTo>
                  <a:lnTo>
                    <a:pt x="405003" y="1143000"/>
                  </a:lnTo>
                  <a:lnTo>
                    <a:pt x="362534" y="1155700"/>
                  </a:lnTo>
                  <a:lnTo>
                    <a:pt x="359676" y="1155700"/>
                  </a:lnTo>
                  <a:lnTo>
                    <a:pt x="339521" y="1168400"/>
                  </a:lnTo>
                  <a:lnTo>
                    <a:pt x="336981" y="1168400"/>
                  </a:lnTo>
                  <a:lnTo>
                    <a:pt x="317538" y="1181100"/>
                  </a:lnTo>
                  <a:lnTo>
                    <a:pt x="319049" y="1181100"/>
                  </a:lnTo>
                  <a:lnTo>
                    <a:pt x="302856" y="1193800"/>
                  </a:lnTo>
                  <a:lnTo>
                    <a:pt x="289052" y="1193800"/>
                  </a:lnTo>
                  <a:lnTo>
                    <a:pt x="239737" y="1206500"/>
                  </a:lnTo>
                  <a:lnTo>
                    <a:pt x="190500" y="1206500"/>
                  </a:lnTo>
                  <a:lnTo>
                    <a:pt x="154736" y="1219200"/>
                  </a:lnTo>
                  <a:lnTo>
                    <a:pt x="131356" y="1219200"/>
                  </a:lnTo>
                  <a:lnTo>
                    <a:pt x="122351" y="1231900"/>
                  </a:lnTo>
                  <a:lnTo>
                    <a:pt x="47307" y="1231900"/>
                  </a:lnTo>
                  <a:lnTo>
                    <a:pt x="53873" y="1244600"/>
                  </a:lnTo>
                  <a:lnTo>
                    <a:pt x="54673" y="1257300"/>
                  </a:lnTo>
                  <a:lnTo>
                    <a:pt x="49326" y="1282700"/>
                  </a:lnTo>
                  <a:lnTo>
                    <a:pt x="38900" y="1295400"/>
                  </a:lnTo>
                  <a:lnTo>
                    <a:pt x="24650" y="1295400"/>
                  </a:lnTo>
                  <a:lnTo>
                    <a:pt x="7797" y="1308100"/>
                  </a:lnTo>
                  <a:lnTo>
                    <a:pt x="0" y="1308100"/>
                  </a:lnTo>
                  <a:lnTo>
                    <a:pt x="0" y="1320800"/>
                  </a:lnTo>
                  <a:lnTo>
                    <a:pt x="164515" y="1320800"/>
                  </a:lnTo>
                  <a:lnTo>
                    <a:pt x="182880" y="1308100"/>
                  </a:lnTo>
                  <a:lnTo>
                    <a:pt x="207860" y="1308100"/>
                  </a:lnTo>
                  <a:lnTo>
                    <a:pt x="252514" y="1295400"/>
                  </a:lnTo>
                  <a:lnTo>
                    <a:pt x="315582" y="1295400"/>
                  </a:lnTo>
                  <a:lnTo>
                    <a:pt x="321703" y="1282700"/>
                  </a:lnTo>
                  <a:lnTo>
                    <a:pt x="347903" y="1282700"/>
                  </a:lnTo>
                  <a:lnTo>
                    <a:pt x="365620" y="1270000"/>
                  </a:lnTo>
                  <a:lnTo>
                    <a:pt x="385064" y="1257300"/>
                  </a:lnTo>
                  <a:lnTo>
                    <a:pt x="382511" y="1257300"/>
                  </a:lnTo>
                  <a:lnTo>
                    <a:pt x="402678" y="1244600"/>
                  </a:lnTo>
                  <a:lnTo>
                    <a:pt x="399834" y="1257300"/>
                  </a:lnTo>
                  <a:lnTo>
                    <a:pt x="421068" y="1244600"/>
                  </a:lnTo>
                  <a:lnTo>
                    <a:pt x="442315" y="1231900"/>
                  </a:lnTo>
                  <a:lnTo>
                    <a:pt x="442518" y="1231900"/>
                  </a:lnTo>
                  <a:lnTo>
                    <a:pt x="489686" y="1219200"/>
                  </a:lnTo>
                  <a:lnTo>
                    <a:pt x="491299" y="1219200"/>
                  </a:lnTo>
                  <a:lnTo>
                    <a:pt x="499224" y="1206500"/>
                  </a:lnTo>
                  <a:lnTo>
                    <a:pt x="514743" y="1206500"/>
                  </a:lnTo>
                  <a:lnTo>
                    <a:pt x="529132" y="1193800"/>
                  </a:lnTo>
                  <a:lnTo>
                    <a:pt x="545312" y="1193800"/>
                  </a:lnTo>
                  <a:lnTo>
                    <a:pt x="576097" y="1168400"/>
                  </a:lnTo>
                  <a:lnTo>
                    <a:pt x="579501" y="1168400"/>
                  </a:lnTo>
                  <a:lnTo>
                    <a:pt x="610463" y="1143000"/>
                  </a:lnTo>
                  <a:lnTo>
                    <a:pt x="610323" y="1143000"/>
                  </a:lnTo>
                  <a:lnTo>
                    <a:pt x="637679" y="1117600"/>
                  </a:lnTo>
                  <a:lnTo>
                    <a:pt x="662609" y="1104900"/>
                  </a:lnTo>
                  <a:lnTo>
                    <a:pt x="665695" y="1104900"/>
                  </a:lnTo>
                  <a:lnTo>
                    <a:pt x="685850" y="1079500"/>
                  </a:lnTo>
                  <a:lnTo>
                    <a:pt x="687539" y="1079500"/>
                  </a:lnTo>
                  <a:lnTo>
                    <a:pt x="705548" y="1066800"/>
                  </a:lnTo>
                  <a:lnTo>
                    <a:pt x="708075" y="1054100"/>
                  </a:lnTo>
                  <a:lnTo>
                    <a:pt x="747153" y="1016000"/>
                  </a:lnTo>
                  <a:lnTo>
                    <a:pt x="756031" y="1003300"/>
                  </a:lnTo>
                  <a:lnTo>
                    <a:pt x="773798" y="977900"/>
                  </a:lnTo>
                  <a:lnTo>
                    <a:pt x="775182" y="977900"/>
                  </a:lnTo>
                  <a:lnTo>
                    <a:pt x="854748" y="863600"/>
                  </a:lnTo>
                  <a:lnTo>
                    <a:pt x="896874" y="800100"/>
                  </a:lnTo>
                  <a:lnTo>
                    <a:pt x="898740" y="800100"/>
                  </a:lnTo>
                  <a:lnTo>
                    <a:pt x="942301" y="749300"/>
                  </a:lnTo>
                  <a:lnTo>
                    <a:pt x="948905" y="736600"/>
                  </a:lnTo>
                  <a:lnTo>
                    <a:pt x="950988" y="736600"/>
                  </a:lnTo>
                  <a:lnTo>
                    <a:pt x="956754" y="723900"/>
                  </a:lnTo>
                  <a:lnTo>
                    <a:pt x="962901" y="711200"/>
                  </a:lnTo>
                  <a:lnTo>
                    <a:pt x="964044" y="711200"/>
                  </a:lnTo>
                  <a:lnTo>
                    <a:pt x="969086" y="698500"/>
                  </a:lnTo>
                  <a:lnTo>
                    <a:pt x="970737" y="698500"/>
                  </a:lnTo>
                  <a:lnTo>
                    <a:pt x="982256" y="673100"/>
                  </a:lnTo>
                  <a:lnTo>
                    <a:pt x="981798" y="673100"/>
                  </a:lnTo>
                  <a:lnTo>
                    <a:pt x="996556" y="647700"/>
                  </a:lnTo>
                  <a:lnTo>
                    <a:pt x="995235" y="647700"/>
                  </a:lnTo>
                  <a:lnTo>
                    <a:pt x="999553" y="635000"/>
                  </a:lnTo>
                  <a:lnTo>
                    <a:pt x="999985" y="635000"/>
                  </a:lnTo>
                  <a:lnTo>
                    <a:pt x="1004303" y="622300"/>
                  </a:lnTo>
                  <a:lnTo>
                    <a:pt x="1009040" y="622300"/>
                  </a:lnTo>
                  <a:lnTo>
                    <a:pt x="1010475" y="609600"/>
                  </a:lnTo>
                  <a:lnTo>
                    <a:pt x="1013968" y="609600"/>
                  </a:lnTo>
                  <a:lnTo>
                    <a:pt x="1017206" y="596900"/>
                  </a:lnTo>
                  <a:lnTo>
                    <a:pt x="1020699" y="584200"/>
                  </a:lnTo>
                  <a:lnTo>
                    <a:pt x="1021867" y="584200"/>
                  </a:lnTo>
                  <a:lnTo>
                    <a:pt x="1024039" y="571500"/>
                  </a:lnTo>
                  <a:lnTo>
                    <a:pt x="1026083" y="571500"/>
                  </a:lnTo>
                  <a:lnTo>
                    <a:pt x="1026934" y="558800"/>
                  </a:lnTo>
                  <a:lnTo>
                    <a:pt x="1028382" y="546100"/>
                  </a:lnTo>
                  <a:lnTo>
                    <a:pt x="1028763" y="546100"/>
                  </a:lnTo>
                  <a:lnTo>
                    <a:pt x="1031290" y="520700"/>
                  </a:lnTo>
                  <a:lnTo>
                    <a:pt x="1031519" y="520700"/>
                  </a:lnTo>
                  <a:close/>
                </a:path>
              </a:pathLst>
            </a:custGeom>
            <a:solidFill>
              <a:srgbClr val="33CCFF"/>
            </a:solidFill>
          </p:spPr>
          <p:txBody>
            <a:bodyPr wrap="square" lIns="0" tIns="0" rIns="0" bIns="0" rtlCol="0"/>
            <a:lstStyle/>
            <a:p>
              <a:endParaRPr/>
            </a:p>
          </p:txBody>
        </p:sp>
      </p:grpSp>
      <p:grpSp>
        <p:nvGrpSpPr>
          <p:cNvPr id="40" name="object 40"/>
          <p:cNvGrpSpPr/>
          <p:nvPr/>
        </p:nvGrpSpPr>
        <p:grpSpPr>
          <a:xfrm>
            <a:off x="5334000" y="3019044"/>
            <a:ext cx="5854065" cy="2252980"/>
            <a:chOff x="5334000" y="3019044"/>
            <a:chExt cx="5854065" cy="2252980"/>
          </a:xfrm>
        </p:grpSpPr>
        <p:sp>
          <p:nvSpPr>
            <p:cNvPr id="41" name="object 41"/>
            <p:cNvSpPr/>
            <p:nvPr/>
          </p:nvSpPr>
          <p:spPr>
            <a:xfrm>
              <a:off x="5676900" y="4280788"/>
              <a:ext cx="24765" cy="24765"/>
            </a:xfrm>
            <a:custGeom>
              <a:avLst/>
              <a:gdLst/>
              <a:ahLst/>
              <a:cxnLst/>
              <a:rect l="l" t="t" r="r" b="b"/>
              <a:pathLst>
                <a:path w="24764" h="24764">
                  <a:moveTo>
                    <a:pt x="19176" y="0"/>
                  </a:moveTo>
                  <a:lnTo>
                    <a:pt x="5587" y="0"/>
                  </a:lnTo>
                  <a:lnTo>
                    <a:pt x="0" y="5587"/>
                  </a:lnTo>
                  <a:lnTo>
                    <a:pt x="0" y="19304"/>
                  </a:lnTo>
                  <a:lnTo>
                    <a:pt x="5587" y="24765"/>
                  </a:lnTo>
                  <a:lnTo>
                    <a:pt x="19176" y="24765"/>
                  </a:lnTo>
                  <a:lnTo>
                    <a:pt x="24764" y="19304"/>
                  </a:lnTo>
                  <a:lnTo>
                    <a:pt x="24764" y="12446"/>
                  </a:lnTo>
                  <a:lnTo>
                    <a:pt x="24764" y="5587"/>
                  </a:lnTo>
                  <a:lnTo>
                    <a:pt x="19176" y="0"/>
                  </a:lnTo>
                  <a:close/>
                </a:path>
              </a:pathLst>
            </a:custGeom>
            <a:solidFill>
              <a:srgbClr val="000000"/>
            </a:solidFill>
          </p:spPr>
          <p:txBody>
            <a:bodyPr wrap="square" lIns="0" tIns="0" rIns="0" bIns="0" rtlCol="0"/>
            <a:lstStyle/>
            <a:p>
              <a:endParaRPr/>
            </a:p>
          </p:txBody>
        </p:sp>
        <p:pic>
          <p:nvPicPr>
            <p:cNvPr id="42" name="object 42"/>
            <p:cNvPicPr/>
            <p:nvPr/>
          </p:nvPicPr>
          <p:blipFill>
            <a:blip r:embed="rId8" cstate="print"/>
            <a:stretch>
              <a:fillRect/>
            </a:stretch>
          </p:blipFill>
          <p:spPr>
            <a:xfrm>
              <a:off x="5334000" y="3019044"/>
              <a:ext cx="5853684" cy="1274063"/>
            </a:xfrm>
            <a:prstGeom prst="rect">
              <a:avLst/>
            </a:prstGeom>
          </p:spPr>
        </p:pic>
        <p:pic>
          <p:nvPicPr>
            <p:cNvPr id="43" name="object 43"/>
            <p:cNvPicPr/>
            <p:nvPr/>
          </p:nvPicPr>
          <p:blipFill>
            <a:blip r:embed="rId9" cstate="print"/>
            <a:stretch>
              <a:fillRect/>
            </a:stretch>
          </p:blipFill>
          <p:spPr>
            <a:xfrm>
              <a:off x="5334000" y="4299204"/>
              <a:ext cx="5594604" cy="972312"/>
            </a:xfrm>
            <a:prstGeom prst="rect">
              <a:avLst/>
            </a:prstGeom>
          </p:spPr>
        </p:pic>
        <p:sp>
          <p:nvSpPr>
            <p:cNvPr id="44" name="object 44"/>
            <p:cNvSpPr/>
            <p:nvPr/>
          </p:nvSpPr>
          <p:spPr>
            <a:xfrm>
              <a:off x="6630161" y="4598669"/>
              <a:ext cx="1339850" cy="520065"/>
            </a:xfrm>
            <a:custGeom>
              <a:avLst/>
              <a:gdLst/>
              <a:ahLst/>
              <a:cxnLst/>
              <a:rect l="l" t="t" r="r" b="b"/>
              <a:pathLst>
                <a:path w="1339850" h="520064">
                  <a:moveTo>
                    <a:pt x="259842" y="0"/>
                  </a:moveTo>
                  <a:lnTo>
                    <a:pt x="0" y="259841"/>
                  </a:lnTo>
                  <a:lnTo>
                    <a:pt x="259842" y="519683"/>
                  </a:lnTo>
                  <a:lnTo>
                    <a:pt x="259842" y="389762"/>
                  </a:lnTo>
                  <a:lnTo>
                    <a:pt x="1339596" y="389762"/>
                  </a:lnTo>
                  <a:lnTo>
                    <a:pt x="1339596" y="129920"/>
                  </a:lnTo>
                  <a:lnTo>
                    <a:pt x="259842" y="129920"/>
                  </a:lnTo>
                  <a:lnTo>
                    <a:pt x="259842" y="0"/>
                  </a:lnTo>
                  <a:close/>
                </a:path>
              </a:pathLst>
            </a:custGeom>
            <a:solidFill>
              <a:srgbClr val="4F81BC"/>
            </a:solidFill>
          </p:spPr>
          <p:txBody>
            <a:bodyPr wrap="square" lIns="0" tIns="0" rIns="0" bIns="0" rtlCol="0"/>
            <a:lstStyle/>
            <a:p>
              <a:endParaRPr/>
            </a:p>
          </p:txBody>
        </p:sp>
        <p:sp>
          <p:nvSpPr>
            <p:cNvPr id="45" name="object 45"/>
            <p:cNvSpPr/>
            <p:nvPr/>
          </p:nvSpPr>
          <p:spPr>
            <a:xfrm>
              <a:off x="6630161" y="4598669"/>
              <a:ext cx="1339850" cy="520065"/>
            </a:xfrm>
            <a:custGeom>
              <a:avLst/>
              <a:gdLst/>
              <a:ahLst/>
              <a:cxnLst/>
              <a:rect l="l" t="t" r="r" b="b"/>
              <a:pathLst>
                <a:path w="1339850" h="520064">
                  <a:moveTo>
                    <a:pt x="1339596" y="389762"/>
                  </a:moveTo>
                  <a:lnTo>
                    <a:pt x="259842" y="389762"/>
                  </a:lnTo>
                  <a:lnTo>
                    <a:pt x="259842" y="519683"/>
                  </a:lnTo>
                  <a:lnTo>
                    <a:pt x="0" y="259841"/>
                  </a:lnTo>
                  <a:lnTo>
                    <a:pt x="259842" y="0"/>
                  </a:lnTo>
                  <a:lnTo>
                    <a:pt x="259842" y="129920"/>
                  </a:lnTo>
                  <a:lnTo>
                    <a:pt x="1339596" y="129920"/>
                  </a:lnTo>
                  <a:lnTo>
                    <a:pt x="1339596" y="389762"/>
                  </a:lnTo>
                  <a:close/>
                </a:path>
              </a:pathLst>
            </a:custGeom>
            <a:ln w="25400">
              <a:solidFill>
                <a:srgbClr val="385D89"/>
              </a:solidFill>
            </a:ln>
          </p:spPr>
          <p:txBody>
            <a:bodyPr wrap="square" lIns="0" tIns="0" rIns="0" bIns="0" rtlCol="0"/>
            <a:lstStyle/>
            <a:p>
              <a:endParaRPr/>
            </a:p>
          </p:txBody>
        </p:sp>
      </p:grpSp>
      <p:sp>
        <p:nvSpPr>
          <p:cNvPr id="46" name="object 46"/>
          <p:cNvSpPr txBox="1"/>
          <p:nvPr/>
        </p:nvSpPr>
        <p:spPr>
          <a:xfrm>
            <a:off x="5303901" y="443036"/>
            <a:ext cx="6858634" cy="2296795"/>
          </a:xfrm>
          <a:prstGeom prst="rect">
            <a:avLst/>
          </a:prstGeom>
        </p:spPr>
        <p:txBody>
          <a:bodyPr vert="horz" wrap="square" lIns="0" tIns="45720" rIns="0" bIns="0" rtlCol="0">
            <a:spAutoFit/>
          </a:bodyPr>
          <a:lstStyle/>
          <a:p>
            <a:pPr marL="350520" indent="-338455">
              <a:lnSpc>
                <a:spcPct val="100000"/>
              </a:lnSpc>
              <a:spcBef>
                <a:spcPts val="360"/>
              </a:spcBef>
              <a:buAutoNum type="arabicPeriod"/>
              <a:tabLst>
                <a:tab pos="351155" algn="l"/>
              </a:tabLst>
            </a:pPr>
            <a:r>
              <a:rPr sz="2400" dirty="0">
                <a:latin typeface="Arial"/>
                <a:cs typeface="Arial"/>
              </a:rPr>
              <a:t>Set</a:t>
            </a:r>
            <a:r>
              <a:rPr sz="2400" spc="-30" dirty="0">
                <a:latin typeface="Arial"/>
                <a:cs typeface="Arial"/>
              </a:rPr>
              <a:t> </a:t>
            </a:r>
            <a:r>
              <a:rPr sz="2400" dirty="0">
                <a:latin typeface="Arial"/>
                <a:cs typeface="Arial"/>
              </a:rPr>
              <a:t>a</a:t>
            </a:r>
            <a:r>
              <a:rPr sz="2400" spc="-25" dirty="0">
                <a:latin typeface="Arial"/>
                <a:cs typeface="Arial"/>
              </a:rPr>
              <a:t> </a:t>
            </a:r>
            <a:r>
              <a:rPr sz="2400" dirty="0">
                <a:latin typeface="Arial"/>
                <a:cs typeface="Arial"/>
              </a:rPr>
              <a:t>breakpoint</a:t>
            </a:r>
            <a:r>
              <a:rPr sz="2400" spc="-10" dirty="0">
                <a:latin typeface="Arial"/>
                <a:cs typeface="Arial"/>
              </a:rPr>
              <a:t> </a:t>
            </a:r>
            <a:r>
              <a:rPr sz="2400" dirty="0">
                <a:latin typeface="Arial"/>
                <a:cs typeface="Arial"/>
              </a:rPr>
              <a:t>at</a:t>
            </a:r>
            <a:r>
              <a:rPr sz="2400" spc="-15" dirty="0">
                <a:latin typeface="Arial"/>
                <a:cs typeface="Arial"/>
              </a:rPr>
              <a:t> </a:t>
            </a:r>
            <a:r>
              <a:rPr sz="2400" spc="-10" dirty="0">
                <a:latin typeface="Arial"/>
                <a:cs typeface="Arial"/>
              </a:rPr>
              <a:t>bof()</a:t>
            </a:r>
            <a:endParaRPr sz="2400">
              <a:latin typeface="Arial"/>
              <a:cs typeface="Arial"/>
            </a:endParaRPr>
          </a:p>
          <a:p>
            <a:pPr marL="354330" indent="-339090">
              <a:lnSpc>
                <a:spcPct val="100000"/>
              </a:lnSpc>
              <a:spcBef>
                <a:spcPts val="265"/>
              </a:spcBef>
              <a:buAutoNum type="arabicPeriod"/>
              <a:tabLst>
                <a:tab pos="354965" algn="l"/>
              </a:tabLst>
            </a:pPr>
            <a:r>
              <a:rPr sz="2400" dirty="0">
                <a:latin typeface="Arial"/>
                <a:cs typeface="Arial"/>
              </a:rPr>
              <a:t>Run</a:t>
            </a:r>
            <a:r>
              <a:rPr sz="2400" spc="-20" dirty="0">
                <a:latin typeface="Arial"/>
                <a:cs typeface="Arial"/>
              </a:rPr>
              <a:t> </a:t>
            </a:r>
            <a:r>
              <a:rPr sz="2400" dirty="0">
                <a:latin typeface="Arial"/>
                <a:cs typeface="Arial"/>
              </a:rPr>
              <a:t>the</a:t>
            </a:r>
            <a:r>
              <a:rPr sz="2400" spc="-25" dirty="0">
                <a:latin typeface="Arial"/>
                <a:cs typeface="Arial"/>
              </a:rPr>
              <a:t> </a:t>
            </a:r>
            <a:r>
              <a:rPr sz="2400" dirty="0">
                <a:latin typeface="Arial"/>
                <a:cs typeface="Arial"/>
              </a:rPr>
              <a:t>program</a:t>
            </a:r>
            <a:r>
              <a:rPr sz="2400" spc="-10" dirty="0">
                <a:latin typeface="Arial"/>
                <a:cs typeface="Arial"/>
              </a:rPr>
              <a:t> </a:t>
            </a:r>
            <a:r>
              <a:rPr sz="2400" dirty="0">
                <a:latin typeface="Arial"/>
                <a:cs typeface="Arial"/>
              </a:rPr>
              <a:t>until</a:t>
            </a:r>
            <a:r>
              <a:rPr sz="2400" spc="-5" dirty="0">
                <a:latin typeface="Arial"/>
                <a:cs typeface="Arial"/>
              </a:rPr>
              <a:t> </a:t>
            </a:r>
            <a:r>
              <a:rPr sz="2400" dirty="0">
                <a:latin typeface="Arial"/>
                <a:cs typeface="Arial"/>
              </a:rPr>
              <a:t>it</a:t>
            </a:r>
            <a:r>
              <a:rPr sz="2400" spc="-20" dirty="0">
                <a:latin typeface="Arial"/>
                <a:cs typeface="Arial"/>
              </a:rPr>
              <a:t> </a:t>
            </a:r>
            <a:r>
              <a:rPr sz="2400" dirty="0">
                <a:latin typeface="Arial"/>
                <a:cs typeface="Arial"/>
              </a:rPr>
              <a:t>reaches</a:t>
            </a:r>
            <a:r>
              <a:rPr sz="2400" spc="-5" dirty="0">
                <a:latin typeface="Arial"/>
                <a:cs typeface="Arial"/>
              </a:rPr>
              <a:t> </a:t>
            </a:r>
            <a:r>
              <a:rPr sz="2400" dirty="0">
                <a:latin typeface="Arial"/>
                <a:cs typeface="Arial"/>
              </a:rPr>
              <a:t>the</a:t>
            </a:r>
            <a:r>
              <a:rPr sz="2400" spc="-25" dirty="0">
                <a:latin typeface="Arial"/>
                <a:cs typeface="Arial"/>
              </a:rPr>
              <a:t> </a:t>
            </a:r>
            <a:r>
              <a:rPr sz="2400" spc="-10" dirty="0">
                <a:latin typeface="Arial"/>
                <a:cs typeface="Arial"/>
              </a:rPr>
              <a:t>breakpoint</a:t>
            </a:r>
            <a:endParaRPr sz="2400">
              <a:latin typeface="Arial"/>
              <a:cs typeface="Arial"/>
            </a:endParaRPr>
          </a:p>
          <a:p>
            <a:pPr marL="351155" indent="-339090">
              <a:lnSpc>
                <a:spcPct val="100000"/>
              </a:lnSpc>
              <a:spcBef>
                <a:spcPts val="75"/>
              </a:spcBef>
              <a:buAutoNum type="arabicPeriod"/>
              <a:tabLst>
                <a:tab pos="351790" algn="l"/>
              </a:tabLst>
            </a:pPr>
            <a:r>
              <a:rPr sz="2400" dirty="0">
                <a:latin typeface="Arial"/>
                <a:cs typeface="Arial"/>
              </a:rPr>
              <a:t>Step</a:t>
            </a:r>
            <a:r>
              <a:rPr sz="2400" spc="-10" dirty="0">
                <a:latin typeface="Arial"/>
                <a:cs typeface="Arial"/>
              </a:rPr>
              <a:t> </a:t>
            </a:r>
            <a:r>
              <a:rPr sz="2400" dirty="0">
                <a:latin typeface="Arial"/>
                <a:cs typeface="Arial"/>
              </a:rPr>
              <a:t>into</a:t>
            </a:r>
            <a:r>
              <a:rPr sz="2400" spc="-15" dirty="0">
                <a:latin typeface="Arial"/>
                <a:cs typeface="Arial"/>
              </a:rPr>
              <a:t> </a:t>
            </a:r>
            <a:r>
              <a:rPr sz="2400" dirty="0">
                <a:latin typeface="Arial"/>
                <a:cs typeface="Arial"/>
              </a:rPr>
              <a:t>the</a:t>
            </a:r>
            <a:r>
              <a:rPr sz="2400" spc="-20" dirty="0">
                <a:latin typeface="Arial"/>
                <a:cs typeface="Arial"/>
              </a:rPr>
              <a:t> </a:t>
            </a:r>
            <a:r>
              <a:rPr sz="2400" dirty="0">
                <a:latin typeface="Arial"/>
                <a:cs typeface="Arial"/>
              </a:rPr>
              <a:t>bof</a:t>
            </a:r>
            <a:r>
              <a:rPr sz="2400" spc="-5" dirty="0">
                <a:latin typeface="Arial"/>
                <a:cs typeface="Arial"/>
              </a:rPr>
              <a:t> </a:t>
            </a:r>
            <a:r>
              <a:rPr sz="2400" spc="-10" dirty="0">
                <a:latin typeface="Arial"/>
                <a:cs typeface="Arial"/>
              </a:rPr>
              <a:t>function</a:t>
            </a:r>
            <a:endParaRPr sz="2400">
              <a:latin typeface="Arial"/>
              <a:cs typeface="Arial"/>
            </a:endParaRPr>
          </a:p>
          <a:p>
            <a:pPr marL="350520" indent="-338455">
              <a:lnSpc>
                <a:spcPct val="100000"/>
              </a:lnSpc>
              <a:buAutoNum type="arabicPeriod"/>
              <a:tabLst>
                <a:tab pos="351155" algn="l"/>
              </a:tabLst>
            </a:pPr>
            <a:r>
              <a:rPr sz="2400" dirty="0">
                <a:latin typeface="Arial"/>
                <a:cs typeface="Arial"/>
              </a:rPr>
              <a:t>Find</a:t>
            </a:r>
            <a:r>
              <a:rPr sz="2400" spc="-20" dirty="0">
                <a:latin typeface="Arial"/>
                <a:cs typeface="Arial"/>
              </a:rPr>
              <a:t> </a:t>
            </a:r>
            <a:r>
              <a:rPr sz="2400" dirty="0">
                <a:latin typeface="Arial"/>
                <a:cs typeface="Arial"/>
              </a:rPr>
              <a:t>the</a:t>
            </a:r>
            <a:r>
              <a:rPr sz="2400" spc="-30" dirty="0">
                <a:latin typeface="Arial"/>
                <a:cs typeface="Arial"/>
              </a:rPr>
              <a:t> </a:t>
            </a:r>
            <a:r>
              <a:rPr sz="2400" dirty="0">
                <a:latin typeface="Arial"/>
                <a:cs typeface="Arial"/>
              </a:rPr>
              <a:t>address</a:t>
            </a:r>
            <a:r>
              <a:rPr sz="2400" spc="-10" dirty="0">
                <a:latin typeface="Arial"/>
                <a:cs typeface="Arial"/>
              </a:rPr>
              <a:t> </a:t>
            </a:r>
            <a:r>
              <a:rPr sz="2400" dirty="0">
                <a:latin typeface="Arial"/>
                <a:cs typeface="Arial"/>
              </a:rPr>
              <a:t>of</a:t>
            </a:r>
            <a:r>
              <a:rPr sz="2400" spc="-20" dirty="0">
                <a:latin typeface="Arial"/>
                <a:cs typeface="Arial"/>
              </a:rPr>
              <a:t> $ebp</a:t>
            </a:r>
            <a:endParaRPr sz="2400">
              <a:latin typeface="Arial"/>
              <a:cs typeface="Arial"/>
            </a:endParaRPr>
          </a:p>
          <a:p>
            <a:pPr marL="351155" indent="-339090">
              <a:lnSpc>
                <a:spcPct val="100000"/>
              </a:lnSpc>
              <a:buAutoNum type="arabicPeriod"/>
              <a:tabLst>
                <a:tab pos="351790" algn="l"/>
              </a:tabLst>
            </a:pPr>
            <a:r>
              <a:rPr sz="2400" dirty="0">
                <a:latin typeface="Arial"/>
                <a:cs typeface="Arial"/>
              </a:rPr>
              <a:t>Find</a:t>
            </a:r>
            <a:r>
              <a:rPr sz="2400" spc="-10" dirty="0">
                <a:latin typeface="Arial"/>
                <a:cs typeface="Arial"/>
              </a:rPr>
              <a:t> </a:t>
            </a:r>
            <a:r>
              <a:rPr sz="2400" dirty="0">
                <a:latin typeface="Arial"/>
                <a:cs typeface="Arial"/>
              </a:rPr>
              <a:t>the</a:t>
            </a:r>
            <a:r>
              <a:rPr sz="2400" spc="-15" dirty="0">
                <a:latin typeface="Arial"/>
                <a:cs typeface="Arial"/>
              </a:rPr>
              <a:t> </a:t>
            </a:r>
            <a:r>
              <a:rPr sz="2400" dirty="0">
                <a:latin typeface="Arial"/>
                <a:cs typeface="Arial"/>
              </a:rPr>
              <a:t>address</a:t>
            </a:r>
            <a:r>
              <a:rPr sz="2400" spc="-5" dirty="0">
                <a:latin typeface="Arial"/>
                <a:cs typeface="Arial"/>
              </a:rPr>
              <a:t> </a:t>
            </a:r>
            <a:r>
              <a:rPr sz="2400" dirty="0">
                <a:latin typeface="Arial"/>
                <a:cs typeface="Arial"/>
              </a:rPr>
              <a:t>of</a:t>
            </a:r>
            <a:r>
              <a:rPr sz="2400" spc="-20" dirty="0">
                <a:latin typeface="Arial"/>
                <a:cs typeface="Arial"/>
              </a:rPr>
              <a:t> </a:t>
            </a:r>
            <a:r>
              <a:rPr sz="2400" spc="-10" dirty="0">
                <a:latin typeface="Arial"/>
                <a:cs typeface="Arial"/>
              </a:rPr>
              <a:t>buffer</a:t>
            </a:r>
            <a:endParaRPr sz="2400">
              <a:latin typeface="Arial"/>
              <a:cs typeface="Arial"/>
            </a:endParaRPr>
          </a:p>
          <a:p>
            <a:pPr marL="351155" indent="-339090">
              <a:lnSpc>
                <a:spcPct val="100000"/>
              </a:lnSpc>
              <a:buAutoNum type="arabicPeriod"/>
              <a:tabLst>
                <a:tab pos="351790" algn="l"/>
              </a:tabLst>
            </a:pPr>
            <a:r>
              <a:rPr sz="2400" dirty="0">
                <a:latin typeface="Arial"/>
                <a:cs typeface="Arial"/>
              </a:rPr>
              <a:t>Calculate</a:t>
            </a:r>
            <a:r>
              <a:rPr sz="2400" spc="10" dirty="0">
                <a:latin typeface="Arial"/>
                <a:cs typeface="Arial"/>
              </a:rPr>
              <a:t> </a:t>
            </a:r>
            <a:r>
              <a:rPr sz="2400" dirty="0">
                <a:latin typeface="Arial"/>
                <a:cs typeface="Arial"/>
              </a:rPr>
              <a:t>the</a:t>
            </a:r>
            <a:r>
              <a:rPr sz="2400" spc="-20" dirty="0">
                <a:latin typeface="Arial"/>
                <a:cs typeface="Arial"/>
              </a:rPr>
              <a:t> </a:t>
            </a:r>
            <a:r>
              <a:rPr sz="2400" dirty="0">
                <a:latin typeface="Arial"/>
                <a:cs typeface="Arial"/>
              </a:rPr>
              <a:t>difference</a:t>
            </a:r>
            <a:r>
              <a:rPr sz="2400" spc="-35" dirty="0">
                <a:latin typeface="Arial"/>
                <a:cs typeface="Arial"/>
              </a:rPr>
              <a:t> </a:t>
            </a:r>
            <a:r>
              <a:rPr sz="2400" dirty="0">
                <a:latin typeface="Arial"/>
                <a:cs typeface="Arial"/>
              </a:rPr>
              <a:t>between</a:t>
            </a:r>
            <a:r>
              <a:rPr sz="2400" spc="5" dirty="0">
                <a:latin typeface="Arial"/>
                <a:cs typeface="Arial"/>
              </a:rPr>
              <a:t> </a:t>
            </a:r>
            <a:r>
              <a:rPr sz="2400" dirty="0">
                <a:latin typeface="Arial"/>
                <a:cs typeface="Arial"/>
              </a:rPr>
              <a:t>ebp</a:t>
            </a:r>
            <a:r>
              <a:rPr sz="2400" spc="-30" dirty="0">
                <a:latin typeface="Arial"/>
                <a:cs typeface="Arial"/>
              </a:rPr>
              <a:t> </a:t>
            </a:r>
            <a:r>
              <a:rPr sz="2400" dirty="0">
                <a:latin typeface="Arial"/>
                <a:cs typeface="Arial"/>
              </a:rPr>
              <a:t>and</a:t>
            </a:r>
            <a:r>
              <a:rPr sz="2400" spc="-20" dirty="0">
                <a:latin typeface="Arial"/>
                <a:cs typeface="Arial"/>
              </a:rPr>
              <a:t> </a:t>
            </a:r>
            <a:r>
              <a:rPr sz="2400" spc="-10" dirty="0">
                <a:latin typeface="Arial"/>
                <a:cs typeface="Arial"/>
              </a:rPr>
              <a:t>buffer</a:t>
            </a:r>
            <a:endParaRPr sz="2400">
              <a:latin typeface="Arial"/>
              <a:cs typeface="Arial"/>
            </a:endParaRPr>
          </a:p>
        </p:txBody>
      </p:sp>
      <p:sp>
        <p:nvSpPr>
          <p:cNvPr id="48" name="object 48"/>
          <p:cNvSpPr txBox="1"/>
          <p:nvPr/>
        </p:nvSpPr>
        <p:spPr>
          <a:xfrm>
            <a:off x="11709907" y="6540818"/>
            <a:ext cx="405130" cy="281305"/>
          </a:xfrm>
          <a:prstGeom prst="rect">
            <a:avLst/>
          </a:prstGeom>
        </p:spPr>
        <p:txBody>
          <a:bodyPr vert="horz" wrap="square" lIns="0" tIns="0" rIns="0" bIns="0" rtlCol="0">
            <a:spAutoFit/>
          </a:bodyPr>
          <a:lstStyle/>
          <a:p>
            <a:pPr marL="12700">
              <a:lnSpc>
                <a:spcPts val="2090"/>
              </a:lnSpc>
            </a:pPr>
            <a:r>
              <a:rPr sz="1800" spc="-25" dirty="0">
                <a:latin typeface="Arial"/>
                <a:cs typeface="Arial"/>
              </a:rPr>
              <a:t>109</a:t>
            </a:r>
            <a:endParaRPr sz="1800">
              <a:latin typeface="Arial"/>
              <a:cs typeface="Arial"/>
            </a:endParaRPr>
          </a:p>
        </p:txBody>
      </p:sp>
      <p:sp>
        <p:nvSpPr>
          <p:cNvPr id="47" name="object 47"/>
          <p:cNvSpPr txBox="1"/>
          <p:nvPr/>
        </p:nvSpPr>
        <p:spPr>
          <a:xfrm>
            <a:off x="5209794" y="5233212"/>
            <a:ext cx="6175375" cy="949325"/>
          </a:xfrm>
          <a:prstGeom prst="rect">
            <a:avLst/>
          </a:prstGeom>
        </p:spPr>
        <p:txBody>
          <a:bodyPr vert="horz" wrap="square" lIns="0" tIns="12065" rIns="0" bIns="0" rtlCol="0">
            <a:spAutoFit/>
          </a:bodyPr>
          <a:lstStyle/>
          <a:p>
            <a:pPr marL="83185" marR="5080" indent="-71120">
              <a:lnSpc>
                <a:spcPct val="126299"/>
              </a:lnSpc>
              <a:spcBef>
                <a:spcPts val="95"/>
              </a:spcBef>
            </a:pPr>
            <a:r>
              <a:rPr sz="2400" dirty="0">
                <a:latin typeface="Arial"/>
                <a:cs typeface="Arial"/>
              </a:rPr>
              <a:t>We</a:t>
            </a:r>
            <a:r>
              <a:rPr sz="2400" spc="-20" dirty="0">
                <a:latin typeface="Arial"/>
                <a:cs typeface="Arial"/>
              </a:rPr>
              <a:t> </a:t>
            </a:r>
            <a:r>
              <a:rPr sz="2400" dirty="0">
                <a:latin typeface="Arial"/>
                <a:cs typeface="Arial"/>
              </a:rPr>
              <a:t>need</a:t>
            </a:r>
            <a:r>
              <a:rPr sz="2400" spc="5" dirty="0">
                <a:latin typeface="Arial"/>
                <a:cs typeface="Arial"/>
              </a:rPr>
              <a:t> </a:t>
            </a:r>
            <a:r>
              <a:rPr sz="2400" dirty="0">
                <a:latin typeface="Arial"/>
                <a:cs typeface="Arial"/>
              </a:rPr>
              <a:t>to</a:t>
            </a:r>
            <a:r>
              <a:rPr sz="2400" spc="-5" dirty="0">
                <a:latin typeface="Arial"/>
                <a:cs typeface="Arial"/>
              </a:rPr>
              <a:t> </a:t>
            </a:r>
            <a:r>
              <a:rPr sz="2400" dirty="0">
                <a:latin typeface="Arial"/>
                <a:cs typeface="Arial"/>
              </a:rPr>
              <a:t>add 4</a:t>
            </a:r>
            <a:r>
              <a:rPr sz="2400" spc="-15" dirty="0">
                <a:latin typeface="Arial"/>
                <a:cs typeface="Arial"/>
              </a:rPr>
              <a:t> </a:t>
            </a:r>
            <a:r>
              <a:rPr sz="2400" dirty="0">
                <a:latin typeface="Arial"/>
                <a:cs typeface="Arial"/>
              </a:rPr>
              <a:t>to</a:t>
            </a:r>
            <a:r>
              <a:rPr sz="2400" spc="-5" dirty="0">
                <a:latin typeface="Arial"/>
                <a:cs typeface="Arial"/>
              </a:rPr>
              <a:t> </a:t>
            </a:r>
            <a:r>
              <a:rPr sz="2400" dirty="0">
                <a:latin typeface="Arial"/>
                <a:cs typeface="Arial"/>
              </a:rPr>
              <a:t>reach the</a:t>
            </a:r>
            <a:r>
              <a:rPr sz="2400" spc="-5" dirty="0">
                <a:latin typeface="Arial"/>
                <a:cs typeface="Arial"/>
              </a:rPr>
              <a:t> </a:t>
            </a:r>
            <a:r>
              <a:rPr sz="2400" dirty="0">
                <a:latin typeface="Arial"/>
                <a:cs typeface="Arial"/>
              </a:rPr>
              <a:t>return</a:t>
            </a:r>
            <a:r>
              <a:rPr sz="2400" spc="-5" dirty="0">
                <a:latin typeface="Arial"/>
                <a:cs typeface="Arial"/>
              </a:rPr>
              <a:t> </a:t>
            </a:r>
            <a:r>
              <a:rPr sz="2400" spc="-10" dirty="0">
                <a:latin typeface="Arial"/>
                <a:cs typeface="Arial"/>
              </a:rPr>
              <a:t>address </a:t>
            </a:r>
            <a:r>
              <a:rPr sz="2400" dirty="0">
                <a:latin typeface="Arial"/>
                <a:cs typeface="Arial"/>
              </a:rPr>
              <a:t>108</a:t>
            </a:r>
            <a:r>
              <a:rPr sz="2400" spc="-10" dirty="0">
                <a:latin typeface="Arial"/>
                <a:cs typeface="Arial"/>
              </a:rPr>
              <a:t> </a:t>
            </a:r>
            <a:r>
              <a:rPr sz="2400" dirty="0">
                <a:latin typeface="Arial"/>
                <a:cs typeface="Arial"/>
              </a:rPr>
              <a:t>+</a:t>
            </a:r>
            <a:r>
              <a:rPr sz="2400" spc="-35" dirty="0">
                <a:latin typeface="Arial"/>
                <a:cs typeface="Arial"/>
              </a:rPr>
              <a:t> </a:t>
            </a:r>
            <a:r>
              <a:rPr sz="2400" dirty="0">
                <a:latin typeface="Arial"/>
                <a:cs typeface="Arial"/>
              </a:rPr>
              <a:t>4</a:t>
            </a:r>
            <a:r>
              <a:rPr sz="2400" spc="-15" dirty="0">
                <a:latin typeface="Arial"/>
                <a:cs typeface="Arial"/>
              </a:rPr>
              <a:t> </a:t>
            </a:r>
            <a:r>
              <a:rPr sz="2400" dirty="0">
                <a:latin typeface="Arial"/>
                <a:cs typeface="Arial"/>
              </a:rPr>
              <a:t>=</a:t>
            </a:r>
            <a:r>
              <a:rPr sz="2400" spc="-10" dirty="0">
                <a:latin typeface="Arial"/>
                <a:cs typeface="Arial"/>
              </a:rPr>
              <a:t> </a:t>
            </a:r>
            <a:r>
              <a:rPr sz="2400" dirty="0">
                <a:latin typeface="Arial"/>
                <a:cs typeface="Arial"/>
              </a:rPr>
              <a:t>112</a:t>
            </a:r>
            <a:r>
              <a:rPr sz="2400" spc="-10" dirty="0">
                <a:latin typeface="Arial"/>
                <a:cs typeface="Arial"/>
              </a:rPr>
              <a:t> </a:t>
            </a:r>
            <a:r>
              <a:rPr sz="2400" dirty="0">
                <a:latin typeface="Arial"/>
                <a:cs typeface="Arial"/>
              </a:rPr>
              <a:t>is</a:t>
            </a:r>
            <a:r>
              <a:rPr sz="2400" spc="-20" dirty="0">
                <a:latin typeface="Arial"/>
                <a:cs typeface="Arial"/>
              </a:rPr>
              <a:t> </a:t>
            </a:r>
            <a:r>
              <a:rPr sz="2400" dirty="0">
                <a:latin typeface="Arial"/>
                <a:cs typeface="Arial"/>
              </a:rPr>
              <a:t>our</a:t>
            </a:r>
            <a:r>
              <a:rPr sz="2400" spc="-15" dirty="0">
                <a:latin typeface="Arial"/>
                <a:cs typeface="Arial"/>
              </a:rPr>
              <a:t> </a:t>
            </a:r>
            <a:r>
              <a:rPr sz="2400" dirty="0">
                <a:latin typeface="Arial"/>
                <a:cs typeface="Arial"/>
              </a:rPr>
              <a:t>total</a:t>
            </a:r>
            <a:r>
              <a:rPr sz="2400" spc="-15" dirty="0">
                <a:latin typeface="Arial"/>
                <a:cs typeface="Arial"/>
              </a:rPr>
              <a:t> </a:t>
            </a:r>
            <a:r>
              <a:rPr sz="2400" spc="-10" dirty="0">
                <a:latin typeface="Arial"/>
                <a:cs typeface="Arial"/>
              </a:rPr>
              <a:t>offset</a:t>
            </a:r>
            <a:endParaRPr sz="2400">
              <a:latin typeface="Arial"/>
              <a:cs typeface="Arial"/>
            </a:endParaRPr>
          </a:p>
        </p:txBody>
      </p:sp>
      <p:grpSp>
        <p:nvGrpSpPr>
          <p:cNvPr id="49" name="object 3">
            <a:extLst>
              <a:ext uri="{FF2B5EF4-FFF2-40B4-BE49-F238E27FC236}">
                <a16:creationId xmlns:a16="http://schemas.microsoft.com/office/drawing/2014/main" id="{6FEA029D-C853-97BE-8E32-5C6AB5C00B3E}"/>
              </a:ext>
            </a:extLst>
          </p:cNvPr>
          <p:cNvGrpSpPr/>
          <p:nvPr/>
        </p:nvGrpSpPr>
        <p:grpSpPr>
          <a:xfrm>
            <a:off x="-6350" y="6466078"/>
            <a:ext cx="12204700" cy="398780"/>
            <a:chOff x="-6350" y="6466078"/>
            <a:chExt cx="12204700" cy="398780"/>
          </a:xfrm>
          <a:solidFill>
            <a:schemeClr val="accent3"/>
          </a:solidFill>
        </p:grpSpPr>
        <p:sp>
          <p:nvSpPr>
            <p:cNvPr id="50" name="object 4">
              <a:extLst>
                <a:ext uri="{FF2B5EF4-FFF2-40B4-BE49-F238E27FC236}">
                  <a16:creationId xmlns:a16="http://schemas.microsoft.com/office/drawing/2014/main" id="{CC4B1782-E730-E284-AE53-93612300D129}"/>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1" name="object 5">
              <a:extLst>
                <a:ext uri="{FF2B5EF4-FFF2-40B4-BE49-F238E27FC236}">
                  <a16:creationId xmlns:a16="http://schemas.microsoft.com/office/drawing/2014/main" id="{0B013369-440E-38AC-F777-089EE0B33D0D}"/>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52" name="Picture 51" descr="Logo&#10;&#10;Description automatically generated with medium confidence">
            <a:extLst>
              <a:ext uri="{FF2B5EF4-FFF2-40B4-BE49-F238E27FC236}">
                <a16:creationId xmlns:a16="http://schemas.microsoft.com/office/drawing/2014/main" id="{D3CA8D21-5843-B429-ED5A-71A4F16BF2E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Tree>
    <p:extLst>
      <p:ext uri="{BB962C8B-B14F-4D97-AF65-F5344CB8AC3E}">
        <p14:creationId xmlns:p14="http://schemas.microsoft.com/office/powerpoint/2010/main" val="42846836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45</a:t>
            </a:fld>
            <a:endParaRPr lang="en-US" dirty="0"/>
          </a:p>
        </p:txBody>
      </p:sp>
      <p:pic>
        <p:nvPicPr>
          <p:cNvPr id="19" name="object 2">
            <a:extLst>
              <a:ext uri="{FF2B5EF4-FFF2-40B4-BE49-F238E27FC236}">
                <a16:creationId xmlns:a16="http://schemas.microsoft.com/office/drawing/2014/main" id="{8BA8895C-45EF-730E-3A4B-ED054128ED85}"/>
              </a:ext>
            </a:extLst>
          </p:cNvPr>
          <p:cNvPicPr/>
          <p:nvPr/>
        </p:nvPicPr>
        <p:blipFill>
          <a:blip r:embed="rId3" cstate="print"/>
          <a:stretch>
            <a:fillRect/>
          </a:stretch>
        </p:blipFill>
        <p:spPr>
          <a:xfrm>
            <a:off x="314696" y="414484"/>
            <a:ext cx="5878285" cy="1093825"/>
          </a:xfrm>
          <a:prstGeom prst="rect">
            <a:avLst/>
          </a:prstGeom>
        </p:spPr>
      </p:pic>
      <p:pic>
        <p:nvPicPr>
          <p:cNvPr id="35" name="object 3">
            <a:extLst>
              <a:ext uri="{FF2B5EF4-FFF2-40B4-BE49-F238E27FC236}">
                <a16:creationId xmlns:a16="http://schemas.microsoft.com/office/drawing/2014/main" id="{EB3137A9-B65E-95D9-E8AC-9EAC81E6A945}"/>
              </a:ext>
            </a:extLst>
          </p:cNvPr>
          <p:cNvPicPr/>
          <p:nvPr/>
        </p:nvPicPr>
        <p:blipFill>
          <a:blip r:embed="rId4" cstate="print"/>
          <a:stretch>
            <a:fillRect/>
          </a:stretch>
        </p:blipFill>
        <p:spPr>
          <a:xfrm>
            <a:off x="304800" y="1930284"/>
            <a:ext cx="7872262" cy="780565"/>
          </a:xfrm>
          <a:prstGeom prst="rect">
            <a:avLst/>
          </a:prstGeom>
        </p:spPr>
      </p:pic>
      <p:sp>
        <p:nvSpPr>
          <p:cNvPr id="36" name="object 4">
            <a:extLst>
              <a:ext uri="{FF2B5EF4-FFF2-40B4-BE49-F238E27FC236}">
                <a16:creationId xmlns:a16="http://schemas.microsoft.com/office/drawing/2014/main" id="{52E591BD-E6F7-01F0-5040-CA73E5FD21A2}"/>
              </a:ext>
            </a:extLst>
          </p:cNvPr>
          <p:cNvSpPr txBox="1"/>
          <p:nvPr/>
        </p:nvSpPr>
        <p:spPr>
          <a:xfrm>
            <a:off x="240029" y="229361"/>
            <a:ext cx="8089900" cy="5260975"/>
          </a:xfrm>
          <a:prstGeom prst="rect">
            <a:avLst/>
          </a:prstGeom>
          <a:ln w="38100">
            <a:solidFill>
              <a:srgbClr val="000000"/>
            </a:solidFill>
          </a:ln>
        </p:spPr>
        <p:txBody>
          <a:bodyPr vert="horz" wrap="square" lIns="0" tIns="0" rIns="0" bIns="0" rtlCol="0">
            <a:spAutoFit/>
          </a:bodyPr>
          <a:lstStyle/>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spcBef>
                <a:spcPts val="25"/>
              </a:spcBef>
            </a:pPr>
            <a:endParaRPr sz="2850">
              <a:latin typeface="Times New Roman"/>
              <a:cs typeface="Times New Roman"/>
            </a:endParaRPr>
          </a:p>
          <a:p>
            <a:pPr marL="384810">
              <a:lnSpc>
                <a:spcPct val="100000"/>
              </a:lnSpc>
            </a:pPr>
            <a:r>
              <a:rPr sz="1800" spc="-25" dirty="0">
                <a:latin typeface="Arial"/>
                <a:cs typeface="Arial"/>
              </a:rPr>
              <a:t>(…)</a:t>
            </a:r>
            <a:endParaRPr sz="1800">
              <a:latin typeface="Arial"/>
              <a:cs typeface="Arial"/>
            </a:endParaRPr>
          </a:p>
          <a:p>
            <a:pPr>
              <a:lnSpc>
                <a:spcPct val="100000"/>
              </a:lnSpc>
            </a:pPr>
            <a:endParaRPr sz="2000">
              <a:latin typeface="Arial"/>
              <a:cs typeface="Arial"/>
            </a:endParaRPr>
          </a:p>
          <a:p>
            <a:pPr>
              <a:lnSpc>
                <a:spcPct val="100000"/>
              </a:lnSpc>
            </a:pPr>
            <a:endParaRPr sz="2000">
              <a:latin typeface="Arial"/>
              <a:cs typeface="Arial"/>
            </a:endParaRPr>
          </a:p>
          <a:p>
            <a:pPr>
              <a:lnSpc>
                <a:spcPct val="100000"/>
              </a:lnSpc>
              <a:spcBef>
                <a:spcPts val="10"/>
              </a:spcBef>
            </a:pPr>
            <a:endParaRPr sz="2700">
              <a:latin typeface="Arial"/>
              <a:cs typeface="Arial"/>
            </a:endParaRPr>
          </a:p>
          <a:p>
            <a:pPr marL="384810">
              <a:lnSpc>
                <a:spcPct val="100000"/>
              </a:lnSpc>
              <a:spcBef>
                <a:spcPts val="5"/>
              </a:spcBef>
            </a:pPr>
            <a:r>
              <a:rPr sz="1800" spc="-25" dirty="0">
                <a:latin typeface="Arial"/>
                <a:cs typeface="Arial"/>
              </a:rPr>
              <a:t>(…)</a:t>
            </a:r>
            <a:endParaRPr sz="1800">
              <a:latin typeface="Arial"/>
              <a:cs typeface="Arial"/>
            </a:endParaRPr>
          </a:p>
        </p:txBody>
      </p:sp>
      <p:pic>
        <p:nvPicPr>
          <p:cNvPr id="37" name="object 5">
            <a:extLst>
              <a:ext uri="{FF2B5EF4-FFF2-40B4-BE49-F238E27FC236}">
                <a16:creationId xmlns:a16="http://schemas.microsoft.com/office/drawing/2014/main" id="{1A6B6B52-64C4-E691-FBAB-FE762339235A}"/>
              </a:ext>
            </a:extLst>
          </p:cNvPr>
          <p:cNvPicPr/>
          <p:nvPr/>
        </p:nvPicPr>
        <p:blipFill>
          <a:blip r:embed="rId5" cstate="print"/>
          <a:stretch>
            <a:fillRect/>
          </a:stretch>
        </p:blipFill>
        <p:spPr>
          <a:xfrm>
            <a:off x="318515" y="3104388"/>
            <a:ext cx="4822430" cy="1251965"/>
          </a:xfrm>
          <a:prstGeom prst="rect">
            <a:avLst/>
          </a:prstGeom>
        </p:spPr>
      </p:pic>
      <p:pic>
        <p:nvPicPr>
          <p:cNvPr id="38" name="object 6">
            <a:extLst>
              <a:ext uri="{FF2B5EF4-FFF2-40B4-BE49-F238E27FC236}">
                <a16:creationId xmlns:a16="http://schemas.microsoft.com/office/drawing/2014/main" id="{9A928AC3-4162-983A-281B-686D7DE9D82C}"/>
              </a:ext>
            </a:extLst>
          </p:cNvPr>
          <p:cNvPicPr/>
          <p:nvPr/>
        </p:nvPicPr>
        <p:blipFill>
          <a:blip r:embed="rId6" cstate="print"/>
          <a:stretch>
            <a:fillRect/>
          </a:stretch>
        </p:blipFill>
        <p:spPr>
          <a:xfrm>
            <a:off x="304800" y="4415028"/>
            <a:ext cx="5381250" cy="972312"/>
          </a:xfrm>
          <a:prstGeom prst="rect">
            <a:avLst/>
          </a:prstGeom>
        </p:spPr>
      </p:pic>
      <p:sp>
        <p:nvSpPr>
          <p:cNvPr id="39" name="object 7">
            <a:extLst>
              <a:ext uri="{FF2B5EF4-FFF2-40B4-BE49-F238E27FC236}">
                <a16:creationId xmlns:a16="http://schemas.microsoft.com/office/drawing/2014/main" id="{5D11F6D6-555B-92E1-9BBA-816873757A20}"/>
              </a:ext>
            </a:extLst>
          </p:cNvPr>
          <p:cNvSpPr txBox="1">
            <a:spLocks noGrp="1"/>
          </p:cNvSpPr>
          <p:nvPr>
            <p:ph type="title"/>
          </p:nvPr>
        </p:nvSpPr>
        <p:spPr>
          <a:xfrm>
            <a:off x="8472931" y="530733"/>
            <a:ext cx="363537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0000"/>
                </a:solidFill>
              </a:rPr>
              <a:t>1.</a:t>
            </a:r>
            <a:r>
              <a:rPr sz="2400" spc="-15" dirty="0">
                <a:solidFill>
                  <a:srgbClr val="000000"/>
                </a:solidFill>
              </a:rPr>
              <a:t> </a:t>
            </a:r>
            <a:r>
              <a:rPr sz="2400" dirty="0">
                <a:solidFill>
                  <a:srgbClr val="000000"/>
                </a:solidFill>
              </a:rPr>
              <a:t>Set</a:t>
            </a:r>
            <a:r>
              <a:rPr sz="2400" spc="-10" dirty="0">
                <a:solidFill>
                  <a:srgbClr val="000000"/>
                </a:solidFill>
              </a:rPr>
              <a:t> </a:t>
            </a:r>
            <a:r>
              <a:rPr sz="2400" dirty="0">
                <a:solidFill>
                  <a:srgbClr val="000000"/>
                </a:solidFill>
              </a:rPr>
              <a:t>a</a:t>
            </a:r>
            <a:r>
              <a:rPr sz="2400" spc="-10" dirty="0">
                <a:solidFill>
                  <a:srgbClr val="000000"/>
                </a:solidFill>
              </a:rPr>
              <a:t> </a:t>
            </a:r>
            <a:r>
              <a:rPr sz="2400" dirty="0">
                <a:solidFill>
                  <a:srgbClr val="000000"/>
                </a:solidFill>
              </a:rPr>
              <a:t>breakpoint</a:t>
            </a:r>
            <a:r>
              <a:rPr sz="2400" spc="10" dirty="0">
                <a:solidFill>
                  <a:srgbClr val="000000"/>
                </a:solidFill>
              </a:rPr>
              <a:t> </a:t>
            </a:r>
            <a:r>
              <a:rPr sz="2400" dirty="0">
                <a:solidFill>
                  <a:srgbClr val="000000"/>
                </a:solidFill>
              </a:rPr>
              <a:t>at</a:t>
            </a:r>
            <a:r>
              <a:rPr sz="2400" spc="-40" dirty="0">
                <a:solidFill>
                  <a:srgbClr val="000000"/>
                </a:solidFill>
              </a:rPr>
              <a:t> </a:t>
            </a:r>
            <a:r>
              <a:rPr sz="2400" spc="-10" dirty="0">
                <a:solidFill>
                  <a:srgbClr val="000000"/>
                </a:solidFill>
              </a:rPr>
              <a:t>bof()</a:t>
            </a:r>
            <a:endParaRPr sz="2400"/>
          </a:p>
        </p:txBody>
      </p:sp>
      <p:sp>
        <p:nvSpPr>
          <p:cNvPr id="40" name="object 8">
            <a:extLst>
              <a:ext uri="{FF2B5EF4-FFF2-40B4-BE49-F238E27FC236}">
                <a16:creationId xmlns:a16="http://schemas.microsoft.com/office/drawing/2014/main" id="{A81A64AF-1A8B-AAA8-6EE9-429A32C0559F}"/>
              </a:ext>
            </a:extLst>
          </p:cNvPr>
          <p:cNvSpPr txBox="1"/>
          <p:nvPr/>
        </p:nvSpPr>
        <p:spPr>
          <a:xfrm>
            <a:off x="8408034" y="1004442"/>
            <a:ext cx="3735070" cy="1749425"/>
          </a:xfrm>
          <a:prstGeom prst="rect">
            <a:avLst/>
          </a:prstGeom>
        </p:spPr>
        <p:txBody>
          <a:bodyPr vert="horz" wrap="square" lIns="0" tIns="12700" rIns="0" bIns="0" rtlCol="0">
            <a:spAutoFit/>
          </a:bodyPr>
          <a:lstStyle/>
          <a:p>
            <a:pPr marL="122555" marR="979169" indent="339090">
              <a:lnSpc>
                <a:spcPct val="100000"/>
              </a:lnSpc>
              <a:spcBef>
                <a:spcPts val="100"/>
              </a:spcBef>
              <a:buAutoNum type="arabicPeriod" startAt="2"/>
              <a:tabLst>
                <a:tab pos="461645" algn="l"/>
              </a:tabLst>
            </a:pPr>
            <a:r>
              <a:rPr sz="2400" dirty="0">
                <a:latin typeface="Arial"/>
                <a:cs typeface="Arial"/>
              </a:rPr>
              <a:t>Run</a:t>
            </a:r>
            <a:r>
              <a:rPr sz="2400" spc="-15" dirty="0">
                <a:latin typeface="Arial"/>
                <a:cs typeface="Arial"/>
              </a:rPr>
              <a:t> </a:t>
            </a:r>
            <a:r>
              <a:rPr sz="2400" dirty="0">
                <a:latin typeface="Arial"/>
                <a:cs typeface="Arial"/>
              </a:rPr>
              <a:t>the</a:t>
            </a:r>
            <a:r>
              <a:rPr sz="2400" spc="-15" dirty="0">
                <a:latin typeface="Arial"/>
                <a:cs typeface="Arial"/>
              </a:rPr>
              <a:t> </a:t>
            </a:r>
            <a:r>
              <a:rPr sz="2400" spc="-10" dirty="0">
                <a:latin typeface="Arial"/>
                <a:cs typeface="Arial"/>
              </a:rPr>
              <a:t>program </a:t>
            </a:r>
            <a:r>
              <a:rPr sz="2400" dirty="0">
                <a:latin typeface="Arial"/>
                <a:cs typeface="Arial"/>
              </a:rPr>
              <a:t>until</a:t>
            </a:r>
            <a:r>
              <a:rPr sz="2400" spc="-10" dirty="0">
                <a:latin typeface="Arial"/>
                <a:cs typeface="Arial"/>
              </a:rPr>
              <a:t> </a:t>
            </a:r>
            <a:r>
              <a:rPr sz="2400" dirty="0">
                <a:latin typeface="Arial"/>
                <a:cs typeface="Arial"/>
              </a:rPr>
              <a:t>it</a:t>
            </a:r>
            <a:r>
              <a:rPr sz="2400" spc="-20" dirty="0">
                <a:latin typeface="Arial"/>
                <a:cs typeface="Arial"/>
              </a:rPr>
              <a:t> </a:t>
            </a:r>
            <a:r>
              <a:rPr sz="2400" dirty="0">
                <a:latin typeface="Arial"/>
                <a:cs typeface="Arial"/>
              </a:rPr>
              <a:t>reaches</a:t>
            </a:r>
            <a:r>
              <a:rPr sz="2400" spc="-5" dirty="0">
                <a:latin typeface="Arial"/>
                <a:cs typeface="Arial"/>
              </a:rPr>
              <a:t> </a:t>
            </a:r>
            <a:r>
              <a:rPr sz="2400" spc="-25" dirty="0">
                <a:latin typeface="Arial"/>
                <a:cs typeface="Arial"/>
              </a:rPr>
              <a:t>the </a:t>
            </a:r>
            <a:r>
              <a:rPr sz="2400" spc="-10" dirty="0">
                <a:latin typeface="Arial"/>
                <a:cs typeface="Arial"/>
              </a:rPr>
              <a:t>breakpoint</a:t>
            </a:r>
            <a:endParaRPr sz="2400">
              <a:latin typeface="Arial"/>
              <a:cs typeface="Arial"/>
            </a:endParaRPr>
          </a:p>
          <a:p>
            <a:pPr marL="351155" indent="-339090">
              <a:lnSpc>
                <a:spcPct val="100000"/>
              </a:lnSpc>
              <a:spcBef>
                <a:spcPts val="2050"/>
              </a:spcBef>
              <a:buAutoNum type="arabicPeriod" startAt="2"/>
              <a:tabLst>
                <a:tab pos="351790" algn="l"/>
              </a:tabLst>
            </a:pPr>
            <a:r>
              <a:rPr sz="2400" dirty="0">
                <a:latin typeface="Arial"/>
                <a:cs typeface="Arial"/>
              </a:rPr>
              <a:t>Step</a:t>
            </a:r>
            <a:r>
              <a:rPr sz="2400" spc="-20" dirty="0">
                <a:latin typeface="Arial"/>
                <a:cs typeface="Arial"/>
              </a:rPr>
              <a:t> </a:t>
            </a:r>
            <a:r>
              <a:rPr sz="2400" dirty="0">
                <a:latin typeface="Arial"/>
                <a:cs typeface="Arial"/>
              </a:rPr>
              <a:t>into</a:t>
            </a:r>
            <a:r>
              <a:rPr sz="2400" spc="-15" dirty="0">
                <a:latin typeface="Arial"/>
                <a:cs typeface="Arial"/>
              </a:rPr>
              <a:t> </a:t>
            </a:r>
            <a:r>
              <a:rPr sz="2400" dirty="0">
                <a:latin typeface="Arial"/>
                <a:cs typeface="Arial"/>
              </a:rPr>
              <a:t>the</a:t>
            </a:r>
            <a:r>
              <a:rPr sz="2400" spc="-20" dirty="0">
                <a:latin typeface="Arial"/>
                <a:cs typeface="Arial"/>
              </a:rPr>
              <a:t> </a:t>
            </a:r>
            <a:r>
              <a:rPr sz="2400" dirty="0">
                <a:latin typeface="Arial"/>
                <a:cs typeface="Arial"/>
              </a:rPr>
              <a:t>bof</a:t>
            </a:r>
            <a:r>
              <a:rPr sz="2400" spc="-10" dirty="0">
                <a:latin typeface="Arial"/>
                <a:cs typeface="Arial"/>
              </a:rPr>
              <a:t> function</a:t>
            </a:r>
            <a:endParaRPr sz="2400">
              <a:latin typeface="Arial"/>
              <a:cs typeface="Arial"/>
            </a:endParaRPr>
          </a:p>
        </p:txBody>
      </p:sp>
      <p:sp>
        <p:nvSpPr>
          <p:cNvPr id="41" name="object 9">
            <a:extLst>
              <a:ext uri="{FF2B5EF4-FFF2-40B4-BE49-F238E27FC236}">
                <a16:creationId xmlns:a16="http://schemas.microsoft.com/office/drawing/2014/main" id="{08D71449-9837-DA62-D7EB-919B0068E4A9}"/>
              </a:ext>
            </a:extLst>
          </p:cNvPr>
          <p:cNvSpPr txBox="1"/>
          <p:nvPr/>
        </p:nvSpPr>
        <p:spPr>
          <a:xfrm>
            <a:off x="8367776" y="3012185"/>
            <a:ext cx="3735704"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4.</a:t>
            </a:r>
            <a:r>
              <a:rPr sz="2400" spc="-15" dirty="0">
                <a:latin typeface="Arial"/>
                <a:cs typeface="Arial"/>
              </a:rPr>
              <a:t> </a:t>
            </a:r>
            <a:r>
              <a:rPr sz="2400" dirty="0">
                <a:latin typeface="Arial"/>
                <a:cs typeface="Arial"/>
              </a:rPr>
              <a:t>Find</a:t>
            </a:r>
            <a:r>
              <a:rPr sz="2400" spc="-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address</a:t>
            </a:r>
            <a:r>
              <a:rPr sz="2400" spc="-5" dirty="0">
                <a:latin typeface="Arial"/>
                <a:cs typeface="Arial"/>
              </a:rPr>
              <a:t> </a:t>
            </a:r>
            <a:r>
              <a:rPr sz="2400" dirty="0">
                <a:latin typeface="Arial"/>
                <a:cs typeface="Arial"/>
              </a:rPr>
              <a:t>of</a:t>
            </a:r>
            <a:r>
              <a:rPr sz="2400" spc="-15" dirty="0">
                <a:latin typeface="Arial"/>
                <a:cs typeface="Arial"/>
              </a:rPr>
              <a:t> </a:t>
            </a:r>
            <a:r>
              <a:rPr sz="2400" spc="-20" dirty="0">
                <a:latin typeface="Arial"/>
                <a:cs typeface="Arial"/>
              </a:rPr>
              <a:t>$ebp</a:t>
            </a:r>
            <a:endParaRPr sz="2400">
              <a:latin typeface="Arial"/>
              <a:cs typeface="Arial"/>
            </a:endParaRPr>
          </a:p>
        </p:txBody>
      </p:sp>
      <p:sp>
        <p:nvSpPr>
          <p:cNvPr id="44" name="object 10">
            <a:extLst>
              <a:ext uri="{FF2B5EF4-FFF2-40B4-BE49-F238E27FC236}">
                <a16:creationId xmlns:a16="http://schemas.microsoft.com/office/drawing/2014/main" id="{FCF15F09-32DC-A49F-E2EC-7A65DF7780B3}"/>
              </a:ext>
            </a:extLst>
          </p:cNvPr>
          <p:cNvSpPr txBox="1"/>
          <p:nvPr/>
        </p:nvSpPr>
        <p:spPr>
          <a:xfrm>
            <a:off x="8367776" y="3743959"/>
            <a:ext cx="3837304"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5.</a:t>
            </a:r>
            <a:r>
              <a:rPr sz="2400" spc="-15" dirty="0">
                <a:latin typeface="Arial"/>
                <a:cs typeface="Arial"/>
              </a:rPr>
              <a:t> </a:t>
            </a:r>
            <a:r>
              <a:rPr sz="2400" dirty="0">
                <a:latin typeface="Arial"/>
                <a:cs typeface="Arial"/>
              </a:rPr>
              <a:t>Find</a:t>
            </a:r>
            <a:r>
              <a:rPr sz="2400" spc="-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address</a:t>
            </a:r>
            <a:r>
              <a:rPr sz="2400" spc="-5" dirty="0">
                <a:latin typeface="Arial"/>
                <a:cs typeface="Arial"/>
              </a:rPr>
              <a:t> </a:t>
            </a:r>
            <a:r>
              <a:rPr sz="2400" dirty="0">
                <a:latin typeface="Arial"/>
                <a:cs typeface="Arial"/>
              </a:rPr>
              <a:t>of</a:t>
            </a:r>
            <a:r>
              <a:rPr sz="2400" spc="-15" dirty="0">
                <a:latin typeface="Arial"/>
                <a:cs typeface="Arial"/>
              </a:rPr>
              <a:t> </a:t>
            </a:r>
            <a:r>
              <a:rPr sz="2400" spc="-10" dirty="0">
                <a:latin typeface="Arial"/>
                <a:cs typeface="Arial"/>
              </a:rPr>
              <a:t>buffer</a:t>
            </a:r>
            <a:endParaRPr sz="2400">
              <a:latin typeface="Arial"/>
              <a:cs typeface="Arial"/>
            </a:endParaRPr>
          </a:p>
        </p:txBody>
      </p:sp>
      <p:sp>
        <p:nvSpPr>
          <p:cNvPr id="45" name="object 11">
            <a:extLst>
              <a:ext uri="{FF2B5EF4-FFF2-40B4-BE49-F238E27FC236}">
                <a16:creationId xmlns:a16="http://schemas.microsoft.com/office/drawing/2014/main" id="{3F13D06E-3203-93EA-FEC9-BDF39374296C}"/>
              </a:ext>
            </a:extLst>
          </p:cNvPr>
          <p:cNvSpPr txBox="1"/>
          <p:nvPr/>
        </p:nvSpPr>
        <p:spPr>
          <a:xfrm>
            <a:off x="8367776" y="4475479"/>
            <a:ext cx="3568065" cy="756920"/>
          </a:xfrm>
          <a:prstGeom prst="rect">
            <a:avLst/>
          </a:prstGeom>
        </p:spPr>
        <p:txBody>
          <a:bodyPr vert="horz" wrap="square" lIns="0" tIns="12700" rIns="0" bIns="0" rtlCol="0">
            <a:spAutoFit/>
          </a:bodyPr>
          <a:lstStyle/>
          <a:p>
            <a:pPr marL="12700" marR="5080">
              <a:lnSpc>
                <a:spcPct val="100000"/>
              </a:lnSpc>
              <a:spcBef>
                <a:spcPts val="100"/>
              </a:spcBef>
            </a:pPr>
            <a:r>
              <a:rPr sz="2400" dirty="0">
                <a:latin typeface="Arial"/>
                <a:cs typeface="Arial"/>
              </a:rPr>
              <a:t>6.</a:t>
            </a:r>
            <a:r>
              <a:rPr sz="2400" spc="-20" dirty="0">
                <a:latin typeface="Arial"/>
                <a:cs typeface="Arial"/>
              </a:rPr>
              <a:t> </a:t>
            </a:r>
            <a:r>
              <a:rPr sz="2400" dirty="0">
                <a:latin typeface="Arial"/>
                <a:cs typeface="Arial"/>
              </a:rPr>
              <a:t>Calculate</a:t>
            </a:r>
            <a:r>
              <a:rPr sz="2400" spc="20" dirty="0">
                <a:latin typeface="Arial"/>
                <a:cs typeface="Arial"/>
              </a:rPr>
              <a:t> </a:t>
            </a:r>
            <a:r>
              <a:rPr sz="2400" dirty="0">
                <a:latin typeface="Arial"/>
                <a:cs typeface="Arial"/>
              </a:rPr>
              <a:t>the</a:t>
            </a:r>
            <a:r>
              <a:rPr sz="2400" spc="-15" dirty="0">
                <a:latin typeface="Arial"/>
                <a:cs typeface="Arial"/>
              </a:rPr>
              <a:t> </a:t>
            </a:r>
            <a:r>
              <a:rPr sz="2400" spc="-10" dirty="0">
                <a:latin typeface="Arial"/>
                <a:cs typeface="Arial"/>
              </a:rPr>
              <a:t>difference </a:t>
            </a:r>
            <a:r>
              <a:rPr sz="2400" dirty="0">
                <a:latin typeface="Arial"/>
                <a:cs typeface="Arial"/>
              </a:rPr>
              <a:t>between</a:t>
            </a:r>
            <a:r>
              <a:rPr sz="2400" spc="-5" dirty="0">
                <a:latin typeface="Arial"/>
                <a:cs typeface="Arial"/>
              </a:rPr>
              <a:t> </a:t>
            </a:r>
            <a:r>
              <a:rPr sz="2400" dirty="0">
                <a:latin typeface="Arial"/>
                <a:cs typeface="Arial"/>
              </a:rPr>
              <a:t>ebp</a:t>
            </a:r>
            <a:r>
              <a:rPr sz="2400" spc="-10" dirty="0">
                <a:latin typeface="Arial"/>
                <a:cs typeface="Arial"/>
              </a:rPr>
              <a:t> </a:t>
            </a:r>
            <a:r>
              <a:rPr sz="2400" dirty="0">
                <a:latin typeface="Arial"/>
                <a:cs typeface="Arial"/>
              </a:rPr>
              <a:t>and</a:t>
            </a:r>
            <a:r>
              <a:rPr sz="2400" spc="-10" dirty="0">
                <a:latin typeface="Arial"/>
                <a:cs typeface="Arial"/>
              </a:rPr>
              <a:t> buffer</a:t>
            </a:r>
            <a:endParaRPr sz="2400">
              <a:latin typeface="Arial"/>
              <a:cs typeface="Arial"/>
            </a:endParaRPr>
          </a:p>
        </p:txBody>
      </p:sp>
      <p:sp>
        <p:nvSpPr>
          <p:cNvPr id="46" name="object 12">
            <a:extLst>
              <a:ext uri="{FF2B5EF4-FFF2-40B4-BE49-F238E27FC236}">
                <a16:creationId xmlns:a16="http://schemas.microsoft.com/office/drawing/2014/main" id="{96159B2B-E260-378D-1E33-E575276BD41F}"/>
              </a:ext>
            </a:extLst>
          </p:cNvPr>
          <p:cNvSpPr txBox="1"/>
          <p:nvPr/>
        </p:nvSpPr>
        <p:spPr>
          <a:xfrm>
            <a:off x="2669794" y="5819343"/>
            <a:ext cx="12446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TL;DR</a:t>
            </a:r>
            <a:r>
              <a:rPr sz="1800" spc="-55" dirty="0">
                <a:latin typeface="Arial"/>
                <a:cs typeface="Arial"/>
              </a:rPr>
              <a:t> </a:t>
            </a:r>
            <a:r>
              <a:rPr sz="1800" spc="-25" dirty="0">
                <a:latin typeface="Arial"/>
                <a:cs typeface="Arial"/>
              </a:rPr>
              <a:t>GDB</a:t>
            </a:r>
            <a:endParaRPr sz="1800">
              <a:latin typeface="Arial"/>
              <a:cs typeface="Arial"/>
            </a:endParaRPr>
          </a:p>
        </p:txBody>
      </p:sp>
    </p:spTree>
    <p:extLst>
      <p:ext uri="{BB962C8B-B14F-4D97-AF65-F5344CB8AC3E}">
        <p14:creationId xmlns:p14="http://schemas.microsoft.com/office/powerpoint/2010/main" val="29767714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46</a:t>
            </a:fld>
            <a:endParaRPr lang="en-US" dirty="0"/>
          </a:p>
        </p:txBody>
      </p:sp>
      <p:sp>
        <p:nvSpPr>
          <p:cNvPr id="7" name="object 2">
            <a:extLst>
              <a:ext uri="{FF2B5EF4-FFF2-40B4-BE49-F238E27FC236}">
                <a16:creationId xmlns:a16="http://schemas.microsoft.com/office/drawing/2014/main" id="{77F3AB00-890C-870A-03E5-8F200D07FC1E}"/>
              </a:ext>
            </a:extLst>
          </p:cNvPr>
          <p:cNvSpPr txBox="1"/>
          <p:nvPr/>
        </p:nvSpPr>
        <p:spPr>
          <a:xfrm>
            <a:off x="143584" y="106546"/>
            <a:ext cx="5074285" cy="757555"/>
          </a:xfrm>
          <a:prstGeom prst="rect">
            <a:avLst/>
          </a:prstGeom>
        </p:spPr>
        <p:txBody>
          <a:bodyPr vert="horz" wrap="square" lIns="0" tIns="12700" rIns="0" bIns="0" rtlCol="0">
            <a:spAutoFit/>
          </a:bodyPr>
          <a:lstStyle/>
          <a:p>
            <a:pPr marL="12700" marR="5080">
              <a:lnSpc>
                <a:spcPct val="100000"/>
              </a:lnSpc>
              <a:spcBef>
                <a:spcPts val="100"/>
              </a:spcBef>
            </a:pPr>
            <a:r>
              <a:rPr sz="2400" b="1" u="sng" dirty="0">
                <a:uFill>
                  <a:solidFill>
                    <a:srgbClr val="000000"/>
                  </a:solidFill>
                </a:uFill>
                <a:latin typeface="Arial"/>
                <a:cs typeface="Arial"/>
              </a:rPr>
              <a:t>Step</a:t>
            </a:r>
            <a:r>
              <a:rPr sz="2400" b="1" u="sng" spc="-15" dirty="0">
                <a:uFill>
                  <a:solidFill>
                    <a:srgbClr val="000000"/>
                  </a:solidFill>
                </a:uFill>
                <a:latin typeface="Arial"/>
                <a:cs typeface="Arial"/>
              </a:rPr>
              <a:t> </a:t>
            </a:r>
            <a:r>
              <a:rPr sz="2400" b="1" u="sng" dirty="0">
                <a:uFill>
                  <a:solidFill>
                    <a:srgbClr val="000000"/>
                  </a:solidFill>
                </a:uFill>
                <a:latin typeface="Arial"/>
                <a:cs typeface="Arial"/>
              </a:rPr>
              <a:t>2:</a:t>
            </a:r>
            <a:r>
              <a:rPr sz="2400" b="1" spc="-20" dirty="0">
                <a:latin typeface="Arial"/>
                <a:cs typeface="Arial"/>
              </a:rPr>
              <a:t> </a:t>
            </a:r>
            <a:r>
              <a:rPr sz="2400" dirty="0">
                <a:latin typeface="Arial"/>
                <a:cs typeface="Arial"/>
              </a:rPr>
              <a:t>Find</a:t>
            </a:r>
            <a:r>
              <a:rPr sz="2400" spc="-10"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address</a:t>
            </a:r>
            <a:r>
              <a:rPr sz="2400" spc="-5" dirty="0">
                <a:latin typeface="Arial"/>
                <a:cs typeface="Arial"/>
              </a:rPr>
              <a:t> </a:t>
            </a:r>
            <a:r>
              <a:rPr lang="en-US" sz="2400" spc="-5" dirty="0">
                <a:latin typeface="Arial"/>
                <a:cs typeface="Arial"/>
              </a:rPr>
              <a:t>of </a:t>
            </a:r>
            <a:r>
              <a:rPr sz="2400" spc="-25" dirty="0">
                <a:latin typeface="Arial"/>
                <a:cs typeface="Arial"/>
              </a:rPr>
              <a:t>our </a:t>
            </a:r>
            <a:r>
              <a:rPr sz="2400" dirty="0">
                <a:latin typeface="Arial"/>
                <a:cs typeface="Arial"/>
              </a:rPr>
              <a:t>malicious</a:t>
            </a:r>
            <a:r>
              <a:rPr sz="2400" spc="10" dirty="0">
                <a:latin typeface="Arial"/>
                <a:cs typeface="Arial"/>
              </a:rPr>
              <a:t> </a:t>
            </a:r>
            <a:r>
              <a:rPr sz="2400" b="1" spc="-10" dirty="0">
                <a:latin typeface="Arial"/>
                <a:cs typeface="Arial"/>
              </a:rPr>
              <a:t>shellcode</a:t>
            </a:r>
            <a:endParaRPr sz="2400" dirty="0">
              <a:latin typeface="Arial"/>
              <a:cs typeface="Arial"/>
            </a:endParaRPr>
          </a:p>
        </p:txBody>
      </p:sp>
      <p:grpSp>
        <p:nvGrpSpPr>
          <p:cNvPr id="8" name="object 3">
            <a:extLst>
              <a:ext uri="{FF2B5EF4-FFF2-40B4-BE49-F238E27FC236}">
                <a16:creationId xmlns:a16="http://schemas.microsoft.com/office/drawing/2014/main" id="{0D804E8F-7C5E-4FFA-1F4E-8316E63C002D}"/>
              </a:ext>
            </a:extLst>
          </p:cNvPr>
          <p:cNvGrpSpPr/>
          <p:nvPr/>
        </p:nvGrpSpPr>
        <p:grpSpPr>
          <a:xfrm>
            <a:off x="597662" y="961897"/>
            <a:ext cx="3378200" cy="1182370"/>
            <a:chOff x="597662" y="961897"/>
            <a:chExt cx="3378200" cy="1182370"/>
          </a:xfrm>
        </p:grpSpPr>
        <p:sp>
          <p:nvSpPr>
            <p:cNvPr id="9" name="object 4">
              <a:extLst>
                <a:ext uri="{FF2B5EF4-FFF2-40B4-BE49-F238E27FC236}">
                  <a16:creationId xmlns:a16="http://schemas.microsoft.com/office/drawing/2014/main" id="{A9008200-777A-E368-2753-9A42896A6785}"/>
                </a:ext>
              </a:extLst>
            </p:cNvPr>
            <p:cNvSpPr/>
            <p:nvPr/>
          </p:nvSpPr>
          <p:spPr>
            <a:xfrm>
              <a:off x="610362" y="974597"/>
              <a:ext cx="3352800" cy="1156970"/>
            </a:xfrm>
            <a:custGeom>
              <a:avLst/>
              <a:gdLst/>
              <a:ahLst/>
              <a:cxnLst/>
              <a:rect l="l" t="t" r="r" b="b"/>
              <a:pathLst>
                <a:path w="3352800" h="1156970">
                  <a:moveTo>
                    <a:pt x="3352800" y="0"/>
                  </a:moveTo>
                  <a:lnTo>
                    <a:pt x="0" y="0"/>
                  </a:lnTo>
                  <a:lnTo>
                    <a:pt x="0" y="1156715"/>
                  </a:lnTo>
                  <a:lnTo>
                    <a:pt x="3352800" y="1156715"/>
                  </a:lnTo>
                  <a:lnTo>
                    <a:pt x="3352800" y="0"/>
                  </a:lnTo>
                  <a:close/>
                </a:path>
              </a:pathLst>
            </a:custGeom>
            <a:solidFill>
              <a:srgbClr val="C0504D"/>
            </a:solidFill>
          </p:spPr>
          <p:txBody>
            <a:bodyPr wrap="square" lIns="0" tIns="0" rIns="0" bIns="0" rtlCol="0"/>
            <a:lstStyle/>
            <a:p>
              <a:endParaRPr/>
            </a:p>
          </p:txBody>
        </p:sp>
        <p:sp>
          <p:nvSpPr>
            <p:cNvPr id="10" name="object 5">
              <a:extLst>
                <a:ext uri="{FF2B5EF4-FFF2-40B4-BE49-F238E27FC236}">
                  <a16:creationId xmlns:a16="http://schemas.microsoft.com/office/drawing/2014/main" id="{9ED3F150-1E26-EF33-26FD-6A31BF1CEAA1}"/>
                </a:ext>
              </a:extLst>
            </p:cNvPr>
            <p:cNvSpPr/>
            <p:nvPr/>
          </p:nvSpPr>
          <p:spPr>
            <a:xfrm>
              <a:off x="610362" y="974597"/>
              <a:ext cx="3352800" cy="1156970"/>
            </a:xfrm>
            <a:custGeom>
              <a:avLst/>
              <a:gdLst/>
              <a:ahLst/>
              <a:cxnLst/>
              <a:rect l="l" t="t" r="r" b="b"/>
              <a:pathLst>
                <a:path w="3352800" h="1156970">
                  <a:moveTo>
                    <a:pt x="0" y="1156715"/>
                  </a:moveTo>
                  <a:lnTo>
                    <a:pt x="3352800" y="1156715"/>
                  </a:lnTo>
                  <a:lnTo>
                    <a:pt x="3352800" y="0"/>
                  </a:lnTo>
                  <a:lnTo>
                    <a:pt x="0" y="0"/>
                  </a:lnTo>
                  <a:lnTo>
                    <a:pt x="0" y="1156715"/>
                  </a:lnTo>
                  <a:close/>
                </a:path>
              </a:pathLst>
            </a:custGeom>
            <a:ln w="25400">
              <a:solidFill>
                <a:srgbClr val="000000"/>
              </a:solidFill>
            </a:ln>
          </p:spPr>
          <p:txBody>
            <a:bodyPr wrap="square" lIns="0" tIns="0" rIns="0" bIns="0" rtlCol="0"/>
            <a:lstStyle/>
            <a:p>
              <a:endParaRPr/>
            </a:p>
          </p:txBody>
        </p:sp>
      </p:grpSp>
      <p:sp>
        <p:nvSpPr>
          <p:cNvPr id="11" name="object 6">
            <a:extLst>
              <a:ext uri="{FF2B5EF4-FFF2-40B4-BE49-F238E27FC236}">
                <a16:creationId xmlns:a16="http://schemas.microsoft.com/office/drawing/2014/main" id="{2309F0ED-BEE8-CE3E-D048-85BAD9CB5D76}"/>
              </a:ext>
            </a:extLst>
          </p:cNvPr>
          <p:cNvSpPr txBox="1"/>
          <p:nvPr/>
        </p:nvSpPr>
        <p:spPr>
          <a:xfrm>
            <a:off x="610362" y="974597"/>
            <a:ext cx="3352800" cy="115697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0"/>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12" name="object 7">
            <a:extLst>
              <a:ext uri="{FF2B5EF4-FFF2-40B4-BE49-F238E27FC236}">
                <a16:creationId xmlns:a16="http://schemas.microsoft.com/office/drawing/2014/main" id="{813B3782-9310-9454-F5DD-5D9BA11DCA78}"/>
              </a:ext>
            </a:extLst>
          </p:cNvPr>
          <p:cNvGrpSpPr/>
          <p:nvPr/>
        </p:nvGrpSpPr>
        <p:grpSpPr>
          <a:xfrm>
            <a:off x="571487" y="2787383"/>
            <a:ext cx="3424554" cy="561340"/>
            <a:chOff x="571487" y="2787383"/>
            <a:chExt cx="3424554" cy="561340"/>
          </a:xfrm>
        </p:grpSpPr>
        <p:pic>
          <p:nvPicPr>
            <p:cNvPr id="13" name="object 8">
              <a:extLst>
                <a:ext uri="{FF2B5EF4-FFF2-40B4-BE49-F238E27FC236}">
                  <a16:creationId xmlns:a16="http://schemas.microsoft.com/office/drawing/2014/main" id="{4AA4184E-175A-0B55-14D3-0393A0741307}"/>
                </a:ext>
              </a:extLst>
            </p:cNvPr>
            <p:cNvPicPr/>
            <p:nvPr/>
          </p:nvPicPr>
          <p:blipFill>
            <a:blip r:embed="rId3" cstate="print"/>
            <a:stretch>
              <a:fillRect/>
            </a:stretch>
          </p:blipFill>
          <p:spPr>
            <a:xfrm>
              <a:off x="571487" y="2816346"/>
              <a:ext cx="3424452" cy="437424"/>
            </a:xfrm>
            <a:prstGeom prst="rect">
              <a:avLst/>
            </a:prstGeom>
          </p:spPr>
        </p:pic>
        <p:pic>
          <p:nvPicPr>
            <p:cNvPr id="14" name="object 9">
              <a:extLst>
                <a:ext uri="{FF2B5EF4-FFF2-40B4-BE49-F238E27FC236}">
                  <a16:creationId xmlns:a16="http://schemas.microsoft.com/office/drawing/2014/main" id="{52AF96E6-0035-9078-2411-80A27983BA15}"/>
                </a:ext>
              </a:extLst>
            </p:cNvPr>
            <p:cNvPicPr/>
            <p:nvPr/>
          </p:nvPicPr>
          <p:blipFill>
            <a:blip r:embed="rId4" cstate="print"/>
            <a:stretch>
              <a:fillRect/>
            </a:stretch>
          </p:blipFill>
          <p:spPr>
            <a:xfrm>
              <a:off x="1883663" y="2787383"/>
              <a:ext cx="797064" cy="560844"/>
            </a:xfrm>
            <a:prstGeom prst="rect">
              <a:avLst/>
            </a:prstGeom>
          </p:spPr>
        </p:pic>
        <p:pic>
          <p:nvPicPr>
            <p:cNvPr id="15" name="object 10">
              <a:extLst>
                <a:ext uri="{FF2B5EF4-FFF2-40B4-BE49-F238E27FC236}">
                  <a16:creationId xmlns:a16="http://schemas.microsoft.com/office/drawing/2014/main" id="{A2F8F528-E250-8954-FDF3-971DB015D5D5}"/>
                </a:ext>
              </a:extLst>
            </p:cNvPr>
            <p:cNvPicPr/>
            <p:nvPr/>
          </p:nvPicPr>
          <p:blipFill>
            <a:blip r:embed="rId5" cstate="print"/>
            <a:stretch>
              <a:fillRect/>
            </a:stretch>
          </p:blipFill>
          <p:spPr>
            <a:xfrm>
              <a:off x="609600" y="2834640"/>
              <a:ext cx="3352800" cy="365760"/>
            </a:xfrm>
            <a:prstGeom prst="rect">
              <a:avLst/>
            </a:prstGeom>
          </p:spPr>
        </p:pic>
        <p:sp>
          <p:nvSpPr>
            <p:cNvPr id="16" name="object 11">
              <a:extLst>
                <a:ext uri="{FF2B5EF4-FFF2-40B4-BE49-F238E27FC236}">
                  <a16:creationId xmlns:a16="http://schemas.microsoft.com/office/drawing/2014/main" id="{A39C1731-29F3-95F0-FF7C-18177E8E4985}"/>
                </a:ext>
              </a:extLst>
            </p:cNvPr>
            <p:cNvSpPr/>
            <p:nvPr/>
          </p:nvSpPr>
          <p:spPr>
            <a:xfrm>
              <a:off x="609600" y="28346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17" name="object 12">
            <a:extLst>
              <a:ext uri="{FF2B5EF4-FFF2-40B4-BE49-F238E27FC236}">
                <a16:creationId xmlns:a16="http://schemas.microsoft.com/office/drawing/2014/main" id="{3B819F96-3319-6839-29A7-34D97CA22B9F}"/>
              </a:ext>
            </a:extLst>
          </p:cNvPr>
          <p:cNvSpPr txBox="1"/>
          <p:nvPr/>
        </p:nvSpPr>
        <p:spPr>
          <a:xfrm>
            <a:off x="615124" y="2852673"/>
            <a:ext cx="3343275" cy="299720"/>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Stuff</a:t>
            </a:r>
            <a:endParaRPr sz="1800">
              <a:latin typeface="Calibri"/>
              <a:cs typeface="Calibri"/>
            </a:endParaRPr>
          </a:p>
        </p:txBody>
      </p:sp>
      <p:sp>
        <p:nvSpPr>
          <p:cNvPr id="18" name="object 13">
            <a:extLst>
              <a:ext uri="{FF2B5EF4-FFF2-40B4-BE49-F238E27FC236}">
                <a16:creationId xmlns:a16="http://schemas.microsoft.com/office/drawing/2014/main" id="{B2E3056F-4396-D787-EED7-E47D48745636}"/>
              </a:ext>
            </a:extLst>
          </p:cNvPr>
          <p:cNvSpPr/>
          <p:nvPr/>
        </p:nvSpPr>
        <p:spPr>
          <a:xfrm>
            <a:off x="610362" y="32164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20" name="object 14">
            <a:extLst>
              <a:ext uri="{FF2B5EF4-FFF2-40B4-BE49-F238E27FC236}">
                <a16:creationId xmlns:a16="http://schemas.microsoft.com/office/drawing/2014/main" id="{D9704F81-C641-495C-AEBE-929EE1E8BC9D}"/>
              </a:ext>
            </a:extLst>
          </p:cNvPr>
          <p:cNvSpPr txBox="1"/>
          <p:nvPr/>
        </p:nvSpPr>
        <p:spPr>
          <a:xfrm>
            <a:off x="623062" y="3229101"/>
            <a:ext cx="3327400" cy="431800"/>
          </a:xfrm>
          <a:prstGeom prst="rect">
            <a:avLst/>
          </a:prstGeom>
          <a:solidFill>
            <a:srgbClr val="C0504D"/>
          </a:solidFill>
        </p:spPr>
        <p:txBody>
          <a:bodyPr vert="horz" wrap="square" lIns="0" tIns="62865" rIns="0" bIns="0" rtlCol="0">
            <a:spAutoFit/>
          </a:bodyPr>
          <a:lstStyle/>
          <a:p>
            <a:pPr marL="739775">
              <a:lnSpc>
                <a:spcPct val="100000"/>
              </a:lnSpc>
              <a:spcBef>
                <a:spcPts val="495"/>
              </a:spcBef>
            </a:pPr>
            <a:r>
              <a:rPr sz="1800" dirty="0">
                <a:latin typeface="Calibri"/>
                <a:cs typeface="Calibri"/>
              </a:rPr>
              <a:t>New</a:t>
            </a:r>
            <a:r>
              <a:rPr sz="1800" spc="-15" dirty="0">
                <a:latin typeface="Calibri"/>
                <a:cs typeface="Calibri"/>
              </a:rPr>
              <a:t> </a:t>
            </a:r>
            <a:r>
              <a:rPr sz="1800" dirty="0">
                <a:latin typeface="Calibri"/>
                <a:cs typeface="Calibri"/>
              </a:rPr>
              <a:t>return</a:t>
            </a:r>
            <a:r>
              <a:rPr sz="1800" spc="-10" dirty="0">
                <a:latin typeface="Calibri"/>
                <a:cs typeface="Calibri"/>
              </a:rPr>
              <a:t> address</a:t>
            </a:r>
            <a:endParaRPr sz="1800">
              <a:latin typeface="Calibri"/>
              <a:cs typeface="Calibri"/>
            </a:endParaRPr>
          </a:p>
        </p:txBody>
      </p:sp>
      <p:grpSp>
        <p:nvGrpSpPr>
          <p:cNvPr id="21" name="object 15">
            <a:extLst>
              <a:ext uri="{FF2B5EF4-FFF2-40B4-BE49-F238E27FC236}">
                <a16:creationId xmlns:a16="http://schemas.microsoft.com/office/drawing/2014/main" id="{1B57A538-7BA4-3422-11CD-D79125D4CF0D}"/>
              </a:ext>
            </a:extLst>
          </p:cNvPr>
          <p:cNvGrpSpPr/>
          <p:nvPr/>
        </p:nvGrpSpPr>
        <p:grpSpPr>
          <a:xfrm>
            <a:off x="562355" y="3662171"/>
            <a:ext cx="3442970" cy="2620010"/>
            <a:chOff x="562355" y="3662171"/>
            <a:chExt cx="3442970" cy="2620010"/>
          </a:xfrm>
        </p:grpSpPr>
        <p:pic>
          <p:nvPicPr>
            <p:cNvPr id="23" name="object 16">
              <a:extLst>
                <a:ext uri="{FF2B5EF4-FFF2-40B4-BE49-F238E27FC236}">
                  <a16:creationId xmlns:a16="http://schemas.microsoft.com/office/drawing/2014/main" id="{925B1ACF-F12D-E25F-0EC4-71232E508C79}"/>
                </a:ext>
              </a:extLst>
            </p:cNvPr>
            <p:cNvPicPr/>
            <p:nvPr/>
          </p:nvPicPr>
          <p:blipFill>
            <a:blip r:embed="rId6" cstate="print"/>
            <a:stretch>
              <a:fillRect/>
            </a:stretch>
          </p:blipFill>
          <p:spPr>
            <a:xfrm>
              <a:off x="562355" y="3662171"/>
              <a:ext cx="3442716" cy="2619755"/>
            </a:xfrm>
            <a:prstGeom prst="rect">
              <a:avLst/>
            </a:prstGeom>
          </p:spPr>
        </p:pic>
        <p:pic>
          <p:nvPicPr>
            <p:cNvPr id="25" name="object 17">
              <a:extLst>
                <a:ext uri="{FF2B5EF4-FFF2-40B4-BE49-F238E27FC236}">
                  <a16:creationId xmlns:a16="http://schemas.microsoft.com/office/drawing/2014/main" id="{56556A0D-C127-CB50-F268-E9EC8C26A8D9}"/>
                </a:ext>
              </a:extLst>
            </p:cNvPr>
            <p:cNvPicPr/>
            <p:nvPr/>
          </p:nvPicPr>
          <p:blipFill>
            <a:blip r:embed="rId7" cstate="print"/>
            <a:stretch>
              <a:fillRect/>
            </a:stretch>
          </p:blipFill>
          <p:spPr>
            <a:xfrm>
              <a:off x="609599" y="3689603"/>
              <a:ext cx="3352800" cy="2529840"/>
            </a:xfrm>
            <a:prstGeom prst="rect">
              <a:avLst/>
            </a:prstGeom>
          </p:spPr>
        </p:pic>
        <p:sp>
          <p:nvSpPr>
            <p:cNvPr id="26" name="object 18">
              <a:extLst>
                <a:ext uri="{FF2B5EF4-FFF2-40B4-BE49-F238E27FC236}">
                  <a16:creationId xmlns:a16="http://schemas.microsoft.com/office/drawing/2014/main" id="{F1F81709-05B3-790A-D15E-EDB4FCF35B00}"/>
                </a:ext>
              </a:extLst>
            </p:cNvPr>
            <p:cNvSpPr/>
            <p:nvPr/>
          </p:nvSpPr>
          <p:spPr>
            <a:xfrm>
              <a:off x="609599" y="3689603"/>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27" name="object 19">
            <a:extLst>
              <a:ext uri="{FF2B5EF4-FFF2-40B4-BE49-F238E27FC236}">
                <a16:creationId xmlns:a16="http://schemas.microsoft.com/office/drawing/2014/main" id="{4C0E7D9E-C6C5-689E-5A73-107FE5E6DCF7}"/>
              </a:ext>
            </a:extLst>
          </p:cNvPr>
          <p:cNvSpPr txBox="1"/>
          <p:nvPr/>
        </p:nvSpPr>
        <p:spPr>
          <a:xfrm>
            <a:off x="2064385" y="4790694"/>
            <a:ext cx="454025" cy="299720"/>
          </a:xfrm>
          <a:prstGeom prst="rect">
            <a:avLst/>
          </a:prstGeom>
        </p:spPr>
        <p:txBody>
          <a:bodyPr vert="horz" wrap="square" lIns="0" tIns="12700" rIns="0" bIns="0" rtlCol="0">
            <a:spAutoFit/>
          </a:bodyPr>
          <a:lstStyle/>
          <a:p>
            <a:pPr>
              <a:lnSpc>
                <a:spcPct val="100000"/>
              </a:lnSpc>
              <a:spcBef>
                <a:spcPts val="100"/>
              </a:spcBef>
            </a:pPr>
            <a:r>
              <a:rPr sz="1800" spc="-10" dirty="0">
                <a:latin typeface="Calibri"/>
                <a:cs typeface="Calibri"/>
              </a:rPr>
              <a:t>Stuff</a:t>
            </a:r>
            <a:endParaRPr sz="1800">
              <a:latin typeface="Calibri"/>
              <a:cs typeface="Calibri"/>
            </a:endParaRPr>
          </a:p>
        </p:txBody>
      </p:sp>
      <p:sp>
        <p:nvSpPr>
          <p:cNvPr id="28" name="object 20">
            <a:extLst>
              <a:ext uri="{FF2B5EF4-FFF2-40B4-BE49-F238E27FC236}">
                <a16:creationId xmlns:a16="http://schemas.microsoft.com/office/drawing/2014/main" id="{0477B25E-7877-A923-D072-C530D7C78F57}"/>
              </a:ext>
            </a:extLst>
          </p:cNvPr>
          <p:cNvSpPr/>
          <p:nvPr/>
        </p:nvSpPr>
        <p:spPr>
          <a:xfrm>
            <a:off x="610362" y="3687317"/>
            <a:ext cx="3352800" cy="457200"/>
          </a:xfrm>
          <a:custGeom>
            <a:avLst/>
            <a:gdLst/>
            <a:ahLst/>
            <a:cxnLst/>
            <a:rect l="l" t="t" r="r" b="b"/>
            <a:pathLst>
              <a:path w="3352800" h="457200">
                <a:moveTo>
                  <a:pt x="0" y="457199"/>
                </a:moveTo>
                <a:lnTo>
                  <a:pt x="3352800" y="457199"/>
                </a:lnTo>
                <a:lnTo>
                  <a:pt x="3352800" y="0"/>
                </a:lnTo>
                <a:lnTo>
                  <a:pt x="0" y="0"/>
                </a:lnTo>
                <a:lnTo>
                  <a:pt x="0" y="457199"/>
                </a:lnTo>
                <a:close/>
              </a:path>
            </a:pathLst>
          </a:custGeom>
          <a:ln w="25400">
            <a:solidFill>
              <a:srgbClr val="000000"/>
            </a:solidFill>
          </a:ln>
        </p:spPr>
        <p:txBody>
          <a:bodyPr wrap="square" lIns="0" tIns="0" rIns="0" bIns="0" rtlCol="0"/>
          <a:lstStyle/>
          <a:p>
            <a:endParaRPr/>
          </a:p>
        </p:txBody>
      </p:sp>
      <p:sp>
        <p:nvSpPr>
          <p:cNvPr id="29" name="object 21">
            <a:extLst>
              <a:ext uri="{FF2B5EF4-FFF2-40B4-BE49-F238E27FC236}">
                <a16:creationId xmlns:a16="http://schemas.microsoft.com/office/drawing/2014/main" id="{67CF5FCF-35C5-EE76-266C-6B044770BF0C}"/>
              </a:ext>
            </a:extLst>
          </p:cNvPr>
          <p:cNvSpPr txBox="1"/>
          <p:nvPr/>
        </p:nvSpPr>
        <p:spPr>
          <a:xfrm>
            <a:off x="623062" y="3700017"/>
            <a:ext cx="3327400" cy="431800"/>
          </a:xfrm>
          <a:prstGeom prst="rect">
            <a:avLst/>
          </a:prstGeom>
          <a:solidFill>
            <a:srgbClr val="A6A6A6">
              <a:alpha val="65881"/>
            </a:srgbClr>
          </a:solidFill>
        </p:spPr>
        <p:txBody>
          <a:bodyPr vert="horz" wrap="square" lIns="0" tIns="64135" rIns="0" bIns="0" rtlCol="0">
            <a:spAutoFit/>
          </a:bodyPr>
          <a:lstStyle/>
          <a:p>
            <a:pPr marL="137795">
              <a:lnSpc>
                <a:spcPct val="100000"/>
              </a:lnSpc>
              <a:spcBef>
                <a:spcPts val="505"/>
              </a:spcBef>
            </a:pPr>
            <a:r>
              <a:rPr sz="1800" dirty="0">
                <a:latin typeface="Calibri"/>
                <a:cs typeface="Calibri"/>
              </a:rPr>
              <a:t>Prev</a:t>
            </a:r>
            <a:r>
              <a:rPr sz="1800" spc="-15" dirty="0">
                <a:latin typeface="Calibri"/>
                <a:cs typeface="Calibri"/>
              </a:rPr>
              <a:t> </a:t>
            </a:r>
            <a:r>
              <a:rPr sz="1800" dirty="0">
                <a:latin typeface="Calibri"/>
                <a:cs typeface="Calibri"/>
              </a:rPr>
              <a:t>frame</a:t>
            </a:r>
            <a:r>
              <a:rPr sz="1800" spc="-20" dirty="0">
                <a:latin typeface="Calibri"/>
                <a:cs typeface="Calibri"/>
              </a:rPr>
              <a:t> </a:t>
            </a:r>
            <a:r>
              <a:rPr sz="1800" dirty="0">
                <a:latin typeface="Calibri"/>
                <a:cs typeface="Calibri"/>
              </a:rPr>
              <a:t>pointer</a:t>
            </a:r>
            <a:r>
              <a:rPr sz="1800" spc="-5" dirty="0">
                <a:latin typeface="Calibri"/>
                <a:cs typeface="Calibri"/>
              </a:rPr>
              <a:t> </a:t>
            </a:r>
            <a:r>
              <a:rPr sz="1800" spc="-10" dirty="0">
                <a:latin typeface="Calibri"/>
                <a:cs typeface="Calibri"/>
              </a:rPr>
              <a:t>(overwritten)</a:t>
            </a:r>
            <a:endParaRPr sz="1800">
              <a:latin typeface="Calibri"/>
              <a:cs typeface="Calibri"/>
            </a:endParaRPr>
          </a:p>
        </p:txBody>
      </p:sp>
      <p:sp>
        <p:nvSpPr>
          <p:cNvPr id="30" name="object 22">
            <a:extLst>
              <a:ext uri="{FF2B5EF4-FFF2-40B4-BE49-F238E27FC236}">
                <a16:creationId xmlns:a16="http://schemas.microsoft.com/office/drawing/2014/main" id="{B26E5819-5717-8A78-1918-9095AE6C969A}"/>
              </a:ext>
            </a:extLst>
          </p:cNvPr>
          <p:cNvSpPr/>
          <p:nvPr/>
        </p:nvSpPr>
        <p:spPr>
          <a:xfrm>
            <a:off x="4076700" y="3672840"/>
            <a:ext cx="228600" cy="2546985"/>
          </a:xfrm>
          <a:custGeom>
            <a:avLst/>
            <a:gdLst/>
            <a:ahLst/>
            <a:cxnLst/>
            <a:rect l="l" t="t" r="r" b="b"/>
            <a:pathLst>
              <a:path w="228600" h="2546985">
                <a:moveTo>
                  <a:pt x="152400" y="190500"/>
                </a:moveTo>
                <a:lnTo>
                  <a:pt x="76200" y="190500"/>
                </a:lnTo>
                <a:lnTo>
                  <a:pt x="76200" y="2546946"/>
                </a:lnTo>
                <a:lnTo>
                  <a:pt x="152400" y="2546946"/>
                </a:lnTo>
                <a:lnTo>
                  <a:pt x="152400" y="190500"/>
                </a:lnTo>
                <a:close/>
              </a:path>
              <a:path w="228600" h="2546985">
                <a:moveTo>
                  <a:pt x="114300" y="0"/>
                </a:moveTo>
                <a:lnTo>
                  <a:pt x="0" y="228600"/>
                </a:lnTo>
                <a:lnTo>
                  <a:pt x="76200" y="228600"/>
                </a:lnTo>
                <a:lnTo>
                  <a:pt x="76200" y="190500"/>
                </a:lnTo>
                <a:lnTo>
                  <a:pt x="209550" y="190500"/>
                </a:lnTo>
                <a:lnTo>
                  <a:pt x="114300" y="0"/>
                </a:lnTo>
                <a:close/>
              </a:path>
              <a:path w="228600" h="2546985">
                <a:moveTo>
                  <a:pt x="209550" y="190500"/>
                </a:moveTo>
                <a:lnTo>
                  <a:pt x="152400" y="190500"/>
                </a:lnTo>
                <a:lnTo>
                  <a:pt x="152400" y="228600"/>
                </a:lnTo>
                <a:lnTo>
                  <a:pt x="228600" y="228600"/>
                </a:lnTo>
                <a:lnTo>
                  <a:pt x="209550" y="190500"/>
                </a:lnTo>
                <a:close/>
              </a:path>
            </a:pathLst>
          </a:custGeom>
          <a:solidFill>
            <a:srgbClr val="497DBA"/>
          </a:solidFill>
        </p:spPr>
        <p:txBody>
          <a:bodyPr wrap="square" lIns="0" tIns="0" rIns="0" bIns="0" rtlCol="0"/>
          <a:lstStyle/>
          <a:p>
            <a:endParaRPr/>
          </a:p>
        </p:txBody>
      </p:sp>
      <p:sp>
        <p:nvSpPr>
          <p:cNvPr id="31" name="object 23">
            <a:extLst>
              <a:ext uri="{FF2B5EF4-FFF2-40B4-BE49-F238E27FC236}">
                <a16:creationId xmlns:a16="http://schemas.microsoft.com/office/drawing/2014/main" id="{7773234B-7EFF-D0EF-AAE7-8310FC3AF80E}"/>
              </a:ext>
            </a:extLst>
          </p:cNvPr>
          <p:cNvSpPr txBox="1"/>
          <p:nvPr/>
        </p:nvSpPr>
        <p:spPr>
          <a:xfrm>
            <a:off x="4346575" y="4782057"/>
            <a:ext cx="405130" cy="299720"/>
          </a:xfrm>
          <a:prstGeom prst="rect">
            <a:avLst/>
          </a:prstGeom>
        </p:spPr>
        <p:txBody>
          <a:bodyPr vert="horz" wrap="square" lIns="0" tIns="12700" rIns="0" bIns="0" rtlCol="0">
            <a:spAutoFit/>
          </a:bodyPr>
          <a:lstStyle/>
          <a:p>
            <a:pPr marL="12700">
              <a:lnSpc>
                <a:spcPct val="100000"/>
              </a:lnSpc>
              <a:spcBef>
                <a:spcPts val="100"/>
              </a:spcBef>
            </a:pPr>
            <a:r>
              <a:rPr sz="1800" b="1" spc="-25" dirty="0">
                <a:latin typeface="Arial"/>
                <a:cs typeface="Arial"/>
              </a:rPr>
              <a:t>112</a:t>
            </a:r>
            <a:endParaRPr sz="1800">
              <a:latin typeface="Arial"/>
              <a:cs typeface="Arial"/>
            </a:endParaRPr>
          </a:p>
        </p:txBody>
      </p:sp>
      <p:grpSp>
        <p:nvGrpSpPr>
          <p:cNvPr id="32" name="object 24">
            <a:extLst>
              <a:ext uri="{FF2B5EF4-FFF2-40B4-BE49-F238E27FC236}">
                <a16:creationId xmlns:a16="http://schemas.microsoft.com/office/drawing/2014/main" id="{BDF2672F-8E99-F691-DB78-2CADA36FF492}"/>
              </a:ext>
            </a:extLst>
          </p:cNvPr>
          <p:cNvGrpSpPr/>
          <p:nvPr/>
        </p:nvGrpSpPr>
        <p:grpSpPr>
          <a:xfrm>
            <a:off x="562355" y="2090915"/>
            <a:ext cx="3442970" cy="937894"/>
            <a:chOff x="562355" y="2090915"/>
            <a:chExt cx="3442970" cy="937894"/>
          </a:xfrm>
        </p:grpSpPr>
        <p:pic>
          <p:nvPicPr>
            <p:cNvPr id="33" name="object 25">
              <a:extLst>
                <a:ext uri="{FF2B5EF4-FFF2-40B4-BE49-F238E27FC236}">
                  <a16:creationId xmlns:a16="http://schemas.microsoft.com/office/drawing/2014/main" id="{05147D13-1601-AA2C-6A51-FA150EC80529}"/>
                </a:ext>
              </a:extLst>
            </p:cNvPr>
            <p:cNvPicPr/>
            <p:nvPr/>
          </p:nvPicPr>
          <p:blipFill>
            <a:blip r:embed="rId8" cstate="print"/>
            <a:stretch>
              <a:fillRect/>
            </a:stretch>
          </p:blipFill>
          <p:spPr>
            <a:xfrm>
              <a:off x="562355" y="2487193"/>
              <a:ext cx="3442716" cy="455650"/>
            </a:xfrm>
            <a:prstGeom prst="rect">
              <a:avLst/>
            </a:prstGeom>
          </p:spPr>
        </p:pic>
        <p:pic>
          <p:nvPicPr>
            <p:cNvPr id="34" name="object 26">
              <a:extLst>
                <a:ext uri="{FF2B5EF4-FFF2-40B4-BE49-F238E27FC236}">
                  <a16:creationId xmlns:a16="http://schemas.microsoft.com/office/drawing/2014/main" id="{0864454C-7EAC-A360-0016-D4C480266196}"/>
                </a:ext>
              </a:extLst>
            </p:cNvPr>
            <p:cNvPicPr/>
            <p:nvPr/>
          </p:nvPicPr>
          <p:blipFill>
            <a:blip r:embed="rId9" cstate="print"/>
            <a:stretch>
              <a:fillRect/>
            </a:stretch>
          </p:blipFill>
          <p:spPr>
            <a:xfrm>
              <a:off x="1883663" y="2467343"/>
              <a:ext cx="797064" cy="560844"/>
            </a:xfrm>
            <a:prstGeom prst="rect">
              <a:avLst/>
            </a:prstGeom>
          </p:spPr>
        </p:pic>
        <p:pic>
          <p:nvPicPr>
            <p:cNvPr id="42" name="object 27">
              <a:extLst>
                <a:ext uri="{FF2B5EF4-FFF2-40B4-BE49-F238E27FC236}">
                  <a16:creationId xmlns:a16="http://schemas.microsoft.com/office/drawing/2014/main" id="{79F20F72-BC5E-7479-376A-147361AFECDF}"/>
                </a:ext>
              </a:extLst>
            </p:cNvPr>
            <p:cNvPicPr/>
            <p:nvPr/>
          </p:nvPicPr>
          <p:blipFill>
            <a:blip r:embed="rId10" cstate="print"/>
            <a:stretch>
              <a:fillRect/>
            </a:stretch>
          </p:blipFill>
          <p:spPr>
            <a:xfrm>
              <a:off x="609599" y="2514600"/>
              <a:ext cx="3352800" cy="365760"/>
            </a:xfrm>
            <a:prstGeom prst="rect">
              <a:avLst/>
            </a:prstGeom>
          </p:spPr>
        </p:pic>
        <p:sp>
          <p:nvSpPr>
            <p:cNvPr id="43" name="object 28">
              <a:extLst>
                <a:ext uri="{FF2B5EF4-FFF2-40B4-BE49-F238E27FC236}">
                  <a16:creationId xmlns:a16="http://schemas.microsoft.com/office/drawing/2014/main" id="{DB353DCE-D4C4-DF3C-B8E8-66DDD222D9E3}"/>
                </a:ext>
              </a:extLst>
            </p:cNvPr>
            <p:cNvSpPr/>
            <p:nvPr/>
          </p:nvSpPr>
          <p:spPr>
            <a:xfrm>
              <a:off x="609599" y="251460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pic>
          <p:nvPicPr>
            <p:cNvPr id="47" name="object 29">
              <a:extLst>
                <a:ext uri="{FF2B5EF4-FFF2-40B4-BE49-F238E27FC236}">
                  <a16:creationId xmlns:a16="http://schemas.microsoft.com/office/drawing/2014/main" id="{70808F31-6996-B4F8-3C69-E3D06C38A5E4}"/>
                </a:ext>
              </a:extLst>
            </p:cNvPr>
            <p:cNvPicPr/>
            <p:nvPr/>
          </p:nvPicPr>
          <p:blipFill>
            <a:blip r:embed="rId11" cstate="print"/>
            <a:stretch>
              <a:fillRect/>
            </a:stretch>
          </p:blipFill>
          <p:spPr>
            <a:xfrm>
              <a:off x="562355" y="2110689"/>
              <a:ext cx="3442716" cy="457250"/>
            </a:xfrm>
            <a:prstGeom prst="rect">
              <a:avLst/>
            </a:prstGeom>
          </p:spPr>
        </p:pic>
        <p:pic>
          <p:nvPicPr>
            <p:cNvPr id="48" name="object 30">
              <a:extLst>
                <a:ext uri="{FF2B5EF4-FFF2-40B4-BE49-F238E27FC236}">
                  <a16:creationId xmlns:a16="http://schemas.microsoft.com/office/drawing/2014/main" id="{8C4FD0CF-2F3E-38BB-5D4D-890A3A36A233}"/>
                </a:ext>
              </a:extLst>
            </p:cNvPr>
            <p:cNvPicPr/>
            <p:nvPr/>
          </p:nvPicPr>
          <p:blipFill>
            <a:blip r:embed="rId12" cstate="print"/>
            <a:stretch>
              <a:fillRect/>
            </a:stretch>
          </p:blipFill>
          <p:spPr>
            <a:xfrm>
              <a:off x="1883663" y="2090915"/>
              <a:ext cx="797064" cy="560844"/>
            </a:xfrm>
            <a:prstGeom prst="rect">
              <a:avLst/>
            </a:prstGeom>
          </p:spPr>
        </p:pic>
        <p:pic>
          <p:nvPicPr>
            <p:cNvPr id="49" name="object 31">
              <a:extLst>
                <a:ext uri="{FF2B5EF4-FFF2-40B4-BE49-F238E27FC236}">
                  <a16:creationId xmlns:a16="http://schemas.microsoft.com/office/drawing/2014/main" id="{B92EBECB-58B6-099D-C074-E2130526341C}"/>
                </a:ext>
              </a:extLst>
            </p:cNvPr>
            <p:cNvPicPr/>
            <p:nvPr/>
          </p:nvPicPr>
          <p:blipFill>
            <a:blip r:embed="rId13" cstate="print"/>
            <a:stretch>
              <a:fillRect/>
            </a:stretch>
          </p:blipFill>
          <p:spPr>
            <a:xfrm>
              <a:off x="609599" y="2138172"/>
              <a:ext cx="3352800" cy="367284"/>
            </a:xfrm>
            <a:prstGeom prst="rect">
              <a:avLst/>
            </a:prstGeom>
          </p:spPr>
        </p:pic>
        <p:sp>
          <p:nvSpPr>
            <p:cNvPr id="50" name="object 32">
              <a:extLst>
                <a:ext uri="{FF2B5EF4-FFF2-40B4-BE49-F238E27FC236}">
                  <a16:creationId xmlns:a16="http://schemas.microsoft.com/office/drawing/2014/main" id="{DDFDF5A9-9D32-1AA9-569C-BD2919B59F1A}"/>
                </a:ext>
              </a:extLst>
            </p:cNvPr>
            <p:cNvSpPr/>
            <p:nvPr/>
          </p:nvSpPr>
          <p:spPr>
            <a:xfrm>
              <a:off x="609599" y="2138172"/>
              <a:ext cx="3352800" cy="367665"/>
            </a:xfrm>
            <a:custGeom>
              <a:avLst/>
              <a:gdLst/>
              <a:ahLst/>
              <a:cxnLst/>
              <a:rect l="l" t="t" r="r" b="b"/>
              <a:pathLst>
                <a:path w="3352800" h="367664">
                  <a:moveTo>
                    <a:pt x="0" y="367284"/>
                  </a:moveTo>
                  <a:lnTo>
                    <a:pt x="3352800" y="367284"/>
                  </a:lnTo>
                  <a:lnTo>
                    <a:pt x="3352800" y="0"/>
                  </a:lnTo>
                  <a:lnTo>
                    <a:pt x="0" y="0"/>
                  </a:lnTo>
                  <a:lnTo>
                    <a:pt x="0" y="367284"/>
                  </a:lnTo>
                  <a:close/>
                </a:path>
              </a:pathLst>
            </a:custGeom>
            <a:ln w="9525">
              <a:solidFill>
                <a:srgbClr val="000000"/>
              </a:solidFill>
            </a:ln>
          </p:spPr>
          <p:txBody>
            <a:bodyPr wrap="square" lIns="0" tIns="0" rIns="0" bIns="0" rtlCol="0"/>
            <a:lstStyle/>
            <a:p>
              <a:endParaRPr/>
            </a:p>
          </p:txBody>
        </p:sp>
      </p:grpSp>
      <p:sp>
        <p:nvSpPr>
          <p:cNvPr id="51" name="object 33">
            <a:extLst>
              <a:ext uri="{FF2B5EF4-FFF2-40B4-BE49-F238E27FC236}">
                <a16:creationId xmlns:a16="http://schemas.microsoft.com/office/drawing/2014/main" id="{F131E2BB-257D-D9CF-007E-43CB480DE8C5}"/>
              </a:ext>
            </a:extLst>
          </p:cNvPr>
          <p:cNvSpPr txBox="1"/>
          <p:nvPr/>
        </p:nvSpPr>
        <p:spPr>
          <a:xfrm>
            <a:off x="615124" y="2054986"/>
            <a:ext cx="3343275" cy="777875"/>
          </a:xfrm>
          <a:prstGeom prst="rect">
            <a:avLst/>
          </a:prstGeom>
        </p:spPr>
        <p:txBody>
          <a:bodyPr vert="horz" wrap="square" lIns="0" tIns="12700" rIns="0" bIns="0" rtlCol="0">
            <a:spAutoFit/>
          </a:bodyPr>
          <a:lstStyle/>
          <a:p>
            <a:pPr marL="1449070" marR="1445260" algn="ctr">
              <a:lnSpc>
                <a:spcPct val="137100"/>
              </a:lnSpc>
              <a:spcBef>
                <a:spcPts val="100"/>
              </a:spcBef>
            </a:pPr>
            <a:r>
              <a:rPr sz="1800" spc="-10" dirty="0">
                <a:latin typeface="Calibri"/>
                <a:cs typeface="Calibri"/>
              </a:rPr>
              <a:t>Stuff Stuff</a:t>
            </a:r>
            <a:endParaRPr sz="1800">
              <a:latin typeface="Calibri"/>
              <a:cs typeface="Calibri"/>
            </a:endParaRPr>
          </a:p>
        </p:txBody>
      </p:sp>
      <p:sp>
        <p:nvSpPr>
          <p:cNvPr id="57" name="TextBox 56">
            <a:extLst>
              <a:ext uri="{FF2B5EF4-FFF2-40B4-BE49-F238E27FC236}">
                <a16:creationId xmlns:a16="http://schemas.microsoft.com/office/drawing/2014/main" id="{C7AEC785-7F75-A59A-2A75-3AD986CAA39A}"/>
              </a:ext>
            </a:extLst>
          </p:cNvPr>
          <p:cNvSpPr txBox="1"/>
          <p:nvPr/>
        </p:nvSpPr>
        <p:spPr>
          <a:xfrm>
            <a:off x="4015168" y="1959459"/>
            <a:ext cx="607859" cy="369332"/>
          </a:xfrm>
          <a:prstGeom prst="rect">
            <a:avLst/>
          </a:prstGeom>
          <a:noFill/>
        </p:spPr>
        <p:txBody>
          <a:bodyPr wrap="none" rtlCol="0">
            <a:spAutoFit/>
          </a:bodyPr>
          <a:lstStyle/>
          <a:p>
            <a:r>
              <a:rPr lang="en-US" b="1" dirty="0"/>
              <a:t>???</a:t>
            </a:r>
          </a:p>
        </p:txBody>
      </p:sp>
      <p:sp>
        <p:nvSpPr>
          <p:cNvPr id="58" name="TextBox 57">
            <a:extLst>
              <a:ext uri="{FF2B5EF4-FFF2-40B4-BE49-F238E27FC236}">
                <a16:creationId xmlns:a16="http://schemas.microsoft.com/office/drawing/2014/main" id="{475BE399-4EF8-08F9-B873-E775A5A81372}"/>
              </a:ext>
            </a:extLst>
          </p:cNvPr>
          <p:cNvSpPr txBox="1"/>
          <p:nvPr/>
        </p:nvSpPr>
        <p:spPr>
          <a:xfrm>
            <a:off x="5867400" y="514521"/>
            <a:ext cx="5486400" cy="954107"/>
          </a:xfrm>
          <a:prstGeom prst="rect">
            <a:avLst/>
          </a:prstGeom>
          <a:noFill/>
        </p:spPr>
        <p:txBody>
          <a:bodyPr wrap="square" rtlCol="0">
            <a:spAutoFit/>
          </a:bodyPr>
          <a:lstStyle/>
          <a:p>
            <a:r>
              <a:rPr lang="en-US" sz="2800" i="1" dirty="0"/>
              <a:t>We are going to guess where our malicious code is going to be!</a:t>
            </a:r>
          </a:p>
        </p:txBody>
      </p:sp>
    </p:spTree>
    <p:extLst>
      <p:ext uri="{BB962C8B-B14F-4D97-AF65-F5344CB8AC3E}">
        <p14:creationId xmlns:p14="http://schemas.microsoft.com/office/powerpoint/2010/main" val="9360062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47</a:t>
            </a:fld>
            <a:endParaRPr lang="en-US" dirty="0"/>
          </a:p>
        </p:txBody>
      </p:sp>
      <p:sp>
        <p:nvSpPr>
          <p:cNvPr id="7" name="object 2">
            <a:extLst>
              <a:ext uri="{FF2B5EF4-FFF2-40B4-BE49-F238E27FC236}">
                <a16:creationId xmlns:a16="http://schemas.microsoft.com/office/drawing/2014/main" id="{77F3AB00-890C-870A-03E5-8F200D07FC1E}"/>
              </a:ext>
            </a:extLst>
          </p:cNvPr>
          <p:cNvSpPr txBox="1"/>
          <p:nvPr/>
        </p:nvSpPr>
        <p:spPr>
          <a:xfrm>
            <a:off x="143584" y="106546"/>
            <a:ext cx="5074285" cy="757555"/>
          </a:xfrm>
          <a:prstGeom prst="rect">
            <a:avLst/>
          </a:prstGeom>
        </p:spPr>
        <p:txBody>
          <a:bodyPr vert="horz" wrap="square" lIns="0" tIns="12700" rIns="0" bIns="0" rtlCol="0">
            <a:spAutoFit/>
          </a:bodyPr>
          <a:lstStyle/>
          <a:p>
            <a:pPr marL="12700" marR="5080">
              <a:lnSpc>
                <a:spcPct val="100000"/>
              </a:lnSpc>
              <a:spcBef>
                <a:spcPts val="100"/>
              </a:spcBef>
            </a:pPr>
            <a:r>
              <a:rPr sz="2400" b="1" u="sng" dirty="0">
                <a:uFill>
                  <a:solidFill>
                    <a:srgbClr val="000000"/>
                  </a:solidFill>
                </a:uFill>
                <a:latin typeface="Arial"/>
                <a:cs typeface="Arial"/>
              </a:rPr>
              <a:t>Step</a:t>
            </a:r>
            <a:r>
              <a:rPr sz="2400" b="1" u="sng" spc="-15" dirty="0">
                <a:uFill>
                  <a:solidFill>
                    <a:srgbClr val="000000"/>
                  </a:solidFill>
                </a:uFill>
                <a:latin typeface="Arial"/>
                <a:cs typeface="Arial"/>
              </a:rPr>
              <a:t> </a:t>
            </a:r>
            <a:r>
              <a:rPr sz="2400" b="1" u="sng" dirty="0">
                <a:uFill>
                  <a:solidFill>
                    <a:srgbClr val="000000"/>
                  </a:solidFill>
                </a:uFill>
                <a:latin typeface="Arial"/>
                <a:cs typeface="Arial"/>
              </a:rPr>
              <a:t>2:</a:t>
            </a:r>
            <a:r>
              <a:rPr sz="2400" b="1" spc="-20" dirty="0">
                <a:latin typeface="Arial"/>
                <a:cs typeface="Arial"/>
              </a:rPr>
              <a:t> </a:t>
            </a:r>
            <a:r>
              <a:rPr sz="2400" dirty="0">
                <a:latin typeface="Arial"/>
                <a:cs typeface="Arial"/>
              </a:rPr>
              <a:t>Find</a:t>
            </a:r>
            <a:r>
              <a:rPr sz="2400" spc="-10"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address</a:t>
            </a:r>
            <a:r>
              <a:rPr sz="2400" spc="-5" dirty="0">
                <a:latin typeface="Arial"/>
                <a:cs typeface="Arial"/>
              </a:rPr>
              <a:t> </a:t>
            </a:r>
            <a:r>
              <a:rPr lang="en-US" sz="2400" spc="-5" dirty="0">
                <a:latin typeface="Arial"/>
                <a:cs typeface="Arial"/>
              </a:rPr>
              <a:t>of </a:t>
            </a:r>
            <a:r>
              <a:rPr sz="2400" spc="-25" dirty="0">
                <a:latin typeface="Arial"/>
                <a:cs typeface="Arial"/>
              </a:rPr>
              <a:t>our </a:t>
            </a:r>
            <a:r>
              <a:rPr sz="2400" dirty="0">
                <a:latin typeface="Arial"/>
                <a:cs typeface="Arial"/>
              </a:rPr>
              <a:t>malicious</a:t>
            </a:r>
            <a:r>
              <a:rPr sz="2400" spc="10" dirty="0">
                <a:latin typeface="Arial"/>
                <a:cs typeface="Arial"/>
              </a:rPr>
              <a:t> </a:t>
            </a:r>
            <a:r>
              <a:rPr sz="2400" b="1" spc="-10" dirty="0">
                <a:latin typeface="Arial"/>
                <a:cs typeface="Arial"/>
              </a:rPr>
              <a:t>shellcode</a:t>
            </a:r>
            <a:endParaRPr sz="2400" dirty="0">
              <a:latin typeface="Arial"/>
              <a:cs typeface="Arial"/>
            </a:endParaRPr>
          </a:p>
        </p:txBody>
      </p:sp>
      <p:grpSp>
        <p:nvGrpSpPr>
          <p:cNvPr id="8" name="object 3">
            <a:extLst>
              <a:ext uri="{FF2B5EF4-FFF2-40B4-BE49-F238E27FC236}">
                <a16:creationId xmlns:a16="http://schemas.microsoft.com/office/drawing/2014/main" id="{0D804E8F-7C5E-4FFA-1F4E-8316E63C002D}"/>
              </a:ext>
            </a:extLst>
          </p:cNvPr>
          <p:cNvGrpSpPr/>
          <p:nvPr/>
        </p:nvGrpSpPr>
        <p:grpSpPr>
          <a:xfrm>
            <a:off x="597662" y="961897"/>
            <a:ext cx="3378200" cy="1182370"/>
            <a:chOff x="597662" y="961897"/>
            <a:chExt cx="3378200" cy="1182370"/>
          </a:xfrm>
        </p:grpSpPr>
        <p:sp>
          <p:nvSpPr>
            <p:cNvPr id="9" name="object 4">
              <a:extLst>
                <a:ext uri="{FF2B5EF4-FFF2-40B4-BE49-F238E27FC236}">
                  <a16:creationId xmlns:a16="http://schemas.microsoft.com/office/drawing/2014/main" id="{A9008200-777A-E368-2753-9A42896A6785}"/>
                </a:ext>
              </a:extLst>
            </p:cNvPr>
            <p:cNvSpPr/>
            <p:nvPr/>
          </p:nvSpPr>
          <p:spPr>
            <a:xfrm>
              <a:off x="610362" y="974597"/>
              <a:ext cx="3352800" cy="1156970"/>
            </a:xfrm>
            <a:custGeom>
              <a:avLst/>
              <a:gdLst/>
              <a:ahLst/>
              <a:cxnLst/>
              <a:rect l="l" t="t" r="r" b="b"/>
              <a:pathLst>
                <a:path w="3352800" h="1156970">
                  <a:moveTo>
                    <a:pt x="3352800" y="0"/>
                  </a:moveTo>
                  <a:lnTo>
                    <a:pt x="0" y="0"/>
                  </a:lnTo>
                  <a:lnTo>
                    <a:pt x="0" y="1156715"/>
                  </a:lnTo>
                  <a:lnTo>
                    <a:pt x="3352800" y="1156715"/>
                  </a:lnTo>
                  <a:lnTo>
                    <a:pt x="3352800" y="0"/>
                  </a:lnTo>
                  <a:close/>
                </a:path>
              </a:pathLst>
            </a:custGeom>
            <a:solidFill>
              <a:srgbClr val="C0504D"/>
            </a:solidFill>
          </p:spPr>
          <p:txBody>
            <a:bodyPr wrap="square" lIns="0" tIns="0" rIns="0" bIns="0" rtlCol="0"/>
            <a:lstStyle/>
            <a:p>
              <a:endParaRPr/>
            </a:p>
          </p:txBody>
        </p:sp>
        <p:sp>
          <p:nvSpPr>
            <p:cNvPr id="10" name="object 5">
              <a:extLst>
                <a:ext uri="{FF2B5EF4-FFF2-40B4-BE49-F238E27FC236}">
                  <a16:creationId xmlns:a16="http://schemas.microsoft.com/office/drawing/2014/main" id="{9ED3F150-1E26-EF33-26FD-6A31BF1CEAA1}"/>
                </a:ext>
              </a:extLst>
            </p:cNvPr>
            <p:cNvSpPr/>
            <p:nvPr/>
          </p:nvSpPr>
          <p:spPr>
            <a:xfrm>
              <a:off x="610362" y="974597"/>
              <a:ext cx="3352800" cy="1156970"/>
            </a:xfrm>
            <a:custGeom>
              <a:avLst/>
              <a:gdLst/>
              <a:ahLst/>
              <a:cxnLst/>
              <a:rect l="l" t="t" r="r" b="b"/>
              <a:pathLst>
                <a:path w="3352800" h="1156970">
                  <a:moveTo>
                    <a:pt x="0" y="1156715"/>
                  </a:moveTo>
                  <a:lnTo>
                    <a:pt x="3352800" y="1156715"/>
                  </a:lnTo>
                  <a:lnTo>
                    <a:pt x="3352800" y="0"/>
                  </a:lnTo>
                  <a:lnTo>
                    <a:pt x="0" y="0"/>
                  </a:lnTo>
                  <a:lnTo>
                    <a:pt x="0" y="1156715"/>
                  </a:lnTo>
                  <a:close/>
                </a:path>
              </a:pathLst>
            </a:custGeom>
            <a:ln w="25400">
              <a:solidFill>
                <a:srgbClr val="000000"/>
              </a:solidFill>
            </a:ln>
          </p:spPr>
          <p:txBody>
            <a:bodyPr wrap="square" lIns="0" tIns="0" rIns="0" bIns="0" rtlCol="0"/>
            <a:lstStyle/>
            <a:p>
              <a:endParaRPr/>
            </a:p>
          </p:txBody>
        </p:sp>
      </p:grpSp>
      <p:sp>
        <p:nvSpPr>
          <p:cNvPr id="11" name="object 6">
            <a:extLst>
              <a:ext uri="{FF2B5EF4-FFF2-40B4-BE49-F238E27FC236}">
                <a16:creationId xmlns:a16="http://schemas.microsoft.com/office/drawing/2014/main" id="{2309F0ED-BEE8-CE3E-D048-85BAD9CB5D76}"/>
              </a:ext>
            </a:extLst>
          </p:cNvPr>
          <p:cNvSpPr txBox="1"/>
          <p:nvPr/>
        </p:nvSpPr>
        <p:spPr>
          <a:xfrm>
            <a:off x="610362" y="974597"/>
            <a:ext cx="3352800" cy="115697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0"/>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12" name="object 7">
            <a:extLst>
              <a:ext uri="{FF2B5EF4-FFF2-40B4-BE49-F238E27FC236}">
                <a16:creationId xmlns:a16="http://schemas.microsoft.com/office/drawing/2014/main" id="{813B3782-9310-9454-F5DD-5D9BA11DCA78}"/>
              </a:ext>
            </a:extLst>
          </p:cNvPr>
          <p:cNvGrpSpPr/>
          <p:nvPr/>
        </p:nvGrpSpPr>
        <p:grpSpPr>
          <a:xfrm>
            <a:off x="571487" y="2787383"/>
            <a:ext cx="3424554" cy="561340"/>
            <a:chOff x="571487" y="2787383"/>
            <a:chExt cx="3424554" cy="561340"/>
          </a:xfrm>
        </p:grpSpPr>
        <p:pic>
          <p:nvPicPr>
            <p:cNvPr id="13" name="object 8">
              <a:extLst>
                <a:ext uri="{FF2B5EF4-FFF2-40B4-BE49-F238E27FC236}">
                  <a16:creationId xmlns:a16="http://schemas.microsoft.com/office/drawing/2014/main" id="{4AA4184E-175A-0B55-14D3-0393A0741307}"/>
                </a:ext>
              </a:extLst>
            </p:cNvPr>
            <p:cNvPicPr/>
            <p:nvPr/>
          </p:nvPicPr>
          <p:blipFill>
            <a:blip r:embed="rId3" cstate="print"/>
            <a:stretch>
              <a:fillRect/>
            </a:stretch>
          </p:blipFill>
          <p:spPr>
            <a:xfrm>
              <a:off x="571487" y="2816346"/>
              <a:ext cx="3424452" cy="437424"/>
            </a:xfrm>
            <a:prstGeom prst="rect">
              <a:avLst/>
            </a:prstGeom>
          </p:spPr>
        </p:pic>
        <p:pic>
          <p:nvPicPr>
            <p:cNvPr id="14" name="object 9">
              <a:extLst>
                <a:ext uri="{FF2B5EF4-FFF2-40B4-BE49-F238E27FC236}">
                  <a16:creationId xmlns:a16="http://schemas.microsoft.com/office/drawing/2014/main" id="{52AF96E6-0035-9078-2411-80A27983BA15}"/>
                </a:ext>
              </a:extLst>
            </p:cNvPr>
            <p:cNvPicPr/>
            <p:nvPr/>
          </p:nvPicPr>
          <p:blipFill>
            <a:blip r:embed="rId4" cstate="print"/>
            <a:stretch>
              <a:fillRect/>
            </a:stretch>
          </p:blipFill>
          <p:spPr>
            <a:xfrm>
              <a:off x="1883663" y="2787383"/>
              <a:ext cx="797064" cy="560844"/>
            </a:xfrm>
            <a:prstGeom prst="rect">
              <a:avLst/>
            </a:prstGeom>
          </p:spPr>
        </p:pic>
        <p:pic>
          <p:nvPicPr>
            <p:cNvPr id="15" name="object 10">
              <a:extLst>
                <a:ext uri="{FF2B5EF4-FFF2-40B4-BE49-F238E27FC236}">
                  <a16:creationId xmlns:a16="http://schemas.microsoft.com/office/drawing/2014/main" id="{A2F8F528-E250-8954-FDF3-971DB015D5D5}"/>
                </a:ext>
              </a:extLst>
            </p:cNvPr>
            <p:cNvPicPr/>
            <p:nvPr/>
          </p:nvPicPr>
          <p:blipFill>
            <a:blip r:embed="rId5" cstate="print"/>
            <a:stretch>
              <a:fillRect/>
            </a:stretch>
          </p:blipFill>
          <p:spPr>
            <a:xfrm>
              <a:off x="609600" y="2834640"/>
              <a:ext cx="3352800" cy="365760"/>
            </a:xfrm>
            <a:prstGeom prst="rect">
              <a:avLst/>
            </a:prstGeom>
          </p:spPr>
        </p:pic>
        <p:sp>
          <p:nvSpPr>
            <p:cNvPr id="16" name="object 11">
              <a:extLst>
                <a:ext uri="{FF2B5EF4-FFF2-40B4-BE49-F238E27FC236}">
                  <a16:creationId xmlns:a16="http://schemas.microsoft.com/office/drawing/2014/main" id="{A39C1731-29F3-95F0-FF7C-18177E8E4985}"/>
                </a:ext>
              </a:extLst>
            </p:cNvPr>
            <p:cNvSpPr/>
            <p:nvPr/>
          </p:nvSpPr>
          <p:spPr>
            <a:xfrm>
              <a:off x="609600" y="28346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17" name="object 12">
            <a:extLst>
              <a:ext uri="{FF2B5EF4-FFF2-40B4-BE49-F238E27FC236}">
                <a16:creationId xmlns:a16="http://schemas.microsoft.com/office/drawing/2014/main" id="{3B819F96-3319-6839-29A7-34D97CA22B9F}"/>
              </a:ext>
            </a:extLst>
          </p:cNvPr>
          <p:cNvSpPr txBox="1"/>
          <p:nvPr/>
        </p:nvSpPr>
        <p:spPr>
          <a:xfrm>
            <a:off x="615124" y="2852673"/>
            <a:ext cx="3343275" cy="299720"/>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Stuff</a:t>
            </a:r>
            <a:endParaRPr sz="1800">
              <a:latin typeface="Calibri"/>
              <a:cs typeface="Calibri"/>
            </a:endParaRPr>
          </a:p>
        </p:txBody>
      </p:sp>
      <p:sp>
        <p:nvSpPr>
          <p:cNvPr id="18" name="object 13">
            <a:extLst>
              <a:ext uri="{FF2B5EF4-FFF2-40B4-BE49-F238E27FC236}">
                <a16:creationId xmlns:a16="http://schemas.microsoft.com/office/drawing/2014/main" id="{B2E3056F-4396-D787-EED7-E47D48745636}"/>
              </a:ext>
            </a:extLst>
          </p:cNvPr>
          <p:cNvSpPr/>
          <p:nvPr/>
        </p:nvSpPr>
        <p:spPr>
          <a:xfrm>
            <a:off x="610362" y="32164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20" name="object 14">
            <a:extLst>
              <a:ext uri="{FF2B5EF4-FFF2-40B4-BE49-F238E27FC236}">
                <a16:creationId xmlns:a16="http://schemas.microsoft.com/office/drawing/2014/main" id="{D9704F81-C641-495C-AEBE-929EE1E8BC9D}"/>
              </a:ext>
            </a:extLst>
          </p:cNvPr>
          <p:cNvSpPr txBox="1"/>
          <p:nvPr/>
        </p:nvSpPr>
        <p:spPr>
          <a:xfrm>
            <a:off x="623062" y="3229101"/>
            <a:ext cx="3327400" cy="431800"/>
          </a:xfrm>
          <a:prstGeom prst="rect">
            <a:avLst/>
          </a:prstGeom>
          <a:solidFill>
            <a:srgbClr val="C0504D"/>
          </a:solidFill>
        </p:spPr>
        <p:txBody>
          <a:bodyPr vert="horz" wrap="square" lIns="0" tIns="62865" rIns="0" bIns="0" rtlCol="0">
            <a:spAutoFit/>
          </a:bodyPr>
          <a:lstStyle/>
          <a:p>
            <a:pPr marL="739775">
              <a:lnSpc>
                <a:spcPct val="100000"/>
              </a:lnSpc>
              <a:spcBef>
                <a:spcPts val="495"/>
              </a:spcBef>
            </a:pPr>
            <a:r>
              <a:rPr sz="1800" dirty="0">
                <a:latin typeface="Calibri"/>
                <a:cs typeface="Calibri"/>
              </a:rPr>
              <a:t>New</a:t>
            </a:r>
            <a:r>
              <a:rPr sz="1800" spc="-15" dirty="0">
                <a:latin typeface="Calibri"/>
                <a:cs typeface="Calibri"/>
              </a:rPr>
              <a:t> </a:t>
            </a:r>
            <a:r>
              <a:rPr sz="1800" dirty="0">
                <a:latin typeface="Calibri"/>
                <a:cs typeface="Calibri"/>
              </a:rPr>
              <a:t>return</a:t>
            </a:r>
            <a:r>
              <a:rPr sz="1800" spc="-10" dirty="0">
                <a:latin typeface="Calibri"/>
                <a:cs typeface="Calibri"/>
              </a:rPr>
              <a:t> address</a:t>
            </a:r>
            <a:endParaRPr sz="1800">
              <a:latin typeface="Calibri"/>
              <a:cs typeface="Calibri"/>
            </a:endParaRPr>
          </a:p>
        </p:txBody>
      </p:sp>
      <p:grpSp>
        <p:nvGrpSpPr>
          <p:cNvPr id="21" name="object 15">
            <a:extLst>
              <a:ext uri="{FF2B5EF4-FFF2-40B4-BE49-F238E27FC236}">
                <a16:creationId xmlns:a16="http://schemas.microsoft.com/office/drawing/2014/main" id="{1B57A538-7BA4-3422-11CD-D79125D4CF0D}"/>
              </a:ext>
            </a:extLst>
          </p:cNvPr>
          <p:cNvGrpSpPr/>
          <p:nvPr/>
        </p:nvGrpSpPr>
        <p:grpSpPr>
          <a:xfrm>
            <a:off x="562355" y="3662171"/>
            <a:ext cx="3442970" cy="2620010"/>
            <a:chOff x="562355" y="3662171"/>
            <a:chExt cx="3442970" cy="2620010"/>
          </a:xfrm>
        </p:grpSpPr>
        <p:pic>
          <p:nvPicPr>
            <p:cNvPr id="23" name="object 16">
              <a:extLst>
                <a:ext uri="{FF2B5EF4-FFF2-40B4-BE49-F238E27FC236}">
                  <a16:creationId xmlns:a16="http://schemas.microsoft.com/office/drawing/2014/main" id="{925B1ACF-F12D-E25F-0EC4-71232E508C79}"/>
                </a:ext>
              </a:extLst>
            </p:cNvPr>
            <p:cNvPicPr/>
            <p:nvPr/>
          </p:nvPicPr>
          <p:blipFill>
            <a:blip r:embed="rId6" cstate="print"/>
            <a:stretch>
              <a:fillRect/>
            </a:stretch>
          </p:blipFill>
          <p:spPr>
            <a:xfrm>
              <a:off x="562355" y="3662171"/>
              <a:ext cx="3442716" cy="2619755"/>
            </a:xfrm>
            <a:prstGeom prst="rect">
              <a:avLst/>
            </a:prstGeom>
          </p:spPr>
        </p:pic>
        <p:pic>
          <p:nvPicPr>
            <p:cNvPr id="25" name="object 17">
              <a:extLst>
                <a:ext uri="{FF2B5EF4-FFF2-40B4-BE49-F238E27FC236}">
                  <a16:creationId xmlns:a16="http://schemas.microsoft.com/office/drawing/2014/main" id="{56556A0D-C127-CB50-F268-E9EC8C26A8D9}"/>
                </a:ext>
              </a:extLst>
            </p:cNvPr>
            <p:cNvPicPr/>
            <p:nvPr/>
          </p:nvPicPr>
          <p:blipFill>
            <a:blip r:embed="rId7" cstate="print"/>
            <a:stretch>
              <a:fillRect/>
            </a:stretch>
          </p:blipFill>
          <p:spPr>
            <a:xfrm>
              <a:off x="609599" y="3689603"/>
              <a:ext cx="3352800" cy="2529840"/>
            </a:xfrm>
            <a:prstGeom prst="rect">
              <a:avLst/>
            </a:prstGeom>
          </p:spPr>
        </p:pic>
        <p:sp>
          <p:nvSpPr>
            <p:cNvPr id="26" name="object 18">
              <a:extLst>
                <a:ext uri="{FF2B5EF4-FFF2-40B4-BE49-F238E27FC236}">
                  <a16:creationId xmlns:a16="http://schemas.microsoft.com/office/drawing/2014/main" id="{F1F81709-05B3-790A-D15E-EDB4FCF35B00}"/>
                </a:ext>
              </a:extLst>
            </p:cNvPr>
            <p:cNvSpPr/>
            <p:nvPr/>
          </p:nvSpPr>
          <p:spPr>
            <a:xfrm>
              <a:off x="609599" y="3689603"/>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27" name="object 19">
            <a:extLst>
              <a:ext uri="{FF2B5EF4-FFF2-40B4-BE49-F238E27FC236}">
                <a16:creationId xmlns:a16="http://schemas.microsoft.com/office/drawing/2014/main" id="{4C0E7D9E-C6C5-689E-5A73-107FE5E6DCF7}"/>
              </a:ext>
            </a:extLst>
          </p:cNvPr>
          <p:cNvSpPr txBox="1"/>
          <p:nvPr/>
        </p:nvSpPr>
        <p:spPr>
          <a:xfrm>
            <a:off x="2064385" y="4790694"/>
            <a:ext cx="454025" cy="299720"/>
          </a:xfrm>
          <a:prstGeom prst="rect">
            <a:avLst/>
          </a:prstGeom>
        </p:spPr>
        <p:txBody>
          <a:bodyPr vert="horz" wrap="square" lIns="0" tIns="12700" rIns="0" bIns="0" rtlCol="0">
            <a:spAutoFit/>
          </a:bodyPr>
          <a:lstStyle/>
          <a:p>
            <a:pPr>
              <a:lnSpc>
                <a:spcPct val="100000"/>
              </a:lnSpc>
              <a:spcBef>
                <a:spcPts val="100"/>
              </a:spcBef>
            </a:pPr>
            <a:r>
              <a:rPr sz="1800" spc="-10" dirty="0">
                <a:latin typeface="Calibri"/>
                <a:cs typeface="Calibri"/>
              </a:rPr>
              <a:t>Stuff</a:t>
            </a:r>
            <a:endParaRPr sz="1800">
              <a:latin typeface="Calibri"/>
              <a:cs typeface="Calibri"/>
            </a:endParaRPr>
          </a:p>
        </p:txBody>
      </p:sp>
      <p:sp>
        <p:nvSpPr>
          <p:cNvPr id="28" name="object 20">
            <a:extLst>
              <a:ext uri="{FF2B5EF4-FFF2-40B4-BE49-F238E27FC236}">
                <a16:creationId xmlns:a16="http://schemas.microsoft.com/office/drawing/2014/main" id="{0477B25E-7877-A923-D072-C530D7C78F57}"/>
              </a:ext>
            </a:extLst>
          </p:cNvPr>
          <p:cNvSpPr/>
          <p:nvPr/>
        </p:nvSpPr>
        <p:spPr>
          <a:xfrm>
            <a:off x="610362" y="3687317"/>
            <a:ext cx="3352800" cy="457200"/>
          </a:xfrm>
          <a:custGeom>
            <a:avLst/>
            <a:gdLst/>
            <a:ahLst/>
            <a:cxnLst/>
            <a:rect l="l" t="t" r="r" b="b"/>
            <a:pathLst>
              <a:path w="3352800" h="457200">
                <a:moveTo>
                  <a:pt x="0" y="457199"/>
                </a:moveTo>
                <a:lnTo>
                  <a:pt x="3352800" y="457199"/>
                </a:lnTo>
                <a:lnTo>
                  <a:pt x="3352800" y="0"/>
                </a:lnTo>
                <a:lnTo>
                  <a:pt x="0" y="0"/>
                </a:lnTo>
                <a:lnTo>
                  <a:pt x="0" y="457199"/>
                </a:lnTo>
                <a:close/>
              </a:path>
            </a:pathLst>
          </a:custGeom>
          <a:ln w="25400">
            <a:solidFill>
              <a:srgbClr val="000000"/>
            </a:solidFill>
          </a:ln>
        </p:spPr>
        <p:txBody>
          <a:bodyPr wrap="square" lIns="0" tIns="0" rIns="0" bIns="0" rtlCol="0"/>
          <a:lstStyle/>
          <a:p>
            <a:endParaRPr/>
          </a:p>
        </p:txBody>
      </p:sp>
      <p:sp>
        <p:nvSpPr>
          <p:cNvPr id="29" name="object 21">
            <a:extLst>
              <a:ext uri="{FF2B5EF4-FFF2-40B4-BE49-F238E27FC236}">
                <a16:creationId xmlns:a16="http://schemas.microsoft.com/office/drawing/2014/main" id="{67CF5FCF-35C5-EE76-266C-6B044770BF0C}"/>
              </a:ext>
            </a:extLst>
          </p:cNvPr>
          <p:cNvSpPr txBox="1"/>
          <p:nvPr/>
        </p:nvSpPr>
        <p:spPr>
          <a:xfrm>
            <a:off x="623062" y="3700017"/>
            <a:ext cx="3327400" cy="431800"/>
          </a:xfrm>
          <a:prstGeom prst="rect">
            <a:avLst/>
          </a:prstGeom>
          <a:solidFill>
            <a:srgbClr val="A6A6A6">
              <a:alpha val="65881"/>
            </a:srgbClr>
          </a:solidFill>
        </p:spPr>
        <p:txBody>
          <a:bodyPr vert="horz" wrap="square" lIns="0" tIns="64135" rIns="0" bIns="0" rtlCol="0">
            <a:spAutoFit/>
          </a:bodyPr>
          <a:lstStyle/>
          <a:p>
            <a:pPr marL="137795">
              <a:lnSpc>
                <a:spcPct val="100000"/>
              </a:lnSpc>
              <a:spcBef>
                <a:spcPts val="505"/>
              </a:spcBef>
            </a:pPr>
            <a:r>
              <a:rPr sz="1800" dirty="0">
                <a:latin typeface="Calibri"/>
                <a:cs typeface="Calibri"/>
              </a:rPr>
              <a:t>Prev</a:t>
            </a:r>
            <a:r>
              <a:rPr sz="1800" spc="-15" dirty="0">
                <a:latin typeface="Calibri"/>
                <a:cs typeface="Calibri"/>
              </a:rPr>
              <a:t> </a:t>
            </a:r>
            <a:r>
              <a:rPr sz="1800" dirty="0">
                <a:latin typeface="Calibri"/>
                <a:cs typeface="Calibri"/>
              </a:rPr>
              <a:t>frame</a:t>
            </a:r>
            <a:r>
              <a:rPr sz="1800" spc="-20" dirty="0">
                <a:latin typeface="Calibri"/>
                <a:cs typeface="Calibri"/>
              </a:rPr>
              <a:t> </a:t>
            </a:r>
            <a:r>
              <a:rPr sz="1800" dirty="0">
                <a:latin typeface="Calibri"/>
                <a:cs typeface="Calibri"/>
              </a:rPr>
              <a:t>pointer</a:t>
            </a:r>
            <a:r>
              <a:rPr sz="1800" spc="-5" dirty="0">
                <a:latin typeface="Calibri"/>
                <a:cs typeface="Calibri"/>
              </a:rPr>
              <a:t> </a:t>
            </a:r>
            <a:r>
              <a:rPr sz="1800" spc="-10" dirty="0">
                <a:latin typeface="Calibri"/>
                <a:cs typeface="Calibri"/>
              </a:rPr>
              <a:t>(overwritten)</a:t>
            </a:r>
            <a:endParaRPr sz="1800">
              <a:latin typeface="Calibri"/>
              <a:cs typeface="Calibri"/>
            </a:endParaRPr>
          </a:p>
        </p:txBody>
      </p:sp>
      <p:sp>
        <p:nvSpPr>
          <p:cNvPr id="30" name="object 22">
            <a:extLst>
              <a:ext uri="{FF2B5EF4-FFF2-40B4-BE49-F238E27FC236}">
                <a16:creationId xmlns:a16="http://schemas.microsoft.com/office/drawing/2014/main" id="{B26E5819-5717-8A78-1918-9095AE6C969A}"/>
              </a:ext>
            </a:extLst>
          </p:cNvPr>
          <p:cNvSpPr/>
          <p:nvPr/>
        </p:nvSpPr>
        <p:spPr>
          <a:xfrm>
            <a:off x="4076700" y="3672840"/>
            <a:ext cx="228600" cy="2546985"/>
          </a:xfrm>
          <a:custGeom>
            <a:avLst/>
            <a:gdLst/>
            <a:ahLst/>
            <a:cxnLst/>
            <a:rect l="l" t="t" r="r" b="b"/>
            <a:pathLst>
              <a:path w="228600" h="2546985">
                <a:moveTo>
                  <a:pt x="152400" y="190500"/>
                </a:moveTo>
                <a:lnTo>
                  <a:pt x="76200" y="190500"/>
                </a:lnTo>
                <a:lnTo>
                  <a:pt x="76200" y="2546946"/>
                </a:lnTo>
                <a:lnTo>
                  <a:pt x="152400" y="2546946"/>
                </a:lnTo>
                <a:lnTo>
                  <a:pt x="152400" y="190500"/>
                </a:lnTo>
                <a:close/>
              </a:path>
              <a:path w="228600" h="2546985">
                <a:moveTo>
                  <a:pt x="114300" y="0"/>
                </a:moveTo>
                <a:lnTo>
                  <a:pt x="0" y="228600"/>
                </a:lnTo>
                <a:lnTo>
                  <a:pt x="76200" y="228600"/>
                </a:lnTo>
                <a:lnTo>
                  <a:pt x="76200" y="190500"/>
                </a:lnTo>
                <a:lnTo>
                  <a:pt x="209550" y="190500"/>
                </a:lnTo>
                <a:lnTo>
                  <a:pt x="114300" y="0"/>
                </a:lnTo>
                <a:close/>
              </a:path>
              <a:path w="228600" h="2546985">
                <a:moveTo>
                  <a:pt x="209550" y="190500"/>
                </a:moveTo>
                <a:lnTo>
                  <a:pt x="152400" y="190500"/>
                </a:lnTo>
                <a:lnTo>
                  <a:pt x="152400" y="228600"/>
                </a:lnTo>
                <a:lnTo>
                  <a:pt x="228600" y="228600"/>
                </a:lnTo>
                <a:lnTo>
                  <a:pt x="209550" y="190500"/>
                </a:lnTo>
                <a:close/>
              </a:path>
            </a:pathLst>
          </a:custGeom>
          <a:solidFill>
            <a:srgbClr val="497DBA"/>
          </a:solidFill>
        </p:spPr>
        <p:txBody>
          <a:bodyPr wrap="square" lIns="0" tIns="0" rIns="0" bIns="0" rtlCol="0"/>
          <a:lstStyle/>
          <a:p>
            <a:endParaRPr/>
          </a:p>
        </p:txBody>
      </p:sp>
      <p:sp>
        <p:nvSpPr>
          <p:cNvPr id="31" name="object 23">
            <a:extLst>
              <a:ext uri="{FF2B5EF4-FFF2-40B4-BE49-F238E27FC236}">
                <a16:creationId xmlns:a16="http://schemas.microsoft.com/office/drawing/2014/main" id="{7773234B-7EFF-D0EF-AAE7-8310FC3AF80E}"/>
              </a:ext>
            </a:extLst>
          </p:cNvPr>
          <p:cNvSpPr txBox="1"/>
          <p:nvPr/>
        </p:nvSpPr>
        <p:spPr>
          <a:xfrm>
            <a:off x="4346575" y="4782057"/>
            <a:ext cx="405130" cy="299720"/>
          </a:xfrm>
          <a:prstGeom prst="rect">
            <a:avLst/>
          </a:prstGeom>
        </p:spPr>
        <p:txBody>
          <a:bodyPr vert="horz" wrap="square" lIns="0" tIns="12700" rIns="0" bIns="0" rtlCol="0">
            <a:spAutoFit/>
          </a:bodyPr>
          <a:lstStyle/>
          <a:p>
            <a:pPr marL="12700">
              <a:lnSpc>
                <a:spcPct val="100000"/>
              </a:lnSpc>
              <a:spcBef>
                <a:spcPts val="100"/>
              </a:spcBef>
            </a:pPr>
            <a:r>
              <a:rPr sz="1800" b="1" spc="-25" dirty="0">
                <a:latin typeface="Arial"/>
                <a:cs typeface="Arial"/>
              </a:rPr>
              <a:t>112</a:t>
            </a:r>
            <a:endParaRPr sz="1800">
              <a:latin typeface="Arial"/>
              <a:cs typeface="Arial"/>
            </a:endParaRPr>
          </a:p>
        </p:txBody>
      </p:sp>
      <p:grpSp>
        <p:nvGrpSpPr>
          <p:cNvPr id="32" name="object 24">
            <a:extLst>
              <a:ext uri="{FF2B5EF4-FFF2-40B4-BE49-F238E27FC236}">
                <a16:creationId xmlns:a16="http://schemas.microsoft.com/office/drawing/2014/main" id="{BDF2672F-8E99-F691-DB78-2CADA36FF492}"/>
              </a:ext>
            </a:extLst>
          </p:cNvPr>
          <p:cNvGrpSpPr/>
          <p:nvPr/>
        </p:nvGrpSpPr>
        <p:grpSpPr>
          <a:xfrm>
            <a:off x="562355" y="2090915"/>
            <a:ext cx="3442970" cy="937894"/>
            <a:chOff x="562355" y="2090915"/>
            <a:chExt cx="3442970" cy="937894"/>
          </a:xfrm>
        </p:grpSpPr>
        <p:pic>
          <p:nvPicPr>
            <p:cNvPr id="33" name="object 25">
              <a:extLst>
                <a:ext uri="{FF2B5EF4-FFF2-40B4-BE49-F238E27FC236}">
                  <a16:creationId xmlns:a16="http://schemas.microsoft.com/office/drawing/2014/main" id="{05147D13-1601-AA2C-6A51-FA150EC80529}"/>
                </a:ext>
              </a:extLst>
            </p:cNvPr>
            <p:cNvPicPr/>
            <p:nvPr/>
          </p:nvPicPr>
          <p:blipFill>
            <a:blip r:embed="rId8" cstate="print"/>
            <a:stretch>
              <a:fillRect/>
            </a:stretch>
          </p:blipFill>
          <p:spPr>
            <a:xfrm>
              <a:off x="562355" y="2487193"/>
              <a:ext cx="3442716" cy="455650"/>
            </a:xfrm>
            <a:prstGeom prst="rect">
              <a:avLst/>
            </a:prstGeom>
          </p:spPr>
        </p:pic>
        <p:pic>
          <p:nvPicPr>
            <p:cNvPr id="34" name="object 26">
              <a:extLst>
                <a:ext uri="{FF2B5EF4-FFF2-40B4-BE49-F238E27FC236}">
                  <a16:creationId xmlns:a16="http://schemas.microsoft.com/office/drawing/2014/main" id="{0864454C-7EAC-A360-0016-D4C480266196}"/>
                </a:ext>
              </a:extLst>
            </p:cNvPr>
            <p:cNvPicPr/>
            <p:nvPr/>
          </p:nvPicPr>
          <p:blipFill>
            <a:blip r:embed="rId9" cstate="print"/>
            <a:stretch>
              <a:fillRect/>
            </a:stretch>
          </p:blipFill>
          <p:spPr>
            <a:xfrm>
              <a:off x="1883663" y="2467343"/>
              <a:ext cx="797064" cy="560844"/>
            </a:xfrm>
            <a:prstGeom prst="rect">
              <a:avLst/>
            </a:prstGeom>
          </p:spPr>
        </p:pic>
        <p:pic>
          <p:nvPicPr>
            <p:cNvPr id="42" name="object 27">
              <a:extLst>
                <a:ext uri="{FF2B5EF4-FFF2-40B4-BE49-F238E27FC236}">
                  <a16:creationId xmlns:a16="http://schemas.microsoft.com/office/drawing/2014/main" id="{79F20F72-BC5E-7479-376A-147361AFECDF}"/>
                </a:ext>
              </a:extLst>
            </p:cNvPr>
            <p:cNvPicPr/>
            <p:nvPr/>
          </p:nvPicPr>
          <p:blipFill>
            <a:blip r:embed="rId10" cstate="print"/>
            <a:stretch>
              <a:fillRect/>
            </a:stretch>
          </p:blipFill>
          <p:spPr>
            <a:xfrm>
              <a:off x="609599" y="2514600"/>
              <a:ext cx="3352800" cy="365760"/>
            </a:xfrm>
            <a:prstGeom prst="rect">
              <a:avLst/>
            </a:prstGeom>
          </p:spPr>
        </p:pic>
        <p:sp>
          <p:nvSpPr>
            <p:cNvPr id="43" name="object 28">
              <a:extLst>
                <a:ext uri="{FF2B5EF4-FFF2-40B4-BE49-F238E27FC236}">
                  <a16:creationId xmlns:a16="http://schemas.microsoft.com/office/drawing/2014/main" id="{DB353DCE-D4C4-DF3C-B8E8-66DDD222D9E3}"/>
                </a:ext>
              </a:extLst>
            </p:cNvPr>
            <p:cNvSpPr/>
            <p:nvPr/>
          </p:nvSpPr>
          <p:spPr>
            <a:xfrm>
              <a:off x="609599" y="251460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pic>
          <p:nvPicPr>
            <p:cNvPr id="47" name="object 29">
              <a:extLst>
                <a:ext uri="{FF2B5EF4-FFF2-40B4-BE49-F238E27FC236}">
                  <a16:creationId xmlns:a16="http://schemas.microsoft.com/office/drawing/2014/main" id="{70808F31-6996-B4F8-3C69-E3D06C38A5E4}"/>
                </a:ext>
              </a:extLst>
            </p:cNvPr>
            <p:cNvPicPr/>
            <p:nvPr/>
          </p:nvPicPr>
          <p:blipFill>
            <a:blip r:embed="rId11" cstate="print"/>
            <a:stretch>
              <a:fillRect/>
            </a:stretch>
          </p:blipFill>
          <p:spPr>
            <a:xfrm>
              <a:off x="562355" y="2110689"/>
              <a:ext cx="3442716" cy="457250"/>
            </a:xfrm>
            <a:prstGeom prst="rect">
              <a:avLst/>
            </a:prstGeom>
          </p:spPr>
        </p:pic>
        <p:pic>
          <p:nvPicPr>
            <p:cNvPr id="48" name="object 30">
              <a:extLst>
                <a:ext uri="{FF2B5EF4-FFF2-40B4-BE49-F238E27FC236}">
                  <a16:creationId xmlns:a16="http://schemas.microsoft.com/office/drawing/2014/main" id="{8C4FD0CF-2F3E-38BB-5D4D-890A3A36A233}"/>
                </a:ext>
              </a:extLst>
            </p:cNvPr>
            <p:cNvPicPr/>
            <p:nvPr/>
          </p:nvPicPr>
          <p:blipFill>
            <a:blip r:embed="rId12" cstate="print"/>
            <a:stretch>
              <a:fillRect/>
            </a:stretch>
          </p:blipFill>
          <p:spPr>
            <a:xfrm>
              <a:off x="1883663" y="2090915"/>
              <a:ext cx="797064" cy="560844"/>
            </a:xfrm>
            <a:prstGeom prst="rect">
              <a:avLst/>
            </a:prstGeom>
          </p:spPr>
        </p:pic>
        <p:pic>
          <p:nvPicPr>
            <p:cNvPr id="49" name="object 31">
              <a:extLst>
                <a:ext uri="{FF2B5EF4-FFF2-40B4-BE49-F238E27FC236}">
                  <a16:creationId xmlns:a16="http://schemas.microsoft.com/office/drawing/2014/main" id="{B92EBECB-58B6-099D-C074-E2130526341C}"/>
                </a:ext>
              </a:extLst>
            </p:cNvPr>
            <p:cNvPicPr/>
            <p:nvPr/>
          </p:nvPicPr>
          <p:blipFill>
            <a:blip r:embed="rId13" cstate="print"/>
            <a:stretch>
              <a:fillRect/>
            </a:stretch>
          </p:blipFill>
          <p:spPr>
            <a:xfrm>
              <a:off x="609599" y="2138172"/>
              <a:ext cx="3352800" cy="367284"/>
            </a:xfrm>
            <a:prstGeom prst="rect">
              <a:avLst/>
            </a:prstGeom>
          </p:spPr>
        </p:pic>
        <p:sp>
          <p:nvSpPr>
            <p:cNvPr id="50" name="object 32">
              <a:extLst>
                <a:ext uri="{FF2B5EF4-FFF2-40B4-BE49-F238E27FC236}">
                  <a16:creationId xmlns:a16="http://schemas.microsoft.com/office/drawing/2014/main" id="{DDFDF5A9-9D32-1AA9-569C-BD2919B59F1A}"/>
                </a:ext>
              </a:extLst>
            </p:cNvPr>
            <p:cNvSpPr/>
            <p:nvPr/>
          </p:nvSpPr>
          <p:spPr>
            <a:xfrm>
              <a:off x="609599" y="2138172"/>
              <a:ext cx="3352800" cy="367665"/>
            </a:xfrm>
            <a:custGeom>
              <a:avLst/>
              <a:gdLst/>
              <a:ahLst/>
              <a:cxnLst/>
              <a:rect l="l" t="t" r="r" b="b"/>
              <a:pathLst>
                <a:path w="3352800" h="367664">
                  <a:moveTo>
                    <a:pt x="0" y="367284"/>
                  </a:moveTo>
                  <a:lnTo>
                    <a:pt x="3352800" y="367284"/>
                  </a:lnTo>
                  <a:lnTo>
                    <a:pt x="3352800" y="0"/>
                  </a:lnTo>
                  <a:lnTo>
                    <a:pt x="0" y="0"/>
                  </a:lnTo>
                  <a:lnTo>
                    <a:pt x="0" y="367284"/>
                  </a:lnTo>
                  <a:close/>
                </a:path>
              </a:pathLst>
            </a:custGeom>
            <a:ln w="9525">
              <a:solidFill>
                <a:srgbClr val="000000"/>
              </a:solidFill>
            </a:ln>
          </p:spPr>
          <p:txBody>
            <a:bodyPr wrap="square" lIns="0" tIns="0" rIns="0" bIns="0" rtlCol="0"/>
            <a:lstStyle/>
            <a:p>
              <a:endParaRPr/>
            </a:p>
          </p:txBody>
        </p:sp>
      </p:grpSp>
      <p:sp>
        <p:nvSpPr>
          <p:cNvPr id="51" name="object 33">
            <a:extLst>
              <a:ext uri="{FF2B5EF4-FFF2-40B4-BE49-F238E27FC236}">
                <a16:creationId xmlns:a16="http://schemas.microsoft.com/office/drawing/2014/main" id="{F131E2BB-257D-D9CF-007E-43CB480DE8C5}"/>
              </a:ext>
            </a:extLst>
          </p:cNvPr>
          <p:cNvSpPr txBox="1"/>
          <p:nvPr/>
        </p:nvSpPr>
        <p:spPr>
          <a:xfrm>
            <a:off x="615124" y="2054986"/>
            <a:ext cx="3343275" cy="777875"/>
          </a:xfrm>
          <a:prstGeom prst="rect">
            <a:avLst/>
          </a:prstGeom>
        </p:spPr>
        <p:txBody>
          <a:bodyPr vert="horz" wrap="square" lIns="0" tIns="12700" rIns="0" bIns="0" rtlCol="0">
            <a:spAutoFit/>
          </a:bodyPr>
          <a:lstStyle/>
          <a:p>
            <a:pPr marL="1449070" marR="1445260" algn="ctr">
              <a:lnSpc>
                <a:spcPct val="137100"/>
              </a:lnSpc>
              <a:spcBef>
                <a:spcPts val="100"/>
              </a:spcBef>
            </a:pPr>
            <a:r>
              <a:rPr sz="1800" spc="-10" dirty="0">
                <a:latin typeface="Calibri"/>
                <a:cs typeface="Calibri"/>
              </a:rPr>
              <a:t>Stuff Stuff</a:t>
            </a:r>
            <a:endParaRPr sz="1800">
              <a:latin typeface="Calibri"/>
              <a:cs typeface="Calibri"/>
            </a:endParaRPr>
          </a:p>
        </p:txBody>
      </p:sp>
      <p:sp>
        <p:nvSpPr>
          <p:cNvPr id="57" name="TextBox 56">
            <a:extLst>
              <a:ext uri="{FF2B5EF4-FFF2-40B4-BE49-F238E27FC236}">
                <a16:creationId xmlns:a16="http://schemas.microsoft.com/office/drawing/2014/main" id="{C7AEC785-7F75-A59A-2A75-3AD986CAA39A}"/>
              </a:ext>
            </a:extLst>
          </p:cNvPr>
          <p:cNvSpPr txBox="1"/>
          <p:nvPr/>
        </p:nvSpPr>
        <p:spPr>
          <a:xfrm>
            <a:off x="4015168" y="1959459"/>
            <a:ext cx="607859" cy="369332"/>
          </a:xfrm>
          <a:prstGeom prst="rect">
            <a:avLst/>
          </a:prstGeom>
          <a:noFill/>
        </p:spPr>
        <p:txBody>
          <a:bodyPr wrap="none" rtlCol="0">
            <a:spAutoFit/>
          </a:bodyPr>
          <a:lstStyle/>
          <a:p>
            <a:r>
              <a:rPr lang="en-US" b="1" dirty="0"/>
              <a:t>???</a:t>
            </a:r>
          </a:p>
        </p:txBody>
      </p:sp>
      <p:sp>
        <p:nvSpPr>
          <p:cNvPr id="58" name="TextBox 57">
            <a:extLst>
              <a:ext uri="{FF2B5EF4-FFF2-40B4-BE49-F238E27FC236}">
                <a16:creationId xmlns:a16="http://schemas.microsoft.com/office/drawing/2014/main" id="{475BE399-4EF8-08F9-B873-E775A5A81372}"/>
              </a:ext>
            </a:extLst>
          </p:cNvPr>
          <p:cNvSpPr txBox="1"/>
          <p:nvPr/>
        </p:nvSpPr>
        <p:spPr>
          <a:xfrm>
            <a:off x="5867400" y="514521"/>
            <a:ext cx="5486400" cy="954107"/>
          </a:xfrm>
          <a:prstGeom prst="rect">
            <a:avLst/>
          </a:prstGeom>
          <a:noFill/>
        </p:spPr>
        <p:txBody>
          <a:bodyPr wrap="square" rtlCol="0">
            <a:spAutoFit/>
          </a:bodyPr>
          <a:lstStyle/>
          <a:p>
            <a:r>
              <a:rPr lang="en-US" sz="2800" i="1" dirty="0"/>
              <a:t>We are going to guess where our malicious code is going to be!</a:t>
            </a:r>
          </a:p>
        </p:txBody>
      </p:sp>
      <p:sp>
        <p:nvSpPr>
          <p:cNvPr id="2" name="TextBox 1">
            <a:extLst>
              <a:ext uri="{FF2B5EF4-FFF2-40B4-BE49-F238E27FC236}">
                <a16:creationId xmlns:a16="http://schemas.microsoft.com/office/drawing/2014/main" id="{E6A1E6A0-F6EC-E68F-A956-6983BA350122}"/>
              </a:ext>
            </a:extLst>
          </p:cNvPr>
          <p:cNvSpPr txBox="1"/>
          <p:nvPr/>
        </p:nvSpPr>
        <p:spPr>
          <a:xfrm>
            <a:off x="6097398" y="2339314"/>
            <a:ext cx="4724400" cy="1815882"/>
          </a:xfrm>
          <a:prstGeom prst="rect">
            <a:avLst/>
          </a:prstGeom>
          <a:noFill/>
        </p:spPr>
        <p:txBody>
          <a:bodyPr wrap="square" rtlCol="0">
            <a:spAutoFit/>
          </a:bodyPr>
          <a:lstStyle/>
          <a:p>
            <a:r>
              <a:rPr lang="en-US" sz="2800" dirty="0">
                <a:highlight>
                  <a:srgbClr val="00FF00"/>
                </a:highlight>
              </a:rPr>
              <a:t>What should our </a:t>
            </a:r>
            <a:r>
              <a:rPr lang="en-US" sz="2800" i="1" dirty="0">
                <a:highlight>
                  <a:srgbClr val="00FF00"/>
                </a:highlight>
              </a:rPr>
              <a:t>stuff</a:t>
            </a:r>
            <a:r>
              <a:rPr lang="en-US" sz="2800" dirty="0">
                <a:highlight>
                  <a:srgbClr val="00FF00"/>
                </a:highlight>
              </a:rPr>
              <a:t> be in the payload? </a:t>
            </a:r>
          </a:p>
          <a:p>
            <a:endParaRPr lang="en-US" sz="2800" dirty="0">
              <a:highlight>
                <a:srgbClr val="00FF00"/>
              </a:highlight>
            </a:endParaRPr>
          </a:p>
          <a:p>
            <a:r>
              <a:rPr lang="en-US" sz="2800" dirty="0">
                <a:highlight>
                  <a:srgbClr val="00FF00"/>
                </a:highlight>
              </a:rPr>
              <a:t>Does it matter?</a:t>
            </a:r>
          </a:p>
        </p:txBody>
      </p:sp>
      <p:grpSp>
        <p:nvGrpSpPr>
          <p:cNvPr id="38" name="Group 37">
            <a:extLst>
              <a:ext uri="{FF2B5EF4-FFF2-40B4-BE49-F238E27FC236}">
                <a16:creationId xmlns:a16="http://schemas.microsoft.com/office/drawing/2014/main" id="{D7D4D75F-89CD-EBAA-C300-7AF52978CB87}"/>
              </a:ext>
            </a:extLst>
          </p:cNvPr>
          <p:cNvGrpSpPr/>
          <p:nvPr/>
        </p:nvGrpSpPr>
        <p:grpSpPr>
          <a:xfrm>
            <a:off x="3741061" y="2374114"/>
            <a:ext cx="2035800" cy="1367640"/>
            <a:chOff x="3741061" y="2374114"/>
            <a:chExt cx="2035800" cy="1367640"/>
          </a:xfrm>
        </p:grpSpPr>
        <mc:AlternateContent xmlns:mc="http://schemas.openxmlformats.org/markup-compatibility/2006" xmlns:p14="http://schemas.microsoft.com/office/powerpoint/2010/main">
          <mc:Choice Requires="p14">
            <p:contentPart p14:bwMode="auto" r:id="rId14">
              <p14:nvContentPartPr>
                <p14:cNvPr id="6" name="Ink 5">
                  <a:extLst>
                    <a:ext uri="{FF2B5EF4-FFF2-40B4-BE49-F238E27FC236}">
                      <a16:creationId xmlns:a16="http://schemas.microsoft.com/office/drawing/2014/main" id="{2FD6A5F3-4B33-D748-BA03-1CE4DFC7EB25}"/>
                    </a:ext>
                  </a:extLst>
                </p14:cNvPr>
                <p14:cNvContentPartPr/>
                <p14:nvPr/>
              </p14:nvContentPartPr>
              <p14:xfrm>
                <a:off x="3825301" y="2374114"/>
                <a:ext cx="1893600" cy="625320"/>
              </p14:xfrm>
            </p:contentPart>
          </mc:Choice>
          <mc:Fallback xmlns="">
            <p:pic>
              <p:nvPicPr>
                <p:cNvPr id="6" name="Ink 5">
                  <a:extLst>
                    <a:ext uri="{FF2B5EF4-FFF2-40B4-BE49-F238E27FC236}">
                      <a16:creationId xmlns:a16="http://schemas.microsoft.com/office/drawing/2014/main" id="{2FD6A5F3-4B33-D748-BA03-1CE4DFC7EB25}"/>
                    </a:ext>
                  </a:extLst>
                </p:cNvPr>
                <p:cNvPicPr/>
                <p:nvPr/>
              </p:nvPicPr>
              <p:blipFill>
                <a:blip r:embed="rId15"/>
                <a:stretch>
                  <a:fillRect/>
                </a:stretch>
              </p:blipFill>
              <p:spPr>
                <a:xfrm>
                  <a:off x="3816301" y="2365114"/>
                  <a:ext cx="1911240" cy="642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10DA82F2-CAE9-B54D-64F6-6A2D1F2D534C}"/>
                    </a:ext>
                  </a:extLst>
                </p14:cNvPr>
                <p14:cNvContentPartPr/>
                <p14:nvPr/>
              </p14:nvContentPartPr>
              <p14:xfrm>
                <a:off x="3741061" y="2695234"/>
                <a:ext cx="1817640" cy="658080"/>
              </p14:xfrm>
            </p:contentPart>
          </mc:Choice>
          <mc:Fallback xmlns="">
            <p:pic>
              <p:nvPicPr>
                <p:cNvPr id="19" name="Ink 18">
                  <a:extLst>
                    <a:ext uri="{FF2B5EF4-FFF2-40B4-BE49-F238E27FC236}">
                      <a16:creationId xmlns:a16="http://schemas.microsoft.com/office/drawing/2014/main" id="{10DA82F2-CAE9-B54D-64F6-6A2D1F2D534C}"/>
                    </a:ext>
                  </a:extLst>
                </p:cNvPr>
                <p:cNvPicPr/>
                <p:nvPr/>
              </p:nvPicPr>
              <p:blipFill>
                <a:blip r:embed="rId17"/>
                <a:stretch>
                  <a:fillRect/>
                </a:stretch>
              </p:blipFill>
              <p:spPr>
                <a:xfrm>
                  <a:off x="3732061" y="2686234"/>
                  <a:ext cx="1835280" cy="6757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5" name="Ink 34">
                  <a:extLst>
                    <a:ext uri="{FF2B5EF4-FFF2-40B4-BE49-F238E27FC236}">
                      <a16:creationId xmlns:a16="http://schemas.microsoft.com/office/drawing/2014/main" id="{6B80B82B-5508-DB04-055C-6BA1E7136F6E}"/>
                    </a:ext>
                  </a:extLst>
                </p14:cNvPr>
                <p14:cNvContentPartPr/>
                <p14:nvPr/>
              </p14:nvContentPartPr>
              <p14:xfrm>
                <a:off x="3867061" y="3120394"/>
                <a:ext cx="1909800" cy="621360"/>
              </p14:xfrm>
            </p:contentPart>
          </mc:Choice>
          <mc:Fallback xmlns="">
            <p:pic>
              <p:nvPicPr>
                <p:cNvPr id="35" name="Ink 34">
                  <a:extLst>
                    <a:ext uri="{FF2B5EF4-FFF2-40B4-BE49-F238E27FC236}">
                      <a16:creationId xmlns:a16="http://schemas.microsoft.com/office/drawing/2014/main" id="{6B80B82B-5508-DB04-055C-6BA1E7136F6E}"/>
                    </a:ext>
                  </a:extLst>
                </p:cNvPr>
                <p:cNvPicPr/>
                <p:nvPr/>
              </p:nvPicPr>
              <p:blipFill>
                <a:blip r:embed="rId19"/>
                <a:stretch>
                  <a:fillRect/>
                </a:stretch>
              </p:blipFill>
              <p:spPr>
                <a:xfrm>
                  <a:off x="3858061" y="3111394"/>
                  <a:ext cx="1927440" cy="639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6" name="Ink 35">
                  <a:extLst>
                    <a:ext uri="{FF2B5EF4-FFF2-40B4-BE49-F238E27FC236}">
                      <a16:creationId xmlns:a16="http://schemas.microsoft.com/office/drawing/2014/main" id="{6FA538FE-676E-0240-C4F5-35C755E25AAF}"/>
                    </a:ext>
                  </a:extLst>
                </p14:cNvPr>
                <p14:cNvContentPartPr/>
                <p14:nvPr/>
              </p14:nvContentPartPr>
              <p14:xfrm>
                <a:off x="5233981" y="3033274"/>
                <a:ext cx="369720" cy="386640"/>
              </p14:xfrm>
            </p:contentPart>
          </mc:Choice>
          <mc:Fallback xmlns="">
            <p:pic>
              <p:nvPicPr>
                <p:cNvPr id="36" name="Ink 35">
                  <a:extLst>
                    <a:ext uri="{FF2B5EF4-FFF2-40B4-BE49-F238E27FC236}">
                      <a16:creationId xmlns:a16="http://schemas.microsoft.com/office/drawing/2014/main" id="{6FA538FE-676E-0240-C4F5-35C755E25AAF}"/>
                    </a:ext>
                  </a:extLst>
                </p:cNvPr>
                <p:cNvPicPr/>
                <p:nvPr/>
              </p:nvPicPr>
              <p:blipFill>
                <a:blip r:embed="rId21"/>
                <a:stretch>
                  <a:fillRect/>
                </a:stretch>
              </p:blipFill>
              <p:spPr>
                <a:xfrm>
                  <a:off x="5225341" y="3024274"/>
                  <a:ext cx="387360" cy="4042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7" name="Ink 36">
                  <a:extLst>
                    <a:ext uri="{FF2B5EF4-FFF2-40B4-BE49-F238E27FC236}">
                      <a16:creationId xmlns:a16="http://schemas.microsoft.com/office/drawing/2014/main" id="{4C12ABD1-F970-E7F8-9FA6-619A23C383BA}"/>
                    </a:ext>
                  </a:extLst>
                </p14:cNvPr>
                <p14:cNvContentPartPr/>
                <p14:nvPr/>
              </p14:nvContentPartPr>
              <p14:xfrm>
                <a:off x="5531701" y="2792434"/>
                <a:ext cx="174960" cy="262800"/>
              </p14:xfrm>
            </p:contentPart>
          </mc:Choice>
          <mc:Fallback xmlns="">
            <p:pic>
              <p:nvPicPr>
                <p:cNvPr id="37" name="Ink 36">
                  <a:extLst>
                    <a:ext uri="{FF2B5EF4-FFF2-40B4-BE49-F238E27FC236}">
                      <a16:creationId xmlns:a16="http://schemas.microsoft.com/office/drawing/2014/main" id="{4C12ABD1-F970-E7F8-9FA6-619A23C383BA}"/>
                    </a:ext>
                  </a:extLst>
                </p:cNvPr>
                <p:cNvPicPr/>
                <p:nvPr/>
              </p:nvPicPr>
              <p:blipFill>
                <a:blip r:embed="rId23"/>
                <a:stretch>
                  <a:fillRect/>
                </a:stretch>
              </p:blipFill>
              <p:spPr>
                <a:xfrm>
                  <a:off x="5522701" y="2783434"/>
                  <a:ext cx="192600" cy="280440"/>
                </a:xfrm>
                <a:prstGeom prst="rect">
                  <a:avLst/>
                </a:prstGeom>
              </p:spPr>
            </p:pic>
          </mc:Fallback>
        </mc:AlternateContent>
      </p:grpSp>
    </p:spTree>
    <p:extLst>
      <p:ext uri="{BB962C8B-B14F-4D97-AF65-F5344CB8AC3E}">
        <p14:creationId xmlns:p14="http://schemas.microsoft.com/office/powerpoint/2010/main" val="28802901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48</a:t>
            </a:fld>
            <a:endParaRPr lang="en-US" dirty="0"/>
          </a:p>
        </p:txBody>
      </p:sp>
      <p:sp>
        <p:nvSpPr>
          <p:cNvPr id="7" name="object 2">
            <a:extLst>
              <a:ext uri="{FF2B5EF4-FFF2-40B4-BE49-F238E27FC236}">
                <a16:creationId xmlns:a16="http://schemas.microsoft.com/office/drawing/2014/main" id="{77F3AB00-890C-870A-03E5-8F200D07FC1E}"/>
              </a:ext>
            </a:extLst>
          </p:cNvPr>
          <p:cNvSpPr txBox="1"/>
          <p:nvPr/>
        </p:nvSpPr>
        <p:spPr>
          <a:xfrm>
            <a:off x="143584" y="106546"/>
            <a:ext cx="5074285" cy="757555"/>
          </a:xfrm>
          <a:prstGeom prst="rect">
            <a:avLst/>
          </a:prstGeom>
        </p:spPr>
        <p:txBody>
          <a:bodyPr vert="horz" wrap="square" lIns="0" tIns="12700" rIns="0" bIns="0" rtlCol="0">
            <a:spAutoFit/>
          </a:bodyPr>
          <a:lstStyle/>
          <a:p>
            <a:pPr marL="12700" marR="5080">
              <a:lnSpc>
                <a:spcPct val="100000"/>
              </a:lnSpc>
              <a:spcBef>
                <a:spcPts val="100"/>
              </a:spcBef>
            </a:pPr>
            <a:r>
              <a:rPr sz="2400" b="1" u="sng" dirty="0">
                <a:uFill>
                  <a:solidFill>
                    <a:srgbClr val="000000"/>
                  </a:solidFill>
                </a:uFill>
                <a:latin typeface="Arial"/>
                <a:cs typeface="Arial"/>
              </a:rPr>
              <a:t>Step</a:t>
            </a:r>
            <a:r>
              <a:rPr sz="2400" b="1" u="sng" spc="-15" dirty="0">
                <a:uFill>
                  <a:solidFill>
                    <a:srgbClr val="000000"/>
                  </a:solidFill>
                </a:uFill>
                <a:latin typeface="Arial"/>
                <a:cs typeface="Arial"/>
              </a:rPr>
              <a:t> </a:t>
            </a:r>
            <a:r>
              <a:rPr sz="2400" b="1" u="sng" dirty="0">
                <a:uFill>
                  <a:solidFill>
                    <a:srgbClr val="000000"/>
                  </a:solidFill>
                </a:uFill>
                <a:latin typeface="Arial"/>
                <a:cs typeface="Arial"/>
              </a:rPr>
              <a:t>2:</a:t>
            </a:r>
            <a:r>
              <a:rPr sz="2400" b="1" spc="-20" dirty="0">
                <a:latin typeface="Arial"/>
                <a:cs typeface="Arial"/>
              </a:rPr>
              <a:t> </a:t>
            </a:r>
            <a:r>
              <a:rPr sz="2400" dirty="0">
                <a:latin typeface="Arial"/>
                <a:cs typeface="Arial"/>
              </a:rPr>
              <a:t>Find</a:t>
            </a:r>
            <a:r>
              <a:rPr sz="2400" spc="-10"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address</a:t>
            </a:r>
            <a:r>
              <a:rPr sz="2400" spc="-5" dirty="0">
                <a:latin typeface="Arial"/>
                <a:cs typeface="Arial"/>
              </a:rPr>
              <a:t> </a:t>
            </a:r>
            <a:r>
              <a:rPr lang="en-US" sz="2400" spc="-5" dirty="0">
                <a:latin typeface="Arial"/>
                <a:cs typeface="Arial"/>
              </a:rPr>
              <a:t>of </a:t>
            </a:r>
            <a:r>
              <a:rPr sz="2400" spc="-25" dirty="0">
                <a:latin typeface="Arial"/>
                <a:cs typeface="Arial"/>
              </a:rPr>
              <a:t>our </a:t>
            </a:r>
            <a:r>
              <a:rPr sz="2400" dirty="0">
                <a:latin typeface="Arial"/>
                <a:cs typeface="Arial"/>
              </a:rPr>
              <a:t>malicious</a:t>
            </a:r>
            <a:r>
              <a:rPr sz="2400" spc="10" dirty="0">
                <a:latin typeface="Arial"/>
                <a:cs typeface="Arial"/>
              </a:rPr>
              <a:t> </a:t>
            </a:r>
            <a:r>
              <a:rPr sz="2400" b="1" spc="-10" dirty="0">
                <a:latin typeface="Arial"/>
                <a:cs typeface="Arial"/>
              </a:rPr>
              <a:t>shellcode</a:t>
            </a:r>
            <a:endParaRPr sz="2400" dirty="0">
              <a:latin typeface="Arial"/>
              <a:cs typeface="Arial"/>
            </a:endParaRPr>
          </a:p>
        </p:txBody>
      </p:sp>
      <p:sp>
        <p:nvSpPr>
          <p:cNvPr id="58" name="TextBox 57">
            <a:extLst>
              <a:ext uri="{FF2B5EF4-FFF2-40B4-BE49-F238E27FC236}">
                <a16:creationId xmlns:a16="http://schemas.microsoft.com/office/drawing/2014/main" id="{475BE399-4EF8-08F9-B873-E775A5A81372}"/>
              </a:ext>
            </a:extLst>
          </p:cNvPr>
          <p:cNvSpPr txBox="1"/>
          <p:nvPr/>
        </p:nvSpPr>
        <p:spPr>
          <a:xfrm>
            <a:off x="5867400" y="514521"/>
            <a:ext cx="5486400" cy="954107"/>
          </a:xfrm>
          <a:prstGeom prst="rect">
            <a:avLst/>
          </a:prstGeom>
          <a:noFill/>
        </p:spPr>
        <p:txBody>
          <a:bodyPr wrap="square" rtlCol="0">
            <a:spAutoFit/>
          </a:bodyPr>
          <a:lstStyle/>
          <a:p>
            <a:r>
              <a:rPr lang="en-US" sz="2800" i="1" dirty="0"/>
              <a:t>We are going to guess where our malicious code is going to be!</a:t>
            </a:r>
          </a:p>
        </p:txBody>
      </p:sp>
      <p:sp>
        <p:nvSpPr>
          <p:cNvPr id="40" name="TextBox 39">
            <a:extLst>
              <a:ext uri="{FF2B5EF4-FFF2-40B4-BE49-F238E27FC236}">
                <a16:creationId xmlns:a16="http://schemas.microsoft.com/office/drawing/2014/main" id="{C9C5AE88-E8E3-1AB8-49F3-EECA8BEE17C8}"/>
              </a:ext>
            </a:extLst>
          </p:cNvPr>
          <p:cNvSpPr txBox="1"/>
          <p:nvPr/>
        </p:nvSpPr>
        <p:spPr>
          <a:xfrm>
            <a:off x="7479045" y="2028010"/>
            <a:ext cx="1415772" cy="369332"/>
          </a:xfrm>
          <a:prstGeom prst="rect">
            <a:avLst/>
          </a:prstGeom>
          <a:noFill/>
        </p:spPr>
        <p:txBody>
          <a:bodyPr wrap="none" rtlCol="0">
            <a:spAutoFit/>
          </a:bodyPr>
          <a:lstStyle/>
          <a:p>
            <a:r>
              <a:rPr lang="en-US" dirty="0"/>
              <a:t>Let’s guess!</a:t>
            </a:r>
          </a:p>
        </p:txBody>
      </p:sp>
      <p:grpSp>
        <p:nvGrpSpPr>
          <p:cNvPr id="41" name="object 3">
            <a:extLst>
              <a:ext uri="{FF2B5EF4-FFF2-40B4-BE49-F238E27FC236}">
                <a16:creationId xmlns:a16="http://schemas.microsoft.com/office/drawing/2014/main" id="{5456B778-1AE5-A2B8-B5FC-122FF9923706}"/>
              </a:ext>
            </a:extLst>
          </p:cNvPr>
          <p:cNvGrpSpPr/>
          <p:nvPr/>
        </p:nvGrpSpPr>
        <p:grpSpPr>
          <a:xfrm>
            <a:off x="597662" y="961897"/>
            <a:ext cx="3378200" cy="1182370"/>
            <a:chOff x="597662" y="961897"/>
            <a:chExt cx="3378200" cy="1182370"/>
          </a:xfrm>
        </p:grpSpPr>
        <p:sp>
          <p:nvSpPr>
            <p:cNvPr id="44" name="object 4">
              <a:extLst>
                <a:ext uri="{FF2B5EF4-FFF2-40B4-BE49-F238E27FC236}">
                  <a16:creationId xmlns:a16="http://schemas.microsoft.com/office/drawing/2014/main" id="{0F8A9227-8D67-FB4F-A871-92F2CC347E8D}"/>
                </a:ext>
              </a:extLst>
            </p:cNvPr>
            <p:cNvSpPr/>
            <p:nvPr/>
          </p:nvSpPr>
          <p:spPr>
            <a:xfrm>
              <a:off x="610362" y="974597"/>
              <a:ext cx="3352800" cy="1156970"/>
            </a:xfrm>
            <a:custGeom>
              <a:avLst/>
              <a:gdLst/>
              <a:ahLst/>
              <a:cxnLst/>
              <a:rect l="l" t="t" r="r" b="b"/>
              <a:pathLst>
                <a:path w="3352800" h="1156970">
                  <a:moveTo>
                    <a:pt x="3352800" y="0"/>
                  </a:moveTo>
                  <a:lnTo>
                    <a:pt x="0" y="0"/>
                  </a:lnTo>
                  <a:lnTo>
                    <a:pt x="0" y="1156715"/>
                  </a:lnTo>
                  <a:lnTo>
                    <a:pt x="3352800" y="1156715"/>
                  </a:lnTo>
                  <a:lnTo>
                    <a:pt x="3352800" y="0"/>
                  </a:lnTo>
                  <a:close/>
                </a:path>
              </a:pathLst>
            </a:custGeom>
            <a:solidFill>
              <a:srgbClr val="C0504D"/>
            </a:solidFill>
          </p:spPr>
          <p:txBody>
            <a:bodyPr wrap="square" lIns="0" tIns="0" rIns="0" bIns="0" rtlCol="0"/>
            <a:lstStyle/>
            <a:p>
              <a:endParaRPr/>
            </a:p>
          </p:txBody>
        </p:sp>
        <p:sp>
          <p:nvSpPr>
            <p:cNvPr id="45" name="object 5">
              <a:extLst>
                <a:ext uri="{FF2B5EF4-FFF2-40B4-BE49-F238E27FC236}">
                  <a16:creationId xmlns:a16="http://schemas.microsoft.com/office/drawing/2014/main" id="{132FF195-0EB1-141B-23D3-93DCCBB2EB85}"/>
                </a:ext>
              </a:extLst>
            </p:cNvPr>
            <p:cNvSpPr/>
            <p:nvPr/>
          </p:nvSpPr>
          <p:spPr>
            <a:xfrm>
              <a:off x="610362" y="974597"/>
              <a:ext cx="3352800" cy="1156970"/>
            </a:xfrm>
            <a:custGeom>
              <a:avLst/>
              <a:gdLst/>
              <a:ahLst/>
              <a:cxnLst/>
              <a:rect l="l" t="t" r="r" b="b"/>
              <a:pathLst>
                <a:path w="3352800" h="1156970">
                  <a:moveTo>
                    <a:pt x="0" y="1156715"/>
                  </a:moveTo>
                  <a:lnTo>
                    <a:pt x="3352800" y="1156715"/>
                  </a:lnTo>
                  <a:lnTo>
                    <a:pt x="3352800" y="0"/>
                  </a:lnTo>
                  <a:lnTo>
                    <a:pt x="0" y="0"/>
                  </a:lnTo>
                  <a:lnTo>
                    <a:pt x="0" y="1156715"/>
                  </a:lnTo>
                  <a:close/>
                </a:path>
              </a:pathLst>
            </a:custGeom>
            <a:ln w="25400">
              <a:solidFill>
                <a:srgbClr val="000000"/>
              </a:solidFill>
            </a:ln>
          </p:spPr>
          <p:txBody>
            <a:bodyPr wrap="square" lIns="0" tIns="0" rIns="0" bIns="0" rtlCol="0"/>
            <a:lstStyle/>
            <a:p>
              <a:endParaRPr/>
            </a:p>
          </p:txBody>
        </p:sp>
      </p:grpSp>
      <p:sp>
        <p:nvSpPr>
          <p:cNvPr id="46" name="object 6">
            <a:extLst>
              <a:ext uri="{FF2B5EF4-FFF2-40B4-BE49-F238E27FC236}">
                <a16:creationId xmlns:a16="http://schemas.microsoft.com/office/drawing/2014/main" id="{94B8F3FF-6FCD-AB98-9E45-C471C001C0F2}"/>
              </a:ext>
            </a:extLst>
          </p:cNvPr>
          <p:cNvSpPr txBox="1"/>
          <p:nvPr/>
        </p:nvSpPr>
        <p:spPr>
          <a:xfrm>
            <a:off x="610362" y="974597"/>
            <a:ext cx="3352800" cy="115697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0"/>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52" name="object 7">
            <a:extLst>
              <a:ext uri="{FF2B5EF4-FFF2-40B4-BE49-F238E27FC236}">
                <a16:creationId xmlns:a16="http://schemas.microsoft.com/office/drawing/2014/main" id="{ED3BF8F5-E972-DC94-DAB7-14070D85F3DA}"/>
              </a:ext>
            </a:extLst>
          </p:cNvPr>
          <p:cNvGrpSpPr/>
          <p:nvPr/>
        </p:nvGrpSpPr>
        <p:grpSpPr>
          <a:xfrm>
            <a:off x="571487" y="2787383"/>
            <a:ext cx="3424554" cy="561340"/>
            <a:chOff x="571487" y="2787383"/>
            <a:chExt cx="3424554" cy="561340"/>
          </a:xfrm>
        </p:grpSpPr>
        <p:pic>
          <p:nvPicPr>
            <p:cNvPr id="53" name="object 8">
              <a:extLst>
                <a:ext uri="{FF2B5EF4-FFF2-40B4-BE49-F238E27FC236}">
                  <a16:creationId xmlns:a16="http://schemas.microsoft.com/office/drawing/2014/main" id="{F07D7D4E-785B-A91E-D06B-D1C568300D8F}"/>
                </a:ext>
              </a:extLst>
            </p:cNvPr>
            <p:cNvPicPr/>
            <p:nvPr/>
          </p:nvPicPr>
          <p:blipFill>
            <a:blip r:embed="rId3" cstate="print"/>
            <a:stretch>
              <a:fillRect/>
            </a:stretch>
          </p:blipFill>
          <p:spPr>
            <a:xfrm>
              <a:off x="571487" y="2816346"/>
              <a:ext cx="3424452" cy="437424"/>
            </a:xfrm>
            <a:prstGeom prst="rect">
              <a:avLst/>
            </a:prstGeom>
          </p:spPr>
        </p:pic>
        <p:pic>
          <p:nvPicPr>
            <p:cNvPr id="54" name="object 9">
              <a:extLst>
                <a:ext uri="{FF2B5EF4-FFF2-40B4-BE49-F238E27FC236}">
                  <a16:creationId xmlns:a16="http://schemas.microsoft.com/office/drawing/2014/main" id="{17385EA3-A689-0048-6DBF-82883878182E}"/>
                </a:ext>
              </a:extLst>
            </p:cNvPr>
            <p:cNvPicPr/>
            <p:nvPr/>
          </p:nvPicPr>
          <p:blipFill>
            <a:blip r:embed="rId4" cstate="print"/>
            <a:stretch>
              <a:fillRect/>
            </a:stretch>
          </p:blipFill>
          <p:spPr>
            <a:xfrm>
              <a:off x="1525524" y="2787383"/>
              <a:ext cx="1513332" cy="560844"/>
            </a:xfrm>
            <a:prstGeom prst="rect">
              <a:avLst/>
            </a:prstGeom>
          </p:spPr>
        </p:pic>
        <p:pic>
          <p:nvPicPr>
            <p:cNvPr id="55" name="object 10">
              <a:extLst>
                <a:ext uri="{FF2B5EF4-FFF2-40B4-BE49-F238E27FC236}">
                  <a16:creationId xmlns:a16="http://schemas.microsoft.com/office/drawing/2014/main" id="{6430F741-7BF3-0512-BF17-625C29264B98}"/>
                </a:ext>
              </a:extLst>
            </p:cNvPr>
            <p:cNvPicPr/>
            <p:nvPr/>
          </p:nvPicPr>
          <p:blipFill>
            <a:blip r:embed="rId5" cstate="print"/>
            <a:stretch>
              <a:fillRect/>
            </a:stretch>
          </p:blipFill>
          <p:spPr>
            <a:xfrm>
              <a:off x="609600" y="2834640"/>
              <a:ext cx="3352800" cy="365760"/>
            </a:xfrm>
            <a:prstGeom prst="rect">
              <a:avLst/>
            </a:prstGeom>
          </p:spPr>
        </p:pic>
        <p:sp>
          <p:nvSpPr>
            <p:cNvPr id="56" name="object 11">
              <a:extLst>
                <a:ext uri="{FF2B5EF4-FFF2-40B4-BE49-F238E27FC236}">
                  <a16:creationId xmlns:a16="http://schemas.microsoft.com/office/drawing/2014/main" id="{0A9CCE64-CCCE-BBD4-1E53-92866DC47BB1}"/>
                </a:ext>
              </a:extLst>
            </p:cNvPr>
            <p:cNvSpPr/>
            <p:nvPr/>
          </p:nvSpPr>
          <p:spPr>
            <a:xfrm>
              <a:off x="609600" y="28346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59" name="object 12">
            <a:extLst>
              <a:ext uri="{FF2B5EF4-FFF2-40B4-BE49-F238E27FC236}">
                <a16:creationId xmlns:a16="http://schemas.microsoft.com/office/drawing/2014/main" id="{F3DB1FED-D739-FE1A-50A0-DEDB836BA294}"/>
              </a:ext>
            </a:extLst>
          </p:cNvPr>
          <p:cNvSpPr txBox="1"/>
          <p:nvPr/>
        </p:nvSpPr>
        <p:spPr>
          <a:xfrm>
            <a:off x="615124" y="2852673"/>
            <a:ext cx="3343275" cy="299720"/>
          </a:xfrm>
          <a:prstGeom prst="rect">
            <a:avLst/>
          </a:prstGeom>
        </p:spPr>
        <p:txBody>
          <a:bodyPr vert="horz" wrap="square" lIns="0" tIns="12700" rIns="0" bIns="0" rtlCol="0">
            <a:spAutoFit/>
          </a:bodyPr>
          <a:lstStyle/>
          <a:p>
            <a:pPr marL="1090930">
              <a:lnSpc>
                <a:spcPct val="100000"/>
              </a:lnSpc>
              <a:spcBef>
                <a:spcPts val="100"/>
              </a:spcBef>
            </a:pPr>
            <a:r>
              <a:rPr sz="1800" spc="-10" dirty="0">
                <a:latin typeface="Calibri"/>
                <a:cs typeface="Calibri"/>
              </a:rPr>
              <a:t>0000000000</a:t>
            </a:r>
            <a:endParaRPr sz="1800">
              <a:latin typeface="Calibri"/>
              <a:cs typeface="Calibri"/>
            </a:endParaRPr>
          </a:p>
        </p:txBody>
      </p:sp>
      <p:grpSp>
        <p:nvGrpSpPr>
          <p:cNvPr id="60" name="object 13">
            <a:extLst>
              <a:ext uri="{FF2B5EF4-FFF2-40B4-BE49-F238E27FC236}">
                <a16:creationId xmlns:a16="http://schemas.microsoft.com/office/drawing/2014/main" id="{34144964-0A68-C433-3823-D5E91AF8BE3F}"/>
              </a:ext>
            </a:extLst>
          </p:cNvPr>
          <p:cNvGrpSpPr/>
          <p:nvPr/>
        </p:nvGrpSpPr>
        <p:grpSpPr>
          <a:xfrm>
            <a:off x="597662" y="3203701"/>
            <a:ext cx="3378200" cy="482600"/>
            <a:chOff x="597662" y="3203701"/>
            <a:chExt cx="3378200" cy="482600"/>
          </a:xfrm>
        </p:grpSpPr>
        <p:sp>
          <p:nvSpPr>
            <p:cNvPr id="61" name="object 14">
              <a:extLst>
                <a:ext uri="{FF2B5EF4-FFF2-40B4-BE49-F238E27FC236}">
                  <a16:creationId xmlns:a16="http://schemas.microsoft.com/office/drawing/2014/main" id="{1FFF9864-2452-B7B2-4D26-682A6486985D}"/>
                </a:ext>
              </a:extLst>
            </p:cNvPr>
            <p:cNvSpPr/>
            <p:nvPr/>
          </p:nvSpPr>
          <p:spPr>
            <a:xfrm>
              <a:off x="610362" y="3216401"/>
              <a:ext cx="3352800" cy="457200"/>
            </a:xfrm>
            <a:custGeom>
              <a:avLst/>
              <a:gdLst/>
              <a:ahLst/>
              <a:cxnLst/>
              <a:rect l="l" t="t" r="r" b="b"/>
              <a:pathLst>
                <a:path w="3352800" h="457200">
                  <a:moveTo>
                    <a:pt x="3352800" y="0"/>
                  </a:moveTo>
                  <a:lnTo>
                    <a:pt x="0" y="0"/>
                  </a:lnTo>
                  <a:lnTo>
                    <a:pt x="0" y="457200"/>
                  </a:lnTo>
                  <a:lnTo>
                    <a:pt x="3352800" y="457200"/>
                  </a:lnTo>
                  <a:lnTo>
                    <a:pt x="3352800" y="0"/>
                  </a:lnTo>
                  <a:close/>
                </a:path>
              </a:pathLst>
            </a:custGeom>
            <a:solidFill>
              <a:srgbClr val="C0504D"/>
            </a:solidFill>
          </p:spPr>
          <p:txBody>
            <a:bodyPr wrap="square" lIns="0" tIns="0" rIns="0" bIns="0" rtlCol="0"/>
            <a:lstStyle/>
            <a:p>
              <a:endParaRPr/>
            </a:p>
          </p:txBody>
        </p:sp>
        <p:sp>
          <p:nvSpPr>
            <p:cNvPr id="62" name="object 15">
              <a:extLst>
                <a:ext uri="{FF2B5EF4-FFF2-40B4-BE49-F238E27FC236}">
                  <a16:creationId xmlns:a16="http://schemas.microsoft.com/office/drawing/2014/main" id="{2D01EC91-5A4B-B1EF-0BB7-E79491131948}"/>
                </a:ext>
              </a:extLst>
            </p:cNvPr>
            <p:cNvSpPr/>
            <p:nvPr/>
          </p:nvSpPr>
          <p:spPr>
            <a:xfrm>
              <a:off x="610362" y="32164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grpSp>
      <p:sp>
        <p:nvSpPr>
          <p:cNvPr id="63" name="object 16">
            <a:extLst>
              <a:ext uri="{FF2B5EF4-FFF2-40B4-BE49-F238E27FC236}">
                <a16:creationId xmlns:a16="http://schemas.microsoft.com/office/drawing/2014/main" id="{1FEC3BA0-2446-2373-DB62-C66B84AAC5E7}"/>
              </a:ext>
            </a:extLst>
          </p:cNvPr>
          <p:cNvSpPr txBox="1"/>
          <p:nvPr/>
        </p:nvSpPr>
        <p:spPr>
          <a:xfrm>
            <a:off x="623062" y="3278835"/>
            <a:ext cx="3327400" cy="300355"/>
          </a:xfrm>
          <a:prstGeom prst="rect">
            <a:avLst/>
          </a:prstGeom>
        </p:spPr>
        <p:txBody>
          <a:bodyPr vert="horz" wrap="square" lIns="0" tIns="12700" rIns="0" bIns="0" rtlCol="0">
            <a:spAutoFit/>
          </a:bodyPr>
          <a:lstStyle/>
          <a:p>
            <a:pPr marL="739775">
              <a:lnSpc>
                <a:spcPct val="100000"/>
              </a:lnSpc>
              <a:spcBef>
                <a:spcPts val="100"/>
              </a:spcBef>
            </a:pPr>
            <a:r>
              <a:rPr sz="1800" dirty="0">
                <a:latin typeface="Calibri"/>
                <a:cs typeface="Calibri"/>
              </a:rPr>
              <a:t>New</a:t>
            </a:r>
            <a:r>
              <a:rPr sz="1800" spc="-15" dirty="0">
                <a:latin typeface="Calibri"/>
                <a:cs typeface="Calibri"/>
              </a:rPr>
              <a:t> </a:t>
            </a:r>
            <a:r>
              <a:rPr sz="1800" dirty="0">
                <a:latin typeface="Calibri"/>
                <a:cs typeface="Calibri"/>
              </a:rPr>
              <a:t>return</a:t>
            </a:r>
            <a:r>
              <a:rPr sz="1800" spc="-10" dirty="0">
                <a:latin typeface="Calibri"/>
                <a:cs typeface="Calibri"/>
              </a:rPr>
              <a:t> address</a:t>
            </a:r>
            <a:endParaRPr sz="1800">
              <a:latin typeface="Calibri"/>
              <a:cs typeface="Calibri"/>
            </a:endParaRPr>
          </a:p>
        </p:txBody>
      </p:sp>
      <p:grpSp>
        <p:nvGrpSpPr>
          <p:cNvPr id="64" name="object 17">
            <a:extLst>
              <a:ext uri="{FF2B5EF4-FFF2-40B4-BE49-F238E27FC236}">
                <a16:creationId xmlns:a16="http://schemas.microsoft.com/office/drawing/2014/main" id="{09ADAFCA-955C-22E3-FEA3-C93E1E05BC72}"/>
              </a:ext>
            </a:extLst>
          </p:cNvPr>
          <p:cNvGrpSpPr/>
          <p:nvPr/>
        </p:nvGrpSpPr>
        <p:grpSpPr>
          <a:xfrm>
            <a:off x="562355" y="3662171"/>
            <a:ext cx="3442970" cy="2620010"/>
            <a:chOff x="562355" y="3662171"/>
            <a:chExt cx="3442970" cy="2620010"/>
          </a:xfrm>
        </p:grpSpPr>
        <p:pic>
          <p:nvPicPr>
            <p:cNvPr id="65" name="object 18">
              <a:extLst>
                <a:ext uri="{FF2B5EF4-FFF2-40B4-BE49-F238E27FC236}">
                  <a16:creationId xmlns:a16="http://schemas.microsoft.com/office/drawing/2014/main" id="{1808DBCD-C54E-7BA1-D004-031EBB62C62C}"/>
                </a:ext>
              </a:extLst>
            </p:cNvPr>
            <p:cNvPicPr/>
            <p:nvPr/>
          </p:nvPicPr>
          <p:blipFill>
            <a:blip r:embed="rId6" cstate="print"/>
            <a:stretch>
              <a:fillRect/>
            </a:stretch>
          </p:blipFill>
          <p:spPr>
            <a:xfrm>
              <a:off x="562355" y="3662171"/>
              <a:ext cx="3442716" cy="2619755"/>
            </a:xfrm>
            <a:prstGeom prst="rect">
              <a:avLst/>
            </a:prstGeom>
          </p:spPr>
        </p:pic>
        <p:pic>
          <p:nvPicPr>
            <p:cNvPr id="66" name="object 19">
              <a:extLst>
                <a:ext uri="{FF2B5EF4-FFF2-40B4-BE49-F238E27FC236}">
                  <a16:creationId xmlns:a16="http://schemas.microsoft.com/office/drawing/2014/main" id="{7B34E002-C3A9-A49C-1DB7-1CD0B3E14BF6}"/>
                </a:ext>
              </a:extLst>
            </p:cNvPr>
            <p:cNvPicPr/>
            <p:nvPr/>
          </p:nvPicPr>
          <p:blipFill>
            <a:blip r:embed="rId7" cstate="print"/>
            <a:stretch>
              <a:fillRect/>
            </a:stretch>
          </p:blipFill>
          <p:spPr>
            <a:xfrm>
              <a:off x="609599" y="3689603"/>
              <a:ext cx="3352800" cy="2529840"/>
            </a:xfrm>
            <a:prstGeom prst="rect">
              <a:avLst/>
            </a:prstGeom>
          </p:spPr>
        </p:pic>
        <p:sp>
          <p:nvSpPr>
            <p:cNvPr id="67" name="object 20">
              <a:extLst>
                <a:ext uri="{FF2B5EF4-FFF2-40B4-BE49-F238E27FC236}">
                  <a16:creationId xmlns:a16="http://schemas.microsoft.com/office/drawing/2014/main" id="{88DF0E90-6E99-3AF1-F292-4B750321AB23}"/>
                </a:ext>
              </a:extLst>
            </p:cNvPr>
            <p:cNvSpPr/>
            <p:nvPr/>
          </p:nvSpPr>
          <p:spPr>
            <a:xfrm>
              <a:off x="609599" y="3689603"/>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68" name="object 21">
            <a:extLst>
              <a:ext uri="{FF2B5EF4-FFF2-40B4-BE49-F238E27FC236}">
                <a16:creationId xmlns:a16="http://schemas.microsoft.com/office/drawing/2014/main" id="{098B32CD-8D25-29DC-DB4C-6A3BED21155A}"/>
              </a:ext>
            </a:extLst>
          </p:cNvPr>
          <p:cNvSpPr txBox="1"/>
          <p:nvPr/>
        </p:nvSpPr>
        <p:spPr>
          <a:xfrm>
            <a:off x="615124" y="4790694"/>
            <a:ext cx="3343275" cy="299720"/>
          </a:xfrm>
          <a:prstGeom prst="rect">
            <a:avLst/>
          </a:prstGeom>
        </p:spPr>
        <p:txBody>
          <a:bodyPr vert="horz" wrap="square" lIns="0" tIns="12700" rIns="0" bIns="0" rtlCol="0">
            <a:spAutoFit/>
          </a:bodyPr>
          <a:lstStyle/>
          <a:p>
            <a:pPr marL="1090930">
              <a:lnSpc>
                <a:spcPct val="100000"/>
              </a:lnSpc>
              <a:spcBef>
                <a:spcPts val="100"/>
              </a:spcBef>
            </a:pPr>
            <a:r>
              <a:rPr sz="1800" spc="-10" dirty="0">
                <a:latin typeface="Calibri"/>
                <a:cs typeface="Calibri"/>
              </a:rPr>
              <a:t>0000000000</a:t>
            </a:r>
            <a:endParaRPr sz="1800">
              <a:latin typeface="Calibri"/>
              <a:cs typeface="Calibri"/>
            </a:endParaRPr>
          </a:p>
        </p:txBody>
      </p:sp>
      <p:sp>
        <p:nvSpPr>
          <p:cNvPr id="69" name="object 22">
            <a:extLst>
              <a:ext uri="{FF2B5EF4-FFF2-40B4-BE49-F238E27FC236}">
                <a16:creationId xmlns:a16="http://schemas.microsoft.com/office/drawing/2014/main" id="{D11D7E40-7201-74A4-E3C6-4843ABFC98A3}"/>
              </a:ext>
            </a:extLst>
          </p:cNvPr>
          <p:cNvSpPr/>
          <p:nvPr/>
        </p:nvSpPr>
        <p:spPr>
          <a:xfrm>
            <a:off x="610362" y="3687317"/>
            <a:ext cx="3352800" cy="457200"/>
          </a:xfrm>
          <a:custGeom>
            <a:avLst/>
            <a:gdLst/>
            <a:ahLst/>
            <a:cxnLst/>
            <a:rect l="l" t="t" r="r" b="b"/>
            <a:pathLst>
              <a:path w="3352800" h="457200">
                <a:moveTo>
                  <a:pt x="0" y="457199"/>
                </a:moveTo>
                <a:lnTo>
                  <a:pt x="3352800" y="457199"/>
                </a:lnTo>
                <a:lnTo>
                  <a:pt x="3352800" y="0"/>
                </a:lnTo>
                <a:lnTo>
                  <a:pt x="0" y="0"/>
                </a:lnTo>
                <a:lnTo>
                  <a:pt x="0" y="457199"/>
                </a:lnTo>
                <a:close/>
              </a:path>
            </a:pathLst>
          </a:custGeom>
          <a:ln w="25400">
            <a:solidFill>
              <a:srgbClr val="000000"/>
            </a:solidFill>
          </a:ln>
        </p:spPr>
        <p:txBody>
          <a:bodyPr wrap="square" lIns="0" tIns="0" rIns="0" bIns="0" rtlCol="0"/>
          <a:lstStyle/>
          <a:p>
            <a:endParaRPr/>
          </a:p>
        </p:txBody>
      </p:sp>
      <p:sp>
        <p:nvSpPr>
          <p:cNvPr id="70" name="object 23">
            <a:extLst>
              <a:ext uri="{FF2B5EF4-FFF2-40B4-BE49-F238E27FC236}">
                <a16:creationId xmlns:a16="http://schemas.microsoft.com/office/drawing/2014/main" id="{F3DB259E-7A84-F0D2-205F-AF57289EAD67}"/>
              </a:ext>
            </a:extLst>
          </p:cNvPr>
          <p:cNvSpPr txBox="1"/>
          <p:nvPr/>
        </p:nvSpPr>
        <p:spPr>
          <a:xfrm>
            <a:off x="623062" y="3700017"/>
            <a:ext cx="3327400" cy="431800"/>
          </a:xfrm>
          <a:prstGeom prst="rect">
            <a:avLst/>
          </a:prstGeom>
          <a:solidFill>
            <a:srgbClr val="A6A6A6">
              <a:alpha val="65881"/>
            </a:srgbClr>
          </a:solidFill>
        </p:spPr>
        <p:txBody>
          <a:bodyPr vert="horz" wrap="square" lIns="0" tIns="64135" rIns="0" bIns="0" rtlCol="0">
            <a:spAutoFit/>
          </a:bodyPr>
          <a:lstStyle/>
          <a:p>
            <a:pPr marL="1024890">
              <a:lnSpc>
                <a:spcPct val="100000"/>
              </a:lnSpc>
              <a:spcBef>
                <a:spcPts val="505"/>
              </a:spcBef>
            </a:pPr>
            <a:r>
              <a:rPr sz="1800" spc="-10" dirty="0">
                <a:latin typeface="Calibri"/>
                <a:cs typeface="Calibri"/>
              </a:rPr>
              <a:t>00000000000</a:t>
            </a:r>
            <a:endParaRPr sz="1800">
              <a:latin typeface="Calibri"/>
              <a:cs typeface="Calibri"/>
            </a:endParaRPr>
          </a:p>
        </p:txBody>
      </p:sp>
      <p:sp>
        <p:nvSpPr>
          <p:cNvPr id="71" name="object 24">
            <a:extLst>
              <a:ext uri="{FF2B5EF4-FFF2-40B4-BE49-F238E27FC236}">
                <a16:creationId xmlns:a16="http://schemas.microsoft.com/office/drawing/2014/main" id="{C30B33D4-4D21-8023-EA09-1C54E4315463}"/>
              </a:ext>
            </a:extLst>
          </p:cNvPr>
          <p:cNvSpPr/>
          <p:nvPr/>
        </p:nvSpPr>
        <p:spPr>
          <a:xfrm>
            <a:off x="4076700" y="3672840"/>
            <a:ext cx="228600" cy="2546985"/>
          </a:xfrm>
          <a:custGeom>
            <a:avLst/>
            <a:gdLst/>
            <a:ahLst/>
            <a:cxnLst/>
            <a:rect l="l" t="t" r="r" b="b"/>
            <a:pathLst>
              <a:path w="228600" h="2546985">
                <a:moveTo>
                  <a:pt x="152400" y="190500"/>
                </a:moveTo>
                <a:lnTo>
                  <a:pt x="76200" y="190500"/>
                </a:lnTo>
                <a:lnTo>
                  <a:pt x="76200" y="2546946"/>
                </a:lnTo>
                <a:lnTo>
                  <a:pt x="152400" y="2546946"/>
                </a:lnTo>
                <a:lnTo>
                  <a:pt x="152400" y="190500"/>
                </a:lnTo>
                <a:close/>
              </a:path>
              <a:path w="228600" h="2546985">
                <a:moveTo>
                  <a:pt x="114300" y="0"/>
                </a:moveTo>
                <a:lnTo>
                  <a:pt x="0" y="228600"/>
                </a:lnTo>
                <a:lnTo>
                  <a:pt x="76200" y="228600"/>
                </a:lnTo>
                <a:lnTo>
                  <a:pt x="76200" y="190500"/>
                </a:lnTo>
                <a:lnTo>
                  <a:pt x="209550" y="190500"/>
                </a:lnTo>
                <a:lnTo>
                  <a:pt x="114300" y="0"/>
                </a:lnTo>
                <a:close/>
              </a:path>
              <a:path w="228600" h="2546985">
                <a:moveTo>
                  <a:pt x="209550" y="190500"/>
                </a:moveTo>
                <a:lnTo>
                  <a:pt x="152400" y="190500"/>
                </a:lnTo>
                <a:lnTo>
                  <a:pt x="152400" y="228600"/>
                </a:lnTo>
                <a:lnTo>
                  <a:pt x="228600" y="228600"/>
                </a:lnTo>
                <a:lnTo>
                  <a:pt x="209550" y="190500"/>
                </a:lnTo>
                <a:close/>
              </a:path>
            </a:pathLst>
          </a:custGeom>
          <a:solidFill>
            <a:srgbClr val="497DBA"/>
          </a:solidFill>
        </p:spPr>
        <p:txBody>
          <a:bodyPr wrap="square" lIns="0" tIns="0" rIns="0" bIns="0" rtlCol="0"/>
          <a:lstStyle/>
          <a:p>
            <a:endParaRPr/>
          </a:p>
        </p:txBody>
      </p:sp>
      <p:sp>
        <p:nvSpPr>
          <p:cNvPr id="72" name="object 25">
            <a:extLst>
              <a:ext uri="{FF2B5EF4-FFF2-40B4-BE49-F238E27FC236}">
                <a16:creationId xmlns:a16="http://schemas.microsoft.com/office/drawing/2014/main" id="{A254A834-D9AC-D696-99D5-018009A36985}"/>
              </a:ext>
            </a:extLst>
          </p:cNvPr>
          <p:cNvSpPr txBox="1"/>
          <p:nvPr/>
        </p:nvSpPr>
        <p:spPr>
          <a:xfrm>
            <a:off x="4346575" y="4782057"/>
            <a:ext cx="405130" cy="299720"/>
          </a:xfrm>
          <a:prstGeom prst="rect">
            <a:avLst/>
          </a:prstGeom>
        </p:spPr>
        <p:txBody>
          <a:bodyPr vert="horz" wrap="square" lIns="0" tIns="12700" rIns="0" bIns="0" rtlCol="0">
            <a:spAutoFit/>
          </a:bodyPr>
          <a:lstStyle/>
          <a:p>
            <a:pPr marL="12700">
              <a:lnSpc>
                <a:spcPct val="100000"/>
              </a:lnSpc>
              <a:spcBef>
                <a:spcPts val="100"/>
              </a:spcBef>
            </a:pPr>
            <a:r>
              <a:rPr sz="1800" b="1" spc="-25" dirty="0">
                <a:latin typeface="Arial"/>
                <a:cs typeface="Arial"/>
              </a:rPr>
              <a:t>112</a:t>
            </a:r>
            <a:endParaRPr sz="1800">
              <a:latin typeface="Arial"/>
              <a:cs typeface="Arial"/>
            </a:endParaRPr>
          </a:p>
        </p:txBody>
      </p:sp>
      <p:grpSp>
        <p:nvGrpSpPr>
          <p:cNvPr id="73" name="object 26">
            <a:extLst>
              <a:ext uri="{FF2B5EF4-FFF2-40B4-BE49-F238E27FC236}">
                <a16:creationId xmlns:a16="http://schemas.microsoft.com/office/drawing/2014/main" id="{B2814BAC-5A29-13B7-71C7-644C2C57FEE1}"/>
              </a:ext>
            </a:extLst>
          </p:cNvPr>
          <p:cNvGrpSpPr/>
          <p:nvPr/>
        </p:nvGrpSpPr>
        <p:grpSpPr>
          <a:xfrm>
            <a:off x="562355" y="2467343"/>
            <a:ext cx="3442970" cy="561340"/>
            <a:chOff x="562355" y="2467343"/>
            <a:chExt cx="3442970" cy="561340"/>
          </a:xfrm>
        </p:grpSpPr>
        <p:pic>
          <p:nvPicPr>
            <p:cNvPr id="74" name="object 27">
              <a:extLst>
                <a:ext uri="{FF2B5EF4-FFF2-40B4-BE49-F238E27FC236}">
                  <a16:creationId xmlns:a16="http://schemas.microsoft.com/office/drawing/2014/main" id="{6D7CC1AE-4CE8-09B1-FC0C-8D76CEBFD235}"/>
                </a:ext>
              </a:extLst>
            </p:cNvPr>
            <p:cNvPicPr/>
            <p:nvPr/>
          </p:nvPicPr>
          <p:blipFill>
            <a:blip r:embed="rId8" cstate="print"/>
            <a:stretch>
              <a:fillRect/>
            </a:stretch>
          </p:blipFill>
          <p:spPr>
            <a:xfrm>
              <a:off x="562355" y="2487193"/>
              <a:ext cx="3442716" cy="455650"/>
            </a:xfrm>
            <a:prstGeom prst="rect">
              <a:avLst/>
            </a:prstGeom>
          </p:spPr>
        </p:pic>
        <p:pic>
          <p:nvPicPr>
            <p:cNvPr id="75" name="object 28">
              <a:extLst>
                <a:ext uri="{FF2B5EF4-FFF2-40B4-BE49-F238E27FC236}">
                  <a16:creationId xmlns:a16="http://schemas.microsoft.com/office/drawing/2014/main" id="{5B4192CA-1F3B-7DE7-A730-DE990BFC2CDD}"/>
                </a:ext>
              </a:extLst>
            </p:cNvPr>
            <p:cNvPicPr/>
            <p:nvPr/>
          </p:nvPicPr>
          <p:blipFill>
            <a:blip r:embed="rId9" cstate="print"/>
            <a:stretch>
              <a:fillRect/>
            </a:stretch>
          </p:blipFill>
          <p:spPr>
            <a:xfrm>
              <a:off x="1467611" y="2467343"/>
              <a:ext cx="1629156" cy="560844"/>
            </a:xfrm>
            <a:prstGeom prst="rect">
              <a:avLst/>
            </a:prstGeom>
          </p:spPr>
        </p:pic>
        <p:pic>
          <p:nvPicPr>
            <p:cNvPr id="76" name="object 29">
              <a:extLst>
                <a:ext uri="{FF2B5EF4-FFF2-40B4-BE49-F238E27FC236}">
                  <a16:creationId xmlns:a16="http://schemas.microsoft.com/office/drawing/2014/main" id="{3300CFE3-9B6C-5A4C-64CE-44236A64E7BD}"/>
                </a:ext>
              </a:extLst>
            </p:cNvPr>
            <p:cNvPicPr/>
            <p:nvPr/>
          </p:nvPicPr>
          <p:blipFill>
            <a:blip r:embed="rId10" cstate="print"/>
            <a:stretch>
              <a:fillRect/>
            </a:stretch>
          </p:blipFill>
          <p:spPr>
            <a:xfrm>
              <a:off x="609599" y="2514600"/>
              <a:ext cx="3352800" cy="365760"/>
            </a:xfrm>
            <a:prstGeom prst="rect">
              <a:avLst/>
            </a:prstGeom>
          </p:spPr>
        </p:pic>
        <p:sp>
          <p:nvSpPr>
            <p:cNvPr id="77" name="object 30">
              <a:extLst>
                <a:ext uri="{FF2B5EF4-FFF2-40B4-BE49-F238E27FC236}">
                  <a16:creationId xmlns:a16="http://schemas.microsoft.com/office/drawing/2014/main" id="{42DCD24F-5EEE-D0D9-9E7D-FD1C7499D978}"/>
                </a:ext>
              </a:extLst>
            </p:cNvPr>
            <p:cNvSpPr/>
            <p:nvPr/>
          </p:nvSpPr>
          <p:spPr>
            <a:xfrm>
              <a:off x="609599" y="251460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78" name="object 31">
            <a:extLst>
              <a:ext uri="{FF2B5EF4-FFF2-40B4-BE49-F238E27FC236}">
                <a16:creationId xmlns:a16="http://schemas.microsoft.com/office/drawing/2014/main" id="{15BFC36F-3B7D-0F5A-F60D-7144D0D7030A}"/>
              </a:ext>
            </a:extLst>
          </p:cNvPr>
          <p:cNvSpPr txBox="1"/>
          <p:nvPr/>
        </p:nvSpPr>
        <p:spPr>
          <a:xfrm>
            <a:off x="615124" y="2533015"/>
            <a:ext cx="3343275" cy="299720"/>
          </a:xfrm>
          <a:prstGeom prst="rect">
            <a:avLst/>
          </a:prstGeom>
        </p:spPr>
        <p:txBody>
          <a:bodyPr vert="horz" wrap="square" lIns="0" tIns="12700" rIns="0" bIns="0" rtlCol="0">
            <a:spAutoFit/>
          </a:bodyPr>
          <a:lstStyle/>
          <a:p>
            <a:pPr marL="1033144">
              <a:lnSpc>
                <a:spcPct val="100000"/>
              </a:lnSpc>
              <a:spcBef>
                <a:spcPts val="100"/>
              </a:spcBef>
            </a:pPr>
            <a:r>
              <a:rPr sz="1800" spc="-10" dirty="0">
                <a:latin typeface="Calibri"/>
                <a:cs typeface="Calibri"/>
              </a:rPr>
              <a:t>00000000000</a:t>
            </a:r>
            <a:endParaRPr sz="1800">
              <a:latin typeface="Calibri"/>
              <a:cs typeface="Calibri"/>
            </a:endParaRPr>
          </a:p>
        </p:txBody>
      </p:sp>
      <p:grpSp>
        <p:nvGrpSpPr>
          <p:cNvPr id="79" name="object 32">
            <a:extLst>
              <a:ext uri="{FF2B5EF4-FFF2-40B4-BE49-F238E27FC236}">
                <a16:creationId xmlns:a16="http://schemas.microsoft.com/office/drawing/2014/main" id="{B1768AF3-1209-1ED1-DD1C-3A7B9DA4A34D}"/>
              </a:ext>
            </a:extLst>
          </p:cNvPr>
          <p:cNvGrpSpPr/>
          <p:nvPr/>
        </p:nvGrpSpPr>
        <p:grpSpPr>
          <a:xfrm>
            <a:off x="562355" y="2090915"/>
            <a:ext cx="3442970" cy="561340"/>
            <a:chOff x="562355" y="2090915"/>
            <a:chExt cx="3442970" cy="561340"/>
          </a:xfrm>
        </p:grpSpPr>
        <p:pic>
          <p:nvPicPr>
            <p:cNvPr id="80" name="object 33">
              <a:extLst>
                <a:ext uri="{FF2B5EF4-FFF2-40B4-BE49-F238E27FC236}">
                  <a16:creationId xmlns:a16="http://schemas.microsoft.com/office/drawing/2014/main" id="{D9531DA1-F3CB-4171-685B-F55E3C308733}"/>
                </a:ext>
              </a:extLst>
            </p:cNvPr>
            <p:cNvPicPr/>
            <p:nvPr/>
          </p:nvPicPr>
          <p:blipFill>
            <a:blip r:embed="rId11" cstate="print"/>
            <a:stretch>
              <a:fillRect/>
            </a:stretch>
          </p:blipFill>
          <p:spPr>
            <a:xfrm>
              <a:off x="562355" y="2110689"/>
              <a:ext cx="3442716" cy="457250"/>
            </a:xfrm>
            <a:prstGeom prst="rect">
              <a:avLst/>
            </a:prstGeom>
          </p:spPr>
        </p:pic>
        <p:pic>
          <p:nvPicPr>
            <p:cNvPr id="81" name="object 34">
              <a:extLst>
                <a:ext uri="{FF2B5EF4-FFF2-40B4-BE49-F238E27FC236}">
                  <a16:creationId xmlns:a16="http://schemas.microsoft.com/office/drawing/2014/main" id="{DEEEBA8B-BB65-DA3A-5B22-7BDC0720073C}"/>
                </a:ext>
              </a:extLst>
            </p:cNvPr>
            <p:cNvPicPr/>
            <p:nvPr/>
          </p:nvPicPr>
          <p:blipFill>
            <a:blip r:embed="rId12" cstate="print"/>
            <a:stretch>
              <a:fillRect/>
            </a:stretch>
          </p:blipFill>
          <p:spPr>
            <a:xfrm>
              <a:off x="1583436" y="2090915"/>
              <a:ext cx="1397508" cy="560844"/>
            </a:xfrm>
            <a:prstGeom prst="rect">
              <a:avLst/>
            </a:prstGeom>
          </p:spPr>
        </p:pic>
        <p:pic>
          <p:nvPicPr>
            <p:cNvPr id="82" name="object 35">
              <a:extLst>
                <a:ext uri="{FF2B5EF4-FFF2-40B4-BE49-F238E27FC236}">
                  <a16:creationId xmlns:a16="http://schemas.microsoft.com/office/drawing/2014/main" id="{909A1C63-5A68-80CE-D97E-73221ECD795A}"/>
                </a:ext>
              </a:extLst>
            </p:cNvPr>
            <p:cNvPicPr/>
            <p:nvPr/>
          </p:nvPicPr>
          <p:blipFill>
            <a:blip r:embed="rId13" cstate="print"/>
            <a:stretch>
              <a:fillRect/>
            </a:stretch>
          </p:blipFill>
          <p:spPr>
            <a:xfrm>
              <a:off x="609599" y="2138172"/>
              <a:ext cx="3352800" cy="367284"/>
            </a:xfrm>
            <a:prstGeom prst="rect">
              <a:avLst/>
            </a:prstGeom>
          </p:spPr>
        </p:pic>
        <p:sp>
          <p:nvSpPr>
            <p:cNvPr id="83" name="object 36">
              <a:extLst>
                <a:ext uri="{FF2B5EF4-FFF2-40B4-BE49-F238E27FC236}">
                  <a16:creationId xmlns:a16="http://schemas.microsoft.com/office/drawing/2014/main" id="{1077CAEB-8C58-82E5-49BB-AC2A5BEA7CE1}"/>
                </a:ext>
              </a:extLst>
            </p:cNvPr>
            <p:cNvSpPr/>
            <p:nvPr/>
          </p:nvSpPr>
          <p:spPr>
            <a:xfrm>
              <a:off x="609599" y="2138172"/>
              <a:ext cx="3352800" cy="367665"/>
            </a:xfrm>
            <a:custGeom>
              <a:avLst/>
              <a:gdLst/>
              <a:ahLst/>
              <a:cxnLst/>
              <a:rect l="l" t="t" r="r" b="b"/>
              <a:pathLst>
                <a:path w="3352800" h="367664">
                  <a:moveTo>
                    <a:pt x="0" y="367284"/>
                  </a:moveTo>
                  <a:lnTo>
                    <a:pt x="3352800" y="367284"/>
                  </a:lnTo>
                  <a:lnTo>
                    <a:pt x="3352800" y="0"/>
                  </a:lnTo>
                  <a:lnTo>
                    <a:pt x="0" y="0"/>
                  </a:lnTo>
                  <a:lnTo>
                    <a:pt x="0" y="367284"/>
                  </a:lnTo>
                  <a:close/>
                </a:path>
              </a:pathLst>
            </a:custGeom>
            <a:ln w="9525">
              <a:solidFill>
                <a:srgbClr val="000000"/>
              </a:solidFill>
            </a:ln>
          </p:spPr>
          <p:txBody>
            <a:bodyPr wrap="square" lIns="0" tIns="0" rIns="0" bIns="0" rtlCol="0"/>
            <a:lstStyle/>
            <a:p>
              <a:endParaRPr/>
            </a:p>
          </p:txBody>
        </p:sp>
      </p:grpSp>
      <p:sp>
        <p:nvSpPr>
          <p:cNvPr id="84" name="object 37">
            <a:extLst>
              <a:ext uri="{FF2B5EF4-FFF2-40B4-BE49-F238E27FC236}">
                <a16:creationId xmlns:a16="http://schemas.microsoft.com/office/drawing/2014/main" id="{137B8102-9B8B-EE51-BD22-CD837DC96B41}"/>
              </a:ext>
            </a:extLst>
          </p:cNvPr>
          <p:cNvSpPr txBox="1"/>
          <p:nvPr/>
        </p:nvSpPr>
        <p:spPr>
          <a:xfrm>
            <a:off x="615124" y="2156840"/>
            <a:ext cx="3343275" cy="299720"/>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000000000</a:t>
            </a:r>
            <a:endParaRPr sz="1800">
              <a:latin typeface="Calibri"/>
              <a:cs typeface="Calibri"/>
            </a:endParaRPr>
          </a:p>
        </p:txBody>
      </p:sp>
      <p:pic>
        <p:nvPicPr>
          <p:cNvPr id="85" name="object 40">
            <a:extLst>
              <a:ext uri="{FF2B5EF4-FFF2-40B4-BE49-F238E27FC236}">
                <a16:creationId xmlns:a16="http://schemas.microsoft.com/office/drawing/2014/main" id="{4AFF6391-A014-4134-3E6E-3AF35596B4F6}"/>
              </a:ext>
            </a:extLst>
          </p:cNvPr>
          <p:cNvPicPr/>
          <p:nvPr/>
        </p:nvPicPr>
        <p:blipFill>
          <a:blip r:embed="rId14" cstate="print"/>
          <a:stretch>
            <a:fillRect/>
          </a:stretch>
        </p:blipFill>
        <p:spPr>
          <a:xfrm>
            <a:off x="3911980" y="2898267"/>
            <a:ext cx="483108" cy="552450"/>
          </a:xfrm>
          <a:prstGeom prst="rect">
            <a:avLst/>
          </a:prstGeom>
        </p:spPr>
      </p:pic>
      <p:sp>
        <p:nvSpPr>
          <p:cNvPr id="86" name="object 41">
            <a:extLst>
              <a:ext uri="{FF2B5EF4-FFF2-40B4-BE49-F238E27FC236}">
                <a16:creationId xmlns:a16="http://schemas.microsoft.com/office/drawing/2014/main" id="{6663AEDF-30C6-0A45-0CE8-09F6F33FE2A7}"/>
              </a:ext>
            </a:extLst>
          </p:cNvPr>
          <p:cNvSpPr txBox="1"/>
          <p:nvPr/>
        </p:nvSpPr>
        <p:spPr>
          <a:xfrm>
            <a:off x="4461764" y="3036570"/>
            <a:ext cx="1828800" cy="299720"/>
          </a:xfrm>
          <a:prstGeom prst="rect">
            <a:avLst/>
          </a:prstGeom>
        </p:spPr>
        <p:txBody>
          <a:bodyPr vert="horz" wrap="square" lIns="0" tIns="12700" rIns="0" bIns="0" rtlCol="0">
            <a:spAutoFit/>
          </a:bodyPr>
          <a:lstStyle/>
          <a:p>
            <a:pPr marL="12700">
              <a:lnSpc>
                <a:spcPct val="100000"/>
              </a:lnSpc>
              <a:spcBef>
                <a:spcPts val="100"/>
              </a:spcBef>
            </a:pPr>
            <a:r>
              <a:rPr sz="1800" i="1" dirty="0">
                <a:latin typeface="Arial"/>
                <a:cs typeface="Arial"/>
              </a:rPr>
              <a:t>Program</a:t>
            </a:r>
            <a:r>
              <a:rPr sz="1800" i="1" spc="-15" dirty="0">
                <a:latin typeface="Arial"/>
                <a:cs typeface="Arial"/>
              </a:rPr>
              <a:t> </a:t>
            </a:r>
            <a:r>
              <a:rPr sz="1800" i="1" spc="-10" dirty="0">
                <a:latin typeface="Arial"/>
                <a:cs typeface="Arial"/>
              </a:rPr>
              <a:t>crashes!</a:t>
            </a:r>
            <a:endParaRPr sz="1800">
              <a:latin typeface="Arial"/>
              <a:cs typeface="Arial"/>
            </a:endParaRPr>
          </a:p>
        </p:txBody>
      </p:sp>
    </p:spTree>
    <p:extLst>
      <p:ext uri="{BB962C8B-B14F-4D97-AF65-F5344CB8AC3E}">
        <p14:creationId xmlns:p14="http://schemas.microsoft.com/office/powerpoint/2010/main" val="22284832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49</a:t>
            </a:fld>
            <a:endParaRPr lang="en-US" dirty="0"/>
          </a:p>
        </p:txBody>
      </p:sp>
      <p:sp>
        <p:nvSpPr>
          <p:cNvPr id="7" name="object 2">
            <a:extLst>
              <a:ext uri="{FF2B5EF4-FFF2-40B4-BE49-F238E27FC236}">
                <a16:creationId xmlns:a16="http://schemas.microsoft.com/office/drawing/2014/main" id="{77F3AB00-890C-870A-03E5-8F200D07FC1E}"/>
              </a:ext>
            </a:extLst>
          </p:cNvPr>
          <p:cNvSpPr txBox="1"/>
          <p:nvPr/>
        </p:nvSpPr>
        <p:spPr>
          <a:xfrm>
            <a:off x="143584" y="106546"/>
            <a:ext cx="5074285" cy="757555"/>
          </a:xfrm>
          <a:prstGeom prst="rect">
            <a:avLst/>
          </a:prstGeom>
        </p:spPr>
        <p:txBody>
          <a:bodyPr vert="horz" wrap="square" lIns="0" tIns="12700" rIns="0" bIns="0" rtlCol="0">
            <a:spAutoFit/>
          </a:bodyPr>
          <a:lstStyle/>
          <a:p>
            <a:pPr marL="12700" marR="5080">
              <a:lnSpc>
                <a:spcPct val="100000"/>
              </a:lnSpc>
              <a:spcBef>
                <a:spcPts val="100"/>
              </a:spcBef>
            </a:pPr>
            <a:r>
              <a:rPr sz="2400" b="1" u="sng" dirty="0">
                <a:uFill>
                  <a:solidFill>
                    <a:srgbClr val="000000"/>
                  </a:solidFill>
                </a:uFill>
                <a:latin typeface="Arial"/>
                <a:cs typeface="Arial"/>
              </a:rPr>
              <a:t>Step</a:t>
            </a:r>
            <a:r>
              <a:rPr sz="2400" b="1" u="sng" spc="-15" dirty="0">
                <a:uFill>
                  <a:solidFill>
                    <a:srgbClr val="000000"/>
                  </a:solidFill>
                </a:uFill>
                <a:latin typeface="Arial"/>
                <a:cs typeface="Arial"/>
              </a:rPr>
              <a:t> </a:t>
            </a:r>
            <a:r>
              <a:rPr sz="2400" b="1" u="sng" dirty="0">
                <a:uFill>
                  <a:solidFill>
                    <a:srgbClr val="000000"/>
                  </a:solidFill>
                </a:uFill>
                <a:latin typeface="Arial"/>
                <a:cs typeface="Arial"/>
              </a:rPr>
              <a:t>2:</a:t>
            </a:r>
            <a:r>
              <a:rPr sz="2400" b="1" spc="-20" dirty="0">
                <a:latin typeface="Arial"/>
                <a:cs typeface="Arial"/>
              </a:rPr>
              <a:t> </a:t>
            </a:r>
            <a:r>
              <a:rPr sz="2400" dirty="0">
                <a:latin typeface="Arial"/>
                <a:cs typeface="Arial"/>
              </a:rPr>
              <a:t>Find</a:t>
            </a:r>
            <a:r>
              <a:rPr sz="2400" spc="-10"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address</a:t>
            </a:r>
            <a:r>
              <a:rPr sz="2400" spc="-5" dirty="0">
                <a:latin typeface="Arial"/>
                <a:cs typeface="Arial"/>
              </a:rPr>
              <a:t> </a:t>
            </a:r>
            <a:r>
              <a:rPr lang="en-US" sz="2400" spc="-5" dirty="0">
                <a:latin typeface="Arial"/>
                <a:cs typeface="Arial"/>
              </a:rPr>
              <a:t>of </a:t>
            </a:r>
            <a:r>
              <a:rPr sz="2400" spc="-25" dirty="0">
                <a:latin typeface="Arial"/>
                <a:cs typeface="Arial"/>
              </a:rPr>
              <a:t>our </a:t>
            </a:r>
            <a:r>
              <a:rPr sz="2400" dirty="0">
                <a:latin typeface="Arial"/>
                <a:cs typeface="Arial"/>
              </a:rPr>
              <a:t>malicious</a:t>
            </a:r>
            <a:r>
              <a:rPr sz="2400" spc="10" dirty="0">
                <a:latin typeface="Arial"/>
                <a:cs typeface="Arial"/>
              </a:rPr>
              <a:t> </a:t>
            </a:r>
            <a:r>
              <a:rPr sz="2400" b="1" spc="-10" dirty="0">
                <a:latin typeface="Arial"/>
                <a:cs typeface="Arial"/>
              </a:rPr>
              <a:t>shellcode</a:t>
            </a:r>
            <a:endParaRPr sz="2400" dirty="0">
              <a:latin typeface="Arial"/>
              <a:cs typeface="Arial"/>
            </a:endParaRPr>
          </a:p>
        </p:txBody>
      </p:sp>
      <p:sp>
        <p:nvSpPr>
          <p:cNvPr id="58" name="TextBox 57">
            <a:extLst>
              <a:ext uri="{FF2B5EF4-FFF2-40B4-BE49-F238E27FC236}">
                <a16:creationId xmlns:a16="http://schemas.microsoft.com/office/drawing/2014/main" id="{475BE399-4EF8-08F9-B873-E775A5A81372}"/>
              </a:ext>
            </a:extLst>
          </p:cNvPr>
          <p:cNvSpPr txBox="1"/>
          <p:nvPr/>
        </p:nvSpPr>
        <p:spPr>
          <a:xfrm>
            <a:off x="5867400" y="514521"/>
            <a:ext cx="5486400" cy="954107"/>
          </a:xfrm>
          <a:prstGeom prst="rect">
            <a:avLst/>
          </a:prstGeom>
          <a:noFill/>
        </p:spPr>
        <p:txBody>
          <a:bodyPr wrap="square" rtlCol="0">
            <a:spAutoFit/>
          </a:bodyPr>
          <a:lstStyle/>
          <a:p>
            <a:r>
              <a:rPr lang="en-US" sz="2800" i="1" dirty="0"/>
              <a:t>We are going to guess where our malicious code is going to be!</a:t>
            </a:r>
          </a:p>
        </p:txBody>
      </p:sp>
      <p:sp>
        <p:nvSpPr>
          <p:cNvPr id="40" name="TextBox 39">
            <a:extLst>
              <a:ext uri="{FF2B5EF4-FFF2-40B4-BE49-F238E27FC236}">
                <a16:creationId xmlns:a16="http://schemas.microsoft.com/office/drawing/2014/main" id="{C9C5AE88-E8E3-1AB8-49F3-EECA8BEE17C8}"/>
              </a:ext>
            </a:extLst>
          </p:cNvPr>
          <p:cNvSpPr txBox="1"/>
          <p:nvPr/>
        </p:nvSpPr>
        <p:spPr>
          <a:xfrm>
            <a:off x="7479045" y="2028010"/>
            <a:ext cx="1415772" cy="369332"/>
          </a:xfrm>
          <a:prstGeom prst="rect">
            <a:avLst/>
          </a:prstGeom>
          <a:noFill/>
        </p:spPr>
        <p:txBody>
          <a:bodyPr wrap="none" rtlCol="0">
            <a:spAutoFit/>
          </a:bodyPr>
          <a:lstStyle/>
          <a:p>
            <a:r>
              <a:rPr lang="en-US" dirty="0"/>
              <a:t>Let’s guess!</a:t>
            </a:r>
          </a:p>
        </p:txBody>
      </p:sp>
      <p:grpSp>
        <p:nvGrpSpPr>
          <p:cNvPr id="2" name="object 3">
            <a:extLst>
              <a:ext uri="{FF2B5EF4-FFF2-40B4-BE49-F238E27FC236}">
                <a16:creationId xmlns:a16="http://schemas.microsoft.com/office/drawing/2014/main" id="{8D2EC19F-E7D5-6106-0ADD-F47F0CC7BE92}"/>
              </a:ext>
            </a:extLst>
          </p:cNvPr>
          <p:cNvGrpSpPr/>
          <p:nvPr/>
        </p:nvGrpSpPr>
        <p:grpSpPr>
          <a:xfrm>
            <a:off x="597662" y="961897"/>
            <a:ext cx="3378200" cy="1182370"/>
            <a:chOff x="597662" y="961897"/>
            <a:chExt cx="3378200" cy="1182370"/>
          </a:xfrm>
        </p:grpSpPr>
        <p:sp>
          <p:nvSpPr>
            <p:cNvPr id="6" name="object 4">
              <a:extLst>
                <a:ext uri="{FF2B5EF4-FFF2-40B4-BE49-F238E27FC236}">
                  <a16:creationId xmlns:a16="http://schemas.microsoft.com/office/drawing/2014/main" id="{47949110-65BE-D30D-2507-8FD7ACAF3070}"/>
                </a:ext>
              </a:extLst>
            </p:cNvPr>
            <p:cNvSpPr/>
            <p:nvPr/>
          </p:nvSpPr>
          <p:spPr>
            <a:xfrm>
              <a:off x="610362" y="974597"/>
              <a:ext cx="3352800" cy="1156970"/>
            </a:xfrm>
            <a:custGeom>
              <a:avLst/>
              <a:gdLst/>
              <a:ahLst/>
              <a:cxnLst/>
              <a:rect l="l" t="t" r="r" b="b"/>
              <a:pathLst>
                <a:path w="3352800" h="1156970">
                  <a:moveTo>
                    <a:pt x="3352800" y="0"/>
                  </a:moveTo>
                  <a:lnTo>
                    <a:pt x="0" y="0"/>
                  </a:lnTo>
                  <a:lnTo>
                    <a:pt x="0" y="1156715"/>
                  </a:lnTo>
                  <a:lnTo>
                    <a:pt x="3352800" y="1156715"/>
                  </a:lnTo>
                  <a:lnTo>
                    <a:pt x="3352800" y="0"/>
                  </a:lnTo>
                  <a:close/>
                </a:path>
              </a:pathLst>
            </a:custGeom>
            <a:solidFill>
              <a:srgbClr val="C0504D"/>
            </a:solidFill>
          </p:spPr>
          <p:txBody>
            <a:bodyPr wrap="square" lIns="0" tIns="0" rIns="0" bIns="0" rtlCol="0"/>
            <a:lstStyle/>
            <a:p>
              <a:endParaRPr/>
            </a:p>
          </p:txBody>
        </p:sp>
        <p:sp>
          <p:nvSpPr>
            <p:cNvPr id="8" name="object 5">
              <a:extLst>
                <a:ext uri="{FF2B5EF4-FFF2-40B4-BE49-F238E27FC236}">
                  <a16:creationId xmlns:a16="http://schemas.microsoft.com/office/drawing/2014/main" id="{5EFC4BC1-2088-6BDC-3A37-1FB9C33102DE}"/>
                </a:ext>
              </a:extLst>
            </p:cNvPr>
            <p:cNvSpPr/>
            <p:nvPr/>
          </p:nvSpPr>
          <p:spPr>
            <a:xfrm>
              <a:off x="610362" y="974597"/>
              <a:ext cx="3352800" cy="1156970"/>
            </a:xfrm>
            <a:custGeom>
              <a:avLst/>
              <a:gdLst/>
              <a:ahLst/>
              <a:cxnLst/>
              <a:rect l="l" t="t" r="r" b="b"/>
              <a:pathLst>
                <a:path w="3352800" h="1156970">
                  <a:moveTo>
                    <a:pt x="0" y="1156715"/>
                  </a:moveTo>
                  <a:lnTo>
                    <a:pt x="3352800" y="1156715"/>
                  </a:lnTo>
                  <a:lnTo>
                    <a:pt x="3352800" y="0"/>
                  </a:lnTo>
                  <a:lnTo>
                    <a:pt x="0" y="0"/>
                  </a:lnTo>
                  <a:lnTo>
                    <a:pt x="0" y="1156715"/>
                  </a:lnTo>
                  <a:close/>
                </a:path>
              </a:pathLst>
            </a:custGeom>
            <a:ln w="25400">
              <a:solidFill>
                <a:srgbClr val="000000"/>
              </a:solidFill>
            </a:ln>
          </p:spPr>
          <p:txBody>
            <a:bodyPr wrap="square" lIns="0" tIns="0" rIns="0" bIns="0" rtlCol="0"/>
            <a:lstStyle/>
            <a:p>
              <a:endParaRPr/>
            </a:p>
          </p:txBody>
        </p:sp>
      </p:grpSp>
      <p:sp>
        <p:nvSpPr>
          <p:cNvPr id="9" name="object 6">
            <a:extLst>
              <a:ext uri="{FF2B5EF4-FFF2-40B4-BE49-F238E27FC236}">
                <a16:creationId xmlns:a16="http://schemas.microsoft.com/office/drawing/2014/main" id="{EA1A2DFA-89F5-70A5-83BD-452A0538F274}"/>
              </a:ext>
            </a:extLst>
          </p:cNvPr>
          <p:cNvSpPr txBox="1"/>
          <p:nvPr/>
        </p:nvSpPr>
        <p:spPr>
          <a:xfrm>
            <a:off x="610362" y="974597"/>
            <a:ext cx="3352800" cy="115697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0"/>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10" name="object 7">
            <a:extLst>
              <a:ext uri="{FF2B5EF4-FFF2-40B4-BE49-F238E27FC236}">
                <a16:creationId xmlns:a16="http://schemas.microsoft.com/office/drawing/2014/main" id="{AE6D1F55-1160-DD3D-34EE-4BA38459302C}"/>
              </a:ext>
            </a:extLst>
          </p:cNvPr>
          <p:cNvGrpSpPr/>
          <p:nvPr/>
        </p:nvGrpSpPr>
        <p:grpSpPr>
          <a:xfrm>
            <a:off x="571487" y="2787383"/>
            <a:ext cx="3424554" cy="561340"/>
            <a:chOff x="571487" y="2787383"/>
            <a:chExt cx="3424554" cy="561340"/>
          </a:xfrm>
        </p:grpSpPr>
        <p:pic>
          <p:nvPicPr>
            <p:cNvPr id="11" name="object 8">
              <a:extLst>
                <a:ext uri="{FF2B5EF4-FFF2-40B4-BE49-F238E27FC236}">
                  <a16:creationId xmlns:a16="http://schemas.microsoft.com/office/drawing/2014/main" id="{C3214AA8-8FC3-3A9D-6064-E4F0D335E6E3}"/>
                </a:ext>
              </a:extLst>
            </p:cNvPr>
            <p:cNvPicPr/>
            <p:nvPr/>
          </p:nvPicPr>
          <p:blipFill>
            <a:blip r:embed="rId3" cstate="print"/>
            <a:stretch>
              <a:fillRect/>
            </a:stretch>
          </p:blipFill>
          <p:spPr>
            <a:xfrm>
              <a:off x="571487" y="2816346"/>
              <a:ext cx="3424452" cy="437424"/>
            </a:xfrm>
            <a:prstGeom prst="rect">
              <a:avLst/>
            </a:prstGeom>
          </p:spPr>
        </p:pic>
        <p:pic>
          <p:nvPicPr>
            <p:cNvPr id="12" name="object 9">
              <a:extLst>
                <a:ext uri="{FF2B5EF4-FFF2-40B4-BE49-F238E27FC236}">
                  <a16:creationId xmlns:a16="http://schemas.microsoft.com/office/drawing/2014/main" id="{D82A156C-023B-8BE4-1459-0D5C4C2F29C8}"/>
                </a:ext>
              </a:extLst>
            </p:cNvPr>
            <p:cNvPicPr/>
            <p:nvPr/>
          </p:nvPicPr>
          <p:blipFill>
            <a:blip r:embed="rId4" cstate="print"/>
            <a:stretch>
              <a:fillRect/>
            </a:stretch>
          </p:blipFill>
          <p:spPr>
            <a:xfrm>
              <a:off x="1525524" y="2787383"/>
              <a:ext cx="1513332" cy="560844"/>
            </a:xfrm>
            <a:prstGeom prst="rect">
              <a:avLst/>
            </a:prstGeom>
          </p:spPr>
        </p:pic>
        <p:pic>
          <p:nvPicPr>
            <p:cNvPr id="13" name="object 10">
              <a:extLst>
                <a:ext uri="{FF2B5EF4-FFF2-40B4-BE49-F238E27FC236}">
                  <a16:creationId xmlns:a16="http://schemas.microsoft.com/office/drawing/2014/main" id="{621DDBE2-326B-E67E-404D-0C5E27DE4E1C}"/>
                </a:ext>
              </a:extLst>
            </p:cNvPr>
            <p:cNvPicPr/>
            <p:nvPr/>
          </p:nvPicPr>
          <p:blipFill>
            <a:blip r:embed="rId5" cstate="print"/>
            <a:stretch>
              <a:fillRect/>
            </a:stretch>
          </p:blipFill>
          <p:spPr>
            <a:xfrm>
              <a:off x="609600" y="2834640"/>
              <a:ext cx="3352800" cy="365760"/>
            </a:xfrm>
            <a:prstGeom prst="rect">
              <a:avLst/>
            </a:prstGeom>
          </p:spPr>
        </p:pic>
        <p:sp>
          <p:nvSpPr>
            <p:cNvPr id="14" name="object 11">
              <a:extLst>
                <a:ext uri="{FF2B5EF4-FFF2-40B4-BE49-F238E27FC236}">
                  <a16:creationId xmlns:a16="http://schemas.microsoft.com/office/drawing/2014/main" id="{4E72FCE9-92B5-5EAC-8B4A-C8D50A8E1264}"/>
                </a:ext>
              </a:extLst>
            </p:cNvPr>
            <p:cNvSpPr/>
            <p:nvPr/>
          </p:nvSpPr>
          <p:spPr>
            <a:xfrm>
              <a:off x="609600" y="28346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15" name="object 12">
            <a:extLst>
              <a:ext uri="{FF2B5EF4-FFF2-40B4-BE49-F238E27FC236}">
                <a16:creationId xmlns:a16="http://schemas.microsoft.com/office/drawing/2014/main" id="{A5C9AC40-9564-DCC1-FC93-A78FD635DED1}"/>
              </a:ext>
            </a:extLst>
          </p:cNvPr>
          <p:cNvSpPr txBox="1"/>
          <p:nvPr/>
        </p:nvSpPr>
        <p:spPr>
          <a:xfrm>
            <a:off x="1693545" y="2852673"/>
            <a:ext cx="118364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0000000000</a:t>
            </a:r>
            <a:endParaRPr sz="1800">
              <a:latin typeface="Calibri"/>
              <a:cs typeface="Calibri"/>
            </a:endParaRPr>
          </a:p>
        </p:txBody>
      </p:sp>
      <p:grpSp>
        <p:nvGrpSpPr>
          <p:cNvPr id="16" name="object 13">
            <a:extLst>
              <a:ext uri="{FF2B5EF4-FFF2-40B4-BE49-F238E27FC236}">
                <a16:creationId xmlns:a16="http://schemas.microsoft.com/office/drawing/2014/main" id="{F3AD1F0C-D4EB-FD66-15DD-55CB3FD7AC2A}"/>
              </a:ext>
            </a:extLst>
          </p:cNvPr>
          <p:cNvGrpSpPr/>
          <p:nvPr/>
        </p:nvGrpSpPr>
        <p:grpSpPr>
          <a:xfrm>
            <a:off x="597662" y="3203701"/>
            <a:ext cx="3378200" cy="482600"/>
            <a:chOff x="597662" y="3203701"/>
            <a:chExt cx="3378200" cy="482600"/>
          </a:xfrm>
        </p:grpSpPr>
        <p:sp>
          <p:nvSpPr>
            <p:cNvPr id="17" name="object 14">
              <a:extLst>
                <a:ext uri="{FF2B5EF4-FFF2-40B4-BE49-F238E27FC236}">
                  <a16:creationId xmlns:a16="http://schemas.microsoft.com/office/drawing/2014/main" id="{9CEC4062-91DE-8166-F948-FD2E74103669}"/>
                </a:ext>
              </a:extLst>
            </p:cNvPr>
            <p:cNvSpPr/>
            <p:nvPr/>
          </p:nvSpPr>
          <p:spPr>
            <a:xfrm>
              <a:off x="610362" y="3216401"/>
              <a:ext cx="3352800" cy="457200"/>
            </a:xfrm>
            <a:custGeom>
              <a:avLst/>
              <a:gdLst/>
              <a:ahLst/>
              <a:cxnLst/>
              <a:rect l="l" t="t" r="r" b="b"/>
              <a:pathLst>
                <a:path w="3352800" h="457200">
                  <a:moveTo>
                    <a:pt x="3352800" y="0"/>
                  </a:moveTo>
                  <a:lnTo>
                    <a:pt x="0" y="0"/>
                  </a:lnTo>
                  <a:lnTo>
                    <a:pt x="0" y="457200"/>
                  </a:lnTo>
                  <a:lnTo>
                    <a:pt x="3352800" y="457200"/>
                  </a:lnTo>
                  <a:lnTo>
                    <a:pt x="3352800" y="0"/>
                  </a:lnTo>
                  <a:close/>
                </a:path>
              </a:pathLst>
            </a:custGeom>
            <a:solidFill>
              <a:srgbClr val="C0504D"/>
            </a:solidFill>
          </p:spPr>
          <p:txBody>
            <a:bodyPr wrap="square" lIns="0" tIns="0" rIns="0" bIns="0" rtlCol="0"/>
            <a:lstStyle/>
            <a:p>
              <a:endParaRPr/>
            </a:p>
          </p:txBody>
        </p:sp>
        <p:sp>
          <p:nvSpPr>
            <p:cNvPr id="18" name="object 15">
              <a:extLst>
                <a:ext uri="{FF2B5EF4-FFF2-40B4-BE49-F238E27FC236}">
                  <a16:creationId xmlns:a16="http://schemas.microsoft.com/office/drawing/2014/main" id="{FCD155D7-F7FB-A997-095B-BB15035B1A7A}"/>
                </a:ext>
              </a:extLst>
            </p:cNvPr>
            <p:cNvSpPr/>
            <p:nvPr/>
          </p:nvSpPr>
          <p:spPr>
            <a:xfrm>
              <a:off x="610362" y="32164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grpSp>
      <p:sp>
        <p:nvSpPr>
          <p:cNvPr id="19" name="object 16">
            <a:extLst>
              <a:ext uri="{FF2B5EF4-FFF2-40B4-BE49-F238E27FC236}">
                <a16:creationId xmlns:a16="http://schemas.microsoft.com/office/drawing/2014/main" id="{B7B94058-5E40-96CC-3D90-5F79B0769849}"/>
              </a:ext>
            </a:extLst>
          </p:cNvPr>
          <p:cNvSpPr txBox="1"/>
          <p:nvPr/>
        </p:nvSpPr>
        <p:spPr>
          <a:xfrm>
            <a:off x="623062" y="3278835"/>
            <a:ext cx="3327400" cy="300355"/>
          </a:xfrm>
          <a:prstGeom prst="rect">
            <a:avLst/>
          </a:prstGeom>
        </p:spPr>
        <p:txBody>
          <a:bodyPr vert="horz" wrap="square" lIns="0" tIns="12700" rIns="0" bIns="0" rtlCol="0">
            <a:spAutoFit/>
          </a:bodyPr>
          <a:lstStyle/>
          <a:p>
            <a:pPr marL="739775">
              <a:lnSpc>
                <a:spcPct val="100000"/>
              </a:lnSpc>
              <a:spcBef>
                <a:spcPts val="100"/>
              </a:spcBef>
            </a:pPr>
            <a:r>
              <a:rPr sz="1800" dirty="0">
                <a:latin typeface="Calibri"/>
                <a:cs typeface="Calibri"/>
              </a:rPr>
              <a:t>New</a:t>
            </a:r>
            <a:r>
              <a:rPr sz="1800" spc="-15" dirty="0">
                <a:latin typeface="Calibri"/>
                <a:cs typeface="Calibri"/>
              </a:rPr>
              <a:t> </a:t>
            </a:r>
            <a:r>
              <a:rPr sz="1800" dirty="0">
                <a:latin typeface="Calibri"/>
                <a:cs typeface="Calibri"/>
              </a:rPr>
              <a:t>return</a:t>
            </a:r>
            <a:r>
              <a:rPr sz="1800" spc="-10" dirty="0">
                <a:latin typeface="Calibri"/>
                <a:cs typeface="Calibri"/>
              </a:rPr>
              <a:t> address</a:t>
            </a:r>
            <a:endParaRPr sz="1800">
              <a:latin typeface="Calibri"/>
              <a:cs typeface="Calibri"/>
            </a:endParaRPr>
          </a:p>
        </p:txBody>
      </p:sp>
      <p:grpSp>
        <p:nvGrpSpPr>
          <p:cNvPr id="20" name="object 17">
            <a:extLst>
              <a:ext uri="{FF2B5EF4-FFF2-40B4-BE49-F238E27FC236}">
                <a16:creationId xmlns:a16="http://schemas.microsoft.com/office/drawing/2014/main" id="{A488F3E5-B558-CDD7-75BD-4B56B29F8DC0}"/>
              </a:ext>
            </a:extLst>
          </p:cNvPr>
          <p:cNvGrpSpPr/>
          <p:nvPr/>
        </p:nvGrpSpPr>
        <p:grpSpPr>
          <a:xfrm>
            <a:off x="562355" y="3662171"/>
            <a:ext cx="3442970" cy="2620010"/>
            <a:chOff x="562355" y="3662171"/>
            <a:chExt cx="3442970" cy="2620010"/>
          </a:xfrm>
        </p:grpSpPr>
        <p:pic>
          <p:nvPicPr>
            <p:cNvPr id="21" name="object 18">
              <a:extLst>
                <a:ext uri="{FF2B5EF4-FFF2-40B4-BE49-F238E27FC236}">
                  <a16:creationId xmlns:a16="http://schemas.microsoft.com/office/drawing/2014/main" id="{831AFC00-EFAE-E282-13E1-B030ED1BD9E3}"/>
                </a:ext>
              </a:extLst>
            </p:cNvPr>
            <p:cNvPicPr/>
            <p:nvPr/>
          </p:nvPicPr>
          <p:blipFill>
            <a:blip r:embed="rId6" cstate="print"/>
            <a:stretch>
              <a:fillRect/>
            </a:stretch>
          </p:blipFill>
          <p:spPr>
            <a:xfrm>
              <a:off x="562355" y="3662171"/>
              <a:ext cx="3442716" cy="2619755"/>
            </a:xfrm>
            <a:prstGeom prst="rect">
              <a:avLst/>
            </a:prstGeom>
          </p:spPr>
        </p:pic>
        <p:pic>
          <p:nvPicPr>
            <p:cNvPr id="23" name="object 19">
              <a:extLst>
                <a:ext uri="{FF2B5EF4-FFF2-40B4-BE49-F238E27FC236}">
                  <a16:creationId xmlns:a16="http://schemas.microsoft.com/office/drawing/2014/main" id="{878EAF23-EF56-4002-A509-D5BAA018C2D7}"/>
                </a:ext>
              </a:extLst>
            </p:cNvPr>
            <p:cNvPicPr/>
            <p:nvPr/>
          </p:nvPicPr>
          <p:blipFill>
            <a:blip r:embed="rId7" cstate="print"/>
            <a:stretch>
              <a:fillRect/>
            </a:stretch>
          </p:blipFill>
          <p:spPr>
            <a:xfrm>
              <a:off x="609599" y="3689603"/>
              <a:ext cx="3352800" cy="2529840"/>
            </a:xfrm>
            <a:prstGeom prst="rect">
              <a:avLst/>
            </a:prstGeom>
          </p:spPr>
        </p:pic>
        <p:sp>
          <p:nvSpPr>
            <p:cNvPr id="25" name="object 20">
              <a:extLst>
                <a:ext uri="{FF2B5EF4-FFF2-40B4-BE49-F238E27FC236}">
                  <a16:creationId xmlns:a16="http://schemas.microsoft.com/office/drawing/2014/main" id="{CA269102-9A50-BAB7-B9AE-CAE78FABBBFE}"/>
                </a:ext>
              </a:extLst>
            </p:cNvPr>
            <p:cNvSpPr/>
            <p:nvPr/>
          </p:nvSpPr>
          <p:spPr>
            <a:xfrm>
              <a:off x="609599" y="3689603"/>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26" name="object 21">
            <a:extLst>
              <a:ext uri="{FF2B5EF4-FFF2-40B4-BE49-F238E27FC236}">
                <a16:creationId xmlns:a16="http://schemas.microsoft.com/office/drawing/2014/main" id="{472DA8D7-A3B7-894F-CBF9-ACF9A5F9F030}"/>
              </a:ext>
            </a:extLst>
          </p:cNvPr>
          <p:cNvSpPr txBox="1"/>
          <p:nvPr/>
        </p:nvSpPr>
        <p:spPr>
          <a:xfrm>
            <a:off x="615124" y="4790694"/>
            <a:ext cx="3343275" cy="299720"/>
          </a:xfrm>
          <a:prstGeom prst="rect">
            <a:avLst/>
          </a:prstGeom>
        </p:spPr>
        <p:txBody>
          <a:bodyPr vert="horz" wrap="square" lIns="0" tIns="12700" rIns="0" bIns="0" rtlCol="0">
            <a:spAutoFit/>
          </a:bodyPr>
          <a:lstStyle/>
          <a:p>
            <a:pPr marL="1090930">
              <a:lnSpc>
                <a:spcPct val="100000"/>
              </a:lnSpc>
              <a:spcBef>
                <a:spcPts val="100"/>
              </a:spcBef>
            </a:pPr>
            <a:r>
              <a:rPr sz="1800" spc="-10" dirty="0">
                <a:latin typeface="Calibri"/>
                <a:cs typeface="Calibri"/>
              </a:rPr>
              <a:t>0000000000</a:t>
            </a:r>
            <a:endParaRPr sz="1800">
              <a:latin typeface="Calibri"/>
              <a:cs typeface="Calibri"/>
            </a:endParaRPr>
          </a:p>
        </p:txBody>
      </p:sp>
      <p:sp>
        <p:nvSpPr>
          <p:cNvPr id="27" name="object 22">
            <a:extLst>
              <a:ext uri="{FF2B5EF4-FFF2-40B4-BE49-F238E27FC236}">
                <a16:creationId xmlns:a16="http://schemas.microsoft.com/office/drawing/2014/main" id="{D599BB96-9F6B-21CD-10FE-275A20C3795B}"/>
              </a:ext>
            </a:extLst>
          </p:cNvPr>
          <p:cNvSpPr/>
          <p:nvPr/>
        </p:nvSpPr>
        <p:spPr>
          <a:xfrm>
            <a:off x="610362" y="3687317"/>
            <a:ext cx="3352800" cy="457200"/>
          </a:xfrm>
          <a:custGeom>
            <a:avLst/>
            <a:gdLst/>
            <a:ahLst/>
            <a:cxnLst/>
            <a:rect l="l" t="t" r="r" b="b"/>
            <a:pathLst>
              <a:path w="3352800" h="457200">
                <a:moveTo>
                  <a:pt x="0" y="457199"/>
                </a:moveTo>
                <a:lnTo>
                  <a:pt x="3352800" y="457199"/>
                </a:lnTo>
                <a:lnTo>
                  <a:pt x="3352800" y="0"/>
                </a:lnTo>
                <a:lnTo>
                  <a:pt x="0" y="0"/>
                </a:lnTo>
                <a:lnTo>
                  <a:pt x="0" y="457199"/>
                </a:lnTo>
                <a:close/>
              </a:path>
            </a:pathLst>
          </a:custGeom>
          <a:ln w="25400">
            <a:solidFill>
              <a:srgbClr val="000000"/>
            </a:solidFill>
          </a:ln>
        </p:spPr>
        <p:txBody>
          <a:bodyPr wrap="square" lIns="0" tIns="0" rIns="0" bIns="0" rtlCol="0"/>
          <a:lstStyle/>
          <a:p>
            <a:endParaRPr/>
          </a:p>
        </p:txBody>
      </p:sp>
      <p:sp>
        <p:nvSpPr>
          <p:cNvPr id="28" name="object 23">
            <a:extLst>
              <a:ext uri="{FF2B5EF4-FFF2-40B4-BE49-F238E27FC236}">
                <a16:creationId xmlns:a16="http://schemas.microsoft.com/office/drawing/2014/main" id="{6F03C23F-E851-5F7D-9B68-6E93C52F28D5}"/>
              </a:ext>
            </a:extLst>
          </p:cNvPr>
          <p:cNvSpPr txBox="1"/>
          <p:nvPr/>
        </p:nvSpPr>
        <p:spPr>
          <a:xfrm>
            <a:off x="623062" y="3700017"/>
            <a:ext cx="3327400" cy="431800"/>
          </a:xfrm>
          <a:prstGeom prst="rect">
            <a:avLst/>
          </a:prstGeom>
          <a:solidFill>
            <a:srgbClr val="A6A6A6">
              <a:alpha val="65881"/>
            </a:srgbClr>
          </a:solidFill>
        </p:spPr>
        <p:txBody>
          <a:bodyPr vert="horz" wrap="square" lIns="0" tIns="64135" rIns="0" bIns="0" rtlCol="0">
            <a:spAutoFit/>
          </a:bodyPr>
          <a:lstStyle/>
          <a:p>
            <a:pPr marL="1024890">
              <a:lnSpc>
                <a:spcPct val="100000"/>
              </a:lnSpc>
              <a:spcBef>
                <a:spcPts val="505"/>
              </a:spcBef>
            </a:pPr>
            <a:r>
              <a:rPr sz="1800" spc="-10" dirty="0">
                <a:latin typeface="Calibri"/>
                <a:cs typeface="Calibri"/>
              </a:rPr>
              <a:t>00000000000</a:t>
            </a:r>
            <a:endParaRPr sz="1800">
              <a:latin typeface="Calibri"/>
              <a:cs typeface="Calibri"/>
            </a:endParaRPr>
          </a:p>
        </p:txBody>
      </p:sp>
      <p:sp>
        <p:nvSpPr>
          <p:cNvPr id="29" name="object 24">
            <a:extLst>
              <a:ext uri="{FF2B5EF4-FFF2-40B4-BE49-F238E27FC236}">
                <a16:creationId xmlns:a16="http://schemas.microsoft.com/office/drawing/2014/main" id="{EB44AAD5-4D83-83C5-00D1-A715DAF1EF84}"/>
              </a:ext>
            </a:extLst>
          </p:cNvPr>
          <p:cNvSpPr/>
          <p:nvPr/>
        </p:nvSpPr>
        <p:spPr>
          <a:xfrm>
            <a:off x="4076700" y="3672840"/>
            <a:ext cx="228600" cy="2546985"/>
          </a:xfrm>
          <a:custGeom>
            <a:avLst/>
            <a:gdLst/>
            <a:ahLst/>
            <a:cxnLst/>
            <a:rect l="l" t="t" r="r" b="b"/>
            <a:pathLst>
              <a:path w="228600" h="2546985">
                <a:moveTo>
                  <a:pt x="152400" y="190500"/>
                </a:moveTo>
                <a:lnTo>
                  <a:pt x="76200" y="190500"/>
                </a:lnTo>
                <a:lnTo>
                  <a:pt x="76200" y="2546946"/>
                </a:lnTo>
                <a:lnTo>
                  <a:pt x="152400" y="2546946"/>
                </a:lnTo>
                <a:lnTo>
                  <a:pt x="152400" y="190500"/>
                </a:lnTo>
                <a:close/>
              </a:path>
              <a:path w="228600" h="2546985">
                <a:moveTo>
                  <a:pt x="114300" y="0"/>
                </a:moveTo>
                <a:lnTo>
                  <a:pt x="0" y="228600"/>
                </a:lnTo>
                <a:lnTo>
                  <a:pt x="76200" y="228600"/>
                </a:lnTo>
                <a:lnTo>
                  <a:pt x="76200" y="190500"/>
                </a:lnTo>
                <a:lnTo>
                  <a:pt x="209550" y="190500"/>
                </a:lnTo>
                <a:lnTo>
                  <a:pt x="114300" y="0"/>
                </a:lnTo>
                <a:close/>
              </a:path>
              <a:path w="228600" h="2546985">
                <a:moveTo>
                  <a:pt x="209550" y="190500"/>
                </a:moveTo>
                <a:lnTo>
                  <a:pt x="152400" y="190500"/>
                </a:lnTo>
                <a:lnTo>
                  <a:pt x="152400" y="228600"/>
                </a:lnTo>
                <a:lnTo>
                  <a:pt x="228600" y="228600"/>
                </a:lnTo>
                <a:lnTo>
                  <a:pt x="209550" y="190500"/>
                </a:lnTo>
                <a:close/>
              </a:path>
            </a:pathLst>
          </a:custGeom>
          <a:solidFill>
            <a:srgbClr val="497DBA"/>
          </a:solidFill>
        </p:spPr>
        <p:txBody>
          <a:bodyPr wrap="square" lIns="0" tIns="0" rIns="0" bIns="0" rtlCol="0"/>
          <a:lstStyle/>
          <a:p>
            <a:endParaRPr/>
          </a:p>
        </p:txBody>
      </p:sp>
      <p:sp>
        <p:nvSpPr>
          <p:cNvPr id="30" name="object 25">
            <a:extLst>
              <a:ext uri="{FF2B5EF4-FFF2-40B4-BE49-F238E27FC236}">
                <a16:creationId xmlns:a16="http://schemas.microsoft.com/office/drawing/2014/main" id="{DD69252F-03D5-A0E4-11A9-12ED0F853F69}"/>
              </a:ext>
            </a:extLst>
          </p:cNvPr>
          <p:cNvSpPr txBox="1"/>
          <p:nvPr/>
        </p:nvSpPr>
        <p:spPr>
          <a:xfrm>
            <a:off x="4346575" y="4782057"/>
            <a:ext cx="405130" cy="299720"/>
          </a:xfrm>
          <a:prstGeom prst="rect">
            <a:avLst/>
          </a:prstGeom>
        </p:spPr>
        <p:txBody>
          <a:bodyPr vert="horz" wrap="square" lIns="0" tIns="12700" rIns="0" bIns="0" rtlCol="0">
            <a:spAutoFit/>
          </a:bodyPr>
          <a:lstStyle/>
          <a:p>
            <a:pPr marL="12700">
              <a:lnSpc>
                <a:spcPct val="100000"/>
              </a:lnSpc>
              <a:spcBef>
                <a:spcPts val="100"/>
              </a:spcBef>
            </a:pPr>
            <a:r>
              <a:rPr sz="1800" b="1" spc="-25" dirty="0">
                <a:latin typeface="Arial"/>
                <a:cs typeface="Arial"/>
              </a:rPr>
              <a:t>112</a:t>
            </a:r>
            <a:endParaRPr sz="1800">
              <a:latin typeface="Arial"/>
              <a:cs typeface="Arial"/>
            </a:endParaRPr>
          </a:p>
        </p:txBody>
      </p:sp>
      <p:grpSp>
        <p:nvGrpSpPr>
          <p:cNvPr id="31" name="object 26">
            <a:extLst>
              <a:ext uri="{FF2B5EF4-FFF2-40B4-BE49-F238E27FC236}">
                <a16:creationId xmlns:a16="http://schemas.microsoft.com/office/drawing/2014/main" id="{5C6ACB67-62C2-3D28-CECA-A672E609B63F}"/>
              </a:ext>
            </a:extLst>
          </p:cNvPr>
          <p:cNvGrpSpPr/>
          <p:nvPr/>
        </p:nvGrpSpPr>
        <p:grpSpPr>
          <a:xfrm>
            <a:off x="562355" y="2467343"/>
            <a:ext cx="3442970" cy="561340"/>
            <a:chOff x="562355" y="2467343"/>
            <a:chExt cx="3442970" cy="561340"/>
          </a:xfrm>
        </p:grpSpPr>
        <p:pic>
          <p:nvPicPr>
            <p:cNvPr id="32" name="object 27">
              <a:extLst>
                <a:ext uri="{FF2B5EF4-FFF2-40B4-BE49-F238E27FC236}">
                  <a16:creationId xmlns:a16="http://schemas.microsoft.com/office/drawing/2014/main" id="{2CAD348C-9D89-7946-D25B-4E5CBE8DC26B}"/>
                </a:ext>
              </a:extLst>
            </p:cNvPr>
            <p:cNvPicPr/>
            <p:nvPr/>
          </p:nvPicPr>
          <p:blipFill>
            <a:blip r:embed="rId8" cstate="print"/>
            <a:stretch>
              <a:fillRect/>
            </a:stretch>
          </p:blipFill>
          <p:spPr>
            <a:xfrm>
              <a:off x="562355" y="2487193"/>
              <a:ext cx="3442716" cy="455650"/>
            </a:xfrm>
            <a:prstGeom prst="rect">
              <a:avLst/>
            </a:prstGeom>
          </p:spPr>
        </p:pic>
        <p:pic>
          <p:nvPicPr>
            <p:cNvPr id="33" name="object 28">
              <a:extLst>
                <a:ext uri="{FF2B5EF4-FFF2-40B4-BE49-F238E27FC236}">
                  <a16:creationId xmlns:a16="http://schemas.microsoft.com/office/drawing/2014/main" id="{E6552DFF-1184-64B3-9081-0C8C31BBDB25}"/>
                </a:ext>
              </a:extLst>
            </p:cNvPr>
            <p:cNvPicPr/>
            <p:nvPr/>
          </p:nvPicPr>
          <p:blipFill>
            <a:blip r:embed="rId9" cstate="print"/>
            <a:stretch>
              <a:fillRect/>
            </a:stretch>
          </p:blipFill>
          <p:spPr>
            <a:xfrm>
              <a:off x="1467611" y="2467343"/>
              <a:ext cx="1629156" cy="560844"/>
            </a:xfrm>
            <a:prstGeom prst="rect">
              <a:avLst/>
            </a:prstGeom>
          </p:spPr>
        </p:pic>
        <p:pic>
          <p:nvPicPr>
            <p:cNvPr id="34" name="object 29">
              <a:extLst>
                <a:ext uri="{FF2B5EF4-FFF2-40B4-BE49-F238E27FC236}">
                  <a16:creationId xmlns:a16="http://schemas.microsoft.com/office/drawing/2014/main" id="{6F238DB0-1336-B419-3E0A-1E6A601414C0}"/>
                </a:ext>
              </a:extLst>
            </p:cNvPr>
            <p:cNvPicPr/>
            <p:nvPr/>
          </p:nvPicPr>
          <p:blipFill>
            <a:blip r:embed="rId10" cstate="print"/>
            <a:stretch>
              <a:fillRect/>
            </a:stretch>
          </p:blipFill>
          <p:spPr>
            <a:xfrm>
              <a:off x="609599" y="2514600"/>
              <a:ext cx="3352800" cy="365760"/>
            </a:xfrm>
            <a:prstGeom prst="rect">
              <a:avLst/>
            </a:prstGeom>
          </p:spPr>
        </p:pic>
        <p:sp>
          <p:nvSpPr>
            <p:cNvPr id="35" name="object 30">
              <a:extLst>
                <a:ext uri="{FF2B5EF4-FFF2-40B4-BE49-F238E27FC236}">
                  <a16:creationId xmlns:a16="http://schemas.microsoft.com/office/drawing/2014/main" id="{48F41126-EF45-DA1F-661C-C5BD17E97FD1}"/>
                </a:ext>
              </a:extLst>
            </p:cNvPr>
            <p:cNvSpPr/>
            <p:nvPr/>
          </p:nvSpPr>
          <p:spPr>
            <a:xfrm>
              <a:off x="609599" y="251460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36" name="object 31">
            <a:extLst>
              <a:ext uri="{FF2B5EF4-FFF2-40B4-BE49-F238E27FC236}">
                <a16:creationId xmlns:a16="http://schemas.microsoft.com/office/drawing/2014/main" id="{ED8F686D-70F8-D27C-8398-D5450F6B9589}"/>
              </a:ext>
            </a:extLst>
          </p:cNvPr>
          <p:cNvSpPr txBox="1"/>
          <p:nvPr/>
        </p:nvSpPr>
        <p:spPr>
          <a:xfrm>
            <a:off x="615124" y="2533015"/>
            <a:ext cx="3343275" cy="299720"/>
          </a:xfrm>
          <a:prstGeom prst="rect">
            <a:avLst/>
          </a:prstGeom>
        </p:spPr>
        <p:txBody>
          <a:bodyPr vert="horz" wrap="square" lIns="0" tIns="12700" rIns="0" bIns="0" rtlCol="0">
            <a:spAutoFit/>
          </a:bodyPr>
          <a:lstStyle/>
          <a:p>
            <a:pPr marL="1033144">
              <a:lnSpc>
                <a:spcPct val="100000"/>
              </a:lnSpc>
              <a:spcBef>
                <a:spcPts val="100"/>
              </a:spcBef>
            </a:pPr>
            <a:r>
              <a:rPr sz="1800" spc="-10" dirty="0">
                <a:latin typeface="Calibri"/>
                <a:cs typeface="Calibri"/>
              </a:rPr>
              <a:t>00000000000</a:t>
            </a:r>
            <a:endParaRPr sz="1800">
              <a:latin typeface="Calibri"/>
              <a:cs typeface="Calibri"/>
            </a:endParaRPr>
          </a:p>
        </p:txBody>
      </p:sp>
      <p:grpSp>
        <p:nvGrpSpPr>
          <p:cNvPr id="37" name="object 32">
            <a:extLst>
              <a:ext uri="{FF2B5EF4-FFF2-40B4-BE49-F238E27FC236}">
                <a16:creationId xmlns:a16="http://schemas.microsoft.com/office/drawing/2014/main" id="{4F234022-8DAE-CD16-E156-E7512D40BEAA}"/>
              </a:ext>
            </a:extLst>
          </p:cNvPr>
          <p:cNvGrpSpPr/>
          <p:nvPr/>
        </p:nvGrpSpPr>
        <p:grpSpPr>
          <a:xfrm>
            <a:off x="562355" y="2090915"/>
            <a:ext cx="3442970" cy="561340"/>
            <a:chOff x="562355" y="2090915"/>
            <a:chExt cx="3442970" cy="561340"/>
          </a:xfrm>
        </p:grpSpPr>
        <p:pic>
          <p:nvPicPr>
            <p:cNvPr id="38" name="object 33">
              <a:extLst>
                <a:ext uri="{FF2B5EF4-FFF2-40B4-BE49-F238E27FC236}">
                  <a16:creationId xmlns:a16="http://schemas.microsoft.com/office/drawing/2014/main" id="{DFE787F1-9C53-4522-168F-7A6DB3D1506A}"/>
                </a:ext>
              </a:extLst>
            </p:cNvPr>
            <p:cNvPicPr/>
            <p:nvPr/>
          </p:nvPicPr>
          <p:blipFill>
            <a:blip r:embed="rId11" cstate="print"/>
            <a:stretch>
              <a:fillRect/>
            </a:stretch>
          </p:blipFill>
          <p:spPr>
            <a:xfrm>
              <a:off x="562355" y="2110689"/>
              <a:ext cx="3442716" cy="457250"/>
            </a:xfrm>
            <a:prstGeom prst="rect">
              <a:avLst/>
            </a:prstGeom>
          </p:spPr>
        </p:pic>
        <p:pic>
          <p:nvPicPr>
            <p:cNvPr id="39" name="object 34">
              <a:extLst>
                <a:ext uri="{FF2B5EF4-FFF2-40B4-BE49-F238E27FC236}">
                  <a16:creationId xmlns:a16="http://schemas.microsoft.com/office/drawing/2014/main" id="{9C2DB067-2D68-72AF-AD1D-B08B28C66539}"/>
                </a:ext>
              </a:extLst>
            </p:cNvPr>
            <p:cNvPicPr/>
            <p:nvPr/>
          </p:nvPicPr>
          <p:blipFill>
            <a:blip r:embed="rId12" cstate="print"/>
            <a:stretch>
              <a:fillRect/>
            </a:stretch>
          </p:blipFill>
          <p:spPr>
            <a:xfrm>
              <a:off x="1583436" y="2090915"/>
              <a:ext cx="1397508" cy="560844"/>
            </a:xfrm>
            <a:prstGeom prst="rect">
              <a:avLst/>
            </a:prstGeom>
          </p:spPr>
        </p:pic>
        <p:pic>
          <p:nvPicPr>
            <p:cNvPr id="42" name="object 35">
              <a:extLst>
                <a:ext uri="{FF2B5EF4-FFF2-40B4-BE49-F238E27FC236}">
                  <a16:creationId xmlns:a16="http://schemas.microsoft.com/office/drawing/2014/main" id="{C92EF0C5-9B07-8E89-6D5E-E0C8F29CE670}"/>
                </a:ext>
              </a:extLst>
            </p:cNvPr>
            <p:cNvPicPr/>
            <p:nvPr/>
          </p:nvPicPr>
          <p:blipFill>
            <a:blip r:embed="rId13" cstate="print"/>
            <a:stretch>
              <a:fillRect/>
            </a:stretch>
          </p:blipFill>
          <p:spPr>
            <a:xfrm>
              <a:off x="609599" y="2138172"/>
              <a:ext cx="3352800" cy="367284"/>
            </a:xfrm>
            <a:prstGeom prst="rect">
              <a:avLst/>
            </a:prstGeom>
          </p:spPr>
        </p:pic>
        <p:sp>
          <p:nvSpPr>
            <p:cNvPr id="43" name="object 36">
              <a:extLst>
                <a:ext uri="{FF2B5EF4-FFF2-40B4-BE49-F238E27FC236}">
                  <a16:creationId xmlns:a16="http://schemas.microsoft.com/office/drawing/2014/main" id="{E2C994B8-B151-283F-9BA8-F5A24CAA6883}"/>
                </a:ext>
              </a:extLst>
            </p:cNvPr>
            <p:cNvSpPr/>
            <p:nvPr/>
          </p:nvSpPr>
          <p:spPr>
            <a:xfrm>
              <a:off x="609599" y="2138172"/>
              <a:ext cx="3352800" cy="367665"/>
            </a:xfrm>
            <a:custGeom>
              <a:avLst/>
              <a:gdLst/>
              <a:ahLst/>
              <a:cxnLst/>
              <a:rect l="l" t="t" r="r" b="b"/>
              <a:pathLst>
                <a:path w="3352800" h="367664">
                  <a:moveTo>
                    <a:pt x="0" y="367284"/>
                  </a:moveTo>
                  <a:lnTo>
                    <a:pt x="3352800" y="367284"/>
                  </a:lnTo>
                  <a:lnTo>
                    <a:pt x="3352800" y="0"/>
                  </a:lnTo>
                  <a:lnTo>
                    <a:pt x="0" y="0"/>
                  </a:lnTo>
                  <a:lnTo>
                    <a:pt x="0" y="367284"/>
                  </a:lnTo>
                  <a:close/>
                </a:path>
              </a:pathLst>
            </a:custGeom>
            <a:ln w="9525">
              <a:solidFill>
                <a:srgbClr val="000000"/>
              </a:solidFill>
            </a:ln>
          </p:spPr>
          <p:txBody>
            <a:bodyPr wrap="square" lIns="0" tIns="0" rIns="0" bIns="0" rtlCol="0"/>
            <a:lstStyle/>
            <a:p>
              <a:endParaRPr/>
            </a:p>
          </p:txBody>
        </p:sp>
      </p:grpSp>
      <p:sp>
        <p:nvSpPr>
          <p:cNvPr id="47" name="object 37">
            <a:extLst>
              <a:ext uri="{FF2B5EF4-FFF2-40B4-BE49-F238E27FC236}">
                <a16:creationId xmlns:a16="http://schemas.microsoft.com/office/drawing/2014/main" id="{16B203D5-B21B-8829-6712-5F4CEF6F9178}"/>
              </a:ext>
            </a:extLst>
          </p:cNvPr>
          <p:cNvSpPr txBox="1"/>
          <p:nvPr/>
        </p:nvSpPr>
        <p:spPr>
          <a:xfrm>
            <a:off x="615124" y="2156840"/>
            <a:ext cx="3343275" cy="299720"/>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000000000</a:t>
            </a:r>
            <a:endParaRPr sz="1800">
              <a:latin typeface="Calibri"/>
              <a:cs typeface="Calibri"/>
            </a:endParaRPr>
          </a:p>
        </p:txBody>
      </p:sp>
      <p:sp>
        <p:nvSpPr>
          <p:cNvPr id="48" name="object 40">
            <a:extLst>
              <a:ext uri="{FF2B5EF4-FFF2-40B4-BE49-F238E27FC236}">
                <a16:creationId xmlns:a16="http://schemas.microsoft.com/office/drawing/2014/main" id="{8932514A-4748-FBD1-1BAD-FAFE8693F3FB}"/>
              </a:ext>
            </a:extLst>
          </p:cNvPr>
          <p:cNvSpPr txBox="1"/>
          <p:nvPr/>
        </p:nvSpPr>
        <p:spPr>
          <a:xfrm>
            <a:off x="4529073" y="2781427"/>
            <a:ext cx="1828800" cy="299720"/>
          </a:xfrm>
          <a:prstGeom prst="rect">
            <a:avLst/>
          </a:prstGeom>
        </p:spPr>
        <p:txBody>
          <a:bodyPr vert="horz" wrap="square" lIns="0" tIns="12700" rIns="0" bIns="0" rtlCol="0">
            <a:spAutoFit/>
          </a:bodyPr>
          <a:lstStyle/>
          <a:p>
            <a:pPr marL="12700">
              <a:lnSpc>
                <a:spcPct val="100000"/>
              </a:lnSpc>
              <a:spcBef>
                <a:spcPts val="100"/>
              </a:spcBef>
            </a:pPr>
            <a:r>
              <a:rPr sz="1800" i="1" dirty="0">
                <a:latin typeface="Arial"/>
                <a:cs typeface="Arial"/>
              </a:rPr>
              <a:t>Program</a:t>
            </a:r>
            <a:r>
              <a:rPr sz="1800" i="1" spc="-15" dirty="0">
                <a:latin typeface="Arial"/>
                <a:cs typeface="Arial"/>
              </a:rPr>
              <a:t> </a:t>
            </a:r>
            <a:r>
              <a:rPr sz="1800" i="1" spc="-10" dirty="0">
                <a:latin typeface="Arial"/>
                <a:cs typeface="Arial"/>
              </a:rPr>
              <a:t>crashes!</a:t>
            </a:r>
            <a:endParaRPr sz="1800">
              <a:latin typeface="Arial"/>
              <a:cs typeface="Arial"/>
            </a:endParaRPr>
          </a:p>
        </p:txBody>
      </p:sp>
      <p:pic>
        <p:nvPicPr>
          <p:cNvPr id="49" name="object 41">
            <a:extLst>
              <a:ext uri="{FF2B5EF4-FFF2-40B4-BE49-F238E27FC236}">
                <a16:creationId xmlns:a16="http://schemas.microsoft.com/office/drawing/2014/main" id="{1A64204E-F79B-C829-AA83-57AF035A59D8}"/>
              </a:ext>
            </a:extLst>
          </p:cNvPr>
          <p:cNvPicPr/>
          <p:nvPr/>
        </p:nvPicPr>
        <p:blipFill>
          <a:blip r:embed="rId14" cstate="print"/>
          <a:stretch>
            <a:fillRect/>
          </a:stretch>
        </p:blipFill>
        <p:spPr>
          <a:xfrm>
            <a:off x="3882263" y="2542413"/>
            <a:ext cx="569722" cy="889000"/>
          </a:xfrm>
          <a:prstGeom prst="rect">
            <a:avLst/>
          </a:prstGeom>
        </p:spPr>
      </p:pic>
    </p:spTree>
    <p:extLst>
      <p:ext uri="{BB962C8B-B14F-4D97-AF65-F5344CB8AC3E}">
        <p14:creationId xmlns:p14="http://schemas.microsoft.com/office/powerpoint/2010/main" val="3942296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a:t>
            </a:fld>
            <a:endParaRPr lang="en-US" dirty="0"/>
          </a:p>
        </p:txBody>
      </p:sp>
      <p:sp>
        <p:nvSpPr>
          <p:cNvPr id="15" name="object 2">
            <a:extLst>
              <a:ext uri="{FF2B5EF4-FFF2-40B4-BE49-F238E27FC236}">
                <a16:creationId xmlns:a16="http://schemas.microsoft.com/office/drawing/2014/main" id="{F78EF26D-4345-E627-4411-EABDBA7DA197}"/>
              </a:ext>
            </a:extLst>
          </p:cNvPr>
          <p:cNvSpPr txBox="1"/>
          <p:nvPr/>
        </p:nvSpPr>
        <p:spPr>
          <a:xfrm>
            <a:off x="229361" y="534162"/>
            <a:ext cx="3352800" cy="1219200"/>
          </a:xfrm>
          <a:prstGeom prst="rect">
            <a:avLst/>
          </a:prstGeom>
          <a:solidFill>
            <a:srgbClr val="F1F1F1"/>
          </a:solidFill>
          <a:ln w="25400">
            <a:solidFill>
              <a:srgbClr val="EDEBE0"/>
            </a:solidFill>
          </a:ln>
        </p:spPr>
        <p:txBody>
          <a:bodyPr vert="horz" wrap="square" lIns="0" tIns="0" rIns="0" bIns="0" rtlCol="0">
            <a:spAutoFit/>
          </a:bodyPr>
          <a:lstStyle/>
          <a:p>
            <a:pPr>
              <a:lnSpc>
                <a:spcPct val="100000"/>
              </a:lnSpc>
            </a:pPr>
            <a:endParaRPr sz="1800">
              <a:latin typeface="Times New Roman"/>
              <a:cs typeface="Times New Roman"/>
            </a:endParaRPr>
          </a:p>
          <a:p>
            <a:pPr marL="478155">
              <a:lnSpc>
                <a:spcPct val="100000"/>
              </a:lnSpc>
              <a:spcBef>
                <a:spcPts val="1525"/>
              </a:spcBef>
            </a:pPr>
            <a:r>
              <a:rPr sz="1800" dirty="0">
                <a:solidFill>
                  <a:srgbClr val="A6A6A6"/>
                </a:solidFill>
                <a:latin typeface="Calibri"/>
                <a:cs typeface="Calibri"/>
              </a:rPr>
              <a:t>…</a:t>
            </a:r>
            <a:r>
              <a:rPr sz="1800" spc="-30" dirty="0">
                <a:solidFill>
                  <a:srgbClr val="A6A6A6"/>
                </a:solidFill>
                <a:latin typeface="Calibri"/>
                <a:cs typeface="Calibri"/>
              </a:rPr>
              <a:t> </a:t>
            </a:r>
            <a:r>
              <a:rPr sz="1800" dirty="0">
                <a:solidFill>
                  <a:srgbClr val="A6A6A6"/>
                </a:solidFill>
                <a:latin typeface="Calibri"/>
                <a:cs typeface="Calibri"/>
              </a:rPr>
              <a:t>previous</a:t>
            </a:r>
            <a:r>
              <a:rPr sz="1800" spc="-10" dirty="0">
                <a:solidFill>
                  <a:srgbClr val="A6A6A6"/>
                </a:solidFill>
                <a:latin typeface="Calibri"/>
                <a:cs typeface="Calibri"/>
              </a:rPr>
              <a:t> </a:t>
            </a:r>
            <a:r>
              <a:rPr sz="1800" dirty="0">
                <a:solidFill>
                  <a:srgbClr val="A6A6A6"/>
                </a:solidFill>
                <a:latin typeface="Calibri"/>
                <a:cs typeface="Calibri"/>
              </a:rPr>
              <a:t>stack</a:t>
            </a:r>
            <a:r>
              <a:rPr sz="1800" spc="-25" dirty="0">
                <a:solidFill>
                  <a:srgbClr val="A6A6A6"/>
                </a:solidFill>
                <a:latin typeface="Calibri"/>
                <a:cs typeface="Calibri"/>
              </a:rPr>
              <a:t> </a:t>
            </a:r>
            <a:r>
              <a:rPr sz="1800" spc="-10" dirty="0">
                <a:solidFill>
                  <a:srgbClr val="A6A6A6"/>
                </a:solidFill>
                <a:latin typeface="Calibri"/>
                <a:cs typeface="Calibri"/>
              </a:rPr>
              <a:t>frames…</a:t>
            </a:r>
            <a:endParaRPr sz="1800">
              <a:latin typeface="Calibri"/>
              <a:cs typeface="Calibri"/>
            </a:endParaRPr>
          </a:p>
        </p:txBody>
      </p:sp>
      <p:sp>
        <p:nvSpPr>
          <p:cNvPr id="16" name="object 3">
            <a:extLst>
              <a:ext uri="{FF2B5EF4-FFF2-40B4-BE49-F238E27FC236}">
                <a16:creationId xmlns:a16="http://schemas.microsoft.com/office/drawing/2014/main" id="{8FDDDC39-4615-BBCA-DF15-E96B828AA6F4}"/>
              </a:ext>
            </a:extLst>
          </p:cNvPr>
          <p:cNvSpPr txBox="1">
            <a:spLocks noGrp="1"/>
          </p:cNvSpPr>
          <p:nvPr>
            <p:ph type="title"/>
          </p:nvPr>
        </p:nvSpPr>
        <p:spPr>
          <a:xfrm>
            <a:off x="732536" y="54051"/>
            <a:ext cx="2017395" cy="452120"/>
          </a:xfrm>
          <a:prstGeom prst="rect">
            <a:avLst/>
          </a:prstGeom>
        </p:spPr>
        <p:txBody>
          <a:bodyPr vert="horz" wrap="square" lIns="0" tIns="12065" rIns="0" bIns="0" rtlCol="0">
            <a:spAutoFit/>
          </a:bodyPr>
          <a:lstStyle/>
          <a:p>
            <a:pPr marL="12700">
              <a:lnSpc>
                <a:spcPct val="100000"/>
              </a:lnSpc>
              <a:spcBef>
                <a:spcPts val="95"/>
              </a:spcBef>
            </a:pPr>
            <a:r>
              <a:rPr dirty="0"/>
              <a:t>THE</a:t>
            </a:r>
            <a:r>
              <a:rPr spc="-75" dirty="0"/>
              <a:t> </a:t>
            </a:r>
            <a:r>
              <a:rPr spc="-10" dirty="0"/>
              <a:t>STACK</a:t>
            </a:r>
          </a:p>
        </p:txBody>
      </p:sp>
      <p:sp>
        <p:nvSpPr>
          <p:cNvPr id="17" name="object 4">
            <a:extLst>
              <a:ext uri="{FF2B5EF4-FFF2-40B4-BE49-F238E27FC236}">
                <a16:creationId xmlns:a16="http://schemas.microsoft.com/office/drawing/2014/main" id="{CE4C6F8E-FEB8-AF21-3F5B-A291BD25DF12}"/>
              </a:ext>
            </a:extLst>
          </p:cNvPr>
          <p:cNvSpPr txBox="1"/>
          <p:nvPr/>
        </p:nvSpPr>
        <p:spPr>
          <a:xfrm>
            <a:off x="4321555" y="191261"/>
            <a:ext cx="6876415" cy="256480"/>
          </a:xfrm>
          <a:prstGeom prst="rect">
            <a:avLst/>
          </a:prstGeom>
        </p:spPr>
        <p:txBody>
          <a:bodyPr vert="horz" wrap="square" lIns="0" tIns="12700" rIns="0" bIns="0" rtlCol="0">
            <a:spAutoFit/>
          </a:bodyPr>
          <a:lstStyle/>
          <a:p>
            <a:pPr marL="653415">
              <a:lnSpc>
                <a:spcPts val="1910"/>
              </a:lnSpc>
              <a:spcBef>
                <a:spcPts val="100"/>
              </a:spcBef>
            </a:pPr>
            <a:r>
              <a:rPr sz="1800" dirty="0">
                <a:latin typeface="Arial"/>
                <a:cs typeface="Arial"/>
              </a:rPr>
              <a:t>Every</a:t>
            </a:r>
            <a:r>
              <a:rPr sz="1800" spc="-10" dirty="0">
                <a:latin typeface="Arial"/>
                <a:cs typeface="Arial"/>
              </a:rPr>
              <a:t> </a:t>
            </a:r>
            <a:r>
              <a:rPr sz="1800" dirty="0">
                <a:latin typeface="Arial"/>
                <a:cs typeface="Arial"/>
              </a:rPr>
              <a:t>time</a:t>
            </a:r>
            <a:r>
              <a:rPr sz="1800" spc="-5" dirty="0">
                <a:latin typeface="Arial"/>
                <a:cs typeface="Arial"/>
              </a:rPr>
              <a:t> </a:t>
            </a:r>
            <a:r>
              <a:rPr sz="1800" dirty="0">
                <a:latin typeface="Arial"/>
                <a:cs typeface="Arial"/>
              </a:rPr>
              <a:t>a</a:t>
            </a:r>
            <a:r>
              <a:rPr sz="1800" spc="-15" dirty="0">
                <a:latin typeface="Arial"/>
                <a:cs typeface="Arial"/>
              </a:rPr>
              <a:t> </a:t>
            </a:r>
            <a:r>
              <a:rPr sz="1800" dirty="0">
                <a:latin typeface="Arial"/>
                <a:cs typeface="Arial"/>
              </a:rPr>
              <a:t>function</a:t>
            </a:r>
            <a:r>
              <a:rPr sz="1800" spc="-5" dirty="0">
                <a:latin typeface="Arial"/>
                <a:cs typeface="Arial"/>
              </a:rPr>
              <a:t> </a:t>
            </a:r>
            <a:r>
              <a:rPr sz="1800" dirty="0">
                <a:latin typeface="Arial"/>
                <a:cs typeface="Arial"/>
              </a:rPr>
              <a:t>is</a:t>
            </a:r>
            <a:r>
              <a:rPr sz="1800" spc="-10" dirty="0">
                <a:latin typeface="Arial"/>
                <a:cs typeface="Arial"/>
              </a:rPr>
              <a:t> </a:t>
            </a:r>
            <a:r>
              <a:rPr sz="1800" dirty="0">
                <a:latin typeface="Arial"/>
                <a:cs typeface="Arial"/>
              </a:rPr>
              <a:t>called, the </a:t>
            </a:r>
            <a:r>
              <a:rPr sz="1800" b="1" dirty="0">
                <a:solidFill>
                  <a:srgbClr val="FF0000"/>
                </a:solidFill>
                <a:latin typeface="Arial"/>
                <a:cs typeface="Arial"/>
              </a:rPr>
              <a:t>function</a:t>
            </a:r>
            <a:r>
              <a:rPr sz="1800" b="1" spc="-20" dirty="0">
                <a:solidFill>
                  <a:srgbClr val="FF0000"/>
                </a:solidFill>
                <a:latin typeface="Arial"/>
                <a:cs typeface="Arial"/>
              </a:rPr>
              <a:t> </a:t>
            </a:r>
            <a:r>
              <a:rPr sz="1800" b="1" dirty="0">
                <a:solidFill>
                  <a:srgbClr val="FF0000"/>
                </a:solidFill>
                <a:latin typeface="Arial"/>
                <a:cs typeface="Arial"/>
              </a:rPr>
              <a:t>prologue</a:t>
            </a:r>
            <a:r>
              <a:rPr sz="1800" b="1" spc="-20" dirty="0">
                <a:solidFill>
                  <a:srgbClr val="FF0000"/>
                </a:solidFill>
                <a:latin typeface="Arial"/>
                <a:cs typeface="Arial"/>
              </a:rPr>
              <a:t> </a:t>
            </a:r>
            <a:r>
              <a:rPr sz="1800" spc="-10" dirty="0">
                <a:latin typeface="Arial"/>
                <a:cs typeface="Arial"/>
              </a:rPr>
              <a:t>occurs</a:t>
            </a:r>
            <a:endParaRPr sz="1800" dirty="0">
              <a:latin typeface="Arial"/>
              <a:cs typeface="Arial"/>
            </a:endParaRPr>
          </a:p>
        </p:txBody>
      </p:sp>
      <p:grpSp>
        <p:nvGrpSpPr>
          <p:cNvPr id="19" name="object 6">
            <a:extLst>
              <a:ext uri="{FF2B5EF4-FFF2-40B4-BE49-F238E27FC236}">
                <a16:creationId xmlns:a16="http://schemas.microsoft.com/office/drawing/2014/main" id="{9D6CBFB3-13B1-C75B-3F90-70D873D5AEDF}"/>
              </a:ext>
            </a:extLst>
          </p:cNvPr>
          <p:cNvGrpSpPr/>
          <p:nvPr/>
        </p:nvGrpSpPr>
        <p:grpSpPr>
          <a:xfrm>
            <a:off x="229361" y="1753361"/>
            <a:ext cx="3352800" cy="4142740"/>
            <a:chOff x="229361" y="1753361"/>
            <a:chExt cx="3352800" cy="4142740"/>
          </a:xfrm>
        </p:grpSpPr>
        <p:sp>
          <p:nvSpPr>
            <p:cNvPr id="20" name="object 7">
              <a:extLst>
                <a:ext uri="{FF2B5EF4-FFF2-40B4-BE49-F238E27FC236}">
                  <a16:creationId xmlns:a16="http://schemas.microsoft.com/office/drawing/2014/main" id="{5C944B93-15E0-0533-820C-D3645CE4D581}"/>
                </a:ext>
              </a:extLst>
            </p:cNvPr>
            <p:cNvSpPr/>
            <p:nvPr/>
          </p:nvSpPr>
          <p:spPr>
            <a:xfrm>
              <a:off x="229361" y="1753361"/>
              <a:ext cx="3352800" cy="4142740"/>
            </a:xfrm>
            <a:custGeom>
              <a:avLst/>
              <a:gdLst/>
              <a:ahLst/>
              <a:cxnLst/>
              <a:rect l="l" t="t" r="r" b="b"/>
              <a:pathLst>
                <a:path w="3352800" h="4142740">
                  <a:moveTo>
                    <a:pt x="3352800" y="0"/>
                  </a:moveTo>
                  <a:lnTo>
                    <a:pt x="0" y="0"/>
                  </a:lnTo>
                  <a:lnTo>
                    <a:pt x="0" y="4142232"/>
                  </a:lnTo>
                  <a:lnTo>
                    <a:pt x="3352800" y="4142232"/>
                  </a:lnTo>
                  <a:lnTo>
                    <a:pt x="3352800" y="0"/>
                  </a:lnTo>
                  <a:close/>
                </a:path>
              </a:pathLst>
            </a:custGeom>
            <a:solidFill>
              <a:srgbClr val="F1F1F1"/>
            </a:solidFill>
          </p:spPr>
          <p:txBody>
            <a:bodyPr wrap="square" lIns="0" tIns="0" rIns="0" bIns="0" rtlCol="0"/>
            <a:lstStyle/>
            <a:p>
              <a:endParaRPr/>
            </a:p>
          </p:txBody>
        </p:sp>
        <p:sp>
          <p:nvSpPr>
            <p:cNvPr id="21" name="object 8">
              <a:extLst>
                <a:ext uri="{FF2B5EF4-FFF2-40B4-BE49-F238E27FC236}">
                  <a16:creationId xmlns:a16="http://schemas.microsoft.com/office/drawing/2014/main" id="{3C10419B-D3A6-7FFA-785B-AA669D0D0203}"/>
                </a:ext>
              </a:extLst>
            </p:cNvPr>
            <p:cNvSpPr/>
            <p:nvPr/>
          </p:nvSpPr>
          <p:spPr>
            <a:xfrm>
              <a:off x="229361" y="1753361"/>
              <a:ext cx="3352800" cy="4142740"/>
            </a:xfrm>
            <a:custGeom>
              <a:avLst/>
              <a:gdLst/>
              <a:ahLst/>
              <a:cxnLst/>
              <a:rect l="l" t="t" r="r" b="b"/>
              <a:pathLst>
                <a:path w="3352800" h="4142740">
                  <a:moveTo>
                    <a:pt x="0" y="4142232"/>
                  </a:moveTo>
                  <a:lnTo>
                    <a:pt x="3352800" y="4142232"/>
                  </a:lnTo>
                  <a:lnTo>
                    <a:pt x="3352800" y="0"/>
                  </a:lnTo>
                  <a:lnTo>
                    <a:pt x="0" y="0"/>
                  </a:lnTo>
                  <a:lnTo>
                    <a:pt x="0" y="4142232"/>
                  </a:lnTo>
                  <a:close/>
                </a:path>
              </a:pathLst>
            </a:custGeom>
            <a:ln w="25400">
              <a:solidFill>
                <a:srgbClr val="EDEBE0"/>
              </a:solidFill>
            </a:ln>
          </p:spPr>
          <p:txBody>
            <a:bodyPr wrap="square" lIns="0" tIns="0" rIns="0" bIns="0" rtlCol="0"/>
            <a:lstStyle/>
            <a:p>
              <a:endParaRPr/>
            </a:p>
          </p:txBody>
        </p:sp>
      </p:grpSp>
      <p:sp>
        <p:nvSpPr>
          <p:cNvPr id="26" name="object 11">
            <a:extLst>
              <a:ext uri="{FF2B5EF4-FFF2-40B4-BE49-F238E27FC236}">
                <a16:creationId xmlns:a16="http://schemas.microsoft.com/office/drawing/2014/main" id="{82BB6CCA-384F-F96E-CA59-677F6A71902D}"/>
              </a:ext>
            </a:extLst>
          </p:cNvPr>
          <p:cNvSpPr txBox="1"/>
          <p:nvPr/>
        </p:nvSpPr>
        <p:spPr>
          <a:xfrm>
            <a:off x="4294377" y="3815593"/>
            <a:ext cx="60833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a:t>
            </a:r>
            <a:r>
              <a:rPr sz="1800" b="1" spc="-25" dirty="0">
                <a:latin typeface="Arial"/>
                <a:cs typeface="Arial"/>
              </a:rPr>
              <a:t> esp</a:t>
            </a:r>
            <a:endParaRPr sz="1800" dirty="0">
              <a:latin typeface="Arial"/>
              <a:cs typeface="Arial"/>
            </a:endParaRPr>
          </a:p>
        </p:txBody>
      </p:sp>
      <p:grpSp>
        <p:nvGrpSpPr>
          <p:cNvPr id="27" name="object 12">
            <a:extLst>
              <a:ext uri="{FF2B5EF4-FFF2-40B4-BE49-F238E27FC236}">
                <a16:creationId xmlns:a16="http://schemas.microsoft.com/office/drawing/2014/main" id="{399A300D-DF9F-FFAF-890F-3A70EAA8B3EF}"/>
              </a:ext>
            </a:extLst>
          </p:cNvPr>
          <p:cNvGrpSpPr/>
          <p:nvPr/>
        </p:nvGrpSpPr>
        <p:grpSpPr>
          <a:xfrm>
            <a:off x="3605147" y="3062887"/>
            <a:ext cx="635000" cy="476884"/>
            <a:chOff x="3610609" y="349250"/>
            <a:chExt cx="635000" cy="476884"/>
          </a:xfrm>
        </p:grpSpPr>
        <p:sp>
          <p:nvSpPr>
            <p:cNvPr id="33" name="object 13">
              <a:extLst>
                <a:ext uri="{FF2B5EF4-FFF2-40B4-BE49-F238E27FC236}">
                  <a16:creationId xmlns:a16="http://schemas.microsoft.com/office/drawing/2014/main" id="{540DA184-F34C-9545-207D-9A2DB12D9736}"/>
                </a:ext>
              </a:extLst>
            </p:cNvPr>
            <p:cNvSpPr/>
            <p:nvPr/>
          </p:nvSpPr>
          <p:spPr>
            <a:xfrm>
              <a:off x="3623309" y="361950"/>
              <a:ext cx="609600" cy="451484"/>
            </a:xfrm>
            <a:custGeom>
              <a:avLst/>
              <a:gdLst/>
              <a:ahLst/>
              <a:cxnLst/>
              <a:rect l="l" t="t" r="r" b="b"/>
              <a:pathLst>
                <a:path w="609600" h="451484">
                  <a:moveTo>
                    <a:pt x="225551" y="0"/>
                  </a:moveTo>
                  <a:lnTo>
                    <a:pt x="0" y="225551"/>
                  </a:lnTo>
                  <a:lnTo>
                    <a:pt x="225551" y="451103"/>
                  </a:lnTo>
                  <a:lnTo>
                    <a:pt x="225551" y="338327"/>
                  </a:lnTo>
                  <a:lnTo>
                    <a:pt x="609600" y="338327"/>
                  </a:lnTo>
                  <a:lnTo>
                    <a:pt x="609600" y="112775"/>
                  </a:lnTo>
                  <a:lnTo>
                    <a:pt x="225551" y="112775"/>
                  </a:lnTo>
                  <a:lnTo>
                    <a:pt x="225551" y="0"/>
                  </a:lnTo>
                  <a:close/>
                </a:path>
              </a:pathLst>
            </a:custGeom>
            <a:solidFill>
              <a:srgbClr val="9BBA58"/>
            </a:solidFill>
          </p:spPr>
          <p:txBody>
            <a:bodyPr wrap="square" lIns="0" tIns="0" rIns="0" bIns="0" rtlCol="0"/>
            <a:lstStyle/>
            <a:p>
              <a:endParaRPr/>
            </a:p>
          </p:txBody>
        </p:sp>
        <p:sp>
          <p:nvSpPr>
            <p:cNvPr id="34" name="object 14">
              <a:extLst>
                <a:ext uri="{FF2B5EF4-FFF2-40B4-BE49-F238E27FC236}">
                  <a16:creationId xmlns:a16="http://schemas.microsoft.com/office/drawing/2014/main" id="{9F4BDDEC-9205-3042-35CA-DBB026A8BB5B}"/>
                </a:ext>
              </a:extLst>
            </p:cNvPr>
            <p:cNvSpPr/>
            <p:nvPr/>
          </p:nvSpPr>
          <p:spPr>
            <a:xfrm>
              <a:off x="3623309" y="361950"/>
              <a:ext cx="609600" cy="451484"/>
            </a:xfrm>
            <a:custGeom>
              <a:avLst/>
              <a:gdLst/>
              <a:ahLst/>
              <a:cxnLst/>
              <a:rect l="l" t="t" r="r" b="b"/>
              <a:pathLst>
                <a:path w="609600" h="451484">
                  <a:moveTo>
                    <a:pt x="609600" y="338327"/>
                  </a:moveTo>
                  <a:lnTo>
                    <a:pt x="225551" y="338327"/>
                  </a:lnTo>
                  <a:lnTo>
                    <a:pt x="225551" y="451103"/>
                  </a:lnTo>
                  <a:lnTo>
                    <a:pt x="0" y="225551"/>
                  </a:lnTo>
                  <a:lnTo>
                    <a:pt x="225551" y="0"/>
                  </a:lnTo>
                  <a:lnTo>
                    <a:pt x="225551" y="112775"/>
                  </a:lnTo>
                  <a:lnTo>
                    <a:pt x="609600" y="112775"/>
                  </a:lnTo>
                  <a:lnTo>
                    <a:pt x="609600" y="338327"/>
                  </a:lnTo>
                  <a:close/>
                </a:path>
              </a:pathLst>
            </a:custGeom>
            <a:ln w="25400">
              <a:solidFill>
                <a:srgbClr val="70883E"/>
              </a:solidFill>
            </a:ln>
          </p:spPr>
          <p:txBody>
            <a:bodyPr wrap="square" lIns="0" tIns="0" rIns="0" bIns="0" rtlCol="0"/>
            <a:lstStyle/>
            <a:p>
              <a:endParaRPr/>
            </a:p>
          </p:txBody>
        </p:sp>
      </p:grpSp>
      <p:graphicFrame>
        <p:nvGraphicFramePr>
          <p:cNvPr id="35" name="Table 35">
            <a:extLst>
              <a:ext uri="{FF2B5EF4-FFF2-40B4-BE49-F238E27FC236}">
                <a16:creationId xmlns:a16="http://schemas.microsoft.com/office/drawing/2014/main" id="{2B7B51A0-1508-CEFD-663E-A45B1B0FF971}"/>
              </a:ext>
            </a:extLst>
          </p:cNvPr>
          <p:cNvGraphicFramePr>
            <a:graphicFrameLocks noGrp="1"/>
          </p:cNvGraphicFramePr>
          <p:nvPr/>
        </p:nvGraphicFramePr>
        <p:xfrm>
          <a:off x="206375" y="1757485"/>
          <a:ext cx="3375786" cy="2316480"/>
        </p:xfrm>
        <a:graphic>
          <a:graphicData uri="http://schemas.openxmlformats.org/drawingml/2006/table">
            <a:tbl>
              <a:tblPr firstRow="1" bandRow="1">
                <a:tableStyleId>{073A0DAA-6AF3-43AB-8588-CEC1D06C72B9}</a:tableStyleId>
              </a:tblPr>
              <a:tblGrid>
                <a:gridCol w="3375786">
                  <a:extLst>
                    <a:ext uri="{9D8B030D-6E8A-4147-A177-3AD203B41FA5}">
                      <a16:colId xmlns:a16="http://schemas.microsoft.com/office/drawing/2014/main" val="225491062"/>
                    </a:ext>
                  </a:extLst>
                </a:gridCol>
              </a:tblGrid>
              <a:tr h="386080">
                <a:tc>
                  <a:txBody>
                    <a:bodyPr/>
                    <a:lstStyle/>
                    <a:p>
                      <a:pPr algn="ctr"/>
                      <a:r>
                        <a:rPr lang="en-US" dirty="0">
                          <a:solidFill>
                            <a:schemeClr val="tx1"/>
                          </a:solidFill>
                        </a:rPr>
                        <a:t>Value of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853228606"/>
                  </a:ext>
                </a:extLst>
              </a:tr>
              <a:tr h="386080">
                <a:tc>
                  <a:txBody>
                    <a:bodyPr/>
                    <a:lstStyle/>
                    <a:p>
                      <a:pPr algn="ctr"/>
                      <a:r>
                        <a:rPr lang="en-US" b="1" dirty="0">
                          <a:solidFill>
                            <a:schemeClr val="tx1"/>
                          </a:solidFill>
                        </a:rPr>
                        <a:t>Value of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164854068"/>
                  </a:ext>
                </a:extLst>
              </a:tr>
              <a:tr h="386080">
                <a:tc>
                  <a:txBody>
                    <a:bodyPr/>
                    <a:lstStyle/>
                    <a:p>
                      <a:pPr algn="ctr"/>
                      <a:r>
                        <a:rPr lang="en-US" b="1" dirty="0">
                          <a:solidFill>
                            <a:schemeClr val="tx1"/>
                          </a:solidFill>
                        </a:rPr>
                        <a:t>Return Address back to main()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742845475"/>
                  </a:ext>
                </a:extLst>
              </a:tr>
              <a:tr h="386080">
                <a:tc>
                  <a:txBody>
                    <a:bodyPr/>
                    <a:lstStyle/>
                    <a:p>
                      <a:pPr algn="ctr"/>
                      <a:r>
                        <a:rPr lang="en-US" b="1" dirty="0">
                          <a:solidFill>
                            <a:schemeClr val="tx1"/>
                          </a:solidFill>
                        </a:rPr>
                        <a:t>Previous Frame Pointer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266935633"/>
                  </a:ext>
                </a:extLst>
              </a:tr>
              <a:tr h="386080">
                <a:tc>
                  <a:txBody>
                    <a:bodyPr/>
                    <a:lstStyle/>
                    <a:p>
                      <a:pPr algn="ctr"/>
                      <a:r>
                        <a:rPr lang="en-US" b="1" dirty="0">
                          <a:solidFill>
                            <a:schemeClr val="tx1"/>
                          </a:solidFill>
                        </a:rPr>
                        <a:t>Value of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730165122"/>
                  </a:ext>
                </a:extLst>
              </a:tr>
              <a:tr h="386080">
                <a:tc>
                  <a:txBody>
                    <a:bodyPr/>
                    <a:lstStyle/>
                    <a:p>
                      <a:pPr algn="ctr"/>
                      <a:r>
                        <a:rPr lang="en-US" b="1" dirty="0">
                          <a:solidFill>
                            <a:schemeClr val="tx1"/>
                          </a:solidFill>
                        </a:rPr>
                        <a:t>Value of 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66741786"/>
                  </a:ext>
                </a:extLst>
              </a:tr>
            </a:tbl>
          </a:graphicData>
        </a:graphic>
      </p:graphicFrame>
      <p:grpSp>
        <p:nvGrpSpPr>
          <p:cNvPr id="2" name="object 12">
            <a:extLst>
              <a:ext uri="{FF2B5EF4-FFF2-40B4-BE49-F238E27FC236}">
                <a16:creationId xmlns:a16="http://schemas.microsoft.com/office/drawing/2014/main" id="{1ED0958D-4B94-476C-233B-D1D441EB223B}"/>
              </a:ext>
            </a:extLst>
          </p:cNvPr>
          <p:cNvGrpSpPr/>
          <p:nvPr/>
        </p:nvGrpSpPr>
        <p:grpSpPr>
          <a:xfrm>
            <a:off x="3633977" y="3769198"/>
            <a:ext cx="635000" cy="476884"/>
            <a:chOff x="3610609" y="349250"/>
            <a:chExt cx="635000" cy="476884"/>
          </a:xfrm>
        </p:grpSpPr>
        <p:sp>
          <p:nvSpPr>
            <p:cNvPr id="6" name="object 13">
              <a:extLst>
                <a:ext uri="{FF2B5EF4-FFF2-40B4-BE49-F238E27FC236}">
                  <a16:creationId xmlns:a16="http://schemas.microsoft.com/office/drawing/2014/main" id="{C8FFE794-198E-85AC-A62F-55B96272E418}"/>
                </a:ext>
              </a:extLst>
            </p:cNvPr>
            <p:cNvSpPr/>
            <p:nvPr/>
          </p:nvSpPr>
          <p:spPr>
            <a:xfrm>
              <a:off x="3623309" y="361950"/>
              <a:ext cx="609600" cy="451484"/>
            </a:xfrm>
            <a:custGeom>
              <a:avLst/>
              <a:gdLst/>
              <a:ahLst/>
              <a:cxnLst/>
              <a:rect l="l" t="t" r="r" b="b"/>
              <a:pathLst>
                <a:path w="609600" h="451484">
                  <a:moveTo>
                    <a:pt x="225551" y="0"/>
                  </a:moveTo>
                  <a:lnTo>
                    <a:pt x="0" y="225551"/>
                  </a:lnTo>
                  <a:lnTo>
                    <a:pt x="225551" y="451103"/>
                  </a:lnTo>
                  <a:lnTo>
                    <a:pt x="225551" y="338327"/>
                  </a:lnTo>
                  <a:lnTo>
                    <a:pt x="609600" y="338327"/>
                  </a:lnTo>
                  <a:lnTo>
                    <a:pt x="609600" y="112775"/>
                  </a:lnTo>
                  <a:lnTo>
                    <a:pt x="225551" y="112775"/>
                  </a:lnTo>
                  <a:lnTo>
                    <a:pt x="225551" y="0"/>
                  </a:lnTo>
                  <a:close/>
                </a:path>
              </a:pathLst>
            </a:custGeom>
            <a:solidFill>
              <a:srgbClr val="9BBA58"/>
            </a:solidFill>
          </p:spPr>
          <p:txBody>
            <a:bodyPr wrap="square" lIns="0" tIns="0" rIns="0" bIns="0" rtlCol="0"/>
            <a:lstStyle/>
            <a:p>
              <a:endParaRPr/>
            </a:p>
          </p:txBody>
        </p:sp>
        <p:sp>
          <p:nvSpPr>
            <p:cNvPr id="7" name="object 14">
              <a:extLst>
                <a:ext uri="{FF2B5EF4-FFF2-40B4-BE49-F238E27FC236}">
                  <a16:creationId xmlns:a16="http://schemas.microsoft.com/office/drawing/2014/main" id="{17BD82CB-619B-B5B8-9D7C-A6C1C35A80E9}"/>
                </a:ext>
              </a:extLst>
            </p:cNvPr>
            <p:cNvSpPr/>
            <p:nvPr/>
          </p:nvSpPr>
          <p:spPr>
            <a:xfrm>
              <a:off x="3623309" y="361950"/>
              <a:ext cx="609600" cy="451484"/>
            </a:xfrm>
            <a:custGeom>
              <a:avLst/>
              <a:gdLst/>
              <a:ahLst/>
              <a:cxnLst/>
              <a:rect l="l" t="t" r="r" b="b"/>
              <a:pathLst>
                <a:path w="609600" h="451484">
                  <a:moveTo>
                    <a:pt x="609600" y="338327"/>
                  </a:moveTo>
                  <a:lnTo>
                    <a:pt x="225551" y="338327"/>
                  </a:lnTo>
                  <a:lnTo>
                    <a:pt x="225551" y="451103"/>
                  </a:lnTo>
                  <a:lnTo>
                    <a:pt x="0" y="225551"/>
                  </a:lnTo>
                  <a:lnTo>
                    <a:pt x="225551" y="0"/>
                  </a:lnTo>
                  <a:lnTo>
                    <a:pt x="225551" y="112775"/>
                  </a:lnTo>
                  <a:lnTo>
                    <a:pt x="609600" y="112775"/>
                  </a:lnTo>
                  <a:lnTo>
                    <a:pt x="609600" y="338327"/>
                  </a:lnTo>
                  <a:close/>
                </a:path>
              </a:pathLst>
            </a:custGeom>
            <a:ln w="25400">
              <a:solidFill>
                <a:srgbClr val="70883E"/>
              </a:solidFill>
            </a:ln>
          </p:spPr>
          <p:txBody>
            <a:bodyPr wrap="square" lIns="0" tIns="0" rIns="0" bIns="0" rtlCol="0"/>
            <a:lstStyle/>
            <a:p>
              <a:endParaRPr/>
            </a:p>
          </p:txBody>
        </p:sp>
      </p:grpSp>
      <p:sp>
        <p:nvSpPr>
          <p:cNvPr id="13" name="TextBox 12">
            <a:extLst>
              <a:ext uri="{FF2B5EF4-FFF2-40B4-BE49-F238E27FC236}">
                <a16:creationId xmlns:a16="http://schemas.microsoft.com/office/drawing/2014/main" id="{EA77BBE1-39B9-9F8A-C92A-645E1EB39D16}"/>
              </a:ext>
            </a:extLst>
          </p:cNvPr>
          <p:cNvSpPr txBox="1"/>
          <p:nvPr/>
        </p:nvSpPr>
        <p:spPr>
          <a:xfrm>
            <a:off x="4203941" y="3075587"/>
            <a:ext cx="723275" cy="369332"/>
          </a:xfrm>
          <a:prstGeom prst="rect">
            <a:avLst/>
          </a:prstGeom>
          <a:noFill/>
        </p:spPr>
        <p:txBody>
          <a:bodyPr wrap="none" rtlCol="0">
            <a:spAutoFit/>
          </a:bodyPr>
          <a:lstStyle/>
          <a:p>
            <a:r>
              <a:rPr lang="en-US" b="1" dirty="0"/>
              <a:t>$</a:t>
            </a:r>
            <a:r>
              <a:rPr lang="en-US" b="1" dirty="0" err="1"/>
              <a:t>ebp</a:t>
            </a:r>
            <a:endParaRPr lang="en-US" b="1" dirty="0"/>
          </a:p>
        </p:txBody>
      </p:sp>
      <p:sp>
        <p:nvSpPr>
          <p:cNvPr id="9" name="TextBox 8">
            <a:extLst>
              <a:ext uri="{FF2B5EF4-FFF2-40B4-BE49-F238E27FC236}">
                <a16:creationId xmlns:a16="http://schemas.microsoft.com/office/drawing/2014/main" id="{996992E5-B142-9392-A202-E85BC9D23F3D}"/>
              </a:ext>
            </a:extLst>
          </p:cNvPr>
          <p:cNvSpPr txBox="1"/>
          <p:nvPr/>
        </p:nvSpPr>
        <p:spPr>
          <a:xfrm>
            <a:off x="6096000" y="1905000"/>
            <a:ext cx="5102679" cy="523220"/>
          </a:xfrm>
          <a:prstGeom prst="rect">
            <a:avLst/>
          </a:prstGeom>
          <a:noFill/>
        </p:spPr>
        <p:txBody>
          <a:bodyPr wrap="none" rtlCol="0">
            <a:spAutoFit/>
          </a:bodyPr>
          <a:lstStyle/>
          <a:p>
            <a:r>
              <a:rPr lang="en-US" sz="2800" i="1" dirty="0"/>
              <a:t>Why is this helpful knowledge?</a:t>
            </a:r>
          </a:p>
        </p:txBody>
      </p:sp>
      <p:sp>
        <p:nvSpPr>
          <p:cNvPr id="10" name="TextBox 9">
            <a:extLst>
              <a:ext uri="{FF2B5EF4-FFF2-40B4-BE49-F238E27FC236}">
                <a16:creationId xmlns:a16="http://schemas.microsoft.com/office/drawing/2014/main" id="{BD97A65D-79A2-9948-2E7D-A50E1563D74E}"/>
              </a:ext>
            </a:extLst>
          </p:cNvPr>
          <p:cNvSpPr txBox="1"/>
          <p:nvPr/>
        </p:nvSpPr>
        <p:spPr>
          <a:xfrm>
            <a:off x="5664652" y="2622645"/>
            <a:ext cx="5965374" cy="1384995"/>
          </a:xfrm>
          <a:prstGeom prst="rect">
            <a:avLst/>
          </a:prstGeom>
          <a:noFill/>
        </p:spPr>
        <p:txBody>
          <a:bodyPr wrap="square" rtlCol="0">
            <a:spAutoFit/>
          </a:bodyPr>
          <a:lstStyle/>
          <a:p>
            <a:r>
              <a:rPr lang="en-US" sz="2800" dirty="0"/>
              <a:t>This tells us how the return address in put onto the stack, and how these important pointers are managed</a:t>
            </a:r>
          </a:p>
        </p:txBody>
      </p:sp>
      <p:sp>
        <p:nvSpPr>
          <p:cNvPr id="8" name="TextBox 7">
            <a:extLst>
              <a:ext uri="{FF2B5EF4-FFF2-40B4-BE49-F238E27FC236}">
                <a16:creationId xmlns:a16="http://schemas.microsoft.com/office/drawing/2014/main" id="{FDBF6ADC-D758-3A12-6A06-98E66C0D0AB4}"/>
              </a:ext>
            </a:extLst>
          </p:cNvPr>
          <p:cNvSpPr txBox="1"/>
          <p:nvPr/>
        </p:nvSpPr>
        <p:spPr>
          <a:xfrm>
            <a:off x="3559169" y="2747253"/>
            <a:ext cx="1149674" cy="369332"/>
          </a:xfrm>
          <a:prstGeom prst="rect">
            <a:avLst/>
          </a:prstGeom>
          <a:noFill/>
        </p:spPr>
        <p:txBody>
          <a:bodyPr wrap="none" rtlCol="0">
            <a:spAutoFit/>
          </a:bodyPr>
          <a:lstStyle/>
          <a:p>
            <a:r>
              <a:rPr lang="en-US" b="1" dirty="0" err="1">
                <a:solidFill>
                  <a:srgbClr val="FF0000"/>
                </a:solidFill>
                <a:latin typeface="Courier New" panose="02070309020205020404" pitchFamily="49" charset="0"/>
                <a:cs typeface="Courier New" panose="02070309020205020404" pitchFamily="49" charset="0"/>
              </a:rPr>
              <a:t>ebp</a:t>
            </a:r>
            <a:r>
              <a:rPr lang="en-US" b="1" dirty="0">
                <a:solidFill>
                  <a:srgbClr val="FF0000"/>
                </a:solidFill>
                <a:latin typeface="Courier New" panose="02070309020205020404" pitchFamily="49" charset="0"/>
                <a:cs typeface="Courier New" panose="02070309020205020404" pitchFamily="49" charset="0"/>
              </a:rPr>
              <a:t> + 4</a:t>
            </a:r>
          </a:p>
        </p:txBody>
      </p:sp>
      <p:sp>
        <p:nvSpPr>
          <p:cNvPr id="11" name="TextBox 10">
            <a:extLst>
              <a:ext uri="{FF2B5EF4-FFF2-40B4-BE49-F238E27FC236}">
                <a16:creationId xmlns:a16="http://schemas.microsoft.com/office/drawing/2014/main" id="{431E8D9A-A502-4019-499F-D4F8EB83813E}"/>
              </a:ext>
            </a:extLst>
          </p:cNvPr>
          <p:cNvSpPr txBox="1"/>
          <p:nvPr/>
        </p:nvSpPr>
        <p:spPr>
          <a:xfrm>
            <a:off x="3559169" y="2336767"/>
            <a:ext cx="1149674" cy="369332"/>
          </a:xfrm>
          <a:prstGeom prst="rect">
            <a:avLst/>
          </a:prstGeom>
          <a:noFill/>
        </p:spPr>
        <p:txBody>
          <a:bodyPr wrap="none" rtlCol="0">
            <a:spAutoFit/>
          </a:bodyPr>
          <a:lstStyle/>
          <a:p>
            <a:r>
              <a:rPr lang="en-US" b="1" dirty="0" err="1">
                <a:solidFill>
                  <a:srgbClr val="FF0000"/>
                </a:solidFill>
                <a:latin typeface="Courier New" panose="02070309020205020404" pitchFamily="49" charset="0"/>
                <a:cs typeface="Courier New" panose="02070309020205020404" pitchFamily="49" charset="0"/>
              </a:rPr>
              <a:t>ebp</a:t>
            </a:r>
            <a:r>
              <a:rPr lang="en-US" b="1" dirty="0">
                <a:solidFill>
                  <a:srgbClr val="FF0000"/>
                </a:solidFill>
                <a:latin typeface="Courier New" panose="02070309020205020404" pitchFamily="49" charset="0"/>
                <a:cs typeface="Courier New" panose="02070309020205020404" pitchFamily="49" charset="0"/>
              </a:rPr>
              <a:t> + 8</a:t>
            </a:r>
          </a:p>
        </p:txBody>
      </p:sp>
      <p:sp>
        <p:nvSpPr>
          <p:cNvPr id="12" name="TextBox 11">
            <a:extLst>
              <a:ext uri="{FF2B5EF4-FFF2-40B4-BE49-F238E27FC236}">
                <a16:creationId xmlns:a16="http://schemas.microsoft.com/office/drawing/2014/main" id="{E0C343CD-EF4E-9711-134B-DE9ED360BC65}"/>
              </a:ext>
            </a:extLst>
          </p:cNvPr>
          <p:cNvSpPr txBox="1"/>
          <p:nvPr/>
        </p:nvSpPr>
        <p:spPr>
          <a:xfrm>
            <a:off x="3555866" y="1940996"/>
            <a:ext cx="1287532" cy="369332"/>
          </a:xfrm>
          <a:prstGeom prst="rect">
            <a:avLst/>
          </a:prstGeom>
          <a:noFill/>
        </p:spPr>
        <p:txBody>
          <a:bodyPr wrap="none" rtlCol="0">
            <a:spAutoFit/>
          </a:bodyPr>
          <a:lstStyle/>
          <a:p>
            <a:r>
              <a:rPr lang="en-US" b="1" dirty="0" err="1">
                <a:solidFill>
                  <a:srgbClr val="FF0000"/>
                </a:solidFill>
                <a:latin typeface="Courier New" panose="02070309020205020404" pitchFamily="49" charset="0"/>
                <a:cs typeface="Courier New" panose="02070309020205020404" pitchFamily="49" charset="0"/>
              </a:rPr>
              <a:t>ebp</a:t>
            </a:r>
            <a:r>
              <a:rPr lang="en-US" b="1" dirty="0">
                <a:solidFill>
                  <a:srgbClr val="FF0000"/>
                </a:solidFill>
                <a:latin typeface="Courier New" panose="02070309020205020404" pitchFamily="49" charset="0"/>
                <a:cs typeface="Courier New" panose="02070309020205020404" pitchFamily="49" charset="0"/>
              </a:rPr>
              <a:t> + 12</a:t>
            </a:r>
          </a:p>
        </p:txBody>
      </p:sp>
    </p:spTree>
    <p:extLst>
      <p:ext uri="{BB962C8B-B14F-4D97-AF65-F5344CB8AC3E}">
        <p14:creationId xmlns:p14="http://schemas.microsoft.com/office/powerpoint/2010/main" val="19493391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50</a:t>
            </a:fld>
            <a:endParaRPr lang="en-US" dirty="0"/>
          </a:p>
        </p:txBody>
      </p:sp>
      <p:sp>
        <p:nvSpPr>
          <p:cNvPr id="7" name="object 2">
            <a:extLst>
              <a:ext uri="{FF2B5EF4-FFF2-40B4-BE49-F238E27FC236}">
                <a16:creationId xmlns:a16="http://schemas.microsoft.com/office/drawing/2014/main" id="{77F3AB00-890C-870A-03E5-8F200D07FC1E}"/>
              </a:ext>
            </a:extLst>
          </p:cNvPr>
          <p:cNvSpPr txBox="1"/>
          <p:nvPr/>
        </p:nvSpPr>
        <p:spPr>
          <a:xfrm>
            <a:off x="143584" y="106546"/>
            <a:ext cx="5074285" cy="757555"/>
          </a:xfrm>
          <a:prstGeom prst="rect">
            <a:avLst/>
          </a:prstGeom>
        </p:spPr>
        <p:txBody>
          <a:bodyPr vert="horz" wrap="square" lIns="0" tIns="12700" rIns="0" bIns="0" rtlCol="0">
            <a:spAutoFit/>
          </a:bodyPr>
          <a:lstStyle/>
          <a:p>
            <a:pPr marL="12700" marR="5080">
              <a:lnSpc>
                <a:spcPct val="100000"/>
              </a:lnSpc>
              <a:spcBef>
                <a:spcPts val="100"/>
              </a:spcBef>
            </a:pPr>
            <a:r>
              <a:rPr sz="2400" b="1" u="sng" dirty="0">
                <a:uFill>
                  <a:solidFill>
                    <a:srgbClr val="000000"/>
                  </a:solidFill>
                </a:uFill>
                <a:latin typeface="Arial"/>
                <a:cs typeface="Arial"/>
              </a:rPr>
              <a:t>Step</a:t>
            </a:r>
            <a:r>
              <a:rPr sz="2400" b="1" u="sng" spc="-15" dirty="0">
                <a:uFill>
                  <a:solidFill>
                    <a:srgbClr val="000000"/>
                  </a:solidFill>
                </a:uFill>
                <a:latin typeface="Arial"/>
                <a:cs typeface="Arial"/>
              </a:rPr>
              <a:t> </a:t>
            </a:r>
            <a:r>
              <a:rPr sz="2400" b="1" u="sng" dirty="0">
                <a:uFill>
                  <a:solidFill>
                    <a:srgbClr val="000000"/>
                  </a:solidFill>
                </a:uFill>
                <a:latin typeface="Arial"/>
                <a:cs typeface="Arial"/>
              </a:rPr>
              <a:t>2:</a:t>
            </a:r>
            <a:r>
              <a:rPr sz="2400" b="1" spc="-20" dirty="0">
                <a:latin typeface="Arial"/>
                <a:cs typeface="Arial"/>
              </a:rPr>
              <a:t> </a:t>
            </a:r>
            <a:r>
              <a:rPr sz="2400" dirty="0">
                <a:latin typeface="Arial"/>
                <a:cs typeface="Arial"/>
              </a:rPr>
              <a:t>Find</a:t>
            </a:r>
            <a:r>
              <a:rPr sz="2400" spc="-10"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address</a:t>
            </a:r>
            <a:r>
              <a:rPr sz="2400" spc="-5" dirty="0">
                <a:latin typeface="Arial"/>
                <a:cs typeface="Arial"/>
              </a:rPr>
              <a:t> </a:t>
            </a:r>
            <a:r>
              <a:rPr lang="en-US" sz="2400" spc="-5" dirty="0">
                <a:latin typeface="Arial"/>
                <a:cs typeface="Arial"/>
              </a:rPr>
              <a:t>of </a:t>
            </a:r>
            <a:r>
              <a:rPr sz="2400" spc="-25" dirty="0">
                <a:latin typeface="Arial"/>
                <a:cs typeface="Arial"/>
              </a:rPr>
              <a:t>our </a:t>
            </a:r>
            <a:r>
              <a:rPr sz="2400" dirty="0">
                <a:latin typeface="Arial"/>
                <a:cs typeface="Arial"/>
              </a:rPr>
              <a:t>malicious</a:t>
            </a:r>
            <a:r>
              <a:rPr sz="2400" spc="10" dirty="0">
                <a:latin typeface="Arial"/>
                <a:cs typeface="Arial"/>
              </a:rPr>
              <a:t> </a:t>
            </a:r>
            <a:r>
              <a:rPr sz="2400" b="1" spc="-10" dirty="0">
                <a:latin typeface="Arial"/>
                <a:cs typeface="Arial"/>
              </a:rPr>
              <a:t>shellcode</a:t>
            </a:r>
            <a:endParaRPr sz="2400" dirty="0">
              <a:latin typeface="Arial"/>
              <a:cs typeface="Arial"/>
            </a:endParaRPr>
          </a:p>
        </p:txBody>
      </p:sp>
      <p:sp>
        <p:nvSpPr>
          <p:cNvPr id="58" name="TextBox 57">
            <a:extLst>
              <a:ext uri="{FF2B5EF4-FFF2-40B4-BE49-F238E27FC236}">
                <a16:creationId xmlns:a16="http://schemas.microsoft.com/office/drawing/2014/main" id="{475BE399-4EF8-08F9-B873-E775A5A81372}"/>
              </a:ext>
            </a:extLst>
          </p:cNvPr>
          <p:cNvSpPr txBox="1"/>
          <p:nvPr/>
        </p:nvSpPr>
        <p:spPr>
          <a:xfrm>
            <a:off x="5867400" y="514521"/>
            <a:ext cx="5486400" cy="954107"/>
          </a:xfrm>
          <a:prstGeom prst="rect">
            <a:avLst/>
          </a:prstGeom>
          <a:noFill/>
        </p:spPr>
        <p:txBody>
          <a:bodyPr wrap="square" rtlCol="0">
            <a:spAutoFit/>
          </a:bodyPr>
          <a:lstStyle/>
          <a:p>
            <a:r>
              <a:rPr lang="en-US" sz="2800" i="1" dirty="0"/>
              <a:t>We are going to guess where our malicious code is going to be!</a:t>
            </a:r>
          </a:p>
        </p:txBody>
      </p:sp>
      <p:sp>
        <p:nvSpPr>
          <p:cNvPr id="40" name="TextBox 39">
            <a:extLst>
              <a:ext uri="{FF2B5EF4-FFF2-40B4-BE49-F238E27FC236}">
                <a16:creationId xmlns:a16="http://schemas.microsoft.com/office/drawing/2014/main" id="{C9C5AE88-E8E3-1AB8-49F3-EECA8BEE17C8}"/>
              </a:ext>
            </a:extLst>
          </p:cNvPr>
          <p:cNvSpPr txBox="1"/>
          <p:nvPr/>
        </p:nvSpPr>
        <p:spPr>
          <a:xfrm>
            <a:off x="7479045" y="2028010"/>
            <a:ext cx="1415772" cy="369332"/>
          </a:xfrm>
          <a:prstGeom prst="rect">
            <a:avLst/>
          </a:prstGeom>
          <a:noFill/>
        </p:spPr>
        <p:txBody>
          <a:bodyPr wrap="none" rtlCol="0">
            <a:spAutoFit/>
          </a:bodyPr>
          <a:lstStyle/>
          <a:p>
            <a:r>
              <a:rPr lang="en-US" dirty="0"/>
              <a:t>Let’s guess!</a:t>
            </a:r>
          </a:p>
        </p:txBody>
      </p:sp>
      <p:grpSp>
        <p:nvGrpSpPr>
          <p:cNvPr id="41" name="object 3">
            <a:extLst>
              <a:ext uri="{FF2B5EF4-FFF2-40B4-BE49-F238E27FC236}">
                <a16:creationId xmlns:a16="http://schemas.microsoft.com/office/drawing/2014/main" id="{D49D71E9-7F52-DD76-365A-EEC42CE4B328}"/>
              </a:ext>
            </a:extLst>
          </p:cNvPr>
          <p:cNvGrpSpPr/>
          <p:nvPr/>
        </p:nvGrpSpPr>
        <p:grpSpPr>
          <a:xfrm>
            <a:off x="597662" y="961897"/>
            <a:ext cx="3378200" cy="1182370"/>
            <a:chOff x="597662" y="961897"/>
            <a:chExt cx="3378200" cy="1182370"/>
          </a:xfrm>
        </p:grpSpPr>
        <p:sp>
          <p:nvSpPr>
            <p:cNvPr id="44" name="object 4">
              <a:extLst>
                <a:ext uri="{FF2B5EF4-FFF2-40B4-BE49-F238E27FC236}">
                  <a16:creationId xmlns:a16="http://schemas.microsoft.com/office/drawing/2014/main" id="{234221CF-1986-61FF-E093-761B4E85A09A}"/>
                </a:ext>
              </a:extLst>
            </p:cNvPr>
            <p:cNvSpPr/>
            <p:nvPr/>
          </p:nvSpPr>
          <p:spPr>
            <a:xfrm>
              <a:off x="610362" y="974597"/>
              <a:ext cx="3352800" cy="1156970"/>
            </a:xfrm>
            <a:custGeom>
              <a:avLst/>
              <a:gdLst/>
              <a:ahLst/>
              <a:cxnLst/>
              <a:rect l="l" t="t" r="r" b="b"/>
              <a:pathLst>
                <a:path w="3352800" h="1156970">
                  <a:moveTo>
                    <a:pt x="3352800" y="0"/>
                  </a:moveTo>
                  <a:lnTo>
                    <a:pt x="0" y="0"/>
                  </a:lnTo>
                  <a:lnTo>
                    <a:pt x="0" y="1156715"/>
                  </a:lnTo>
                  <a:lnTo>
                    <a:pt x="3352800" y="1156715"/>
                  </a:lnTo>
                  <a:lnTo>
                    <a:pt x="3352800" y="0"/>
                  </a:lnTo>
                  <a:close/>
                </a:path>
              </a:pathLst>
            </a:custGeom>
            <a:solidFill>
              <a:srgbClr val="C0504D"/>
            </a:solidFill>
          </p:spPr>
          <p:txBody>
            <a:bodyPr wrap="square" lIns="0" tIns="0" rIns="0" bIns="0" rtlCol="0"/>
            <a:lstStyle/>
            <a:p>
              <a:endParaRPr/>
            </a:p>
          </p:txBody>
        </p:sp>
        <p:sp>
          <p:nvSpPr>
            <p:cNvPr id="45" name="object 5">
              <a:extLst>
                <a:ext uri="{FF2B5EF4-FFF2-40B4-BE49-F238E27FC236}">
                  <a16:creationId xmlns:a16="http://schemas.microsoft.com/office/drawing/2014/main" id="{80DDE664-9BEC-67EE-0874-EFB70C47E59A}"/>
                </a:ext>
              </a:extLst>
            </p:cNvPr>
            <p:cNvSpPr/>
            <p:nvPr/>
          </p:nvSpPr>
          <p:spPr>
            <a:xfrm>
              <a:off x="610362" y="974597"/>
              <a:ext cx="3352800" cy="1156970"/>
            </a:xfrm>
            <a:custGeom>
              <a:avLst/>
              <a:gdLst/>
              <a:ahLst/>
              <a:cxnLst/>
              <a:rect l="l" t="t" r="r" b="b"/>
              <a:pathLst>
                <a:path w="3352800" h="1156970">
                  <a:moveTo>
                    <a:pt x="0" y="1156715"/>
                  </a:moveTo>
                  <a:lnTo>
                    <a:pt x="3352800" y="1156715"/>
                  </a:lnTo>
                  <a:lnTo>
                    <a:pt x="3352800" y="0"/>
                  </a:lnTo>
                  <a:lnTo>
                    <a:pt x="0" y="0"/>
                  </a:lnTo>
                  <a:lnTo>
                    <a:pt x="0" y="1156715"/>
                  </a:lnTo>
                  <a:close/>
                </a:path>
              </a:pathLst>
            </a:custGeom>
            <a:ln w="25400">
              <a:solidFill>
                <a:srgbClr val="000000"/>
              </a:solidFill>
            </a:ln>
          </p:spPr>
          <p:txBody>
            <a:bodyPr wrap="square" lIns="0" tIns="0" rIns="0" bIns="0" rtlCol="0"/>
            <a:lstStyle/>
            <a:p>
              <a:endParaRPr/>
            </a:p>
          </p:txBody>
        </p:sp>
      </p:grpSp>
      <p:sp>
        <p:nvSpPr>
          <p:cNvPr id="46" name="object 6">
            <a:extLst>
              <a:ext uri="{FF2B5EF4-FFF2-40B4-BE49-F238E27FC236}">
                <a16:creationId xmlns:a16="http://schemas.microsoft.com/office/drawing/2014/main" id="{4B77366A-2E84-CCFD-4137-C1EB9F743A67}"/>
              </a:ext>
            </a:extLst>
          </p:cNvPr>
          <p:cNvSpPr txBox="1"/>
          <p:nvPr/>
        </p:nvSpPr>
        <p:spPr>
          <a:xfrm>
            <a:off x="610362" y="974597"/>
            <a:ext cx="3352800" cy="115697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0"/>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50" name="object 7">
            <a:extLst>
              <a:ext uri="{FF2B5EF4-FFF2-40B4-BE49-F238E27FC236}">
                <a16:creationId xmlns:a16="http://schemas.microsoft.com/office/drawing/2014/main" id="{17BAA620-DBE3-499A-A3EE-A8F99BBA77DE}"/>
              </a:ext>
            </a:extLst>
          </p:cNvPr>
          <p:cNvGrpSpPr/>
          <p:nvPr/>
        </p:nvGrpSpPr>
        <p:grpSpPr>
          <a:xfrm>
            <a:off x="571487" y="2787383"/>
            <a:ext cx="3424554" cy="561340"/>
            <a:chOff x="571487" y="2787383"/>
            <a:chExt cx="3424554" cy="561340"/>
          </a:xfrm>
        </p:grpSpPr>
        <p:pic>
          <p:nvPicPr>
            <p:cNvPr id="51" name="object 8">
              <a:extLst>
                <a:ext uri="{FF2B5EF4-FFF2-40B4-BE49-F238E27FC236}">
                  <a16:creationId xmlns:a16="http://schemas.microsoft.com/office/drawing/2014/main" id="{8644A2AA-AE3C-EF8E-29E4-206219B4E2A0}"/>
                </a:ext>
              </a:extLst>
            </p:cNvPr>
            <p:cNvPicPr/>
            <p:nvPr/>
          </p:nvPicPr>
          <p:blipFill>
            <a:blip r:embed="rId3" cstate="print"/>
            <a:stretch>
              <a:fillRect/>
            </a:stretch>
          </p:blipFill>
          <p:spPr>
            <a:xfrm>
              <a:off x="571487" y="2816346"/>
              <a:ext cx="3424452" cy="437424"/>
            </a:xfrm>
            <a:prstGeom prst="rect">
              <a:avLst/>
            </a:prstGeom>
          </p:spPr>
        </p:pic>
        <p:pic>
          <p:nvPicPr>
            <p:cNvPr id="52" name="object 9">
              <a:extLst>
                <a:ext uri="{FF2B5EF4-FFF2-40B4-BE49-F238E27FC236}">
                  <a16:creationId xmlns:a16="http://schemas.microsoft.com/office/drawing/2014/main" id="{B7E3CBF4-2231-E220-596C-B8AC7BB6E1D6}"/>
                </a:ext>
              </a:extLst>
            </p:cNvPr>
            <p:cNvPicPr/>
            <p:nvPr/>
          </p:nvPicPr>
          <p:blipFill>
            <a:blip r:embed="rId4" cstate="print"/>
            <a:stretch>
              <a:fillRect/>
            </a:stretch>
          </p:blipFill>
          <p:spPr>
            <a:xfrm>
              <a:off x="1525524" y="2787383"/>
              <a:ext cx="1513332" cy="560844"/>
            </a:xfrm>
            <a:prstGeom prst="rect">
              <a:avLst/>
            </a:prstGeom>
          </p:spPr>
        </p:pic>
        <p:pic>
          <p:nvPicPr>
            <p:cNvPr id="53" name="object 10">
              <a:extLst>
                <a:ext uri="{FF2B5EF4-FFF2-40B4-BE49-F238E27FC236}">
                  <a16:creationId xmlns:a16="http://schemas.microsoft.com/office/drawing/2014/main" id="{0E039870-696D-B112-1B79-BE05AD3F7D69}"/>
                </a:ext>
              </a:extLst>
            </p:cNvPr>
            <p:cNvPicPr/>
            <p:nvPr/>
          </p:nvPicPr>
          <p:blipFill>
            <a:blip r:embed="rId5" cstate="print"/>
            <a:stretch>
              <a:fillRect/>
            </a:stretch>
          </p:blipFill>
          <p:spPr>
            <a:xfrm>
              <a:off x="609600" y="2834640"/>
              <a:ext cx="3352800" cy="365760"/>
            </a:xfrm>
            <a:prstGeom prst="rect">
              <a:avLst/>
            </a:prstGeom>
          </p:spPr>
        </p:pic>
        <p:sp>
          <p:nvSpPr>
            <p:cNvPr id="54" name="object 11">
              <a:extLst>
                <a:ext uri="{FF2B5EF4-FFF2-40B4-BE49-F238E27FC236}">
                  <a16:creationId xmlns:a16="http://schemas.microsoft.com/office/drawing/2014/main" id="{12E3892E-ED3E-49A0-4058-595461238FE8}"/>
                </a:ext>
              </a:extLst>
            </p:cNvPr>
            <p:cNvSpPr/>
            <p:nvPr/>
          </p:nvSpPr>
          <p:spPr>
            <a:xfrm>
              <a:off x="609600" y="28346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55" name="object 12">
            <a:extLst>
              <a:ext uri="{FF2B5EF4-FFF2-40B4-BE49-F238E27FC236}">
                <a16:creationId xmlns:a16="http://schemas.microsoft.com/office/drawing/2014/main" id="{49D07849-CA2B-6CE4-1E74-D67FC17875EB}"/>
              </a:ext>
            </a:extLst>
          </p:cNvPr>
          <p:cNvSpPr txBox="1"/>
          <p:nvPr/>
        </p:nvSpPr>
        <p:spPr>
          <a:xfrm>
            <a:off x="1693545" y="2852673"/>
            <a:ext cx="118364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0000000000</a:t>
            </a:r>
            <a:endParaRPr sz="1800">
              <a:latin typeface="Calibri"/>
              <a:cs typeface="Calibri"/>
            </a:endParaRPr>
          </a:p>
        </p:txBody>
      </p:sp>
      <p:grpSp>
        <p:nvGrpSpPr>
          <p:cNvPr id="56" name="object 13">
            <a:extLst>
              <a:ext uri="{FF2B5EF4-FFF2-40B4-BE49-F238E27FC236}">
                <a16:creationId xmlns:a16="http://schemas.microsoft.com/office/drawing/2014/main" id="{668917DD-F2B7-51EC-6CA1-DF12BF8A6F07}"/>
              </a:ext>
            </a:extLst>
          </p:cNvPr>
          <p:cNvGrpSpPr/>
          <p:nvPr/>
        </p:nvGrpSpPr>
        <p:grpSpPr>
          <a:xfrm>
            <a:off x="597662" y="3203701"/>
            <a:ext cx="3378200" cy="482600"/>
            <a:chOff x="597662" y="3203701"/>
            <a:chExt cx="3378200" cy="482600"/>
          </a:xfrm>
        </p:grpSpPr>
        <p:sp>
          <p:nvSpPr>
            <p:cNvPr id="57" name="object 14">
              <a:extLst>
                <a:ext uri="{FF2B5EF4-FFF2-40B4-BE49-F238E27FC236}">
                  <a16:creationId xmlns:a16="http://schemas.microsoft.com/office/drawing/2014/main" id="{FD2D0580-403C-DF0F-7B57-4AC961B4060D}"/>
                </a:ext>
              </a:extLst>
            </p:cNvPr>
            <p:cNvSpPr/>
            <p:nvPr/>
          </p:nvSpPr>
          <p:spPr>
            <a:xfrm>
              <a:off x="610362" y="3216401"/>
              <a:ext cx="3352800" cy="457200"/>
            </a:xfrm>
            <a:custGeom>
              <a:avLst/>
              <a:gdLst/>
              <a:ahLst/>
              <a:cxnLst/>
              <a:rect l="l" t="t" r="r" b="b"/>
              <a:pathLst>
                <a:path w="3352800" h="457200">
                  <a:moveTo>
                    <a:pt x="3352800" y="0"/>
                  </a:moveTo>
                  <a:lnTo>
                    <a:pt x="0" y="0"/>
                  </a:lnTo>
                  <a:lnTo>
                    <a:pt x="0" y="457200"/>
                  </a:lnTo>
                  <a:lnTo>
                    <a:pt x="3352800" y="457200"/>
                  </a:lnTo>
                  <a:lnTo>
                    <a:pt x="3352800" y="0"/>
                  </a:lnTo>
                  <a:close/>
                </a:path>
              </a:pathLst>
            </a:custGeom>
            <a:solidFill>
              <a:srgbClr val="C0504D"/>
            </a:solidFill>
          </p:spPr>
          <p:txBody>
            <a:bodyPr wrap="square" lIns="0" tIns="0" rIns="0" bIns="0" rtlCol="0"/>
            <a:lstStyle/>
            <a:p>
              <a:endParaRPr/>
            </a:p>
          </p:txBody>
        </p:sp>
        <p:sp>
          <p:nvSpPr>
            <p:cNvPr id="59" name="object 15">
              <a:extLst>
                <a:ext uri="{FF2B5EF4-FFF2-40B4-BE49-F238E27FC236}">
                  <a16:creationId xmlns:a16="http://schemas.microsoft.com/office/drawing/2014/main" id="{223D9D14-D8BC-57D5-419C-AE8FBE924689}"/>
                </a:ext>
              </a:extLst>
            </p:cNvPr>
            <p:cNvSpPr/>
            <p:nvPr/>
          </p:nvSpPr>
          <p:spPr>
            <a:xfrm>
              <a:off x="610362" y="32164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grpSp>
      <p:sp>
        <p:nvSpPr>
          <p:cNvPr id="60" name="object 16">
            <a:extLst>
              <a:ext uri="{FF2B5EF4-FFF2-40B4-BE49-F238E27FC236}">
                <a16:creationId xmlns:a16="http://schemas.microsoft.com/office/drawing/2014/main" id="{5FA38A33-88C0-4C3E-8E10-1B34B86CB36F}"/>
              </a:ext>
            </a:extLst>
          </p:cNvPr>
          <p:cNvSpPr txBox="1"/>
          <p:nvPr/>
        </p:nvSpPr>
        <p:spPr>
          <a:xfrm>
            <a:off x="623062" y="3278835"/>
            <a:ext cx="3327400" cy="300355"/>
          </a:xfrm>
          <a:prstGeom prst="rect">
            <a:avLst/>
          </a:prstGeom>
        </p:spPr>
        <p:txBody>
          <a:bodyPr vert="horz" wrap="square" lIns="0" tIns="12700" rIns="0" bIns="0" rtlCol="0">
            <a:spAutoFit/>
          </a:bodyPr>
          <a:lstStyle/>
          <a:p>
            <a:pPr marL="739775">
              <a:lnSpc>
                <a:spcPct val="100000"/>
              </a:lnSpc>
              <a:spcBef>
                <a:spcPts val="100"/>
              </a:spcBef>
            </a:pPr>
            <a:r>
              <a:rPr sz="1800" dirty="0">
                <a:latin typeface="Calibri"/>
                <a:cs typeface="Calibri"/>
              </a:rPr>
              <a:t>New</a:t>
            </a:r>
            <a:r>
              <a:rPr sz="1800" spc="-15" dirty="0">
                <a:latin typeface="Calibri"/>
                <a:cs typeface="Calibri"/>
              </a:rPr>
              <a:t> </a:t>
            </a:r>
            <a:r>
              <a:rPr sz="1800" dirty="0">
                <a:latin typeface="Calibri"/>
                <a:cs typeface="Calibri"/>
              </a:rPr>
              <a:t>return</a:t>
            </a:r>
            <a:r>
              <a:rPr sz="1800" spc="-10" dirty="0">
                <a:latin typeface="Calibri"/>
                <a:cs typeface="Calibri"/>
              </a:rPr>
              <a:t> address</a:t>
            </a:r>
            <a:endParaRPr sz="1800">
              <a:latin typeface="Calibri"/>
              <a:cs typeface="Calibri"/>
            </a:endParaRPr>
          </a:p>
        </p:txBody>
      </p:sp>
      <p:grpSp>
        <p:nvGrpSpPr>
          <p:cNvPr id="61" name="object 17">
            <a:extLst>
              <a:ext uri="{FF2B5EF4-FFF2-40B4-BE49-F238E27FC236}">
                <a16:creationId xmlns:a16="http://schemas.microsoft.com/office/drawing/2014/main" id="{9B9B1F80-7C83-AECA-257F-4E36EAF0CF16}"/>
              </a:ext>
            </a:extLst>
          </p:cNvPr>
          <p:cNvGrpSpPr/>
          <p:nvPr/>
        </p:nvGrpSpPr>
        <p:grpSpPr>
          <a:xfrm>
            <a:off x="562355" y="3662171"/>
            <a:ext cx="3442970" cy="2620010"/>
            <a:chOff x="562355" y="3662171"/>
            <a:chExt cx="3442970" cy="2620010"/>
          </a:xfrm>
        </p:grpSpPr>
        <p:pic>
          <p:nvPicPr>
            <p:cNvPr id="62" name="object 18">
              <a:extLst>
                <a:ext uri="{FF2B5EF4-FFF2-40B4-BE49-F238E27FC236}">
                  <a16:creationId xmlns:a16="http://schemas.microsoft.com/office/drawing/2014/main" id="{8DCA8BDE-446E-192C-1BA9-59985327F9DF}"/>
                </a:ext>
              </a:extLst>
            </p:cNvPr>
            <p:cNvPicPr/>
            <p:nvPr/>
          </p:nvPicPr>
          <p:blipFill>
            <a:blip r:embed="rId6" cstate="print"/>
            <a:stretch>
              <a:fillRect/>
            </a:stretch>
          </p:blipFill>
          <p:spPr>
            <a:xfrm>
              <a:off x="562355" y="3662171"/>
              <a:ext cx="3442716" cy="2619755"/>
            </a:xfrm>
            <a:prstGeom prst="rect">
              <a:avLst/>
            </a:prstGeom>
          </p:spPr>
        </p:pic>
        <p:pic>
          <p:nvPicPr>
            <p:cNvPr id="63" name="object 19">
              <a:extLst>
                <a:ext uri="{FF2B5EF4-FFF2-40B4-BE49-F238E27FC236}">
                  <a16:creationId xmlns:a16="http://schemas.microsoft.com/office/drawing/2014/main" id="{CDA33BED-A488-02E7-8D9D-E79E422E7C92}"/>
                </a:ext>
              </a:extLst>
            </p:cNvPr>
            <p:cNvPicPr/>
            <p:nvPr/>
          </p:nvPicPr>
          <p:blipFill>
            <a:blip r:embed="rId7" cstate="print"/>
            <a:stretch>
              <a:fillRect/>
            </a:stretch>
          </p:blipFill>
          <p:spPr>
            <a:xfrm>
              <a:off x="609599" y="3689603"/>
              <a:ext cx="3352800" cy="2529840"/>
            </a:xfrm>
            <a:prstGeom prst="rect">
              <a:avLst/>
            </a:prstGeom>
          </p:spPr>
        </p:pic>
        <p:sp>
          <p:nvSpPr>
            <p:cNvPr id="64" name="object 20">
              <a:extLst>
                <a:ext uri="{FF2B5EF4-FFF2-40B4-BE49-F238E27FC236}">
                  <a16:creationId xmlns:a16="http://schemas.microsoft.com/office/drawing/2014/main" id="{13F3A433-8491-AF9C-905C-0F85883052EE}"/>
                </a:ext>
              </a:extLst>
            </p:cNvPr>
            <p:cNvSpPr/>
            <p:nvPr/>
          </p:nvSpPr>
          <p:spPr>
            <a:xfrm>
              <a:off x="609599" y="3689603"/>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65" name="object 21">
            <a:extLst>
              <a:ext uri="{FF2B5EF4-FFF2-40B4-BE49-F238E27FC236}">
                <a16:creationId xmlns:a16="http://schemas.microsoft.com/office/drawing/2014/main" id="{4106367C-5647-98C9-1741-20FDC29575D6}"/>
              </a:ext>
            </a:extLst>
          </p:cNvPr>
          <p:cNvSpPr txBox="1"/>
          <p:nvPr/>
        </p:nvSpPr>
        <p:spPr>
          <a:xfrm>
            <a:off x="615124" y="4790694"/>
            <a:ext cx="3343275" cy="299720"/>
          </a:xfrm>
          <a:prstGeom prst="rect">
            <a:avLst/>
          </a:prstGeom>
        </p:spPr>
        <p:txBody>
          <a:bodyPr vert="horz" wrap="square" lIns="0" tIns="12700" rIns="0" bIns="0" rtlCol="0">
            <a:spAutoFit/>
          </a:bodyPr>
          <a:lstStyle/>
          <a:p>
            <a:pPr marL="1090930">
              <a:lnSpc>
                <a:spcPct val="100000"/>
              </a:lnSpc>
              <a:spcBef>
                <a:spcPts val="100"/>
              </a:spcBef>
            </a:pPr>
            <a:r>
              <a:rPr sz="1800" spc="-10" dirty="0">
                <a:latin typeface="Calibri"/>
                <a:cs typeface="Calibri"/>
              </a:rPr>
              <a:t>0000000000</a:t>
            </a:r>
            <a:endParaRPr sz="1800">
              <a:latin typeface="Calibri"/>
              <a:cs typeface="Calibri"/>
            </a:endParaRPr>
          </a:p>
        </p:txBody>
      </p:sp>
      <p:sp>
        <p:nvSpPr>
          <p:cNvPr id="66" name="object 22">
            <a:extLst>
              <a:ext uri="{FF2B5EF4-FFF2-40B4-BE49-F238E27FC236}">
                <a16:creationId xmlns:a16="http://schemas.microsoft.com/office/drawing/2014/main" id="{0A78ED12-85BB-58B1-0B3B-C2CBE6174C40}"/>
              </a:ext>
            </a:extLst>
          </p:cNvPr>
          <p:cNvSpPr/>
          <p:nvPr/>
        </p:nvSpPr>
        <p:spPr>
          <a:xfrm>
            <a:off x="610362" y="3687317"/>
            <a:ext cx="3352800" cy="457200"/>
          </a:xfrm>
          <a:custGeom>
            <a:avLst/>
            <a:gdLst/>
            <a:ahLst/>
            <a:cxnLst/>
            <a:rect l="l" t="t" r="r" b="b"/>
            <a:pathLst>
              <a:path w="3352800" h="457200">
                <a:moveTo>
                  <a:pt x="0" y="457199"/>
                </a:moveTo>
                <a:lnTo>
                  <a:pt x="3352800" y="457199"/>
                </a:lnTo>
                <a:lnTo>
                  <a:pt x="3352800" y="0"/>
                </a:lnTo>
                <a:lnTo>
                  <a:pt x="0" y="0"/>
                </a:lnTo>
                <a:lnTo>
                  <a:pt x="0" y="457199"/>
                </a:lnTo>
                <a:close/>
              </a:path>
            </a:pathLst>
          </a:custGeom>
          <a:ln w="25400">
            <a:solidFill>
              <a:srgbClr val="000000"/>
            </a:solidFill>
          </a:ln>
        </p:spPr>
        <p:txBody>
          <a:bodyPr wrap="square" lIns="0" tIns="0" rIns="0" bIns="0" rtlCol="0"/>
          <a:lstStyle/>
          <a:p>
            <a:endParaRPr/>
          </a:p>
        </p:txBody>
      </p:sp>
      <p:sp>
        <p:nvSpPr>
          <p:cNvPr id="67" name="object 23">
            <a:extLst>
              <a:ext uri="{FF2B5EF4-FFF2-40B4-BE49-F238E27FC236}">
                <a16:creationId xmlns:a16="http://schemas.microsoft.com/office/drawing/2014/main" id="{E3CA193E-2055-34D0-9521-9B257175ED8C}"/>
              </a:ext>
            </a:extLst>
          </p:cNvPr>
          <p:cNvSpPr txBox="1"/>
          <p:nvPr/>
        </p:nvSpPr>
        <p:spPr>
          <a:xfrm>
            <a:off x="623062" y="3700017"/>
            <a:ext cx="3327400" cy="431800"/>
          </a:xfrm>
          <a:prstGeom prst="rect">
            <a:avLst/>
          </a:prstGeom>
          <a:solidFill>
            <a:srgbClr val="A6A6A6">
              <a:alpha val="65881"/>
            </a:srgbClr>
          </a:solidFill>
        </p:spPr>
        <p:txBody>
          <a:bodyPr vert="horz" wrap="square" lIns="0" tIns="64135" rIns="0" bIns="0" rtlCol="0">
            <a:spAutoFit/>
          </a:bodyPr>
          <a:lstStyle/>
          <a:p>
            <a:pPr marL="1024890">
              <a:lnSpc>
                <a:spcPct val="100000"/>
              </a:lnSpc>
              <a:spcBef>
                <a:spcPts val="505"/>
              </a:spcBef>
            </a:pPr>
            <a:r>
              <a:rPr sz="1800" spc="-10" dirty="0">
                <a:latin typeface="Calibri"/>
                <a:cs typeface="Calibri"/>
              </a:rPr>
              <a:t>00000000000</a:t>
            </a:r>
            <a:endParaRPr sz="1800">
              <a:latin typeface="Calibri"/>
              <a:cs typeface="Calibri"/>
            </a:endParaRPr>
          </a:p>
        </p:txBody>
      </p:sp>
      <p:sp>
        <p:nvSpPr>
          <p:cNvPr id="68" name="object 24">
            <a:extLst>
              <a:ext uri="{FF2B5EF4-FFF2-40B4-BE49-F238E27FC236}">
                <a16:creationId xmlns:a16="http://schemas.microsoft.com/office/drawing/2014/main" id="{9FB54D21-E81B-A5F0-5F03-88850AA39BF2}"/>
              </a:ext>
            </a:extLst>
          </p:cNvPr>
          <p:cNvSpPr/>
          <p:nvPr/>
        </p:nvSpPr>
        <p:spPr>
          <a:xfrm>
            <a:off x="4076700" y="3672840"/>
            <a:ext cx="228600" cy="2546985"/>
          </a:xfrm>
          <a:custGeom>
            <a:avLst/>
            <a:gdLst/>
            <a:ahLst/>
            <a:cxnLst/>
            <a:rect l="l" t="t" r="r" b="b"/>
            <a:pathLst>
              <a:path w="228600" h="2546985">
                <a:moveTo>
                  <a:pt x="152400" y="190500"/>
                </a:moveTo>
                <a:lnTo>
                  <a:pt x="76200" y="190500"/>
                </a:lnTo>
                <a:lnTo>
                  <a:pt x="76200" y="2546946"/>
                </a:lnTo>
                <a:lnTo>
                  <a:pt x="152400" y="2546946"/>
                </a:lnTo>
                <a:lnTo>
                  <a:pt x="152400" y="190500"/>
                </a:lnTo>
                <a:close/>
              </a:path>
              <a:path w="228600" h="2546985">
                <a:moveTo>
                  <a:pt x="114300" y="0"/>
                </a:moveTo>
                <a:lnTo>
                  <a:pt x="0" y="228600"/>
                </a:lnTo>
                <a:lnTo>
                  <a:pt x="76200" y="228600"/>
                </a:lnTo>
                <a:lnTo>
                  <a:pt x="76200" y="190500"/>
                </a:lnTo>
                <a:lnTo>
                  <a:pt x="209550" y="190500"/>
                </a:lnTo>
                <a:lnTo>
                  <a:pt x="114300" y="0"/>
                </a:lnTo>
                <a:close/>
              </a:path>
              <a:path w="228600" h="2546985">
                <a:moveTo>
                  <a:pt x="209550" y="190500"/>
                </a:moveTo>
                <a:lnTo>
                  <a:pt x="152400" y="190500"/>
                </a:lnTo>
                <a:lnTo>
                  <a:pt x="152400" y="228600"/>
                </a:lnTo>
                <a:lnTo>
                  <a:pt x="228600" y="228600"/>
                </a:lnTo>
                <a:lnTo>
                  <a:pt x="209550" y="190500"/>
                </a:lnTo>
                <a:close/>
              </a:path>
            </a:pathLst>
          </a:custGeom>
          <a:solidFill>
            <a:srgbClr val="497DBA"/>
          </a:solidFill>
        </p:spPr>
        <p:txBody>
          <a:bodyPr wrap="square" lIns="0" tIns="0" rIns="0" bIns="0" rtlCol="0"/>
          <a:lstStyle/>
          <a:p>
            <a:endParaRPr/>
          </a:p>
        </p:txBody>
      </p:sp>
      <p:sp>
        <p:nvSpPr>
          <p:cNvPr id="69" name="object 25">
            <a:extLst>
              <a:ext uri="{FF2B5EF4-FFF2-40B4-BE49-F238E27FC236}">
                <a16:creationId xmlns:a16="http://schemas.microsoft.com/office/drawing/2014/main" id="{7B51752B-BF4F-92BF-968B-5F691948B2E9}"/>
              </a:ext>
            </a:extLst>
          </p:cNvPr>
          <p:cNvSpPr txBox="1"/>
          <p:nvPr/>
        </p:nvSpPr>
        <p:spPr>
          <a:xfrm>
            <a:off x="4346575" y="4782057"/>
            <a:ext cx="405130" cy="299720"/>
          </a:xfrm>
          <a:prstGeom prst="rect">
            <a:avLst/>
          </a:prstGeom>
        </p:spPr>
        <p:txBody>
          <a:bodyPr vert="horz" wrap="square" lIns="0" tIns="12700" rIns="0" bIns="0" rtlCol="0">
            <a:spAutoFit/>
          </a:bodyPr>
          <a:lstStyle/>
          <a:p>
            <a:pPr marL="12700">
              <a:lnSpc>
                <a:spcPct val="100000"/>
              </a:lnSpc>
              <a:spcBef>
                <a:spcPts val="100"/>
              </a:spcBef>
            </a:pPr>
            <a:r>
              <a:rPr sz="1800" b="1" spc="-25" dirty="0">
                <a:latin typeface="Arial"/>
                <a:cs typeface="Arial"/>
              </a:rPr>
              <a:t>112</a:t>
            </a:r>
            <a:endParaRPr sz="1800">
              <a:latin typeface="Arial"/>
              <a:cs typeface="Arial"/>
            </a:endParaRPr>
          </a:p>
        </p:txBody>
      </p:sp>
      <p:grpSp>
        <p:nvGrpSpPr>
          <p:cNvPr id="70" name="object 26">
            <a:extLst>
              <a:ext uri="{FF2B5EF4-FFF2-40B4-BE49-F238E27FC236}">
                <a16:creationId xmlns:a16="http://schemas.microsoft.com/office/drawing/2014/main" id="{E3464167-992C-5380-F7E5-24267919F55B}"/>
              </a:ext>
            </a:extLst>
          </p:cNvPr>
          <p:cNvGrpSpPr/>
          <p:nvPr/>
        </p:nvGrpSpPr>
        <p:grpSpPr>
          <a:xfrm>
            <a:off x="562355" y="2467343"/>
            <a:ext cx="3442970" cy="561340"/>
            <a:chOff x="562355" y="2467343"/>
            <a:chExt cx="3442970" cy="561340"/>
          </a:xfrm>
        </p:grpSpPr>
        <p:pic>
          <p:nvPicPr>
            <p:cNvPr id="71" name="object 27">
              <a:extLst>
                <a:ext uri="{FF2B5EF4-FFF2-40B4-BE49-F238E27FC236}">
                  <a16:creationId xmlns:a16="http://schemas.microsoft.com/office/drawing/2014/main" id="{8B4ADB6B-ABF6-D168-BE29-57F37C5BAA95}"/>
                </a:ext>
              </a:extLst>
            </p:cNvPr>
            <p:cNvPicPr/>
            <p:nvPr/>
          </p:nvPicPr>
          <p:blipFill>
            <a:blip r:embed="rId8" cstate="print"/>
            <a:stretch>
              <a:fillRect/>
            </a:stretch>
          </p:blipFill>
          <p:spPr>
            <a:xfrm>
              <a:off x="562355" y="2487193"/>
              <a:ext cx="3442716" cy="455650"/>
            </a:xfrm>
            <a:prstGeom prst="rect">
              <a:avLst/>
            </a:prstGeom>
          </p:spPr>
        </p:pic>
        <p:pic>
          <p:nvPicPr>
            <p:cNvPr id="72" name="object 28">
              <a:extLst>
                <a:ext uri="{FF2B5EF4-FFF2-40B4-BE49-F238E27FC236}">
                  <a16:creationId xmlns:a16="http://schemas.microsoft.com/office/drawing/2014/main" id="{733249A8-7D7F-2F6B-3199-8A6891FF998E}"/>
                </a:ext>
              </a:extLst>
            </p:cNvPr>
            <p:cNvPicPr/>
            <p:nvPr/>
          </p:nvPicPr>
          <p:blipFill>
            <a:blip r:embed="rId9" cstate="print"/>
            <a:stretch>
              <a:fillRect/>
            </a:stretch>
          </p:blipFill>
          <p:spPr>
            <a:xfrm>
              <a:off x="1467611" y="2467343"/>
              <a:ext cx="1629156" cy="560844"/>
            </a:xfrm>
            <a:prstGeom prst="rect">
              <a:avLst/>
            </a:prstGeom>
          </p:spPr>
        </p:pic>
        <p:pic>
          <p:nvPicPr>
            <p:cNvPr id="73" name="object 29">
              <a:extLst>
                <a:ext uri="{FF2B5EF4-FFF2-40B4-BE49-F238E27FC236}">
                  <a16:creationId xmlns:a16="http://schemas.microsoft.com/office/drawing/2014/main" id="{588EC9FA-0FE2-7108-1915-7C9DA3187452}"/>
                </a:ext>
              </a:extLst>
            </p:cNvPr>
            <p:cNvPicPr/>
            <p:nvPr/>
          </p:nvPicPr>
          <p:blipFill>
            <a:blip r:embed="rId10" cstate="print"/>
            <a:stretch>
              <a:fillRect/>
            </a:stretch>
          </p:blipFill>
          <p:spPr>
            <a:xfrm>
              <a:off x="609599" y="2514600"/>
              <a:ext cx="3352800" cy="365760"/>
            </a:xfrm>
            <a:prstGeom prst="rect">
              <a:avLst/>
            </a:prstGeom>
          </p:spPr>
        </p:pic>
        <p:sp>
          <p:nvSpPr>
            <p:cNvPr id="74" name="object 30">
              <a:extLst>
                <a:ext uri="{FF2B5EF4-FFF2-40B4-BE49-F238E27FC236}">
                  <a16:creationId xmlns:a16="http://schemas.microsoft.com/office/drawing/2014/main" id="{AB5310A7-41EA-0FE0-32B6-11D43A4EDFD2}"/>
                </a:ext>
              </a:extLst>
            </p:cNvPr>
            <p:cNvSpPr/>
            <p:nvPr/>
          </p:nvSpPr>
          <p:spPr>
            <a:xfrm>
              <a:off x="609599" y="251460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75" name="object 31">
            <a:extLst>
              <a:ext uri="{FF2B5EF4-FFF2-40B4-BE49-F238E27FC236}">
                <a16:creationId xmlns:a16="http://schemas.microsoft.com/office/drawing/2014/main" id="{40F9F66F-729B-5CB9-B501-E72252108C3F}"/>
              </a:ext>
            </a:extLst>
          </p:cNvPr>
          <p:cNvSpPr txBox="1"/>
          <p:nvPr/>
        </p:nvSpPr>
        <p:spPr>
          <a:xfrm>
            <a:off x="1635632" y="2533015"/>
            <a:ext cx="129984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00000000000</a:t>
            </a:r>
            <a:endParaRPr sz="1800">
              <a:latin typeface="Calibri"/>
              <a:cs typeface="Calibri"/>
            </a:endParaRPr>
          </a:p>
        </p:txBody>
      </p:sp>
      <p:grpSp>
        <p:nvGrpSpPr>
          <p:cNvPr id="76" name="object 32">
            <a:extLst>
              <a:ext uri="{FF2B5EF4-FFF2-40B4-BE49-F238E27FC236}">
                <a16:creationId xmlns:a16="http://schemas.microsoft.com/office/drawing/2014/main" id="{E28EA9AF-1521-C2F1-6D7A-E8CB5F8B433B}"/>
              </a:ext>
            </a:extLst>
          </p:cNvPr>
          <p:cNvGrpSpPr/>
          <p:nvPr/>
        </p:nvGrpSpPr>
        <p:grpSpPr>
          <a:xfrm>
            <a:off x="562355" y="2090915"/>
            <a:ext cx="3442970" cy="561340"/>
            <a:chOff x="562355" y="2090915"/>
            <a:chExt cx="3442970" cy="561340"/>
          </a:xfrm>
        </p:grpSpPr>
        <p:pic>
          <p:nvPicPr>
            <p:cNvPr id="77" name="object 33">
              <a:extLst>
                <a:ext uri="{FF2B5EF4-FFF2-40B4-BE49-F238E27FC236}">
                  <a16:creationId xmlns:a16="http://schemas.microsoft.com/office/drawing/2014/main" id="{22E676F8-FFFF-48C3-4B69-4DF159258A01}"/>
                </a:ext>
              </a:extLst>
            </p:cNvPr>
            <p:cNvPicPr/>
            <p:nvPr/>
          </p:nvPicPr>
          <p:blipFill>
            <a:blip r:embed="rId11" cstate="print"/>
            <a:stretch>
              <a:fillRect/>
            </a:stretch>
          </p:blipFill>
          <p:spPr>
            <a:xfrm>
              <a:off x="562355" y="2110689"/>
              <a:ext cx="3442716" cy="457250"/>
            </a:xfrm>
            <a:prstGeom prst="rect">
              <a:avLst/>
            </a:prstGeom>
          </p:spPr>
        </p:pic>
        <p:pic>
          <p:nvPicPr>
            <p:cNvPr id="78" name="object 34">
              <a:extLst>
                <a:ext uri="{FF2B5EF4-FFF2-40B4-BE49-F238E27FC236}">
                  <a16:creationId xmlns:a16="http://schemas.microsoft.com/office/drawing/2014/main" id="{FFD611F0-CEB4-201E-4A08-3DF1A1ED274D}"/>
                </a:ext>
              </a:extLst>
            </p:cNvPr>
            <p:cNvPicPr/>
            <p:nvPr/>
          </p:nvPicPr>
          <p:blipFill>
            <a:blip r:embed="rId12" cstate="print"/>
            <a:stretch>
              <a:fillRect/>
            </a:stretch>
          </p:blipFill>
          <p:spPr>
            <a:xfrm>
              <a:off x="1583436" y="2090915"/>
              <a:ext cx="1397508" cy="560844"/>
            </a:xfrm>
            <a:prstGeom prst="rect">
              <a:avLst/>
            </a:prstGeom>
          </p:spPr>
        </p:pic>
        <p:pic>
          <p:nvPicPr>
            <p:cNvPr id="79" name="object 35">
              <a:extLst>
                <a:ext uri="{FF2B5EF4-FFF2-40B4-BE49-F238E27FC236}">
                  <a16:creationId xmlns:a16="http://schemas.microsoft.com/office/drawing/2014/main" id="{EDDAD90B-00AC-8655-D748-8A2857382850}"/>
                </a:ext>
              </a:extLst>
            </p:cNvPr>
            <p:cNvPicPr/>
            <p:nvPr/>
          </p:nvPicPr>
          <p:blipFill>
            <a:blip r:embed="rId13" cstate="print"/>
            <a:stretch>
              <a:fillRect/>
            </a:stretch>
          </p:blipFill>
          <p:spPr>
            <a:xfrm>
              <a:off x="609599" y="2138172"/>
              <a:ext cx="3352800" cy="367284"/>
            </a:xfrm>
            <a:prstGeom prst="rect">
              <a:avLst/>
            </a:prstGeom>
          </p:spPr>
        </p:pic>
        <p:sp>
          <p:nvSpPr>
            <p:cNvPr id="80" name="object 36">
              <a:extLst>
                <a:ext uri="{FF2B5EF4-FFF2-40B4-BE49-F238E27FC236}">
                  <a16:creationId xmlns:a16="http://schemas.microsoft.com/office/drawing/2014/main" id="{D76E147A-6F95-516E-8D33-007400255E78}"/>
                </a:ext>
              </a:extLst>
            </p:cNvPr>
            <p:cNvSpPr/>
            <p:nvPr/>
          </p:nvSpPr>
          <p:spPr>
            <a:xfrm>
              <a:off x="609599" y="2138172"/>
              <a:ext cx="3352800" cy="367665"/>
            </a:xfrm>
            <a:custGeom>
              <a:avLst/>
              <a:gdLst/>
              <a:ahLst/>
              <a:cxnLst/>
              <a:rect l="l" t="t" r="r" b="b"/>
              <a:pathLst>
                <a:path w="3352800" h="367664">
                  <a:moveTo>
                    <a:pt x="0" y="367284"/>
                  </a:moveTo>
                  <a:lnTo>
                    <a:pt x="3352800" y="367284"/>
                  </a:lnTo>
                  <a:lnTo>
                    <a:pt x="3352800" y="0"/>
                  </a:lnTo>
                  <a:lnTo>
                    <a:pt x="0" y="0"/>
                  </a:lnTo>
                  <a:lnTo>
                    <a:pt x="0" y="367284"/>
                  </a:lnTo>
                  <a:close/>
                </a:path>
              </a:pathLst>
            </a:custGeom>
            <a:ln w="9525">
              <a:solidFill>
                <a:srgbClr val="000000"/>
              </a:solidFill>
            </a:ln>
          </p:spPr>
          <p:txBody>
            <a:bodyPr wrap="square" lIns="0" tIns="0" rIns="0" bIns="0" rtlCol="0"/>
            <a:lstStyle/>
            <a:p>
              <a:endParaRPr/>
            </a:p>
          </p:txBody>
        </p:sp>
      </p:grpSp>
      <p:sp>
        <p:nvSpPr>
          <p:cNvPr id="81" name="object 37">
            <a:extLst>
              <a:ext uri="{FF2B5EF4-FFF2-40B4-BE49-F238E27FC236}">
                <a16:creationId xmlns:a16="http://schemas.microsoft.com/office/drawing/2014/main" id="{74AA99CE-D472-97A5-043F-09DBD83C32A7}"/>
              </a:ext>
            </a:extLst>
          </p:cNvPr>
          <p:cNvSpPr txBox="1"/>
          <p:nvPr/>
        </p:nvSpPr>
        <p:spPr>
          <a:xfrm>
            <a:off x="615124" y="2156840"/>
            <a:ext cx="3343275" cy="299720"/>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000000000</a:t>
            </a:r>
            <a:endParaRPr sz="1800">
              <a:latin typeface="Calibri"/>
              <a:cs typeface="Calibri"/>
            </a:endParaRPr>
          </a:p>
        </p:txBody>
      </p:sp>
      <p:sp>
        <p:nvSpPr>
          <p:cNvPr id="82" name="object 40">
            <a:extLst>
              <a:ext uri="{FF2B5EF4-FFF2-40B4-BE49-F238E27FC236}">
                <a16:creationId xmlns:a16="http://schemas.microsoft.com/office/drawing/2014/main" id="{3A511174-F9CF-483D-B9D6-405BDCC340A5}"/>
              </a:ext>
            </a:extLst>
          </p:cNvPr>
          <p:cNvSpPr txBox="1"/>
          <p:nvPr/>
        </p:nvSpPr>
        <p:spPr>
          <a:xfrm>
            <a:off x="4520310" y="2266950"/>
            <a:ext cx="1828800" cy="299720"/>
          </a:xfrm>
          <a:prstGeom prst="rect">
            <a:avLst/>
          </a:prstGeom>
        </p:spPr>
        <p:txBody>
          <a:bodyPr vert="horz" wrap="square" lIns="0" tIns="12700" rIns="0" bIns="0" rtlCol="0">
            <a:spAutoFit/>
          </a:bodyPr>
          <a:lstStyle/>
          <a:p>
            <a:pPr marL="12700">
              <a:lnSpc>
                <a:spcPct val="100000"/>
              </a:lnSpc>
              <a:spcBef>
                <a:spcPts val="100"/>
              </a:spcBef>
            </a:pPr>
            <a:r>
              <a:rPr sz="1800" i="1" dirty="0">
                <a:latin typeface="Arial"/>
                <a:cs typeface="Arial"/>
              </a:rPr>
              <a:t>Program</a:t>
            </a:r>
            <a:r>
              <a:rPr sz="1800" i="1" spc="-15" dirty="0">
                <a:latin typeface="Arial"/>
                <a:cs typeface="Arial"/>
              </a:rPr>
              <a:t> </a:t>
            </a:r>
            <a:r>
              <a:rPr sz="1800" i="1" spc="-10" dirty="0">
                <a:latin typeface="Arial"/>
                <a:cs typeface="Arial"/>
              </a:rPr>
              <a:t>crashes!</a:t>
            </a:r>
            <a:endParaRPr sz="1800">
              <a:latin typeface="Arial"/>
              <a:cs typeface="Arial"/>
            </a:endParaRPr>
          </a:p>
        </p:txBody>
      </p:sp>
      <p:pic>
        <p:nvPicPr>
          <p:cNvPr id="83" name="object 41">
            <a:extLst>
              <a:ext uri="{FF2B5EF4-FFF2-40B4-BE49-F238E27FC236}">
                <a16:creationId xmlns:a16="http://schemas.microsoft.com/office/drawing/2014/main" id="{637EEE91-8184-487C-B52A-DC0D75D6879B}"/>
              </a:ext>
            </a:extLst>
          </p:cNvPr>
          <p:cNvPicPr/>
          <p:nvPr/>
        </p:nvPicPr>
        <p:blipFill>
          <a:blip r:embed="rId14" cstate="print"/>
          <a:stretch>
            <a:fillRect/>
          </a:stretch>
        </p:blipFill>
        <p:spPr>
          <a:xfrm>
            <a:off x="3931030" y="2301239"/>
            <a:ext cx="522732" cy="1149350"/>
          </a:xfrm>
          <a:prstGeom prst="rect">
            <a:avLst/>
          </a:prstGeom>
        </p:spPr>
      </p:pic>
      <p:sp>
        <p:nvSpPr>
          <p:cNvPr id="84" name="object 42">
            <a:extLst>
              <a:ext uri="{FF2B5EF4-FFF2-40B4-BE49-F238E27FC236}">
                <a16:creationId xmlns:a16="http://schemas.microsoft.com/office/drawing/2014/main" id="{E8DF7929-0E16-0B2C-1494-03C01EC5ECB1}"/>
              </a:ext>
            </a:extLst>
          </p:cNvPr>
          <p:cNvSpPr txBox="1"/>
          <p:nvPr/>
        </p:nvSpPr>
        <p:spPr>
          <a:xfrm>
            <a:off x="5532882" y="3621151"/>
            <a:ext cx="4494530" cy="1001394"/>
          </a:xfrm>
          <a:prstGeom prst="rect">
            <a:avLst/>
          </a:prstGeom>
        </p:spPr>
        <p:txBody>
          <a:bodyPr vert="horz" wrap="square" lIns="0" tIns="12700" rIns="0" bIns="0" rtlCol="0">
            <a:spAutoFit/>
          </a:bodyPr>
          <a:lstStyle/>
          <a:p>
            <a:pPr marL="12700" marR="5080">
              <a:lnSpc>
                <a:spcPct val="100000"/>
              </a:lnSpc>
              <a:spcBef>
                <a:spcPts val="100"/>
              </a:spcBef>
            </a:pPr>
            <a:r>
              <a:rPr sz="3200" dirty="0">
                <a:latin typeface="Arial"/>
                <a:cs typeface="Arial"/>
              </a:rPr>
              <a:t>This</a:t>
            </a:r>
            <a:r>
              <a:rPr sz="3200" spc="-45" dirty="0">
                <a:latin typeface="Arial"/>
                <a:cs typeface="Arial"/>
              </a:rPr>
              <a:t> </a:t>
            </a:r>
            <a:r>
              <a:rPr sz="3200" dirty="0">
                <a:latin typeface="Arial"/>
                <a:cs typeface="Arial"/>
              </a:rPr>
              <a:t>could</a:t>
            </a:r>
            <a:r>
              <a:rPr sz="3200" spc="-45" dirty="0">
                <a:latin typeface="Arial"/>
                <a:cs typeface="Arial"/>
              </a:rPr>
              <a:t> </a:t>
            </a:r>
            <a:r>
              <a:rPr sz="3200" dirty="0">
                <a:latin typeface="Arial"/>
                <a:cs typeface="Arial"/>
              </a:rPr>
              <a:t>potentially</a:t>
            </a:r>
            <a:r>
              <a:rPr sz="3200" spc="-45" dirty="0">
                <a:latin typeface="Arial"/>
                <a:cs typeface="Arial"/>
              </a:rPr>
              <a:t> </a:t>
            </a:r>
            <a:r>
              <a:rPr sz="3200" spc="-25" dirty="0">
                <a:latin typeface="Arial"/>
                <a:cs typeface="Arial"/>
              </a:rPr>
              <a:t>go </a:t>
            </a:r>
            <a:r>
              <a:rPr sz="3200" dirty="0">
                <a:latin typeface="Arial"/>
                <a:cs typeface="Arial"/>
              </a:rPr>
              <a:t>on</a:t>
            </a:r>
            <a:r>
              <a:rPr sz="3200" spc="-20" dirty="0">
                <a:latin typeface="Arial"/>
                <a:cs typeface="Arial"/>
              </a:rPr>
              <a:t> </a:t>
            </a:r>
            <a:r>
              <a:rPr sz="3200" dirty="0">
                <a:latin typeface="Arial"/>
                <a:cs typeface="Arial"/>
              </a:rPr>
              <a:t>for</a:t>
            </a:r>
            <a:r>
              <a:rPr sz="3200" spc="-25" dirty="0">
                <a:latin typeface="Arial"/>
                <a:cs typeface="Arial"/>
              </a:rPr>
              <a:t> </a:t>
            </a:r>
            <a:r>
              <a:rPr sz="3200" dirty="0">
                <a:latin typeface="Arial"/>
                <a:cs typeface="Arial"/>
              </a:rPr>
              <a:t>a</a:t>
            </a:r>
            <a:r>
              <a:rPr sz="3200" spc="-15" dirty="0">
                <a:latin typeface="Arial"/>
                <a:cs typeface="Arial"/>
              </a:rPr>
              <a:t> </a:t>
            </a:r>
            <a:r>
              <a:rPr sz="3200" dirty="0">
                <a:latin typeface="Arial"/>
                <a:cs typeface="Arial"/>
              </a:rPr>
              <a:t>very</a:t>
            </a:r>
            <a:r>
              <a:rPr sz="3200" spc="-30" dirty="0">
                <a:latin typeface="Arial"/>
                <a:cs typeface="Arial"/>
              </a:rPr>
              <a:t> </a:t>
            </a:r>
            <a:r>
              <a:rPr sz="3200" dirty="0">
                <a:latin typeface="Arial"/>
                <a:cs typeface="Arial"/>
              </a:rPr>
              <a:t>long</a:t>
            </a:r>
            <a:r>
              <a:rPr sz="3200" spc="-15" dirty="0">
                <a:latin typeface="Arial"/>
                <a:cs typeface="Arial"/>
              </a:rPr>
              <a:t> </a:t>
            </a:r>
            <a:r>
              <a:rPr sz="3200" dirty="0">
                <a:latin typeface="Arial"/>
                <a:cs typeface="Arial"/>
              </a:rPr>
              <a:t>time</a:t>
            </a:r>
            <a:r>
              <a:rPr sz="3200" spc="-25" dirty="0">
                <a:latin typeface="Arial"/>
                <a:cs typeface="Arial"/>
              </a:rPr>
              <a:t> </a:t>
            </a:r>
            <a:r>
              <a:rPr sz="3200" spc="-50" dirty="0">
                <a:latin typeface="Wingdings"/>
                <a:cs typeface="Wingdings"/>
              </a:rPr>
              <a:t></a:t>
            </a:r>
            <a:endParaRPr sz="3200">
              <a:latin typeface="Wingdings"/>
              <a:cs typeface="Wingdings"/>
            </a:endParaRPr>
          </a:p>
        </p:txBody>
      </p:sp>
      <p:sp>
        <p:nvSpPr>
          <p:cNvPr id="85" name="object 43">
            <a:extLst>
              <a:ext uri="{FF2B5EF4-FFF2-40B4-BE49-F238E27FC236}">
                <a16:creationId xmlns:a16="http://schemas.microsoft.com/office/drawing/2014/main" id="{EB96F180-89DE-48A1-663F-331EB342BE5B}"/>
              </a:ext>
            </a:extLst>
          </p:cNvPr>
          <p:cNvSpPr txBox="1"/>
          <p:nvPr/>
        </p:nvSpPr>
        <p:spPr>
          <a:xfrm>
            <a:off x="5470016" y="5049977"/>
            <a:ext cx="4020185" cy="1002030"/>
          </a:xfrm>
          <a:prstGeom prst="rect">
            <a:avLst/>
          </a:prstGeom>
        </p:spPr>
        <p:txBody>
          <a:bodyPr vert="horz" wrap="square" lIns="0" tIns="13335" rIns="0" bIns="0" rtlCol="0">
            <a:spAutoFit/>
          </a:bodyPr>
          <a:lstStyle/>
          <a:p>
            <a:pPr marL="12700" marR="5080">
              <a:lnSpc>
                <a:spcPct val="100000"/>
              </a:lnSpc>
              <a:spcBef>
                <a:spcPts val="105"/>
              </a:spcBef>
            </a:pPr>
            <a:r>
              <a:rPr sz="3200" dirty="0">
                <a:latin typeface="Arial"/>
                <a:cs typeface="Arial"/>
              </a:rPr>
              <a:t>We</a:t>
            </a:r>
            <a:r>
              <a:rPr sz="3200" spc="-25" dirty="0">
                <a:latin typeface="Arial"/>
                <a:cs typeface="Arial"/>
              </a:rPr>
              <a:t> </a:t>
            </a:r>
            <a:r>
              <a:rPr sz="3200" dirty="0">
                <a:latin typeface="Arial"/>
                <a:cs typeface="Arial"/>
              </a:rPr>
              <a:t>need</a:t>
            </a:r>
            <a:r>
              <a:rPr sz="3200" spc="-25" dirty="0">
                <a:latin typeface="Arial"/>
                <a:cs typeface="Arial"/>
              </a:rPr>
              <a:t> </a:t>
            </a:r>
            <a:r>
              <a:rPr sz="3200" dirty="0">
                <a:latin typeface="Arial"/>
                <a:cs typeface="Arial"/>
              </a:rPr>
              <a:t>a</a:t>
            </a:r>
            <a:r>
              <a:rPr sz="3200" spc="-30" dirty="0">
                <a:latin typeface="Arial"/>
                <a:cs typeface="Arial"/>
              </a:rPr>
              <a:t> </a:t>
            </a:r>
            <a:r>
              <a:rPr sz="3200" spc="-10" dirty="0">
                <a:latin typeface="Arial"/>
                <a:cs typeface="Arial"/>
              </a:rPr>
              <a:t>better </a:t>
            </a:r>
            <a:r>
              <a:rPr sz="3200" dirty="0">
                <a:latin typeface="Arial"/>
                <a:cs typeface="Arial"/>
              </a:rPr>
              <a:t>approach</a:t>
            </a:r>
            <a:r>
              <a:rPr sz="3200" spc="-65" dirty="0">
                <a:latin typeface="Arial"/>
                <a:cs typeface="Arial"/>
              </a:rPr>
              <a:t> </a:t>
            </a:r>
            <a:r>
              <a:rPr sz="3200" dirty="0">
                <a:latin typeface="Arial"/>
                <a:cs typeface="Arial"/>
              </a:rPr>
              <a:t>to</a:t>
            </a:r>
            <a:r>
              <a:rPr sz="3200" spc="-35" dirty="0">
                <a:latin typeface="Arial"/>
                <a:cs typeface="Arial"/>
              </a:rPr>
              <a:t> </a:t>
            </a:r>
            <a:r>
              <a:rPr sz="3200" spc="-10" dirty="0">
                <a:latin typeface="Arial"/>
                <a:cs typeface="Arial"/>
              </a:rPr>
              <a:t>guessing!</a:t>
            </a:r>
            <a:endParaRPr sz="3200">
              <a:latin typeface="Arial"/>
              <a:cs typeface="Arial"/>
            </a:endParaRPr>
          </a:p>
        </p:txBody>
      </p:sp>
    </p:spTree>
    <p:extLst>
      <p:ext uri="{BB962C8B-B14F-4D97-AF65-F5344CB8AC3E}">
        <p14:creationId xmlns:p14="http://schemas.microsoft.com/office/powerpoint/2010/main" val="21994161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51</a:t>
            </a:fld>
            <a:endParaRPr lang="en-US" dirty="0"/>
          </a:p>
        </p:txBody>
      </p:sp>
      <p:sp>
        <p:nvSpPr>
          <p:cNvPr id="7" name="object 2">
            <a:extLst>
              <a:ext uri="{FF2B5EF4-FFF2-40B4-BE49-F238E27FC236}">
                <a16:creationId xmlns:a16="http://schemas.microsoft.com/office/drawing/2014/main" id="{77F3AB00-890C-870A-03E5-8F200D07FC1E}"/>
              </a:ext>
            </a:extLst>
          </p:cNvPr>
          <p:cNvSpPr txBox="1"/>
          <p:nvPr/>
        </p:nvSpPr>
        <p:spPr>
          <a:xfrm>
            <a:off x="143584" y="106546"/>
            <a:ext cx="5074285" cy="757555"/>
          </a:xfrm>
          <a:prstGeom prst="rect">
            <a:avLst/>
          </a:prstGeom>
        </p:spPr>
        <p:txBody>
          <a:bodyPr vert="horz" wrap="square" lIns="0" tIns="12700" rIns="0" bIns="0" rtlCol="0">
            <a:spAutoFit/>
          </a:bodyPr>
          <a:lstStyle/>
          <a:p>
            <a:pPr marL="12700" marR="5080">
              <a:lnSpc>
                <a:spcPct val="100000"/>
              </a:lnSpc>
              <a:spcBef>
                <a:spcPts val="100"/>
              </a:spcBef>
            </a:pPr>
            <a:r>
              <a:rPr sz="2400" b="1" u="sng" dirty="0">
                <a:uFill>
                  <a:solidFill>
                    <a:srgbClr val="000000"/>
                  </a:solidFill>
                </a:uFill>
                <a:latin typeface="Arial"/>
                <a:cs typeface="Arial"/>
              </a:rPr>
              <a:t>Step</a:t>
            </a:r>
            <a:r>
              <a:rPr sz="2400" b="1" u="sng" spc="-15" dirty="0">
                <a:uFill>
                  <a:solidFill>
                    <a:srgbClr val="000000"/>
                  </a:solidFill>
                </a:uFill>
                <a:latin typeface="Arial"/>
                <a:cs typeface="Arial"/>
              </a:rPr>
              <a:t> </a:t>
            </a:r>
            <a:r>
              <a:rPr sz="2400" b="1" u="sng" dirty="0">
                <a:uFill>
                  <a:solidFill>
                    <a:srgbClr val="000000"/>
                  </a:solidFill>
                </a:uFill>
                <a:latin typeface="Arial"/>
                <a:cs typeface="Arial"/>
              </a:rPr>
              <a:t>2:</a:t>
            </a:r>
            <a:r>
              <a:rPr sz="2400" b="1" spc="-20" dirty="0">
                <a:latin typeface="Arial"/>
                <a:cs typeface="Arial"/>
              </a:rPr>
              <a:t> </a:t>
            </a:r>
            <a:r>
              <a:rPr sz="2400" dirty="0">
                <a:latin typeface="Arial"/>
                <a:cs typeface="Arial"/>
              </a:rPr>
              <a:t>Find</a:t>
            </a:r>
            <a:r>
              <a:rPr sz="2400" spc="-10"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address</a:t>
            </a:r>
            <a:r>
              <a:rPr sz="2400" spc="-5" dirty="0">
                <a:latin typeface="Arial"/>
                <a:cs typeface="Arial"/>
              </a:rPr>
              <a:t> </a:t>
            </a:r>
            <a:r>
              <a:rPr lang="en-US" sz="2400" spc="-5" dirty="0">
                <a:latin typeface="Arial"/>
                <a:cs typeface="Arial"/>
              </a:rPr>
              <a:t>of </a:t>
            </a:r>
            <a:r>
              <a:rPr sz="2400" spc="-25" dirty="0">
                <a:latin typeface="Arial"/>
                <a:cs typeface="Arial"/>
              </a:rPr>
              <a:t>our </a:t>
            </a:r>
            <a:r>
              <a:rPr sz="2400" dirty="0">
                <a:latin typeface="Arial"/>
                <a:cs typeface="Arial"/>
              </a:rPr>
              <a:t>malicious</a:t>
            </a:r>
            <a:r>
              <a:rPr sz="2400" spc="10" dirty="0">
                <a:latin typeface="Arial"/>
                <a:cs typeface="Arial"/>
              </a:rPr>
              <a:t> </a:t>
            </a:r>
            <a:r>
              <a:rPr sz="2400" b="1" spc="-10" dirty="0">
                <a:latin typeface="Arial"/>
                <a:cs typeface="Arial"/>
              </a:rPr>
              <a:t>shellcode</a:t>
            </a:r>
            <a:endParaRPr sz="2400" dirty="0">
              <a:latin typeface="Arial"/>
              <a:cs typeface="Arial"/>
            </a:endParaRPr>
          </a:p>
        </p:txBody>
      </p:sp>
      <p:sp>
        <p:nvSpPr>
          <p:cNvPr id="58" name="TextBox 57">
            <a:extLst>
              <a:ext uri="{FF2B5EF4-FFF2-40B4-BE49-F238E27FC236}">
                <a16:creationId xmlns:a16="http://schemas.microsoft.com/office/drawing/2014/main" id="{475BE399-4EF8-08F9-B873-E775A5A81372}"/>
              </a:ext>
            </a:extLst>
          </p:cNvPr>
          <p:cNvSpPr txBox="1"/>
          <p:nvPr/>
        </p:nvSpPr>
        <p:spPr>
          <a:xfrm>
            <a:off x="5867400" y="514521"/>
            <a:ext cx="5486400" cy="954107"/>
          </a:xfrm>
          <a:prstGeom prst="rect">
            <a:avLst/>
          </a:prstGeom>
          <a:noFill/>
        </p:spPr>
        <p:txBody>
          <a:bodyPr wrap="square" rtlCol="0">
            <a:spAutoFit/>
          </a:bodyPr>
          <a:lstStyle/>
          <a:p>
            <a:r>
              <a:rPr lang="en-US" sz="2800" i="1" dirty="0"/>
              <a:t>We are going to guess where our malicious code is going to be!</a:t>
            </a:r>
          </a:p>
        </p:txBody>
      </p:sp>
      <p:sp>
        <p:nvSpPr>
          <p:cNvPr id="40" name="TextBox 39">
            <a:extLst>
              <a:ext uri="{FF2B5EF4-FFF2-40B4-BE49-F238E27FC236}">
                <a16:creationId xmlns:a16="http://schemas.microsoft.com/office/drawing/2014/main" id="{C9C5AE88-E8E3-1AB8-49F3-EECA8BEE17C8}"/>
              </a:ext>
            </a:extLst>
          </p:cNvPr>
          <p:cNvSpPr txBox="1"/>
          <p:nvPr/>
        </p:nvSpPr>
        <p:spPr>
          <a:xfrm>
            <a:off x="7479045" y="2028010"/>
            <a:ext cx="1415772" cy="369332"/>
          </a:xfrm>
          <a:prstGeom prst="rect">
            <a:avLst/>
          </a:prstGeom>
          <a:noFill/>
        </p:spPr>
        <p:txBody>
          <a:bodyPr wrap="none" rtlCol="0">
            <a:spAutoFit/>
          </a:bodyPr>
          <a:lstStyle/>
          <a:p>
            <a:r>
              <a:rPr lang="en-US" dirty="0"/>
              <a:t>Let’s guess!</a:t>
            </a:r>
          </a:p>
        </p:txBody>
      </p:sp>
      <p:grpSp>
        <p:nvGrpSpPr>
          <p:cNvPr id="41" name="object 3">
            <a:extLst>
              <a:ext uri="{FF2B5EF4-FFF2-40B4-BE49-F238E27FC236}">
                <a16:creationId xmlns:a16="http://schemas.microsoft.com/office/drawing/2014/main" id="{D49D71E9-7F52-DD76-365A-EEC42CE4B328}"/>
              </a:ext>
            </a:extLst>
          </p:cNvPr>
          <p:cNvGrpSpPr/>
          <p:nvPr/>
        </p:nvGrpSpPr>
        <p:grpSpPr>
          <a:xfrm>
            <a:off x="597662" y="961897"/>
            <a:ext cx="3378200" cy="1182370"/>
            <a:chOff x="597662" y="961897"/>
            <a:chExt cx="3378200" cy="1182370"/>
          </a:xfrm>
        </p:grpSpPr>
        <p:sp>
          <p:nvSpPr>
            <p:cNvPr id="44" name="object 4">
              <a:extLst>
                <a:ext uri="{FF2B5EF4-FFF2-40B4-BE49-F238E27FC236}">
                  <a16:creationId xmlns:a16="http://schemas.microsoft.com/office/drawing/2014/main" id="{234221CF-1986-61FF-E093-761B4E85A09A}"/>
                </a:ext>
              </a:extLst>
            </p:cNvPr>
            <p:cNvSpPr/>
            <p:nvPr/>
          </p:nvSpPr>
          <p:spPr>
            <a:xfrm>
              <a:off x="610362" y="974597"/>
              <a:ext cx="3352800" cy="1156970"/>
            </a:xfrm>
            <a:custGeom>
              <a:avLst/>
              <a:gdLst/>
              <a:ahLst/>
              <a:cxnLst/>
              <a:rect l="l" t="t" r="r" b="b"/>
              <a:pathLst>
                <a:path w="3352800" h="1156970">
                  <a:moveTo>
                    <a:pt x="3352800" y="0"/>
                  </a:moveTo>
                  <a:lnTo>
                    <a:pt x="0" y="0"/>
                  </a:lnTo>
                  <a:lnTo>
                    <a:pt x="0" y="1156715"/>
                  </a:lnTo>
                  <a:lnTo>
                    <a:pt x="3352800" y="1156715"/>
                  </a:lnTo>
                  <a:lnTo>
                    <a:pt x="3352800" y="0"/>
                  </a:lnTo>
                  <a:close/>
                </a:path>
              </a:pathLst>
            </a:custGeom>
            <a:solidFill>
              <a:srgbClr val="C0504D"/>
            </a:solidFill>
          </p:spPr>
          <p:txBody>
            <a:bodyPr wrap="square" lIns="0" tIns="0" rIns="0" bIns="0" rtlCol="0"/>
            <a:lstStyle/>
            <a:p>
              <a:endParaRPr/>
            </a:p>
          </p:txBody>
        </p:sp>
        <p:sp>
          <p:nvSpPr>
            <p:cNvPr id="45" name="object 5">
              <a:extLst>
                <a:ext uri="{FF2B5EF4-FFF2-40B4-BE49-F238E27FC236}">
                  <a16:creationId xmlns:a16="http://schemas.microsoft.com/office/drawing/2014/main" id="{80DDE664-9BEC-67EE-0874-EFB70C47E59A}"/>
                </a:ext>
              </a:extLst>
            </p:cNvPr>
            <p:cNvSpPr/>
            <p:nvPr/>
          </p:nvSpPr>
          <p:spPr>
            <a:xfrm>
              <a:off x="610362" y="974597"/>
              <a:ext cx="3352800" cy="1156970"/>
            </a:xfrm>
            <a:custGeom>
              <a:avLst/>
              <a:gdLst/>
              <a:ahLst/>
              <a:cxnLst/>
              <a:rect l="l" t="t" r="r" b="b"/>
              <a:pathLst>
                <a:path w="3352800" h="1156970">
                  <a:moveTo>
                    <a:pt x="0" y="1156715"/>
                  </a:moveTo>
                  <a:lnTo>
                    <a:pt x="3352800" y="1156715"/>
                  </a:lnTo>
                  <a:lnTo>
                    <a:pt x="3352800" y="0"/>
                  </a:lnTo>
                  <a:lnTo>
                    <a:pt x="0" y="0"/>
                  </a:lnTo>
                  <a:lnTo>
                    <a:pt x="0" y="1156715"/>
                  </a:lnTo>
                  <a:close/>
                </a:path>
              </a:pathLst>
            </a:custGeom>
            <a:ln w="25400">
              <a:solidFill>
                <a:srgbClr val="000000"/>
              </a:solidFill>
            </a:ln>
          </p:spPr>
          <p:txBody>
            <a:bodyPr wrap="square" lIns="0" tIns="0" rIns="0" bIns="0" rtlCol="0"/>
            <a:lstStyle/>
            <a:p>
              <a:endParaRPr/>
            </a:p>
          </p:txBody>
        </p:sp>
      </p:grpSp>
      <p:sp>
        <p:nvSpPr>
          <p:cNvPr id="46" name="object 6">
            <a:extLst>
              <a:ext uri="{FF2B5EF4-FFF2-40B4-BE49-F238E27FC236}">
                <a16:creationId xmlns:a16="http://schemas.microsoft.com/office/drawing/2014/main" id="{4B77366A-2E84-CCFD-4137-C1EB9F743A67}"/>
              </a:ext>
            </a:extLst>
          </p:cNvPr>
          <p:cNvSpPr txBox="1"/>
          <p:nvPr/>
        </p:nvSpPr>
        <p:spPr>
          <a:xfrm>
            <a:off x="610362" y="974597"/>
            <a:ext cx="3352800" cy="115697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0"/>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50" name="object 7">
            <a:extLst>
              <a:ext uri="{FF2B5EF4-FFF2-40B4-BE49-F238E27FC236}">
                <a16:creationId xmlns:a16="http://schemas.microsoft.com/office/drawing/2014/main" id="{17BAA620-DBE3-499A-A3EE-A8F99BBA77DE}"/>
              </a:ext>
            </a:extLst>
          </p:cNvPr>
          <p:cNvGrpSpPr/>
          <p:nvPr/>
        </p:nvGrpSpPr>
        <p:grpSpPr>
          <a:xfrm>
            <a:off x="571487" y="2787383"/>
            <a:ext cx="3424554" cy="561340"/>
            <a:chOff x="571487" y="2787383"/>
            <a:chExt cx="3424554" cy="561340"/>
          </a:xfrm>
        </p:grpSpPr>
        <p:pic>
          <p:nvPicPr>
            <p:cNvPr id="51" name="object 8">
              <a:extLst>
                <a:ext uri="{FF2B5EF4-FFF2-40B4-BE49-F238E27FC236}">
                  <a16:creationId xmlns:a16="http://schemas.microsoft.com/office/drawing/2014/main" id="{8644A2AA-AE3C-EF8E-29E4-206219B4E2A0}"/>
                </a:ext>
              </a:extLst>
            </p:cNvPr>
            <p:cNvPicPr/>
            <p:nvPr/>
          </p:nvPicPr>
          <p:blipFill>
            <a:blip r:embed="rId3" cstate="print"/>
            <a:stretch>
              <a:fillRect/>
            </a:stretch>
          </p:blipFill>
          <p:spPr>
            <a:xfrm>
              <a:off x="571487" y="2816346"/>
              <a:ext cx="3424452" cy="437424"/>
            </a:xfrm>
            <a:prstGeom prst="rect">
              <a:avLst/>
            </a:prstGeom>
          </p:spPr>
        </p:pic>
        <p:pic>
          <p:nvPicPr>
            <p:cNvPr id="52" name="object 9">
              <a:extLst>
                <a:ext uri="{FF2B5EF4-FFF2-40B4-BE49-F238E27FC236}">
                  <a16:creationId xmlns:a16="http://schemas.microsoft.com/office/drawing/2014/main" id="{B7E3CBF4-2231-E220-596C-B8AC7BB6E1D6}"/>
                </a:ext>
              </a:extLst>
            </p:cNvPr>
            <p:cNvPicPr/>
            <p:nvPr/>
          </p:nvPicPr>
          <p:blipFill>
            <a:blip r:embed="rId4" cstate="print"/>
            <a:stretch>
              <a:fillRect/>
            </a:stretch>
          </p:blipFill>
          <p:spPr>
            <a:xfrm>
              <a:off x="1525524" y="2787383"/>
              <a:ext cx="1513332" cy="560844"/>
            </a:xfrm>
            <a:prstGeom prst="rect">
              <a:avLst/>
            </a:prstGeom>
          </p:spPr>
        </p:pic>
        <p:pic>
          <p:nvPicPr>
            <p:cNvPr id="53" name="object 10">
              <a:extLst>
                <a:ext uri="{FF2B5EF4-FFF2-40B4-BE49-F238E27FC236}">
                  <a16:creationId xmlns:a16="http://schemas.microsoft.com/office/drawing/2014/main" id="{0E039870-696D-B112-1B79-BE05AD3F7D69}"/>
                </a:ext>
              </a:extLst>
            </p:cNvPr>
            <p:cNvPicPr/>
            <p:nvPr/>
          </p:nvPicPr>
          <p:blipFill>
            <a:blip r:embed="rId5" cstate="print"/>
            <a:stretch>
              <a:fillRect/>
            </a:stretch>
          </p:blipFill>
          <p:spPr>
            <a:xfrm>
              <a:off x="609600" y="2834640"/>
              <a:ext cx="3352800" cy="365760"/>
            </a:xfrm>
            <a:prstGeom prst="rect">
              <a:avLst/>
            </a:prstGeom>
          </p:spPr>
        </p:pic>
        <p:sp>
          <p:nvSpPr>
            <p:cNvPr id="54" name="object 11">
              <a:extLst>
                <a:ext uri="{FF2B5EF4-FFF2-40B4-BE49-F238E27FC236}">
                  <a16:creationId xmlns:a16="http://schemas.microsoft.com/office/drawing/2014/main" id="{12E3892E-ED3E-49A0-4058-595461238FE8}"/>
                </a:ext>
              </a:extLst>
            </p:cNvPr>
            <p:cNvSpPr/>
            <p:nvPr/>
          </p:nvSpPr>
          <p:spPr>
            <a:xfrm>
              <a:off x="609600" y="28346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55" name="object 12">
            <a:extLst>
              <a:ext uri="{FF2B5EF4-FFF2-40B4-BE49-F238E27FC236}">
                <a16:creationId xmlns:a16="http://schemas.microsoft.com/office/drawing/2014/main" id="{49D07849-CA2B-6CE4-1E74-D67FC17875EB}"/>
              </a:ext>
            </a:extLst>
          </p:cNvPr>
          <p:cNvSpPr txBox="1"/>
          <p:nvPr/>
        </p:nvSpPr>
        <p:spPr>
          <a:xfrm>
            <a:off x="1693545" y="2852673"/>
            <a:ext cx="118364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0000000000</a:t>
            </a:r>
            <a:endParaRPr sz="1800">
              <a:latin typeface="Calibri"/>
              <a:cs typeface="Calibri"/>
            </a:endParaRPr>
          </a:p>
        </p:txBody>
      </p:sp>
      <p:grpSp>
        <p:nvGrpSpPr>
          <p:cNvPr id="56" name="object 13">
            <a:extLst>
              <a:ext uri="{FF2B5EF4-FFF2-40B4-BE49-F238E27FC236}">
                <a16:creationId xmlns:a16="http://schemas.microsoft.com/office/drawing/2014/main" id="{668917DD-F2B7-51EC-6CA1-DF12BF8A6F07}"/>
              </a:ext>
            </a:extLst>
          </p:cNvPr>
          <p:cNvGrpSpPr/>
          <p:nvPr/>
        </p:nvGrpSpPr>
        <p:grpSpPr>
          <a:xfrm>
            <a:off x="597662" y="3203701"/>
            <a:ext cx="3378200" cy="482600"/>
            <a:chOff x="597662" y="3203701"/>
            <a:chExt cx="3378200" cy="482600"/>
          </a:xfrm>
        </p:grpSpPr>
        <p:sp>
          <p:nvSpPr>
            <p:cNvPr id="57" name="object 14">
              <a:extLst>
                <a:ext uri="{FF2B5EF4-FFF2-40B4-BE49-F238E27FC236}">
                  <a16:creationId xmlns:a16="http://schemas.microsoft.com/office/drawing/2014/main" id="{FD2D0580-403C-DF0F-7B57-4AC961B4060D}"/>
                </a:ext>
              </a:extLst>
            </p:cNvPr>
            <p:cNvSpPr/>
            <p:nvPr/>
          </p:nvSpPr>
          <p:spPr>
            <a:xfrm>
              <a:off x="610362" y="3216401"/>
              <a:ext cx="3352800" cy="457200"/>
            </a:xfrm>
            <a:custGeom>
              <a:avLst/>
              <a:gdLst/>
              <a:ahLst/>
              <a:cxnLst/>
              <a:rect l="l" t="t" r="r" b="b"/>
              <a:pathLst>
                <a:path w="3352800" h="457200">
                  <a:moveTo>
                    <a:pt x="3352800" y="0"/>
                  </a:moveTo>
                  <a:lnTo>
                    <a:pt x="0" y="0"/>
                  </a:lnTo>
                  <a:lnTo>
                    <a:pt x="0" y="457200"/>
                  </a:lnTo>
                  <a:lnTo>
                    <a:pt x="3352800" y="457200"/>
                  </a:lnTo>
                  <a:lnTo>
                    <a:pt x="3352800" y="0"/>
                  </a:lnTo>
                  <a:close/>
                </a:path>
              </a:pathLst>
            </a:custGeom>
            <a:solidFill>
              <a:srgbClr val="C0504D"/>
            </a:solidFill>
          </p:spPr>
          <p:txBody>
            <a:bodyPr wrap="square" lIns="0" tIns="0" rIns="0" bIns="0" rtlCol="0"/>
            <a:lstStyle/>
            <a:p>
              <a:endParaRPr/>
            </a:p>
          </p:txBody>
        </p:sp>
        <p:sp>
          <p:nvSpPr>
            <p:cNvPr id="59" name="object 15">
              <a:extLst>
                <a:ext uri="{FF2B5EF4-FFF2-40B4-BE49-F238E27FC236}">
                  <a16:creationId xmlns:a16="http://schemas.microsoft.com/office/drawing/2014/main" id="{223D9D14-D8BC-57D5-419C-AE8FBE924689}"/>
                </a:ext>
              </a:extLst>
            </p:cNvPr>
            <p:cNvSpPr/>
            <p:nvPr/>
          </p:nvSpPr>
          <p:spPr>
            <a:xfrm>
              <a:off x="610362" y="32164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grpSp>
      <p:sp>
        <p:nvSpPr>
          <p:cNvPr id="60" name="object 16">
            <a:extLst>
              <a:ext uri="{FF2B5EF4-FFF2-40B4-BE49-F238E27FC236}">
                <a16:creationId xmlns:a16="http://schemas.microsoft.com/office/drawing/2014/main" id="{5FA38A33-88C0-4C3E-8E10-1B34B86CB36F}"/>
              </a:ext>
            </a:extLst>
          </p:cNvPr>
          <p:cNvSpPr txBox="1"/>
          <p:nvPr/>
        </p:nvSpPr>
        <p:spPr>
          <a:xfrm>
            <a:off x="623062" y="3278835"/>
            <a:ext cx="3327400" cy="300355"/>
          </a:xfrm>
          <a:prstGeom prst="rect">
            <a:avLst/>
          </a:prstGeom>
        </p:spPr>
        <p:txBody>
          <a:bodyPr vert="horz" wrap="square" lIns="0" tIns="12700" rIns="0" bIns="0" rtlCol="0">
            <a:spAutoFit/>
          </a:bodyPr>
          <a:lstStyle/>
          <a:p>
            <a:pPr marL="739775">
              <a:lnSpc>
                <a:spcPct val="100000"/>
              </a:lnSpc>
              <a:spcBef>
                <a:spcPts val="100"/>
              </a:spcBef>
            </a:pPr>
            <a:r>
              <a:rPr sz="1800" dirty="0">
                <a:latin typeface="Calibri"/>
                <a:cs typeface="Calibri"/>
              </a:rPr>
              <a:t>New</a:t>
            </a:r>
            <a:r>
              <a:rPr sz="1800" spc="-15" dirty="0">
                <a:latin typeface="Calibri"/>
                <a:cs typeface="Calibri"/>
              </a:rPr>
              <a:t> </a:t>
            </a:r>
            <a:r>
              <a:rPr sz="1800" dirty="0">
                <a:latin typeface="Calibri"/>
                <a:cs typeface="Calibri"/>
              </a:rPr>
              <a:t>return</a:t>
            </a:r>
            <a:r>
              <a:rPr sz="1800" spc="-10" dirty="0">
                <a:latin typeface="Calibri"/>
                <a:cs typeface="Calibri"/>
              </a:rPr>
              <a:t> address</a:t>
            </a:r>
            <a:endParaRPr sz="1800">
              <a:latin typeface="Calibri"/>
              <a:cs typeface="Calibri"/>
            </a:endParaRPr>
          </a:p>
        </p:txBody>
      </p:sp>
      <p:grpSp>
        <p:nvGrpSpPr>
          <p:cNvPr id="61" name="object 17">
            <a:extLst>
              <a:ext uri="{FF2B5EF4-FFF2-40B4-BE49-F238E27FC236}">
                <a16:creationId xmlns:a16="http://schemas.microsoft.com/office/drawing/2014/main" id="{9B9B1F80-7C83-AECA-257F-4E36EAF0CF16}"/>
              </a:ext>
            </a:extLst>
          </p:cNvPr>
          <p:cNvGrpSpPr/>
          <p:nvPr/>
        </p:nvGrpSpPr>
        <p:grpSpPr>
          <a:xfrm>
            <a:off x="562355" y="3662171"/>
            <a:ext cx="3442970" cy="2620010"/>
            <a:chOff x="562355" y="3662171"/>
            <a:chExt cx="3442970" cy="2620010"/>
          </a:xfrm>
        </p:grpSpPr>
        <p:pic>
          <p:nvPicPr>
            <p:cNvPr id="62" name="object 18">
              <a:extLst>
                <a:ext uri="{FF2B5EF4-FFF2-40B4-BE49-F238E27FC236}">
                  <a16:creationId xmlns:a16="http://schemas.microsoft.com/office/drawing/2014/main" id="{8DCA8BDE-446E-192C-1BA9-59985327F9DF}"/>
                </a:ext>
              </a:extLst>
            </p:cNvPr>
            <p:cNvPicPr/>
            <p:nvPr/>
          </p:nvPicPr>
          <p:blipFill>
            <a:blip r:embed="rId6" cstate="print"/>
            <a:stretch>
              <a:fillRect/>
            </a:stretch>
          </p:blipFill>
          <p:spPr>
            <a:xfrm>
              <a:off x="562355" y="3662171"/>
              <a:ext cx="3442716" cy="2619755"/>
            </a:xfrm>
            <a:prstGeom prst="rect">
              <a:avLst/>
            </a:prstGeom>
          </p:spPr>
        </p:pic>
        <p:pic>
          <p:nvPicPr>
            <p:cNvPr id="63" name="object 19">
              <a:extLst>
                <a:ext uri="{FF2B5EF4-FFF2-40B4-BE49-F238E27FC236}">
                  <a16:creationId xmlns:a16="http://schemas.microsoft.com/office/drawing/2014/main" id="{CDA33BED-A488-02E7-8D9D-E79E422E7C92}"/>
                </a:ext>
              </a:extLst>
            </p:cNvPr>
            <p:cNvPicPr/>
            <p:nvPr/>
          </p:nvPicPr>
          <p:blipFill>
            <a:blip r:embed="rId7" cstate="print"/>
            <a:stretch>
              <a:fillRect/>
            </a:stretch>
          </p:blipFill>
          <p:spPr>
            <a:xfrm>
              <a:off x="609599" y="3689603"/>
              <a:ext cx="3352800" cy="2529840"/>
            </a:xfrm>
            <a:prstGeom prst="rect">
              <a:avLst/>
            </a:prstGeom>
          </p:spPr>
        </p:pic>
        <p:sp>
          <p:nvSpPr>
            <p:cNvPr id="64" name="object 20">
              <a:extLst>
                <a:ext uri="{FF2B5EF4-FFF2-40B4-BE49-F238E27FC236}">
                  <a16:creationId xmlns:a16="http://schemas.microsoft.com/office/drawing/2014/main" id="{13F3A433-8491-AF9C-905C-0F85883052EE}"/>
                </a:ext>
              </a:extLst>
            </p:cNvPr>
            <p:cNvSpPr/>
            <p:nvPr/>
          </p:nvSpPr>
          <p:spPr>
            <a:xfrm>
              <a:off x="609599" y="3689603"/>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65" name="object 21">
            <a:extLst>
              <a:ext uri="{FF2B5EF4-FFF2-40B4-BE49-F238E27FC236}">
                <a16:creationId xmlns:a16="http://schemas.microsoft.com/office/drawing/2014/main" id="{4106367C-5647-98C9-1741-20FDC29575D6}"/>
              </a:ext>
            </a:extLst>
          </p:cNvPr>
          <p:cNvSpPr txBox="1"/>
          <p:nvPr/>
        </p:nvSpPr>
        <p:spPr>
          <a:xfrm>
            <a:off x="615124" y="4790694"/>
            <a:ext cx="3343275" cy="299720"/>
          </a:xfrm>
          <a:prstGeom prst="rect">
            <a:avLst/>
          </a:prstGeom>
        </p:spPr>
        <p:txBody>
          <a:bodyPr vert="horz" wrap="square" lIns="0" tIns="12700" rIns="0" bIns="0" rtlCol="0">
            <a:spAutoFit/>
          </a:bodyPr>
          <a:lstStyle/>
          <a:p>
            <a:pPr marL="1090930">
              <a:lnSpc>
                <a:spcPct val="100000"/>
              </a:lnSpc>
              <a:spcBef>
                <a:spcPts val="100"/>
              </a:spcBef>
            </a:pPr>
            <a:r>
              <a:rPr sz="1800" spc="-10" dirty="0">
                <a:latin typeface="Calibri"/>
                <a:cs typeface="Calibri"/>
              </a:rPr>
              <a:t>0000000000</a:t>
            </a:r>
            <a:endParaRPr sz="1800">
              <a:latin typeface="Calibri"/>
              <a:cs typeface="Calibri"/>
            </a:endParaRPr>
          </a:p>
        </p:txBody>
      </p:sp>
      <p:sp>
        <p:nvSpPr>
          <p:cNvPr id="66" name="object 22">
            <a:extLst>
              <a:ext uri="{FF2B5EF4-FFF2-40B4-BE49-F238E27FC236}">
                <a16:creationId xmlns:a16="http://schemas.microsoft.com/office/drawing/2014/main" id="{0A78ED12-85BB-58B1-0B3B-C2CBE6174C40}"/>
              </a:ext>
            </a:extLst>
          </p:cNvPr>
          <p:cNvSpPr/>
          <p:nvPr/>
        </p:nvSpPr>
        <p:spPr>
          <a:xfrm>
            <a:off x="610362" y="3687317"/>
            <a:ext cx="3352800" cy="457200"/>
          </a:xfrm>
          <a:custGeom>
            <a:avLst/>
            <a:gdLst/>
            <a:ahLst/>
            <a:cxnLst/>
            <a:rect l="l" t="t" r="r" b="b"/>
            <a:pathLst>
              <a:path w="3352800" h="457200">
                <a:moveTo>
                  <a:pt x="0" y="457199"/>
                </a:moveTo>
                <a:lnTo>
                  <a:pt x="3352800" y="457199"/>
                </a:lnTo>
                <a:lnTo>
                  <a:pt x="3352800" y="0"/>
                </a:lnTo>
                <a:lnTo>
                  <a:pt x="0" y="0"/>
                </a:lnTo>
                <a:lnTo>
                  <a:pt x="0" y="457199"/>
                </a:lnTo>
                <a:close/>
              </a:path>
            </a:pathLst>
          </a:custGeom>
          <a:ln w="25400">
            <a:solidFill>
              <a:srgbClr val="000000"/>
            </a:solidFill>
          </a:ln>
        </p:spPr>
        <p:txBody>
          <a:bodyPr wrap="square" lIns="0" tIns="0" rIns="0" bIns="0" rtlCol="0"/>
          <a:lstStyle/>
          <a:p>
            <a:endParaRPr/>
          </a:p>
        </p:txBody>
      </p:sp>
      <p:sp>
        <p:nvSpPr>
          <p:cNvPr id="67" name="object 23">
            <a:extLst>
              <a:ext uri="{FF2B5EF4-FFF2-40B4-BE49-F238E27FC236}">
                <a16:creationId xmlns:a16="http://schemas.microsoft.com/office/drawing/2014/main" id="{E3CA193E-2055-34D0-9521-9B257175ED8C}"/>
              </a:ext>
            </a:extLst>
          </p:cNvPr>
          <p:cNvSpPr txBox="1"/>
          <p:nvPr/>
        </p:nvSpPr>
        <p:spPr>
          <a:xfrm>
            <a:off x="623062" y="3700017"/>
            <a:ext cx="3327400" cy="431800"/>
          </a:xfrm>
          <a:prstGeom prst="rect">
            <a:avLst/>
          </a:prstGeom>
          <a:solidFill>
            <a:srgbClr val="A6A6A6">
              <a:alpha val="65881"/>
            </a:srgbClr>
          </a:solidFill>
        </p:spPr>
        <p:txBody>
          <a:bodyPr vert="horz" wrap="square" lIns="0" tIns="64135" rIns="0" bIns="0" rtlCol="0">
            <a:spAutoFit/>
          </a:bodyPr>
          <a:lstStyle/>
          <a:p>
            <a:pPr marL="1024890">
              <a:lnSpc>
                <a:spcPct val="100000"/>
              </a:lnSpc>
              <a:spcBef>
                <a:spcPts val="505"/>
              </a:spcBef>
            </a:pPr>
            <a:r>
              <a:rPr sz="1800" spc="-10" dirty="0">
                <a:latin typeface="Calibri"/>
                <a:cs typeface="Calibri"/>
              </a:rPr>
              <a:t>00000000000</a:t>
            </a:r>
            <a:endParaRPr sz="1800">
              <a:latin typeface="Calibri"/>
              <a:cs typeface="Calibri"/>
            </a:endParaRPr>
          </a:p>
        </p:txBody>
      </p:sp>
      <p:sp>
        <p:nvSpPr>
          <p:cNvPr id="68" name="object 24">
            <a:extLst>
              <a:ext uri="{FF2B5EF4-FFF2-40B4-BE49-F238E27FC236}">
                <a16:creationId xmlns:a16="http://schemas.microsoft.com/office/drawing/2014/main" id="{9FB54D21-E81B-A5F0-5F03-88850AA39BF2}"/>
              </a:ext>
            </a:extLst>
          </p:cNvPr>
          <p:cNvSpPr/>
          <p:nvPr/>
        </p:nvSpPr>
        <p:spPr>
          <a:xfrm>
            <a:off x="4076700" y="3672840"/>
            <a:ext cx="228600" cy="2546985"/>
          </a:xfrm>
          <a:custGeom>
            <a:avLst/>
            <a:gdLst/>
            <a:ahLst/>
            <a:cxnLst/>
            <a:rect l="l" t="t" r="r" b="b"/>
            <a:pathLst>
              <a:path w="228600" h="2546985">
                <a:moveTo>
                  <a:pt x="152400" y="190500"/>
                </a:moveTo>
                <a:lnTo>
                  <a:pt x="76200" y="190500"/>
                </a:lnTo>
                <a:lnTo>
                  <a:pt x="76200" y="2546946"/>
                </a:lnTo>
                <a:lnTo>
                  <a:pt x="152400" y="2546946"/>
                </a:lnTo>
                <a:lnTo>
                  <a:pt x="152400" y="190500"/>
                </a:lnTo>
                <a:close/>
              </a:path>
              <a:path w="228600" h="2546985">
                <a:moveTo>
                  <a:pt x="114300" y="0"/>
                </a:moveTo>
                <a:lnTo>
                  <a:pt x="0" y="228600"/>
                </a:lnTo>
                <a:lnTo>
                  <a:pt x="76200" y="228600"/>
                </a:lnTo>
                <a:lnTo>
                  <a:pt x="76200" y="190500"/>
                </a:lnTo>
                <a:lnTo>
                  <a:pt x="209550" y="190500"/>
                </a:lnTo>
                <a:lnTo>
                  <a:pt x="114300" y="0"/>
                </a:lnTo>
                <a:close/>
              </a:path>
              <a:path w="228600" h="2546985">
                <a:moveTo>
                  <a:pt x="209550" y="190500"/>
                </a:moveTo>
                <a:lnTo>
                  <a:pt x="152400" y="190500"/>
                </a:lnTo>
                <a:lnTo>
                  <a:pt x="152400" y="228600"/>
                </a:lnTo>
                <a:lnTo>
                  <a:pt x="228600" y="228600"/>
                </a:lnTo>
                <a:lnTo>
                  <a:pt x="209550" y="190500"/>
                </a:lnTo>
                <a:close/>
              </a:path>
            </a:pathLst>
          </a:custGeom>
          <a:solidFill>
            <a:srgbClr val="497DBA"/>
          </a:solidFill>
        </p:spPr>
        <p:txBody>
          <a:bodyPr wrap="square" lIns="0" tIns="0" rIns="0" bIns="0" rtlCol="0"/>
          <a:lstStyle/>
          <a:p>
            <a:endParaRPr/>
          </a:p>
        </p:txBody>
      </p:sp>
      <p:sp>
        <p:nvSpPr>
          <p:cNvPr id="69" name="object 25">
            <a:extLst>
              <a:ext uri="{FF2B5EF4-FFF2-40B4-BE49-F238E27FC236}">
                <a16:creationId xmlns:a16="http://schemas.microsoft.com/office/drawing/2014/main" id="{7B51752B-BF4F-92BF-968B-5F691948B2E9}"/>
              </a:ext>
            </a:extLst>
          </p:cNvPr>
          <p:cNvSpPr txBox="1"/>
          <p:nvPr/>
        </p:nvSpPr>
        <p:spPr>
          <a:xfrm>
            <a:off x="4346575" y="4782057"/>
            <a:ext cx="405130" cy="299720"/>
          </a:xfrm>
          <a:prstGeom prst="rect">
            <a:avLst/>
          </a:prstGeom>
        </p:spPr>
        <p:txBody>
          <a:bodyPr vert="horz" wrap="square" lIns="0" tIns="12700" rIns="0" bIns="0" rtlCol="0">
            <a:spAutoFit/>
          </a:bodyPr>
          <a:lstStyle/>
          <a:p>
            <a:pPr marL="12700">
              <a:lnSpc>
                <a:spcPct val="100000"/>
              </a:lnSpc>
              <a:spcBef>
                <a:spcPts val="100"/>
              </a:spcBef>
            </a:pPr>
            <a:r>
              <a:rPr sz="1800" b="1" spc="-25" dirty="0">
                <a:latin typeface="Arial"/>
                <a:cs typeface="Arial"/>
              </a:rPr>
              <a:t>112</a:t>
            </a:r>
            <a:endParaRPr sz="1800">
              <a:latin typeface="Arial"/>
              <a:cs typeface="Arial"/>
            </a:endParaRPr>
          </a:p>
        </p:txBody>
      </p:sp>
      <p:grpSp>
        <p:nvGrpSpPr>
          <p:cNvPr id="70" name="object 26">
            <a:extLst>
              <a:ext uri="{FF2B5EF4-FFF2-40B4-BE49-F238E27FC236}">
                <a16:creationId xmlns:a16="http://schemas.microsoft.com/office/drawing/2014/main" id="{E3464167-992C-5380-F7E5-24267919F55B}"/>
              </a:ext>
            </a:extLst>
          </p:cNvPr>
          <p:cNvGrpSpPr/>
          <p:nvPr/>
        </p:nvGrpSpPr>
        <p:grpSpPr>
          <a:xfrm>
            <a:off x="562355" y="2467343"/>
            <a:ext cx="3442970" cy="561340"/>
            <a:chOff x="562355" y="2467343"/>
            <a:chExt cx="3442970" cy="561340"/>
          </a:xfrm>
        </p:grpSpPr>
        <p:pic>
          <p:nvPicPr>
            <p:cNvPr id="71" name="object 27">
              <a:extLst>
                <a:ext uri="{FF2B5EF4-FFF2-40B4-BE49-F238E27FC236}">
                  <a16:creationId xmlns:a16="http://schemas.microsoft.com/office/drawing/2014/main" id="{8B4ADB6B-ABF6-D168-BE29-57F37C5BAA95}"/>
                </a:ext>
              </a:extLst>
            </p:cNvPr>
            <p:cNvPicPr/>
            <p:nvPr/>
          </p:nvPicPr>
          <p:blipFill>
            <a:blip r:embed="rId8" cstate="print"/>
            <a:stretch>
              <a:fillRect/>
            </a:stretch>
          </p:blipFill>
          <p:spPr>
            <a:xfrm>
              <a:off x="562355" y="2487193"/>
              <a:ext cx="3442716" cy="455650"/>
            </a:xfrm>
            <a:prstGeom prst="rect">
              <a:avLst/>
            </a:prstGeom>
          </p:spPr>
        </p:pic>
        <p:pic>
          <p:nvPicPr>
            <p:cNvPr id="72" name="object 28">
              <a:extLst>
                <a:ext uri="{FF2B5EF4-FFF2-40B4-BE49-F238E27FC236}">
                  <a16:creationId xmlns:a16="http://schemas.microsoft.com/office/drawing/2014/main" id="{733249A8-7D7F-2F6B-3199-8A6891FF998E}"/>
                </a:ext>
              </a:extLst>
            </p:cNvPr>
            <p:cNvPicPr/>
            <p:nvPr/>
          </p:nvPicPr>
          <p:blipFill>
            <a:blip r:embed="rId9" cstate="print"/>
            <a:stretch>
              <a:fillRect/>
            </a:stretch>
          </p:blipFill>
          <p:spPr>
            <a:xfrm>
              <a:off x="1467611" y="2467343"/>
              <a:ext cx="1629156" cy="560844"/>
            </a:xfrm>
            <a:prstGeom prst="rect">
              <a:avLst/>
            </a:prstGeom>
          </p:spPr>
        </p:pic>
        <p:pic>
          <p:nvPicPr>
            <p:cNvPr id="73" name="object 29">
              <a:extLst>
                <a:ext uri="{FF2B5EF4-FFF2-40B4-BE49-F238E27FC236}">
                  <a16:creationId xmlns:a16="http://schemas.microsoft.com/office/drawing/2014/main" id="{588EC9FA-0FE2-7108-1915-7C9DA3187452}"/>
                </a:ext>
              </a:extLst>
            </p:cNvPr>
            <p:cNvPicPr/>
            <p:nvPr/>
          </p:nvPicPr>
          <p:blipFill>
            <a:blip r:embed="rId10" cstate="print"/>
            <a:stretch>
              <a:fillRect/>
            </a:stretch>
          </p:blipFill>
          <p:spPr>
            <a:xfrm>
              <a:off x="609599" y="2514600"/>
              <a:ext cx="3352800" cy="365760"/>
            </a:xfrm>
            <a:prstGeom prst="rect">
              <a:avLst/>
            </a:prstGeom>
          </p:spPr>
        </p:pic>
        <p:sp>
          <p:nvSpPr>
            <p:cNvPr id="74" name="object 30">
              <a:extLst>
                <a:ext uri="{FF2B5EF4-FFF2-40B4-BE49-F238E27FC236}">
                  <a16:creationId xmlns:a16="http://schemas.microsoft.com/office/drawing/2014/main" id="{AB5310A7-41EA-0FE0-32B6-11D43A4EDFD2}"/>
                </a:ext>
              </a:extLst>
            </p:cNvPr>
            <p:cNvSpPr/>
            <p:nvPr/>
          </p:nvSpPr>
          <p:spPr>
            <a:xfrm>
              <a:off x="609599" y="251460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75" name="object 31">
            <a:extLst>
              <a:ext uri="{FF2B5EF4-FFF2-40B4-BE49-F238E27FC236}">
                <a16:creationId xmlns:a16="http://schemas.microsoft.com/office/drawing/2014/main" id="{40F9F66F-729B-5CB9-B501-E72252108C3F}"/>
              </a:ext>
            </a:extLst>
          </p:cNvPr>
          <p:cNvSpPr txBox="1"/>
          <p:nvPr/>
        </p:nvSpPr>
        <p:spPr>
          <a:xfrm>
            <a:off x="1635632" y="2533015"/>
            <a:ext cx="129984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00000000000</a:t>
            </a:r>
            <a:endParaRPr sz="1800">
              <a:latin typeface="Calibri"/>
              <a:cs typeface="Calibri"/>
            </a:endParaRPr>
          </a:p>
        </p:txBody>
      </p:sp>
      <p:grpSp>
        <p:nvGrpSpPr>
          <p:cNvPr id="76" name="object 32">
            <a:extLst>
              <a:ext uri="{FF2B5EF4-FFF2-40B4-BE49-F238E27FC236}">
                <a16:creationId xmlns:a16="http://schemas.microsoft.com/office/drawing/2014/main" id="{E28EA9AF-1521-C2F1-6D7A-E8CB5F8B433B}"/>
              </a:ext>
            </a:extLst>
          </p:cNvPr>
          <p:cNvGrpSpPr/>
          <p:nvPr/>
        </p:nvGrpSpPr>
        <p:grpSpPr>
          <a:xfrm>
            <a:off x="562355" y="2090915"/>
            <a:ext cx="3442970" cy="561340"/>
            <a:chOff x="562355" y="2090915"/>
            <a:chExt cx="3442970" cy="561340"/>
          </a:xfrm>
        </p:grpSpPr>
        <p:pic>
          <p:nvPicPr>
            <p:cNvPr id="77" name="object 33">
              <a:extLst>
                <a:ext uri="{FF2B5EF4-FFF2-40B4-BE49-F238E27FC236}">
                  <a16:creationId xmlns:a16="http://schemas.microsoft.com/office/drawing/2014/main" id="{22E676F8-FFFF-48C3-4B69-4DF159258A01}"/>
                </a:ext>
              </a:extLst>
            </p:cNvPr>
            <p:cNvPicPr/>
            <p:nvPr/>
          </p:nvPicPr>
          <p:blipFill>
            <a:blip r:embed="rId11" cstate="print"/>
            <a:stretch>
              <a:fillRect/>
            </a:stretch>
          </p:blipFill>
          <p:spPr>
            <a:xfrm>
              <a:off x="562355" y="2110689"/>
              <a:ext cx="3442716" cy="457250"/>
            </a:xfrm>
            <a:prstGeom prst="rect">
              <a:avLst/>
            </a:prstGeom>
          </p:spPr>
        </p:pic>
        <p:pic>
          <p:nvPicPr>
            <p:cNvPr id="78" name="object 34">
              <a:extLst>
                <a:ext uri="{FF2B5EF4-FFF2-40B4-BE49-F238E27FC236}">
                  <a16:creationId xmlns:a16="http://schemas.microsoft.com/office/drawing/2014/main" id="{FFD611F0-CEB4-201E-4A08-3DF1A1ED274D}"/>
                </a:ext>
              </a:extLst>
            </p:cNvPr>
            <p:cNvPicPr/>
            <p:nvPr/>
          </p:nvPicPr>
          <p:blipFill>
            <a:blip r:embed="rId12" cstate="print"/>
            <a:stretch>
              <a:fillRect/>
            </a:stretch>
          </p:blipFill>
          <p:spPr>
            <a:xfrm>
              <a:off x="1583436" y="2090915"/>
              <a:ext cx="1397508" cy="560844"/>
            </a:xfrm>
            <a:prstGeom prst="rect">
              <a:avLst/>
            </a:prstGeom>
          </p:spPr>
        </p:pic>
        <p:pic>
          <p:nvPicPr>
            <p:cNvPr id="79" name="object 35">
              <a:extLst>
                <a:ext uri="{FF2B5EF4-FFF2-40B4-BE49-F238E27FC236}">
                  <a16:creationId xmlns:a16="http://schemas.microsoft.com/office/drawing/2014/main" id="{EDDAD90B-00AC-8655-D748-8A2857382850}"/>
                </a:ext>
              </a:extLst>
            </p:cNvPr>
            <p:cNvPicPr/>
            <p:nvPr/>
          </p:nvPicPr>
          <p:blipFill>
            <a:blip r:embed="rId13" cstate="print"/>
            <a:stretch>
              <a:fillRect/>
            </a:stretch>
          </p:blipFill>
          <p:spPr>
            <a:xfrm>
              <a:off x="609599" y="2138172"/>
              <a:ext cx="3352800" cy="367284"/>
            </a:xfrm>
            <a:prstGeom prst="rect">
              <a:avLst/>
            </a:prstGeom>
          </p:spPr>
        </p:pic>
        <p:sp>
          <p:nvSpPr>
            <p:cNvPr id="80" name="object 36">
              <a:extLst>
                <a:ext uri="{FF2B5EF4-FFF2-40B4-BE49-F238E27FC236}">
                  <a16:creationId xmlns:a16="http://schemas.microsoft.com/office/drawing/2014/main" id="{D76E147A-6F95-516E-8D33-007400255E78}"/>
                </a:ext>
              </a:extLst>
            </p:cNvPr>
            <p:cNvSpPr/>
            <p:nvPr/>
          </p:nvSpPr>
          <p:spPr>
            <a:xfrm>
              <a:off x="609599" y="2138172"/>
              <a:ext cx="3352800" cy="367665"/>
            </a:xfrm>
            <a:custGeom>
              <a:avLst/>
              <a:gdLst/>
              <a:ahLst/>
              <a:cxnLst/>
              <a:rect l="l" t="t" r="r" b="b"/>
              <a:pathLst>
                <a:path w="3352800" h="367664">
                  <a:moveTo>
                    <a:pt x="0" y="367284"/>
                  </a:moveTo>
                  <a:lnTo>
                    <a:pt x="3352800" y="367284"/>
                  </a:lnTo>
                  <a:lnTo>
                    <a:pt x="3352800" y="0"/>
                  </a:lnTo>
                  <a:lnTo>
                    <a:pt x="0" y="0"/>
                  </a:lnTo>
                  <a:lnTo>
                    <a:pt x="0" y="367284"/>
                  </a:lnTo>
                  <a:close/>
                </a:path>
              </a:pathLst>
            </a:custGeom>
            <a:ln w="9525">
              <a:solidFill>
                <a:srgbClr val="000000"/>
              </a:solidFill>
            </a:ln>
          </p:spPr>
          <p:txBody>
            <a:bodyPr wrap="square" lIns="0" tIns="0" rIns="0" bIns="0" rtlCol="0"/>
            <a:lstStyle/>
            <a:p>
              <a:endParaRPr/>
            </a:p>
          </p:txBody>
        </p:sp>
      </p:grpSp>
      <p:sp>
        <p:nvSpPr>
          <p:cNvPr id="81" name="object 37">
            <a:extLst>
              <a:ext uri="{FF2B5EF4-FFF2-40B4-BE49-F238E27FC236}">
                <a16:creationId xmlns:a16="http://schemas.microsoft.com/office/drawing/2014/main" id="{74AA99CE-D472-97A5-043F-09DBD83C32A7}"/>
              </a:ext>
            </a:extLst>
          </p:cNvPr>
          <p:cNvSpPr txBox="1"/>
          <p:nvPr/>
        </p:nvSpPr>
        <p:spPr>
          <a:xfrm>
            <a:off x="615124" y="2156840"/>
            <a:ext cx="3343275" cy="299720"/>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000000000</a:t>
            </a:r>
            <a:endParaRPr sz="1800">
              <a:latin typeface="Calibri"/>
              <a:cs typeface="Calibri"/>
            </a:endParaRPr>
          </a:p>
        </p:txBody>
      </p:sp>
      <p:sp>
        <p:nvSpPr>
          <p:cNvPr id="82" name="object 40">
            <a:extLst>
              <a:ext uri="{FF2B5EF4-FFF2-40B4-BE49-F238E27FC236}">
                <a16:creationId xmlns:a16="http://schemas.microsoft.com/office/drawing/2014/main" id="{3A511174-F9CF-483D-B9D6-405BDCC340A5}"/>
              </a:ext>
            </a:extLst>
          </p:cNvPr>
          <p:cNvSpPr txBox="1"/>
          <p:nvPr/>
        </p:nvSpPr>
        <p:spPr>
          <a:xfrm>
            <a:off x="4520310" y="2266950"/>
            <a:ext cx="1828800" cy="299720"/>
          </a:xfrm>
          <a:prstGeom prst="rect">
            <a:avLst/>
          </a:prstGeom>
        </p:spPr>
        <p:txBody>
          <a:bodyPr vert="horz" wrap="square" lIns="0" tIns="12700" rIns="0" bIns="0" rtlCol="0">
            <a:spAutoFit/>
          </a:bodyPr>
          <a:lstStyle/>
          <a:p>
            <a:pPr marL="12700">
              <a:lnSpc>
                <a:spcPct val="100000"/>
              </a:lnSpc>
              <a:spcBef>
                <a:spcPts val="100"/>
              </a:spcBef>
            </a:pPr>
            <a:r>
              <a:rPr sz="1800" i="1" dirty="0">
                <a:latin typeface="Arial"/>
                <a:cs typeface="Arial"/>
              </a:rPr>
              <a:t>Program</a:t>
            </a:r>
            <a:r>
              <a:rPr sz="1800" i="1" spc="-15" dirty="0">
                <a:latin typeface="Arial"/>
                <a:cs typeface="Arial"/>
              </a:rPr>
              <a:t> </a:t>
            </a:r>
            <a:r>
              <a:rPr sz="1800" i="1" spc="-10" dirty="0">
                <a:latin typeface="Arial"/>
                <a:cs typeface="Arial"/>
              </a:rPr>
              <a:t>crashes!</a:t>
            </a:r>
            <a:endParaRPr sz="1800">
              <a:latin typeface="Arial"/>
              <a:cs typeface="Arial"/>
            </a:endParaRPr>
          </a:p>
        </p:txBody>
      </p:sp>
      <p:pic>
        <p:nvPicPr>
          <p:cNvPr id="83" name="object 41">
            <a:extLst>
              <a:ext uri="{FF2B5EF4-FFF2-40B4-BE49-F238E27FC236}">
                <a16:creationId xmlns:a16="http://schemas.microsoft.com/office/drawing/2014/main" id="{637EEE91-8184-487C-B52A-DC0D75D6879B}"/>
              </a:ext>
            </a:extLst>
          </p:cNvPr>
          <p:cNvPicPr/>
          <p:nvPr/>
        </p:nvPicPr>
        <p:blipFill>
          <a:blip r:embed="rId14" cstate="print"/>
          <a:stretch>
            <a:fillRect/>
          </a:stretch>
        </p:blipFill>
        <p:spPr>
          <a:xfrm>
            <a:off x="3931030" y="2301239"/>
            <a:ext cx="522732" cy="1149350"/>
          </a:xfrm>
          <a:prstGeom prst="rect">
            <a:avLst/>
          </a:prstGeom>
        </p:spPr>
      </p:pic>
      <p:sp>
        <p:nvSpPr>
          <p:cNvPr id="2" name="object 42">
            <a:extLst>
              <a:ext uri="{FF2B5EF4-FFF2-40B4-BE49-F238E27FC236}">
                <a16:creationId xmlns:a16="http://schemas.microsoft.com/office/drawing/2014/main" id="{8B954D13-87E5-91D4-39F0-C5925FC866E8}"/>
              </a:ext>
            </a:extLst>
          </p:cNvPr>
          <p:cNvSpPr txBox="1"/>
          <p:nvPr/>
        </p:nvSpPr>
        <p:spPr>
          <a:xfrm>
            <a:off x="5555107" y="3260852"/>
            <a:ext cx="5260340" cy="1692275"/>
          </a:xfrm>
          <a:prstGeom prst="rect">
            <a:avLst/>
          </a:prstGeom>
        </p:spPr>
        <p:txBody>
          <a:bodyPr vert="horz" wrap="square" lIns="0" tIns="12700" rIns="0" bIns="0" rtlCol="0">
            <a:spAutoFit/>
          </a:bodyPr>
          <a:lstStyle/>
          <a:p>
            <a:pPr marL="12700" marR="872490">
              <a:lnSpc>
                <a:spcPct val="100000"/>
              </a:lnSpc>
              <a:spcBef>
                <a:spcPts val="100"/>
              </a:spcBef>
            </a:pPr>
            <a:r>
              <a:rPr sz="2400" b="1" dirty="0">
                <a:latin typeface="Arial"/>
                <a:cs typeface="Arial"/>
              </a:rPr>
              <a:t>Instead</a:t>
            </a:r>
            <a:r>
              <a:rPr sz="2400" b="1" spc="-10" dirty="0">
                <a:latin typeface="Arial"/>
                <a:cs typeface="Arial"/>
              </a:rPr>
              <a:t> </a:t>
            </a:r>
            <a:r>
              <a:rPr sz="2400" b="1" dirty="0">
                <a:latin typeface="Arial"/>
                <a:cs typeface="Arial"/>
              </a:rPr>
              <a:t>of garbage,</a:t>
            </a:r>
            <a:r>
              <a:rPr sz="2400" b="1" spc="10" dirty="0">
                <a:latin typeface="Arial"/>
                <a:cs typeface="Arial"/>
              </a:rPr>
              <a:t> </a:t>
            </a:r>
            <a:r>
              <a:rPr sz="2400" b="1" dirty="0">
                <a:latin typeface="Arial"/>
                <a:cs typeface="Arial"/>
              </a:rPr>
              <a:t>we</a:t>
            </a:r>
            <a:r>
              <a:rPr sz="2400" b="1" spc="-50" dirty="0">
                <a:latin typeface="Arial"/>
                <a:cs typeface="Arial"/>
              </a:rPr>
              <a:t> </a:t>
            </a:r>
            <a:r>
              <a:rPr sz="2400" b="1" dirty="0">
                <a:latin typeface="Arial"/>
                <a:cs typeface="Arial"/>
              </a:rPr>
              <a:t>will</a:t>
            </a:r>
            <a:r>
              <a:rPr sz="2400" b="1" spc="-50" dirty="0">
                <a:latin typeface="Arial"/>
                <a:cs typeface="Arial"/>
              </a:rPr>
              <a:t> </a:t>
            </a:r>
            <a:r>
              <a:rPr sz="2400" b="1" spc="-20" dirty="0">
                <a:latin typeface="Arial"/>
                <a:cs typeface="Arial"/>
              </a:rPr>
              <a:t>fill </a:t>
            </a:r>
            <a:r>
              <a:rPr sz="2400" b="1" dirty="0">
                <a:latin typeface="Arial"/>
                <a:cs typeface="Arial"/>
              </a:rPr>
              <a:t>it</a:t>
            </a:r>
            <a:r>
              <a:rPr sz="2400" b="1" spc="-25" dirty="0">
                <a:latin typeface="Arial"/>
                <a:cs typeface="Arial"/>
              </a:rPr>
              <a:t> </a:t>
            </a:r>
            <a:r>
              <a:rPr sz="2400" b="1" dirty="0">
                <a:latin typeface="Arial"/>
                <a:cs typeface="Arial"/>
              </a:rPr>
              <a:t>with</a:t>
            </a:r>
            <a:r>
              <a:rPr sz="2400" b="1" spc="-60" dirty="0">
                <a:latin typeface="Arial"/>
                <a:cs typeface="Arial"/>
              </a:rPr>
              <a:t> </a:t>
            </a:r>
            <a:r>
              <a:rPr sz="2400" b="1" dirty="0">
                <a:latin typeface="Arial"/>
                <a:cs typeface="Arial"/>
              </a:rPr>
              <a:t>executable</a:t>
            </a:r>
            <a:r>
              <a:rPr sz="2400" b="1" spc="5" dirty="0">
                <a:latin typeface="Arial"/>
                <a:cs typeface="Arial"/>
              </a:rPr>
              <a:t> </a:t>
            </a:r>
            <a:r>
              <a:rPr sz="2400" b="1" spc="-10" dirty="0">
                <a:latin typeface="Arial"/>
                <a:cs typeface="Arial"/>
              </a:rPr>
              <a:t>instructions</a:t>
            </a:r>
            <a:endParaRPr sz="2400">
              <a:latin typeface="Arial"/>
              <a:cs typeface="Arial"/>
            </a:endParaRPr>
          </a:p>
          <a:p>
            <a:pPr marL="12700">
              <a:lnSpc>
                <a:spcPct val="100000"/>
              </a:lnSpc>
              <a:spcBef>
                <a:spcPts val="1600"/>
              </a:spcBef>
            </a:pPr>
            <a:r>
              <a:rPr sz="2400" dirty="0">
                <a:latin typeface="Arial"/>
                <a:cs typeface="Arial"/>
              </a:rPr>
              <a:t>But</a:t>
            </a:r>
            <a:r>
              <a:rPr sz="2400" spc="-30" dirty="0">
                <a:latin typeface="Arial"/>
                <a:cs typeface="Arial"/>
              </a:rPr>
              <a:t> </a:t>
            </a:r>
            <a:r>
              <a:rPr sz="2400" dirty="0">
                <a:latin typeface="Arial"/>
                <a:cs typeface="Arial"/>
              </a:rPr>
              <a:t>we</a:t>
            </a:r>
            <a:r>
              <a:rPr sz="2400" spc="-15" dirty="0">
                <a:latin typeface="Arial"/>
                <a:cs typeface="Arial"/>
              </a:rPr>
              <a:t> </a:t>
            </a:r>
            <a:r>
              <a:rPr sz="2400" dirty="0">
                <a:latin typeface="Arial"/>
                <a:cs typeface="Arial"/>
              </a:rPr>
              <a:t>don’t</a:t>
            </a:r>
            <a:r>
              <a:rPr sz="2400" spc="-15" dirty="0">
                <a:latin typeface="Arial"/>
                <a:cs typeface="Arial"/>
              </a:rPr>
              <a:t> </a:t>
            </a:r>
            <a:r>
              <a:rPr sz="2400" dirty="0">
                <a:latin typeface="Arial"/>
                <a:cs typeface="Arial"/>
              </a:rPr>
              <a:t>want</a:t>
            </a:r>
            <a:r>
              <a:rPr sz="2400" spc="-20" dirty="0">
                <a:latin typeface="Arial"/>
                <a:cs typeface="Arial"/>
              </a:rPr>
              <a:t> </a:t>
            </a:r>
            <a:r>
              <a:rPr sz="2400" dirty="0">
                <a:latin typeface="Arial"/>
                <a:cs typeface="Arial"/>
              </a:rPr>
              <a:t>that</a:t>
            </a:r>
            <a:r>
              <a:rPr sz="2400" spc="-20" dirty="0">
                <a:latin typeface="Arial"/>
                <a:cs typeface="Arial"/>
              </a:rPr>
              <a:t> </a:t>
            </a:r>
            <a:r>
              <a:rPr sz="2400" dirty="0">
                <a:latin typeface="Arial"/>
                <a:cs typeface="Arial"/>
              </a:rPr>
              <a:t>instruction</a:t>
            </a:r>
            <a:r>
              <a:rPr sz="2400" spc="-15" dirty="0">
                <a:latin typeface="Arial"/>
                <a:cs typeface="Arial"/>
              </a:rPr>
              <a:t> </a:t>
            </a:r>
            <a:r>
              <a:rPr sz="2400" dirty="0">
                <a:latin typeface="Arial"/>
                <a:cs typeface="Arial"/>
              </a:rPr>
              <a:t>to</a:t>
            </a:r>
            <a:r>
              <a:rPr sz="2400" spc="-25" dirty="0">
                <a:latin typeface="Arial"/>
                <a:cs typeface="Arial"/>
              </a:rPr>
              <a:t> do</a:t>
            </a:r>
            <a:endParaRPr sz="2400">
              <a:latin typeface="Arial"/>
              <a:cs typeface="Arial"/>
            </a:endParaRPr>
          </a:p>
          <a:p>
            <a:pPr marL="12700">
              <a:lnSpc>
                <a:spcPct val="100000"/>
              </a:lnSpc>
            </a:pPr>
            <a:r>
              <a:rPr sz="2400" spc="-10" dirty="0">
                <a:latin typeface="Arial"/>
                <a:cs typeface="Arial"/>
              </a:rPr>
              <a:t>anything…</a:t>
            </a:r>
            <a:endParaRPr sz="2400">
              <a:latin typeface="Arial"/>
              <a:cs typeface="Arial"/>
            </a:endParaRPr>
          </a:p>
        </p:txBody>
      </p:sp>
    </p:spTree>
    <p:extLst>
      <p:ext uri="{BB962C8B-B14F-4D97-AF65-F5344CB8AC3E}">
        <p14:creationId xmlns:p14="http://schemas.microsoft.com/office/powerpoint/2010/main" val="2062553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52</a:t>
            </a:fld>
            <a:endParaRPr lang="en-US" dirty="0"/>
          </a:p>
        </p:txBody>
      </p:sp>
      <p:sp>
        <p:nvSpPr>
          <p:cNvPr id="7" name="object 2">
            <a:extLst>
              <a:ext uri="{FF2B5EF4-FFF2-40B4-BE49-F238E27FC236}">
                <a16:creationId xmlns:a16="http://schemas.microsoft.com/office/drawing/2014/main" id="{77F3AB00-890C-870A-03E5-8F200D07FC1E}"/>
              </a:ext>
            </a:extLst>
          </p:cNvPr>
          <p:cNvSpPr txBox="1"/>
          <p:nvPr/>
        </p:nvSpPr>
        <p:spPr>
          <a:xfrm>
            <a:off x="143584" y="106546"/>
            <a:ext cx="5074285" cy="757555"/>
          </a:xfrm>
          <a:prstGeom prst="rect">
            <a:avLst/>
          </a:prstGeom>
        </p:spPr>
        <p:txBody>
          <a:bodyPr vert="horz" wrap="square" lIns="0" tIns="12700" rIns="0" bIns="0" rtlCol="0">
            <a:spAutoFit/>
          </a:bodyPr>
          <a:lstStyle/>
          <a:p>
            <a:pPr marL="12700" marR="5080">
              <a:lnSpc>
                <a:spcPct val="100000"/>
              </a:lnSpc>
              <a:spcBef>
                <a:spcPts val="100"/>
              </a:spcBef>
            </a:pPr>
            <a:r>
              <a:rPr sz="2400" b="1" u="sng" dirty="0">
                <a:uFill>
                  <a:solidFill>
                    <a:srgbClr val="000000"/>
                  </a:solidFill>
                </a:uFill>
                <a:latin typeface="Arial"/>
                <a:cs typeface="Arial"/>
              </a:rPr>
              <a:t>Step</a:t>
            </a:r>
            <a:r>
              <a:rPr sz="2400" b="1" u="sng" spc="-15" dirty="0">
                <a:uFill>
                  <a:solidFill>
                    <a:srgbClr val="000000"/>
                  </a:solidFill>
                </a:uFill>
                <a:latin typeface="Arial"/>
                <a:cs typeface="Arial"/>
              </a:rPr>
              <a:t> </a:t>
            </a:r>
            <a:r>
              <a:rPr sz="2400" b="1" u="sng" dirty="0">
                <a:uFill>
                  <a:solidFill>
                    <a:srgbClr val="000000"/>
                  </a:solidFill>
                </a:uFill>
                <a:latin typeface="Arial"/>
                <a:cs typeface="Arial"/>
              </a:rPr>
              <a:t>2:</a:t>
            </a:r>
            <a:r>
              <a:rPr sz="2400" b="1" spc="-20" dirty="0">
                <a:latin typeface="Arial"/>
                <a:cs typeface="Arial"/>
              </a:rPr>
              <a:t> </a:t>
            </a:r>
            <a:r>
              <a:rPr sz="2400" dirty="0">
                <a:latin typeface="Arial"/>
                <a:cs typeface="Arial"/>
              </a:rPr>
              <a:t>Find</a:t>
            </a:r>
            <a:r>
              <a:rPr sz="2400" spc="-10"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address</a:t>
            </a:r>
            <a:r>
              <a:rPr sz="2400" spc="-5" dirty="0">
                <a:latin typeface="Arial"/>
                <a:cs typeface="Arial"/>
              </a:rPr>
              <a:t> </a:t>
            </a:r>
            <a:r>
              <a:rPr lang="en-US" sz="2400" spc="-5" dirty="0">
                <a:latin typeface="Arial"/>
                <a:cs typeface="Arial"/>
              </a:rPr>
              <a:t>of </a:t>
            </a:r>
            <a:r>
              <a:rPr sz="2400" spc="-25" dirty="0">
                <a:latin typeface="Arial"/>
                <a:cs typeface="Arial"/>
              </a:rPr>
              <a:t>our </a:t>
            </a:r>
            <a:r>
              <a:rPr sz="2400" dirty="0">
                <a:latin typeface="Arial"/>
                <a:cs typeface="Arial"/>
              </a:rPr>
              <a:t>malicious</a:t>
            </a:r>
            <a:r>
              <a:rPr sz="2400" spc="10" dirty="0">
                <a:latin typeface="Arial"/>
                <a:cs typeface="Arial"/>
              </a:rPr>
              <a:t> </a:t>
            </a:r>
            <a:r>
              <a:rPr sz="2400" b="1" spc="-10" dirty="0">
                <a:latin typeface="Arial"/>
                <a:cs typeface="Arial"/>
              </a:rPr>
              <a:t>shellcode</a:t>
            </a:r>
            <a:endParaRPr sz="2400" dirty="0">
              <a:latin typeface="Arial"/>
              <a:cs typeface="Arial"/>
            </a:endParaRPr>
          </a:p>
        </p:txBody>
      </p:sp>
      <p:grpSp>
        <p:nvGrpSpPr>
          <p:cNvPr id="41" name="object 3">
            <a:extLst>
              <a:ext uri="{FF2B5EF4-FFF2-40B4-BE49-F238E27FC236}">
                <a16:creationId xmlns:a16="http://schemas.microsoft.com/office/drawing/2014/main" id="{D49D71E9-7F52-DD76-365A-EEC42CE4B328}"/>
              </a:ext>
            </a:extLst>
          </p:cNvPr>
          <p:cNvGrpSpPr/>
          <p:nvPr/>
        </p:nvGrpSpPr>
        <p:grpSpPr>
          <a:xfrm>
            <a:off x="597662" y="961897"/>
            <a:ext cx="3378200" cy="1182370"/>
            <a:chOff x="597662" y="961897"/>
            <a:chExt cx="3378200" cy="1182370"/>
          </a:xfrm>
        </p:grpSpPr>
        <p:sp>
          <p:nvSpPr>
            <p:cNvPr id="44" name="object 4">
              <a:extLst>
                <a:ext uri="{FF2B5EF4-FFF2-40B4-BE49-F238E27FC236}">
                  <a16:creationId xmlns:a16="http://schemas.microsoft.com/office/drawing/2014/main" id="{234221CF-1986-61FF-E093-761B4E85A09A}"/>
                </a:ext>
              </a:extLst>
            </p:cNvPr>
            <p:cNvSpPr/>
            <p:nvPr/>
          </p:nvSpPr>
          <p:spPr>
            <a:xfrm>
              <a:off x="610362" y="974597"/>
              <a:ext cx="3352800" cy="1156970"/>
            </a:xfrm>
            <a:custGeom>
              <a:avLst/>
              <a:gdLst/>
              <a:ahLst/>
              <a:cxnLst/>
              <a:rect l="l" t="t" r="r" b="b"/>
              <a:pathLst>
                <a:path w="3352800" h="1156970">
                  <a:moveTo>
                    <a:pt x="3352800" y="0"/>
                  </a:moveTo>
                  <a:lnTo>
                    <a:pt x="0" y="0"/>
                  </a:lnTo>
                  <a:lnTo>
                    <a:pt x="0" y="1156715"/>
                  </a:lnTo>
                  <a:lnTo>
                    <a:pt x="3352800" y="1156715"/>
                  </a:lnTo>
                  <a:lnTo>
                    <a:pt x="3352800" y="0"/>
                  </a:lnTo>
                  <a:close/>
                </a:path>
              </a:pathLst>
            </a:custGeom>
            <a:solidFill>
              <a:srgbClr val="C0504D"/>
            </a:solidFill>
          </p:spPr>
          <p:txBody>
            <a:bodyPr wrap="square" lIns="0" tIns="0" rIns="0" bIns="0" rtlCol="0"/>
            <a:lstStyle/>
            <a:p>
              <a:endParaRPr/>
            </a:p>
          </p:txBody>
        </p:sp>
        <p:sp>
          <p:nvSpPr>
            <p:cNvPr id="45" name="object 5">
              <a:extLst>
                <a:ext uri="{FF2B5EF4-FFF2-40B4-BE49-F238E27FC236}">
                  <a16:creationId xmlns:a16="http://schemas.microsoft.com/office/drawing/2014/main" id="{80DDE664-9BEC-67EE-0874-EFB70C47E59A}"/>
                </a:ext>
              </a:extLst>
            </p:cNvPr>
            <p:cNvSpPr/>
            <p:nvPr/>
          </p:nvSpPr>
          <p:spPr>
            <a:xfrm>
              <a:off x="610362" y="974597"/>
              <a:ext cx="3352800" cy="1156970"/>
            </a:xfrm>
            <a:custGeom>
              <a:avLst/>
              <a:gdLst/>
              <a:ahLst/>
              <a:cxnLst/>
              <a:rect l="l" t="t" r="r" b="b"/>
              <a:pathLst>
                <a:path w="3352800" h="1156970">
                  <a:moveTo>
                    <a:pt x="0" y="1156715"/>
                  </a:moveTo>
                  <a:lnTo>
                    <a:pt x="3352800" y="1156715"/>
                  </a:lnTo>
                  <a:lnTo>
                    <a:pt x="3352800" y="0"/>
                  </a:lnTo>
                  <a:lnTo>
                    <a:pt x="0" y="0"/>
                  </a:lnTo>
                  <a:lnTo>
                    <a:pt x="0" y="1156715"/>
                  </a:lnTo>
                  <a:close/>
                </a:path>
              </a:pathLst>
            </a:custGeom>
            <a:ln w="25400">
              <a:solidFill>
                <a:srgbClr val="000000"/>
              </a:solidFill>
            </a:ln>
          </p:spPr>
          <p:txBody>
            <a:bodyPr wrap="square" lIns="0" tIns="0" rIns="0" bIns="0" rtlCol="0"/>
            <a:lstStyle/>
            <a:p>
              <a:endParaRPr/>
            </a:p>
          </p:txBody>
        </p:sp>
      </p:grpSp>
      <p:sp>
        <p:nvSpPr>
          <p:cNvPr id="46" name="object 6">
            <a:extLst>
              <a:ext uri="{FF2B5EF4-FFF2-40B4-BE49-F238E27FC236}">
                <a16:creationId xmlns:a16="http://schemas.microsoft.com/office/drawing/2014/main" id="{4B77366A-2E84-CCFD-4137-C1EB9F743A67}"/>
              </a:ext>
            </a:extLst>
          </p:cNvPr>
          <p:cNvSpPr txBox="1"/>
          <p:nvPr/>
        </p:nvSpPr>
        <p:spPr>
          <a:xfrm>
            <a:off x="610362" y="974597"/>
            <a:ext cx="3352800" cy="115697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0"/>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50" name="object 7">
            <a:extLst>
              <a:ext uri="{FF2B5EF4-FFF2-40B4-BE49-F238E27FC236}">
                <a16:creationId xmlns:a16="http://schemas.microsoft.com/office/drawing/2014/main" id="{17BAA620-DBE3-499A-A3EE-A8F99BBA77DE}"/>
              </a:ext>
            </a:extLst>
          </p:cNvPr>
          <p:cNvGrpSpPr/>
          <p:nvPr/>
        </p:nvGrpSpPr>
        <p:grpSpPr>
          <a:xfrm>
            <a:off x="571487" y="2787383"/>
            <a:ext cx="3424554" cy="561340"/>
            <a:chOff x="571487" y="2787383"/>
            <a:chExt cx="3424554" cy="561340"/>
          </a:xfrm>
        </p:grpSpPr>
        <p:pic>
          <p:nvPicPr>
            <p:cNvPr id="51" name="object 8">
              <a:extLst>
                <a:ext uri="{FF2B5EF4-FFF2-40B4-BE49-F238E27FC236}">
                  <a16:creationId xmlns:a16="http://schemas.microsoft.com/office/drawing/2014/main" id="{8644A2AA-AE3C-EF8E-29E4-206219B4E2A0}"/>
                </a:ext>
              </a:extLst>
            </p:cNvPr>
            <p:cNvPicPr/>
            <p:nvPr/>
          </p:nvPicPr>
          <p:blipFill>
            <a:blip r:embed="rId3" cstate="print"/>
            <a:stretch>
              <a:fillRect/>
            </a:stretch>
          </p:blipFill>
          <p:spPr>
            <a:xfrm>
              <a:off x="571487" y="2816346"/>
              <a:ext cx="3424452" cy="437424"/>
            </a:xfrm>
            <a:prstGeom prst="rect">
              <a:avLst/>
            </a:prstGeom>
          </p:spPr>
        </p:pic>
        <p:pic>
          <p:nvPicPr>
            <p:cNvPr id="52" name="object 9">
              <a:extLst>
                <a:ext uri="{FF2B5EF4-FFF2-40B4-BE49-F238E27FC236}">
                  <a16:creationId xmlns:a16="http://schemas.microsoft.com/office/drawing/2014/main" id="{B7E3CBF4-2231-E220-596C-B8AC7BB6E1D6}"/>
                </a:ext>
              </a:extLst>
            </p:cNvPr>
            <p:cNvPicPr/>
            <p:nvPr/>
          </p:nvPicPr>
          <p:blipFill>
            <a:blip r:embed="rId4" cstate="print"/>
            <a:stretch>
              <a:fillRect/>
            </a:stretch>
          </p:blipFill>
          <p:spPr>
            <a:xfrm>
              <a:off x="1525524" y="2787383"/>
              <a:ext cx="1513332" cy="560844"/>
            </a:xfrm>
            <a:prstGeom prst="rect">
              <a:avLst/>
            </a:prstGeom>
          </p:spPr>
        </p:pic>
        <p:pic>
          <p:nvPicPr>
            <p:cNvPr id="53" name="object 10">
              <a:extLst>
                <a:ext uri="{FF2B5EF4-FFF2-40B4-BE49-F238E27FC236}">
                  <a16:creationId xmlns:a16="http://schemas.microsoft.com/office/drawing/2014/main" id="{0E039870-696D-B112-1B79-BE05AD3F7D69}"/>
                </a:ext>
              </a:extLst>
            </p:cNvPr>
            <p:cNvPicPr/>
            <p:nvPr/>
          </p:nvPicPr>
          <p:blipFill>
            <a:blip r:embed="rId5" cstate="print"/>
            <a:stretch>
              <a:fillRect/>
            </a:stretch>
          </p:blipFill>
          <p:spPr>
            <a:xfrm>
              <a:off x="609600" y="2834640"/>
              <a:ext cx="3352800" cy="365760"/>
            </a:xfrm>
            <a:prstGeom prst="rect">
              <a:avLst/>
            </a:prstGeom>
          </p:spPr>
        </p:pic>
        <p:sp>
          <p:nvSpPr>
            <p:cNvPr id="54" name="object 11">
              <a:extLst>
                <a:ext uri="{FF2B5EF4-FFF2-40B4-BE49-F238E27FC236}">
                  <a16:creationId xmlns:a16="http://schemas.microsoft.com/office/drawing/2014/main" id="{12E3892E-ED3E-49A0-4058-595461238FE8}"/>
                </a:ext>
              </a:extLst>
            </p:cNvPr>
            <p:cNvSpPr/>
            <p:nvPr/>
          </p:nvSpPr>
          <p:spPr>
            <a:xfrm>
              <a:off x="609600" y="28346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55" name="object 12">
            <a:extLst>
              <a:ext uri="{FF2B5EF4-FFF2-40B4-BE49-F238E27FC236}">
                <a16:creationId xmlns:a16="http://schemas.microsoft.com/office/drawing/2014/main" id="{49D07849-CA2B-6CE4-1E74-D67FC17875EB}"/>
              </a:ext>
            </a:extLst>
          </p:cNvPr>
          <p:cNvSpPr txBox="1"/>
          <p:nvPr/>
        </p:nvSpPr>
        <p:spPr>
          <a:xfrm>
            <a:off x="1693545" y="2852673"/>
            <a:ext cx="118364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0000000000</a:t>
            </a:r>
            <a:endParaRPr sz="1800">
              <a:latin typeface="Calibri"/>
              <a:cs typeface="Calibri"/>
            </a:endParaRPr>
          </a:p>
        </p:txBody>
      </p:sp>
      <p:grpSp>
        <p:nvGrpSpPr>
          <p:cNvPr id="56" name="object 13">
            <a:extLst>
              <a:ext uri="{FF2B5EF4-FFF2-40B4-BE49-F238E27FC236}">
                <a16:creationId xmlns:a16="http://schemas.microsoft.com/office/drawing/2014/main" id="{668917DD-F2B7-51EC-6CA1-DF12BF8A6F07}"/>
              </a:ext>
            </a:extLst>
          </p:cNvPr>
          <p:cNvGrpSpPr/>
          <p:nvPr/>
        </p:nvGrpSpPr>
        <p:grpSpPr>
          <a:xfrm>
            <a:off x="597662" y="3203701"/>
            <a:ext cx="3378200" cy="482600"/>
            <a:chOff x="597662" y="3203701"/>
            <a:chExt cx="3378200" cy="482600"/>
          </a:xfrm>
        </p:grpSpPr>
        <p:sp>
          <p:nvSpPr>
            <p:cNvPr id="57" name="object 14">
              <a:extLst>
                <a:ext uri="{FF2B5EF4-FFF2-40B4-BE49-F238E27FC236}">
                  <a16:creationId xmlns:a16="http://schemas.microsoft.com/office/drawing/2014/main" id="{FD2D0580-403C-DF0F-7B57-4AC961B4060D}"/>
                </a:ext>
              </a:extLst>
            </p:cNvPr>
            <p:cNvSpPr/>
            <p:nvPr/>
          </p:nvSpPr>
          <p:spPr>
            <a:xfrm>
              <a:off x="610362" y="3216401"/>
              <a:ext cx="3352800" cy="457200"/>
            </a:xfrm>
            <a:custGeom>
              <a:avLst/>
              <a:gdLst/>
              <a:ahLst/>
              <a:cxnLst/>
              <a:rect l="l" t="t" r="r" b="b"/>
              <a:pathLst>
                <a:path w="3352800" h="457200">
                  <a:moveTo>
                    <a:pt x="3352800" y="0"/>
                  </a:moveTo>
                  <a:lnTo>
                    <a:pt x="0" y="0"/>
                  </a:lnTo>
                  <a:lnTo>
                    <a:pt x="0" y="457200"/>
                  </a:lnTo>
                  <a:lnTo>
                    <a:pt x="3352800" y="457200"/>
                  </a:lnTo>
                  <a:lnTo>
                    <a:pt x="3352800" y="0"/>
                  </a:lnTo>
                  <a:close/>
                </a:path>
              </a:pathLst>
            </a:custGeom>
            <a:solidFill>
              <a:srgbClr val="C0504D"/>
            </a:solidFill>
          </p:spPr>
          <p:txBody>
            <a:bodyPr wrap="square" lIns="0" tIns="0" rIns="0" bIns="0" rtlCol="0"/>
            <a:lstStyle/>
            <a:p>
              <a:endParaRPr/>
            </a:p>
          </p:txBody>
        </p:sp>
        <p:sp>
          <p:nvSpPr>
            <p:cNvPr id="59" name="object 15">
              <a:extLst>
                <a:ext uri="{FF2B5EF4-FFF2-40B4-BE49-F238E27FC236}">
                  <a16:creationId xmlns:a16="http://schemas.microsoft.com/office/drawing/2014/main" id="{223D9D14-D8BC-57D5-419C-AE8FBE924689}"/>
                </a:ext>
              </a:extLst>
            </p:cNvPr>
            <p:cNvSpPr/>
            <p:nvPr/>
          </p:nvSpPr>
          <p:spPr>
            <a:xfrm>
              <a:off x="610362" y="32164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grpSp>
      <p:sp>
        <p:nvSpPr>
          <p:cNvPr id="60" name="object 16">
            <a:extLst>
              <a:ext uri="{FF2B5EF4-FFF2-40B4-BE49-F238E27FC236}">
                <a16:creationId xmlns:a16="http://schemas.microsoft.com/office/drawing/2014/main" id="{5FA38A33-88C0-4C3E-8E10-1B34B86CB36F}"/>
              </a:ext>
            </a:extLst>
          </p:cNvPr>
          <p:cNvSpPr txBox="1"/>
          <p:nvPr/>
        </p:nvSpPr>
        <p:spPr>
          <a:xfrm>
            <a:off x="623062" y="3278835"/>
            <a:ext cx="3327400" cy="300355"/>
          </a:xfrm>
          <a:prstGeom prst="rect">
            <a:avLst/>
          </a:prstGeom>
        </p:spPr>
        <p:txBody>
          <a:bodyPr vert="horz" wrap="square" lIns="0" tIns="12700" rIns="0" bIns="0" rtlCol="0">
            <a:spAutoFit/>
          </a:bodyPr>
          <a:lstStyle/>
          <a:p>
            <a:pPr marL="739775">
              <a:lnSpc>
                <a:spcPct val="100000"/>
              </a:lnSpc>
              <a:spcBef>
                <a:spcPts val="100"/>
              </a:spcBef>
            </a:pPr>
            <a:r>
              <a:rPr sz="1800" dirty="0">
                <a:latin typeface="Calibri"/>
                <a:cs typeface="Calibri"/>
              </a:rPr>
              <a:t>New</a:t>
            </a:r>
            <a:r>
              <a:rPr sz="1800" spc="-15" dirty="0">
                <a:latin typeface="Calibri"/>
                <a:cs typeface="Calibri"/>
              </a:rPr>
              <a:t> </a:t>
            </a:r>
            <a:r>
              <a:rPr sz="1800" dirty="0">
                <a:latin typeface="Calibri"/>
                <a:cs typeface="Calibri"/>
              </a:rPr>
              <a:t>return</a:t>
            </a:r>
            <a:r>
              <a:rPr sz="1800" spc="-10" dirty="0">
                <a:latin typeface="Calibri"/>
                <a:cs typeface="Calibri"/>
              </a:rPr>
              <a:t> address</a:t>
            </a:r>
            <a:endParaRPr sz="1800">
              <a:latin typeface="Calibri"/>
              <a:cs typeface="Calibri"/>
            </a:endParaRPr>
          </a:p>
        </p:txBody>
      </p:sp>
      <p:grpSp>
        <p:nvGrpSpPr>
          <p:cNvPr id="61" name="object 17">
            <a:extLst>
              <a:ext uri="{FF2B5EF4-FFF2-40B4-BE49-F238E27FC236}">
                <a16:creationId xmlns:a16="http://schemas.microsoft.com/office/drawing/2014/main" id="{9B9B1F80-7C83-AECA-257F-4E36EAF0CF16}"/>
              </a:ext>
            </a:extLst>
          </p:cNvPr>
          <p:cNvGrpSpPr/>
          <p:nvPr/>
        </p:nvGrpSpPr>
        <p:grpSpPr>
          <a:xfrm>
            <a:off x="562355" y="3662171"/>
            <a:ext cx="3442970" cy="2620010"/>
            <a:chOff x="562355" y="3662171"/>
            <a:chExt cx="3442970" cy="2620010"/>
          </a:xfrm>
        </p:grpSpPr>
        <p:pic>
          <p:nvPicPr>
            <p:cNvPr id="62" name="object 18">
              <a:extLst>
                <a:ext uri="{FF2B5EF4-FFF2-40B4-BE49-F238E27FC236}">
                  <a16:creationId xmlns:a16="http://schemas.microsoft.com/office/drawing/2014/main" id="{8DCA8BDE-446E-192C-1BA9-59985327F9DF}"/>
                </a:ext>
              </a:extLst>
            </p:cNvPr>
            <p:cNvPicPr/>
            <p:nvPr/>
          </p:nvPicPr>
          <p:blipFill>
            <a:blip r:embed="rId6" cstate="print"/>
            <a:stretch>
              <a:fillRect/>
            </a:stretch>
          </p:blipFill>
          <p:spPr>
            <a:xfrm>
              <a:off x="562355" y="3662171"/>
              <a:ext cx="3442716" cy="2619755"/>
            </a:xfrm>
            <a:prstGeom prst="rect">
              <a:avLst/>
            </a:prstGeom>
          </p:spPr>
        </p:pic>
        <p:pic>
          <p:nvPicPr>
            <p:cNvPr id="63" name="object 19">
              <a:extLst>
                <a:ext uri="{FF2B5EF4-FFF2-40B4-BE49-F238E27FC236}">
                  <a16:creationId xmlns:a16="http://schemas.microsoft.com/office/drawing/2014/main" id="{CDA33BED-A488-02E7-8D9D-E79E422E7C92}"/>
                </a:ext>
              </a:extLst>
            </p:cNvPr>
            <p:cNvPicPr/>
            <p:nvPr/>
          </p:nvPicPr>
          <p:blipFill>
            <a:blip r:embed="rId7" cstate="print"/>
            <a:stretch>
              <a:fillRect/>
            </a:stretch>
          </p:blipFill>
          <p:spPr>
            <a:xfrm>
              <a:off x="609599" y="3689603"/>
              <a:ext cx="3352800" cy="2529840"/>
            </a:xfrm>
            <a:prstGeom prst="rect">
              <a:avLst/>
            </a:prstGeom>
          </p:spPr>
        </p:pic>
        <p:sp>
          <p:nvSpPr>
            <p:cNvPr id="64" name="object 20">
              <a:extLst>
                <a:ext uri="{FF2B5EF4-FFF2-40B4-BE49-F238E27FC236}">
                  <a16:creationId xmlns:a16="http://schemas.microsoft.com/office/drawing/2014/main" id="{13F3A433-8491-AF9C-905C-0F85883052EE}"/>
                </a:ext>
              </a:extLst>
            </p:cNvPr>
            <p:cNvSpPr/>
            <p:nvPr/>
          </p:nvSpPr>
          <p:spPr>
            <a:xfrm>
              <a:off x="609599" y="3689603"/>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65" name="object 21">
            <a:extLst>
              <a:ext uri="{FF2B5EF4-FFF2-40B4-BE49-F238E27FC236}">
                <a16:creationId xmlns:a16="http://schemas.microsoft.com/office/drawing/2014/main" id="{4106367C-5647-98C9-1741-20FDC29575D6}"/>
              </a:ext>
            </a:extLst>
          </p:cNvPr>
          <p:cNvSpPr txBox="1"/>
          <p:nvPr/>
        </p:nvSpPr>
        <p:spPr>
          <a:xfrm>
            <a:off x="615124" y="4790694"/>
            <a:ext cx="3343275" cy="299720"/>
          </a:xfrm>
          <a:prstGeom prst="rect">
            <a:avLst/>
          </a:prstGeom>
        </p:spPr>
        <p:txBody>
          <a:bodyPr vert="horz" wrap="square" lIns="0" tIns="12700" rIns="0" bIns="0" rtlCol="0">
            <a:spAutoFit/>
          </a:bodyPr>
          <a:lstStyle/>
          <a:p>
            <a:pPr marL="1090930">
              <a:lnSpc>
                <a:spcPct val="100000"/>
              </a:lnSpc>
              <a:spcBef>
                <a:spcPts val="100"/>
              </a:spcBef>
            </a:pPr>
            <a:r>
              <a:rPr sz="1800" spc="-10" dirty="0">
                <a:latin typeface="Calibri"/>
                <a:cs typeface="Calibri"/>
              </a:rPr>
              <a:t>0000000000</a:t>
            </a:r>
            <a:endParaRPr sz="1800">
              <a:latin typeface="Calibri"/>
              <a:cs typeface="Calibri"/>
            </a:endParaRPr>
          </a:p>
        </p:txBody>
      </p:sp>
      <p:sp>
        <p:nvSpPr>
          <p:cNvPr id="66" name="object 22">
            <a:extLst>
              <a:ext uri="{FF2B5EF4-FFF2-40B4-BE49-F238E27FC236}">
                <a16:creationId xmlns:a16="http://schemas.microsoft.com/office/drawing/2014/main" id="{0A78ED12-85BB-58B1-0B3B-C2CBE6174C40}"/>
              </a:ext>
            </a:extLst>
          </p:cNvPr>
          <p:cNvSpPr/>
          <p:nvPr/>
        </p:nvSpPr>
        <p:spPr>
          <a:xfrm>
            <a:off x="610362" y="3687317"/>
            <a:ext cx="3352800" cy="457200"/>
          </a:xfrm>
          <a:custGeom>
            <a:avLst/>
            <a:gdLst/>
            <a:ahLst/>
            <a:cxnLst/>
            <a:rect l="l" t="t" r="r" b="b"/>
            <a:pathLst>
              <a:path w="3352800" h="457200">
                <a:moveTo>
                  <a:pt x="0" y="457199"/>
                </a:moveTo>
                <a:lnTo>
                  <a:pt x="3352800" y="457199"/>
                </a:lnTo>
                <a:lnTo>
                  <a:pt x="3352800" y="0"/>
                </a:lnTo>
                <a:lnTo>
                  <a:pt x="0" y="0"/>
                </a:lnTo>
                <a:lnTo>
                  <a:pt x="0" y="457199"/>
                </a:lnTo>
                <a:close/>
              </a:path>
            </a:pathLst>
          </a:custGeom>
          <a:ln w="25400">
            <a:solidFill>
              <a:srgbClr val="000000"/>
            </a:solidFill>
          </a:ln>
        </p:spPr>
        <p:txBody>
          <a:bodyPr wrap="square" lIns="0" tIns="0" rIns="0" bIns="0" rtlCol="0"/>
          <a:lstStyle/>
          <a:p>
            <a:endParaRPr/>
          </a:p>
        </p:txBody>
      </p:sp>
      <p:sp>
        <p:nvSpPr>
          <p:cNvPr id="67" name="object 23">
            <a:extLst>
              <a:ext uri="{FF2B5EF4-FFF2-40B4-BE49-F238E27FC236}">
                <a16:creationId xmlns:a16="http://schemas.microsoft.com/office/drawing/2014/main" id="{E3CA193E-2055-34D0-9521-9B257175ED8C}"/>
              </a:ext>
            </a:extLst>
          </p:cNvPr>
          <p:cNvSpPr txBox="1"/>
          <p:nvPr/>
        </p:nvSpPr>
        <p:spPr>
          <a:xfrm>
            <a:off x="623062" y="3700017"/>
            <a:ext cx="3327400" cy="431800"/>
          </a:xfrm>
          <a:prstGeom prst="rect">
            <a:avLst/>
          </a:prstGeom>
          <a:solidFill>
            <a:srgbClr val="A6A6A6">
              <a:alpha val="65881"/>
            </a:srgbClr>
          </a:solidFill>
        </p:spPr>
        <p:txBody>
          <a:bodyPr vert="horz" wrap="square" lIns="0" tIns="64135" rIns="0" bIns="0" rtlCol="0">
            <a:spAutoFit/>
          </a:bodyPr>
          <a:lstStyle/>
          <a:p>
            <a:pPr marL="1024890">
              <a:lnSpc>
                <a:spcPct val="100000"/>
              </a:lnSpc>
              <a:spcBef>
                <a:spcPts val="505"/>
              </a:spcBef>
            </a:pPr>
            <a:r>
              <a:rPr sz="1800" spc="-10" dirty="0">
                <a:latin typeface="Calibri"/>
                <a:cs typeface="Calibri"/>
              </a:rPr>
              <a:t>00000000000</a:t>
            </a:r>
            <a:endParaRPr sz="1800">
              <a:latin typeface="Calibri"/>
              <a:cs typeface="Calibri"/>
            </a:endParaRPr>
          </a:p>
        </p:txBody>
      </p:sp>
      <p:grpSp>
        <p:nvGrpSpPr>
          <p:cNvPr id="70" name="object 26">
            <a:extLst>
              <a:ext uri="{FF2B5EF4-FFF2-40B4-BE49-F238E27FC236}">
                <a16:creationId xmlns:a16="http://schemas.microsoft.com/office/drawing/2014/main" id="{E3464167-992C-5380-F7E5-24267919F55B}"/>
              </a:ext>
            </a:extLst>
          </p:cNvPr>
          <p:cNvGrpSpPr/>
          <p:nvPr/>
        </p:nvGrpSpPr>
        <p:grpSpPr>
          <a:xfrm>
            <a:off x="562355" y="2467343"/>
            <a:ext cx="3442970" cy="561340"/>
            <a:chOff x="562355" y="2467343"/>
            <a:chExt cx="3442970" cy="561340"/>
          </a:xfrm>
        </p:grpSpPr>
        <p:pic>
          <p:nvPicPr>
            <p:cNvPr id="71" name="object 27">
              <a:extLst>
                <a:ext uri="{FF2B5EF4-FFF2-40B4-BE49-F238E27FC236}">
                  <a16:creationId xmlns:a16="http://schemas.microsoft.com/office/drawing/2014/main" id="{8B4ADB6B-ABF6-D168-BE29-57F37C5BAA95}"/>
                </a:ext>
              </a:extLst>
            </p:cNvPr>
            <p:cNvPicPr/>
            <p:nvPr/>
          </p:nvPicPr>
          <p:blipFill>
            <a:blip r:embed="rId8" cstate="print"/>
            <a:stretch>
              <a:fillRect/>
            </a:stretch>
          </p:blipFill>
          <p:spPr>
            <a:xfrm>
              <a:off x="562355" y="2487193"/>
              <a:ext cx="3442716" cy="455650"/>
            </a:xfrm>
            <a:prstGeom prst="rect">
              <a:avLst/>
            </a:prstGeom>
          </p:spPr>
        </p:pic>
        <p:pic>
          <p:nvPicPr>
            <p:cNvPr id="72" name="object 28">
              <a:extLst>
                <a:ext uri="{FF2B5EF4-FFF2-40B4-BE49-F238E27FC236}">
                  <a16:creationId xmlns:a16="http://schemas.microsoft.com/office/drawing/2014/main" id="{733249A8-7D7F-2F6B-3199-8A6891FF998E}"/>
                </a:ext>
              </a:extLst>
            </p:cNvPr>
            <p:cNvPicPr/>
            <p:nvPr/>
          </p:nvPicPr>
          <p:blipFill>
            <a:blip r:embed="rId9" cstate="print"/>
            <a:stretch>
              <a:fillRect/>
            </a:stretch>
          </p:blipFill>
          <p:spPr>
            <a:xfrm>
              <a:off x="1467611" y="2467343"/>
              <a:ext cx="1629156" cy="560844"/>
            </a:xfrm>
            <a:prstGeom prst="rect">
              <a:avLst/>
            </a:prstGeom>
          </p:spPr>
        </p:pic>
        <p:pic>
          <p:nvPicPr>
            <p:cNvPr id="73" name="object 29">
              <a:extLst>
                <a:ext uri="{FF2B5EF4-FFF2-40B4-BE49-F238E27FC236}">
                  <a16:creationId xmlns:a16="http://schemas.microsoft.com/office/drawing/2014/main" id="{588EC9FA-0FE2-7108-1915-7C9DA3187452}"/>
                </a:ext>
              </a:extLst>
            </p:cNvPr>
            <p:cNvPicPr/>
            <p:nvPr/>
          </p:nvPicPr>
          <p:blipFill>
            <a:blip r:embed="rId10" cstate="print"/>
            <a:stretch>
              <a:fillRect/>
            </a:stretch>
          </p:blipFill>
          <p:spPr>
            <a:xfrm>
              <a:off x="609599" y="2514600"/>
              <a:ext cx="3352800" cy="365760"/>
            </a:xfrm>
            <a:prstGeom prst="rect">
              <a:avLst/>
            </a:prstGeom>
          </p:spPr>
        </p:pic>
        <p:sp>
          <p:nvSpPr>
            <p:cNvPr id="74" name="object 30">
              <a:extLst>
                <a:ext uri="{FF2B5EF4-FFF2-40B4-BE49-F238E27FC236}">
                  <a16:creationId xmlns:a16="http://schemas.microsoft.com/office/drawing/2014/main" id="{AB5310A7-41EA-0FE0-32B6-11D43A4EDFD2}"/>
                </a:ext>
              </a:extLst>
            </p:cNvPr>
            <p:cNvSpPr/>
            <p:nvPr/>
          </p:nvSpPr>
          <p:spPr>
            <a:xfrm>
              <a:off x="609599" y="251460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75" name="object 31">
            <a:extLst>
              <a:ext uri="{FF2B5EF4-FFF2-40B4-BE49-F238E27FC236}">
                <a16:creationId xmlns:a16="http://schemas.microsoft.com/office/drawing/2014/main" id="{40F9F66F-729B-5CB9-B501-E72252108C3F}"/>
              </a:ext>
            </a:extLst>
          </p:cNvPr>
          <p:cNvSpPr txBox="1"/>
          <p:nvPr/>
        </p:nvSpPr>
        <p:spPr>
          <a:xfrm>
            <a:off x="1635632" y="2533015"/>
            <a:ext cx="129984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00000000000</a:t>
            </a:r>
            <a:endParaRPr sz="1800">
              <a:latin typeface="Calibri"/>
              <a:cs typeface="Calibri"/>
            </a:endParaRPr>
          </a:p>
        </p:txBody>
      </p:sp>
      <p:grpSp>
        <p:nvGrpSpPr>
          <p:cNvPr id="76" name="object 32">
            <a:extLst>
              <a:ext uri="{FF2B5EF4-FFF2-40B4-BE49-F238E27FC236}">
                <a16:creationId xmlns:a16="http://schemas.microsoft.com/office/drawing/2014/main" id="{E28EA9AF-1521-C2F1-6D7A-E8CB5F8B433B}"/>
              </a:ext>
            </a:extLst>
          </p:cNvPr>
          <p:cNvGrpSpPr/>
          <p:nvPr/>
        </p:nvGrpSpPr>
        <p:grpSpPr>
          <a:xfrm>
            <a:off x="562355" y="2090915"/>
            <a:ext cx="3442970" cy="561340"/>
            <a:chOff x="562355" y="2090915"/>
            <a:chExt cx="3442970" cy="561340"/>
          </a:xfrm>
        </p:grpSpPr>
        <p:pic>
          <p:nvPicPr>
            <p:cNvPr id="77" name="object 33">
              <a:extLst>
                <a:ext uri="{FF2B5EF4-FFF2-40B4-BE49-F238E27FC236}">
                  <a16:creationId xmlns:a16="http://schemas.microsoft.com/office/drawing/2014/main" id="{22E676F8-FFFF-48C3-4B69-4DF159258A01}"/>
                </a:ext>
              </a:extLst>
            </p:cNvPr>
            <p:cNvPicPr/>
            <p:nvPr/>
          </p:nvPicPr>
          <p:blipFill>
            <a:blip r:embed="rId11" cstate="print"/>
            <a:stretch>
              <a:fillRect/>
            </a:stretch>
          </p:blipFill>
          <p:spPr>
            <a:xfrm>
              <a:off x="562355" y="2110689"/>
              <a:ext cx="3442716" cy="457250"/>
            </a:xfrm>
            <a:prstGeom prst="rect">
              <a:avLst/>
            </a:prstGeom>
          </p:spPr>
        </p:pic>
        <p:pic>
          <p:nvPicPr>
            <p:cNvPr id="78" name="object 34">
              <a:extLst>
                <a:ext uri="{FF2B5EF4-FFF2-40B4-BE49-F238E27FC236}">
                  <a16:creationId xmlns:a16="http://schemas.microsoft.com/office/drawing/2014/main" id="{FFD611F0-CEB4-201E-4A08-3DF1A1ED274D}"/>
                </a:ext>
              </a:extLst>
            </p:cNvPr>
            <p:cNvPicPr/>
            <p:nvPr/>
          </p:nvPicPr>
          <p:blipFill>
            <a:blip r:embed="rId12" cstate="print"/>
            <a:stretch>
              <a:fillRect/>
            </a:stretch>
          </p:blipFill>
          <p:spPr>
            <a:xfrm>
              <a:off x="1583436" y="2090915"/>
              <a:ext cx="1397508" cy="560844"/>
            </a:xfrm>
            <a:prstGeom prst="rect">
              <a:avLst/>
            </a:prstGeom>
          </p:spPr>
        </p:pic>
        <p:pic>
          <p:nvPicPr>
            <p:cNvPr id="79" name="object 35">
              <a:extLst>
                <a:ext uri="{FF2B5EF4-FFF2-40B4-BE49-F238E27FC236}">
                  <a16:creationId xmlns:a16="http://schemas.microsoft.com/office/drawing/2014/main" id="{EDDAD90B-00AC-8655-D748-8A2857382850}"/>
                </a:ext>
              </a:extLst>
            </p:cNvPr>
            <p:cNvPicPr/>
            <p:nvPr/>
          </p:nvPicPr>
          <p:blipFill>
            <a:blip r:embed="rId13" cstate="print"/>
            <a:stretch>
              <a:fillRect/>
            </a:stretch>
          </p:blipFill>
          <p:spPr>
            <a:xfrm>
              <a:off x="609599" y="2138172"/>
              <a:ext cx="3352800" cy="367284"/>
            </a:xfrm>
            <a:prstGeom prst="rect">
              <a:avLst/>
            </a:prstGeom>
          </p:spPr>
        </p:pic>
        <p:sp>
          <p:nvSpPr>
            <p:cNvPr id="80" name="object 36">
              <a:extLst>
                <a:ext uri="{FF2B5EF4-FFF2-40B4-BE49-F238E27FC236}">
                  <a16:creationId xmlns:a16="http://schemas.microsoft.com/office/drawing/2014/main" id="{D76E147A-6F95-516E-8D33-007400255E78}"/>
                </a:ext>
              </a:extLst>
            </p:cNvPr>
            <p:cNvSpPr/>
            <p:nvPr/>
          </p:nvSpPr>
          <p:spPr>
            <a:xfrm>
              <a:off x="609599" y="2138172"/>
              <a:ext cx="3352800" cy="367665"/>
            </a:xfrm>
            <a:custGeom>
              <a:avLst/>
              <a:gdLst/>
              <a:ahLst/>
              <a:cxnLst/>
              <a:rect l="l" t="t" r="r" b="b"/>
              <a:pathLst>
                <a:path w="3352800" h="367664">
                  <a:moveTo>
                    <a:pt x="0" y="367284"/>
                  </a:moveTo>
                  <a:lnTo>
                    <a:pt x="3352800" y="367284"/>
                  </a:lnTo>
                  <a:lnTo>
                    <a:pt x="3352800" y="0"/>
                  </a:lnTo>
                  <a:lnTo>
                    <a:pt x="0" y="0"/>
                  </a:lnTo>
                  <a:lnTo>
                    <a:pt x="0" y="367284"/>
                  </a:lnTo>
                  <a:close/>
                </a:path>
              </a:pathLst>
            </a:custGeom>
            <a:ln w="9525">
              <a:solidFill>
                <a:srgbClr val="000000"/>
              </a:solidFill>
            </a:ln>
          </p:spPr>
          <p:txBody>
            <a:bodyPr wrap="square" lIns="0" tIns="0" rIns="0" bIns="0" rtlCol="0"/>
            <a:lstStyle/>
            <a:p>
              <a:endParaRPr/>
            </a:p>
          </p:txBody>
        </p:sp>
      </p:grpSp>
      <p:sp>
        <p:nvSpPr>
          <p:cNvPr id="81" name="object 37">
            <a:extLst>
              <a:ext uri="{FF2B5EF4-FFF2-40B4-BE49-F238E27FC236}">
                <a16:creationId xmlns:a16="http://schemas.microsoft.com/office/drawing/2014/main" id="{74AA99CE-D472-97A5-043F-09DBD83C32A7}"/>
              </a:ext>
            </a:extLst>
          </p:cNvPr>
          <p:cNvSpPr txBox="1"/>
          <p:nvPr/>
        </p:nvSpPr>
        <p:spPr>
          <a:xfrm>
            <a:off x="615124" y="2156840"/>
            <a:ext cx="3343275" cy="299720"/>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000000000</a:t>
            </a:r>
            <a:endParaRPr sz="1800">
              <a:latin typeface="Calibri"/>
              <a:cs typeface="Calibri"/>
            </a:endParaRPr>
          </a:p>
        </p:txBody>
      </p:sp>
      <p:grpSp>
        <p:nvGrpSpPr>
          <p:cNvPr id="6" name="object 31">
            <a:extLst>
              <a:ext uri="{FF2B5EF4-FFF2-40B4-BE49-F238E27FC236}">
                <a16:creationId xmlns:a16="http://schemas.microsoft.com/office/drawing/2014/main" id="{C8ED28BB-8BE8-A4DF-96D5-F11089BA1E82}"/>
              </a:ext>
            </a:extLst>
          </p:cNvPr>
          <p:cNvGrpSpPr/>
          <p:nvPr/>
        </p:nvGrpSpPr>
        <p:grpSpPr>
          <a:xfrm>
            <a:off x="5516879" y="609600"/>
            <a:ext cx="5425440" cy="5424170"/>
            <a:chOff x="5516879" y="609600"/>
            <a:chExt cx="5425440" cy="5424170"/>
          </a:xfrm>
        </p:grpSpPr>
        <p:pic>
          <p:nvPicPr>
            <p:cNvPr id="8" name="object 32">
              <a:extLst>
                <a:ext uri="{FF2B5EF4-FFF2-40B4-BE49-F238E27FC236}">
                  <a16:creationId xmlns:a16="http://schemas.microsoft.com/office/drawing/2014/main" id="{89AFBEF5-F5A1-CC2E-4F1F-33866B17713B}"/>
                </a:ext>
              </a:extLst>
            </p:cNvPr>
            <p:cNvPicPr/>
            <p:nvPr/>
          </p:nvPicPr>
          <p:blipFill>
            <a:blip r:embed="rId14" cstate="print"/>
            <a:stretch>
              <a:fillRect/>
            </a:stretch>
          </p:blipFill>
          <p:spPr>
            <a:xfrm>
              <a:off x="5516879" y="609600"/>
              <a:ext cx="5425439" cy="5423916"/>
            </a:xfrm>
            <a:prstGeom prst="rect">
              <a:avLst/>
            </a:prstGeom>
          </p:spPr>
        </p:pic>
        <p:pic>
          <p:nvPicPr>
            <p:cNvPr id="9" name="object 33">
              <a:extLst>
                <a:ext uri="{FF2B5EF4-FFF2-40B4-BE49-F238E27FC236}">
                  <a16:creationId xmlns:a16="http://schemas.microsoft.com/office/drawing/2014/main" id="{9AC76C1A-E877-ED93-D2E1-DCB731B0BF26}"/>
                </a:ext>
              </a:extLst>
            </p:cNvPr>
            <p:cNvPicPr/>
            <p:nvPr/>
          </p:nvPicPr>
          <p:blipFill>
            <a:blip r:embed="rId15" cstate="print"/>
            <a:stretch>
              <a:fillRect/>
            </a:stretch>
          </p:blipFill>
          <p:spPr>
            <a:xfrm>
              <a:off x="7353300" y="2229611"/>
              <a:ext cx="1908809" cy="713994"/>
            </a:xfrm>
            <a:prstGeom prst="rect">
              <a:avLst/>
            </a:prstGeom>
          </p:spPr>
        </p:pic>
        <p:sp>
          <p:nvSpPr>
            <p:cNvPr id="10" name="object 34">
              <a:extLst>
                <a:ext uri="{FF2B5EF4-FFF2-40B4-BE49-F238E27FC236}">
                  <a16:creationId xmlns:a16="http://schemas.microsoft.com/office/drawing/2014/main" id="{6164263D-B04E-9441-B7AC-BA22EA478F69}"/>
                </a:ext>
              </a:extLst>
            </p:cNvPr>
            <p:cNvSpPr/>
            <p:nvPr/>
          </p:nvSpPr>
          <p:spPr>
            <a:xfrm>
              <a:off x="7346950" y="2223008"/>
              <a:ext cx="1871980" cy="676910"/>
            </a:xfrm>
            <a:custGeom>
              <a:avLst/>
              <a:gdLst/>
              <a:ahLst/>
              <a:cxnLst/>
              <a:rect l="l" t="t" r="r" b="b"/>
              <a:pathLst>
                <a:path w="1871979" h="676910">
                  <a:moveTo>
                    <a:pt x="1582293" y="11175"/>
                  </a:moveTo>
                  <a:lnTo>
                    <a:pt x="1370202" y="11175"/>
                  </a:lnTo>
                  <a:lnTo>
                    <a:pt x="1370202" y="665733"/>
                  </a:lnTo>
                  <a:lnTo>
                    <a:pt x="1502409" y="665733"/>
                  </a:lnTo>
                  <a:lnTo>
                    <a:pt x="1502409" y="418845"/>
                  </a:lnTo>
                  <a:lnTo>
                    <a:pt x="1588643" y="418845"/>
                  </a:lnTo>
                  <a:lnTo>
                    <a:pt x="1630842" y="418252"/>
                  </a:lnTo>
                  <a:lnTo>
                    <a:pt x="1699335" y="413541"/>
                  </a:lnTo>
                  <a:lnTo>
                    <a:pt x="1743033" y="404659"/>
                  </a:lnTo>
                  <a:lnTo>
                    <a:pt x="1794128" y="378459"/>
                  </a:lnTo>
                  <a:lnTo>
                    <a:pt x="1824894" y="350583"/>
                  </a:lnTo>
                  <a:lnTo>
                    <a:pt x="1849754" y="313943"/>
                  </a:lnTo>
                  <a:lnTo>
                    <a:pt x="1852492" y="307720"/>
                  </a:lnTo>
                  <a:lnTo>
                    <a:pt x="1502409" y="307720"/>
                  </a:lnTo>
                  <a:lnTo>
                    <a:pt x="1502409" y="121919"/>
                  </a:lnTo>
                  <a:lnTo>
                    <a:pt x="1854397" y="121919"/>
                  </a:lnTo>
                  <a:lnTo>
                    <a:pt x="1850328" y="111567"/>
                  </a:lnTo>
                  <a:lnTo>
                    <a:pt x="1813581" y="62585"/>
                  </a:lnTo>
                  <a:lnTo>
                    <a:pt x="1766476" y="30529"/>
                  </a:lnTo>
                  <a:lnTo>
                    <a:pt x="1715970" y="16694"/>
                  </a:lnTo>
                  <a:lnTo>
                    <a:pt x="1637345" y="11793"/>
                  </a:lnTo>
                  <a:lnTo>
                    <a:pt x="1582293" y="11175"/>
                  </a:lnTo>
                  <a:close/>
                </a:path>
                <a:path w="1871979" h="676910">
                  <a:moveTo>
                    <a:pt x="1854397" y="121919"/>
                  </a:moveTo>
                  <a:lnTo>
                    <a:pt x="1566291" y="121919"/>
                  </a:lnTo>
                  <a:lnTo>
                    <a:pt x="1599013" y="122203"/>
                  </a:lnTo>
                  <a:lnTo>
                    <a:pt x="1625758" y="123047"/>
                  </a:lnTo>
                  <a:lnTo>
                    <a:pt x="1676745" y="130391"/>
                  </a:lnTo>
                  <a:lnTo>
                    <a:pt x="1714500" y="155447"/>
                  </a:lnTo>
                  <a:lnTo>
                    <a:pt x="1734145" y="197274"/>
                  </a:lnTo>
                  <a:lnTo>
                    <a:pt x="1735454" y="214375"/>
                  </a:lnTo>
                  <a:lnTo>
                    <a:pt x="1734524" y="228423"/>
                  </a:lnTo>
                  <a:lnTo>
                    <a:pt x="1720469" y="265302"/>
                  </a:lnTo>
                  <a:lnTo>
                    <a:pt x="1691643" y="291556"/>
                  </a:lnTo>
                  <a:lnTo>
                    <a:pt x="1639951" y="305149"/>
                  </a:lnTo>
                  <a:lnTo>
                    <a:pt x="1574800" y="307720"/>
                  </a:lnTo>
                  <a:lnTo>
                    <a:pt x="1852492" y="307720"/>
                  </a:lnTo>
                  <a:lnTo>
                    <a:pt x="1859329" y="292179"/>
                  </a:lnTo>
                  <a:lnTo>
                    <a:pt x="1866153" y="268033"/>
                  </a:lnTo>
                  <a:lnTo>
                    <a:pt x="1870239" y="241506"/>
                  </a:lnTo>
                  <a:lnTo>
                    <a:pt x="1871599" y="212597"/>
                  </a:lnTo>
                  <a:lnTo>
                    <a:pt x="1869239" y="175333"/>
                  </a:lnTo>
                  <a:lnTo>
                    <a:pt x="1862153" y="141652"/>
                  </a:lnTo>
                  <a:lnTo>
                    <a:pt x="1854397" y="121919"/>
                  </a:lnTo>
                  <a:close/>
                </a:path>
                <a:path w="1871979" h="676910">
                  <a:moveTo>
                    <a:pt x="948308" y="0"/>
                  </a:moveTo>
                  <a:lnTo>
                    <a:pt x="909546" y="1619"/>
                  </a:lnTo>
                  <a:lnTo>
                    <a:pt x="838973" y="14573"/>
                  </a:lnTo>
                  <a:lnTo>
                    <a:pt x="784709" y="36812"/>
                  </a:lnTo>
                  <a:lnTo>
                    <a:pt x="742418" y="66288"/>
                  </a:lnTo>
                  <a:lnTo>
                    <a:pt x="704318" y="105366"/>
                  </a:lnTo>
                  <a:lnTo>
                    <a:pt x="673838" y="150237"/>
                  </a:lnTo>
                  <a:lnTo>
                    <a:pt x="648575" y="210556"/>
                  </a:lnTo>
                  <a:lnTo>
                    <a:pt x="639206" y="250523"/>
                  </a:lnTo>
                  <a:lnTo>
                    <a:pt x="633577" y="294514"/>
                  </a:lnTo>
                  <a:lnTo>
                    <a:pt x="631698" y="342518"/>
                  </a:lnTo>
                  <a:lnTo>
                    <a:pt x="635155" y="402320"/>
                  </a:lnTo>
                  <a:lnTo>
                    <a:pt x="645519" y="456758"/>
                  </a:lnTo>
                  <a:lnTo>
                    <a:pt x="662778" y="505830"/>
                  </a:lnTo>
                  <a:lnTo>
                    <a:pt x="686919" y="549539"/>
                  </a:lnTo>
                  <a:lnTo>
                    <a:pt x="717930" y="587882"/>
                  </a:lnTo>
                  <a:lnTo>
                    <a:pt x="754779" y="619916"/>
                  </a:lnTo>
                  <a:lnTo>
                    <a:pt x="796431" y="644841"/>
                  </a:lnTo>
                  <a:lnTo>
                    <a:pt x="842874" y="662653"/>
                  </a:lnTo>
                  <a:lnTo>
                    <a:pt x="894097" y="673344"/>
                  </a:lnTo>
                  <a:lnTo>
                    <a:pt x="950086" y="676909"/>
                  </a:lnTo>
                  <a:lnTo>
                    <a:pt x="1005452" y="673328"/>
                  </a:lnTo>
                  <a:lnTo>
                    <a:pt x="1056179" y="662584"/>
                  </a:lnTo>
                  <a:lnTo>
                    <a:pt x="1102261" y="644677"/>
                  </a:lnTo>
                  <a:lnTo>
                    <a:pt x="1143691" y="619607"/>
                  </a:lnTo>
                  <a:lnTo>
                    <a:pt x="1180465" y="587375"/>
                  </a:lnTo>
                  <a:lnTo>
                    <a:pt x="1199384" y="563879"/>
                  </a:lnTo>
                  <a:lnTo>
                    <a:pt x="949705" y="563879"/>
                  </a:lnTo>
                  <a:lnTo>
                    <a:pt x="911913" y="560306"/>
                  </a:lnTo>
                  <a:lnTo>
                    <a:pt x="846710" y="531679"/>
                  </a:lnTo>
                  <a:lnTo>
                    <a:pt x="796794" y="474555"/>
                  </a:lnTo>
                  <a:lnTo>
                    <a:pt x="780764" y="435768"/>
                  </a:lnTo>
                  <a:lnTo>
                    <a:pt x="771163" y="390267"/>
                  </a:lnTo>
                  <a:lnTo>
                    <a:pt x="768046" y="339343"/>
                  </a:lnTo>
                  <a:lnTo>
                    <a:pt x="768073" y="336295"/>
                  </a:lnTo>
                  <a:lnTo>
                    <a:pt x="771088" y="285140"/>
                  </a:lnTo>
                  <a:lnTo>
                    <a:pt x="780446" y="239315"/>
                  </a:lnTo>
                  <a:lnTo>
                    <a:pt x="796043" y="200610"/>
                  </a:lnTo>
                  <a:lnTo>
                    <a:pt x="817879" y="169037"/>
                  </a:lnTo>
                  <a:lnTo>
                    <a:pt x="875887" y="127031"/>
                  </a:lnTo>
                  <a:lnTo>
                    <a:pt x="949705" y="113029"/>
                  </a:lnTo>
                  <a:lnTo>
                    <a:pt x="1198613" y="113029"/>
                  </a:lnTo>
                  <a:lnTo>
                    <a:pt x="1179829" y="89788"/>
                  </a:lnTo>
                  <a:lnTo>
                    <a:pt x="1142767" y="57481"/>
                  </a:lnTo>
                  <a:lnTo>
                    <a:pt x="1101077" y="32342"/>
                  </a:lnTo>
                  <a:lnTo>
                    <a:pt x="1054767" y="14378"/>
                  </a:lnTo>
                  <a:lnTo>
                    <a:pt x="1003842" y="3595"/>
                  </a:lnTo>
                  <a:lnTo>
                    <a:pt x="948308" y="0"/>
                  </a:lnTo>
                  <a:close/>
                </a:path>
                <a:path w="1871979" h="676910">
                  <a:moveTo>
                    <a:pt x="1198613" y="113029"/>
                  </a:moveTo>
                  <a:lnTo>
                    <a:pt x="949705" y="113029"/>
                  </a:lnTo>
                  <a:lnTo>
                    <a:pt x="988470" y="116484"/>
                  </a:lnTo>
                  <a:lnTo>
                    <a:pt x="1023223" y="126857"/>
                  </a:lnTo>
                  <a:lnTo>
                    <a:pt x="1080643" y="168401"/>
                  </a:lnTo>
                  <a:lnTo>
                    <a:pt x="1117679" y="238013"/>
                  </a:lnTo>
                  <a:lnTo>
                    <a:pt x="1126952" y="283577"/>
                  </a:lnTo>
                  <a:lnTo>
                    <a:pt x="1130046" y="336295"/>
                  </a:lnTo>
                  <a:lnTo>
                    <a:pt x="1126878" y="389612"/>
                  </a:lnTo>
                  <a:lnTo>
                    <a:pt x="1117377" y="435832"/>
                  </a:lnTo>
                  <a:lnTo>
                    <a:pt x="1101542" y="474956"/>
                  </a:lnTo>
                  <a:lnTo>
                    <a:pt x="1079373" y="506983"/>
                  </a:lnTo>
                  <a:lnTo>
                    <a:pt x="1021588" y="549671"/>
                  </a:lnTo>
                  <a:lnTo>
                    <a:pt x="949705" y="563879"/>
                  </a:lnTo>
                  <a:lnTo>
                    <a:pt x="1199384" y="563879"/>
                  </a:lnTo>
                  <a:lnTo>
                    <a:pt x="1235672" y="504713"/>
                  </a:lnTo>
                  <a:lnTo>
                    <a:pt x="1252912" y="455107"/>
                  </a:lnTo>
                  <a:lnTo>
                    <a:pt x="1263252" y="399983"/>
                  </a:lnTo>
                  <a:lnTo>
                    <a:pt x="1266698" y="339343"/>
                  </a:lnTo>
                  <a:lnTo>
                    <a:pt x="1263223" y="278216"/>
                  </a:lnTo>
                  <a:lnTo>
                    <a:pt x="1252799" y="222697"/>
                  </a:lnTo>
                  <a:lnTo>
                    <a:pt x="1235425" y="172786"/>
                  </a:lnTo>
                  <a:lnTo>
                    <a:pt x="1211102" y="128483"/>
                  </a:lnTo>
                  <a:lnTo>
                    <a:pt x="1198613" y="113029"/>
                  </a:lnTo>
                  <a:close/>
                </a:path>
                <a:path w="1871979" h="676910">
                  <a:moveTo>
                    <a:pt x="128524" y="11175"/>
                  </a:moveTo>
                  <a:lnTo>
                    <a:pt x="0" y="11175"/>
                  </a:lnTo>
                  <a:lnTo>
                    <a:pt x="0" y="665733"/>
                  </a:lnTo>
                  <a:lnTo>
                    <a:pt x="122808" y="665733"/>
                  </a:lnTo>
                  <a:lnTo>
                    <a:pt x="122808" y="238887"/>
                  </a:lnTo>
                  <a:lnTo>
                    <a:pt x="268114" y="238887"/>
                  </a:lnTo>
                  <a:lnTo>
                    <a:pt x="128524" y="11175"/>
                  </a:lnTo>
                  <a:close/>
                </a:path>
                <a:path w="1871979" h="676910">
                  <a:moveTo>
                    <a:pt x="268114" y="238887"/>
                  </a:moveTo>
                  <a:lnTo>
                    <a:pt x="122808" y="238887"/>
                  </a:lnTo>
                  <a:lnTo>
                    <a:pt x="386588" y="665733"/>
                  </a:lnTo>
                  <a:lnTo>
                    <a:pt x="519302" y="665733"/>
                  </a:lnTo>
                  <a:lnTo>
                    <a:pt x="519302" y="448309"/>
                  </a:lnTo>
                  <a:lnTo>
                    <a:pt x="396494" y="448309"/>
                  </a:lnTo>
                  <a:lnTo>
                    <a:pt x="268114" y="238887"/>
                  </a:lnTo>
                  <a:close/>
                </a:path>
                <a:path w="1871979" h="676910">
                  <a:moveTo>
                    <a:pt x="519302" y="11175"/>
                  </a:moveTo>
                  <a:lnTo>
                    <a:pt x="396494" y="11175"/>
                  </a:lnTo>
                  <a:lnTo>
                    <a:pt x="396494" y="448309"/>
                  </a:lnTo>
                  <a:lnTo>
                    <a:pt x="519302" y="448309"/>
                  </a:lnTo>
                  <a:lnTo>
                    <a:pt x="519302" y="11175"/>
                  </a:lnTo>
                  <a:close/>
                </a:path>
              </a:pathLst>
            </a:custGeom>
            <a:solidFill>
              <a:srgbClr val="000000"/>
            </a:solidFill>
          </p:spPr>
          <p:txBody>
            <a:bodyPr wrap="square" lIns="0" tIns="0" rIns="0" bIns="0" rtlCol="0"/>
            <a:lstStyle/>
            <a:p>
              <a:endParaRPr/>
            </a:p>
          </p:txBody>
        </p:sp>
        <p:pic>
          <p:nvPicPr>
            <p:cNvPr id="11" name="object 35">
              <a:extLst>
                <a:ext uri="{FF2B5EF4-FFF2-40B4-BE49-F238E27FC236}">
                  <a16:creationId xmlns:a16="http://schemas.microsoft.com/office/drawing/2014/main" id="{5E7B4CC8-C9EE-8063-734E-B98CBFF57B78}"/>
                </a:ext>
              </a:extLst>
            </p:cNvPr>
            <p:cNvPicPr/>
            <p:nvPr/>
          </p:nvPicPr>
          <p:blipFill>
            <a:blip r:embed="rId16" cstate="print"/>
            <a:stretch>
              <a:fillRect/>
            </a:stretch>
          </p:blipFill>
          <p:spPr>
            <a:xfrm>
              <a:off x="8844788" y="2340355"/>
              <a:ext cx="242189" cy="194945"/>
            </a:xfrm>
            <a:prstGeom prst="rect">
              <a:avLst/>
            </a:prstGeom>
          </p:spPr>
        </p:pic>
        <p:sp>
          <p:nvSpPr>
            <p:cNvPr id="12" name="object 36">
              <a:extLst>
                <a:ext uri="{FF2B5EF4-FFF2-40B4-BE49-F238E27FC236}">
                  <a16:creationId xmlns:a16="http://schemas.microsoft.com/office/drawing/2014/main" id="{EB119CD5-4A22-6A96-3EE9-8DCD76523966}"/>
                </a:ext>
              </a:extLst>
            </p:cNvPr>
            <p:cNvSpPr/>
            <p:nvPr/>
          </p:nvSpPr>
          <p:spPr>
            <a:xfrm>
              <a:off x="7346950" y="2223008"/>
              <a:ext cx="1871980" cy="676910"/>
            </a:xfrm>
            <a:custGeom>
              <a:avLst/>
              <a:gdLst/>
              <a:ahLst/>
              <a:cxnLst/>
              <a:rect l="l" t="t" r="r" b="b"/>
              <a:pathLst>
                <a:path w="1871979" h="676910">
                  <a:moveTo>
                    <a:pt x="949705" y="113029"/>
                  </a:moveTo>
                  <a:lnTo>
                    <a:pt x="910820" y="116530"/>
                  </a:lnTo>
                  <a:lnTo>
                    <a:pt x="844907" y="144533"/>
                  </a:lnTo>
                  <a:lnTo>
                    <a:pt x="796043" y="200610"/>
                  </a:lnTo>
                  <a:lnTo>
                    <a:pt x="780446" y="239315"/>
                  </a:lnTo>
                  <a:lnTo>
                    <a:pt x="771088" y="285140"/>
                  </a:lnTo>
                  <a:lnTo>
                    <a:pt x="767969" y="338074"/>
                  </a:lnTo>
                  <a:lnTo>
                    <a:pt x="771163" y="390267"/>
                  </a:lnTo>
                  <a:lnTo>
                    <a:pt x="780764" y="435768"/>
                  </a:lnTo>
                  <a:lnTo>
                    <a:pt x="796794" y="474555"/>
                  </a:lnTo>
                  <a:lnTo>
                    <a:pt x="819276" y="506602"/>
                  </a:lnTo>
                  <a:lnTo>
                    <a:pt x="877585" y="549576"/>
                  </a:lnTo>
                  <a:lnTo>
                    <a:pt x="949705" y="563879"/>
                  </a:lnTo>
                  <a:lnTo>
                    <a:pt x="987397" y="560329"/>
                  </a:lnTo>
                  <a:lnTo>
                    <a:pt x="1052254" y="531893"/>
                  </a:lnTo>
                  <a:lnTo>
                    <a:pt x="1101542" y="474956"/>
                  </a:lnTo>
                  <a:lnTo>
                    <a:pt x="1117377" y="435832"/>
                  </a:lnTo>
                  <a:lnTo>
                    <a:pt x="1126878" y="389612"/>
                  </a:lnTo>
                  <a:lnTo>
                    <a:pt x="1130046" y="336295"/>
                  </a:lnTo>
                  <a:lnTo>
                    <a:pt x="1126952" y="283577"/>
                  </a:lnTo>
                  <a:lnTo>
                    <a:pt x="1117679" y="238013"/>
                  </a:lnTo>
                  <a:lnTo>
                    <a:pt x="1102238" y="199618"/>
                  </a:lnTo>
                  <a:lnTo>
                    <a:pt x="1053951" y="144158"/>
                  </a:lnTo>
                  <a:lnTo>
                    <a:pt x="988470" y="116484"/>
                  </a:lnTo>
                  <a:lnTo>
                    <a:pt x="949705" y="113029"/>
                  </a:lnTo>
                  <a:close/>
                </a:path>
                <a:path w="1871979" h="676910">
                  <a:moveTo>
                    <a:pt x="1370202" y="11175"/>
                  </a:moveTo>
                  <a:lnTo>
                    <a:pt x="1582293" y="11175"/>
                  </a:lnTo>
                  <a:lnTo>
                    <a:pt x="1637345" y="11793"/>
                  </a:lnTo>
                  <a:lnTo>
                    <a:pt x="1681908" y="13636"/>
                  </a:lnTo>
                  <a:lnTo>
                    <a:pt x="1739519" y="20954"/>
                  </a:lnTo>
                  <a:lnTo>
                    <a:pt x="1791160" y="44402"/>
                  </a:lnTo>
                  <a:lnTo>
                    <a:pt x="1833752" y="85089"/>
                  </a:lnTo>
                  <a:lnTo>
                    <a:pt x="1862153" y="141652"/>
                  </a:lnTo>
                  <a:lnTo>
                    <a:pt x="1871599" y="212597"/>
                  </a:lnTo>
                  <a:lnTo>
                    <a:pt x="1870239" y="241506"/>
                  </a:lnTo>
                  <a:lnTo>
                    <a:pt x="1859329" y="292179"/>
                  </a:lnTo>
                  <a:lnTo>
                    <a:pt x="1838063" y="333347"/>
                  </a:lnTo>
                  <a:lnTo>
                    <a:pt x="1810250" y="365629"/>
                  </a:lnTo>
                  <a:lnTo>
                    <a:pt x="1777271" y="389177"/>
                  </a:lnTo>
                  <a:lnTo>
                    <a:pt x="1725676" y="409447"/>
                  </a:lnTo>
                  <a:lnTo>
                    <a:pt x="1667732" y="416480"/>
                  </a:lnTo>
                  <a:lnTo>
                    <a:pt x="1588643" y="418845"/>
                  </a:lnTo>
                  <a:lnTo>
                    <a:pt x="1502409" y="418845"/>
                  </a:lnTo>
                  <a:lnTo>
                    <a:pt x="1502409" y="665733"/>
                  </a:lnTo>
                  <a:lnTo>
                    <a:pt x="1370202" y="665733"/>
                  </a:lnTo>
                  <a:lnTo>
                    <a:pt x="1370202" y="11175"/>
                  </a:lnTo>
                  <a:close/>
                </a:path>
                <a:path w="1871979" h="676910">
                  <a:moveTo>
                    <a:pt x="0" y="11175"/>
                  </a:moveTo>
                  <a:lnTo>
                    <a:pt x="128524" y="11175"/>
                  </a:lnTo>
                  <a:lnTo>
                    <a:pt x="396494" y="448309"/>
                  </a:lnTo>
                  <a:lnTo>
                    <a:pt x="396494" y="11175"/>
                  </a:lnTo>
                  <a:lnTo>
                    <a:pt x="519302" y="11175"/>
                  </a:lnTo>
                  <a:lnTo>
                    <a:pt x="519302" y="665733"/>
                  </a:lnTo>
                  <a:lnTo>
                    <a:pt x="386588" y="665733"/>
                  </a:lnTo>
                  <a:lnTo>
                    <a:pt x="122808" y="238887"/>
                  </a:lnTo>
                  <a:lnTo>
                    <a:pt x="122808" y="665733"/>
                  </a:lnTo>
                  <a:lnTo>
                    <a:pt x="0" y="665733"/>
                  </a:lnTo>
                  <a:lnTo>
                    <a:pt x="0" y="11175"/>
                  </a:lnTo>
                  <a:close/>
                </a:path>
                <a:path w="1871979" h="676910">
                  <a:moveTo>
                    <a:pt x="948308" y="0"/>
                  </a:moveTo>
                  <a:lnTo>
                    <a:pt x="1003842" y="3595"/>
                  </a:lnTo>
                  <a:lnTo>
                    <a:pt x="1054767" y="14378"/>
                  </a:lnTo>
                  <a:lnTo>
                    <a:pt x="1101077" y="32342"/>
                  </a:lnTo>
                  <a:lnTo>
                    <a:pt x="1142767" y="57481"/>
                  </a:lnTo>
                  <a:lnTo>
                    <a:pt x="1179829" y="89788"/>
                  </a:lnTo>
                  <a:lnTo>
                    <a:pt x="1211102" y="128483"/>
                  </a:lnTo>
                  <a:lnTo>
                    <a:pt x="1235425" y="172786"/>
                  </a:lnTo>
                  <a:lnTo>
                    <a:pt x="1252799" y="222697"/>
                  </a:lnTo>
                  <a:lnTo>
                    <a:pt x="1263223" y="278216"/>
                  </a:lnTo>
                  <a:lnTo>
                    <a:pt x="1266698" y="339343"/>
                  </a:lnTo>
                  <a:lnTo>
                    <a:pt x="1263252" y="399983"/>
                  </a:lnTo>
                  <a:lnTo>
                    <a:pt x="1252912" y="455107"/>
                  </a:lnTo>
                  <a:lnTo>
                    <a:pt x="1235672" y="504713"/>
                  </a:lnTo>
                  <a:lnTo>
                    <a:pt x="1211525" y="548802"/>
                  </a:lnTo>
                  <a:lnTo>
                    <a:pt x="1180465" y="587375"/>
                  </a:lnTo>
                  <a:lnTo>
                    <a:pt x="1143691" y="619607"/>
                  </a:lnTo>
                  <a:lnTo>
                    <a:pt x="1102261" y="644677"/>
                  </a:lnTo>
                  <a:lnTo>
                    <a:pt x="1056179" y="662584"/>
                  </a:lnTo>
                  <a:lnTo>
                    <a:pt x="1005452" y="673328"/>
                  </a:lnTo>
                  <a:lnTo>
                    <a:pt x="950086" y="676909"/>
                  </a:lnTo>
                  <a:lnTo>
                    <a:pt x="894097" y="673344"/>
                  </a:lnTo>
                  <a:lnTo>
                    <a:pt x="842874" y="662653"/>
                  </a:lnTo>
                  <a:lnTo>
                    <a:pt x="796431" y="644841"/>
                  </a:lnTo>
                  <a:lnTo>
                    <a:pt x="754779" y="619916"/>
                  </a:lnTo>
                  <a:lnTo>
                    <a:pt x="717930" y="587882"/>
                  </a:lnTo>
                  <a:lnTo>
                    <a:pt x="686919" y="549539"/>
                  </a:lnTo>
                  <a:lnTo>
                    <a:pt x="662778" y="505830"/>
                  </a:lnTo>
                  <a:lnTo>
                    <a:pt x="645519" y="456758"/>
                  </a:lnTo>
                  <a:lnTo>
                    <a:pt x="635155" y="402320"/>
                  </a:lnTo>
                  <a:lnTo>
                    <a:pt x="631698" y="342518"/>
                  </a:lnTo>
                  <a:lnTo>
                    <a:pt x="633577" y="294514"/>
                  </a:lnTo>
                  <a:lnTo>
                    <a:pt x="639206" y="250523"/>
                  </a:lnTo>
                  <a:lnTo>
                    <a:pt x="648575" y="210556"/>
                  </a:lnTo>
                  <a:lnTo>
                    <a:pt x="661670" y="174625"/>
                  </a:lnTo>
                  <a:lnTo>
                    <a:pt x="688054" y="127158"/>
                  </a:lnTo>
                  <a:lnTo>
                    <a:pt x="722629" y="84836"/>
                  </a:lnTo>
                  <a:lnTo>
                    <a:pt x="763111" y="50276"/>
                  </a:lnTo>
                  <a:lnTo>
                    <a:pt x="807211" y="25907"/>
                  </a:lnTo>
                  <a:lnTo>
                    <a:pt x="873093" y="6476"/>
                  </a:lnTo>
                  <a:lnTo>
                    <a:pt x="948308" y="0"/>
                  </a:lnTo>
                  <a:close/>
                </a:path>
              </a:pathLst>
            </a:custGeom>
            <a:ln w="9144">
              <a:solidFill>
                <a:srgbClr val="FFFFFF"/>
              </a:solidFill>
            </a:ln>
          </p:spPr>
          <p:txBody>
            <a:bodyPr wrap="square" lIns="0" tIns="0" rIns="0" bIns="0" rtlCol="0"/>
            <a:lstStyle/>
            <a:p>
              <a:endParaRPr/>
            </a:p>
          </p:txBody>
        </p:sp>
      </p:grpSp>
      <p:sp>
        <p:nvSpPr>
          <p:cNvPr id="13" name="object 37">
            <a:extLst>
              <a:ext uri="{FF2B5EF4-FFF2-40B4-BE49-F238E27FC236}">
                <a16:creationId xmlns:a16="http://schemas.microsoft.com/office/drawing/2014/main" id="{8381A3BE-B0F9-9A21-B64C-0844A202CBAE}"/>
              </a:ext>
            </a:extLst>
          </p:cNvPr>
          <p:cNvSpPr txBox="1"/>
          <p:nvPr/>
        </p:nvSpPr>
        <p:spPr>
          <a:xfrm>
            <a:off x="7947786" y="3163315"/>
            <a:ext cx="558800" cy="299720"/>
          </a:xfrm>
          <a:prstGeom prst="rect">
            <a:avLst/>
          </a:prstGeom>
        </p:spPr>
        <p:txBody>
          <a:bodyPr vert="horz" wrap="square" lIns="0" tIns="12700" rIns="0" bIns="0" rtlCol="0">
            <a:spAutoFit/>
          </a:bodyPr>
          <a:lstStyle/>
          <a:p>
            <a:pPr marL="12700">
              <a:lnSpc>
                <a:spcPct val="100000"/>
              </a:lnSpc>
              <a:spcBef>
                <a:spcPts val="100"/>
              </a:spcBef>
            </a:pPr>
            <a:r>
              <a:rPr sz="1800" b="1" spc="-20" dirty="0">
                <a:latin typeface="Arial"/>
                <a:cs typeface="Arial"/>
              </a:rPr>
              <a:t>0X90</a:t>
            </a:r>
            <a:endParaRPr sz="1800">
              <a:latin typeface="Arial"/>
              <a:cs typeface="Arial"/>
            </a:endParaRPr>
          </a:p>
        </p:txBody>
      </p:sp>
    </p:spTree>
    <p:extLst>
      <p:ext uri="{BB962C8B-B14F-4D97-AF65-F5344CB8AC3E}">
        <p14:creationId xmlns:p14="http://schemas.microsoft.com/office/powerpoint/2010/main" val="1356092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53</a:t>
            </a:fld>
            <a:endParaRPr lang="en-US" dirty="0"/>
          </a:p>
        </p:txBody>
      </p:sp>
      <p:sp>
        <p:nvSpPr>
          <p:cNvPr id="7" name="object 2">
            <a:extLst>
              <a:ext uri="{FF2B5EF4-FFF2-40B4-BE49-F238E27FC236}">
                <a16:creationId xmlns:a16="http://schemas.microsoft.com/office/drawing/2014/main" id="{77F3AB00-890C-870A-03E5-8F200D07FC1E}"/>
              </a:ext>
            </a:extLst>
          </p:cNvPr>
          <p:cNvSpPr txBox="1"/>
          <p:nvPr/>
        </p:nvSpPr>
        <p:spPr>
          <a:xfrm>
            <a:off x="143584" y="106546"/>
            <a:ext cx="5074285" cy="757555"/>
          </a:xfrm>
          <a:prstGeom prst="rect">
            <a:avLst/>
          </a:prstGeom>
        </p:spPr>
        <p:txBody>
          <a:bodyPr vert="horz" wrap="square" lIns="0" tIns="12700" rIns="0" bIns="0" rtlCol="0">
            <a:spAutoFit/>
          </a:bodyPr>
          <a:lstStyle/>
          <a:p>
            <a:pPr marL="12700" marR="5080">
              <a:lnSpc>
                <a:spcPct val="100000"/>
              </a:lnSpc>
              <a:spcBef>
                <a:spcPts val="100"/>
              </a:spcBef>
            </a:pPr>
            <a:r>
              <a:rPr sz="2400" b="1" u="sng" dirty="0">
                <a:uFill>
                  <a:solidFill>
                    <a:srgbClr val="000000"/>
                  </a:solidFill>
                </a:uFill>
                <a:latin typeface="Arial"/>
                <a:cs typeface="Arial"/>
              </a:rPr>
              <a:t>Step</a:t>
            </a:r>
            <a:r>
              <a:rPr sz="2400" b="1" u="sng" spc="-15" dirty="0">
                <a:uFill>
                  <a:solidFill>
                    <a:srgbClr val="000000"/>
                  </a:solidFill>
                </a:uFill>
                <a:latin typeface="Arial"/>
                <a:cs typeface="Arial"/>
              </a:rPr>
              <a:t> </a:t>
            </a:r>
            <a:r>
              <a:rPr sz="2400" b="1" u="sng" dirty="0">
                <a:uFill>
                  <a:solidFill>
                    <a:srgbClr val="000000"/>
                  </a:solidFill>
                </a:uFill>
                <a:latin typeface="Arial"/>
                <a:cs typeface="Arial"/>
              </a:rPr>
              <a:t>2:</a:t>
            </a:r>
            <a:r>
              <a:rPr sz="2400" b="1" spc="-20" dirty="0">
                <a:latin typeface="Arial"/>
                <a:cs typeface="Arial"/>
              </a:rPr>
              <a:t> </a:t>
            </a:r>
            <a:r>
              <a:rPr sz="2400" dirty="0">
                <a:latin typeface="Arial"/>
                <a:cs typeface="Arial"/>
              </a:rPr>
              <a:t>Find</a:t>
            </a:r>
            <a:r>
              <a:rPr sz="2400" spc="-10"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address</a:t>
            </a:r>
            <a:r>
              <a:rPr sz="2400" spc="-5" dirty="0">
                <a:latin typeface="Arial"/>
                <a:cs typeface="Arial"/>
              </a:rPr>
              <a:t> </a:t>
            </a:r>
            <a:r>
              <a:rPr lang="en-US" sz="2400" spc="-5" dirty="0">
                <a:latin typeface="Arial"/>
                <a:cs typeface="Arial"/>
              </a:rPr>
              <a:t>of </a:t>
            </a:r>
            <a:r>
              <a:rPr sz="2400" spc="-25" dirty="0">
                <a:latin typeface="Arial"/>
                <a:cs typeface="Arial"/>
              </a:rPr>
              <a:t>our </a:t>
            </a:r>
            <a:r>
              <a:rPr sz="2400" dirty="0">
                <a:latin typeface="Arial"/>
                <a:cs typeface="Arial"/>
              </a:rPr>
              <a:t>malicious</a:t>
            </a:r>
            <a:r>
              <a:rPr sz="2400" spc="10" dirty="0">
                <a:latin typeface="Arial"/>
                <a:cs typeface="Arial"/>
              </a:rPr>
              <a:t> </a:t>
            </a:r>
            <a:r>
              <a:rPr sz="2400" b="1" spc="-10" dirty="0">
                <a:latin typeface="Arial"/>
                <a:cs typeface="Arial"/>
              </a:rPr>
              <a:t>shellcode</a:t>
            </a:r>
            <a:endParaRPr sz="2400" dirty="0">
              <a:latin typeface="Arial"/>
              <a:cs typeface="Arial"/>
            </a:endParaRPr>
          </a:p>
        </p:txBody>
      </p:sp>
      <p:grpSp>
        <p:nvGrpSpPr>
          <p:cNvPr id="41" name="object 3">
            <a:extLst>
              <a:ext uri="{FF2B5EF4-FFF2-40B4-BE49-F238E27FC236}">
                <a16:creationId xmlns:a16="http://schemas.microsoft.com/office/drawing/2014/main" id="{D49D71E9-7F52-DD76-365A-EEC42CE4B328}"/>
              </a:ext>
            </a:extLst>
          </p:cNvPr>
          <p:cNvGrpSpPr/>
          <p:nvPr/>
        </p:nvGrpSpPr>
        <p:grpSpPr>
          <a:xfrm>
            <a:off x="597662" y="961897"/>
            <a:ext cx="3378200" cy="1182370"/>
            <a:chOff x="597662" y="961897"/>
            <a:chExt cx="3378200" cy="1182370"/>
          </a:xfrm>
        </p:grpSpPr>
        <p:sp>
          <p:nvSpPr>
            <p:cNvPr id="44" name="object 4">
              <a:extLst>
                <a:ext uri="{FF2B5EF4-FFF2-40B4-BE49-F238E27FC236}">
                  <a16:creationId xmlns:a16="http://schemas.microsoft.com/office/drawing/2014/main" id="{234221CF-1986-61FF-E093-761B4E85A09A}"/>
                </a:ext>
              </a:extLst>
            </p:cNvPr>
            <p:cNvSpPr/>
            <p:nvPr/>
          </p:nvSpPr>
          <p:spPr>
            <a:xfrm>
              <a:off x="610362" y="974597"/>
              <a:ext cx="3352800" cy="1156970"/>
            </a:xfrm>
            <a:custGeom>
              <a:avLst/>
              <a:gdLst/>
              <a:ahLst/>
              <a:cxnLst/>
              <a:rect l="l" t="t" r="r" b="b"/>
              <a:pathLst>
                <a:path w="3352800" h="1156970">
                  <a:moveTo>
                    <a:pt x="3352800" y="0"/>
                  </a:moveTo>
                  <a:lnTo>
                    <a:pt x="0" y="0"/>
                  </a:lnTo>
                  <a:lnTo>
                    <a:pt x="0" y="1156715"/>
                  </a:lnTo>
                  <a:lnTo>
                    <a:pt x="3352800" y="1156715"/>
                  </a:lnTo>
                  <a:lnTo>
                    <a:pt x="3352800" y="0"/>
                  </a:lnTo>
                  <a:close/>
                </a:path>
              </a:pathLst>
            </a:custGeom>
            <a:solidFill>
              <a:srgbClr val="C0504D"/>
            </a:solidFill>
          </p:spPr>
          <p:txBody>
            <a:bodyPr wrap="square" lIns="0" tIns="0" rIns="0" bIns="0" rtlCol="0"/>
            <a:lstStyle/>
            <a:p>
              <a:endParaRPr/>
            </a:p>
          </p:txBody>
        </p:sp>
        <p:sp>
          <p:nvSpPr>
            <p:cNvPr id="45" name="object 5">
              <a:extLst>
                <a:ext uri="{FF2B5EF4-FFF2-40B4-BE49-F238E27FC236}">
                  <a16:creationId xmlns:a16="http://schemas.microsoft.com/office/drawing/2014/main" id="{80DDE664-9BEC-67EE-0874-EFB70C47E59A}"/>
                </a:ext>
              </a:extLst>
            </p:cNvPr>
            <p:cNvSpPr/>
            <p:nvPr/>
          </p:nvSpPr>
          <p:spPr>
            <a:xfrm>
              <a:off x="610362" y="974597"/>
              <a:ext cx="3352800" cy="1156970"/>
            </a:xfrm>
            <a:custGeom>
              <a:avLst/>
              <a:gdLst/>
              <a:ahLst/>
              <a:cxnLst/>
              <a:rect l="l" t="t" r="r" b="b"/>
              <a:pathLst>
                <a:path w="3352800" h="1156970">
                  <a:moveTo>
                    <a:pt x="0" y="1156715"/>
                  </a:moveTo>
                  <a:lnTo>
                    <a:pt x="3352800" y="1156715"/>
                  </a:lnTo>
                  <a:lnTo>
                    <a:pt x="3352800" y="0"/>
                  </a:lnTo>
                  <a:lnTo>
                    <a:pt x="0" y="0"/>
                  </a:lnTo>
                  <a:lnTo>
                    <a:pt x="0" y="1156715"/>
                  </a:lnTo>
                  <a:close/>
                </a:path>
              </a:pathLst>
            </a:custGeom>
            <a:ln w="25400">
              <a:solidFill>
                <a:srgbClr val="000000"/>
              </a:solidFill>
            </a:ln>
          </p:spPr>
          <p:txBody>
            <a:bodyPr wrap="square" lIns="0" tIns="0" rIns="0" bIns="0" rtlCol="0"/>
            <a:lstStyle/>
            <a:p>
              <a:endParaRPr/>
            </a:p>
          </p:txBody>
        </p:sp>
      </p:grpSp>
      <p:sp>
        <p:nvSpPr>
          <p:cNvPr id="46" name="object 6">
            <a:extLst>
              <a:ext uri="{FF2B5EF4-FFF2-40B4-BE49-F238E27FC236}">
                <a16:creationId xmlns:a16="http://schemas.microsoft.com/office/drawing/2014/main" id="{4B77366A-2E84-CCFD-4137-C1EB9F743A67}"/>
              </a:ext>
            </a:extLst>
          </p:cNvPr>
          <p:cNvSpPr txBox="1"/>
          <p:nvPr/>
        </p:nvSpPr>
        <p:spPr>
          <a:xfrm>
            <a:off x="610362" y="974597"/>
            <a:ext cx="3352800" cy="115697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0"/>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50" name="object 7">
            <a:extLst>
              <a:ext uri="{FF2B5EF4-FFF2-40B4-BE49-F238E27FC236}">
                <a16:creationId xmlns:a16="http://schemas.microsoft.com/office/drawing/2014/main" id="{17BAA620-DBE3-499A-A3EE-A8F99BBA77DE}"/>
              </a:ext>
            </a:extLst>
          </p:cNvPr>
          <p:cNvGrpSpPr/>
          <p:nvPr/>
        </p:nvGrpSpPr>
        <p:grpSpPr>
          <a:xfrm>
            <a:off x="571487" y="2787383"/>
            <a:ext cx="3424554" cy="561340"/>
            <a:chOff x="571487" y="2787383"/>
            <a:chExt cx="3424554" cy="561340"/>
          </a:xfrm>
        </p:grpSpPr>
        <p:pic>
          <p:nvPicPr>
            <p:cNvPr id="51" name="object 8">
              <a:extLst>
                <a:ext uri="{FF2B5EF4-FFF2-40B4-BE49-F238E27FC236}">
                  <a16:creationId xmlns:a16="http://schemas.microsoft.com/office/drawing/2014/main" id="{8644A2AA-AE3C-EF8E-29E4-206219B4E2A0}"/>
                </a:ext>
              </a:extLst>
            </p:cNvPr>
            <p:cNvPicPr/>
            <p:nvPr/>
          </p:nvPicPr>
          <p:blipFill>
            <a:blip r:embed="rId3" cstate="print"/>
            <a:stretch>
              <a:fillRect/>
            </a:stretch>
          </p:blipFill>
          <p:spPr>
            <a:xfrm>
              <a:off x="571487" y="2816346"/>
              <a:ext cx="3424452" cy="437424"/>
            </a:xfrm>
            <a:prstGeom prst="rect">
              <a:avLst/>
            </a:prstGeom>
          </p:spPr>
        </p:pic>
        <p:pic>
          <p:nvPicPr>
            <p:cNvPr id="52" name="object 9">
              <a:extLst>
                <a:ext uri="{FF2B5EF4-FFF2-40B4-BE49-F238E27FC236}">
                  <a16:creationId xmlns:a16="http://schemas.microsoft.com/office/drawing/2014/main" id="{B7E3CBF4-2231-E220-596C-B8AC7BB6E1D6}"/>
                </a:ext>
              </a:extLst>
            </p:cNvPr>
            <p:cNvPicPr/>
            <p:nvPr/>
          </p:nvPicPr>
          <p:blipFill>
            <a:blip r:embed="rId4" cstate="print"/>
            <a:stretch>
              <a:fillRect/>
            </a:stretch>
          </p:blipFill>
          <p:spPr>
            <a:xfrm>
              <a:off x="1525524" y="2787383"/>
              <a:ext cx="1513332" cy="560844"/>
            </a:xfrm>
            <a:prstGeom prst="rect">
              <a:avLst/>
            </a:prstGeom>
          </p:spPr>
        </p:pic>
        <p:pic>
          <p:nvPicPr>
            <p:cNvPr id="53" name="object 10">
              <a:extLst>
                <a:ext uri="{FF2B5EF4-FFF2-40B4-BE49-F238E27FC236}">
                  <a16:creationId xmlns:a16="http://schemas.microsoft.com/office/drawing/2014/main" id="{0E039870-696D-B112-1B79-BE05AD3F7D69}"/>
                </a:ext>
              </a:extLst>
            </p:cNvPr>
            <p:cNvPicPr/>
            <p:nvPr/>
          </p:nvPicPr>
          <p:blipFill>
            <a:blip r:embed="rId5" cstate="print"/>
            <a:stretch>
              <a:fillRect/>
            </a:stretch>
          </p:blipFill>
          <p:spPr>
            <a:xfrm>
              <a:off x="609600" y="2834640"/>
              <a:ext cx="3352800" cy="365760"/>
            </a:xfrm>
            <a:prstGeom prst="rect">
              <a:avLst/>
            </a:prstGeom>
          </p:spPr>
        </p:pic>
        <p:sp>
          <p:nvSpPr>
            <p:cNvPr id="54" name="object 11">
              <a:extLst>
                <a:ext uri="{FF2B5EF4-FFF2-40B4-BE49-F238E27FC236}">
                  <a16:creationId xmlns:a16="http://schemas.microsoft.com/office/drawing/2014/main" id="{12E3892E-ED3E-49A0-4058-595461238FE8}"/>
                </a:ext>
              </a:extLst>
            </p:cNvPr>
            <p:cNvSpPr/>
            <p:nvPr/>
          </p:nvSpPr>
          <p:spPr>
            <a:xfrm>
              <a:off x="609600" y="28346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55" name="object 12">
            <a:extLst>
              <a:ext uri="{FF2B5EF4-FFF2-40B4-BE49-F238E27FC236}">
                <a16:creationId xmlns:a16="http://schemas.microsoft.com/office/drawing/2014/main" id="{49D07849-CA2B-6CE4-1E74-D67FC17875EB}"/>
              </a:ext>
            </a:extLst>
          </p:cNvPr>
          <p:cNvSpPr txBox="1"/>
          <p:nvPr/>
        </p:nvSpPr>
        <p:spPr>
          <a:xfrm>
            <a:off x="1693545" y="2852673"/>
            <a:ext cx="118364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0000000000</a:t>
            </a:r>
            <a:endParaRPr sz="1800">
              <a:latin typeface="Calibri"/>
              <a:cs typeface="Calibri"/>
            </a:endParaRPr>
          </a:p>
        </p:txBody>
      </p:sp>
      <p:grpSp>
        <p:nvGrpSpPr>
          <p:cNvPr id="56" name="object 13">
            <a:extLst>
              <a:ext uri="{FF2B5EF4-FFF2-40B4-BE49-F238E27FC236}">
                <a16:creationId xmlns:a16="http://schemas.microsoft.com/office/drawing/2014/main" id="{668917DD-F2B7-51EC-6CA1-DF12BF8A6F07}"/>
              </a:ext>
            </a:extLst>
          </p:cNvPr>
          <p:cNvGrpSpPr/>
          <p:nvPr/>
        </p:nvGrpSpPr>
        <p:grpSpPr>
          <a:xfrm>
            <a:off x="597662" y="3203701"/>
            <a:ext cx="3378200" cy="482600"/>
            <a:chOff x="597662" y="3203701"/>
            <a:chExt cx="3378200" cy="482600"/>
          </a:xfrm>
        </p:grpSpPr>
        <p:sp>
          <p:nvSpPr>
            <p:cNvPr id="57" name="object 14">
              <a:extLst>
                <a:ext uri="{FF2B5EF4-FFF2-40B4-BE49-F238E27FC236}">
                  <a16:creationId xmlns:a16="http://schemas.microsoft.com/office/drawing/2014/main" id="{FD2D0580-403C-DF0F-7B57-4AC961B4060D}"/>
                </a:ext>
              </a:extLst>
            </p:cNvPr>
            <p:cNvSpPr/>
            <p:nvPr/>
          </p:nvSpPr>
          <p:spPr>
            <a:xfrm>
              <a:off x="610362" y="3216401"/>
              <a:ext cx="3352800" cy="457200"/>
            </a:xfrm>
            <a:custGeom>
              <a:avLst/>
              <a:gdLst/>
              <a:ahLst/>
              <a:cxnLst/>
              <a:rect l="l" t="t" r="r" b="b"/>
              <a:pathLst>
                <a:path w="3352800" h="457200">
                  <a:moveTo>
                    <a:pt x="3352800" y="0"/>
                  </a:moveTo>
                  <a:lnTo>
                    <a:pt x="0" y="0"/>
                  </a:lnTo>
                  <a:lnTo>
                    <a:pt x="0" y="457200"/>
                  </a:lnTo>
                  <a:lnTo>
                    <a:pt x="3352800" y="457200"/>
                  </a:lnTo>
                  <a:lnTo>
                    <a:pt x="3352800" y="0"/>
                  </a:lnTo>
                  <a:close/>
                </a:path>
              </a:pathLst>
            </a:custGeom>
            <a:solidFill>
              <a:srgbClr val="C0504D"/>
            </a:solidFill>
          </p:spPr>
          <p:txBody>
            <a:bodyPr wrap="square" lIns="0" tIns="0" rIns="0" bIns="0" rtlCol="0"/>
            <a:lstStyle/>
            <a:p>
              <a:endParaRPr/>
            </a:p>
          </p:txBody>
        </p:sp>
        <p:sp>
          <p:nvSpPr>
            <p:cNvPr id="59" name="object 15">
              <a:extLst>
                <a:ext uri="{FF2B5EF4-FFF2-40B4-BE49-F238E27FC236}">
                  <a16:creationId xmlns:a16="http://schemas.microsoft.com/office/drawing/2014/main" id="{223D9D14-D8BC-57D5-419C-AE8FBE924689}"/>
                </a:ext>
              </a:extLst>
            </p:cNvPr>
            <p:cNvSpPr/>
            <p:nvPr/>
          </p:nvSpPr>
          <p:spPr>
            <a:xfrm>
              <a:off x="610362" y="32164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grpSp>
      <p:sp>
        <p:nvSpPr>
          <p:cNvPr id="60" name="object 16">
            <a:extLst>
              <a:ext uri="{FF2B5EF4-FFF2-40B4-BE49-F238E27FC236}">
                <a16:creationId xmlns:a16="http://schemas.microsoft.com/office/drawing/2014/main" id="{5FA38A33-88C0-4C3E-8E10-1B34B86CB36F}"/>
              </a:ext>
            </a:extLst>
          </p:cNvPr>
          <p:cNvSpPr txBox="1"/>
          <p:nvPr/>
        </p:nvSpPr>
        <p:spPr>
          <a:xfrm>
            <a:off x="623062" y="3278835"/>
            <a:ext cx="3327400" cy="300355"/>
          </a:xfrm>
          <a:prstGeom prst="rect">
            <a:avLst/>
          </a:prstGeom>
        </p:spPr>
        <p:txBody>
          <a:bodyPr vert="horz" wrap="square" lIns="0" tIns="12700" rIns="0" bIns="0" rtlCol="0">
            <a:spAutoFit/>
          </a:bodyPr>
          <a:lstStyle/>
          <a:p>
            <a:pPr marL="739775">
              <a:lnSpc>
                <a:spcPct val="100000"/>
              </a:lnSpc>
              <a:spcBef>
                <a:spcPts val="100"/>
              </a:spcBef>
            </a:pPr>
            <a:r>
              <a:rPr sz="1800" dirty="0">
                <a:latin typeface="Calibri"/>
                <a:cs typeface="Calibri"/>
              </a:rPr>
              <a:t>New</a:t>
            </a:r>
            <a:r>
              <a:rPr sz="1800" spc="-15" dirty="0">
                <a:latin typeface="Calibri"/>
                <a:cs typeface="Calibri"/>
              </a:rPr>
              <a:t> </a:t>
            </a:r>
            <a:r>
              <a:rPr sz="1800" dirty="0">
                <a:latin typeface="Calibri"/>
                <a:cs typeface="Calibri"/>
              </a:rPr>
              <a:t>return</a:t>
            </a:r>
            <a:r>
              <a:rPr sz="1800" spc="-10" dirty="0">
                <a:latin typeface="Calibri"/>
                <a:cs typeface="Calibri"/>
              </a:rPr>
              <a:t> address</a:t>
            </a:r>
            <a:endParaRPr sz="1800">
              <a:latin typeface="Calibri"/>
              <a:cs typeface="Calibri"/>
            </a:endParaRPr>
          </a:p>
        </p:txBody>
      </p:sp>
      <p:grpSp>
        <p:nvGrpSpPr>
          <p:cNvPr id="61" name="object 17">
            <a:extLst>
              <a:ext uri="{FF2B5EF4-FFF2-40B4-BE49-F238E27FC236}">
                <a16:creationId xmlns:a16="http://schemas.microsoft.com/office/drawing/2014/main" id="{9B9B1F80-7C83-AECA-257F-4E36EAF0CF16}"/>
              </a:ext>
            </a:extLst>
          </p:cNvPr>
          <p:cNvGrpSpPr/>
          <p:nvPr/>
        </p:nvGrpSpPr>
        <p:grpSpPr>
          <a:xfrm>
            <a:off x="562355" y="3662171"/>
            <a:ext cx="3442970" cy="2620010"/>
            <a:chOff x="562355" y="3662171"/>
            <a:chExt cx="3442970" cy="2620010"/>
          </a:xfrm>
        </p:grpSpPr>
        <p:pic>
          <p:nvPicPr>
            <p:cNvPr id="62" name="object 18">
              <a:extLst>
                <a:ext uri="{FF2B5EF4-FFF2-40B4-BE49-F238E27FC236}">
                  <a16:creationId xmlns:a16="http://schemas.microsoft.com/office/drawing/2014/main" id="{8DCA8BDE-446E-192C-1BA9-59985327F9DF}"/>
                </a:ext>
              </a:extLst>
            </p:cNvPr>
            <p:cNvPicPr/>
            <p:nvPr/>
          </p:nvPicPr>
          <p:blipFill>
            <a:blip r:embed="rId6" cstate="print"/>
            <a:stretch>
              <a:fillRect/>
            </a:stretch>
          </p:blipFill>
          <p:spPr>
            <a:xfrm>
              <a:off x="562355" y="3662171"/>
              <a:ext cx="3442716" cy="2619755"/>
            </a:xfrm>
            <a:prstGeom prst="rect">
              <a:avLst/>
            </a:prstGeom>
          </p:spPr>
        </p:pic>
        <p:pic>
          <p:nvPicPr>
            <p:cNvPr id="63" name="object 19">
              <a:extLst>
                <a:ext uri="{FF2B5EF4-FFF2-40B4-BE49-F238E27FC236}">
                  <a16:creationId xmlns:a16="http://schemas.microsoft.com/office/drawing/2014/main" id="{CDA33BED-A488-02E7-8D9D-E79E422E7C92}"/>
                </a:ext>
              </a:extLst>
            </p:cNvPr>
            <p:cNvPicPr/>
            <p:nvPr/>
          </p:nvPicPr>
          <p:blipFill>
            <a:blip r:embed="rId7" cstate="print"/>
            <a:stretch>
              <a:fillRect/>
            </a:stretch>
          </p:blipFill>
          <p:spPr>
            <a:xfrm>
              <a:off x="609599" y="3689603"/>
              <a:ext cx="3352800" cy="2529840"/>
            </a:xfrm>
            <a:prstGeom prst="rect">
              <a:avLst/>
            </a:prstGeom>
          </p:spPr>
        </p:pic>
        <p:sp>
          <p:nvSpPr>
            <p:cNvPr id="64" name="object 20">
              <a:extLst>
                <a:ext uri="{FF2B5EF4-FFF2-40B4-BE49-F238E27FC236}">
                  <a16:creationId xmlns:a16="http://schemas.microsoft.com/office/drawing/2014/main" id="{13F3A433-8491-AF9C-905C-0F85883052EE}"/>
                </a:ext>
              </a:extLst>
            </p:cNvPr>
            <p:cNvSpPr/>
            <p:nvPr/>
          </p:nvSpPr>
          <p:spPr>
            <a:xfrm>
              <a:off x="609599" y="3689603"/>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65" name="object 21">
            <a:extLst>
              <a:ext uri="{FF2B5EF4-FFF2-40B4-BE49-F238E27FC236}">
                <a16:creationId xmlns:a16="http://schemas.microsoft.com/office/drawing/2014/main" id="{4106367C-5647-98C9-1741-20FDC29575D6}"/>
              </a:ext>
            </a:extLst>
          </p:cNvPr>
          <p:cNvSpPr txBox="1"/>
          <p:nvPr/>
        </p:nvSpPr>
        <p:spPr>
          <a:xfrm>
            <a:off x="615124" y="4790694"/>
            <a:ext cx="3343275" cy="299720"/>
          </a:xfrm>
          <a:prstGeom prst="rect">
            <a:avLst/>
          </a:prstGeom>
        </p:spPr>
        <p:txBody>
          <a:bodyPr vert="horz" wrap="square" lIns="0" tIns="12700" rIns="0" bIns="0" rtlCol="0">
            <a:spAutoFit/>
          </a:bodyPr>
          <a:lstStyle/>
          <a:p>
            <a:pPr marL="1090930">
              <a:lnSpc>
                <a:spcPct val="100000"/>
              </a:lnSpc>
              <a:spcBef>
                <a:spcPts val="100"/>
              </a:spcBef>
            </a:pPr>
            <a:r>
              <a:rPr sz="1800" spc="-10" dirty="0">
                <a:latin typeface="Calibri"/>
                <a:cs typeface="Calibri"/>
              </a:rPr>
              <a:t>0000000000</a:t>
            </a:r>
            <a:endParaRPr sz="1800">
              <a:latin typeface="Calibri"/>
              <a:cs typeface="Calibri"/>
            </a:endParaRPr>
          </a:p>
        </p:txBody>
      </p:sp>
      <p:sp>
        <p:nvSpPr>
          <p:cNvPr id="66" name="object 22">
            <a:extLst>
              <a:ext uri="{FF2B5EF4-FFF2-40B4-BE49-F238E27FC236}">
                <a16:creationId xmlns:a16="http://schemas.microsoft.com/office/drawing/2014/main" id="{0A78ED12-85BB-58B1-0B3B-C2CBE6174C40}"/>
              </a:ext>
            </a:extLst>
          </p:cNvPr>
          <p:cNvSpPr/>
          <p:nvPr/>
        </p:nvSpPr>
        <p:spPr>
          <a:xfrm>
            <a:off x="610362" y="3687317"/>
            <a:ext cx="3352800" cy="457200"/>
          </a:xfrm>
          <a:custGeom>
            <a:avLst/>
            <a:gdLst/>
            <a:ahLst/>
            <a:cxnLst/>
            <a:rect l="l" t="t" r="r" b="b"/>
            <a:pathLst>
              <a:path w="3352800" h="457200">
                <a:moveTo>
                  <a:pt x="0" y="457199"/>
                </a:moveTo>
                <a:lnTo>
                  <a:pt x="3352800" y="457199"/>
                </a:lnTo>
                <a:lnTo>
                  <a:pt x="3352800" y="0"/>
                </a:lnTo>
                <a:lnTo>
                  <a:pt x="0" y="0"/>
                </a:lnTo>
                <a:lnTo>
                  <a:pt x="0" y="457199"/>
                </a:lnTo>
                <a:close/>
              </a:path>
            </a:pathLst>
          </a:custGeom>
          <a:ln w="25400">
            <a:solidFill>
              <a:srgbClr val="000000"/>
            </a:solidFill>
          </a:ln>
        </p:spPr>
        <p:txBody>
          <a:bodyPr wrap="square" lIns="0" tIns="0" rIns="0" bIns="0" rtlCol="0"/>
          <a:lstStyle/>
          <a:p>
            <a:endParaRPr/>
          </a:p>
        </p:txBody>
      </p:sp>
      <p:sp>
        <p:nvSpPr>
          <p:cNvPr id="67" name="object 23">
            <a:extLst>
              <a:ext uri="{FF2B5EF4-FFF2-40B4-BE49-F238E27FC236}">
                <a16:creationId xmlns:a16="http://schemas.microsoft.com/office/drawing/2014/main" id="{E3CA193E-2055-34D0-9521-9B257175ED8C}"/>
              </a:ext>
            </a:extLst>
          </p:cNvPr>
          <p:cNvSpPr txBox="1"/>
          <p:nvPr/>
        </p:nvSpPr>
        <p:spPr>
          <a:xfrm>
            <a:off x="623062" y="3700017"/>
            <a:ext cx="3327400" cy="431800"/>
          </a:xfrm>
          <a:prstGeom prst="rect">
            <a:avLst/>
          </a:prstGeom>
          <a:solidFill>
            <a:srgbClr val="A6A6A6">
              <a:alpha val="65881"/>
            </a:srgbClr>
          </a:solidFill>
        </p:spPr>
        <p:txBody>
          <a:bodyPr vert="horz" wrap="square" lIns="0" tIns="64135" rIns="0" bIns="0" rtlCol="0">
            <a:spAutoFit/>
          </a:bodyPr>
          <a:lstStyle/>
          <a:p>
            <a:pPr marL="1024890">
              <a:lnSpc>
                <a:spcPct val="100000"/>
              </a:lnSpc>
              <a:spcBef>
                <a:spcPts val="505"/>
              </a:spcBef>
            </a:pPr>
            <a:r>
              <a:rPr sz="1800" spc="-10" dirty="0">
                <a:latin typeface="Calibri"/>
                <a:cs typeface="Calibri"/>
              </a:rPr>
              <a:t>00000000000</a:t>
            </a:r>
            <a:endParaRPr sz="1800">
              <a:latin typeface="Calibri"/>
              <a:cs typeface="Calibri"/>
            </a:endParaRPr>
          </a:p>
        </p:txBody>
      </p:sp>
      <p:grpSp>
        <p:nvGrpSpPr>
          <p:cNvPr id="70" name="object 26">
            <a:extLst>
              <a:ext uri="{FF2B5EF4-FFF2-40B4-BE49-F238E27FC236}">
                <a16:creationId xmlns:a16="http://schemas.microsoft.com/office/drawing/2014/main" id="{E3464167-992C-5380-F7E5-24267919F55B}"/>
              </a:ext>
            </a:extLst>
          </p:cNvPr>
          <p:cNvGrpSpPr/>
          <p:nvPr/>
        </p:nvGrpSpPr>
        <p:grpSpPr>
          <a:xfrm>
            <a:off x="562355" y="2467343"/>
            <a:ext cx="3442970" cy="561340"/>
            <a:chOff x="562355" y="2467343"/>
            <a:chExt cx="3442970" cy="561340"/>
          </a:xfrm>
        </p:grpSpPr>
        <p:pic>
          <p:nvPicPr>
            <p:cNvPr id="71" name="object 27">
              <a:extLst>
                <a:ext uri="{FF2B5EF4-FFF2-40B4-BE49-F238E27FC236}">
                  <a16:creationId xmlns:a16="http://schemas.microsoft.com/office/drawing/2014/main" id="{8B4ADB6B-ABF6-D168-BE29-57F37C5BAA95}"/>
                </a:ext>
              </a:extLst>
            </p:cNvPr>
            <p:cNvPicPr/>
            <p:nvPr/>
          </p:nvPicPr>
          <p:blipFill>
            <a:blip r:embed="rId8" cstate="print"/>
            <a:stretch>
              <a:fillRect/>
            </a:stretch>
          </p:blipFill>
          <p:spPr>
            <a:xfrm>
              <a:off x="562355" y="2487193"/>
              <a:ext cx="3442716" cy="455650"/>
            </a:xfrm>
            <a:prstGeom prst="rect">
              <a:avLst/>
            </a:prstGeom>
          </p:spPr>
        </p:pic>
        <p:pic>
          <p:nvPicPr>
            <p:cNvPr id="72" name="object 28">
              <a:extLst>
                <a:ext uri="{FF2B5EF4-FFF2-40B4-BE49-F238E27FC236}">
                  <a16:creationId xmlns:a16="http://schemas.microsoft.com/office/drawing/2014/main" id="{733249A8-7D7F-2F6B-3199-8A6891FF998E}"/>
                </a:ext>
              </a:extLst>
            </p:cNvPr>
            <p:cNvPicPr/>
            <p:nvPr/>
          </p:nvPicPr>
          <p:blipFill>
            <a:blip r:embed="rId9" cstate="print"/>
            <a:stretch>
              <a:fillRect/>
            </a:stretch>
          </p:blipFill>
          <p:spPr>
            <a:xfrm>
              <a:off x="1467611" y="2467343"/>
              <a:ext cx="1629156" cy="560844"/>
            </a:xfrm>
            <a:prstGeom prst="rect">
              <a:avLst/>
            </a:prstGeom>
          </p:spPr>
        </p:pic>
        <p:pic>
          <p:nvPicPr>
            <p:cNvPr id="73" name="object 29">
              <a:extLst>
                <a:ext uri="{FF2B5EF4-FFF2-40B4-BE49-F238E27FC236}">
                  <a16:creationId xmlns:a16="http://schemas.microsoft.com/office/drawing/2014/main" id="{588EC9FA-0FE2-7108-1915-7C9DA3187452}"/>
                </a:ext>
              </a:extLst>
            </p:cNvPr>
            <p:cNvPicPr/>
            <p:nvPr/>
          </p:nvPicPr>
          <p:blipFill>
            <a:blip r:embed="rId10" cstate="print"/>
            <a:stretch>
              <a:fillRect/>
            </a:stretch>
          </p:blipFill>
          <p:spPr>
            <a:xfrm>
              <a:off x="609599" y="2514600"/>
              <a:ext cx="3352800" cy="365760"/>
            </a:xfrm>
            <a:prstGeom prst="rect">
              <a:avLst/>
            </a:prstGeom>
          </p:spPr>
        </p:pic>
        <p:sp>
          <p:nvSpPr>
            <p:cNvPr id="74" name="object 30">
              <a:extLst>
                <a:ext uri="{FF2B5EF4-FFF2-40B4-BE49-F238E27FC236}">
                  <a16:creationId xmlns:a16="http://schemas.microsoft.com/office/drawing/2014/main" id="{AB5310A7-41EA-0FE0-32B6-11D43A4EDFD2}"/>
                </a:ext>
              </a:extLst>
            </p:cNvPr>
            <p:cNvSpPr/>
            <p:nvPr/>
          </p:nvSpPr>
          <p:spPr>
            <a:xfrm>
              <a:off x="609599" y="251460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75" name="object 31">
            <a:extLst>
              <a:ext uri="{FF2B5EF4-FFF2-40B4-BE49-F238E27FC236}">
                <a16:creationId xmlns:a16="http://schemas.microsoft.com/office/drawing/2014/main" id="{40F9F66F-729B-5CB9-B501-E72252108C3F}"/>
              </a:ext>
            </a:extLst>
          </p:cNvPr>
          <p:cNvSpPr txBox="1"/>
          <p:nvPr/>
        </p:nvSpPr>
        <p:spPr>
          <a:xfrm>
            <a:off x="1635632" y="2533015"/>
            <a:ext cx="129984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00000000000</a:t>
            </a:r>
            <a:endParaRPr sz="1800">
              <a:latin typeface="Calibri"/>
              <a:cs typeface="Calibri"/>
            </a:endParaRPr>
          </a:p>
        </p:txBody>
      </p:sp>
      <p:grpSp>
        <p:nvGrpSpPr>
          <p:cNvPr id="76" name="object 32">
            <a:extLst>
              <a:ext uri="{FF2B5EF4-FFF2-40B4-BE49-F238E27FC236}">
                <a16:creationId xmlns:a16="http://schemas.microsoft.com/office/drawing/2014/main" id="{E28EA9AF-1521-C2F1-6D7A-E8CB5F8B433B}"/>
              </a:ext>
            </a:extLst>
          </p:cNvPr>
          <p:cNvGrpSpPr/>
          <p:nvPr/>
        </p:nvGrpSpPr>
        <p:grpSpPr>
          <a:xfrm>
            <a:off x="562355" y="2090915"/>
            <a:ext cx="3442970" cy="561340"/>
            <a:chOff x="562355" y="2090915"/>
            <a:chExt cx="3442970" cy="561340"/>
          </a:xfrm>
        </p:grpSpPr>
        <p:pic>
          <p:nvPicPr>
            <p:cNvPr id="77" name="object 33">
              <a:extLst>
                <a:ext uri="{FF2B5EF4-FFF2-40B4-BE49-F238E27FC236}">
                  <a16:creationId xmlns:a16="http://schemas.microsoft.com/office/drawing/2014/main" id="{22E676F8-FFFF-48C3-4B69-4DF159258A01}"/>
                </a:ext>
              </a:extLst>
            </p:cNvPr>
            <p:cNvPicPr/>
            <p:nvPr/>
          </p:nvPicPr>
          <p:blipFill>
            <a:blip r:embed="rId11" cstate="print"/>
            <a:stretch>
              <a:fillRect/>
            </a:stretch>
          </p:blipFill>
          <p:spPr>
            <a:xfrm>
              <a:off x="562355" y="2110689"/>
              <a:ext cx="3442716" cy="457250"/>
            </a:xfrm>
            <a:prstGeom prst="rect">
              <a:avLst/>
            </a:prstGeom>
          </p:spPr>
        </p:pic>
        <p:pic>
          <p:nvPicPr>
            <p:cNvPr id="78" name="object 34">
              <a:extLst>
                <a:ext uri="{FF2B5EF4-FFF2-40B4-BE49-F238E27FC236}">
                  <a16:creationId xmlns:a16="http://schemas.microsoft.com/office/drawing/2014/main" id="{FFD611F0-CEB4-201E-4A08-3DF1A1ED274D}"/>
                </a:ext>
              </a:extLst>
            </p:cNvPr>
            <p:cNvPicPr/>
            <p:nvPr/>
          </p:nvPicPr>
          <p:blipFill>
            <a:blip r:embed="rId12" cstate="print"/>
            <a:stretch>
              <a:fillRect/>
            </a:stretch>
          </p:blipFill>
          <p:spPr>
            <a:xfrm>
              <a:off x="1583436" y="2090915"/>
              <a:ext cx="1397508" cy="560844"/>
            </a:xfrm>
            <a:prstGeom prst="rect">
              <a:avLst/>
            </a:prstGeom>
          </p:spPr>
        </p:pic>
        <p:pic>
          <p:nvPicPr>
            <p:cNvPr id="79" name="object 35">
              <a:extLst>
                <a:ext uri="{FF2B5EF4-FFF2-40B4-BE49-F238E27FC236}">
                  <a16:creationId xmlns:a16="http://schemas.microsoft.com/office/drawing/2014/main" id="{EDDAD90B-00AC-8655-D748-8A2857382850}"/>
                </a:ext>
              </a:extLst>
            </p:cNvPr>
            <p:cNvPicPr/>
            <p:nvPr/>
          </p:nvPicPr>
          <p:blipFill>
            <a:blip r:embed="rId13" cstate="print"/>
            <a:stretch>
              <a:fillRect/>
            </a:stretch>
          </p:blipFill>
          <p:spPr>
            <a:xfrm>
              <a:off x="609599" y="2138172"/>
              <a:ext cx="3352800" cy="367284"/>
            </a:xfrm>
            <a:prstGeom prst="rect">
              <a:avLst/>
            </a:prstGeom>
          </p:spPr>
        </p:pic>
        <p:sp>
          <p:nvSpPr>
            <p:cNvPr id="80" name="object 36">
              <a:extLst>
                <a:ext uri="{FF2B5EF4-FFF2-40B4-BE49-F238E27FC236}">
                  <a16:creationId xmlns:a16="http://schemas.microsoft.com/office/drawing/2014/main" id="{D76E147A-6F95-516E-8D33-007400255E78}"/>
                </a:ext>
              </a:extLst>
            </p:cNvPr>
            <p:cNvSpPr/>
            <p:nvPr/>
          </p:nvSpPr>
          <p:spPr>
            <a:xfrm>
              <a:off x="609599" y="2138172"/>
              <a:ext cx="3352800" cy="367665"/>
            </a:xfrm>
            <a:custGeom>
              <a:avLst/>
              <a:gdLst/>
              <a:ahLst/>
              <a:cxnLst/>
              <a:rect l="l" t="t" r="r" b="b"/>
              <a:pathLst>
                <a:path w="3352800" h="367664">
                  <a:moveTo>
                    <a:pt x="0" y="367284"/>
                  </a:moveTo>
                  <a:lnTo>
                    <a:pt x="3352800" y="367284"/>
                  </a:lnTo>
                  <a:lnTo>
                    <a:pt x="3352800" y="0"/>
                  </a:lnTo>
                  <a:lnTo>
                    <a:pt x="0" y="0"/>
                  </a:lnTo>
                  <a:lnTo>
                    <a:pt x="0" y="367284"/>
                  </a:lnTo>
                  <a:close/>
                </a:path>
              </a:pathLst>
            </a:custGeom>
            <a:ln w="9525">
              <a:solidFill>
                <a:srgbClr val="000000"/>
              </a:solidFill>
            </a:ln>
          </p:spPr>
          <p:txBody>
            <a:bodyPr wrap="square" lIns="0" tIns="0" rIns="0" bIns="0" rtlCol="0"/>
            <a:lstStyle/>
            <a:p>
              <a:endParaRPr/>
            </a:p>
          </p:txBody>
        </p:sp>
      </p:grpSp>
      <p:sp>
        <p:nvSpPr>
          <p:cNvPr id="81" name="object 37">
            <a:extLst>
              <a:ext uri="{FF2B5EF4-FFF2-40B4-BE49-F238E27FC236}">
                <a16:creationId xmlns:a16="http://schemas.microsoft.com/office/drawing/2014/main" id="{74AA99CE-D472-97A5-043F-09DBD83C32A7}"/>
              </a:ext>
            </a:extLst>
          </p:cNvPr>
          <p:cNvSpPr txBox="1"/>
          <p:nvPr/>
        </p:nvSpPr>
        <p:spPr>
          <a:xfrm>
            <a:off x="615124" y="2156840"/>
            <a:ext cx="3343275" cy="299720"/>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000000000</a:t>
            </a:r>
            <a:endParaRPr sz="1800">
              <a:latin typeface="Calibri"/>
              <a:cs typeface="Calibri"/>
            </a:endParaRPr>
          </a:p>
        </p:txBody>
      </p:sp>
      <p:sp>
        <p:nvSpPr>
          <p:cNvPr id="14" name="object 39">
            <a:extLst>
              <a:ext uri="{FF2B5EF4-FFF2-40B4-BE49-F238E27FC236}">
                <a16:creationId xmlns:a16="http://schemas.microsoft.com/office/drawing/2014/main" id="{6B9DF25D-BA4B-ED19-BE74-740321C6982B}"/>
              </a:ext>
            </a:extLst>
          </p:cNvPr>
          <p:cNvSpPr txBox="1">
            <a:spLocks noGrp="1"/>
          </p:cNvSpPr>
          <p:nvPr>
            <p:ph type="body" idx="1"/>
          </p:nvPr>
        </p:nvSpPr>
        <p:spPr>
          <a:xfrm>
            <a:off x="4419600" y="2717440"/>
            <a:ext cx="6539230" cy="1956177"/>
          </a:xfrm>
          <a:prstGeom prst="rect">
            <a:avLst/>
          </a:prstGeom>
        </p:spPr>
        <p:txBody>
          <a:bodyPr vert="horz" wrap="square" lIns="0" tIns="474218" rIns="0" bIns="0" rtlCol="0">
            <a:spAutoFit/>
          </a:bodyPr>
          <a:lstStyle/>
          <a:p>
            <a:pPr marL="993140" marR="5080">
              <a:lnSpc>
                <a:spcPct val="100000"/>
              </a:lnSpc>
              <a:spcBef>
                <a:spcPts val="105"/>
              </a:spcBef>
            </a:pPr>
            <a:r>
              <a:rPr sz="3200" dirty="0"/>
              <a:t>The</a:t>
            </a:r>
            <a:r>
              <a:rPr sz="3200" spc="-45" dirty="0"/>
              <a:t> </a:t>
            </a:r>
            <a:r>
              <a:rPr sz="3200" dirty="0"/>
              <a:t>NOP</a:t>
            </a:r>
            <a:r>
              <a:rPr sz="3200" spc="-25" dirty="0"/>
              <a:t> </a:t>
            </a:r>
            <a:r>
              <a:rPr sz="3200" dirty="0"/>
              <a:t>instruction</a:t>
            </a:r>
            <a:r>
              <a:rPr sz="3200" spc="-30" dirty="0"/>
              <a:t> </a:t>
            </a:r>
            <a:r>
              <a:rPr sz="3200" i="1" spc="-20" dirty="0">
                <a:latin typeface="Arial"/>
                <a:cs typeface="Arial"/>
              </a:rPr>
              <a:t>does </a:t>
            </a:r>
            <a:r>
              <a:rPr sz="3200" i="1" dirty="0">
                <a:latin typeface="Arial"/>
                <a:cs typeface="Arial"/>
              </a:rPr>
              <a:t>nothing</a:t>
            </a:r>
            <a:r>
              <a:rPr sz="3200" dirty="0"/>
              <a:t>,</a:t>
            </a:r>
            <a:r>
              <a:rPr sz="3200" spc="-30" dirty="0"/>
              <a:t> </a:t>
            </a:r>
            <a:r>
              <a:rPr sz="3200" dirty="0"/>
              <a:t>and</a:t>
            </a:r>
            <a:r>
              <a:rPr sz="3200" spc="-35" dirty="0"/>
              <a:t> </a:t>
            </a:r>
            <a:r>
              <a:rPr sz="3200" dirty="0"/>
              <a:t>the</a:t>
            </a:r>
            <a:r>
              <a:rPr sz="3200" spc="-45" dirty="0"/>
              <a:t> </a:t>
            </a:r>
            <a:r>
              <a:rPr sz="3200" dirty="0"/>
              <a:t>advances</a:t>
            </a:r>
            <a:r>
              <a:rPr sz="3200" spc="-50" dirty="0"/>
              <a:t> </a:t>
            </a:r>
            <a:r>
              <a:rPr sz="3200" spc="-25" dirty="0"/>
              <a:t>to </a:t>
            </a:r>
            <a:r>
              <a:rPr sz="3200" dirty="0"/>
              <a:t>the</a:t>
            </a:r>
            <a:r>
              <a:rPr sz="3200" spc="-35" dirty="0"/>
              <a:t> </a:t>
            </a:r>
            <a:r>
              <a:rPr sz="3200" dirty="0"/>
              <a:t>next</a:t>
            </a:r>
            <a:r>
              <a:rPr sz="3200" spc="-30" dirty="0"/>
              <a:t> </a:t>
            </a:r>
            <a:r>
              <a:rPr sz="3200" spc="-10" dirty="0"/>
              <a:t>instruction</a:t>
            </a:r>
          </a:p>
        </p:txBody>
      </p:sp>
      <p:grpSp>
        <p:nvGrpSpPr>
          <p:cNvPr id="15" name="object 34">
            <a:extLst>
              <a:ext uri="{FF2B5EF4-FFF2-40B4-BE49-F238E27FC236}">
                <a16:creationId xmlns:a16="http://schemas.microsoft.com/office/drawing/2014/main" id="{08D56C5B-2061-1C55-6C17-9AC0984727BB}"/>
              </a:ext>
            </a:extLst>
          </p:cNvPr>
          <p:cNvGrpSpPr/>
          <p:nvPr/>
        </p:nvGrpSpPr>
        <p:grpSpPr>
          <a:xfrm>
            <a:off x="6731635" y="2106663"/>
            <a:ext cx="1915160" cy="721360"/>
            <a:chOff x="6656578" y="505079"/>
            <a:chExt cx="1915160" cy="721360"/>
          </a:xfrm>
        </p:grpSpPr>
        <p:pic>
          <p:nvPicPr>
            <p:cNvPr id="16" name="object 35">
              <a:extLst>
                <a:ext uri="{FF2B5EF4-FFF2-40B4-BE49-F238E27FC236}">
                  <a16:creationId xmlns:a16="http://schemas.microsoft.com/office/drawing/2014/main" id="{4D93BF78-8F5C-4330-ED9A-5CD9A7AB3268}"/>
                </a:ext>
              </a:extLst>
            </p:cNvPr>
            <p:cNvPicPr/>
            <p:nvPr/>
          </p:nvPicPr>
          <p:blipFill>
            <a:blip r:embed="rId14" cstate="print"/>
            <a:stretch>
              <a:fillRect/>
            </a:stretch>
          </p:blipFill>
          <p:spPr>
            <a:xfrm>
              <a:off x="6672066" y="521183"/>
              <a:ext cx="1899676" cy="704898"/>
            </a:xfrm>
            <a:prstGeom prst="rect">
              <a:avLst/>
            </a:prstGeom>
          </p:spPr>
        </p:pic>
        <p:sp>
          <p:nvSpPr>
            <p:cNvPr id="17" name="object 36">
              <a:extLst>
                <a:ext uri="{FF2B5EF4-FFF2-40B4-BE49-F238E27FC236}">
                  <a16:creationId xmlns:a16="http://schemas.microsoft.com/office/drawing/2014/main" id="{33BA6631-8519-B8CC-2719-10A400003045}"/>
                </a:ext>
              </a:extLst>
            </p:cNvPr>
            <p:cNvSpPr/>
            <p:nvPr/>
          </p:nvSpPr>
          <p:spPr>
            <a:xfrm>
              <a:off x="6661150" y="509651"/>
              <a:ext cx="1871980" cy="676910"/>
            </a:xfrm>
            <a:custGeom>
              <a:avLst/>
              <a:gdLst/>
              <a:ahLst/>
              <a:cxnLst/>
              <a:rect l="l" t="t" r="r" b="b"/>
              <a:pathLst>
                <a:path w="1871979" h="676910">
                  <a:moveTo>
                    <a:pt x="1582293" y="11175"/>
                  </a:moveTo>
                  <a:lnTo>
                    <a:pt x="1370202" y="11175"/>
                  </a:lnTo>
                  <a:lnTo>
                    <a:pt x="1370202" y="665734"/>
                  </a:lnTo>
                  <a:lnTo>
                    <a:pt x="1502409" y="665734"/>
                  </a:lnTo>
                  <a:lnTo>
                    <a:pt x="1502409" y="418846"/>
                  </a:lnTo>
                  <a:lnTo>
                    <a:pt x="1588643" y="418846"/>
                  </a:lnTo>
                  <a:lnTo>
                    <a:pt x="1630842" y="418252"/>
                  </a:lnTo>
                  <a:lnTo>
                    <a:pt x="1699335" y="413541"/>
                  </a:lnTo>
                  <a:lnTo>
                    <a:pt x="1743033" y="404659"/>
                  </a:lnTo>
                  <a:lnTo>
                    <a:pt x="1794128" y="378460"/>
                  </a:lnTo>
                  <a:lnTo>
                    <a:pt x="1824894" y="350583"/>
                  </a:lnTo>
                  <a:lnTo>
                    <a:pt x="1849754" y="313944"/>
                  </a:lnTo>
                  <a:lnTo>
                    <a:pt x="1852492" y="307721"/>
                  </a:lnTo>
                  <a:lnTo>
                    <a:pt x="1502409" y="307721"/>
                  </a:lnTo>
                  <a:lnTo>
                    <a:pt x="1502409" y="121920"/>
                  </a:lnTo>
                  <a:lnTo>
                    <a:pt x="1854397" y="121920"/>
                  </a:lnTo>
                  <a:lnTo>
                    <a:pt x="1850328" y="111567"/>
                  </a:lnTo>
                  <a:lnTo>
                    <a:pt x="1813581" y="62587"/>
                  </a:lnTo>
                  <a:lnTo>
                    <a:pt x="1766476" y="30583"/>
                  </a:lnTo>
                  <a:lnTo>
                    <a:pt x="1715970" y="16748"/>
                  </a:lnTo>
                  <a:lnTo>
                    <a:pt x="1637345" y="11795"/>
                  </a:lnTo>
                  <a:lnTo>
                    <a:pt x="1582293" y="11175"/>
                  </a:lnTo>
                  <a:close/>
                </a:path>
                <a:path w="1871979" h="676910">
                  <a:moveTo>
                    <a:pt x="1854397" y="121920"/>
                  </a:moveTo>
                  <a:lnTo>
                    <a:pt x="1566291" y="121920"/>
                  </a:lnTo>
                  <a:lnTo>
                    <a:pt x="1599013" y="122203"/>
                  </a:lnTo>
                  <a:lnTo>
                    <a:pt x="1625758" y="123047"/>
                  </a:lnTo>
                  <a:lnTo>
                    <a:pt x="1676745" y="130391"/>
                  </a:lnTo>
                  <a:lnTo>
                    <a:pt x="1714500" y="155448"/>
                  </a:lnTo>
                  <a:lnTo>
                    <a:pt x="1734145" y="197274"/>
                  </a:lnTo>
                  <a:lnTo>
                    <a:pt x="1735454" y="214375"/>
                  </a:lnTo>
                  <a:lnTo>
                    <a:pt x="1734524" y="228423"/>
                  </a:lnTo>
                  <a:lnTo>
                    <a:pt x="1720469" y="265302"/>
                  </a:lnTo>
                  <a:lnTo>
                    <a:pt x="1691643" y="291556"/>
                  </a:lnTo>
                  <a:lnTo>
                    <a:pt x="1639951" y="305149"/>
                  </a:lnTo>
                  <a:lnTo>
                    <a:pt x="1574800" y="307721"/>
                  </a:lnTo>
                  <a:lnTo>
                    <a:pt x="1852492" y="307721"/>
                  </a:lnTo>
                  <a:lnTo>
                    <a:pt x="1859329" y="292179"/>
                  </a:lnTo>
                  <a:lnTo>
                    <a:pt x="1866153" y="268033"/>
                  </a:lnTo>
                  <a:lnTo>
                    <a:pt x="1870239" y="241506"/>
                  </a:lnTo>
                  <a:lnTo>
                    <a:pt x="1871599" y="212598"/>
                  </a:lnTo>
                  <a:lnTo>
                    <a:pt x="1869239" y="175333"/>
                  </a:lnTo>
                  <a:lnTo>
                    <a:pt x="1862153" y="141652"/>
                  </a:lnTo>
                  <a:lnTo>
                    <a:pt x="1854397" y="121920"/>
                  </a:lnTo>
                  <a:close/>
                </a:path>
                <a:path w="1871979" h="676910">
                  <a:moveTo>
                    <a:pt x="948308" y="0"/>
                  </a:moveTo>
                  <a:lnTo>
                    <a:pt x="909546" y="1619"/>
                  </a:lnTo>
                  <a:lnTo>
                    <a:pt x="838973" y="14573"/>
                  </a:lnTo>
                  <a:lnTo>
                    <a:pt x="784709" y="36812"/>
                  </a:lnTo>
                  <a:lnTo>
                    <a:pt x="742418" y="66288"/>
                  </a:lnTo>
                  <a:lnTo>
                    <a:pt x="704318" y="105366"/>
                  </a:lnTo>
                  <a:lnTo>
                    <a:pt x="673838" y="150237"/>
                  </a:lnTo>
                  <a:lnTo>
                    <a:pt x="648575" y="210556"/>
                  </a:lnTo>
                  <a:lnTo>
                    <a:pt x="639206" y="250523"/>
                  </a:lnTo>
                  <a:lnTo>
                    <a:pt x="633577" y="294514"/>
                  </a:lnTo>
                  <a:lnTo>
                    <a:pt x="631698" y="342519"/>
                  </a:lnTo>
                  <a:lnTo>
                    <a:pt x="635155" y="402320"/>
                  </a:lnTo>
                  <a:lnTo>
                    <a:pt x="645519" y="456758"/>
                  </a:lnTo>
                  <a:lnTo>
                    <a:pt x="662778" y="505830"/>
                  </a:lnTo>
                  <a:lnTo>
                    <a:pt x="686919" y="549539"/>
                  </a:lnTo>
                  <a:lnTo>
                    <a:pt x="717930" y="587883"/>
                  </a:lnTo>
                  <a:lnTo>
                    <a:pt x="754779" y="619916"/>
                  </a:lnTo>
                  <a:lnTo>
                    <a:pt x="796431" y="644841"/>
                  </a:lnTo>
                  <a:lnTo>
                    <a:pt x="842874" y="662653"/>
                  </a:lnTo>
                  <a:lnTo>
                    <a:pt x="894097" y="673344"/>
                  </a:lnTo>
                  <a:lnTo>
                    <a:pt x="950086" y="676910"/>
                  </a:lnTo>
                  <a:lnTo>
                    <a:pt x="1005452" y="673328"/>
                  </a:lnTo>
                  <a:lnTo>
                    <a:pt x="1056179" y="662584"/>
                  </a:lnTo>
                  <a:lnTo>
                    <a:pt x="1102261" y="644677"/>
                  </a:lnTo>
                  <a:lnTo>
                    <a:pt x="1143691" y="619607"/>
                  </a:lnTo>
                  <a:lnTo>
                    <a:pt x="1180465" y="587375"/>
                  </a:lnTo>
                  <a:lnTo>
                    <a:pt x="1199281" y="564007"/>
                  </a:lnTo>
                  <a:lnTo>
                    <a:pt x="949705" y="564007"/>
                  </a:lnTo>
                  <a:lnTo>
                    <a:pt x="911913" y="560413"/>
                  </a:lnTo>
                  <a:lnTo>
                    <a:pt x="846710" y="531699"/>
                  </a:lnTo>
                  <a:lnTo>
                    <a:pt x="796794" y="474555"/>
                  </a:lnTo>
                  <a:lnTo>
                    <a:pt x="780764" y="435768"/>
                  </a:lnTo>
                  <a:lnTo>
                    <a:pt x="771163" y="390267"/>
                  </a:lnTo>
                  <a:lnTo>
                    <a:pt x="768046" y="339344"/>
                  </a:lnTo>
                  <a:lnTo>
                    <a:pt x="768073" y="336296"/>
                  </a:lnTo>
                  <a:lnTo>
                    <a:pt x="771088" y="285140"/>
                  </a:lnTo>
                  <a:lnTo>
                    <a:pt x="780446" y="239315"/>
                  </a:lnTo>
                  <a:lnTo>
                    <a:pt x="796043" y="200610"/>
                  </a:lnTo>
                  <a:lnTo>
                    <a:pt x="817879" y="169037"/>
                  </a:lnTo>
                  <a:lnTo>
                    <a:pt x="875887" y="127031"/>
                  </a:lnTo>
                  <a:lnTo>
                    <a:pt x="949705" y="113029"/>
                  </a:lnTo>
                  <a:lnTo>
                    <a:pt x="1198613" y="113029"/>
                  </a:lnTo>
                  <a:lnTo>
                    <a:pt x="1179829" y="89788"/>
                  </a:lnTo>
                  <a:lnTo>
                    <a:pt x="1142767" y="57481"/>
                  </a:lnTo>
                  <a:lnTo>
                    <a:pt x="1101077" y="32342"/>
                  </a:lnTo>
                  <a:lnTo>
                    <a:pt x="1054767" y="14378"/>
                  </a:lnTo>
                  <a:lnTo>
                    <a:pt x="1003842" y="3595"/>
                  </a:lnTo>
                  <a:lnTo>
                    <a:pt x="948308" y="0"/>
                  </a:lnTo>
                  <a:close/>
                </a:path>
                <a:path w="1871979" h="676910">
                  <a:moveTo>
                    <a:pt x="1198613" y="113029"/>
                  </a:moveTo>
                  <a:lnTo>
                    <a:pt x="949705" y="113029"/>
                  </a:lnTo>
                  <a:lnTo>
                    <a:pt x="988470" y="116484"/>
                  </a:lnTo>
                  <a:lnTo>
                    <a:pt x="1023223" y="126857"/>
                  </a:lnTo>
                  <a:lnTo>
                    <a:pt x="1080643" y="168401"/>
                  </a:lnTo>
                  <a:lnTo>
                    <a:pt x="1117679" y="238013"/>
                  </a:lnTo>
                  <a:lnTo>
                    <a:pt x="1126952" y="283577"/>
                  </a:lnTo>
                  <a:lnTo>
                    <a:pt x="1130046" y="336296"/>
                  </a:lnTo>
                  <a:lnTo>
                    <a:pt x="1126878" y="389612"/>
                  </a:lnTo>
                  <a:lnTo>
                    <a:pt x="1117377" y="435832"/>
                  </a:lnTo>
                  <a:lnTo>
                    <a:pt x="1101542" y="474956"/>
                  </a:lnTo>
                  <a:lnTo>
                    <a:pt x="1079373" y="506984"/>
                  </a:lnTo>
                  <a:lnTo>
                    <a:pt x="1021588" y="549735"/>
                  </a:lnTo>
                  <a:lnTo>
                    <a:pt x="949705" y="564007"/>
                  </a:lnTo>
                  <a:lnTo>
                    <a:pt x="1199281" y="564007"/>
                  </a:lnTo>
                  <a:lnTo>
                    <a:pt x="1235672" y="504713"/>
                  </a:lnTo>
                  <a:lnTo>
                    <a:pt x="1252912" y="455107"/>
                  </a:lnTo>
                  <a:lnTo>
                    <a:pt x="1263252" y="399983"/>
                  </a:lnTo>
                  <a:lnTo>
                    <a:pt x="1266698" y="339344"/>
                  </a:lnTo>
                  <a:lnTo>
                    <a:pt x="1263223" y="278216"/>
                  </a:lnTo>
                  <a:lnTo>
                    <a:pt x="1252799" y="222697"/>
                  </a:lnTo>
                  <a:lnTo>
                    <a:pt x="1235425" y="172786"/>
                  </a:lnTo>
                  <a:lnTo>
                    <a:pt x="1211102" y="128483"/>
                  </a:lnTo>
                  <a:lnTo>
                    <a:pt x="1198613" y="113029"/>
                  </a:lnTo>
                  <a:close/>
                </a:path>
                <a:path w="1871979" h="676910">
                  <a:moveTo>
                    <a:pt x="128524" y="11175"/>
                  </a:moveTo>
                  <a:lnTo>
                    <a:pt x="0" y="11175"/>
                  </a:lnTo>
                  <a:lnTo>
                    <a:pt x="0" y="665734"/>
                  </a:lnTo>
                  <a:lnTo>
                    <a:pt x="122808" y="665734"/>
                  </a:lnTo>
                  <a:lnTo>
                    <a:pt x="122808" y="238887"/>
                  </a:lnTo>
                  <a:lnTo>
                    <a:pt x="268114" y="238887"/>
                  </a:lnTo>
                  <a:lnTo>
                    <a:pt x="128524" y="11175"/>
                  </a:lnTo>
                  <a:close/>
                </a:path>
                <a:path w="1871979" h="676910">
                  <a:moveTo>
                    <a:pt x="268114" y="238887"/>
                  </a:moveTo>
                  <a:lnTo>
                    <a:pt x="122808" y="238887"/>
                  </a:lnTo>
                  <a:lnTo>
                    <a:pt x="386588" y="665734"/>
                  </a:lnTo>
                  <a:lnTo>
                    <a:pt x="519302" y="665734"/>
                  </a:lnTo>
                  <a:lnTo>
                    <a:pt x="519302" y="448310"/>
                  </a:lnTo>
                  <a:lnTo>
                    <a:pt x="396494" y="448310"/>
                  </a:lnTo>
                  <a:lnTo>
                    <a:pt x="268114" y="238887"/>
                  </a:lnTo>
                  <a:close/>
                </a:path>
                <a:path w="1871979" h="676910">
                  <a:moveTo>
                    <a:pt x="519302" y="11175"/>
                  </a:moveTo>
                  <a:lnTo>
                    <a:pt x="396494" y="11175"/>
                  </a:lnTo>
                  <a:lnTo>
                    <a:pt x="396494" y="448310"/>
                  </a:lnTo>
                  <a:lnTo>
                    <a:pt x="519302" y="448310"/>
                  </a:lnTo>
                  <a:lnTo>
                    <a:pt x="519302" y="11175"/>
                  </a:lnTo>
                  <a:close/>
                </a:path>
              </a:pathLst>
            </a:custGeom>
            <a:solidFill>
              <a:srgbClr val="000000"/>
            </a:solidFill>
          </p:spPr>
          <p:txBody>
            <a:bodyPr wrap="square" lIns="0" tIns="0" rIns="0" bIns="0" rtlCol="0"/>
            <a:lstStyle/>
            <a:p>
              <a:endParaRPr/>
            </a:p>
          </p:txBody>
        </p:sp>
        <p:pic>
          <p:nvPicPr>
            <p:cNvPr id="18" name="object 37">
              <a:extLst>
                <a:ext uri="{FF2B5EF4-FFF2-40B4-BE49-F238E27FC236}">
                  <a16:creationId xmlns:a16="http://schemas.microsoft.com/office/drawing/2014/main" id="{B080A8D9-8E16-C3A7-F039-CC5D4BDC2CC8}"/>
                </a:ext>
              </a:extLst>
            </p:cNvPr>
            <p:cNvPicPr/>
            <p:nvPr/>
          </p:nvPicPr>
          <p:blipFill>
            <a:blip r:embed="rId15" cstate="print"/>
            <a:stretch>
              <a:fillRect/>
            </a:stretch>
          </p:blipFill>
          <p:spPr>
            <a:xfrm>
              <a:off x="8158988" y="626999"/>
              <a:ext cx="242189" cy="194945"/>
            </a:xfrm>
            <a:prstGeom prst="rect">
              <a:avLst/>
            </a:prstGeom>
          </p:spPr>
        </p:pic>
        <p:sp>
          <p:nvSpPr>
            <p:cNvPr id="19" name="object 38">
              <a:extLst>
                <a:ext uri="{FF2B5EF4-FFF2-40B4-BE49-F238E27FC236}">
                  <a16:creationId xmlns:a16="http://schemas.microsoft.com/office/drawing/2014/main" id="{7B3842B8-99E4-D448-42ED-D2599E6C02CB}"/>
                </a:ext>
              </a:extLst>
            </p:cNvPr>
            <p:cNvSpPr/>
            <p:nvPr/>
          </p:nvSpPr>
          <p:spPr>
            <a:xfrm>
              <a:off x="6661150" y="509651"/>
              <a:ext cx="1871980" cy="676910"/>
            </a:xfrm>
            <a:custGeom>
              <a:avLst/>
              <a:gdLst/>
              <a:ahLst/>
              <a:cxnLst/>
              <a:rect l="l" t="t" r="r" b="b"/>
              <a:pathLst>
                <a:path w="1871979" h="676910">
                  <a:moveTo>
                    <a:pt x="949705" y="113029"/>
                  </a:moveTo>
                  <a:lnTo>
                    <a:pt x="910820" y="116530"/>
                  </a:lnTo>
                  <a:lnTo>
                    <a:pt x="844907" y="144533"/>
                  </a:lnTo>
                  <a:lnTo>
                    <a:pt x="796043" y="200610"/>
                  </a:lnTo>
                  <a:lnTo>
                    <a:pt x="780446" y="239315"/>
                  </a:lnTo>
                  <a:lnTo>
                    <a:pt x="771088" y="285140"/>
                  </a:lnTo>
                  <a:lnTo>
                    <a:pt x="767969" y="338074"/>
                  </a:lnTo>
                  <a:lnTo>
                    <a:pt x="771163" y="390267"/>
                  </a:lnTo>
                  <a:lnTo>
                    <a:pt x="780764" y="435768"/>
                  </a:lnTo>
                  <a:lnTo>
                    <a:pt x="796794" y="474555"/>
                  </a:lnTo>
                  <a:lnTo>
                    <a:pt x="819276" y="506602"/>
                  </a:lnTo>
                  <a:lnTo>
                    <a:pt x="877585" y="549640"/>
                  </a:lnTo>
                  <a:lnTo>
                    <a:pt x="949705" y="564007"/>
                  </a:lnTo>
                  <a:lnTo>
                    <a:pt x="987397" y="560437"/>
                  </a:lnTo>
                  <a:lnTo>
                    <a:pt x="1052254" y="531913"/>
                  </a:lnTo>
                  <a:lnTo>
                    <a:pt x="1101542" y="474956"/>
                  </a:lnTo>
                  <a:lnTo>
                    <a:pt x="1117377" y="435832"/>
                  </a:lnTo>
                  <a:lnTo>
                    <a:pt x="1126878" y="389612"/>
                  </a:lnTo>
                  <a:lnTo>
                    <a:pt x="1130046" y="336296"/>
                  </a:lnTo>
                  <a:lnTo>
                    <a:pt x="1126952" y="283577"/>
                  </a:lnTo>
                  <a:lnTo>
                    <a:pt x="1117679" y="238013"/>
                  </a:lnTo>
                  <a:lnTo>
                    <a:pt x="1102238" y="199618"/>
                  </a:lnTo>
                  <a:lnTo>
                    <a:pt x="1053951" y="144158"/>
                  </a:lnTo>
                  <a:lnTo>
                    <a:pt x="988470" y="116484"/>
                  </a:lnTo>
                  <a:lnTo>
                    <a:pt x="949705" y="113029"/>
                  </a:lnTo>
                  <a:close/>
                </a:path>
                <a:path w="1871979" h="676910">
                  <a:moveTo>
                    <a:pt x="1370202" y="11175"/>
                  </a:moveTo>
                  <a:lnTo>
                    <a:pt x="1582293" y="11175"/>
                  </a:lnTo>
                  <a:lnTo>
                    <a:pt x="1637345" y="11795"/>
                  </a:lnTo>
                  <a:lnTo>
                    <a:pt x="1681908" y="13652"/>
                  </a:lnTo>
                  <a:lnTo>
                    <a:pt x="1739519" y="21082"/>
                  </a:lnTo>
                  <a:lnTo>
                    <a:pt x="1791160" y="44418"/>
                  </a:lnTo>
                  <a:lnTo>
                    <a:pt x="1833752" y="85089"/>
                  </a:lnTo>
                  <a:lnTo>
                    <a:pt x="1862153" y="141652"/>
                  </a:lnTo>
                  <a:lnTo>
                    <a:pt x="1871599" y="212598"/>
                  </a:lnTo>
                  <a:lnTo>
                    <a:pt x="1870239" y="241506"/>
                  </a:lnTo>
                  <a:lnTo>
                    <a:pt x="1859329" y="292179"/>
                  </a:lnTo>
                  <a:lnTo>
                    <a:pt x="1838063" y="333347"/>
                  </a:lnTo>
                  <a:lnTo>
                    <a:pt x="1810250" y="365629"/>
                  </a:lnTo>
                  <a:lnTo>
                    <a:pt x="1777271" y="389177"/>
                  </a:lnTo>
                  <a:lnTo>
                    <a:pt x="1725676" y="409448"/>
                  </a:lnTo>
                  <a:lnTo>
                    <a:pt x="1667732" y="416480"/>
                  </a:lnTo>
                  <a:lnTo>
                    <a:pt x="1588643" y="418846"/>
                  </a:lnTo>
                  <a:lnTo>
                    <a:pt x="1502409" y="418846"/>
                  </a:lnTo>
                  <a:lnTo>
                    <a:pt x="1502409" y="665734"/>
                  </a:lnTo>
                  <a:lnTo>
                    <a:pt x="1370202" y="665734"/>
                  </a:lnTo>
                  <a:lnTo>
                    <a:pt x="1370202" y="11175"/>
                  </a:lnTo>
                  <a:close/>
                </a:path>
                <a:path w="1871979" h="676910">
                  <a:moveTo>
                    <a:pt x="0" y="11175"/>
                  </a:moveTo>
                  <a:lnTo>
                    <a:pt x="128524" y="11175"/>
                  </a:lnTo>
                  <a:lnTo>
                    <a:pt x="396494" y="448310"/>
                  </a:lnTo>
                  <a:lnTo>
                    <a:pt x="396494" y="11175"/>
                  </a:lnTo>
                  <a:lnTo>
                    <a:pt x="519302" y="11175"/>
                  </a:lnTo>
                  <a:lnTo>
                    <a:pt x="519302" y="665734"/>
                  </a:lnTo>
                  <a:lnTo>
                    <a:pt x="386588" y="665734"/>
                  </a:lnTo>
                  <a:lnTo>
                    <a:pt x="122808" y="238887"/>
                  </a:lnTo>
                  <a:lnTo>
                    <a:pt x="122808" y="665734"/>
                  </a:lnTo>
                  <a:lnTo>
                    <a:pt x="0" y="665734"/>
                  </a:lnTo>
                  <a:lnTo>
                    <a:pt x="0" y="11175"/>
                  </a:lnTo>
                  <a:close/>
                </a:path>
                <a:path w="1871979" h="676910">
                  <a:moveTo>
                    <a:pt x="948308" y="0"/>
                  </a:moveTo>
                  <a:lnTo>
                    <a:pt x="1003842" y="3595"/>
                  </a:lnTo>
                  <a:lnTo>
                    <a:pt x="1054767" y="14378"/>
                  </a:lnTo>
                  <a:lnTo>
                    <a:pt x="1101077" y="32342"/>
                  </a:lnTo>
                  <a:lnTo>
                    <a:pt x="1142767" y="57481"/>
                  </a:lnTo>
                  <a:lnTo>
                    <a:pt x="1179829" y="89788"/>
                  </a:lnTo>
                  <a:lnTo>
                    <a:pt x="1211102" y="128483"/>
                  </a:lnTo>
                  <a:lnTo>
                    <a:pt x="1235425" y="172786"/>
                  </a:lnTo>
                  <a:lnTo>
                    <a:pt x="1252799" y="222697"/>
                  </a:lnTo>
                  <a:lnTo>
                    <a:pt x="1263223" y="278216"/>
                  </a:lnTo>
                  <a:lnTo>
                    <a:pt x="1266698" y="339344"/>
                  </a:lnTo>
                  <a:lnTo>
                    <a:pt x="1263252" y="399983"/>
                  </a:lnTo>
                  <a:lnTo>
                    <a:pt x="1252912" y="455107"/>
                  </a:lnTo>
                  <a:lnTo>
                    <a:pt x="1235672" y="504713"/>
                  </a:lnTo>
                  <a:lnTo>
                    <a:pt x="1211525" y="548802"/>
                  </a:lnTo>
                  <a:lnTo>
                    <a:pt x="1180465" y="587375"/>
                  </a:lnTo>
                  <a:lnTo>
                    <a:pt x="1143691" y="619607"/>
                  </a:lnTo>
                  <a:lnTo>
                    <a:pt x="1102261" y="644677"/>
                  </a:lnTo>
                  <a:lnTo>
                    <a:pt x="1056179" y="662584"/>
                  </a:lnTo>
                  <a:lnTo>
                    <a:pt x="1005452" y="673328"/>
                  </a:lnTo>
                  <a:lnTo>
                    <a:pt x="950086" y="676910"/>
                  </a:lnTo>
                  <a:lnTo>
                    <a:pt x="894097" y="673344"/>
                  </a:lnTo>
                  <a:lnTo>
                    <a:pt x="842874" y="662653"/>
                  </a:lnTo>
                  <a:lnTo>
                    <a:pt x="796431" y="644841"/>
                  </a:lnTo>
                  <a:lnTo>
                    <a:pt x="754779" y="619916"/>
                  </a:lnTo>
                  <a:lnTo>
                    <a:pt x="717930" y="587883"/>
                  </a:lnTo>
                  <a:lnTo>
                    <a:pt x="686919" y="549539"/>
                  </a:lnTo>
                  <a:lnTo>
                    <a:pt x="662778" y="505830"/>
                  </a:lnTo>
                  <a:lnTo>
                    <a:pt x="645519" y="456758"/>
                  </a:lnTo>
                  <a:lnTo>
                    <a:pt x="635155" y="402320"/>
                  </a:lnTo>
                  <a:lnTo>
                    <a:pt x="631698" y="342519"/>
                  </a:lnTo>
                  <a:lnTo>
                    <a:pt x="633577" y="294514"/>
                  </a:lnTo>
                  <a:lnTo>
                    <a:pt x="639206" y="250523"/>
                  </a:lnTo>
                  <a:lnTo>
                    <a:pt x="648575" y="210556"/>
                  </a:lnTo>
                  <a:lnTo>
                    <a:pt x="661670" y="174625"/>
                  </a:lnTo>
                  <a:lnTo>
                    <a:pt x="688054" y="127158"/>
                  </a:lnTo>
                  <a:lnTo>
                    <a:pt x="722629" y="84836"/>
                  </a:lnTo>
                  <a:lnTo>
                    <a:pt x="763111" y="50276"/>
                  </a:lnTo>
                  <a:lnTo>
                    <a:pt x="807211" y="25908"/>
                  </a:lnTo>
                  <a:lnTo>
                    <a:pt x="873093" y="6477"/>
                  </a:lnTo>
                  <a:lnTo>
                    <a:pt x="948308" y="0"/>
                  </a:lnTo>
                  <a:close/>
                </a:path>
              </a:pathLst>
            </a:custGeom>
            <a:ln w="9144">
              <a:solidFill>
                <a:srgbClr val="FFFFFF"/>
              </a:solidFill>
            </a:ln>
          </p:spPr>
          <p:txBody>
            <a:bodyPr wrap="square" lIns="0" tIns="0" rIns="0" bIns="0" rtlCol="0"/>
            <a:lstStyle/>
            <a:p>
              <a:endParaRPr/>
            </a:p>
          </p:txBody>
        </p:sp>
      </p:grpSp>
    </p:spTree>
    <p:extLst>
      <p:ext uri="{BB962C8B-B14F-4D97-AF65-F5344CB8AC3E}">
        <p14:creationId xmlns:p14="http://schemas.microsoft.com/office/powerpoint/2010/main" val="108703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54</a:t>
            </a:fld>
            <a:endParaRPr lang="en-US" dirty="0"/>
          </a:p>
        </p:txBody>
      </p:sp>
      <p:sp>
        <p:nvSpPr>
          <p:cNvPr id="7" name="object 2">
            <a:extLst>
              <a:ext uri="{FF2B5EF4-FFF2-40B4-BE49-F238E27FC236}">
                <a16:creationId xmlns:a16="http://schemas.microsoft.com/office/drawing/2014/main" id="{77F3AB00-890C-870A-03E5-8F200D07FC1E}"/>
              </a:ext>
            </a:extLst>
          </p:cNvPr>
          <p:cNvSpPr txBox="1"/>
          <p:nvPr/>
        </p:nvSpPr>
        <p:spPr>
          <a:xfrm>
            <a:off x="143584" y="106546"/>
            <a:ext cx="5074285" cy="757555"/>
          </a:xfrm>
          <a:prstGeom prst="rect">
            <a:avLst/>
          </a:prstGeom>
        </p:spPr>
        <p:txBody>
          <a:bodyPr vert="horz" wrap="square" lIns="0" tIns="12700" rIns="0" bIns="0" rtlCol="0">
            <a:spAutoFit/>
          </a:bodyPr>
          <a:lstStyle/>
          <a:p>
            <a:pPr marL="12700" marR="5080">
              <a:lnSpc>
                <a:spcPct val="100000"/>
              </a:lnSpc>
              <a:spcBef>
                <a:spcPts val="100"/>
              </a:spcBef>
            </a:pPr>
            <a:r>
              <a:rPr sz="2400" b="1" u="sng" dirty="0">
                <a:uFill>
                  <a:solidFill>
                    <a:srgbClr val="000000"/>
                  </a:solidFill>
                </a:uFill>
                <a:latin typeface="Arial"/>
                <a:cs typeface="Arial"/>
              </a:rPr>
              <a:t>Step</a:t>
            </a:r>
            <a:r>
              <a:rPr sz="2400" b="1" u="sng" spc="-15" dirty="0">
                <a:uFill>
                  <a:solidFill>
                    <a:srgbClr val="000000"/>
                  </a:solidFill>
                </a:uFill>
                <a:latin typeface="Arial"/>
                <a:cs typeface="Arial"/>
              </a:rPr>
              <a:t> </a:t>
            </a:r>
            <a:r>
              <a:rPr sz="2400" b="1" u="sng" dirty="0">
                <a:uFill>
                  <a:solidFill>
                    <a:srgbClr val="000000"/>
                  </a:solidFill>
                </a:uFill>
                <a:latin typeface="Arial"/>
                <a:cs typeface="Arial"/>
              </a:rPr>
              <a:t>2:</a:t>
            </a:r>
            <a:r>
              <a:rPr sz="2400" b="1" spc="-20" dirty="0">
                <a:latin typeface="Arial"/>
                <a:cs typeface="Arial"/>
              </a:rPr>
              <a:t> </a:t>
            </a:r>
            <a:r>
              <a:rPr sz="2400" dirty="0">
                <a:latin typeface="Arial"/>
                <a:cs typeface="Arial"/>
              </a:rPr>
              <a:t>Find</a:t>
            </a:r>
            <a:r>
              <a:rPr sz="2400" spc="-10"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address</a:t>
            </a:r>
            <a:r>
              <a:rPr sz="2400" spc="-5" dirty="0">
                <a:latin typeface="Arial"/>
                <a:cs typeface="Arial"/>
              </a:rPr>
              <a:t> </a:t>
            </a:r>
            <a:r>
              <a:rPr lang="en-US" sz="2400" spc="-5" dirty="0">
                <a:latin typeface="Arial"/>
                <a:cs typeface="Arial"/>
              </a:rPr>
              <a:t>of </a:t>
            </a:r>
            <a:r>
              <a:rPr sz="2400" spc="-25" dirty="0">
                <a:latin typeface="Arial"/>
                <a:cs typeface="Arial"/>
              </a:rPr>
              <a:t>our </a:t>
            </a:r>
            <a:r>
              <a:rPr sz="2400" dirty="0">
                <a:latin typeface="Arial"/>
                <a:cs typeface="Arial"/>
              </a:rPr>
              <a:t>malicious</a:t>
            </a:r>
            <a:r>
              <a:rPr sz="2400" spc="10" dirty="0">
                <a:latin typeface="Arial"/>
                <a:cs typeface="Arial"/>
              </a:rPr>
              <a:t> </a:t>
            </a:r>
            <a:r>
              <a:rPr sz="2400" b="1" spc="-10" dirty="0">
                <a:latin typeface="Arial"/>
                <a:cs typeface="Arial"/>
              </a:rPr>
              <a:t>shellcode</a:t>
            </a:r>
            <a:endParaRPr sz="2400" dirty="0">
              <a:latin typeface="Arial"/>
              <a:cs typeface="Arial"/>
            </a:endParaRPr>
          </a:p>
        </p:txBody>
      </p:sp>
      <p:grpSp>
        <p:nvGrpSpPr>
          <p:cNvPr id="8" name="object 3">
            <a:extLst>
              <a:ext uri="{FF2B5EF4-FFF2-40B4-BE49-F238E27FC236}">
                <a16:creationId xmlns:a16="http://schemas.microsoft.com/office/drawing/2014/main" id="{3ED1E344-8F75-BA2F-1F8B-017654071B5F}"/>
              </a:ext>
            </a:extLst>
          </p:cNvPr>
          <p:cNvGrpSpPr/>
          <p:nvPr/>
        </p:nvGrpSpPr>
        <p:grpSpPr>
          <a:xfrm>
            <a:off x="597662" y="961897"/>
            <a:ext cx="3378200" cy="1182370"/>
            <a:chOff x="597662" y="961897"/>
            <a:chExt cx="3378200" cy="1182370"/>
          </a:xfrm>
        </p:grpSpPr>
        <p:sp>
          <p:nvSpPr>
            <p:cNvPr id="9" name="object 4">
              <a:extLst>
                <a:ext uri="{FF2B5EF4-FFF2-40B4-BE49-F238E27FC236}">
                  <a16:creationId xmlns:a16="http://schemas.microsoft.com/office/drawing/2014/main" id="{9C718859-5353-22BF-18DA-81BC003C90ED}"/>
                </a:ext>
              </a:extLst>
            </p:cNvPr>
            <p:cNvSpPr/>
            <p:nvPr/>
          </p:nvSpPr>
          <p:spPr>
            <a:xfrm>
              <a:off x="610362" y="974597"/>
              <a:ext cx="3352800" cy="1156970"/>
            </a:xfrm>
            <a:custGeom>
              <a:avLst/>
              <a:gdLst/>
              <a:ahLst/>
              <a:cxnLst/>
              <a:rect l="l" t="t" r="r" b="b"/>
              <a:pathLst>
                <a:path w="3352800" h="1156970">
                  <a:moveTo>
                    <a:pt x="3352800" y="0"/>
                  </a:moveTo>
                  <a:lnTo>
                    <a:pt x="0" y="0"/>
                  </a:lnTo>
                  <a:lnTo>
                    <a:pt x="0" y="1156715"/>
                  </a:lnTo>
                  <a:lnTo>
                    <a:pt x="3352800" y="1156715"/>
                  </a:lnTo>
                  <a:lnTo>
                    <a:pt x="3352800" y="0"/>
                  </a:lnTo>
                  <a:close/>
                </a:path>
              </a:pathLst>
            </a:custGeom>
            <a:solidFill>
              <a:srgbClr val="C0504D"/>
            </a:solidFill>
          </p:spPr>
          <p:txBody>
            <a:bodyPr wrap="square" lIns="0" tIns="0" rIns="0" bIns="0" rtlCol="0"/>
            <a:lstStyle/>
            <a:p>
              <a:endParaRPr/>
            </a:p>
          </p:txBody>
        </p:sp>
        <p:sp>
          <p:nvSpPr>
            <p:cNvPr id="10" name="object 5">
              <a:extLst>
                <a:ext uri="{FF2B5EF4-FFF2-40B4-BE49-F238E27FC236}">
                  <a16:creationId xmlns:a16="http://schemas.microsoft.com/office/drawing/2014/main" id="{36B791CA-37C1-8CAA-DD6F-3C0BDFFCE276}"/>
                </a:ext>
              </a:extLst>
            </p:cNvPr>
            <p:cNvSpPr/>
            <p:nvPr/>
          </p:nvSpPr>
          <p:spPr>
            <a:xfrm>
              <a:off x="610362" y="974597"/>
              <a:ext cx="3352800" cy="1156970"/>
            </a:xfrm>
            <a:custGeom>
              <a:avLst/>
              <a:gdLst/>
              <a:ahLst/>
              <a:cxnLst/>
              <a:rect l="l" t="t" r="r" b="b"/>
              <a:pathLst>
                <a:path w="3352800" h="1156970">
                  <a:moveTo>
                    <a:pt x="0" y="1156715"/>
                  </a:moveTo>
                  <a:lnTo>
                    <a:pt x="3352800" y="1156715"/>
                  </a:lnTo>
                  <a:lnTo>
                    <a:pt x="3352800" y="0"/>
                  </a:lnTo>
                  <a:lnTo>
                    <a:pt x="0" y="0"/>
                  </a:lnTo>
                  <a:lnTo>
                    <a:pt x="0" y="1156715"/>
                  </a:lnTo>
                  <a:close/>
                </a:path>
              </a:pathLst>
            </a:custGeom>
            <a:ln w="25400">
              <a:solidFill>
                <a:srgbClr val="000000"/>
              </a:solidFill>
            </a:ln>
          </p:spPr>
          <p:txBody>
            <a:bodyPr wrap="square" lIns="0" tIns="0" rIns="0" bIns="0" rtlCol="0"/>
            <a:lstStyle/>
            <a:p>
              <a:endParaRPr/>
            </a:p>
          </p:txBody>
        </p:sp>
      </p:grpSp>
      <p:sp>
        <p:nvSpPr>
          <p:cNvPr id="11" name="object 6">
            <a:extLst>
              <a:ext uri="{FF2B5EF4-FFF2-40B4-BE49-F238E27FC236}">
                <a16:creationId xmlns:a16="http://schemas.microsoft.com/office/drawing/2014/main" id="{AD8584A5-D63D-AECC-DCC9-38B2AA1555CD}"/>
              </a:ext>
            </a:extLst>
          </p:cNvPr>
          <p:cNvSpPr txBox="1"/>
          <p:nvPr/>
        </p:nvSpPr>
        <p:spPr>
          <a:xfrm>
            <a:off x="610362" y="974597"/>
            <a:ext cx="3352800" cy="115697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0"/>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12" name="object 7">
            <a:extLst>
              <a:ext uri="{FF2B5EF4-FFF2-40B4-BE49-F238E27FC236}">
                <a16:creationId xmlns:a16="http://schemas.microsoft.com/office/drawing/2014/main" id="{7626C62B-A9B0-B107-54FE-B3104C60801F}"/>
              </a:ext>
            </a:extLst>
          </p:cNvPr>
          <p:cNvGrpSpPr/>
          <p:nvPr/>
        </p:nvGrpSpPr>
        <p:grpSpPr>
          <a:xfrm>
            <a:off x="571487" y="2787383"/>
            <a:ext cx="3424554" cy="561340"/>
            <a:chOff x="571487" y="2787383"/>
            <a:chExt cx="3424554" cy="561340"/>
          </a:xfrm>
        </p:grpSpPr>
        <p:pic>
          <p:nvPicPr>
            <p:cNvPr id="13" name="object 8">
              <a:extLst>
                <a:ext uri="{FF2B5EF4-FFF2-40B4-BE49-F238E27FC236}">
                  <a16:creationId xmlns:a16="http://schemas.microsoft.com/office/drawing/2014/main" id="{854A8E2D-D81C-6C1A-54F6-C0B698B49270}"/>
                </a:ext>
              </a:extLst>
            </p:cNvPr>
            <p:cNvPicPr/>
            <p:nvPr/>
          </p:nvPicPr>
          <p:blipFill>
            <a:blip r:embed="rId3" cstate="print"/>
            <a:stretch>
              <a:fillRect/>
            </a:stretch>
          </p:blipFill>
          <p:spPr>
            <a:xfrm>
              <a:off x="571487" y="2816346"/>
              <a:ext cx="3424452" cy="437424"/>
            </a:xfrm>
            <a:prstGeom prst="rect">
              <a:avLst/>
            </a:prstGeom>
          </p:spPr>
        </p:pic>
        <p:pic>
          <p:nvPicPr>
            <p:cNvPr id="20" name="object 9">
              <a:extLst>
                <a:ext uri="{FF2B5EF4-FFF2-40B4-BE49-F238E27FC236}">
                  <a16:creationId xmlns:a16="http://schemas.microsoft.com/office/drawing/2014/main" id="{68FA25E2-E09A-520B-BD01-A86AF9AA404A}"/>
                </a:ext>
              </a:extLst>
            </p:cNvPr>
            <p:cNvPicPr/>
            <p:nvPr/>
          </p:nvPicPr>
          <p:blipFill>
            <a:blip r:embed="rId4" cstate="print"/>
            <a:stretch>
              <a:fillRect/>
            </a:stretch>
          </p:blipFill>
          <p:spPr>
            <a:xfrm>
              <a:off x="726948" y="2787383"/>
              <a:ext cx="3112007" cy="560844"/>
            </a:xfrm>
            <a:prstGeom prst="rect">
              <a:avLst/>
            </a:prstGeom>
          </p:spPr>
        </p:pic>
        <p:pic>
          <p:nvPicPr>
            <p:cNvPr id="21" name="object 10">
              <a:extLst>
                <a:ext uri="{FF2B5EF4-FFF2-40B4-BE49-F238E27FC236}">
                  <a16:creationId xmlns:a16="http://schemas.microsoft.com/office/drawing/2014/main" id="{082C155C-9EB5-40D3-43E4-89584B613181}"/>
                </a:ext>
              </a:extLst>
            </p:cNvPr>
            <p:cNvPicPr/>
            <p:nvPr/>
          </p:nvPicPr>
          <p:blipFill>
            <a:blip r:embed="rId5" cstate="print"/>
            <a:stretch>
              <a:fillRect/>
            </a:stretch>
          </p:blipFill>
          <p:spPr>
            <a:xfrm>
              <a:off x="609600" y="2834640"/>
              <a:ext cx="3352800" cy="365760"/>
            </a:xfrm>
            <a:prstGeom prst="rect">
              <a:avLst/>
            </a:prstGeom>
          </p:spPr>
        </p:pic>
        <p:sp>
          <p:nvSpPr>
            <p:cNvPr id="23" name="object 11">
              <a:extLst>
                <a:ext uri="{FF2B5EF4-FFF2-40B4-BE49-F238E27FC236}">
                  <a16:creationId xmlns:a16="http://schemas.microsoft.com/office/drawing/2014/main" id="{C4865E98-FC26-3F6B-A61A-43DE74C20765}"/>
                </a:ext>
              </a:extLst>
            </p:cNvPr>
            <p:cNvSpPr/>
            <p:nvPr/>
          </p:nvSpPr>
          <p:spPr>
            <a:xfrm>
              <a:off x="609600" y="28346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25" name="object 12">
            <a:extLst>
              <a:ext uri="{FF2B5EF4-FFF2-40B4-BE49-F238E27FC236}">
                <a16:creationId xmlns:a16="http://schemas.microsoft.com/office/drawing/2014/main" id="{1E3C5FA9-0440-2E2F-C255-8C0583944A9E}"/>
              </a:ext>
            </a:extLst>
          </p:cNvPr>
          <p:cNvSpPr txBox="1"/>
          <p:nvPr/>
        </p:nvSpPr>
        <p:spPr>
          <a:xfrm>
            <a:off x="615124" y="2852673"/>
            <a:ext cx="3343275" cy="299720"/>
          </a:xfrm>
          <a:prstGeom prst="rect">
            <a:avLst/>
          </a:prstGeom>
        </p:spPr>
        <p:txBody>
          <a:bodyPr vert="horz" wrap="square" lIns="0" tIns="12700" rIns="0" bIns="0" rtlCol="0">
            <a:spAutoFit/>
          </a:bodyPr>
          <a:lstStyle/>
          <a:p>
            <a:pPr marL="292100">
              <a:lnSpc>
                <a:spcPct val="100000"/>
              </a:lnSpc>
              <a:spcBef>
                <a:spcPts val="100"/>
              </a:spcBef>
            </a:pPr>
            <a:r>
              <a:rPr sz="1800" dirty="0">
                <a:latin typeface="Calibri"/>
                <a:cs typeface="Calibri"/>
              </a:rPr>
              <a:t>NOP</a:t>
            </a:r>
            <a:r>
              <a:rPr sz="1800" spc="-10" dirty="0">
                <a:latin typeface="Calibri"/>
                <a:cs typeface="Calibri"/>
              </a:rPr>
              <a:t> </a:t>
            </a:r>
            <a:r>
              <a:rPr sz="1800" dirty="0">
                <a:latin typeface="Calibri"/>
                <a:cs typeface="Calibri"/>
              </a:rPr>
              <a:t>NOP NOP</a:t>
            </a:r>
            <a:r>
              <a:rPr sz="1800" spc="-10" dirty="0">
                <a:latin typeface="Calibri"/>
                <a:cs typeface="Calibri"/>
              </a:rPr>
              <a:t> </a:t>
            </a:r>
            <a:r>
              <a:rPr sz="1800" dirty="0">
                <a:latin typeface="Calibri"/>
                <a:cs typeface="Calibri"/>
              </a:rPr>
              <a:t>NOP</a:t>
            </a:r>
            <a:r>
              <a:rPr sz="1800" spc="-10" dirty="0">
                <a:latin typeface="Calibri"/>
                <a:cs typeface="Calibri"/>
              </a:rPr>
              <a:t> </a:t>
            </a:r>
            <a:r>
              <a:rPr sz="1800" dirty="0">
                <a:latin typeface="Calibri"/>
                <a:cs typeface="Calibri"/>
              </a:rPr>
              <a:t>NOP</a:t>
            </a:r>
            <a:r>
              <a:rPr sz="1800" spc="-10" dirty="0">
                <a:latin typeface="Calibri"/>
                <a:cs typeface="Calibri"/>
              </a:rPr>
              <a:t> </a:t>
            </a:r>
            <a:r>
              <a:rPr sz="1800" spc="-25" dirty="0">
                <a:latin typeface="Calibri"/>
                <a:cs typeface="Calibri"/>
              </a:rPr>
              <a:t>NOP</a:t>
            </a:r>
            <a:endParaRPr sz="1800">
              <a:latin typeface="Calibri"/>
              <a:cs typeface="Calibri"/>
            </a:endParaRPr>
          </a:p>
        </p:txBody>
      </p:sp>
      <p:sp>
        <p:nvSpPr>
          <p:cNvPr id="26" name="object 13">
            <a:extLst>
              <a:ext uri="{FF2B5EF4-FFF2-40B4-BE49-F238E27FC236}">
                <a16:creationId xmlns:a16="http://schemas.microsoft.com/office/drawing/2014/main" id="{EAC4125A-FA61-5239-5E17-8FB2C2F5EF5E}"/>
              </a:ext>
            </a:extLst>
          </p:cNvPr>
          <p:cNvSpPr/>
          <p:nvPr/>
        </p:nvSpPr>
        <p:spPr>
          <a:xfrm>
            <a:off x="610362" y="32164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27" name="object 14">
            <a:extLst>
              <a:ext uri="{FF2B5EF4-FFF2-40B4-BE49-F238E27FC236}">
                <a16:creationId xmlns:a16="http://schemas.microsoft.com/office/drawing/2014/main" id="{D75B2838-0642-F335-B864-BD89CA6F6839}"/>
              </a:ext>
            </a:extLst>
          </p:cNvPr>
          <p:cNvSpPr txBox="1"/>
          <p:nvPr/>
        </p:nvSpPr>
        <p:spPr>
          <a:xfrm>
            <a:off x="623062" y="3229101"/>
            <a:ext cx="3327400" cy="431800"/>
          </a:xfrm>
          <a:prstGeom prst="rect">
            <a:avLst/>
          </a:prstGeom>
          <a:solidFill>
            <a:srgbClr val="C0504D"/>
          </a:solidFill>
        </p:spPr>
        <p:txBody>
          <a:bodyPr vert="horz" wrap="square" lIns="0" tIns="62865" rIns="0" bIns="0" rtlCol="0">
            <a:spAutoFit/>
          </a:bodyPr>
          <a:lstStyle/>
          <a:p>
            <a:pPr marL="739775">
              <a:lnSpc>
                <a:spcPct val="100000"/>
              </a:lnSpc>
              <a:spcBef>
                <a:spcPts val="495"/>
              </a:spcBef>
            </a:pPr>
            <a:r>
              <a:rPr sz="1800" dirty="0">
                <a:latin typeface="Calibri"/>
                <a:cs typeface="Calibri"/>
              </a:rPr>
              <a:t>New</a:t>
            </a:r>
            <a:r>
              <a:rPr sz="1800" spc="-15" dirty="0">
                <a:latin typeface="Calibri"/>
                <a:cs typeface="Calibri"/>
              </a:rPr>
              <a:t> </a:t>
            </a:r>
            <a:r>
              <a:rPr sz="1800" dirty="0">
                <a:latin typeface="Calibri"/>
                <a:cs typeface="Calibri"/>
              </a:rPr>
              <a:t>return</a:t>
            </a:r>
            <a:r>
              <a:rPr sz="1800" spc="-10" dirty="0">
                <a:latin typeface="Calibri"/>
                <a:cs typeface="Calibri"/>
              </a:rPr>
              <a:t> address</a:t>
            </a:r>
            <a:endParaRPr sz="1800">
              <a:latin typeface="Calibri"/>
              <a:cs typeface="Calibri"/>
            </a:endParaRPr>
          </a:p>
        </p:txBody>
      </p:sp>
      <p:grpSp>
        <p:nvGrpSpPr>
          <p:cNvPr id="28" name="object 15">
            <a:extLst>
              <a:ext uri="{FF2B5EF4-FFF2-40B4-BE49-F238E27FC236}">
                <a16:creationId xmlns:a16="http://schemas.microsoft.com/office/drawing/2014/main" id="{B1EBD16F-7B1C-5CB3-E804-1E0049BE1581}"/>
              </a:ext>
            </a:extLst>
          </p:cNvPr>
          <p:cNvGrpSpPr/>
          <p:nvPr/>
        </p:nvGrpSpPr>
        <p:grpSpPr>
          <a:xfrm>
            <a:off x="562355" y="3662171"/>
            <a:ext cx="3442970" cy="2620010"/>
            <a:chOff x="562355" y="3662171"/>
            <a:chExt cx="3442970" cy="2620010"/>
          </a:xfrm>
        </p:grpSpPr>
        <p:pic>
          <p:nvPicPr>
            <p:cNvPr id="29" name="object 16">
              <a:extLst>
                <a:ext uri="{FF2B5EF4-FFF2-40B4-BE49-F238E27FC236}">
                  <a16:creationId xmlns:a16="http://schemas.microsoft.com/office/drawing/2014/main" id="{F6106D0A-5860-0977-D7CF-96E0AE196546}"/>
                </a:ext>
              </a:extLst>
            </p:cNvPr>
            <p:cNvPicPr/>
            <p:nvPr/>
          </p:nvPicPr>
          <p:blipFill>
            <a:blip r:embed="rId6" cstate="print"/>
            <a:stretch>
              <a:fillRect/>
            </a:stretch>
          </p:blipFill>
          <p:spPr>
            <a:xfrm>
              <a:off x="562355" y="3662171"/>
              <a:ext cx="3442716" cy="2619755"/>
            </a:xfrm>
            <a:prstGeom prst="rect">
              <a:avLst/>
            </a:prstGeom>
          </p:spPr>
        </p:pic>
        <p:pic>
          <p:nvPicPr>
            <p:cNvPr id="30" name="object 17">
              <a:extLst>
                <a:ext uri="{FF2B5EF4-FFF2-40B4-BE49-F238E27FC236}">
                  <a16:creationId xmlns:a16="http://schemas.microsoft.com/office/drawing/2014/main" id="{E57C5E9D-8BB5-6C4E-3B3F-E7F83EE8FE15}"/>
                </a:ext>
              </a:extLst>
            </p:cNvPr>
            <p:cNvPicPr/>
            <p:nvPr/>
          </p:nvPicPr>
          <p:blipFill>
            <a:blip r:embed="rId7" cstate="print"/>
            <a:stretch>
              <a:fillRect/>
            </a:stretch>
          </p:blipFill>
          <p:spPr>
            <a:xfrm>
              <a:off x="609599" y="3689603"/>
              <a:ext cx="3352800" cy="2529840"/>
            </a:xfrm>
            <a:prstGeom prst="rect">
              <a:avLst/>
            </a:prstGeom>
          </p:spPr>
        </p:pic>
        <p:sp>
          <p:nvSpPr>
            <p:cNvPr id="31" name="object 18">
              <a:extLst>
                <a:ext uri="{FF2B5EF4-FFF2-40B4-BE49-F238E27FC236}">
                  <a16:creationId xmlns:a16="http://schemas.microsoft.com/office/drawing/2014/main" id="{F0C1F59C-386C-C39E-19EC-556D941DB1AF}"/>
                </a:ext>
              </a:extLst>
            </p:cNvPr>
            <p:cNvSpPr/>
            <p:nvPr/>
          </p:nvSpPr>
          <p:spPr>
            <a:xfrm>
              <a:off x="609599" y="3689603"/>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sp>
          <p:nvSpPr>
            <p:cNvPr id="32" name="object 19">
              <a:extLst>
                <a:ext uri="{FF2B5EF4-FFF2-40B4-BE49-F238E27FC236}">
                  <a16:creationId xmlns:a16="http://schemas.microsoft.com/office/drawing/2014/main" id="{A62D6AA0-4FE8-7955-6611-4379156F5FCC}"/>
                </a:ext>
              </a:extLst>
            </p:cNvPr>
            <p:cNvSpPr/>
            <p:nvPr/>
          </p:nvSpPr>
          <p:spPr>
            <a:xfrm>
              <a:off x="610361" y="3687317"/>
              <a:ext cx="3352800" cy="457200"/>
            </a:xfrm>
            <a:custGeom>
              <a:avLst/>
              <a:gdLst/>
              <a:ahLst/>
              <a:cxnLst/>
              <a:rect l="l" t="t" r="r" b="b"/>
              <a:pathLst>
                <a:path w="3352800" h="457200">
                  <a:moveTo>
                    <a:pt x="0" y="457199"/>
                  </a:moveTo>
                  <a:lnTo>
                    <a:pt x="3352800" y="457199"/>
                  </a:lnTo>
                  <a:lnTo>
                    <a:pt x="3352800" y="0"/>
                  </a:lnTo>
                  <a:lnTo>
                    <a:pt x="0" y="0"/>
                  </a:lnTo>
                  <a:lnTo>
                    <a:pt x="0" y="457199"/>
                  </a:lnTo>
                  <a:close/>
                </a:path>
              </a:pathLst>
            </a:custGeom>
            <a:ln w="25400">
              <a:solidFill>
                <a:srgbClr val="000000"/>
              </a:solidFill>
            </a:ln>
          </p:spPr>
          <p:txBody>
            <a:bodyPr wrap="square" lIns="0" tIns="0" rIns="0" bIns="0" rtlCol="0"/>
            <a:lstStyle/>
            <a:p>
              <a:endParaRPr/>
            </a:p>
          </p:txBody>
        </p:sp>
      </p:grpSp>
      <p:sp>
        <p:nvSpPr>
          <p:cNvPr id="33" name="object 20">
            <a:extLst>
              <a:ext uri="{FF2B5EF4-FFF2-40B4-BE49-F238E27FC236}">
                <a16:creationId xmlns:a16="http://schemas.microsoft.com/office/drawing/2014/main" id="{7AB2ABCE-40E4-54D5-DCCD-7CBDC942BF23}"/>
              </a:ext>
            </a:extLst>
          </p:cNvPr>
          <p:cNvSpPr txBox="1"/>
          <p:nvPr/>
        </p:nvSpPr>
        <p:spPr>
          <a:xfrm>
            <a:off x="623062" y="3700017"/>
            <a:ext cx="3327400" cy="431800"/>
          </a:xfrm>
          <a:prstGeom prst="rect">
            <a:avLst/>
          </a:prstGeom>
          <a:solidFill>
            <a:srgbClr val="A6A6A6">
              <a:alpha val="65881"/>
            </a:srgbClr>
          </a:solidFill>
        </p:spPr>
        <p:txBody>
          <a:bodyPr vert="horz" wrap="square" lIns="0" tIns="64135" rIns="0" bIns="0" rtlCol="0">
            <a:spAutoFit/>
          </a:bodyPr>
          <a:lstStyle/>
          <a:p>
            <a:pPr marL="284480">
              <a:lnSpc>
                <a:spcPct val="100000"/>
              </a:lnSpc>
              <a:spcBef>
                <a:spcPts val="505"/>
              </a:spcBef>
            </a:pPr>
            <a:r>
              <a:rPr sz="1800" dirty="0">
                <a:latin typeface="Calibri"/>
                <a:cs typeface="Calibri"/>
              </a:rPr>
              <a:t>NOP</a:t>
            </a:r>
            <a:r>
              <a:rPr sz="1800" spc="-10" dirty="0">
                <a:latin typeface="Calibri"/>
                <a:cs typeface="Calibri"/>
              </a:rPr>
              <a:t> </a:t>
            </a:r>
            <a:r>
              <a:rPr sz="1800" dirty="0">
                <a:latin typeface="Calibri"/>
                <a:cs typeface="Calibri"/>
              </a:rPr>
              <a:t>NOP NOP</a:t>
            </a:r>
            <a:r>
              <a:rPr sz="1800" spc="-10" dirty="0">
                <a:latin typeface="Calibri"/>
                <a:cs typeface="Calibri"/>
              </a:rPr>
              <a:t> </a:t>
            </a:r>
            <a:r>
              <a:rPr sz="1800" dirty="0">
                <a:latin typeface="Calibri"/>
                <a:cs typeface="Calibri"/>
              </a:rPr>
              <a:t>NOP</a:t>
            </a:r>
            <a:r>
              <a:rPr sz="1800" spc="-10" dirty="0">
                <a:latin typeface="Calibri"/>
                <a:cs typeface="Calibri"/>
              </a:rPr>
              <a:t> </a:t>
            </a:r>
            <a:r>
              <a:rPr sz="1800" dirty="0">
                <a:latin typeface="Calibri"/>
                <a:cs typeface="Calibri"/>
              </a:rPr>
              <a:t>NOP</a:t>
            </a:r>
            <a:r>
              <a:rPr sz="1800" spc="-10" dirty="0">
                <a:latin typeface="Calibri"/>
                <a:cs typeface="Calibri"/>
              </a:rPr>
              <a:t> </a:t>
            </a:r>
            <a:r>
              <a:rPr sz="1800" spc="-25" dirty="0">
                <a:latin typeface="Calibri"/>
                <a:cs typeface="Calibri"/>
              </a:rPr>
              <a:t>NOP</a:t>
            </a:r>
            <a:endParaRPr sz="1800">
              <a:latin typeface="Calibri"/>
              <a:cs typeface="Calibri"/>
            </a:endParaRPr>
          </a:p>
        </p:txBody>
      </p:sp>
      <p:grpSp>
        <p:nvGrpSpPr>
          <p:cNvPr id="34" name="object 21">
            <a:extLst>
              <a:ext uri="{FF2B5EF4-FFF2-40B4-BE49-F238E27FC236}">
                <a16:creationId xmlns:a16="http://schemas.microsoft.com/office/drawing/2014/main" id="{013EBB20-10F7-D87A-D2C9-6F4396477D60}"/>
              </a:ext>
            </a:extLst>
          </p:cNvPr>
          <p:cNvGrpSpPr/>
          <p:nvPr/>
        </p:nvGrpSpPr>
        <p:grpSpPr>
          <a:xfrm>
            <a:off x="562355" y="2467343"/>
            <a:ext cx="3442970" cy="561340"/>
            <a:chOff x="562355" y="2467343"/>
            <a:chExt cx="3442970" cy="561340"/>
          </a:xfrm>
        </p:grpSpPr>
        <p:pic>
          <p:nvPicPr>
            <p:cNvPr id="35" name="object 22">
              <a:extLst>
                <a:ext uri="{FF2B5EF4-FFF2-40B4-BE49-F238E27FC236}">
                  <a16:creationId xmlns:a16="http://schemas.microsoft.com/office/drawing/2014/main" id="{6D799ED7-686B-D015-4803-02E177F91870}"/>
                </a:ext>
              </a:extLst>
            </p:cNvPr>
            <p:cNvPicPr/>
            <p:nvPr/>
          </p:nvPicPr>
          <p:blipFill>
            <a:blip r:embed="rId8" cstate="print"/>
            <a:stretch>
              <a:fillRect/>
            </a:stretch>
          </p:blipFill>
          <p:spPr>
            <a:xfrm>
              <a:off x="562355" y="2487193"/>
              <a:ext cx="3442716" cy="455650"/>
            </a:xfrm>
            <a:prstGeom prst="rect">
              <a:avLst/>
            </a:prstGeom>
          </p:spPr>
        </p:pic>
        <p:pic>
          <p:nvPicPr>
            <p:cNvPr id="36" name="object 23">
              <a:extLst>
                <a:ext uri="{FF2B5EF4-FFF2-40B4-BE49-F238E27FC236}">
                  <a16:creationId xmlns:a16="http://schemas.microsoft.com/office/drawing/2014/main" id="{251452F3-D3AA-1192-1394-DD6FE33DE6BE}"/>
                </a:ext>
              </a:extLst>
            </p:cNvPr>
            <p:cNvPicPr/>
            <p:nvPr/>
          </p:nvPicPr>
          <p:blipFill>
            <a:blip r:embed="rId9" cstate="print"/>
            <a:stretch>
              <a:fillRect/>
            </a:stretch>
          </p:blipFill>
          <p:spPr>
            <a:xfrm>
              <a:off x="726947" y="2467343"/>
              <a:ext cx="3112007" cy="560844"/>
            </a:xfrm>
            <a:prstGeom prst="rect">
              <a:avLst/>
            </a:prstGeom>
          </p:spPr>
        </p:pic>
        <p:pic>
          <p:nvPicPr>
            <p:cNvPr id="37" name="object 24">
              <a:extLst>
                <a:ext uri="{FF2B5EF4-FFF2-40B4-BE49-F238E27FC236}">
                  <a16:creationId xmlns:a16="http://schemas.microsoft.com/office/drawing/2014/main" id="{57559154-B5C7-2365-7CEC-03194E7EE821}"/>
                </a:ext>
              </a:extLst>
            </p:cNvPr>
            <p:cNvPicPr/>
            <p:nvPr/>
          </p:nvPicPr>
          <p:blipFill>
            <a:blip r:embed="rId10" cstate="print"/>
            <a:stretch>
              <a:fillRect/>
            </a:stretch>
          </p:blipFill>
          <p:spPr>
            <a:xfrm>
              <a:off x="609599" y="2514600"/>
              <a:ext cx="3352800" cy="365760"/>
            </a:xfrm>
            <a:prstGeom prst="rect">
              <a:avLst/>
            </a:prstGeom>
          </p:spPr>
        </p:pic>
        <p:sp>
          <p:nvSpPr>
            <p:cNvPr id="38" name="object 25">
              <a:extLst>
                <a:ext uri="{FF2B5EF4-FFF2-40B4-BE49-F238E27FC236}">
                  <a16:creationId xmlns:a16="http://schemas.microsoft.com/office/drawing/2014/main" id="{AEC634E9-0F8C-01D3-4FDD-272478E0FAE0}"/>
                </a:ext>
              </a:extLst>
            </p:cNvPr>
            <p:cNvSpPr/>
            <p:nvPr/>
          </p:nvSpPr>
          <p:spPr>
            <a:xfrm>
              <a:off x="609599" y="251460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39" name="object 26">
            <a:extLst>
              <a:ext uri="{FF2B5EF4-FFF2-40B4-BE49-F238E27FC236}">
                <a16:creationId xmlns:a16="http://schemas.microsoft.com/office/drawing/2014/main" id="{282138A3-87BE-0C06-5A33-E903D1EB04BA}"/>
              </a:ext>
            </a:extLst>
          </p:cNvPr>
          <p:cNvSpPr txBox="1"/>
          <p:nvPr/>
        </p:nvSpPr>
        <p:spPr>
          <a:xfrm>
            <a:off x="615124" y="2533015"/>
            <a:ext cx="3343275" cy="299720"/>
          </a:xfrm>
          <a:prstGeom prst="rect">
            <a:avLst/>
          </a:prstGeom>
        </p:spPr>
        <p:txBody>
          <a:bodyPr vert="horz" wrap="square" lIns="0" tIns="12700" rIns="0" bIns="0" rtlCol="0">
            <a:spAutoFit/>
          </a:bodyPr>
          <a:lstStyle/>
          <a:p>
            <a:pPr marL="292100">
              <a:lnSpc>
                <a:spcPct val="100000"/>
              </a:lnSpc>
              <a:spcBef>
                <a:spcPts val="100"/>
              </a:spcBef>
            </a:pPr>
            <a:r>
              <a:rPr sz="1800" dirty="0">
                <a:latin typeface="Calibri"/>
                <a:cs typeface="Calibri"/>
              </a:rPr>
              <a:t>NOP</a:t>
            </a:r>
            <a:r>
              <a:rPr sz="1800" spc="-10" dirty="0">
                <a:latin typeface="Calibri"/>
                <a:cs typeface="Calibri"/>
              </a:rPr>
              <a:t> </a:t>
            </a:r>
            <a:r>
              <a:rPr sz="1800" dirty="0">
                <a:latin typeface="Calibri"/>
                <a:cs typeface="Calibri"/>
              </a:rPr>
              <a:t>NOP NOP</a:t>
            </a:r>
            <a:r>
              <a:rPr sz="1800" spc="-10" dirty="0">
                <a:latin typeface="Calibri"/>
                <a:cs typeface="Calibri"/>
              </a:rPr>
              <a:t> </a:t>
            </a:r>
            <a:r>
              <a:rPr sz="1800" dirty="0">
                <a:latin typeface="Calibri"/>
                <a:cs typeface="Calibri"/>
              </a:rPr>
              <a:t>NOP</a:t>
            </a:r>
            <a:r>
              <a:rPr sz="1800" spc="-10" dirty="0">
                <a:latin typeface="Calibri"/>
                <a:cs typeface="Calibri"/>
              </a:rPr>
              <a:t> </a:t>
            </a:r>
            <a:r>
              <a:rPr sz="1800" dirty="0">
                <a:latin typeface="Calibri"/>
                <a:cs typeface="Calibri"/>
              </a:rPr>
              <a:t>NOP</a:t>
            </a:r>
            <a:r>
              <a:rPr sz="1800" spc="-10" dirty="0">
                <a:latin typeface="Calibri"/>
                <a:cs typeface="Calibri"/>
              </a:rPr>
              <a:t> </a:t>
            </a:r>
            <a:r>
              <a:rPr sz="1800" spc="-25" dirty="0">
                <a:latin typeface="Calibri"/>
                <a:cs typeface="Calibri"/>
              </a:rPr>
              <a:t>NOP</a:t>
            </a:r>
            <a:endParaRPr sz="1800">
              <a:latin typeface="Calibri"/>
              <a:cs typeface="Calibri"/>
            </a:endParaRPr>
          </a:p>
        </p:txBody>
      </p:sp>
      <p:grpSp>
        <p:nvGrpSpPr>
          <p:cNvPr id="40" name="object 27">
            <a:extLst>
              <a:ext uri="{FF2B5EF4-FFF2-40B4-BE49-F238E27FC236}">
                <a16:creationId xmlns:a16="http://schemas.microsoft.com/office/drawing/2014/main" id="{859C808B-3FCF-BA57-290E-ECE1D4586EDF}"/>
              </a:ext>
            </a:extLst>
          </p:cNvPr>
          <p:cNvGrpSpPr/>
          <p:nvPr/>
        </p:nvGrpSpPr>
        <p:grpSpPr>
          <a:xfrm>
            <a:off x="562355" y="2090915"/>
            <a:ext cx="3442970" cy="561340"/>
            <a:chOff x="562355" y="2090915"/>
            <a:chExt cx="3442970" cy="561340"/>
          </a:xfrm>
        </p:grpSpPr>
        <p:pic>
          <p:nvPicPr>
            <p:cNvPr id="42" name="object 28">
              <a:extLst>
                <a:ext uri="{FF2B5EF4-FFF2-40B4-BE49-F238E27FC236}">
                  <a16:creationId xmlns:a16="http://schemas.microsoft.com/office/drawing/2014/main" id="{2DA8B686-23A3-D03B-0A9B-B576FED4719B}"/>
                </a:ext>
              </a:extLst>
            </p:cNvPr>
            <p:cNvPicPr/>
            <p:nvPr/>
          </p:nvPicPr>
          <p:blipFill>
            <a:blip r:embed="rId11" cstate="print"/>
            <a:stretch>
              <a:fillRect/>
            </a:stretch>
          </p:blipFill>
          <p:spPr>
            <a:xfrm>
              <a:off x="562355" y="2110689"/>
              <a:ext cx="3442716" cy="457250"/>
            </a:xfrm>
            <a:prstGeom prst="rect">
              <a:avLst/>
            </a:prstGeom>
          </p:spPr>
        </p:pic>
        <p:pic>
          <p:nvPicPr>
            <p:cNvPr id="43" name="object 29">
              <a:extLst>
                <a:ext uri="{FF2B5EF4-FFF2-40B4-BE49-F238E27FC236}">
                  <a16:creationId xmlns:a16="http://schemas.microsoft.com/office/drawing/2014/main" id="{CC38EEA6-F1F4-5DF9-C55F-EB84E29D6E57}"/>
                </a:ext>
              </a:extLst>
            </p:cNvPr>
            <p:cNvPicPr/>
            <p:nvPr/>
          </p:nvPicPr>
          <p:blipFill>
            <a:blip r:embed="rId12" cstate="print"/>
            <a:stretch>
              <a:fillRect/>
            </a:stretch>
          </p:blipFill>
          <p:spPr>
            <a:xfrm>
              <a:off x="726947" y="2090915"/>
              <a:ext cx="3112007" cy="560844"/>
            </a:xfrm>
            <a:prstGeom prst="rect">
              <a:avLst/>
            </a:prstGeom>
          </p:spPr>
        </p:pic>
        <p:pic>
          <p:nvPicPr>
            <p:cNvPr id="47" name="object 30">
              <a:extLst>
                <a:ext uri="{FF2B5EF4-FFF2-40B4-BE49-F238E27FC236}">
                  <a16:creationId xmlns:a16="http://schemas.microsoft.com/office/drawing/2014/main" id="{07545072-912B-EF54-255E-7073D17C75CD}"/>
                </a:ext>
              </a:extLst>
            </p:cNvPr>
            <p:cNvPicPr/>
            <p:nvPr/>
          </p:nvPicPr>
          <p:blipFill>
            <a:blip r:embed="rId13" cstate="print"/>
            <a:stretch>
              <a:fillRect/>
            </a:stretch>
          </p:blipFill>
          <p:spPr>
            <a:xfrm>
              <a:off x="609599" y="2138172"/>
              <a:ext cx="3352800" cy="367284"/>
            </a:xfrm>
            <a:prstGeom prst="rect">
              <a:avLst/>
            </a:prstGeom>
          </p:spPr>
        </p:pic>
        <p:sp>
          <p:nvSpPr>
            <p:cNvPr id="48" name="object 31">
              <a:extLst>
                <a:ext uri="{FF2B5EF4-FFF2-40B4-BE49-F238E27FC236}">
                  <a16:creationId xmlns:a16="http://schemas.microsoft.com/office/drawing/2014/main" id="{081DDC83-76DA-E4EE-95C0-6CBBCB854661}"/>
                </a:ext>
              </a:extLst>
            </p:cNvPr>
            <p:cNvSpPr/>
            <p:nvPr/>
          </p:nvSpPr>
          <p:spPr>
            <a:xfrm>
              <a:off x="609599" y="2138172"/>
              <a:ext cx="3352800" cy="367665"/>
            </a:xfrm>
            <a:custGeom>
              <a:avLst/>
              <a:gdLst/>
              <a:ahLst/>
              <a:cxnLst/>
              <a:rect l="l" t="t" r="r" b="b"/>
              <a:pathLst>
                <a:path w="3352800" h="367664">
                  <a:moveTo>
                    <a:pt x="0" y="367284"/>
                  </a:moveTo>
                  <a:lnTo>
                    <a:pt x="3352800" y="367284"/>
                  </a:lnTo>
                  <a:lnTo>
                    <a:pt x="3352800" y="0"/>
                  </a:lnTo>
                  <a:lnTo>
                    <a:pt x="0" y="0"/>
                  </a:lnTo>
                  <a:lnTo>
                    <a:pt x="0" y="367284"/>
                  </a:lnTo>
                  <a:close/>
                </a:path>
              </a:pathLst>
            </a:custGeom>
            <a:ln w="9525">
              <a:solidFill>
                <a:srgbClr val="000000"/>
              </a:solidFill>
            </a:ln>
          </p:spPr>
          <p:txBody>
            <a:bodyPr wrap="square" lIns="0" tIns="0" rIns="0" bIns="0" rtlCol="0"/>
            <a:lstStyle/>
            <a:p>
              <a:endParaRPr/>
            </a:p>
          </p:txBody>
        </p:sp>
      </p:grpSp>
      <p:sp>
        <p:nvSpPr>
          <p:cNvPr id="49" name="object 32">
            <a:extLst>
              <a:ext uri="{FF2B5EF4-FFF2-40B4-BE49-F238E27FC236}">
                <a16:creationId xmlns:a16="http://schemas.microsoft.com/office/drawing/2014/main" id="{B178206F-EDF1-4523-0E4A-8890E1BCB879}"/>
              </a:ext>
            </a:extLst>
          </p:cNvPr>
          <p:cNvSpPr txBox="1"/>
          <p:nvPr/>
        </p:nvSpPr>
        <p:spPr>
          <a:xfrm>
            <a:off x="615124" y="2156840"/>
            <a:ext cx="3343275" cy="299720"/>
          </a:xfrm>
          <a:prstGeom prst="rect">
            <a:avLst/>
          </a:prstGeom>
        </p:spPr>
        <p:txBody>
          <a:bodyPr vert="horz" wrap="square" lIns="0" tIns="12700" rIns="0" bIns="0" rtlCol="0">
            <a:spAutoFit/>
          </a:bodyPr>
          <a:lstStyle/>
          <a:p>
            <a:pPr marL="292100">
              <a:lnSpc>
                <a:spcPct val="100000"/>
              </a:lnSpc>
              <a:spcBef>
                <a:spcPts val="100"/>
              </a:spcBef>
            </a:pPr>
            <a:r>
              <a:rPr sz="1800" dirty="0">
                <a:latin typeface="Calibri"/>
                <a:cs typeface="Calibri"/>
              </a:rPr>
              <a:t>NOP</a:t>
            </a:r>
            <a:r>
              <a:rPr sz="1800" spc="-10" dirty="0">
                <a:latin typeface="Calibri"/>
                <a:cs typeface="Calibri"/>
              </a:rPr>
              <a:t> </a:t>
            </a:r>
            <a:r>
              <a:rPr sz="1800" dirty="0">
                <a:latin typeface="Calibri"/>
                <a:cs typeface="Calibri"/>
              </a:rPr>
              <a:t>NOP NOP</a:t>
            </a:r>
            <a:r>
              <a:rPr sz="1800" spc="-10" dirty="0">
                <a:latin typeface="Calibri"/>
                <a:cs typeface="Calibri"/>
              </a:rPr>
              <a:t> </a:t>
            </a:r>
            <a:r>
              <a:rPr sz="1800" dirty="0">
                <a:latin typeface="Calibri"/>
                <a:cs typeface="Calibri"/>
              </a:rPr>
              <a:t>NOP</a:t>
            </a:r>
            <a:r>
              <a:rPr sz="1800" spc="-10" dirty="0">
                <a:latin typeface="Calibri"/>
                <a:cs typeface="Calibri"/>
              </a:rPr>
              <a:t> </a:t>
            </a:r>
            <a:r>
              <a:rPr sz="1800" dirty="0">
                <a:latin typeface="Calibri"/>
                <a:cs typeface="Calibri"/>
              </a:rPr>
              <a:t>NOP</a:t>
            </a:r>
            <a:r>
              <a:rPr sz="1800" spc="-10" dirty="0">
                <a:latin typeface="Calibri"/>
                <a:cs typeface="Calibri"/>
              </a:rPr>
              <a:t> </a:t>
            </a:r>
            <a:r>
              <a:rPr sz="1800" spc="-25" dirty="0">
                <a:latin typeface="Calibri"/>
                <a:cs typeface="Calibri"/>
              </a:rPr>
              <a:t>NOP</a:t>
            </a:r>
            <a:endParaRPr sz="1800">
              <a:latin typeface="Calibri"/>
              <a:cs typeface="Calibri"/>
            </a:endParaRPr>
          </a:p>
        </p:txBody>
      </p:sp>
      <p:sp>
        <p:nvSpPr>
          <p:cNvPr id="58" name="object 39">
            <a:extLst>
              <a:ext uri="{FF2B5EF4-FFF2-40B4-BE49-F238E27FC236}">
                <a16:creationId xmlns:a16="http://schemas.microsoft.com/office/drawing/2014/main" id="{18005EC4-D8E8-9C7A-8F17-C2B1EC366821}"/>
              </a:ext>
            </a:extLst>
          </p:cNvPr>
          <p:cNvSpPr txBox="1"/>
          <p:nvPr/>
        </p:nvSpPr>
        <p:spPr>
          <a:xfrm>
            <a:off x="615124" y="4191761"/>
            <a:ext cx="3343275" cy="1946275"/>
          </a:xfrm>
          <a:prstGeom prst="rect">
            <a:avLst/>
          </a:prstGeom>
        </p:spPr>
        <p:txBody>
          <a:bodyPr vert="horz" wrap="square" lIns="0" tIns="12700" rIns="0" bIns="0" rtlCol="0">
            <a:spAutoFit/>
          </a:bodyPr>
          <a:lstStyle/>
          <a:p>
            <a:pPr marL="238125" marR="302895" algn="just">
              <a:lnSpc>
                <a:spcPct val="100000"/>
              </a:lnSpc>
              <a:spcBef>
                <a:spcPts val="100"/>
              </a:spcBef>
            </a:pPr>
            <a:r>
              <a:rPr sz="1800" dirty="0">
                <a:latin typeface="Arial"/>
                <a:cs typeface="Arial"/>
              </a:rPr>
              <a:t>NOP</a:t>
            </a:r>
            <a:r>
              <a:rPr sz="1800" spc="5" dirty="0">
                <a:latin typeface="Arial"/>
                <a:cs typeface="Arial"/>
              </a:rPr>
              <a:t> </a:t>
            </a:r>
            <a:r>
              <a:rPr sz="1800" dirty="0">
                <a:latin typeface="Arial"/>
                <a:cs typeface="Arial"/>
              </a:rPr>
              <a:t>NOP</a:t>
            </a:r>
            <a:r>
              <a:rPr sz="1800" spc="-10" dirty="0">
                <a:latin typeface="Arial"/>
                <a:cs typeface="Arial"/>
              </a:rPr>
              <a:t> </a:t>
            </a:r>
            <a:r>
              <a:rPr sz="1800" dirty="0">
                <a:latin typeface="Arial"/>
                <a:cs typeface="Arial"/>
              </a:rPr>
              <a:t>NOP NOP</a:t>
            </a:r>
            <a:r>
              <a:rPr sz="1800" spc="495" dirty="0">
                <a:latin typeface="Arial"/>
                <a:cs typeface="Arial"/>
              </a:rPr>
              <a:t> </a:t>
            </a:r>
            <a:r>
              <a:rPr sz="1800" spc="-25" dirty="0">
                <a:latin typeface="Arial"/>
                <a:cs typeface="Arial"/>
              </a:rPr>
              <a:t>NOP </a:t>
            </a:r>
            <a:r>
              <a:rPr sz="1800" dirty="0">
                <a:latin typeface="Arial"/>
                <a:cs typeface="Arial"/>
              </a:rPr>
              <a:t>NOP</a:t>
            </a:r>
            <a:r>
              <a:rPr sz="1800" spc="5" dirty="0">
                <a:latin typeface="Arial"/>
                <a:cs typeface="Arial"/>
              </a:rPr>
              <a:t> </a:t>
            </a:r>
            <a:r>
              <a:rPr sz="1800" dirty="0">
                <a:latin typeface="Arial"/>
                <a:cs typeface="Arial"/>
              </a:rPr>
              <a:t>NOP</a:t>
            </a:r>
            <a:r>
              <a:rPr sz="1800" spc="-10" dirty="0">
                <a:latin typeface="Arial"/>
                <a:cs typeface="Arial"/>
              </a:rPr>
              <a:t> </a:t>
            </a:r>
            <a:r>
              <a:rPr sz="1800" dirty="0">
                <a:latin typeface="Arial"/>
                <a:cs typeface="Arial"/>
              </a:rPr>
              <a:t>NOP NOP</a:t>
            </a:r>
            <a:r>
              <a:rPr sz="1800" spc="495" dirty="0">
                <a:latin typeface="Arial"/>
                <a:cs typeface="Arial"/>
              </a:rPr>
              <a:t> </a:t>
            </a:r>
            <a:r>
              <a:rPr sz="1800" spc="-25" dirty="0">
                <a:latin typeface="Arial"/>
                <a:cs typeface="Arial"/>
              </a:rPr>
              <a:t>NOP </a:t>
            </a:r>
            <a:r>
              <a:rPr sz="1800" dirty="0">
                <a:latin typeface="Arial"/>
                <a:cs typeface="Arial"/>
              </a:rPr>
              <a:t>NOP</a:t>
            </a:r>
            <a:r>
              <a:rPr sz="1800" spc="5" dirty="0">
                <a:latin typeface="Arial"/>
                <a:cs typeface="Arial"/>
              </a:rPr>
              <a:t> </a:t>
            </a:r>
            <a:r>
              <a:rPr sz="1800" dirty="0">
                <a:latin typeface="Arial"/>
                <a:cs typeface="Arial"/>
              </a:rPr>
              <a:t>NOP</a:t>
            </a:r>
            <a:r>
              <a:rPr sz="1800" spc="-10" dirty="0">
                <a:latin typeface="Arial"/>
                <a:cs typeface="Arial"/>
              </a:rPr>
              <a:t> </a:t>
            </a:r>
            <a:r>
              <a:rPr sz="1800" dirty="0">
                <a:latin typeface="Arial"/>
                <a:cs typeface="Arial"/>
              </a:rPr>
              <a:t>NOP NOP</a:t>
            </a:r>
            <a:r>
              <a:rPr sz="1800" spc="495" dirty="0">
                <a:latin typeface="Arial"/>
                <a:cs typeface="Arial"/>
              </a:rPr>
              <a:t> </a:t>
            </a:r>
            <a:r>
              <a:rPr sz="1800" spc="-25" dirty="0">
                <a:latin typeface="Arial"/>
                <a:cs typeface="Arial"/>
              </a:rPr>
              <a:t>NOP </a:t>
            </a:r>
            <a:r>
              <a:rPr sz="1800" dirty="0">
                <a:latin typeface="Arial"/>
                <a:cs typeface="Arial"/>
              </a:rPr>
              <a:t>NOP</a:t>
            </a:r>
            <a:r>
              <a:rPr sz="1800" spc="5" dirty="0">
                <a:latin typeface="Arial"/>
                <a:cs typeface="Arial"/>
              </a:rPr>
              <a:t> </a:t>
            </a:r>
            <a:r>
              <a:rPr sz="1800" dirty="0">
                <a:latin typeface="Arial"/>
                <a:cs typeface="Arial"/>
              </a:rPr>
              <a:t>NOP</a:t>
            </a:r>
            <a:r>
              <a:rPr sz="1800" spc="-10" dirty="0">
                <a:latin typeface="Arial"/>
                <a:cs typeface="Arial"/>
              </a:rPr>
              <a:t> </a:t>
            </a:r>
            <a:r>
              <a:rPr sz="1800" dirty="0">
                <a:latin typeface="Arial"/>
                <a:cs typeface="Arial"/>
              </a:rPr>
              <a:t>NOP NOP</a:t>
            </a:r>
            <a:r>
              <a:rPr sz="1800" spc="495" dirty="0">
                <a:latin typeface="Arial"/>
                <a:cs typeface="Arial"/>
              </a:rPr>
              <a:t> </a:t>
            </a:r>
            <a:r>
              <a:rPr sz="1800" spc="-25" dirty="0">
                <a:latin typeface="Arial"/>
                <a:cs typeface="Arial"/>
              </a:rPr>
              <a:t>NOP </a:t>
            </a:r>
            <a:r>
              <a:rPr sz="1800" dirty="0">
                <a:latin typeface="Arial"/>
                <a:cs typeface="Arial"/>
              </a:rPr>
              <a:t>NOP</a:t>
            </a:r>
            <a:r>
              <a:rPr sz="1800" spc="5" dirty="0">
                <a:latin typeface="Arial"/>
                <a:cs typeface="Arial"/>
              </a:rPr>
              <a:t> </a:t>
            </a:r>
            <a:r>
              <a:rPr sz="1800" dirty="0">
                <a:latin typeface="Arial"/>
                <a:cs typeface="Arial"/>
              </a:rPr>
              <a:t>NOP</a:t>
            </a:r>
            <a:r>
              <a:rPr sz="1800" spc="-10" dirty="0">
                <a:latin typeface="Arial"/>
                <a:cs typeface="Arial"/>
              </a:rPr>
              <a:t> </a:t>
            </a:r>
            <a:r>
              <a:rPr sz="1800" dirty="0">
                <a:latin typeface="Arial"/>
                <a:cs typeface="Arial"/>
              </a:rPr>
              <a:t>NOP NOP</a:t>
            </a:r>
            <a:r>
              <a:rPr sz="1800" spc="495" dirty="0">
                <a:latin typeface="Arial"/>
                <a:cs typeface="Arial"/>
              </a:rPr>
              <a:t> </a:t>
            </a:r>
            <a:r>
              <a:rPr sz="1800" spc="-25" dirty="0">
                <a:latin typeface="Arial"/>
                <a:cs typeface="Arial"/>
              </a:rPr>
              <a:t>NOP </a:t>
            </a:r>
            <a:r>
              <a:rPr sz="1800" dirty="0">
                <a:latin typeface="Arial"/>
                <a:cs typeface="Arial"/>
              </a:rPr>
              <a:t>NOP</a:t>
            </a:r>
            <a:r>
              <a:rPr sz="1800" spc="5" dirty="0">
                <a:latin typeface="Arial"/>
                <a:cs typeface="Arial"/>
              </a:rPr>
              <a:t> </a:t>
            </a:r>
            <a:r>
              <a:rPr sz="1800" dirty="0">
                <a:latin typeface="Arial"/>
                <a:cs typeface="Arial"/>
              </a:rPr>
              <a:t>NOP</a:t>
            </a:r>
            <a:r>
              <a:rPr sz="1800" spc="-10" dirty="0">
                <a:latin typeface="Arial"/>
                <a:cs typeface="Arial"/>
              </a:rPr>
              <a:t> </a:t>
            </a:r>
            <a:r>
              <a:rPr sz="1800" dirty="0">
                <a:latin typeface="Arial"/>
                <a:cs typeface="Arial"/>
              </a:rPr>
              <a:t>NOP NOP</a:t>
            </a:r>
            <a:r>
              <a:rPr sz="1800" spc="495" dirty="0">
                <a:latin typeface="Arial"/>
                <a:cs typeface="Arial"/>
              </a:rPr>
              <a:t> </a:t>
            </a:r>
            <a:r>
              <a:rPr sz="1800" spc="-25" dirty="0">
                <a:latin typeface="Arial"/>
                <a:cs typeface="Arial"/>
              </a:rPr>
              <a:t>NOP </a:t>
            </a:r>
            <a:r>
              <a:rPr sz="1800" dirty="0">
                <a:latin typeface="Arial"/>
                <a:cs typeface="Arial"/>
              </a:rPr>
              <a:t>NOP</a:t>
            </a:r>
            <a:r>
              <a:rPr sz="1800" spc="5" dirty="0">
                <a:latin typeface="Arial"/>
                <a:cs typeface="Arial"/>
              </a:rPr>
              <a:t> </a:t>
            </a:r>
            <a:r>
              <a:rPr sz="1800" dirty="0">
                <a:latin typeface="Arial"/>
                <a:cs typeface="Arial"/>
              </a:rPr>
              <a:t>NOP</a:t>
            </a:r>
            <a:r>
              <a:rPr sz="1800" spc="-10" dirty="0">
                <a:latin typeface="Arial"/>
                <a:cs typeface="Arial"/>
              </a:rPr>
              <a:t> </a:t>
            </a:r>
            <a:r>
              <a:rPr sz="1800" dirty="0">
                <a:latin typeface="Arial"/>
                <a:cs typeface="Arial"/>
              </a:rPr>
              <a:t>NOP NOP</a:t>
            </a:r>
            <a:r>
              <a:rPr sz="1800" spc="495" dirty="0">
                <a:latin typeface="Arial"/>
                <a:cs typeface="Arial"/>
              </a:rPr>
              <a:t> </a:t>
            </a:r>
            <a:r>
              <a:rPr sz="1800" spc="-25" dirty="0">
                <a:latin typeface="Arial"/>
                <a:cs typeface="Arial"/>
              </a:rPr>
              <a:t>NOP</a:t>
            </a:r>
            <a:endParaRPr sz="1800">
              <a:latin typeface="Arial"/>
              <a:cs typeface="Arial"/>
            </a:endParaRPr>
          </a:p>
        </p:txBody>
      </p:sp>
      <p:pic>
        <p:nvPicPr>
          <p:cNvPr id="68" name="object 42">
            <a:extLst>
              <a:ext uri="{FF2B5EF4-FFF2-40B4-BE49-F238E27FC236}">
                <a16:creationId xmlns:a16="http://schemas.microsoft.com/office/drawing/2014/main" id="{484A1AEE-9AC1-0FF5-2635-8D063EF00237}"/>
              </a:ext>
            </a:extLst>
          </p:cNvPr>
          <p:cNvPicPr/>
          <p:nvPr/>
        </p:nvPicPr>
        <p:blipFill>
          <a:blip r:embed="rId14" cstate="print"/>
          <a:stretch>
            <a:fillRect/>
          </a:stretch>
        </p:blipFill>
        <p:spPr>
          <a:xfrm>
            <a:off x="3899834" y="2823213"/>
            <a:ext cx="697692" cy="687193"/>
          </a:xfrm>
          <a:prstGeom prst="rect">
            <a:avLst/>
          </a:prstGeom>
        </p:spPr>
      </p:pic>
      <p:sp>
        <p:nvSpPr>
          <p:cNvPr id="69" name="object 43">
            <a:extLst>
              <a:ext uri="{FF2B5EF4-FFF2-40B4-BE49-F238E27FC236}">
                <a16:creationId xmlns:a16="http://schemas.microsoft.com/office/drawing/2014/main" id="{EB488463-06DB-6FD3-869C-9E8D15536256}"/>
              </a:ext>
            </a:extLst>
          </p:cNvPr>
          <p:cNvSpPr txBox="1"/>
          <p:nvPr/>
        </p:nvSpPr>
        <p:spPr>
          <a:xfrm>
            <a:off x="4666615" y="3102102"/>
            <a:ext cx="74930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a:cs typeface="Arial"/>
              </a:rPr>
              <a:t>Guess!</a:t>
            </a:r>
            <a:endParaRPr sz="1800">
              <a:latin typeface="Arial"/>
              <a:cs typeface="Arial"/>
            </a:endParaRPr>
          </a:p>
        </p:txBody>
      </p:sp>
      <p:sp>
        <p:nvSpPr>
          <p:cNvPr id="82" name="object 44">
            <a:extLst>
              <a:ext uri="{FF2B5EF4-FFF2-40B4-BE49-F238E27FC236}">
                <a16:creationId xmlns:a16="http://schemas.microsoft.com/office/drawing/2014/main" id="{3BE96D1F-BD52-27AF-5C3D-AA2678FAADC8}"/>
              </a:ext>
            </a:extLst>
          </p:cNvPr>
          <p:cNvSpPr txBox="1"/>
          <p:nvPr/>
        </p:nvSpPr>
        <p:spPr>
          <a:xfrm>
            <a:off x="4161282" y="3892677"/>
            <a:ext cx="659765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Incorrect</a:t>
            </a:r>
            <a:r>
              <a:rPr sz="2400" spc="-45" dirty="0">
                <a:latin typeface="Arial"/>
                <a:cs typeface="Arial"/>
              </a:rPr>
              <a:t> </a:t>
            </a:r>
            <a:r>
              <a:rPr sz="2400" dirty="0">
                <a:latin typeface="Arial"/>
                <a:cs typeface="Arial"/>
              </a:rPr>
              <a:t>guess,</a:t>
            </a:r>
            <a:r>
              <a:rPr sz="2400" spc="-10" dirty="0">
                <a:latin typeface="Arial"/>
                <a:cs typeface="Arial"/>
              </a:rPr>
              <a:t> </a:t>
            </a:r>
            <a:r>
              <a:rPr sz="2400" dirty="0">
                <a:latin typeface="Arial"/>
                <a:cs typeface="Arial"/>
              </a:rPr>
              <a:t>but</a:t>
            </a:r>
            <a:r>
              <a:rPr sz="2400" spc="-20" dirty="0">
                <a:latin typeface="Arial"/>
                <a:cs typeface="Arial"/>
              </a:rPr>
              <a:t> </a:t>
            </a:r>
            <a:r>
              <a:rPr sz="2400" dirty="0">
                <a:latin typeface="Arial"/>
                <a:cs typeface="Arial"/>
              </a:rPr>
              <a:t>the</a:t>
            </a:r>
            <a:r>
              <a:rPr sz="2400" spc="-15" dirty="0">
                <a:latin typeface="Arial"/>
                <a:cs typeface="Arial"/>
              </a:rPr>
              <a:t> </a:t>
            </a:r>
            <a:r>
              <a:rPr sz="2400" dirty="0">
                <a:latin typeface="Arial"/>
                <a:cs typeface="Arial"/>
              </a:rPr>
              <a:t>program</a:t>
            </a:r>
            <a:r>
              <a:rPr sz="2400" spc="-10" dirty="0">
                <a:latin typeface="Arial"/>
                <a:cs typeface="Arial"/>
              </a:rPr>
              <a:t> </a:t>
            </a:r>
            <a:r>
              <a:rPr sz="2400" dirty="0">
                <a:latin typeface="Arial"/>
                <a:cs typeface="Arial"/>
              </a:rPr>
              <a:t>does</a:t>
            </a:r>
            <a:r>
              <a:rPr sz="2400" spc="-15" dirty="0">
                <a:latin typeface="Arial"/>
                <a:cs typeface="Arial"/>
              </a:rPr>
              <a:t> </a:t>
            </a:r>
            <a:r>
              <a:rPr sz="2400" dirty="0">
                <a:latin typeface="Arial"/>
                <a:cs typeface="Arial"/>
              </a:rPr>
              <a:t>not</a:t>
            </a:r>
            <a:r>
              <a:rPr sz="2400" spc="-5" dirty="0">
                <a:latin typeface="Arial"/>
                <a:cs typeface="Arial"/>
              </a:rPr>
              <a:t> </a:t>
            </a:r>
            <a:r>
              <a:rPr sz="2400" spc="-10" dirty="0">
                <a:latin typeface="Arial"/>
                <a:cs typeface="Arial"/>
              </a:rPr>
              <a:t>crash!</a:t>
            </a:r>
            <a:endParaRPr sz="2400">
              <a:latin typeface="Arial"/>
              <a:cs typeface="Arial"/>
            </a:endParaRPr>
          </a:p>
        </p:txBody>
      </p:sp>
    </p:spTree>
    <p:extLst>
      <p:ext uri="{BB962C8B-B14F-4D97-AF65-F5344CB8AC3E}">
        <p14:creationId xmlns:p14="http://schemas.microsoft.com/office/powerpoint/2010/main" val="35904475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55</a:t>
            </a:fld>
            <a:endParaRPr lang="en-US" dirty="0"/>
          </a:p>
        </p:txBody>
      </p:sp>
      <p:sp>
        <p:nvSpPr>
          <p:cNvPr id="7" name="object 2">
            <a:extLst>
              <a:ext uri="{FF2B5EF4-FFF2-40B4-BE49-F238E27FC236}">
                <a16:creationId xmlns:a16="http://schemas.microsoft.com/office/drawing/2014/main" id="{77F3AB00-890C-870A-03E5-8F200D07FC1E}"/>
              </a:ext>
            </a:extLst>
          </p:cNvPr>
          <p:cNvSpPr txBox="1"/>
          <p:nvPr/>
        </p:nvSpPr>
        <p:spPr>
          <a:xfrm>
            <a:off x="143584" y="106546"/>
            <a:ext cx="5074285" cy="757555"/>
          </a:xfrm>
          <a:prstGeom prst="rect">
            <a:avLst/>
          </a:prstGeom>
        </p:spPr>
        <p:txBody>
          <a:bodyPr vert="horz" wrap="square" lIns="0" tIns="12700" rIns="0" bIns="0" rtlCol="0">
            <a:spAutoFit/>
          </a:bodyPr>
          <a:lstStyle/>
          <a:p>
            <a:pPr marL="12700" marR="5080">
              <a:lnSpc>
                <a:spcPct val="100000"/>
              </a:lnSpc>
              <a:spcBef>
                <a:spcPts val="100"/>
              </a:spcBef>
            </a:pPr>
            <a:r>
              <a:rPr sz="2400" b="1" u="sng" dirty="0">
                <a:uFill>
                  <a:solidFill>
                    <a:srgbClr val="000000"/>
                  </a:solidFill>
                </a:uFill>
                <a:latin typeface="Arial"/>
                <a:cs typeface="Arial"/>
              </a:rPr>
              <a:t>Step</a:t>
            </a:r>
            <a:r>
              <a:rPr sz="2400" b="1" u="sng" spc="-15" dirty="0">
                <a:uFill>
                  <a:solidFill>
                    <a:srgbClr val="000000"/>
                  </a:solidFill>
                </a:uFill>
                <a:latin typeface="Arial"/>
                <a:cs typeface="Arial"/>
              </a:rPr>
              <a:t> </a:t>
            </a:r>
            <a:r>
              <a:rPr sz="2400" b="1" u="sng" dirty="0">
                <a:uFill>
                  <a:solidFill>
                    <a:srgbClr val="000000"/>
                  </a:solidFill>
                </a:uFill>
                <a:latin typeface="Arial"/>
                <a:cs typeface="Arial"/>
              </a:rPr>
              <a:t>2:</a:t>
            </a:r>
            <a:r>
              <a:rPr sz="2400" b="1" spc="-20" dirty="0">
                <a:latin typeface="Arial"/>
                <a:cs typeface="Arial"/>
              </a:rPr>
              <a:t> </a:t>
            </a:r>
            <a:r>
              <a:rPr sz="2400" dirty="0">
                <a:latin typeface="Arial"/>
                <a:cs typeface="Arial"/>
              </a:rPr>
              <a:t>Find</a:t>
            </a:r>
            <a:r>
              <a:rPr sz="2400" spc="-10"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address</a:t>
            </a:r>
            <a:r>
              <a:rPr sz="2400" spc="-5" dirty="0">
                <a:latin typeface="Arial"/>
                <a:cs typeface="Arial"/>
              </a:rPr>
              <a:t> </a:t>
            </a:r>
            <a:r>
              <a:rPr lang="en-US" sz="2400" spc="-5" dirty="0">
                <a:latin typeface="Arial"/>
                <a:cs typeface="Arial"/>
              </a:rPr>
              <a:t>of </a:t>
            </a:r>
            <a:r>
              <a:rPr sz="2400" spc="-25" dirty="0">
                <a:latin typeface="Arial"/>
                <a:cs typeface="Arial"/>
              </a:rPr>
              <a:t>our </a:t>
            </a:r>
            <a:r>
              <a:rPr sz="2400" dirty="0">
                <a:latin typeface="Arial"/>
                <a:cs typeface="Arial"/>
              </a:rPr>
              <a:t>malicious</a:t>
            </a:r>
            <a:r>
              <a:rPr sz="2400" spc="10" dirty="0">
                <a:latin typeface="Arial"/>
                <a:cs typeface="Arial"/>
              </a:rPr>
              <a:t> </a:t>
            </a:r>
            <a:r>
              <a:rPr sz="2400" b="1" spc="-10" dirty="0">
                <a:latin typeface="Arial"/>
                <a:cs typeface="Arial"/>
              </a:rPr>
              <a:t>shellcode</a:t>
            </a:r>
            <a:endParaRPr sz="2400" dirty="0">
              <a:latin typeface="Arial"/>
              <a:cs typeface="Arial"/>
            </a:endParaRPr>
          </a:p>
        </p:txBody>
      </p:sp>
      <p:grpSp>
        <p:nvGrpSpPr>
          <p:cNvPr id="8" name="object 3">
            <a:extLst>
              <a:ext uri="{FF2B5EF4-FFF2-40B4-BE49-F238E27FC236}">
                <a16:creationId xmlns:a16="http://schemas.microsoft.com/office/drawing/2014/main" id="{3ED1E344-8F75-BA2F-1F8B-017654071B5F}"/>
              </a:ext>
            </a:extLst>
          </p:cNvPr>
          <p:cNvGrpSpPr/>
          <p:nvPr/>
        </p:nvGrpSpPr>
        <p:grpSpPr>
          <a:xfrm>
            <a:off x="597662" y="961897"/>
            <a:ext cx="3378200" cy="1182370"/>
            <a:chOff x="597662" y="961897"/>
            <a:chExt cx="3378200" cy="1182370"/>
          </a:xfrm>
        </p:grpSpPr>
        <p:sp>
          <p:nvSpPr>
            <p:cNvPr id="9" name="object 4">
              <a:extLst>
                <a:ext uri="{FF2B5EF4-FFF2-40B4-BE49-F238E27FC236}">
                  <a16:creationId xmlns:a16="http://schemas.microsoft.com/office/drawing/2014/main" id="{9C718859-5353-22BF-18DA-81BC003C90ED}"/>
                </a:ext>
              </a:extLst>
            </p:cNvPr>
            <p:cNvSpPr/>
            <p:nvPr/>
          </p:nvSpPr>
          <p:spPr>
            <a:xfrm>
              <a:off x="610362" y="974597"/>
              <a:ext cx="3352800" cy="1156970"/>
            </a:xfrm>
            <a:custGeom>
              <a:avLst/>
              <a:gdLst/>
              <a:ahLst/>
              <a:cxnLst/>
              <a:rect l="l" t="t" r="r" b="b"/>
              <a:pathLst>
                <a:path w="3352800" h="1156970">
                  <a:moveTo>
                    <a:pt x="3352800" y="0"/>
                  </a:moveTo>
                  <a:lnTo>
                    <a:pt x="0" y="0"/>
                  </a:lnTo>
                  <a:lnTo>
                    <a:pt x="0" y="1156715"/>
                  </a:lnTo>
                  <a:lnTo>
                    <a:pt x="3352800" y="1156715"/>
                  </a:lnTo>
                  <a:lnTo>
                    <a:pt x="3352800" y="0"/>
                  </a:lnTo>
                  <a:close/>
                </a:path>
              </a:pathLst>
            </a:custGeom>
            <a:solidFill>
              <a:srgbClr val="C0504D"/>
            </a:solidFill>
          </p:spPr>
          <p:txBody>
            <a:bodyPr wrap="square" lIns="0" tIns="0" rIns="0" bIns="0" rtlCol="0"/>
            <a:lstStyle/>
            <a:p>
              <a:endParaRPr/>
            </a:p>
          </p:txBody>
        </p:sp>
        <p:sp>
          <p:nvSpPr>
            <p:cNvPr id="10" name="object 5">
              <a:extLst>
                <a:ext uri="{FF2B5EF4-FFF2-40B4-BE49-F238E27FC236}">
                  <a16:creationId xmlns:a16="http://schemas.microsoft.com/office/drawing/2014/main" id="{36B791CA-37C1-8CAA-DD6F-3C0BDFFCE276}"/>
                </a:ext>
              </a:extLst>
            </p:cNvPr>
            <p:cNvSpPr/>
            <p:nvPr/>
          </p:nvSpPr>
          <p:spPr>
            <a:xfrm>
              <a:off x="610362" y="974597"/>
              <a:ext cx="3352800" cy="1156970"/>
            </a:xfrm>
            <a:custGeom>
              <a:avLst/>
              <a:gdLst/>
              <a:ahLst/>
              <a:cxnLst/>
              <a:rect l="l" t="t" r="r" b="b"/>
              <a:pathLst>
                <a:path w="3352800" h="1156970">
                  <a:moveTo>
                    <a:pt x="0" y="1156715"/>
                  </a:moveTo>
                  <a:lnTo>
                    <a:pt x="3352800" y="1156715"/>
                  </a:lnTo>
                  <a:lnTo>
                    <a:pt x="3352800" y="0"/>
                  </a:lnTo>
                  <a:lnTo>
                    <a:pt x="0" y="0"/>
                  </a:lnTo>
                  <a:lnTo>
                    <a:pt x="0" y="1156715"/>
                  </a:lnTo>
                  <a:close/>
                </a:path>
              </a:pathLst>
            </a:custGeom>
            <a:ln w="25400">
              <a:solidFill>
                <a:srgbClr val="000000"/>
              </a:solidFill>
            </a:ln>
          </p:spPr>
          <p:txBody>
            <a:bodyPr wrap="square" lIns="0" tIns="0" rIns="0" bIns="0" rtlCol="0"/>
            <a:lstStyle/>
            <a:p>
              <a:endParaRPr/>
            </a:p>
          </p:txBody>
        </p:sp>
      </p:grpSp>
      <p:sp>
        <p:nvSpPr>
          <p:cNvPr id="11" name="object 6">
            <a:extLst>
              <a:ext uri="{FF2B5EF4-FFF2-40B4-BE49-F238E27FC236}">
                <a16:creationId xmlns:a16="http://schemas.microsoft.com/office/drawing/2014/main" id="{AD8584A5-D63D-AECC-DCC9-38B2AA1555CD}"/>
              </a:ext>
            </a:extLst>
          </p:cNvPr>
          <p:cNvSpPr txBox="1"/>
          <p:nvPr/>
        </p:nvSpPr>
        <p:spPr>
          <a:xfrm>
            <a:off x="610362" y="974597"/>
            <a:ext cx="3352800" cy="115697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0"/>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12" name="object 7">
            <a:extLst>
              <a:ext uri="{FF2B5EF4-FFF2-40B4-BE49-F238E27FC236}">
                <a16:creationId xmlns:a16="http://schemas.microsoft.com/office/drawing/2014/main" id="{7626C62B-A9B0-B107-54FE-B3104C60801F}"/>
              </a:ext>
            </a:extLst>
          </p:cNvPr>
          <p:cNvGrpSpPr/>
          <p:nvPr/>
        </p:nvGrpSpPr>
        <p:grpSpPr>
          <a:xfrm>
            <a:off x="571487" y="2787383"/>
            <a:ext cx="3424554" cy="561340"/>
            <a:chOff x="571487" y="2787383"/>
            <a:chExt cx="3424554" cy="561340"/>
          </a:xfrm>
        </p:grpSpPr>
        <p:pic>
          <p:nvPicPr>
            <p:cNvPr id="13" name="object 8">
              <a:extLst>
                <a:ext uri="{FF2B5EF4-FFF2-40B4-BE49-F238E27FC236}">
                  <a16:creationId xmlns:a16="http://schemas.microsoft.com/office/drawing/2014/main" id="{854A8E2D-D81C-6C1A-54F6-C0B698B49270}"/>
                </a:ext>
              </a:extLst>
            </p:cNvPr>
            <p:cNvPicPr/>
            <p:nvPr/>
          </p:nvPicPr>
          <p:blipFill>
            <a:blip r:embed="rId3" cstate="print"/>
            <a:stretch>
              <a:fillRect/>
            </a:stretch>
          </p:blipFill>
          <p:spPr>
            <a:xfrm>
              <a:off x="571487" y="2816346"/>
              <a:ext cx="3424452" cy="437424"/>
            </a:xfrm>
            <a:prstGeom prst="rect">
              <a:avLst/>
            </a:prstGeom>
          </p:spPr>
        </p:pic>
        <p:pic>
          <p:nvPicPr>
            <p:cNvPr id="20" name="object 9">
              <a:extLst>
                <a:ext uri="{FF2B5EF4-FFF2-40B4-BE49-F238E27FC236}">
                  <a16:creationId xmlns:a16="http://schemas.microsoft.com/office/drawing/2014/main" id="{68FA25E2-E09A-520B-BD01-A86AF9AA404A}"/>
                </a:ext>
              </a:extLst>
            </p:cNvPr>
            <p:cNvPicPr/>
            <p:nvPr/>
          </p:nvPicPr>
          <p:blipFill>
            <a:blip r:embed="rId4" cstate="print"/>
            <a:stretch>
              <a:fillRect/>
            </a:stretch>
          </p:blipFill>
          <p:spPr>
            <a:xfrm>
              <a:off x="726948" y="2787383"/>
              <a:ext cx="3112007" cy="560844"/>
            </a:xfrm>
            <a:prstGeom prst="rect">
              <a:avLst/>
            </a:prstGeom>
          </p:spPr>
        </p:pic>
        <p:pic>
          <p:nvPicPr>
            <p:cNvPr id="21" name="object 10">
              <a:extLst>
                <a:ext uri="{FF2B5EF4-FFF2-40B4-BE49-F238E27FC236}">
                  <a16:creationId xmlns:a16="http://schemas.microsoft.com/office/drawing/2014/main" id="{082C155C-9EB5-40D3-43E4-89584B613181}"/>
                </a:ext>
              </a:extLst>
            </p:cNvPr>
            <p:cNvPicPr/>
            <p:nvPr/>
          </p:nvPicPr>
          <p:blipFill>
            <a:blip r:embed="rId5" cstate="print"/>
            <a:stretch>
              <a:fillRect/>
            </a:stretch>
          </p:blipFill>
          <p:spPr>
            <a:xfrm>
              <a:off x="609600" y="2834640"/>
              <a:ext cx="3352800" cy="365760"/>
            </a:xfrm>
            <a:prstGeom prst="rect">
              <a:avLst/>
            </a:prstGeom>
          </p:spPr>
        </p:pic>
        <p:sp>
          <p:nvSpPr>
            <p:cNvPr id="23" name="object 11">
              <a:extLst>
                <a:ext uri="{FF2B5EF4-FFF2-40B4-BE49-F238E27FC236}">
                  <a16:creationId xmlns:a16="http://schemas.microsoft.com/office/drawing/2014/main" id="{C4865E98-FC26-3F6B-A61A-43DE74C20765}"/>
                </a:ext>
              </a:extLst>
            </p:cNvPr>
            <p:cNvSpPr/>
            <p:nvPr/>
          </p:nvSpPr>
          <p:spPr>
            <a:xfrm>
              <a:off x="609600" y="28346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25" name="object 12">
            <a:extLst>
              <a:ext uri="{FF2B5EF4-FFF2-40B4-BE49-F238E27FC236}">
                <a16:creationId xmlns:a16="http://schemas.microsoft.com/office/drawing/2014/main" id="{1E3C5FA9-0440-2E2F-C255-8C0583944A9E}"/>
              </a:ext>
            </a:extLst>
          </p:cNvPr>
          <p:cNvSpPr txBox="1"/>
          <p:nvPr/>
        </p:nvSpPr>
        <p:spPr>
          <a:xfrm>
            <a:off x="615124" y="2852673"/>
            <a:ext cx="3343275" cy="299720"/>
          </a:xfrm>
          <a:prstGeom prst="rect">
            <a:avLst/>
          </a:prstGeom>
        </p:spPr>
        <p:txBody>
          <a:bodyPr vert="horz" wrap="square" lIns="0" tIns="12700" rIns="0" bIns="0" rtlCol="0">
            <a:spAutoFit/>
          </a:bodyPr>
          <a:lstStyle/>
          <a:p>
            <a:pPr marL="292100">
              <a:lnSpc>
                <a:spcPct val="100000"/>
              </a:lnSpc>
              <a:spcBef>
                <a:spcPts val="100"/>
              </a:spcBef>
            </a:pPr>
            <a:r>
              <a:rPr sz="1800" dirty="0">
                <a:latin typeface="Calibri"/>
                <a:cs typeface="Calibri"/>
              </a:rPr>
              <a:t>NOP</a:t>
            </a:r>
            <a:r>
              <a:rPr sz="1800" spc="-10" dirty="0">
                <a:latin typeface="Calibri"/>
                <a:cs typeface="Calibri"/>
              </a:rPr>
              <a:t> </a:t>
            </a:r>
            <a:r>
              <a:rPr sz="1800" dirty="0">
                <a:latin typeface="Calibri"/>
                <a:cs typeface="Calibri"/>
              </a:rPr>
              <a:t>NOP NOP</a:t>
            </a:r>
            <a:r>
              <a:rPr sz="1800" spc="-10" dirty="0">
                <a:latin typeface="Calibri"/>
                <a:cs typeface="Calibri"/>
              </a:rPr>
              <a:t> </a:t>
            </a:r>
            <a:r>
              <a:rPr sz="1800" dirty="0">
                <a:latin typeface="Calibri"/>
                <a:cs typeface="Calibri"/>
              </a:rPr>
              <a:t>NOP</a:t>
            </a:r>
            <a:r>
              <a:rPr sz="1800" spc="-10" dirty="0">
                <a:latin typeface="Calibri"/>
                <a:cs typeface="Calibri"/>
              </a:rPr>
              <a:t> </a:t>
            </a:r>
            <a:r>
              <a:rPr sz="1800" dirty="0">
                <a:latin typeface="Calibri"/>
                <a:cs typeface="Calibri"/>
              </a:rPr>
              <a:t>NOP</a:t>
            </a:r>
            <a:r>
              <a:rPr sz="1800" spc="-10" dirty="0">
                <a:latin typeface="Calibri"/>
                <a:cs typeface="Calibri"/>
              </a:rPr>
              <a:t> </a:t>
            </a:r>
            <a:r>
              <a:rPr sz="1800" spc="-25" dirty="0">
                <a:latin typeface="Calibri"/>
                <a:cs typeface="Calibri"/>
              </a:rPr>
              <a:t>NOP</a:t>
            </a:r>
            <a:endParaRPr sz="1800">
              <a:latin typeface="Calibri"/>
              <a:cs typeface="Calibri"/>
            </a:endParaRPr>
          </a:p>
        </p:txBody>
      </p:sp>
      <p:sp>
        <p:nvSpPr>
          <p:cNvPr id="26" name="object 13">
            <a:extLst>
              <a:ext uri="{FF2B5EF4-FFF2-40B4-BE49-F238E27FC236}">
                <a16:creationId xmlns:a16="http://schemas.microsoft.com/office/drawing/2014/main" id="{EAC4125A-FA61-5239-5E17-8FB2C2F5EF5E}"/>
              </a:ext>
            </a:extLst>
          </p:cNvPr>
          <p:cNvSpPr/>
          <p:nvPr/>
        </p:nvSpPr>
        <p:spPr>
          <a:xfrm>
            <a:off x="610362" y="32164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27" name="object 14">
            <a:extLst>
              <a:ext uri="{FF2B5EF4-FFF2-40B4-BE49-F238E27FC236}">
                <a16:creationId xmlns:a16="http://schemas.microsoft.com/office/drawing/2014/main" id="{D75B2838-0642-F335-B864-BD89CA6F6839}"/>
              </a:ext>
            </a:extLst>
          </p:cNvPr>
          <p:cNvSpPr txBox="1"/>
          <p:nvPr/>
        </p:nvSpPr>
        <p:spPr>
          <a:xfrm>
            <a:off x="623062" y="3229101"/>
            <a:ext cx="3327400" cy="431800"/>
          </a:xfrm>
          <a:prstGeom prst="rect">
            <a:avLst/>
          </a:prstGeom>
          <a:solidFill>
            <a:srgbClr val="C0504D"/>
          </a:solidFill>
        </p:spPr>
        <p:txBody>
          <a:bodyPr vert="horz" wrap="square" lIns="0" tIns="62865" rIns="0" bIns="0" rtlCol="0">
            <a:spAutoFit/>
          </a:bodyPr>
          <a:lstStyle/>
          <a:p>
            <a:pPr marL="739775">
              <a:lnSpc>
                <a:spcPct val="100000"/>
              </a:lnSpc>
              <a:spcBef>
                <a:spcPts val="495"/>
              </a:spcBef>
            </a:pPr>
            <a:r>
              <a:rPr sz="1800" dirty="0">
                <a:latin typeface="Calibri"/>
                <a:cs typeface="Calibri"/>
              </a:rPr>
              <a:t>New</a:t>
            </a:r>
            <a:r>
              <a:rPr sz="1800" spc="-15" dirty="0">
                <a:latin typeface="Calibri"/>
                <a:cs typeface="Calibri"/>
              </a:rPr>
              <a:t> </a:t>
            </a:r>
            <a:r>
              <a:rPr sz="1800" dirty="0">
                <a:latin typeface="Calibri"/>
                <a:cs typeface="Calibri"/>
              </a:rPr>
              <a:t>return</a:t>
            </a:r>
            <a:r>
              <a:rPr sz="1800" spc="-10" dirty="0">
                <a:latin typeface="Calibri"/>
                <a:cs typeface="Calibri"/>
              </a:rPr>
              <a:t> address</a:t>
            </a:r>
            <a:endParaRPr sz="1800">
              <a:latin typeface="Calibri"/>
              <a:cs typeface="Calibri"/>
            </a:endParaRPr>
          </a:p>
        </p:txBody>
      </p:sp>
      <p:grpSp>
        <p:nvGrpSpPr>
          <p:cNvPr id="28" name="object 15">
            <a:extLst>
              <a:ext uri="{FF2B5EF4-FFF2-40B4-BE49-F238E27FC236}">
                <a16:creationId xmlns:a16="http://schemas.microsoft.com/office/drawing/2014/main" id="{B1EBD16F-7B1C-5CB3-E804-1E0049BE1581}"/>
              </a:ext>
            </a:extLst>
          </p:cNvPr>
          <p:cNvGrpSpPr/>
          <p:nvPr/>
        </p:nvGrpSpPr>
        <p:grpSpPr>
          <a:xfrm>
            <a:off x="562355" y="3662171"/>
            <a:ext cx="3442970" cy="2620010"/>
            <a:chOff x="562355" y="3662171"/>
            <a:chExt cx="3442970" cy="2620010"/>
          </a:xfrm>
        </p:grpSpPr>
        <p:pic>
          <p:nvPicPr>
            <p:cNvPr id="29" name="object 16">
              <a:extLst>
                <a:ext uri="{FF2B5EF4-FFF2-40B4-BE49-F238E27FC236}">
                  <a16:creationId xmlns:a16="http://schemas.microsoft.com/office/drawing/2014/main" id="{F6106D0A-5860-0977-D7CF-96E0AE196546}"/>
                </a:ext>
              </a:extLst>
            </p:cNvPr>
            <p:cNvPicPr/>
            <p:nvPr/>
          </p:nvPicPr>
          <p:blipFill>
            <a:blip r:embed="rId6" cstate="print"/>
            <a:stretch>
              <a:fillRect/>
            </a:stretch>
          </p:blipFill>
          <p:spPr>
            <a:xfrm>
              <a:off x="562355" y="3662171"/>
              <a:ext cx="3442716" cy="2619755"/>
            </a:xfrm>
            <a:prstGeom prst="rect">
              <a:avLst/>
            </a:prstGeom>
          </p:spPr>
        </p:pic>
        <p:pic>
          <p:nvPicPr>
            <p:cNvPr id="30" name="object 17">
              <a:extLst>
                <a:ext uri="{FF2B5EF4-FFF2-40B4-BE49-F238E27FC236}">
                  <a16:creationId xmlns:a16="http://schemas.microsoft.com/office/drawing/2014/main" id="{E57C5E9D-8BB5-6C4E-3B3F-E7F83EE8FE15}"/>
                </a:ext>
              </a:extLst>
            </p:cNvPr>
            <p:cNvPicPr/>
            <p:nvPr/>
          </p:nvPicPr>
          <p:blipFill>
            <a:blip r:embed="rId7" cstate="print"/>
            <a:stretch>
              <a:fillRect/>
            </a:stretch>
          </p:blipFill>
          <p:spPr>
            <a:xfrm>
              <a:off x="609599" y="3689603"/>
              <a:ext cx="3352800" cy="2529840"/>
            </a:xfrm>
            <a:prstGeom prst="rect">
              <a:avLst/>
            </a:prstGeom>
          </p:spPr>
        </p:pic>
        <p:sp>
          <p:nvSpPr>
            <p:cNvPr id="31" name="object 18">
              <a:extLst>
                <a:ext uri="{FF2B5EF4-FFF2-40B4-BE49-F238E27FC236}">
                  <a16:creationId xmlns:a16="http://schemas.microsoft.com/office/drawing/2014/main" id="{F0C1F59C-386C-C39E-19EC-556D941DB1AF}"/>
                </a:ext>
              </a:extLst>
            </p:cNvPr>
            <p:cNvSpPr/>
            <p:nvPr/>
          </p:nvSpPr>
          <p:spPr>
            <a:xfrm>
              <a:off x="609599" y="3689603"/>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sp>
          <p:nvSpPr>
            <p:cNvPr id="32" name="object 19">
              <a:extLst>
                <a:ext uri="{FF2B5EF4-FFF2-40B4-BE49-F238E27FC236}">
                  <a16:creationId xmlns:a16="http://schemas.microsoft.com/office/drawing/2014/main" id="{A62D6AA0-4FE8-7955-6611-4379156F5FCC}"/>
                </a:ext>
              </a:extLst>
            </p:cNvPr>
            <p:cNvSpPr/>
            <p:nvPr/>
          </p:nvSpPr>
          <p:spPr>
            <a:xfrm>
              <a:off x="610361" y="3687317"/>
              <a:ext cx="3352800" cy="457200"/>
            </a:xfrm>
            <a:custGeom>
              <a:avLst/>
              <a:gdLst/>
              <a:ahLst/>
              <a:cxnLst/>
              <a:rect l="l" t="t" r="r" b="b"/>
              <a:pathLst>
                <a:path w="3352800" h="457200">
                  <a:moveTo>
                    <a:pt x="0" y="457199"/>
                  </a:moveTo>
                  <a:lnTo>
                    <a:pt x="3352800" y="457199"/>
                  </a:lnTo>
                  <a:lnTo>
                    <a:pt x="3352800" y="0"/>
                  </a:lnTo>
                  <a:lnTo>
                    <a:pt x="0" y="0"/>
                  </a:lnTo>
                  <a:lnTo>
                    <a:pt x="0" y="457199"/>
                  </a:lnTo>
                  <a:close/>
                </a:path>
              </a:pathLst>
            </a:custGeom>
            <a:ln w="25400">
              <a:solidFill>
                <a:srgbClr val="000000"/>
              </a:solidFill>
            </a:ln>
          </p:spPr>
          <p:txBody>
            <a:bodyPr wrap="square" lIns="0" tIns="0" rIns="0" bIns="0" rtlCol="0"/>
            <a:lstStyle/>
            <a:p>
              <a:endParaRPr/>
            </a:p>
          </p:txBody>
        </p:sp>
      </p:grpSp>
      <p:sp>
        <p:nvSpPr>
          <p:cNvPr id="33" name="object 20">
            <a:extLst>
              <a:ext uri="{FF2B5EF4-FFF2-40B4-BE49-F238E27FC236}">
                <a16:creationId xmlns:a16="http://schemas.microsoft.com/office/drawing/2014/main" id="{7AB2ABCE-40E4-54D5-DCCD-7CBDC942BF23}"/>
              </a:ext>
            </a:extLst>
          </p:cNvPr>
          <p:cNvSpPr txBox="1"/>
          <p:nvPr/>
        </p:nvSpPr>
        <p:spPr>
          <a:xfrm>
            <a:off x="623062" y="3700017"/>
            <a:ext cx="3327400" cy="431800"/>
          </a:xfrm>
          <a:prstGeom prst="rect">
            <a:avLst/>
          </a:prstGeom>
          <a:solidFill>
            <a:srgbClr val="A6A6A6">
              <a:alpha val="65881"/>
            </a:srgbClr>
          </a:solidFill>
        </p:spPr>
        <p:txBody>
          <a:bodyPr vert="horz" wrap="square" lIns="0" tIns="64135" rIns="0" bIns="0" rtlCol="0">
            <a:spAutoFit/>
          </a:bodyPr>
          <a:lstStyle/>
          <a:p>
            <a:pPr marL="284480">
              <a:lnSpc>
                <a:spcPct val="100000"/>
              </a:lnSpc>
              <a:spcBef>
                <a:spcPts val="505"/>
              </a:spcBef>
            </a:pPr>
            <a:r>
              <a:rPr sz="1800" dirty="0">
                <a:latin typeface="Calibri"/>
                <a:cs typeface="Calibri"/>
              </a:rPr>
              <a:t>NOP</a:t>
            </a:r>
            <a:r>
              <a:rPr sz="1800" spc="-10" dirty="0">
                <a:latin typeface="Calibri"/>
                <a:cs typeface="Calibri"/>
              </a:rPr>
              <a:t> </a:t>
            </a:r>
            <a:r>
              <a:rPr sz="1800" dirty="0">
                <a:latin typeface="Calibri"/>
                <a:cs typeface="Calibri"/>
              </a:rPr>
              <a:t>NOP NOP</a:t>
            </a:r>
            <a:r>
              <a:rPr sz="1800" spc="-10" dirty="0">
                <a:latin typeface="Calibri"/>
                <a:cs typeface="Calibri"/>
              </a:rPr>
              <a:t> </a:t>
            </a:r>
            <a:r>
              <a:rPr sz="1800" dirty="0">
                <a:latin typeface="Calibri"/>
                <a:cs typeface="Calibri"/>
              </a:rPr>
              <a:t>NOP</a:t>
            </a:r>
            <a:r>
              <a:rPr sz="1800" spc="-10" dirty="0">
                <a:latin typeface="Calibri"/>
                <a:cs typeface="Calibri"/>
              </a:rPr>
              <a:t> </a:t>
            </a:r>
            <a:r>
              <a:rPr sz="1800" dirty="0">
                <a:latin typeface="Calibri"/>
                <a:cs typeface="Calibri"/>
              </a:rPr>
              <a:t>NOP</a:t>
            </a:r>
            <a:r>
              <a:rPr sz="1800" spc="-10" dirty="0">
                <a:latin typeface="Calibri"/>
                <a:cs typeface="Calibri"/>
              </a:rPr>
              <a:t> </a:t>
            </a:r>
            <a:r>
              <a:rPr sz="1800" spc="-25" dirty="0">
                <a:latin typeface="Calibri"/>
                <a:cs typeface="Calibri"/>
              </a:rPr>
              <a:t>NOP</a:t>
            </a:r>
            <a:endParaRPr sz="1800">
              <a:latin typeface="Calibri"/>
              <a:cs typeface="Calibri"/>
            </a:endParaRPr>
          </a:p>
        </p:txBody>
      </p:sp>
      <p:grpSp>
        <p:nvGrpSpPr>
          <p:cNvPr id="34" name="object 21">
            <a:extLst>
              <a:ext uri="{FF2B5EF4-FFF2-40B4-BE49-F238E27FC236}">
                <a16:creationId xmlns:a16="http://schemas.microsoft.com/office/drawing/2014/main" id="{013EBB20-10F7-D87A-D2C9-6F4396477D60}"/>
              </a:ext>
            </a:extLst>
          </p:cNvPr>
          <p:cNvGrpSpPr/>
          <p:nvPr/>
        </p:nvGrpSpPr>
        <p:grpSpPr>
          <a:xfrm>
            <a:off x="562355" y="2467343"/>
            <a:ext cx="3442970" cy="561340"/>
            <a:chOff x="562355" y="2467343"/>
            <a:chExt cx="3442970" cy="561340"/>
          </a:xfrm>
        </p:grpSpPr>
        <p:pic>
          <p:nvPicPr>
            <p:cNvPr id="35" name="object 22">
              <a:extLst>
                <a:ext uri="{FF2B5EF4-FFF2-40B4-BE49-F238E27FC236}">
                  <a16:creationId xmlns:a16="http://schemas.microsoft.com/office/drawing/2014/main" id="{6D799ED7-686B-D015-4803-02E177F91870}"/>
                </a:ext>
              </a:extLst>
            </p:cNvPr>
            <p:cNvPicPr/>
            <p:nvPr/>
          </p:nvPicPr>
          <p:blipFill>
            <a:blip r:embed="rId8" cstate="print"/>
            <a:stretch>
              <a:fillRect/>
            </a:stretch>
          </p:blipFill>
          <p:spPr>
            <a:xfrm>
              <a:off x="562355" y="2487193"/>
              <a:ext cx="3442716" cy="455650"/>
            </a:xfrm>
            <a:prstGeom prst="rect">
              <a:avLst/>
            </a:prstGeom>
          </p:spPr>
        </p:pic>
        <p:pic>
          <p:nvPicPr>
            <p:cNvPr id="36" name="object 23">
              <a:extLst>
                <a:ext uri="{FF2B5EF4-FFF2-40B4-BE49-F238E27FC236}">
                  <a16:creationId xmlns:a16="http://schemas.microsoft.com/office/drawing/2014/main" id="{251452F3-D3AA-1192-1394-DD6FE33DE6BE}"/>
                </a:ext>
              </a:extLst>
            </p:cNvPr>
            <p:cNvPicPr/>
            <p:nvPr/>
          </p:nvPicPr>
          <p:blipFill>
            <a:blip r:embed="rId9" cstate="print"/>
            <a:stretch>
              <a:fillRect/>
            </a:stretch>
          </p:blipFill>
          <p:spPr>
            <a:xfrm>
              <a:off x="726947" y="2467343"/>
              <a:ext cx="3112007" cy="560844"/>
            </a:xfrm>
            <a:prstGeom prst="rect">
              <a:avLst/>
            </a:prstGeom>
          </p:spPr>
        </p:pic>
        <p:pic>
          <p:nvPicPr>
            <p:cNvPr id="37" name="object 24">
              <a:extLst>
                <a:ext uri="{FF2B5EF4-FFF2-40B4-BE49-F238E27FC236}">
                  <a16:creationId xmlns:a16="http://schemas.microsoft.com/office/drawing/2014/main" id="{57559154-B5C7-2365-7CEC-03194E7EE821}"/>
                </a:ext>
              </a:extLst>
            </p:cNvPr>
            <p:cNvPicPr/>
            <p:nvPr/>
          </p:nvPicPr>
          <p:blipFill>
            <a:blip r:embed="rId10" cstate="print"/>
            <a:stretch>
              <a:fillRect/>
            </a:stretch>
          </p:blipFill>
          <p:spPr>
            <a:xfrm>
              <a:off x="609599" y="2514600"/>
              <a:ext cx="3352800" cy="365760"/>
            </a:xfrm>
            <a:prstGeom prst="rect">
              <a:avLst/>
            </a:prstGeom>
          </p:spPr>
        </p:pic>
        <p:sp>
          <p:nvSpPr>
            <p:cNvPr id="38" name="object 25">
              <a:extLst>
                <a:ext uri="{FF2B5EF4-FFF2-40B4-BE49-F238E27FC236}">
                  <a16:creationId xmlns:a16="http://schemas.microsoft.com/office/drawing/2014/main" id="{AEC634E9-0F8C-01D3-4FDD-272478E0FAE0}"/>
                </a:ext>
              </a:extLst>
            </p:cNvPr>
            <p:cNvSpPr/>
            <p:nvPr/>
          </p:nvSpPr>
          <p:spPr>
            <a:xfrm>
              <a:off x="609599" y="251460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39" name="object 26">
            <a:extLst>
              <a:ext uri="{FF2B5EF4-FFF2-40B4-BE49-F238E27FC236}">
                <a16:creationId xmlns:a16="http://schemas.microsoft.com/office/drawing/2014/main" id="{282138A3-87BE-0C06-5A33-E903D1EB04BA}"/>
              </a:ext>
            </a:extLst>
          </p:cNvPr>
          <p:cNvSpPr txBox="1"/>
          <p:nvPr/>
        </p:nvSpPr>
        <p:spPr>
          <a:xfrm>
            <a:off x="615124" y="2533015"/>
            <a:ext cx="3343275" cy="299720"/>
          </a:xfrm>
          <a:prstGeom prst="rect">
            <a:avLst/>
          </a:prstGeom>
        </p:spPr>
        <p:txBody>
          <a:bodyPr vert="horz" wrap="square" lIns="0" tIns="12700" rIns="0" bIns="0" rtlCol="0">
            <a:spAutoFit/>
          </a:bodyPr>
          <a:lstStyle/>
          <a:p>
            <a:pPr marL="292100">
              <a:lnSpc>
                <a:spcPct val="100000"/>
              </a:lnSpc>
              <a:spcBef>
                <a:spcPts val="100"/>
              </a:spcBef>
            </a:pPr>
            <a:r>
              <a:rPr sz="1800" dirty="0">
                <a:latin typeface="Calibri"/>
                <a:cs typeface="Calibri"/>
              </a:rPr>
              <a:t>NOP</a:t>
            </a:r>
            <a:r>
              <a:rPr sz="1800" spc="-10" dirty="0">
                <a:latin typeface="Calibri"/>
                <a:cs typeface="Calibri"/>
              </a:rPr>
              <a:t> </a:t>
            </a:r>
            <a:r>
              <a:rPr sz="1800" dirty="0">
                <a:latin typeface="Calibri"/>
                <a:cs typeface="Calibri"/>
              </a:rPr>
              <a:t>NOP NOP</a:t>
            </a:r>
            <a:r>
              <a:rPr sz="1800" spc="-10" dirty="0">
                <a:latin typeface="Calibri"/>
                <a:cs typeface="Calibri"/>
              </a:rPr>
              <a:t> </a:t>
            </a:r>
            <a:r>
              <a:rPr sz="1800" dirty="0">
                <a:latin typeface="Calibri"/>
                <a:cs typeface="Calibri"/>
              </a:rPr>
              <a:t>NOP</a:t>
            </a:r>
            <a:r>
              <a:rPr sz="1800" spc="-10" dirty="0">
                <a:latin typeface="Calibri"/>
                <a:cs typeface="Calibri"/>
              </a:rPr>
              <a:t> </a:t>
            </a:r>
            <a:r>
              <a:rPr sz="1800" dirty="0">
                <a:latin typeface="Calibri"/>
                <a:cs typeface="Calibri"/>
              </a:rPr>
              <a:t>NOP</a:t>
            </a:r>
            <a:r>
              <a:rPr sz="1800" spc="-10" dirty="0">
                <a:latin typeface="Calibri"/>
                <a:cs typeface="Calibri"/>
              </a:rPr>
              <a:t> </a:t>
            </a:r>
            <a:r>
              <a:rPr sz="1800" spc="-25" dirty="0">
                <a:latin typeface="Calibri"/>
                <a:cs typeface="Calibri"/>
              </a:rPr>
              <a:t>NOP</a:t>
            </a:r>
            <a:endParaRPr sz="1800">
              <a:latin typeface="Calibri"/>
              <a:cs typeface="Calibri"/>
            </a:endParaRPr>
          </a:p>
        </p:txBody>
      </p:sp>
      <p:grpSp>
        <p:nvGrpSpPr>
          <p:cNvPr id="40" name="object 27">
            <a:extLst>
              <a:ext uri="{FF2B5EF4-FFF2-40B4-BE49-F238E27FC236}">
                <a16:creationId xmlns:a16="http://schemas.microsoft.com/office/drawing/2014/main" id="{859C808B-3FCF-BA57-290E-ECE1D4586EDF}"/>
              </a:ext>
            </a:extLst>
          </p:cNvPr>
          <p:cNvGrpSpPr/>
          <p:nvPr/>
        </p:nvGrpSpPr>
        <p:grpSpPr>
          <a:xfrm>
            <a:off x="562355" y="2090915"/>
            <a:ext cx="3442970" cy="561340"/>
            <a:chOff x="562355" y="2090915"/>
            <a:chExt cx="3442970" cy="561340"/>
          </a:xfrm>
        </p:grpSpPr>
        <p:pic>
          <p:nvPicPr>
            <p:cNvPr id="42" name="object 28">
              <a:extLst>
                <a:ext uri="{FF2B5EF4-FFF2-40B4-BE49-F238E27FC236}">
                  <a16:creationId xmlns:a16="http://schemas.microsoft.com/office/drawing/2014/main" id="{2DA8B686-23A3-D03B-0A9B-B576FED4719B}"/>
                </a:ext>
              </a:extLst>
            </p:cNvPr>
            <p:cNvPicPr/>
            <p:nvPr/>
          </p:nvPicPr>
          <p:blipFill>
            <a:blip r:embed="rId11" cstate="print"/>
            <a:stretch>
              <a:fillRect/>
            </a:stretch>
          </p:blipFill>
          <p:spPr>
            <a:xfrm>
              <a:off x="562355" y="2110689"/>
              <a:ext cx="3442716" cy="457250"/>
            </a:xfrm>
            <a:prstGeom prst="rect">
              <a:avLst/>
            </a:prstGeom>
          </p:spPr>
        </p:pic>
        <p:pic>
          <p:nvPicPr>
            <p:cNvPr id="43" name="object 29">
              <a:extLst>
                <a:ext uri="{FF2B5EF4-FFF2-40B4-BE49-F238E27FC236}">
                  <a16:creationId xmlns:a16="http://schemas.microsoft.com/office/drawing/2014/main" id="{CC38EEA6-F1F4-5DF9-C55F-EB84E29D6E57}"/>
                </a:ext>
              </a:extLst>
            </p:cNvPr>
            <p:cNvPicPr/>
            <p:nvPr/>
          </p:nvPicPr>
          <p:blipFill>
            <a:blip r:embed="rId12" cstate="print"/>
            <a:stretch>
              <a:fillRect/>
            </a:stretch>
          </p:blipFill>
          <p:spPr>
            <a:xfrm>
              <a:off x="726947" y="2090915"/>
              <a:ext cx="3112007" cy="560844"/>
            </a:xfrm>
            <a:prstGeom prst="rect">
              <a:avLst/>
            </a:prstGeom>
          </p:spPr>
        </p:pic>
        <p:pic>
          <p:nvPicPr>
            <p:cNvPr id="47" name="object 30">
              <a:extLst>
                <a:ext uri="{FF2B5EF4-FFF2-40B4-BE49-F238E27FC236}">
                  <a16:creationId xmlns:a16="http://schemas.microsoft.com/office/drawing/2014/main" id="{07545072-912B-EF54-255E-7073D17C75CD}"/>
                </a:ext>
              </a:extLst>
            </p:cNvPr>
            <p:cNvPicPr/>
            <p:nvPr/>
          </p:nvPicPr>
          <p:blipFill>
            <a:blip r:embed="rId13" cstate="print"/>
            <a:stretch>
              <a:fillRect/>
            </a:stretch>
          </p:blipFill>
          <p:spPr>
            <a:xfrm>
              <a:off x="609599" y="2138172"/>
              <a:ext cx="3352800" cy="367284"/>
            </a:xfrm>
            <a:prstGeom prst="rect">
              <a:avLst/>
            </a:prstGeom>
          </p:spPr>
        </p:pic>
        <p:sp>
          <p:nvSpPr>
            <p:cNvPr id="48" name="object 31">
              <a:extLst>
                <a:ext uri="{FF2B5EF4-FFF2-40B4-BE49-F238E27FC236}">
                  <a16:creationId xmlns:a16="http://schemas.microsoft.com/office/drawing/2014/main" id="{081DDC83-76DA-E4EE-95C0-6CBBCB854661}"/>
                </a:ext>
              </a:extLst>
            </p:cNvPr>
            <p:cNvSpPr/>
            <p:nvPr/>
          </p:nvSpPr>
          <p:spPr>
            <a:xfrm>
              <a:off x="609599" y="2138172"/>
              <a:ext cx="3352800" cy="367665"/>
            </a:xfrm>
            <a:custGeom>
              <a:avLst/>
              <a:gdLst/>
              <a:ahLst/>
              <a:cxnLst/>
              <a:rect l="l" t="t" r="r" b="b"/>
              <a:pathLst>
                <a:path w="3352800" h="367664">
                  <a:moveTo>
                    <a:pt x="0" y="367284"/>
                  </a:moveTo>
                  <a:lnTo>
                    <a:pt x="3352800" y="367284"/>
                  </a:lnTo>
                  <a:lnTo>
                    <a:pt x="3352800" y="0"/>
                  </a:lnTo>
                  <a:lnTo>
                    <a:pt x="0" y="0"/>
                  </a:lnTo>
                  <a:lnTo>
                    <a:pt x="0" y="367284"/>
                  </a:lnTo>
                  <a:close/>
                </a:path>
              </a:pathLst>
            </a:custGeom>
            <a:ln w="9525">
              <a:solidFill>
                <a:srgbClr val="000000"/>
              </a:solidFill>
            </a:ln>
          </p:spPr>
          <p:txBody>
            <a:bodyPr wrap="square" lIns="0" tIns="0" rIns="0" bIns="0" rtlCol="0"/>
            <a:lstStyle/>
            <a:p>
              <a:endParaRPr/>
            </a:p>
          </p:txBody>
        </p:sp>
      </p:grpSp>
      <p:sp>
        <p:nvSpPr>
          <p:cNvPr id="49" name="object 32">
            <a:extLst>
              <a:ext uri="{FF2B5EF4-FFF2-40B4-BE49-F238E27FC236}">
                <a16:creationId xmlns:a16="http://schemas.microsoft.com/office/drawing/2014/main" id="{B178206F-EDF1-4523-0E4A-8890E1BCB879}"/>
              </a:ext>
            </a:extLst>
          </p:cNvPr>
          <p:cNvSpPr txBox="1"/>
          <p:nvPr/>
        </p:nvSpPr>
        <p:spPr>
          <a:xfrm>
            <a:off x="615124" y="2156840"/>
            <a:ext cx="3343275" cy="299720"/>
          </a:xfrm>
          <a:prstGeom prst="rect">
            <a:avLst/>
          </a:prstGeom>
        </p:spPr>
        <p:txBody>
          <a:bodyPr vert="horz" wrap="square" lIns="0" tIns="12700" rIns="0" bIns="0" rtlCol="0">
            <a:spAutoFit/>
          </a:bodyPr>
          <a:lstStyle/>
          <a:p>
            <a:pPr marL="292100">
              <a:lnSpc>
                <a:spcPct val="100000"/>
              </a:lnSpc>
              <a:spcBef>
                <a:spcPts val="100"/>
              </a:spcBef>
            </a:pPr>
            <a:r>
              <a:rPr sz="1800" dirty="0">
                <a:latin typeface="Calibri"/>
                <a:cs typeface="Calibri"/>
              </a:rPr>
              <a:t>NOP</a:t>
            </a:r>
            <a:r>
              <a:rPr sz="1800" spc="-10" dirty="0">
                <a:latin typeface="Calibri"/>
                <a:cs typeface="Calibri"/>
              </a:rPr>
              <a:t> </a:t>
            </a:r>
            <a:r>
              <a:rPr sz="1800" dirty="0">
                <a:latin typeface="Calibri"/>
                <a:cs typeface="Calibri"/>
              </a:rPr>
              <a:t>NOP NOP</a:t>
            </a:r>
            <a:r>
              <a:rPr sz="1800" spc="-10" dirty="0">
                <a:latin typeface="Calibri"/>
                <a:cs typeface="Calibri"/>
              </a:rPr>
              <a:t> </a:t>
            </a:r>
            <a:r>
              <a:rPr sz="1800" dirty="0">
                <a:latin typeface="Calibri"/>
                <a:cs typeface="Calibri"/>
              </a:rPr>
              <a:t>NOP</a:t>
            </a:r>
            <a:r>
              <a:rPr sz="1800" spc="-10" dirty="0">
                <a:latin typeface="Calibri"/>
                <a:cs typeface="Calibri"/>
              </a:rPr>
              <a:t> </a:t>
            </a:r>
            <a:r>
              <a:rPr sz="1800" dirty="0">
                <a:latin typeface="Calibri"/>
                <a:cs typeface="Calibri"/>
              </a:rPr>
              <a:t>NOP</a:t>
            </a:r>
            <a:r>
              <a:rPr sz="1800" spc="-10" dirty="0">
                <a:latin typeface="Calibri"/>
                <a:cs typeface="Calibri"/>
              </a:rPr>
              <a:t> </a:t>
            </a:r>
            <a:r>
              <a:rPr sz="1800" spc="-25" dirty="0">
                <a:latin typeface="Calibri"/>
                <a:cs typeface="Calibri"/>
              </a:rPr>
              <a:t>NOP</a:t>
            </a:r>
            <a:endParaRPr sz="1800">
              <a:latin typeface="Calibri"/>
              <a:cs typeface="Calibri"/>
            </a:endParaRPr>
          </a:p>
        </p:txBody>
      </p:sp>
      <p:sp>
        <p:nvSpPr>
          <p:cNvPr id="58" name="object 39">
            <a:extLst>
              <a:ext uri="{FF2B5EF4-FFF2-40B4-BE49-F238E27FC236}">
                <a16:creationId xmlns:a16="http://schemas.microsoft.com/office/drawing/2014/main" id="{18005EC4-D8E8-9C7A-8F17-C2B1EC366821}"/>
              </a:ext>
            </a:extLst>
          </p:cNvPr>
          <p:cNvSpPr txBox="1"/>
          <p:nvPr/>
        </p:nvSpPr>
        <p:spPr>
          <a:xfrm>
            <a:off x="615124" y="4191761"/>
            <a:ext cx="3343275" cy="1946275"/>
          </a:xfrm>
          <a:prstGeom prst="rect">
            <a:avLst/>
          </a:prstGeom>
        </p:spPr>
        <p:txBody>
          <a:bodyPr vert="horz" wrap="square" lIns="0" tIns="12700" rIns="0" bIns="0" rtlCol="0">
            <a:spAutoFit/>
          </a:bodyPr>
          <a:lstStyle/>
          <a:p>
            <a:pPr marL="238125" marR="302895" algn="just">
              <a:lnSpc>
                <a:spcPct val="100000"/>
              </a:lnSpc>
              <a:spcBef>
                <a:spcPts val="100"/>
              </a:spcBef>
            </a:pPr>
            <a:r>
              <a:rPr sz="1800" dirty="0">
                <a:latin typeface="Arial"/>
                <a:cs typeface="Arial"/>
              </a:rPr>
              <a:t>NOP</a:t>
            </a:r>
            <a:r>
              <a:rPr sz="1800" spc="5" dirty="0">
                <a:latin typeface="Arial"/>
                <a:cs typeface="Arial"/>
              </a:rPr>
              <a:t> </a:t>
            </a:r>
            <a:r>
              <a:rPr sz="1800" dirty="0">
                <a:latin typeface="Arial"/>
                <a:cs typeface="Arial"/>
              </a:rPr>
              <a:t>NOP</a:t>
            </a:r>
            <a:r>
              <a:rPr sz="1800" spc="-10" dirty="0">
                <a:latin typeface="Arial"/>
                <a:cs typeface="Arial"/>
              </a:rPr>
              <a:t> </a:t>
            </a:r>
            <a:r>
              <a:rPr sz="1800" dirty="0">
                <a:latin typeface="Arial"/>
                <a:cs typeface="Arial"/>
              </a:rPr>
              <a:t>NOP NOP</a:t>
            </a:r>
            <a:r>
              <a:rPr sz="1800" spc="495" dirty="0">
                <a:latin typeface="Arial"/>
                <a:cs typeface="Arial"/>
              </a:rPr>
              <a:t> </a:t>
            </a:r>
            <a:r>
              <a:rPr sz="1800" spc="-25" dirty="0">
                <a:latin typeface="Arial"/>
                <a:cs typeface="Arial"/>
              </a:rPr>
              <a:t>NOP </a:t>
            </a:r>
            <a:r>
              <a:rPr sz="1800" dirty="0">
                <a:latin typeface="Arial"/>
                <a:cs typeface="Arial"/>
              </a:rPr>
              <a:t>NOP</a:t>
            </a:r>
            <a:r>
              <a:rPr sz="1800" spc="5" dirty="0">
                <a:latin typeface="Arial"/>
                <a:cs typeface="Arial"/>
              </a:rPr>
              <a:t> </a:t>
            </a:r>
            <a:r>
              <a:rPr sz="1800" dirty="0">
                <a:latin typeface="Arial"/>
                <a:cs typeface="Arial"/>
              </a:rPr>
              <a:t>NOP</a:t>
            </a:r>
            <a:r>
              <a:rPr sz="1800" spc="-10" dirty="0">
                <a:latin typeface="Arial"/>
                <a:cs typeface="Arial"/>
              </a:rPr>
              <a:t> </a:t>
            </a:r>
            <a:r>
              <a:rPr sz="1800" dirty="0">
                <a:latin typeface="Arial"/>
                <a:cs typeface="Arial"/>
              </a:rPr>
              <a:t>NOP NOP</a:t>
            </a:r>
            <a:r>
              <a:rPr sz="1800" spc="495" dirty="0">
                <a:latin typeface="Arial"/>
                <a:cs typeface="Arial"/>
              </a:rPr>
              <a:t> </a:t>
            </a:r>
            <a:r>
              <a:rPr sz="1800" spc="-25" dirty="0">
                <a:latin typeface="Arial"/>
                <a:cs typeface="Arial"/>
              </a:rPr>
              <a:t>NOP </a:t>
            </a:r>
            <a:r>
              <a:rPr sz="1800" dirty="0">
                <a:latin typeface="Arial"/>
                <a:cs typeface="Arial"/>
              </a:rPr>
              <a:t>NOP</a:t>
            </a:r>
            <a:r>
              <a:rPr sz="1800" spc="5" dirty="0">
                <a:latin typeface="Arial"/>
                <a:cs typeface="Arial"/>
              </a:rPr>
              <a:t> </a:t>
            </a:r>
            <a:r>
              <a:rPr sz="1800" dirty="0">
                <a:latin typeface="Arial"/>
                <a:cs typeface="Arial"/>
              </a:rPr>
              <a:t>NOP</a:t>
            </a:r>
            <a:r>
              <a:rPr sz="1800" spc="-10" dirty="0">
                <a:latin typeface="Arial"/>
                <a:cs typeface="Arial"/>
              </a:rPr>
              <a:t> </a:t>
            </a:r>
            <a:r>
              <a:rPr sz="1800" dirty="0">
                <a:latin typeface="Arial"/>
                <a:cs typeface="Arial"/>
              </a:rPr>
              <a:t>NOP NOP</a:t>
            </a:r>
            <a:r>
              <a:rPr sz="1800" spc="495" dirty="0">
                <a:latin typeface="Arial"/>
                <a:cs typeface="Arial"/>
              </a:rPr>
              <a:t> </a:t>
            </a:r>
            <a:r>
              <a:rPr sz="1800" spc="-25" dirty="0">
                <a:latin typeface="Arial"/>
                <a:cs typeface="Arial"/>
              </a:rPr>
              <a:t>NOP </a:t>
            </a:r>
            <a:r>
              <a:rPr sz="1800" dirty="0">
                <a:latin typeface="Arial"/>
                <a:cs typeface="Arial"/>
              </a:rPr>
              <a:t>NOP</a:t>
            </a:r>
            <a:r>
              <a:rPr sz="1800" spc="5" dirty="0">
                <a:latin typeface="Arial"/>
                <a:cs typeface="Arial"/>
              </a:rPr>
              <a:t> </a:t>
            </a:r>
            <a:r>
              <a:rPr sz="1800" dirty="0">
                <a:latin typeface="Arial"/>
                <a:cs typeface="Arial"/>
              </a:rPr>
              <a:t>NOP</a:t>
            </a:r>
            <a:r>
              <a:rPr sz="1800" spc="-10" dirty="0">
                <a:latin typeface="Arial"/>
                <a:cs typeface="Arial"/>
              </a:rPr>
              <a:t> </a:t>
            </a:r>
            <a:r>
              <a:rPr sz="1800" dirty="0">
                <a:latin typeface="Arial"/>
                <a:cs typeface="Arial"/>
              </a:rPr>
              <a:t>NOP NOP</a:t>
            </a:r>
            <a:r>
              <a:rPr sz="1800" spc="495" dirty="0">
                <a:latin typeface="Arial"/>
                <a:cs typeface="Arial"/>
              </a:rPr>
              <a:t> </a:t>
            </a:r>
            <a:r>
              <a:rPr sz="1800" spc="-25" dirty="0">
                <a:latin typeface="Arial"/>
                <a:cs typeface="Arial"/>
              </a:rPr>
              <a:t>NOP </a:t>
            </a:r>
            <a:r>
              <a:rPr sz="1800" dirty="0">
                <a:latin typeface="Arial"/>
                <a:cs typeface="Arial"/>
              </a:rPr>
              <a:t>NOP</a:t>
            </a:r>
            <a:r>
              <a:rPr sz="1800" spc="5" dirty="0">
                <a:latin typeface="Arial"/>
                <a:cs typeface="Arial"/>
              </a:rPr>
              <a:t> </a:t>
            </a:r>
            <a:r>
              <a:rPr sz="1800" dirty="0">
                <a:latin typeface="Arial"/>
                <a:cs typeface="Arial"/>
              </a:rPr>
              <a:t>NOP</a:t>
            </a:r>
            <a:r>
              <a:rPr sz="1800" spc="-10" dirty="0">
                <a:latin typeface="Arial"/>
                <a:cs typeface="Arial"/>
              </a:rPr>
              <a:t> </a:t>
            </a:r>
            <a:r>
              <a:rPr sz="1800" dirty="0">
                <a:latin typeface="Arial"/>
                <a:cs typeface="Arial"/>
              </a:rPr>
              <a:t>NOP NOP</a:t>
            </a:r>
            <a:r>
              <a:rPr sz="1800" spc="495" dirty="0">
                <a:latin typeface="Arial"/>
                <a:cs typeface="Arial"/>
              </a:rPr>
              <a:t> </a:t>
            </a:r>
            <a:r>
              <a:rPr sz="1800" spc="-25" dirty="0">
                <a:latin typeface="Arial"/>
                <a:cs typeface="Arial"/>
              </a:rPr>
              <a:t>NOP </a:t>
            </a:r>
            <a:r>
              <a:rPr sz="1800" dirty="0">
                <a:latin typeface="Arial"/>
                <a:cs typeface="Arial"/>
              </a:rPr>
              <a:t>NOP</a:t>
            </a:r>
            <a:r>
              <a:rPr sz="1800" spc="5" dirty="0">
                <a:latin typeface="Arial"/>
                <a:cs typeface="Arial"/>
              </a:rPr>
              <a:t> </a:t>
            </a:r>
            <a:r>
              <a:rPr sz="1800" dirty="0">
                <a:latin typeface="Arial"/>
                <a:cs typeface="Arial"/>
              </a:rPr>
              <a:t>NOP</a:t>
            </a:r>
            <a:r>
              <a:rPr sz="1800" spc="-10" dirty="0">
                <a:latin typeface="Arial"/>
                <a:cs typeface="Arial"/>
              </a:rPr>
              <a:t> </a:t>
            </a:r>
            <a:r>
              <a:rPr sz="1800" dirty="0">
                <a:latin typeface="Arial"/>
                <a:cs typeface="Arial"/>
              </a:rPr>
              <a:t>NOP NOP</a:t>
            </a:r>
            <a:r>
              <a:rPr sz="1800" spc="495" dirty="0">
                <a:latin typeface="Arial"/>
                <a:cs typeface="Arial"/>
              </a:rPr>
              <a:t> </a:t>
            </a:r>
            <a:r>
              <a:rPr sz="1800" spc="-25" dirty="0">
                <a:latin typeface="Arial"/>
                <a:cs typeface="Arial"/>
              </a:rPr>
              <a:t>NOP </a:t>
            </a:r>
            <a:r>
              <a:rPr sz="1800" dirty="0">
                <a:latin typeface="Arial"/>
                <a:cs typeface="Arial"/>
              </a:rPr>
              <a:t>NOP</a:t>
            </a:r>
            <a:r>
              <a:rPr sz="1800" spc="5" dirty="0">
                <a:latin typeface="Arial"/>
                <a:cs typeface="Arial"/>
              </a:rPr>
              <a:t> </a:t>
            </a:r>
            <a:r>
              <a:rPr sz="1800" dirty="0">
                <a:latin typeface="Arial"/>
                <a:cs typeface="Arial"/>
              </a:rPr>
              <a:t>NOP</a:t>
            </a:r>
            <a:r>
              <a:rPr sz="1800" spc="-10" dirty="0">
                <a:latin typeface="Arial"/>
                <a:cs typeface="Arial"/>
              </a:rPr>
              <a:t> </a:t>
            </a:r>
            <a:r>
              <a:rPr sz="1800" dirty="0">
                <a:latin typeface="Arial"/>
                <a:cs typeface="Arial"/>
              </a:rPr>
              <a:t>NOP NOP</a:t>
            </a:r>
            <a:r>
              <a:rPr sz="1800" spc="495" dirty="0">
                <a:latin typeface="Arial"/>
                <a:cs typeface="Arial"/>
              </a:rPr>
              <a:t> </a:t>
            </a:r>
            <a:r>
              <a:rPr sz="1800" spc="-25" dirty="0">
                <a:latin typeface="Arial"/>
                <a:cs typeface="Arial"/>
              </a:rPr>
              <a:t>NOP</a:t>
            </a:r>
            <a:endParaRPr sz="1800">
              <a:latin typeface="Arial"/>
              <a:cs typeface="Arial"/>
            </a:endParaRPr>
          </a:p>
        </p:txBody>
      </p:sp>
      <p:pic>
        <p:nvPicPr>
          <p:cNvPr id="68" name="object 42">
            <a:extLst>
              <a:ext uri="{FF2B5EF4-FFF2-40B4-BE49-F238E27FC236}">
                <a16:creationId xmlns:a16="http://schemas.microsoft.com/office/drawing/2014/main" id="{484A1AEE-9AC1-0FF5-2635-8D063EF00237}"/>
              </a:ext>
            </a:extLst>
          </p:cNvPr>
          <p:cNvPicPr/>
          <p:nvPr/>
        </p:nvPicPr>
        <p:blipFill>
          <a:blip r:embed="rId14" cstate="print"/>
          <a:stretch>
            <a:fillRect/>
          </a:stretch>
        </p:blipFill>
        <p:spPr>
          <a:xfrm>
            <a:off x="3899834" y="2823213"/>
            <a:ext cx="697692" cy="687193"/>
          </a:xfrm>
          <a:prstGeom prst="rect">
            <a:avLst/>
          </a:prstGeom>
        </p:spPr>
      </p:pic>
      <p:sp>
        <p:nvSpPr>
          <p:cNvPr id="69" name="object 43">
            <a:extLst>
              <a:ext uri="{FF2B5EF4-FFF2-40B4-BE49-F238E27FC236}">
                <a16:creationId xmlns:a16="http://schemas.microsoft.com/office/drawing/2014/main" id="{EB488463-06DB-6FD3-869C-9E8D15536256}"/>
              </a:ext>
            </a:extLst>
          </p:cNvPr>
          <p:cNvSpPr txBox="1"/>
          <p:nvPr/>
        </p:nvSpPr>
        <p:spPr>
          <a:xfrm>
            <a:off x="4666615" y="3102102"/>
            <a:ext cx="74930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a:cs typeface="Arial"/>
              </a:rPr>
              <a:t>Guess!</a:t>
            </a:r>
            <a:endParaRPr sz="1800">
              <a:latin typeface="Arial"/>
              <a:cs typeface="Arial"/>
            </a:endParaRPr>
          </a:p>
        </p:txBody>
      </p:sp>
      <p:sp>
        <p:nvSpPr>
          <p:cNvPr id="82" name="object 44">
            <a:extLst>
              <a:ext uri="{FF2B5EF4-FFF2-40B4-BE49-F238E27FC236}">
                <a16:creationId xmlns:a16="http://schemas.microsoft.com/office/drawing/2014/main" id="{3BE96D1F-BD52-27AF-5C3D-AA2678FAADC8}"/>
              </a:ext>
            </a:extLst>
          </p:cNvPr>
          <p:cNvSpPr txBox="1"/>
          <p:nvPr/>
        </p:nvSpPr>
        <p:spPr>
          <a:xfrm>
            <a:off x="4161282" y="3892677"/>
            <a:ext cx="659765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Incorrect</a:t>
            </a:r>
            <a:r>
              <a:rPr sz="2400" spc="-45" dirty="0">
                <a:latin typeface="Arial"/>
                <a:cs typeface="Arial"/>
              </a:rPr>
              <a:t> </a:t>
            </a:r>
            <a:r>
              <a:rPr sz="2400" dirty="0">
                <a:latin typeface="Arial"/>
                <a:cs typeface="Arial"/>
              </a:rPr>
              <a:t>guess,</a:t>
            </a:r>
            <a:r>
              <a:rPr sz="2400" spc="-10" dirty="0">
                <a:latin typeface="Arial"/>
                <a:cs typeface="Arial"/>
              </a:rPr>
              <a:t> </a:t>
            </a:r>
            <a:r>
              <a:rPr sz="2400" dirty="0">
                <a:latin typeface="Arial"/>
                <a:cs typeface="Arial"/>
              </a:rPr>
              <a:t>but</a:t>
            </a:r>
            <a:r>
              <a:rPr sz="2400" spc="-20" dirty="0">
                <a:latin typeface="Arial"/>
                <a:cs typeface="Arial"/>
              </a:rPr>
              <a:t> </a:t>
            </a:r>
            <a:r>
              <a:rPr sz="2400" dirty="0">
                <a:latin typeface="Arial"/>
                <a:cs typeface="Arial"/>
              </a:rPr>
              <a:t>the</a:t>
            </a:r>
            <a:r>
              <a:rPr sz="2400" spc="-15" dirty="0">
                <a:latin typeface="Arial"/>
                <a:cs typeface="Arial"/>
              </a:rPr>
              <a:t> </a:t>
            </a:r>
            <a:r>
              <a:rPr sz="2400" dirty="0">
                <a:latin typeface="Arial"/>
                <a:cs typeface="Arial"/>
              </a:rPr>
              <a:t>program</a:t>
            </a:r>
            <a:r>
              <a:rPr sz="2400" spc="-10" dirty="0">
                <a:latin typeface="Arial"/>
                <a:cs typeface="Arial"/>
              </a:rPr>
              <a:t> </a:t>
            </a:r>
            <a:r>
              <a:rPr sz="2400" dirty="0">
                <a:latin typeface="Arial"/>
                <a:cs typeface="Arial"/>
              </a:rPr>
              <a:t>does</a:t>
            </a:r>
            <a:r>
              <a:rPr sz="2400" spc="-15" dirty="0">
                <a:latin typeface="Arial"/>
                <a:cs typeface="Arial"/>
              </a:rPr>
              <a:t> </a:t>
            </a:r>
            <a:r>
              <a:rPr sz="2400" dirty="0">
                <a:latin typeface="Arial"/>
                <a:cs typeface="Arial"/>
              </a:rPr>
              <a:t>not</a:t>
            </a:r>
            <a:r>
              <a:rPr sz="2400" spc="-5" dirty="0">
                <a:latin typeface="Arial"/>
                <a:cs typeface="Arial"/>
              </a:rPr>
              <a:t> </a:t>
            </a:r>
            <a:r>
              <a:rPr sz="2400" spc="-10" dirty="0">
                <a:latin typeface="Arial"/>
                <a:cs typeface="Arial"/>
              </a:rPr>
              <a:t>crash!</a:t>
            </a:r>
            <a:endParaRPr sz="2400">
              <a:latin typeface="Arial"/>
              <a:cs typeface="Arial"/>
            </a:endParaRPr>
          </a:p>
        </p:txBody>
      </p:sp>
      <mc:AlternateContent xmlns:mc="http://schemas.openxmlformats.org/markup-compatibility/2006" xmlns:p14="http://schemas.microsoft.com/office/powerpoint/2010/main">
        <mc:Choice Requires="p14">
          <p:contentPart p14:bwMode="auto" r:id="rId15">
            <p14:nvContentPartPr>
              <p14:cNvPr id="6" name="Ink 5">
                <a:extLst>
                  <a:ext uri="{FF2B5EF4-FFF2-40B4-BE49-F238E27FC236}">
                    <a16:creationId xmlns:a16="http://schemas.microsoft.com/office/drawing/2014/main" id="{3D977A45-BAE2-6D35-103A-8E8B49D36566}"/>
                  </a:ext>
                </a:extLst>
              </p14:cNvPr>
              <p14:cNvContentPartPr/>
              <p14:nvPr/>
            </p14:nvContentPartPr>
            <p14:xfrm>
              <a:off x="3984421" y="2442514"/>
              <a:ext cx="366840" cy="418680"/>
            </p14:xfrm>
          </p:contentPart>
        </mc:Choice>
        <mc:Fallback xmlns="">
          <p:pic>
            <p:nvPicPr>
              <p:cNvPr id="6" name="Ink 5">
                <a:extLst>
                  <a:ext uri="{FF2B5EF4-FFF2-40B4-BE49-F238E27FC236}">
                    <a16:creationId xmlns:a16="http://schemas.microsoft.com/office/drawing/2014/main" id="{3D977A45-BAE2-6D35-103A-8E8B49D36566}"/>
                  </a:ext>
                </a:extLst>
              </p:cNvPr>
              <p:cNvPicPr/>
              <p:nvPr/>
            </p:nvPicPr>
            <p:blipFill>
              <a:blip r:embed="rId16"/>
              <a:stretch>
                <a:fillRect/>
              </a:stretch>
            </p:blipFill>
            <p:spPr>
              <a:xfrm>
                <a:off x="3966781" y="2424874"/>
                <a:ext cx="402480" cy="454320"/>
              </a:xfrm>
              <a:prstGeom prst="rect">
                <a:avLst/>
              </a:prstGeom>
            </p:spPr>
          </p:pic>
        </mc:Fallback>
      </mc:AlternateContent>
      <p:sp>
        <p:nvSpPr>
          <p:cNvPr id="14" name="object 48">
            <a:extLst>
              <a:ext uri="{FF2B5EF4-FFF2-40B4-BE49-F238E27FC236}">
                <a16:creationId xmlns:a16="http://schemas.microsoft.com/office/drawing/2014/main" id="{A69A7EB5-33B2-4990-A313-D7630170B6E8}"/>
              </a:ext>
            </a:extLst>
          </p:cNvPr>
          <p:cNvSpPr txBox="1"/>
          <p:nvPr/>
        </p:nvSpPr>
        <p:spPr>
          <a:xfrm>
            <a:off x="4325492" y="4618101"/>
            <a:ext cx="50565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NOP</a:t>
            </a:r>
            <a:r>
              <a:rPr sz="2400" spc="-25" dirty="0">
                <a:latin typeface="Arial"/>
                <a:cs typeface="Arial"/>
              </a:rPr>
              <a:t> </a:t>
            </a:r>
            <a:r>
              <a:rPr sz="2400" dirty="0">
                <a:latin typeface="Arial"/>
                <a:cs typeface="Arial"/>
              </a:rPr>
              <a:t>advances to</a:t>
            </a:r>
            <a:r>
              <a:rPr sz="2400" spc="-15" dirty="0">
                <a:latin typeface="Arial"/>
                <a:cs typeface="Arial"/>
              </a:rPr>
              <a:t> </a:t>
            </a:r>
            <a:r>
              <a:rPr sz="2400" dirty="0">
                <a:latin typeface="Arial"/>
                <a:cs typeface="Arial"/>
              </a:rPr>
              <a:t>the</a:t>
            </a:r>
            <a:r>
              <a:rPr sz="2400" spc="-25" dirty="0">
                <a:latin typeface="Arial"/>
                <a:cs typeface="Arial"/>
              </a:rPr>
              <a:t> </a:t>
            </a:r>
            <a:r>
              <a:rPr sz="2400" dirty="0">
                <a:latin typeface="Arial"/>
                <a:cs typeface="Arial"/>
              </a:rPr>
              <a:t>next</a:t>
            </a:r>
            <a:r>
              <a:rPr sz="2400" spc="10" dirty="0">
                <a:latin typeface="Arial"/>
                <a:cs typeface="Arial"/>
              </a:rPr>
              <a:t> </a:t>
            </a:r>
            <a:r>
              <a:rPr sz="2400" spc="-10" dirty="0">
                <a:latin typeface="Arial"/>
                <a:cs typeface="Arial"/>
              </a:rPr>
              <a:t>instruction</a:t>
            </a:r>
            <a:endParaRPr sz="2400" dirty="0">
              <a:latin typeface="Arial"/>
              <a:cs typeface="Arial"/>
            </a:endParaRPr>
          </a:p>
        </p:txBody>
      </p:sp>
      <p:sp>
        <p:nvSpPr>
          <p:cNvPr id="15" name="TextBox 14">
            <a:extLst>
              <a:ext uri="{FF2B5EF4-FFF2-40B4-BE49-F238E27FC236}">
                <a16:creationId xmlns:a16="http://schemas.microsoft.com/office/drawing/2014/main" id="{4C63142B-3BDB-555E-0814-227EEF216E50}"/>
              </a:ext>
            </a:extLst>
          </p:cNvPr>
          <p:cNvSpPr txBox="1"/>
          <p:nvPr/>
        </p:nvSpPr>
        <p:spPr>
          <a:xfrm>
            <a:off x="6629400" y="624684"/>
            <a:ext cx="4657267" cy="1384995"/>
          </a:xfrm>
          <a:prstGeom prst="rect">
            <a:avLst/>
          </a:prstGeom>
          <a:noFill/>
        </p:spPr>
        <p:txBody>
          <a:bodyPr wrap="square" rtlCol="0">
            <a:spAutoFit/>
          </a:bodyPr>
          <a:lstStyle/>
          <a:p>
            <a:r>
              <a:rPr lang="en-US" sz="2800" dirty="0"/>
              <a:t>This large sequence of NOPs is called a NOP sled </a:t>
            </a:r>
            <a:r>
              <a:rPr lang="en-US" sz="2800" dirty="0">
                <a:sym typeface="Wingdings" panose="05000000000000000000" pitchFamily="2" charset="2"/>
              </a:rPr>
              <a:t></a:t>
            </a:r>
            <a:endParaRPr lang="en-US" sz="2800" dirty="0"/>
          </a:p>
        </p:txBody>
      </p:sp>
      <p:pic>
        <p:nvPicPr>
          <p:cNvPr id="2050" name="Picture 2" descr="Sled Racing Sled Toboggan - Club Penguin Sled Racing Racer, HD Png Download  - kindpng">
            <a:extLst>
              <a:ext uri="{FF2B5EF4-FFF2-40B4-BE49-F238E27FC236}">
                <a16:creationId xmlns:a16="http://schemas.microsoft.com/office/drawing/2014/main" id="{3D8242A9-88FE-64E5-A07C-C31D75FDDCD4}"/>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874298" y="1582621"/>
            <a:ext cx="1612900" cy="1607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66633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56</a:t>
            </a:fld>
            <a:endParaRPr lang="en-US" dirty="0"/>
          </a:p>
        </p:txBody>
      </p:sp>
      <p:sp>
        <p:nvSpPr>
          <p:cNvPr id="7" name="object 2">
            <a:extLst>
              <a:ext uri="{FF2B5EF4-FFF2-40B4-BE49-F238E27FC236}">
                <a16:creationId xmlns:a16="http://schemas.microsoft.com/office/drawing/2014/main" id="{77F3AB00-890C-870A-03E5-8F200D07FC1E}"/>
              </a:ext>
            </a:extLst>
          </p:cNvPr>
          <p:cNvSpPr txBox="1"/>
          <p:nvPr/>
        </p:nvSpPr>
        <p:spPr>
          <a:xfrm>
            <a:off x="143584" y="106546"/>
            <a:ext cx="5074285" cy="757555"/>
          </a:xfrm>
          <a:prstGeom prst="rect">
            <a:avLst/>
          </a:prstGeom>
        </p:spPr>
        <p:txBody>
          <a:bodyPr vert="horz" wrap="square" lIns="0" tIns="12700" rIns="0" bIns="0" rtlCol="0">
            <a:spAutoFit/>
          </a:bodyPr>
          <a:lstStyle/>
          <a:p>
            <a:pPr marL="12700" marR="5080">
              <a:lnSpc>
                <a:spcPct val="100000"/>
              </a:lnSpc>
              <a:spcBef>
                <a:spcPts val="100"/>
              </a:spcBef>
            </a:pPr>
            <a:r>
              <a:rPr sz="2400" b="1" u="sng" dirty="0">
                <a:uFill>
                  <a:solidFill>
                    <a:srgbClr val="000000"/>
                  </a:solidFill>
                </a:uFill>
                <a:latin typeface="Arial"/>
                <a:cs typeface="Arial"/>
              </a:rPr>
              <a:t>Step</a:t>
            </a:r>
            <a:r>
              <a:rPr sz="2400" b="1" u="sng" spc="-15" dirty="0">
                <a:uFill>
                  <a:solidFill>
                    <a:srgbClr val="000000"/>
                  </a:solidFill>
                </a:uFill>
                <a:latin typeface="Arial"/>
                <a:cs typeface="Arial"/>
              </a:rPr>
              <a:t> </a:t>
            </a:r>
            <a:r>
              <a:rPr sz="2400" b="1" u="sng" dirty="0">
                <a:uFill>
                  <a:solidFill>
                    <a:srgbClr val="000000"/>
                  </a:solidFill>
                </a:uFill>
                <a:latin typeface="Arial"/>
                <a:cs typeface="Arial"/>
              </a:rPr>
              <a:t>2:</a:t>
            </a:r>
            <a:r>
              <a:rPr sz="2400" b="1" spc="-20" dirty="0">
                <a:latin typeface="Arial"/>
                <a:cs typeface="Arial"/>
              </a:rPr>
              <a:t> </a:t>
            </a:r>
            <a:r>
              <a:rPr sz="2400" dirty="0">
                <a:latin typeface="Arial"/>
                <a:cs typeface="Arial"/>
              </a:rPr>
              <a:t>Find</a:t>
            </a:r>
            <a:r>
              <a:rPr sz="2400" spc="-10"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address</a:t>
            </a:r>
            <a:r>
              <a:rPr sz="2400" spc="-5" dirty="0">
                <a:latin typeface="Arial"/>
                <a:cs typeface="Arial"/>
              </a:rPr>
              <a:t> </a:t>
            </a:r>
            <a:r>
              <a:rPr lang="en-US" sz="2400" spc="-5" dirty="0">
                <a:latin typeface="Arial"/>
                <a:cs typeface="Arial"/>
              </a:rPr>
              <a:t>of </a:t>
            </a:r>
            <a:r>
              <a:rPr sz="2400" spc="-25" dirty="0">
                <a:latin typeface="Arial"/>
                <a:cs typeface="Arial"/>
              </a:rPr>
              <a:t>our </a:t>
            </a:r>
            <a:r>
              <a:rPr sz="2400" dirty="0">
                <a:latin typeface="Arial"/>
                <a:cs typeface="Arial"/>
              </a:rPr>
              <a:t>malicious</a:t>
            </a:r>
            <a:r>
              <a:rPr sz="2400" spc="10" dirty="0">
                <a:latin typeface="Arial"/>
                <a:cs typeface="Arial"/>
              </a:rPr>
              <a:t> </a:t>
            </a:r>
            <a:r>
              <a:rPr sz="2400" b="1" spc="-10" dirty="0">
                <a:latin typeface="Arial"/>
                <a:cs typeface="Arial"/>
              </a:rPr>
              <a:t>shellcode</a:t>
            </a:r>
            <a:endParaRPr sz="2400" dirty="0">
              <a:latin typeface="Arial"/>
              <a:cs typeface="Arial"/>
            </a:endParaRPr>
          </a:p>
        </p:txBody>
      </p:sp>
      <p:grpSp>
        <p:nvGrpSpPr>
          <p:cNvPr id="8" name="object 3">
            <a:extLst>
              <a:ext uri="{FF2B5EF4-FFF2-40B4-BE49-F238E27FC236}">
                <a16:creationId xmlns:a16="http://schemas.microsoft.com/office/drawing/2014/main" id="{3ED1E344-8F75-BA2F-1F8B-017654071B5F}"/>
              </a:ext>
            </a:extLst>
          </p:cNvPr>
          <p:cNvGrpSpPr/>
          <p:nvPr/>
        </p:nvGrpSpPr>
        <p:grpSpPr>
          <a:xfrm>
            <a:off x="597662" y="961897"/>
            <a:ext cx="3378200" cy="1182370"/>
            <a:chOff x="597662" y="961897"/>
            <a:chExt cx="3378200" cy="1182370"/>
          </a:xfrm>
        </p:grpSpPr>
        <p:sp>
          <p:nvSpPr>
            <p:cNvPr id="9" name="object 4">
              <a:extLst>
                <a:ext uri="{FF2B5EF4-FFF2-40B4-BE49-F238E27FC236}">
                  <a16:creationId xmlns:a16="http://schemas.microsoft.com/office/drawing/2014/main" id="{9C718859-5353-22BF-18DA-81BC003C90ED}"/>
                </a:ext>
              </a:extLst>
            </p:cNvPr>
            <p:cNvSpPr/>
            <p:nvPr/>
          </p:nvSpPr>
          <p:spPr>
            <a:xfrm>
              <a:off x="610362" y="974597"/>
              <a:ext cx="3352800" cy="1156970"/>
            </a:xfrm>
            <a:custGeom>
              <a:avLst/>
              <a:gdLst/>
              <a:ahLst/>
              <a:cxnLst/>
              <a:rect l="l" t="t" r="r" b="b"/>
              <a:pathLst>
                <a:path w="3352800" h="1156970">
                  <a:moveTo>
                    <a:pt x="3352800" y="0"/>
                  </a:moveTo>
                  <a:lnTo>
                    <a:pt x="0" y="0"/>
                  </a:lnTo>
                  <a:lnTo>
                    <a:pt x="0" y="1156715"/>
                  </a:lnTo>
                  <a:lnTo>
                    <a:pt x="3352800" y="1156715"/>
                  </a:lnTo>
                  <a:lnTo>
                    <a:pt x="3352800" y="0"/>
                  </a:lnTo>
                  <a:close/>
                </a:path>
              </a:pathLst>
            </a:custGeom>
            <a:solidFill>
              <a:srgbClr val="C0504D"/>
            </a:solidFill>
          </p:spPr>
          <p:txBody>
            <a:bodyPr wrap="square" lIns="0" tIns="0" rIns="0" bIns="0" rtlCol="0"/>
            <a:lstStyle/>
            <a:p>
              <a:endParaRPr/>
            </a:p>
          </p:txBody>
        </p:sp>
        <p:sp>
          <p:nvSpPr>
            <p:cNvPr id="10" name="object 5">
              <a:extLst>
                <a:ext uri="{FF2B5EF4-FFF2-40B4-BE49-F238E27FC236}">
                  <a16:creationId xmlns:a16="http://schemas.microsoft.com/office/drawing/2014/main" id="{36B791CA-37C1-8CAA-DD6F-3C0BDFFCE276}"/>
                </a:ext>
              </a:extLst>
            </p:cNvPr>
            <p:cNvSpPr/>
            <p:nvPr/>
          </p:nvSpPr>
          <p:spPr>
            <a:xfrm>
              <a:off x="610362" y="974597"/>
              <a:ext cx="3352800" cy="1156970"/>
            </a:xfrm>
            <a:custGeom>
              <a:avLst/>
              <a:gdLst/>
              <a:ahLst/>
              <a:cxnLst/>
              <a:rect l="l" t="t" r="r" b="b"/>
              <a:pathLst>
                <a:path w="3352800" h="1156970">
                  <a:moveTo>
                    <a:pt x="0" y="1156715"/>
                  </a:moveTo>
                  <a:lnTo>
                    <a:pt x="3352800" y="1156715"/>
                  </a:lnTo>
                  <a:lnTo>
                    <a:pt x="3352800" y="0"/>
                  </a:lnTo>
                  <a:lnTo>
                    <a:pt x="0" y="0"/>
                  </a:lnTo>
                  <a:lnTo>
                    <a:pt x="0" y="1156715"/>
                  </a:lnTo>
                  <a:close/>
                </a:path>
              </a:pathLst>
            </a:custGeom>
            <a:ln w="25400">
              <a:solidFill>
                <a:srgbClr val="000000"/>
              </a:solidFill>
            </a:ln>
          </p:spPr>
          <p:txBody>
            <a:bodyPr wrap="square" lIns="0" tIns="0" rIns="0" bIns="0" rtlCol="0"/>
            <a:lstStyle/>
            <a:p>
              <a:endParaRPr/>
            </a:p>
          </p:txBody>
        </p:sp>
      </p:grpSp>
      <p:sp>
        <p:nvSpPr>
          <p:cNvPr id="11" name="object 6">
            <a:extLst>
              <a:ext uri="{FF2B5EF4-FFF2-40B4-BE49-F238E27FC236}">
                <a16:creationId xmlns:a16="http://schemas.microsoft.com/office/drawing/2014/main" id="{AD8584A5-D63D-AECC-DCC9-38B2AA1555CD}"/>
              </a:ext>
            </a:extLst>
          </p:cNvPr>
          <p:cNvSpPr txBox="1"/>
          <p:nvPr/>
        </p:nvSpPr>
        <p:spPr>
          <a:xfrm>
            <a:off x="610362" y="974597"/>
            <a:ext cx="3352800" cy="115697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0"/>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12" name="object 7">
            <a:extLst>
              <a:ext uri="{FF2B5EF4-FFF2-40B4-BE49-F238E27FC236}">
                <a16:creationId xmlns:a16="http://schemas.microsoft.com/office/drawing/2014/main" id="{7626C62B-A9B0-B107-54FE-B3104C60801F}"/>
              </a:ext>
            </a:extLst>
          </p:cNvPr>
          <p:cNvGrpSpPr/>
          <p:nvPr/>
        </p:nvGrpSpPr>
        <p:grpSpPr>
          <a:xfrm>
            <a:off x="571487" y="2787383"/>
            <a:ext cx="3424554" cy="561340"/>
            <a:chOff x="571487" y="2787383"/>
            <a:chExt cx="3424554" cy="561340"/>
          </a:xfrm>
        </p:grpSpPr>
        <p:pic>
          <p:nvPicPr>
            <p:cNvPr id="13" name="object 8">
              <a:extLst>
                <a:ext uri="{FF2B5EF4-FFF2-40B4-BE49-F238E27FC236}">
                  <a16:creationId xmlns:a16="http://schemas.microsoft.com/office/drawing/2014/main" id="{854A8E2D-D81C-6C1A-54F6-C0B698B49270}"/>
                </a:ext>
              </a:extLst>
            </p:cNvPr>
            <p:cNvPicPr/>
            <p:nvPr/>
          </p:nvPicPr>
          <p:blipFill>
            <a:blip r:embed="rId3" cstate="print"/>
            <a:stretch>
              <a:fillRect/>
            </a:stretch>
          </p:blipFill>
          <p:spPr>
            <a:xfrm>
              <a:off x="571487" y="2816346"/>
              <a:ext cx="3424452" cy="437424"/>
            </a:xfrm>
            <a:prstGeom prst="rect">
              <a:avLst/>
            </a:prstGeom>
          </p:spPr>
        </p:pic>
        <p:pic>
          <p:nvPicPr>
            <p:cNvPr id="20" name="object 9">
              <a:extLst>
                <a:ext uri="{FF2B5EF4-FFF2-40B4-BE49-F238E27FC236}">
                  <a16:creationId xmlns:a16="http://schemas.microsoft.com/office/drawing/2014/main" id="{68FA25E2-E09A-520B-BD01-A86AF9AA404A}"/>
                </a:ext>
              </a:extLst>
            </p:cNvPr>
            <p:cNvPicPr/>
            <p:nvPr/>
          </p:nvPicPr>
          <p:blipFill>
            <a:blip r:embed="rId4" cstate="print"/>
            <a:stretch>
              <a:fillRect/>
            </a:stretch>
          </p:blipFill>
          <p:spPr>
            <a:xfrm>
              <a:off x="726948" y="2787383"/>
              <a:ext cx="3112007" cy="560844"/>
            </a:xfrm>
            <a:prstGeom prst="rect">
              <a:avLst/>
            </a:prstGeom>
          </p:spPr>
        </p:pic>
        <p:pic>
          <p:nvPicPr>
            <p:cNvPr id="21" name="object 10">
              <a:extLst>
                <a:ext uri="{FF2B5EF4-FFF2-40B4-BE49-F238E27FC236}">
                  <a16:creationId xmlns:a16="http://schemas.microsoft.com/office/drawing/2014/main" id="{082C155C-9EB5-40D3-43E4-89584B613181}"/>
                </a:ext>
              </a:extLst>
            </p:cNvPr>
            <p:cNvPicPr/>
            <p:nvPr/>
          </p:nvPicPr>
          <p:blipFill>
            <a:blip r:embed="rId5" cstate="print"/>
            <a:stretch>
              <a:fillRect/>
            </a:stretch>
          </p:blipFill>
          <p:spPr>
            <a:xfrm>
              <a:off x="609600" y="2834640"/>
              <a:ext cx="3352800" cy="365760"/>
            </a:xfrm>
            <a:prstGeom prst="rect">
              <a:avLst/>
            </a:prstGeom>
          </p:spPr>
        </p:pic>
        <p:sp>
          <p:nvSpPr>
            <p:cNvPr id="23" name="object 11">
              <a:extLst>
                <a:ext uri="{FF2B5EF4-FFF2-40B4-BE49-F238E27FC236}">
                  <a16:creationId xmlns:a16="http://schemas.microsoft.com/office/drawing/2014/main" id="{C4865E98-FC26-3F6B-A61A-43DE74C20765}"/>
                </a:ext>
              </a:extLst>
            </p:cNvPr>
            <p:cNvSpPr/>
            <p:nvPr/>
          </p:nvSpPr>
          <p:spPr>
            <a:xfrm>
              <a:off x="609600" y="28346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25" name="object 12">
            <a:extLst>
              <a:ext uri="{FF2B5EF4-FFF2-40B4-BE49-F238E27FC236}">
                <a16:creationId xmlns:a16="http://schemas.microsoft.com/office/drawing/2014/main" id="{1E3C5FA9-0440-2E2F-C255-8C0583944A9E}"/>
              </a:ext>
            </a:extLst>
          </p:cNvPr>
          <p:cNvSpPr txBox="1"/>
          <p:nvPr/>
        </p:nvSpPr>
        <p:spPr>
          <a:xfrm>
            <a:off x="615124" y="2852673"/>
            <a:ext cx="3343275" cy="299720"/>
          </a:xfrm>
          <a:prstGeom prst="rect">
            <a:avLst/>
          </a:prstGeom>
        </p:spPr>
        <p:txBody>
          <a:bodyPr vert="horz" wrap="square" lIns="0" tIns="12700" rIns="0" bIns="0" rtlCol="0">
            <a:spAutoFit/>
          </a:bodyPr>
          <a:lstStyle/>
          <a:p>
            <a:pPr marL="292100">
              <a:lnSpc>
                <a:spcPct val="100000"/>
              </a:lnSpc>
              <a:spcBef>
                <a:spcPts val="100"/>
              </a:spcBef>
            </a:pPr>
            <a:r>
              <a:rPr sz="1800" dirty="0">
                <a:latin typeface="Calibri"/>
                <a:cs typeface="Calibri"/>
              </a:rPr>
              <a:t>NOP</a:t>
            </a:r>
            <a:r>
              <a:rPr sz="1800" spc="-10" dirty="0">
                <a:latin typeface="Calibri"/>
                <a:cs typeface="Calibri"/>
              </a:rPr>
              <a:t> </a:t>
            </a:r>
            <a:r>
              <a:rPr sz="1800" dirty="0">
                <a:latin typeface="Calibri"/>
                <a:cs typeface="Calibri"/>
              </a:rPr>
              <a:t>NOP NOP</a:t>
            </a:r>
            <a:r>
              <a:rPr sz="1800" spc="-10" dirty="0">
                <a:latin typeface="Calibri"/>
                <a:cs typeface="Calibri"/>
              </a:rPr>
              <a:t> </a:t>
            </a:r>
            <a:r>
              <a:rPr sz="1800" dirty="0">
                <a:latin typeface="Calibri"/>
                <a:cs typeface="Calibri"/>
              </a:rPr>
              <a:t>NOP</a:t>
            </a:r>
            <a:r>
              <a:rPr sz="1800" spc="-10" dirty="0">
                <a:latin typeface="Calibri"/>
                <a:cs typeface="Calibri"/>
              </a:rPr>
              <a:t> </a:t>
            </a:r>
            <a:r>
              <a:rPr sz="1800" dirty="0">
                <a:latin typeface="Calibri"/>
                <a:cs typeface="Calibri"/>
              </a:rPr>
              <a:t>NOP</a:t>
            </a:r>
            <a:r>
              <a:rPr sz="1800" spc="-10" dirty="0">
                <a:latin typeface="Calibri"/>
                <a:cs typeface="Calibri"/>
              </a:rPr>
              <a:t> </a:t>
            </a:r>
            <a:r>
              <a:rPr sz="1800" spc="-25" dirty="0">
                <a:latin typeface="Calibri"/>
                <a:cs typeface="Calibri"/>
              </a:rPr>
              <a:t>NOP</a:t>
            </a:r>
            <a:endParaRPr sz="1800">
              <a:latin typeface="Calibri"/>
              <a:cs typeface="Calibri"/>
            </a:endParaRPr>
          </a:p>
        </p:txBody>
      </p:sp>
      <p:sp>
        <p:nvSpPr>
          <p:cNvPr id="26" name="object 13">
            <a:extLst>
              <a:ext uri="{FF2B5EF4-FFF2-40B4-BE49-F238E27FC236}">
                <a16:creationId xmlns:a16="http://schemas.microsoft.com/office/drawing/2014/main" id="{EAC4125A-FA61-5239-5E17-8FB2C2F5EF5E}"/>
              </a:ext>
            </a:extLst>
          </p:cNvPr>
          <p:cNvSpPr/>
          <p:nvPr/>
        </p:nvSpPr>
        <p:spPr>
          <a:xfrm>
            <a:off x="610362" y="32164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27" name="object 14">
            <a:extLst>
              <a:ext uri="{FF2B5EF4-FFF2-40B4-BE49-F238E27FC236}">
                <a16:creationId xmlns:a16="http://schemas.microsoft.com/office/drawing/2014/main" id="{D75B2838-0642-F335-B864-BD89CA6F6839}"/>
              </a:ext>
            </a:extLst>
          </p:cNvPr>
          <p:cNvSpPr txBox="1"/>
          <p:nvPr/>
        </p:nvSpPr>
        <p:spPr>
          <a:xfrm>
            <a:off x="623062" y="3229101"/>
            <a:ext cx="3327400" cy="431800"/>
          </a:xfrm>
          <a:prstGeom prst="rect">
            <a:avLst/>
          </a:prstGeom>
          <a:solidFill>
            <a:srgbClr val="C0504D"/>
          </a:solidFill>
        </p:spPr>
        <p:txBody>
          <a:bodyPr vert="horz" wrap="square" lIns="0" tIns="62865" rIns="0" bIns="0" rtlCol="0">
            <a:spAutoFit/>
          </a:bodyPr>
          <a:lstStyle/>
          <a:p>
            <a:pPr marL="739775">
              <a:lnSpc>
                <a:spcPct val="100000"/>
              </a:lnSpc>
              <a:spcBef>
                <a:spcPts val="495"/>
              </a:spcBef>
            </a:pPr>
            <a:r>
              <a:rPr sz="1800" dirty="0">
                <a:latin typeface="Calibri"/>
                <a:cs typeface="Calibri"/>
              </a:rPr>
              <a:t>New</a:t>
            </a:r>
            <a:r>
              <a:rPr sz="1800" spc="-15" dirty="0">
                <a:latin typeface="Calibri"/>
                <a:cs typeface="Calibri"/>
              </a:rPr>
              <a:t> </a:t>
            </a:r>
            <a:r>
              <a:rPr sz="1800" dirty="0">
                <a:latin typeface="Calibri"/>
                <a:cs typeface="Calibri"/>
              </a:rPr>
              <a:t>return</a:t>
            </a:r>
            <a:r>
              <a:rPr sz="1800" spc="-10" dirty="0">
                <a:latin typeface="Calibri"/>
                <a:cs typeface="Calibri"/>
              </a:rPr>
              <a:t> address</a:t>
            </a:r>
            <a:endParaRPr sz="1800">
              <a:latin typeface="Calibri"/>
              <a:cs typeface="Calibri"/>
            </a:endParaRPr>
          </a:p>
        </p:txBody>
      </p:sp>
      <p:grpSp>
        <p:nvGrpSpPr>
          <p:cNvPr id="28" name="object 15">
            <a:extLst>
              <a:ext uri="{FF2B5EF4-FFF2-40B4-BE49-F238E27FC236}">
                <a16:creationId xmlns:a16="http://schemas.microsoft.com/office/drawing/2014/main" id="{B1EBD16F-7B1C-5CB3-E804-1E0049BE1581}"/>
              </a:ext>
            </a:extLst>
          </p:cNvPr>
          <p:cNvGrpSpPr/>
          <p:nvPr/>
        </p:nvGrpSpPr>
        <p:grpSpPr>
          <a:xfrm>
            <a:off x="562355" y="3662171"/>
            <a:ext cx="3442970" cy="2620010"/>
            <a:chOff x="562355" y="3662171"/>
            <a:chExt cx="3442970" cy="2620010"/>
          </a:xfrm>
        </p:grpSpPr>
        <p:pic>
          <p:nvPicPr>
            <p:cNvPr id="29" name="object 16">
              <a:extLst>
                <a:ext uri="{FF2B5EF4-FFF2-40B4-BE49-F238E27FC236}">
                  <a16:creationId xmlns:a16="http://schemas.microsoft.com/office/drawing/2014/main" id="{F6106D0A-5860-0977-D7CF-96E0AE196546}"/>
                </a:ext>
              </a:extLst>
            </p:cNvPr>
            <p:cNvPicPr/>
            <p:nvPr/>
          </p:nvPicPr>
          <p:blipFill>
            <a:blip r:embed="rId6" cstate="print"/>
            <a:stretch>
              <a:fillRect/>
            </a:stretch>
          </p:blipFill>
          <p:spPr>
            <a:xfrm>
              <a:off x="562355" y="3662171"/>
              <a:ext cx="3442716" cy="2619755"/>
            </a:xfrm>
            <a:prstGeom prst="rect">
              <a:avLst/>
            </a:prstGeom>
          </p:spPr>
        </p:pic>
        <p:pic>
          <p:nvPicPr>
            <p:cNvPr id="30" name="object 17">
              <a:extLst>
                <a:ext uri="{FF2B5EF4-FFF2-40B4-BE49-F238E27FC236}">
                  <a16:creationId xmlns:a16="http://schemas.microsoft.com/office/drawing/2014/main" id="{E57C5E9D-8BB5-6C4E-3B3F-E7F83EE8FE15}"/>
                </a:ext>
              </a:extLst>
            </p:cNvPr>
            <p:cNvPicPr/>
            <p:nvPr/>
          </p:nvPicPr>
          <p:blipFill>
            <a:blip r:embed="rId7" cstate="print"/>
            <a:stretch>
              <a:fillRect/>
            </a:stretch>
          </p:blipFill>
          <p:spPr>
            <a:xfrm>
              <a:off x="609599" y="3689603"/>
              <a:ext cx="3352800" cy="2529840"/>
            </a:xfrm>
            <a:prstGeom prst="rect">
              <a:avLst/>
            </a:prstGeom>
          </p:spPr>
        </p:pic>
        <p:sp>
          <p:nvSpPr>
            <p:cNvPr id="31" name="object 18">
              <a:extLst>
                <a:ext uri="{FF2B5EF4-FFF2-40B4-BE49-F238E27FC236}">
                  <a16:creationId xmlns:a16="http://schemas.microsoft.com/office/drawing/2014/main" id="{F0C1F59C-386C-C39E-19EC-556D941DB1AF}"/>
                </a:ext>
              </a:extLst>
            </p:cNvPr>
            <p:cNvSpPr/>
            <p:nvPr/>
          </p:nvSpPr>
          <p:spPr>
            <a:xfrm>
              <a:off x="609599" y="3689603"/>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sp>
          <p:nvSpPr>
            <p:cNvPr id="32" name="object 19">
              <a:extLst>
                <a:ext uri="{FF2B5EF4-FFF2-40B4-BE49-F238E27FC236}">
                  <a16:creationId xmlns:a16="http://schemas.microsoft.com/office/drawing/2014/main" id="{A62D6AA0-4FE8-7955-6611-4379156F5FCC}"/>
                </a:ext>
              </a:extLst>
            </p:cNvPr>
            <p:cNvSpPr/>
            <p:nvPr/>
          </p:nvSpPr>
          <p:spPr>
            <a:xfrm>
              <a:off x="610361" y="3687317"/>
              <a:ext cx="3352800" cy="457200"/>
            </a:xfrm>
            <a:custGeom>
              <a:avLst/>
              <a:gdLst/>
              <a:ahLst/>
              <a:cxnLst/>
              <a:rect l="l" t="t" r="r" b="b"/>
              <a:pathLst>
                <a:path w="3352800" h="457200">
                  <a:moveTo>
                    <a:pt x="0" y="457199"/>
                  </a:moveTo>
                  <a:lnTo>
                    <a:pt x="3352800" y="457199"/>
                  </a:lnTo>
                  <a:lnTo>
                    <a:pt x="3352800" y="0"/>
                  </a:lnTo>
                  <a:lnTo>
                    <a:pt x="0" y="0"/>
                  </a:lnTo>
                  <a:lnTo>
                    <a:pt x="0" y="457199"/>
                  </a:lnTo>
                  <a:close/>
                </a:path>
              </a:pathLst>
            </a:custGeom>
            <a:ln w="25400">
              <a:solidFill>
                <a:srgbClr val="000000"/>
              </a:solidFill>
            </a:ln>
          </p:spPr>
          <p:txBody>
            <a:bodyPr wrap="square" lIns="0" tIns="0" rIns="0" bIns="0" rtlCol="0"/>
            <a:lstStyle/>
            <a:p>
              <a:endParaRPr/>
            </a:p>
          </p:txBody>
        </p:sp>
      </p:grpSp>
      <p:sp>
        <p:nvSpPr>
          <p:cNvPr id="33" name="object 20">
            <a:extLst>
              <a:ext uri="{FF2B5EF4-FFF2-40B4-BE49-F238E27FC236}">
                <a16:creationId xmlns:a16="http://schemas.microsoft.com/office/drawing/2014/main" id="{7AB2ABCE-40E4-54D5-DCCD-7CBDC942BF23}"/>
              </a:ext>
            </a:extLst>
          </p:cNvPr>
          <p:cNvSpPr txBox="1"/>
          <p:nvPr/>
        </p:nvSpPr>
        <p:spPr>
          <a:xfrm>
            <a:off x="623062" y="3700017"/>
            <a:ext cx="3327400" cy="431800"/>
          </a:xfrm>
          <a:prstGeom prst="rect">
            <a:avLst/>
          </a:prstGeom>
          <a:solidFill>
            <a:srgbClr val="A6A6A6">
              <a:alpha val="65881"/>
            </a:srgbClr>
          </a:solidFill>
        </p:spPr>
        <p:txBody>
          <a:bodyPr vert="horz" wrap="square" lIns="0" tIns="64135" rIns="0" bIns="0" rtlCol="0">
            <a:spAutoFit/>
          </a:bodyPr>
          <a:lstStyle/>
          <a:p>
            <a:pPr marL="284480">
              <a:lnSpc>
                <a:spcPct val="100000"/>
              </a:lnSpc>
              <a:spcBef>
                <a:spcPts val="505"/>
              </a:spcBef>
            </a:pPr>
            <a:r>
              <a:rPr sz="1800" dirty="0">
                <a:latin typeface="Calibri"/>
                <a:cs typeface="Calibri"/>
              </a:rPr>
              <a:t>NOP</a:t>
            </a:r>
            <a:r>
              <a:rPr sz="1800" spc="-10" dirty="0">
                <a:latin typeface="Calibri"/>
                <a:cs typeface="Calibri"/>
              </a:rPr>
              <a:t> </a:t>
            </a:r>
            <a:r>
              <a:rPr sz="1800" dirty="0">
                <a:latin typeface="Calibri"/>
                <a:cs typeface="Calibri"/>
              </a:rPr>
              <a:t>NOP NOP</a:t>
            </a:r>
            <a:r>
              <a:rPr sz="1800" spc="-10" dirty="0">
                <a:latin typeface="Calibri"/>
                <a:cs typeface="Calibri"/>
              </a:rPr>
              <a:t> </a:t>
            </a:r>
            <a:r>
              <a:rPr sz="1800" dirty="0">
                <a:latin typeface="Calibri"/>
                <a:cs typeface="Calibri"/>
              </a:rPr>
              <a:t>NOP</a:t>
            </a:r>
            <a:r>
              <a:rPr sz="1800" spc="-10" dirty="0">
                <a:latin typeface="Calibri"/>
                <a:cs typeface="Calibri"/>
              </a:rPr>
              <a:t> </a:t>
            </a:r>
            <a:r>
              <a:rPr sz="1800" dirty="0">
                <a:latin typeface="Calibri"/>
                <a:cs typeface="Calibri"/>
              </a:rPr>
              <a:t>NOP</a:t>
            </a:r>
            <a:r>
              <a:rPr sz="1800" spc="-10" dirty="0">
                <a:latin typeface="Calibri"/>
                <a:cs typeface="Calibri"/>
              </a:rPr>
              <a:t> </a:t>
            </a:r>
            <a:r>
              <a:rPr sz="1800" spc="-25" dirty="0">
                <a:latin typeface="Calibri"/>
                <a:cs typeface="Calibri"/>
              </a:rPr>
              <a:t>NOP</a:t>
            </a:r>
            <a:endParaRPr sz="1800">
              <a:latin typeface="Calibri"/>
              <a:cs typeface="Calibri"/>
            </a:endParaRPr>
          </a:p>
        </p:txBody>
      </p:sp>
      <p:grpSp>
        <p:nvGrpSpPr>
          <p:cNvPr id="34" name="object 21">
            <a:extLst>
              <a:ext uri="{FF2B5EF4-FFF2-40B4-BE49-F238E27FC236}">
                <a16:creationId xmlns:a16="http://schemas.microsoft.com/office/drawing/2014/main" id="{013EBB20-10F7-D87A-D2C9-6F4396477D60}"/>
              </a:ext>
            </a:extLst>
          </p:cNvPr>
          <p:cNvGrpSpPr/>
          <p:nvPr/>
        </p:nvGrpSpPr>
        <p:grpSpPr>
          <a:xfrm>
            <a:off x="562355" y="2467343"/>
            <a:ext cx="3442970" cy="561340"/>
            <a:chOff x="562355" y="2467343"/>
            <a:chExt cx="3442970" cy="561340"/>
          </a:xfrm>
        </p:grpSpPr>
        <p:pic>
          <p:nvPicPr>
            <p:cNvPr id="35" name="object 22">
              <a:extLst>
                <a:ext uri="{FF2B5EF4-FFF2-40B4-BE49-F238E27FC236}">
                  <a16:creationId xmlns:a16="http://schemas.microsoft.com/office/drawing/2014/main" id="{6D799ED7-686B-D015-4803-02E177F91870}"/>
                </a:ext>
              </a:extLst>
            </p:cNvPr>
            <p:cNvPicPr/>
            <p:nvPr/>
          </p:nvPicPr>
          <p:blipFill>
            <a:blip r:embed="rId8" cstate="print"/>
            <a:stretch>
              <a:fillRect/>
            </a:stretch>
          </p:blipFill>
          <p:spPr>
            <a:xfrm>
              <a:off x="562355" y="2487193"/>
              <a:ext cx="3442716" cy="455650"/>
            </a:xfrm>
            <a:prstGeom prst="rect">
              <a:avLst/>
            </a:prstGeom>
          </p:spPr>
        </p:pic>
        <p:pic>
          <p:nvPicPr>
            <p:cNvPr id="36" name="object 23">
              <a:extLst>
                <a:ext uri="{FF2B5EF4-FFF2-40B4-BE49-F238E27FC236}">
                  <a16:creationId xmlns:a16="http://schemas.microsoft.com/office/drawing/2014/main" id="{251452F3-D3AA-1192-1394-DD6FE33DE6BE}"/>
                </a:ext>
              </a:extLst>
            </p:cNvPr>
            <p:cNvPicPr/>
            <p:nvPr/>
          </p:nvPicPr>
          <p:blipFill>
            <a:blip r:embed="rId9" cstate="print"/>
            <a:stretch>
              <a:fillRect/>
            </a:stretch>
          </p:blipFill>
          <p:spPr>
            <a:xfrm>
              <a:off x="726947" y="2467343"/>
              <a:ext cx="3112007" cy="560844"/>
            </a:xfrm>
            <a:prstGeom prst="rect">
              <a:avLst/>
            </a:prstGeom>
          </p:spPr>
        </p:pic>
        <p:pic>
          <p:nvPicPr>
            <p:cNvPr id="37" name="object 24">
              <a:extLst>
                <a:ext uri="{FF2B5EF4-FFF2-40B4-BE49-F238E27FC236}">
                  <a16:creationId xmlns:a16="http://schemas.microsoft.com/office/drawing/2014/main" id="{57559154-B5C7-2365-7CEC-03194E7EE821}"/>
                </a:ext>
              </a:extLst>
            </p:cNvPr>
            <p:cNvPicPr/>
            <p:nvPr/>
          </p:nvPicPr>
          <p:blipFill>
            <a:blip r:embed="rId10" cstate="print"/>
            <a:stretch>
              <a:fillRect/>
            </a:stretch>
          </p:blipFill>
          <p:spPr>
            <a:xfrm>
              <a:off x="609599" y="2514600"/>
              <a:ext cx="3352800" cy="365760"/>
            </a:xfrm>
            <a:prstGeom prst="rect">
              <a:avLst/>
            </a:prstGeom>
          </p:spPr>
        </p:pic>
        <p:sp>
          <p:nvSpPr>
            <p:cNvPr id="38" name="object 25">
              <a:extLst>
                <a:ext uri="{FF2B5EF4-FFF2-40B4-BE49-F238E27FC236}">
                  <a16:creationId xmlns:a16="http://schemas.microsoft.com/office/drawing/2014/main" id="{AEC634E9-0F8C-01D3-4FDD-272478E0FAE0}"/>
                </a:ext>
              </a:extLst>
            </p:cNvPr>
            <p:cNvSpPr/>
            <p:nvPr/>
          </p:nvSpPr>
          <p:spPr>
            <a:xfrm>
              <a:off x="609599" y="251460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39" name="object 26">
            <a:extLst>
              <a:ext uri="{FF2B5EF4-FFF2-40B4-BE49-F238E27FC236}">
                <a16:creationId xmlns:a16="http://schemas.microsoft.com/office/drawing/2014/main" id="{282138A3-87BE-0C06-5A33-E903D1EB04BA}"/>
              </a:ext>
            </a:extLst>
          </p:cNvPr>
          <p:cNvSpPr txBox="1"/>
          <p:nvPr/>
        </p:nvSpPr>
        <p:spPr>
          <a:xfrm>
            <a:off x="615124" y="2533015"/>
            <a:ext cx="3343275" cy="299720"/>
          </a:xfrm>
          <a:prstGeom prst="rect">
            <a:avLst/>
          </a:prstGeom>
        </p:spPr>
        <p:txBody>
          <a:bodyPr vert="horz" wrap="square" lIns="0" tIns="12700" rIns="0" bIns="0" rtlCol="0">
            <a:spAutoFit/>
          </a:bodyPr>
          <a:lstStyle/>
          <a:p>
            <a:pPr marL="292100">
              <a:lnSpc>
                <a:spcPct val="100000"/>
              </a:lnSpc>
              <a:spcBef>
                <a:spcPts val="100"/>
              </a:spcBef>
            </a:pPr>
            <a:r>
              <a:rPr sz="1800" dirty="0">
                <a:latin typeface="Calibri"/>
                <a:cs typeface="Calibri"/>
              </a:rPr>
              <a:t>NOP</a:t>
            </a:r>
            <a:r>
              <a:rPr sz="1800" spc="-10" dirty="0">
                <a:latin typeface="Calibri"/>
                <a:cs typeface="Calibri"/>
              </a:rPr>
              <a:t> </a:t>
            </a:r>
            <a:r>
              <a:rPr sz="1800" dirty="0">
                <a:latin typeface="Calibri"/>
                <a:cs typeface="Calibri"/>
              </a:rPr>
              <a:t>NOP NOP</a:t>
            </a:r>
            <a:r>
              <a:rPr sz="1800" spc="-10" dirty="0">
                <a:latin typeface="Calibri"/>
                <a:cs typeface="Calibri"/>
              </a:rPr>
              <a:t> </a:t>
            </a:r>
            <a:r>
              <a:rPr sz="1800" dirty="0">
                <a:latin typeface="Calibri"/>
                <a:cs typeface="Calibri"/>
              </a:rPr>
              <a:t>NOP</a:t>
            </a:r>
            <a:r>
              <a:rPr sz="1800" spc="-10" dirty="0">
                <a:latin typeface="Calibri"/>
                <a:cs typeface="Calibri"/>
              </a:rPr>
              <a:t> </a:t>
            </a:r>
            <a:r>
              <a:rPr sz="1800" dirty="0">
                <a:latin typeface="Calibri"/>
                <a:cs typeface="Calibri"/>
              </a:rPr>
              <a:t>NOP</a:t>
            </a:r>
            <a:r>
              <a:rPr sz="1800" spc="-10" dirty="0">
                <a:latin typeface="Calibri"/>
                <a:cs typeface="Calibri"/>
              </a:rPr>
              <a:t> </a:t>
            </a:r>
            <a:r>
              <a:rPr sz="1800" spc="-25" dirty="0">
                <a:latin typeface="Calibri"/>
                <a:cs typeface="Calibri"/>
              </a:rPr>
              <a:t>NOP</a:t>
            </a:r>
            <a:endParaRPr sz="1800">
              <a:latin typeface="Calibri"/>
              <a:cs typeface="Calibri"/>
            </a:endParaRPr>
          </a:p>
        </p:txBody>
      </p:sp>
      <p:grpSp>
        <p:nvGrpSpPr>
          <p:cNvPr id="40" name="object 27">
            <a:extLst>
              <a:ext uri="{FF2B5EF4-FFF2-40B4-BE49-F238E27FC236}">
                <a16:creationId xmlns:a16="http://schemas.microsoft.com/office/drawing/2014/main" id="{859C808B-3FCF-BA57-290E-ECE1D4586EDF}"/>
              </a:ext>
            </a:extLst>
          </p:cNvPr>
          <p:cNvGrpSpPr/>
          <p:nvPr/>
        </p:nvGrpSpPr>
        <p:grpSpPr>
          <a:xfrm>
            <a:off x="562355" y="2090915"/>
            <a:ext cx="3442970" cy="561340"/>
            <a:chOff x="562355" y="2090915"/>
            <a:chExt cx="3442970" cy="561340"/>
          </a:xfrm>
        </p:grpSpPr>
        <p:pic>
          <p:nvPicPr>
            <p:cNvPr id="42" name="object 28">
              <a:extLst>
                <a:ext uri="{FF2B5EF4-FFF2-40B4-BE49-F238E27FC236}">
                  <a16:creationId xmlns:a16="http://schemas.microsoft.com/office/drawing/2014/main" id="{2DA8B686-23A3-D03B-0A9B-B576FED4719B}"/>
                </a:ext>
              </a:extLst>
            </p:cNvPr>
            <p:cNvPicPr/>
            <p:nvPr/>
          </p:nvPicPr>
          <p:blipFill>
            <a:blip r:embed="rId11" cstate="print"/>
            <a:stretch>
              <a:fillRect/>
            </a:stretch>
          </p:blipFill>
          <p:spPr>
            <a:xfrm>
              <a:off x="562355" y="2110689"/>
              <a:ext cx="3442716" cy="457250"/>
            </a:xfrm>
            <a:prstGeom prst="rect">
              <a:avLst/>
            </a:prstGeom>
          </p:spPr>
        </p:pic>
        <p:pic>
          <p:nvPicPr>
            <p:cNvPr id="43" name="object 29">
              <a:extLst>
                <a:ext uri="{FF2B5EF4-FFF2-40B4-BE49-F238E27FC236}">
                  <a16:creationId xmlns:a16="http://schemas.microsoft.com/office/drawing/2014/main" id="{CC38EEA6-F1F4-5DF9-C55F-EB84E29D6E57}"/>
                </a:ext>
              </a:extLst>
            </p:cNvPr>
            <p:cNvPicPr/>
            <p:nvPr/>
          </p:nvPicPr>
          <p:blipFill>
            <a:blip r:embed="rId12" cstate="print"/>
            <a:stretch>
              <a:fillRect/>
            </a:stretch>
          </p:blipFill>
          <p:spPr>
            <a:xfrm>
              <a:off x="726947" y="2090915"/>
              <a:ext cx="3112007" cy="560844"/>
            </a:xfrm>
            <a:prstGeom prst="rect">
              <a:avLst/>
            </a:prstGeom>
          </p:spPr>
        </p:pic>
        <p:pic>
          <p:nvPicPr>
            <p:cNvPr id="47" name="object 30">
              <a:extLst>
                <a:ext uri="{FF2B5EF4-FFF2-40B4-BE49-F238E27FC236}">
                  <a16:creationId xmlns:a16="http://schemas.microsoft.com/office/drawing/2014/main" id="{07545072-912B-EF54-255E-7073D17C75CD}"/>
                </a:ext>
              </a:extLst>
            </p:cNvPr>
            <p:cNvPicPr/>
            <p:nvPr/>
          </p:nvPicPr>
          <p:blipFill>
            <a:blip r:embed="rId13" cstate="print"/>
            <a:stretch>
              <a:fillRect/>
            </a:stretch>
          </p:blipFill>
          <p:spPr>
            <a:xfrm>
              <a:off x="609599" y="2138172"/>
              <a:ext cx="3352800" cy="367284"/>
            </a:xfrm>
            <a:prstGeom prst="rect">
              <a:avLst/>
            </a:prstGeom>
          </p:spPr>
        </p:pic>
        <p:sp>
          <p:nvSpPr>
            <p:cNvPr id="48" name="object 31">
              <a:extLst>
                <a:ext uri="{FF2B5EF4-FFF2-40B4-BE49-F238E27FC236}">
                  <a16:creationId xmlns:a16="http://schemas.microsoft.com/office/drawing/2014/main" id="{081DDC83-76DA-E4EE-95C0-6CBBCB854661}"/>
                </a:ext>
              </a:extLst>
            </p:cNvPr>
            <p:cNvSpPr/>
            <p:nvPr/>
          </p:nvSpPr>
          <p:spPr>
            <a:xfrm>
              <a:off x="609599" y="2138172"/>
              <a:ext cx="3352800" cy="367665"/>
            </a:xfrm>
            <a:custGeom>
              <a:avLst/>
              <a:gdLst/>
              <a:ahLst/>
              <a:cxnLst/>
              <a:rect l="l" t="t" r="r" b="b"/>
              <a:pathLst>
                <a:path w="3352800" h="367664">
                  <a:moveTo>
                    <a:pt x="0" y="367284"/>
                  </a:moveTo>
                  <a:lnTo>
                    <a:pt x="3352800" y="367284"/>
                  </a:lnTo>
                  <a:lnTo>
                    <a:pt x="3352800" y="0"/>
                  </a:lnTo>
                  <a:lnTo>
                    <a:pt x="0" y="0"/>
                  </a:lnTo>
                  <a:lnTo>
                    <a:pt x="0" y="367284"/>
                  </a:lnTo>
                  <a:close/>
                </a:path>
              </a:pathLst>
            </a:custGeom>
            <a:ln w="9525">
              <a:solidFill>
                <a:srgbClr val="000000"/>
              </a:solidFill>
            </a:ln>
          </p:spPr>
          <p:txBody>
            <a:bodyPr wrap="square" lIns="0" tIns="0" rIns="0" bIns="0" rtlCol="0"/>
            <a:lstStyle/>
            <a:p>
              <a:endParaRPr/>
            </a:p>
          </p:txBody>
        </p:sp>
      </p:grpSp>
      <p:sp>
        <p:nvSpPr>
          <p:cNvPr id="49" name="object 32">
            <a:extLst>
              <a:ext uri="{FF2B5EF4-FFF2-40B4-BE49-F238E27FC236}">
                <a16:creationId xmlns:a16="http://schemas.microsoft.com/office/drawing/2014/main" id="{B178206F-EDF1-4523-0E4A-8890E1BCB879}"/>
              </a:ext>
            </a:extLst>
          </p:cNvPr>
          <p:cNvSpPr txBox="1"/>
          <p:nvPr/>
        </p:nvSpPr>
        <p:spPr>
          <a:xfrm>
            <a:off x="615124" y="2156840"/>
            <a:ext cx="3343275" cy="299720"/>
          </a:xfrm>
          <a:prstGeom prst="rect">
            <a:avLst/>
          </a:prstGeom>
        </p:spPr>
        <p:txBody>
          <a:bodyPr vert="horz" wrap="square" lIns="0" tIns="12700" rIns="0" bIns="0" rtlCol="0">
            <a:spAutoFit/>
          </a:bodyPr>
          <a:lstStyle/>
          <a:p>
            <a:pPr marL="292100">
              <a:lnSpc>
                <a:spcPct val="100000"/>
              </a:lnSpc>
              <a:spcBef>
                <a:spcPts val="100"/>
              </a:spcBef>
            </a:pPr>
            <a:r>
              <a:rPr sz="1800" dirty="0">
                <a:latin typeface="Calibri"/>
                <a:cs typeface="Calibri"/>
              </a:rPr>
              <a:t>NOP</a:t>
            </a:r>
            <a:r>
              <a:rPr sz="1800" spc="-10" dirty="0">
                <a:latin typeface="Calibri"/>
                <a:cs typeface="Calibri"/>
              </a:rPr>
              <a:t> </a:t>
            </a:r>
            <a:r>
              <a:rPr sz="1800" dirty="0">
                <a:latin typeface="Calibri"/>
                <a:cs typeface="Calibri"/>
              </a:rPr>
              <a:t>NOP NOP</a:t>
            </a:r>
            <a:r>
              <a:rPr sz="1800" spc="-10" dirty="0">
                <a:latin typeface="Calibri"/>
                <a:cs typeface="Calibri"/>
              </a:rPr>
              <a:t> </a:t>
            </a:r>
            <a:r>
              <a:rPr sz="1800" dirty="0">
                <a:latin typeface="Calibri"/>
                <a:cs typeface="Calibri"/>
              </a:rPr>
              <a:t>NOP</a:t>
            </a:r>
            <a:r>
              <a:rPr sz="1800" spc="-10" dirty="0">
                <a:latin typeface="Calibri"/>
                <a:cs typeface="Calibri"/>
              </a:rPr>
              <a:t> </a:t>
            </a:r>
            <a:r>
              <a:rPr sz="1800" dirty="0">
                <a:latin typeface="Calibri"/>
                <a:cs typeface="Calibri"/>
              </a:rPr>
              <a:t>NOP</a:t>
            </a:r>
            <a:r>
              <a:rPr sz="1800" spc="-10" dirty="0">
                <a:latin typeface="Calibri"/>
                <a:cs typeface="Calibri"/>
              </a:rPr>
              <a:t> </a:t>
            </a:r>
            <a:r>
              <a:rPr sz="1800" spc="-25" dirty="0">
                <a:latin typeface="Calibri"/>
                <a:cs typeface="Calibri"/>
              </a:rPr>
              <a:t>NOP</a:t>
            </a:r>
            <a:endParaRPr sz="1800">
              <a:latin typeface="Calibri"/>
              <a:cs typeface="Calibri"/>
            </a:endParaRPr>
          </a:p>
        </p:txBody>
      </p:sp>
      <p:sp>
        <p:nvSpPr>
          <p:cNvPr id="58" name="object 39">
            <a:extLst>
              <a:ext uri="{FF2B5EF4-FFF2-40B4-BE49-F238E27FC236}">
                <a16:creationId xmlns:a16="http://schemas.microsoft.com/office/drawing/2014/main" id="{18005EC4-D8E8-9C7A-8F17-C2B1EC366821}"/>
              </a:ext>
            </a:extLst>
          </p:cNvPr>
          <p:cNvSpPr txBox="1"/>
          <p:nvPr/>
        </p:nvSpPr>
        <p:spPr>
          <a:xfrm>
            <a:off x="615124" y="4191761"/>
            <a:ext cx="3343275" cy="1946275"/>
          </a:xfrm>
          <a:prstGeom prst="rect">
            <a:avLst/>
          </a:prstGeom>
        </p:spPr>
        <p:txBody>
          <a:bodyPr vert="horz" wrap="square" lIns="0" tIns="12700" rIns="0" bIns="0" rtlCol="0">
            <a:spAutoFit/>
          </a:bodyPr>
          <a:lstStyle/>
          <a:p>
            <a:pPr marL="238125" marR="302895" algn="just">
              <a:lnSpc>
                <a:spcPct val="100000"/>
              </a:lnSpc>
              <a:spcBef>
                <a:spcPts val="100"/>
              </a:spcBef>
            </a:pPr>
            <a:r>
              <a:rPr sz="1800" dirty="0">
                <a:latin typeface="Arial"/>
                <a:cs typeface="Arial"/>
              </a:rPr>
              <a:t>NOP</a:t>
            </a:r>
            <a:r>
              <a:rPr sz="1800" spc="5" dirty="0">
                <a:latin typeface="Arial"/>
                <a:cs typeface="Arial"/>
              </a:rPr>
              <a:t> </a:t>
            </a:r>
            <a:r>
              <a:rPr sz="1800" dirty="0">
                <a:latin typeface="Arial"/>
                <a:cs typeface="Arial"/>
              </a:rPr>
              <a:t>NOP</a:t>
            </a:r>
            <a:r>
              <a:rPr sz="1800" spc="-10" dirty="0">
                <a:latin typeface="Arial"/>
                <a:cs typeface="Arial"/>
              </a:rPr>
              <a:t> </a:t>
            </a:r>
            <a:r>
              <a:rPr sz="1800" dirty="0">
                <a:latin typeface="Arial"/>
                <a:cs typeface="Arial"/>
              </a:rPr>
              <a:t>NOP NOP</a:t>
            </a:r>
            <a:r>
              <a:rPr sz="1800" spc="495" dirty="0">
                <a:latin typeface="Arial"/>
                <a:cs typeface="Arial"/>
              </a:rPr>
              <a:t> </a:t>
            </a:r>
            <a:r>
              <a:rPr sz="1800" spc="-25" dirty="0">
                <a:latin typeface="Arial"/>
                <a:cs typeface="Arial"/>
              </a:rPr>
              <a:t>NOP </a:t>
            </a:r>
            <a:r>
              <a:rPr sz="1800" dirty="0">
                <a:latin typeface="Arial"/>
                <a:cs typeface="Arial"/>
              </a:rPr>
              <a:t>NOP</a:t>
            </a:r>
            <a:r>
              <a:rPr sz="1800" spc="5" dirty="0">
                <a:latin typeface="Arial"/>
                <a:cs typeface="Arial"/>
              </a:rPr>
              <a:t> </a:t>
            </a:r>
            <a:r>
              <a:rPr sz="1800" dirty="0">
                <a:latin typeface="Arial"/>
                <a:cs typeface="Arial"/>
              </a:rPr>
              <a:t>NOP</a:t>
            </a:r>
            <a:r>
              <a:rPr sz="1800" spc="-10" dirty="0">
                <a:latin typeface="Arial"/>
                <a:cs typeface="Arial"/>
              </a:rPr>
              <a:t> </a:t>
            </a:r>
            <a:r>
              <a:rPr sz="1800" dirty="0">
                <a:latin typeface="Arial"/>
                <a:cs typeface="Arial"/>
              </a:rPr>
              <a:t>NOP NOP</a:t>
            </a:r>
            <a:r>
              <a:rPr sz="1800" spc="495" dirty="0">
                <a:latin typeface="Arial"/>
                <a:cs typeface="Arial"/>
              </a:rPr>
              <a:t> </a:t>
            </a:r>
            <a:r>
              <a:rPr sz="1800" spc="-25" dirty="0">
                <a:latin typeface="Arial"/>
                <a:cs typeface="Arial"/>
              </a:rPr>
              <a:t>NOP </a:t>
            </a:r>
            <a:r>
              <a:rPr sz="1800" dirty="0">
                <a:latin typeface="Arial"/>
                <a:cs typeface="Arial"/>
              </a:rPr>
              <a:t>NOP</a:t>
            </a:r>
            <a:r>
              <a:rPr sz="1800" spc="5" dirty="0">
                <a:latin typeface="Arial"/>
                <a:cs typeface="Arial"/>
              </a:rPr>
              <a:t> </a:t>
            </a:r>
            <a:r>
              <a:rPr sz="1800" dirty="0">
                <a:latin typeface="Arial"/>
                <a:cs typeface="Arial"/>
              </a:rPr>
              <a:t>NOP</a:t>
            </a:r>
            <a:r>
              <a:rPr sz="1800" spc="-10" dirty="0">
                <a:latin typeface="Arial"/>
                <a:cs typeface="Arial"/>
              </a:rPr>
              <a:t> </a:t>
            </a:r>
            <a:r>
              <a:rPr sz="1800" dirty="0">
                <a:latin typeface="Arial"/>
                <a:cs typeface="Arial"/>
              </a:rPr>
              <a:t>NOP NOP</a:t>
            </a:r>
            <a:r>
              <a:rPr sz="1800" spc="495" dirty="0">
                <a:latin typeface="Arial"/>
                <a:cs typeface="Arial"/>
              </a:rPr>
              <a:t> </a:t>
            </a:r>
            <a:r>
              <a:rPr sz="1800" spc="-25" dirty="0">
                <a:latin typeface="Arial"/>
                <a:cs typeface="Arial"/>
              </a:rPr>
              <a:t>NOP </a:t>
            </a:r>
            <a:r>
              <a:rPr sz="1800" dirty="0">
                <a:latin typeface="Arial"/>
                <a:cs typeface="Arial"/>
              </a:rPr>
              <a:t>NOP</a:t>
            </a:r>
            <a:r>
              <a:rPr sz="1800" spc="5" dirty="0">
                <a:latin typeface="Arial"/>
                <a:cs typeface="Arial"/>
              </a:rPr>
              <a:t> </a:t>
            </a:r>
            <a:r>
              <a:rPr sz="1800" dirty="0">
                <a:latin typeface="Arial"/>
                <a:cs typeface="Arial"/>
              </a:rPr>
              <a:t>NOP</a:t>
            </a:r>
            <a:r>
              <a:rPr sz="1800" spc="-10" dirty="0">
                <a:latin typeface="Arial"/>
                <a:cs typeface="Arial"/>
              </a:rPr>
              <a:t> </a:t>
            </a:r>
            <a:r>
              <a:rPr sz="1800" dirty="0">
                <a:latin typeface="Arial"/>
                <a:cs typeface="Arial"/>
              </a:rPr>
              <a:t>NOP NOP</a:t>
            </a:r>
            <a:r>
              <a:rPr sz="1800" spc="495" dirty="0">
                <a:latin typeface="Arial"/>
                <a:cs typeface="Arial"/>
              </a:rPr>
              <a:t> </a:t>
            </a:r>
            <a:r>
              <a:rPr sz="1800" spc="-25" dirty="0">
                <a:latin typeface="Arial"/>
                <a:cs typeface="Arial"/>
              </a:rPr>
              <a:t>NOP </a:t>
            </a:r>
            <a:r>
              <a:rPr sz="1800" dirty="0">
                <a:latin typeface="Arial"/>
                <a:cs typeface="Arial"/>
              </a:rPr>
              <a:t>NOP</a:t>
            </a:r>
            <a:r>
              <a:rPr sz="1800" spc="5" dirty="0">
                <a:latin typeface="Arial"/>
                <a:cs typeface="Arial"/>
              </a:rPr>
              <a:t> </a:t>
            </a:r>
            <a:r>
              <a:rPr sz="1800" dirty="0">
                <a:latin typeface="Arial"/>
                <a:cs typeface="Arial"/>
              </a:rPr>
              <a:t>NOP</a:t>
            </a:r>
            <a:r>
              <a:rPr sz="1800" spc="-10" dirty="0">
                <a:latin typeface="Arial"/>
                <a:cs typeface="Arial"/>
              </a:rPr>
              <a:t> </a:t>
            </a:r>
            <a:r>
              <a:rPr sz="1800" dirty="0">
                <a:latin typeface="Arial"/>
                <a:cs typeface="Arial"/>
              </a:rPr>
              <a:t>NOP NOP</a:t>
            </a:r>
            <a:r>
              <a:rPr sz="1800" spc="495" dirty="0">
                <a:latin typeface="Arial"/>
                <a:cs typeface="Arial"/>
              </a:rPr>
              <a:t> </a:t>
            </a:r>
            <a:r>
              <a:rPr sz="1800" spc="-25" dirty="0">
                <a:latin typeface="Arial"/>
                <a:cs typeface="Arial"/>
              </a:rPr>
              <a:t>NOP </a:t>
            </a:r>
            <a:r>
              <a:rPr sz="1800" dirty="0">
                <a:latin typeface="Arial"/>
                <a:cs typeface="Arial"/>
              </a:rPr>
              <a:t>NOP</a:t>
            </a:r>
            <a:r>
              <a:rPr sz="1800" spc="5" dirty="0">
                <a:latin typeface="Arial"/>
                <a:cs typeface="Arial"/>
              </a:rPr>
              <a:t> </a:t>
            </a:r>
            <a:r>
              <a:rPr sz="1800" dirty="0">
                <a:latin typeface="Arial"/>
                <a:cs typeface="Arial"/>
              </a:rPr>
              <a:t>NOP</a:t>
            </a:r>
            <a:r>
              <a:rPr sz="1800" spc="-10" dirty="0">
                <a:latin typeface="Arial"/>
                <a:cs typeface="Arial"/>
              </a:rPr>
              <a:t> </a:t>
            </a:r>
            <a:r>
              <a:rPr sz="1800" dirty="0">
                <a:latin typeface="Arial"/>
                <a:cs typeface="Arial"/>
              </a:rPr>
              <a:t>NOP NOP</a:t>
            </a:r>
            <a:r>
              <a:rPr sz="1800" spc="495" dirty="0">
                <a:latin typeface="Arial"/>
                <a:cs typeface="Arial"/>
              </a:rPr>
              <a:t> </a:t>
            </a:r>
            <a:r>
              <a:rPr sz="1800" spc="-25" dirty="0">
                <a:latin typeface="Arial"/>
                <a:cs typeface="Arial"/>
              </a:rPr>
              <a:t>NOP </a:t>
            </a:r>
            <a:r>
              <a:rPr sz="1800" dirty="0">
                <a:latin typeface="Arial"/>
                <a:cs typeface="Arial"/>
              </a:rPr>
              <a:t>NOP</a:t>
            </a:r>
            <a:r>
              <a:rPr sz="1800" spc="5" dirty="0">
                <a:latin typeface="Arial"/>
                <a:cs typeface="Arial"/>
              </a:rPr>
              <a:t> </a:t>
            </a:r>
            <a:r>
              <a:rPr sz="1800" dirty="0">
                <a:latin typeface="Arial"/>
                <a:cs typeface="Arial"/>
              </a:rPr>
              <a:t>NOP</a:t>
            </a:r>
            <a:r>
              <a:rPr sz="1800" spc="-10" dirty="0">
                <a:latin typeface="Arial"/>
                <a:cs typeface="Arial"/>
              </a:rPr>
              <a:t> </a:t>
            </a:r>
            <a:r>
              <a:rPr sz="1800" dirty="0">
                <a:latin typeface="Arial"/>
                <a:cs typeface="Arial"/>
              </a:rPr>
              <a:t>NOP NOP</a:t>
            </a:r>
            <a:r>
              <a:rPr sz="1800" spc="495" dirty="0">
                <a:latin typeface="Arial"/>
                <a:cs typeface="Arial"/>
              </a:rPr>
              <a:t> </a:t>
            </a:r>
            <a:r>
              <a:rPr sz="1800" spc="-25" dirty="0">
                <a:latin typeface="Arial"/>
                <a:cs typeface="Arial"/>
              </a:rPr>
              <a:t>NOP</a:t>
            </a:r>
            <a:endParaRPr sz="1800">
              <a:latin typeface="Arial"/>
              <a:cs typeface="Arial"/>
            </a:endParaRPr>
          </a:p>
        </p:txBody>
      </p:sp>
      <p:pic>
        <p:nvPicPr>
          <p:cNvPr id="68" name="object 42">
            <a:extLst>
              <a:ext uri="{FF2B5EF4-FFF2-40B4-BE49-F238E27FC236}">
                <a16:creationId xmlns:a16="http://schemas.microsoft.com/office/drawing/2014/main" id="{484A1AEE-9AC1-0FF5-2635-8D063EF00237}"/>
              </a:ext>
            </a:extLst>
          </p:cNvPr>
          <p:cNvPicPr/>
          <p:nvPr/>
        </p:nvPicPr>
        <p:blipFill>
          <a:blip r:embed="rId14" cstate="print"/>
          <a:stretch>
            <a:fillRect/>
          </a:stretch>
        </p:blipFill>
        <p:spPr>
          <a:xfrm>
            <a:off x="3899834" y="2823213"/>
            <a:ext cx="697692" cy="687193"/>
          </a:xfrm>
          <a:prstGeom prst="rect">
            <a:avLst/>
          </a:prstGeom>
        </p:spPr>
      </p:pic>
      <p:sp>
        <p:nvSpPr>
          <p:cNvPr id="69" name="object 43">
            <a:extLst>
              <a:ext uri="{FF2B5EF4-FFF2-40B4-BE49-F238E27FC236}">
                <a16:creationId xmlns:a16="http://schemas.microsoft.com/office/drawing/2014/main" id="{EB488463-06DB-6FD3-869C-9E8D15536256}"/>
              </a:ext>
            </a:extLst>
          </p:cNvPr>
          <p:cNvSpPr txBox="1"/>
          <p:nvPr/>
        </p:nvSpPr>
        <p:spPr>
          <a:xfrm>
            <a:off x="4666615" y="3102102"/>
            <a:ext cx="74930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a:cs typeface="Arial"/>
              </a:rPr>
              <a:t>Guess!</a:t>
            </a:r>
            <a:endParaRPr sz="1800">
              <a:latin typeface="Arial"/>
              <a:cs typeface="Arial"/>
            </a:endParaRPr>
          </a:p>
        </p:txBody>
      </p:sp>
      <mc:AlternateContent xmlns:mc="http://schemas.openxmlformats.org/markup-compatibility/2006" xmlns:p14="http://schemas.microsoft.com/office/powerpoint/2010/main">
        <mc:Choice Requires="p14">
          <p:contentPart p14:bwMode="auto" r:id="rId15">
            <p14:nvContentPartPr>
              <p14:cNvPr id="6" name="Ink 5">
                <a:extLst>
                  <a:ext uri="{FF2B5EF4-FFF2-40B4-BE49-F238E27FC236}">
                    <a16:creationId xmlns:a16="http://schemas.microsoft.com/office/drawing/2014/main" id="{3D977A45-BAE2-6D35-103A-8E8B49D36566}"/>
                  </a:ext>
                </a:extLst>
              </p14:cNvPr>
              <p14:cNvContentPartPr/>
              <p14:nvPr/>
            </p14:nvContentPartPr>
            <p14:xfrm>
              <a:off x="3984421" y="2442514"/>
              <a:ext cx="366840" cy="418680"/>
            </p14:xfrm>
          </p:contentPart>
        </mc:Choice>
        <mc:Fallback xmlns="">
          <p:pic>
            <p:nvPicPr>
              <p:cNvPr id="6" name="Ink 5">
                <a:extLst>
                  <a:ext uri="{FF2B5EF4-FFF2-40B4-BE49-F238E27FC236}">
                    <a16:creationId xmlns:a16="http://schemas.microsoft.com/office/drawing/2014/main" id="{3D977A45-BAE2-6D35-103A-8E8B49D36566}"/>
                  </a:ext>
                </a:extLst>
              </p:cNvPr>
              <p:cNvPicPr/>
              <p:nvPr/>
            </p:nvPicPr>
            <p:blipFill>
              <a:blip r:embed="rId16"/>
              <a:stretch>
                <a:fillRect/>
              </a:stretch>
            </p:blipFill>
            <p:spPr>
              <a:xfrm>
                <a:off x="3966421" y="2424514"/>
                <a:ext cx="402480" cy="4543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 name="Ink 1">
                <a:extLst>
                  <a:ext uri="{FF2B5EF4-FFF2-40B4-BE49-F238E27FC236}">
                    <a16:creationId xmlns:a16="http://schemas.microsoft.com/office/drawing/2014/main" id="{AA8F5B80-E658-BAC9-5F1A-5E309052ACBE}"/>
                  </a:ext>
                </a:extLst>
              </p14:cNvPr>
              <p14:cNvContentPartPr/>
              <p14:nvPr/>
            </p14:nvContentPartPr>
            <p14:xfrm>
              <a:off x="3992701" y="2044354"/>
              <a:ext cx="254520" cy="499320"/>
            </p14:xfrm>
          </p:contentPart>
        </mc:Choice>
        <mc:Fallback xmlns="">
          <p:pic>
            <p:nvPicPr>
              <p:cNvPr id="2" name="Ink 1">
                <a:extLst>
                  <a:ext uri="{FF2B5EF4-FFF2-40B4-BE49-F238E27FC236}">
                    <a16:creationId xmlns:a16="http://schemas.microsoft.com/office/drawing/2014/main" id="{AA8F5B80-E658-BAC9-5F1A-5E309052ACBE}"/>
                  </a:ext>
                </a:extLst>
              </p:cNvPr>
              <p:cNvPicPr/>
              <p:nvPr/>
            </p:nvPicPr>
            <p:blipFill>
              <a:blip r:embed="rId18"/>
              <a:stretch>
                <a:fillRect/>
              </a:stretch>
            </p:blipFill>
            <p:spPr>
              <a:xfrm>
                <a:off x="3974701" y="2026354"/>
                <a:ext cx="290160" cy="5349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B30F7CDA-A12D-FD7C-C554-2C658EB1DF52}"/>
                  </a:ext>
                </a:extLst>
              </p14:cNvPr>
              <p14:cNvContentPartPr/>
              <p14:nvPr/>
            </p14:nvContentPartPr>
            <p14:xfrm>
              <a:off x="4210861" y="1633594"/>
              <a:ext cx="598320" cy="482400"/>
            </p14:xfrm>
          </p:contentPart>
        </mc:Choice>
        <mc:Fallback xmlns="">
          <p:pic>
            <p:nvPicPr>
              <p:cNvPr id="15" name="Ink 14">
                <a:extLst>
                  <a:ext uri="{FF2B5EF4-FFF2-40B4-BE49-F238E27FC236}">
                    <a16:creationId xmlns:a16="http://schemas.microsoft.com/office/drawing/2014/main" id="{B30F7CDA-A12D-FD7C-C554-2C658EB1DF52}"/>
                  </a:ext>
                </a:extLst>
              </p:cNvPr>
              <p:cNvPicPr/>
              <p:nvPr/>
            </p:nvPicPr>
            <p:blipFill>
              <a:blip r:embed="rId20"/>
              <a:stretch>
                <a:fillRect/>
              </a:stretch>
            </p:blipFill>
            <p:spPr>
              <a:xfrm>
                <a:off x="4192861" y="1615954"/>
                <a:ext cx="633960" cy="518040"/>
              </a:xfrm>
              <a:prstGeom prst="rect">
                <a:avLst/>
              </a:prstGeom>
            </p:spPr>
          </p:pic>
        </mc:Fallback>
      </mc:AlternateContent>
      <p:sp>
        <p:nvSpPr>
          <p:cNvPr id="19" name="object 43">
            <a:extLst>
              <a:ext uri="{FF2B5EF4-FFF2-40B4-BE49-F238E27FC236}">
                <a16:creationId xmlns:a16="http://schemas.microsoft.com/office/drawing/2014/main" id="{BDCF9825-EE1C-A3E2-C618-8C1695A34BF0}"/>
              </a:ext>
            </a:extLst>
          </p:cNvPr>
          <p:cNvSpPr txBox="1"/>
          <p:nvPr/>
        </p:nvSpPr>
        <p:spPr>
          <a:xfrm>
            <a:off x="6718554" y="3888485"/>
            <a:ext cx="3997325" cy="1489710"/>
          </a:xfrm>
          <a:prstGeom prst="rect">
            <a:avLst/>
          </a:prstGeom>
        </p:spPr>
        <p:txBody>
          <a:bodyPr vert="horz" wrap="square" lIns="0" tIns="12700" rIns="0" bIns="0" rtlCol="0">
            <a:spAutoFit/>
          </a:bodyPr>
          <a:lstStyle/>
          <a:p>
            <a:pPr marL="12700" marR="5080">
              <a:lnSpc>
                <a:spcPct val="100000"/>
              </a:lnSpc>
              <a:spcBef>
                <a:spcPts val="100"/>
              </a:spcBef>
            </a:pPr>
            <a:r>
              <a:rPr sz="3200" dirty="0">
                <a:latin typeface="Arial"/>
                <a:cs typeface="Arial"/>
              </a:rPr>
              <a:t>Next:</a:t>
            </a:r>
            <a:r>
              <a:rPr sz="3200" spc="-30" dirty="0">
                <a:latin typeface="Arial"/>
                <a:cs typeface="Arial"/>
              </a:rPr>
              <a:t> </a:t>
            </a:r>
            <a:r>
              <a:rPr sz="3200" dirty="0">
                <a:latin typeface="Arial"/>
                <a:cs typeface="Arial"/>
              </a:rPr>
              <a:t>We</a:t>
            </a:r>
            <a:r>
              <a:rPr sz="3200" spc="-10" dirty="0">
                <a:latin typeface="Arial"/>
                <a:cs typeface="Arial"/>
              </a:rPr>
              <a:t> </a:t>
            </a:r>
            <a:r>
              <a:rPr sz="3200" dirty="0">
                <a:latin typeface="Arial"/>
                <a:cs typeface="Arial"/>
              </a:rPr>
              <a:t>need</a:t>
            </a:r>
            <a:r>
              <a:rPr sz="3200" spc="-30" dirty="0">
                <a:latin typeface="Arial"/>
                <a:cs typeface="Arial"/>
              </a:rPr>
              <a:t> </a:t>
            </a:r>
            <a:r>
              <a:rPr sz="3200" spc="-25" dirty="0">
                <a:latin typeface="Arial"/>
                <a:cs typeface="Arial"/>
              </a:rPr>
              <a:t>to </a:t>
            </a:r>
            <a:r>
              <a:rPr sz="3200" dirty="0">
                <a:latin typeface="Arial"/>
                <a:cs typeface="Arial"/>
              </a:rPr>
              <a:t>construct</a:t>
            </a:r>
            <a:r>
              <a:rPr sz="3200" spc="-55" dirty="0">
                <a:latin typeface="Arial"/>
                <a:cs typeface="Arial"/>
              </a:rPr>
              <a:t> </a:t>
            </a:r>
            <a:r>
              <a:rPr sz="3200" dirty="0">
                <a:latin typeface="Arial"/>
                <a:cs typeface="Arial"/>
              </a:rPr>
              <a:t>the</a:t>
            </a:r>
            <a:r>
              <a:rPr sz="3200" spc="-20" dirty="0">
                <a:latin typeface="Arial"/>
                <a:cs typeface="Arial"/>
              </a:rPr>
              <a:t> </a:t>
            </a:r>
            <a:r>
              <a:rPr sz="3200" spc="-10" dirty="0">
                <a:latin typeface="Arial"/>
                <a:cs typeface="Arial"/>
              </a:rPr>
              <a:t>contents </a:t>
            </a:r>
            <a:r>
              <a:rPr sz="3200" dirty="0">
                <a:latin typeface="Arial"/>
                <a:cs typeface="Arial"/>
              </a:rPr>
              <a:t>of</a:t>
            </a:r>
            <a:r>
              <a:rPr sz="3200" spc="-35" dirty="0">
                <a:latin typeface="Arial"/>
                <a:cs typeface="Arial"/>
              </a:rPr>
              <a:t> </a:t>
            </a:r>
            <a:r>
              <a:rPr sz="3200" dirty="0">
                <a:latin typeface="Arial"/>
                <a:cs typeface="Arial"/>
              </a:rPr>
              <a:t>our</a:t>
            </a:r>
            <a:r>
              <a:rPr sz="3200" spc="-25" dirty="0">
                <a:latin typeface="Arial"/>
                <a:cs typeface="Arial"/>
              </a:rPr>
              <a:t> </a:t>
            </a:r>
            <a:r>
              <a:rPr sz="3200" i="1" spc="-10" dirty="0">
                <a:latin typeface="Arial"/>
                <a:cs typeface="Arial"/>
              </a:rPr>
              <a:t>badfile</a:t>
            </a:r>
            <a:endParaRPr sz="3200" dirty="0">
              <a:latin typeface="Arial"/>
              <a:cs typeface="Arial"/>
            </a:endParaRPr>
          </a:p>
        </p:txBody>
      </p:sp>
    </p:spTree>
    <p:extLst>
      <p:ext uri="{BB962C8B-B14F-4D97-AF65-F5344CB8AC3E}">
        <p14:creationId xmlns:p14="http://schemas.microsoft.com/office/powerpoint/2010/main" val="19167640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57</a:t>
            </a:fld>
            <a:endParaRPr lang="en-US" dirty="0"/>
          </a:p>
        </p:txBody>
      </p:sp>
      <p:sp>
        <p:nvSpPr>
          <p:cNvPr id="16" name="object 4">
            <a:extLst>
              <a:ext uri="{FF2B5EF4-FFF2-40B4-BE49-F238E27FC236}">
                <a16:creationId xmlns:a16="http://schemas.microsoft.com/office/drawing/2014/main" id="{5C5BBAEF-C4C4-FAC7-0C1D-959721B83153}"/>
              </a:ext>
            </a:extLst>
          </p:cNvPr>
          <p:cNvSpPr txBox="1">
            <a:spLocks noGrp="1"/>
          </p:cNvSpPr>
          <p:nvPr>
            <p:ph type="title"/>
          </p:nvPr>
        </p:nvSpPr>
        <p:spPr>
          <a:xfrm>
            <a:off x="76200" y="0"/>
            <a:ext cx="2209800" cy="505267"/>
          </a:xfrm>
          <a:prstGeom prst="rect">
            <a:avLst/>
          </a:prstGeom>
        </p:spPr>
        <p:txBody>
          <a:bodyPr vert="horz" wrap="square" lIns="0" tIns="12700" rIns="0" bIns="0" rtlCol="0">
            <a:spAutoFit/>
          </a:bodyPr>
          <a:lstStyle/>
          <a:p>
            <a:pPr marL="12700">
              <a:lnSpc>
                <a:spcPct val="100000"/>
              </a:lnSpc>
              <a:spcBef>
                <a:spcPts val="100"/>
              </a:spcBef>
            </a:pPr>
            <a:r>
              <a:rPr sz="3200" b="1" i="1" spc="-10" dirty="0">
                <a:solidFill>
                  <a:srgbClr val="000000"/>
                </a:solidFill>
                <a:latin typeface="Arial"/>
                <a:cs typeface="Arial"/>
              </a:rPr>
              <a:t>exploit.py</a:t>
            </a:r>
            <a:endParaRPr sz="3200" b="1" dirty="0">
              <a:latin typeface="Arial"/>
              <a:cs typeface="Arial"/>
            </a:endParaRPr>
          </a:p>
        </p:txBody>
      </p:sp>
      <p:pic>
        <p:nvPicPr>
          <p:cNvPr id="41" name="Picture 40">
            <a:extLst>
              <a:ext uri="{FF2B5EF4-FFF2-40B4-BE49-F238E27FC236}">
                <a16:creationId xmlns:a16="http://schemas.microsoft.com/office/drawing/2014/main" id="{C36F2998-BCBD-E769-2C06-909F93A5D548}"/>
              </a:ext>
            </a:extLst>
          </p:cNvPr>
          <p:cNvPicPr>
            <a:picLocks noChangeAspect="1"/>
          </p:cNvPicPr>
          <p:nvPr/>
        </p:nvPicPr>
        <p:blipFill>
          <a:blip r:embed="rId3"/>
          <a:stretch>
            <a:fillRect/>
          </a:stretch>
        </p:blipFill>
        <p:spPr>
          <a:xfrm>
            <a:off x="76200" y="735944"/>
            <a:ext cx="7315200" cy="5856671"/>
          </a:xfrm>
          <a:prstGeom prst="rect">
            <a:avLst/>
          </a:prstGeom>
        </p:spPr>
      </p:pic>
      <p:sp>
        <p:nvSpPr>
          <p:cNvPr id="44" name="TextBox 43">
            <a:extLst>
              <a:ext uri="{FF2B5EF4-FFF2-40B4-BE49-F238E27FC236}">
                <a16:creationId xmlns:a16="http://schemas.microsoft.com/office/drawing/2014/main" id="{CC7650E7-F53D-2C24-E51F-94C6E20C8210}"/>
              </a:ext>
            </a:extLst>
          </p:cNvPr>
          <p:cNvSpPr txBox="1"/>
          <p:nvPr/>
        </p:nvSpPr>
        <p:spPr>
          <a:xfrm>
            <a:off x="2286000" y="200906"/>
            <a:ext cx="4753224" cy="369332"/>
          </a:xfrm>
          <a:prstGeom prst="rect">
            <a:avLst/>
          </a:prstGeom>
          <a:noFill/>
        </p:spPr>
        <p:txBody>
          <a:bodyPr wrap="none" rtlCol="0">
            <a:spAutoFit/>
          </a:bodyPr>
          <a:lstStyle/>
          <a:p>
            <a:r>
              <a:rPr lang="en-US" dirty="0"/>
              <a:t>This script will construct our </a:t>
            </a:r>
            <a:r>
              <a:rPr lang="en-US" dirty="0" err="1">
                <a:latin typeface="Courier New" panose="02070309020205020404" pitchFamily="49" charset="0"/>
                <a:cs typeface="Courier New" panose="02070309020205020404" pitchFamily="49" charset="0"/>
              </a:rPr>
              <a:t>badfile</a:t>
            </a:r>
            <a:r>
              <a:rPr lang="en-US" dirty="0"/>
              <a:t> for us!</a:t>
            </a:r>
          </a:p>
        </p:txBody>
      </p:sp>
    </p:spTree>
    <p:extLst>
      <p:ext uri="{BB962C8B-B14F-4D97-AF65-F5344CB8AC3E}">
        <p14:creationId xmlns:p14="http://schemas.microsoft.com/office/powerpoint/2010/main" val="1222565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58</a:t>
            </a:fld>
            <a:endParaRPr lang="en-US" dirty="0"/>
          </a:p>
        </p:txBody>
      </p:sp>
      <p:sp>
        <p:nvSpPr>
          <p:cNvPr id="16" name="object 4">
            <a:extLst>
              <a:ext uri="{FF2B5EF4-FFF2-40B4-BE49-F238E27FC236}">
                <a16:creationId xmlns:a16="http://schemas.microsoft.com/office/drawing/2014/main" id="{5C5BBAEF-C4C4-FAC7-0C1D-959721B83153}"/>
              </a:ext>
            </a:extLst>
          </p:cNvPr>
          <p:cNvSpPr txBox="1">
            <a:spLocks noGrp="1"/>
          </p:cNvSpPr>
          <p:nvPr>
            <p:ph type="title"/>
          </p:nvPr>
        </p:nvSpPr>
        <p:spPr>
          <a:xfrm>
            <a:off x="76200" y="0"/>
            <a:ext cx="2209800" cy="505267"/>
          </a:xfrm>
          <a:prstGeom prst="rect">
            <a:avLst/>
          </a:prstGeom>
        </p:spPr>
        <p:txBody>
          <a:bodyPr vert="horz" wrap="square" lIns="0" tIns="12700" rIns="0" bIns="0" rtlCol="0">
            <a:spAutoFit/>
          </a:bodyPr>
          <a:lstStyle/>
          <a:p>
            <a:pPr marL="12700">
              <a:lnSpc>
                <a:spcPct val="100000"/>
              </a:lnSpc>
              <a:spcBef>
                <a:spcPts val="100"/>
              </a:spcBef>
            </a:pPr>
            <a:r>
              <a:rPr sz="3200" b="1" i="1" spc="-10" dirty="0">
                <a:solidFill>
                  <a:srgbClr val="000000"/>
                </a:solidFill>
                <a:latin typeface="Arial"/>
                <a:cs typeface="Arial"/>
              </a:rPr>
              <a:t>exploit.py</a:t>
            </a:r>
            <a:endParaRPr sz="3200" b="1" dirty="0">
              <a:latin typeface="Arial"/>
              <a:cs typeface="Arial"/>
            </a:endParaRPr>
          </a:p>
        </p:txBody>
      </p:sp>
      <p:pic>
        <p:nvPicPr>
          <p:cNvPr id="41" name="Picture 40">
            <a:extLst>
              <a:ext uri="{FF2B5EF4-FFF2-40B4-BE49-F238E27FC236}">
                <a16:creationId xmlns:a16="http://schemas.microsoft.com/office/drawing/2014/main" id="{C36F2998-BCBD-E769-2C06-909F93A5D548}"/>
              </a:ext>
            </a:extLst>
          </p:cNvPr>
          <p:cNvPicPr>
            <a:picLocks noChangeAspect="1"/>
          </p:cNvPicPr>
          <p:nvPr/>
        </p:nvPicPr>
        <p:blipFill>
          <a:blip r:embed="rId3"/>
          <a:stretch>
            <a:fillRect/>
          </a:stretch>
        </p:blipFill>
        <p:spPr>
          <a:xfrm>
            <a:off x="76200" y="735944"/>
            <a:ext cx="7315200" cy="5856671"/>
          </a:xfrm>
          <a:prstGeom prst="rect">
            <a:avLst/>
          </a:prstGeom>
        </p:spPr>
      </p:pic>
      <p:sp>
        <p:nvSpPr>
          <p:cNvPr id="44" name="TextBox 43">
            <a:extLst>
              <a:ext uri="{FF2B5EF4-FFF2-40B4-BE49-F238E27FC236}">
                <a16:creationId xmlns:a16="http://schemas.microsoft.com/office/drawing/2014/main" id="{CC7650E7-F53D-2C24-E51F-94C6E20C8210}"/>
              </a:ext>
            </a:extLst>
          </p:cNvPr>
          <p:cNvSpPr txBox="1"/>
          <p:nvPr/>
        </p:nvSpPr>
        <p:spPr>
          <a:xfrm>
            <a:off x="2286000" y="200906"/>
            <a:ext cx="4753224" cy="369332"/>
          </a:xfrm>
          <a:prstGeom prst="rect">
            <a:avLst/>
          </a:prstGeom>
          <a:noFill/>
        </p:spPr>
        <p:txBody>
          <a:bodyPr wrap="none" rtlCol="0">
            <a:spAutoFit/>
          </a:bodyPr>
          <a:lstStyle/>
          <a:p>
            <a:r>
              <a:rPr lang="en-US" dirty="0"/>
              <a:t>This script will construct our </a:t>
            </a:r>
            <a:r>
              <a:rPr lang="en-US" dirty="0" err="1">
                <a:latin typeface="Courier New" panose="02070309020205020404" pitchFamily="49" charset="0"/>
                <a:cs typeface="Courier New" panose="02070309020205020404" pitchFamily="49" charset="0"/>
              </a:rPr>
              <a:t>badfile</a:t>
            </a:r>
            <a:r>
              <a:rPr lang="en-US" dirty="0"/>
              <a:t> for us!</a:t>
            </a:r>
          </a:p>
        </p:txBody>
      </p:sp>
      <p:sp>
        <p:nvSpPr>
          <p:cNvPr id="2" name="Arrow: Right 1">
            <a:extLst>
              <a:ext uri="{FF2B5EF4-FFF2-40B4-BE49-F238E27FC236}">
                <a16:creationId xmlns:a16="http://schemas.microsoft.com/office/drawing/2014/main" id="{F87BCF42-106D-CB3C-0ED7-3FDA13FB986A}"/>
              </a:ext>
            </a:extLst>
          </p:cNvPr>
          <p:cNvSpPr/>
          <p:nvPr/>
        </p:nvSpPr>
        <p:spPr>
          <a:xfrm rot="10607148">
            <a:off x="4967212" y="1307476"/>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AC12E53-F847-7FB4-EE29-9426CA921583}"/>
              </a:ext>
            </a:extLst>
          </p:cNvPr>
          <p:cNvSpPr txBox="1"/>
          <p:nvPr/>
        </p:nvSpPr>
        <p:spPr>
          <a:xfrm>
            <a:off x="5942824" y="1220569"/>
            <a:ext cx="4583306" cy="646331"/>
          </a:xfrm>
          <a:prstGeom prst="rect">
            <a:avLst/>
          </a:prstGeom>
          <a:noFill/>
        </p:spPr>
        <p:txBody>
          <a:bodyPr wrap="none" rtlCol="0">
            <a:spAutoFit/>
          </a:bodyPr>
          <a:lstStyle/>
          <a:p>
            <a:r>
              <a:rPr lang="en-US" dirty="0"/>
              <a:t>Malicious code to be injected (</a:t>
            </a:r>
            <a:r>
              <a:rPr lang="en-US" dirty="0">
                <a:latin typeface="Courier New" panose="02070309020205020404" pitchFamily="49" charset="0"/>
                <a:cs typeface="Courier New" panose="02070309020205020404" pitchFamily="49" charset="0"/>
              </a:rPr>
              <a:t>/bin/</a:t>
            </a:r>
            <a:r>
              <a:rPr lang="en-US" dirty="0" err="1">
                <a:latin typeface="Courier New" panose="02070309020205020404" pitchFamily="49" charset="0"/>
                <a:cs typeface="Courier New" panose="02070309020205020404" pitchFamily="49" charset="0"/>
              </a:rPr>
              <a:t>sh</a:t>
            </a:r>
            <a:r>
              <a:rPr lang="en-US" dirty="0"/>
              <a:t>)</a:t>
            </a:r>
          </a:p>
          <a:p>
            <a:r>
              <a:rPr lang="en-US" dirty="0"/>
              <a:t>(we will talk later about what exactly this is)</a:t>
            </a:r>
          </a:p>
        </p:txBody>
      </p:sp>
    </p:spTree>
    <p:extLst>
      <p:ext uri="{BB962C8B-B14F-4D97-AF65-F5344CB8AC3E}">
        <p14:creationId xmlns:p14="http://schemas.microsoft.com/office/powerpoint/2010/main" val="38524846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59</a:t>
            </a:fld>
            <a:endParaRPr lang="en-US" dirty="0"/>
          </a:p>
        </p:txBody>
      </p:sp>
      <p:sp>
        <p:nvSpPr>
          <p:cNvPr id="16" name="object 4">
            <a:extLst>
              <a:ext uri="{FF2B5EF4-FFF2-40B4-BE49-F238E27FC236}">
                <a16:creationId xmlns:a16="http://schemas.microsoft.com/office/drawing/2014/main" id="{5C5BBAEF-C4C4-FAC7-0C1D-959721B83153}"/>
              </a:ext>
            </a:extLst>
          </p:cNvPr>
          <p:cNvSpPr txBox="1">
            <a:spLocks noGrp="1"/>
          </p:cNvSpPr>
          <p:nvPr>
            <p:ph type="title"/>
          </p:nvPr>
        </p:nvSpPr>
        <p:spPr>
          <a:xfrm>
            <a:off x="76200" y="0"/>
            <a:ext cx="2209800" cy="505267"/>
          </a:xfrm>
          <a:prstGeom prst="rect">
            <a:avLst/>
          </a:prstGeom>
        </p:spPr>
        <p:txBody>
          <a:bodyPr vert="horz" wrap="square" lIns="0" tIns="12700" rIns="0" bIns="0" rtlCol="0">
            <a:spAutoFit/>
          </a:bodyPr>
          <a:lstStyle/>
          <a:p>
            <a:pPr marL="12700">
              <a:lnSpc>
                <a:spcPct val="100000"/>
              </a:lnSpc>
              <a:spcBef>
                <a:spcPts val="100"/>
              </a:spcBef>
            </a:pPr>
            <a:r>
              <a:rPr sz="3200" b="1" i="1" spc="-10" dirty="0">
                <a:solidFill>
                  <a:srgbClr val="000000"/>
                </a:solidFill>
                <a:latin typeface="Arial"/>
                <a:cs typeface="Arial"/>
              </a:rPr>
              <a:t>exploit.py</a:t>
            </a:r>
            <a:endParaRPr sz="3200" b="1" dirty="0">
              <a:latin typeface="Arial"/>
              <a:cs typeface="Arial"/>
            </a:endParaRPr>
          </a:p>
        </p:txBody>
      </p:sp>
      <p:pic>
        <p:nvPicPr>
          <p:cNvPr id="41" name="Picture 40">
            <a:extLst>
              <a:ext uri="{FF2B5EF4-FFF2-40B4-BE49-F238E27FC236}">
                <a16:creationId xmlns:a16="http://schemas.microsoft.com/office/drawing/2014/main" id="{C36F2998-BCBD-E769-2C06-909F93A5D548}"/>
              </a:ext>
            </a:extLst>
          </p:cNvPr>
          <p:cNvPicPr>
            <a:picLocks noChangeAspect="1"/>
          </p:cNvPicPr>
          <p:nvPr/>
        </p:nvPicPr>
        <p:blipFill>
          <a:blip r:embed="rId3"/>
          <a:stretch>
            <a:fillRect/>
          </a:stretch>
        </p:blipFill>
        <p:spPr>
          <a:xfrm>
            <a:off x="76200" y="735944"/>
            <a:ext cx="7315200" cy="5856671"/>
          </a:xfrm>
          <a:prstGeom prst="rect">
            <a:avLst/>
          </a:prstGeom>
        </p:spPr>
      </p:pic>
      <p:sp>
        <p:nvSpPr>
          <p:cNvPr id="44" name="TextBox 43">
            <a:extLst>
              <a:ext uri="{FF2B5EF4-FFF2-40B4-BE49-F238E27FC236}">
                <a16:creationId xmlns:a16="http://schemas.microsoft.com/office/drawing/2014/main" id="{CC7650E7-F53D-2C24-E51F-94C6E20C8210}"/>
              </a:ext>
            </a:extLst>
          </p:cNvPr>
          <p:cNvSpPr txBox="1"/>
          <p:nvPr/>
        </p:nvSpPr>
        <p:spPr>
          <a:xfrm>
            <a:off x="2286000" y="200906"/>
            <a:ext cx="4753224" cy="369332"/>
          </a:xfrm>
          <a:prstGeom prst="rect">
            <a:avLst/>
          </a:prstGeom>
          <a:noFill/>
        </p:spPr>
        <p:txBody>
          <a:bodyPr wrap="none" rtlCol="0">
            <a:spAutoFit/>
          </a:bodyPr>
          <a:lstStyle/>
          <a:p>
            <a:r>
              <a:rPr lang="en-US" dirty="0"/>
              <a:t>This script will construct our </a:t>
            </a:r>
            <a:r>
              <a:rPr lang="en-US" dirty="0" err="1">
                <a:latin typeface="Courier New" panose="02070309020205020404" pitchFamily="49" charset="0"/>
                <a:cs typeface="Courier New" panose="02070309020205020404" pitchFamily="49" charset="0"/>
              </a:rPr>
              <a:t>badfile</a:t>
            </a:r>
            <a:r>
              <a:rPr lang="en-US" dirty="0"/>
              <a:t> for us!</a:t>
            </a:r>
          </a:p>
        </p:txBody>
      </p:sp>
      <p:sp>
        <p:nvSpPr>
          <p:cNvPr id="2" name="Arrow: Right 1">
            <a:extLst>
              <a:ext uri="{FF2B5EF4-FFF2-40B4-BE49-F238E27FC236}">
                <a16:creationId xmlns:a16="http://schemas.microsoft.com/office/drawing/2014/main" id="{F87BCF42-106D-CB3C-0ED7-3FDA13FB986A}"/>
              </a:ext>
            </a:extLst>
          </p:cNvPr>
          <p:cNvSpPr/>
          <p:nvPr/>
        </p:nvSpPr>
        <p:spPr>
          <a:xfrm rot="10607148">
            <a:off x="4967212" y="1307476"/>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AC12E53-F847-7FB4-EE29-9426CA921583}"/>
              </a:ext>
            </a:extLst>
          </p:cNvPr>
          <p:cNvSpPr txBox="1"/>
          <p:nvPr/>
        </p:nvSpPr>
        <p:spPr>
          <a:xfrm>
            <a:off x="5942824" y="1220569"/>
            <a:ext cx="4583306" cy="646331"/>
          </a:xfrm>
          <a:prstGeom prst="rect">
            <a:avLst/>
          </a:prstGeom>
          <a:noFill/>
        </p:spPr>
        <p:txBody>
          <a:bodyPr wrap="none" rtlCol="0">
            <a:spAutoFit/>
          </a:bodyPr>
          <a:lstStyle/>
          <a:p>
            <a:r>
              <a:rPr lang="en-US" dirty="0"/>
              <a:t>Malicious code to be injected (</a:t>
            </a:r>
            <a:r>
              <a:rPr lang="en-US" dirty="0">
                <a:latin typeface="Courier New" panose="02070309020205020404" pitchFamily="49" charset="0"/>
                <a:cs typeface="Courier New" panose="02070309020205020404" pitchFamily="49" charset="0"/>
              </a:rPr>
              <a:t>/bin/</a:t>
            </a:r>
            <a:r>
              <a:rPr lang="en-US" dirty="0" err="1">
                <a:latin typeface="Courier New" panose="02070309020205020404" pitchFamily="49" charset="0"/>
                <a:cs typeface="Courier New" panose="02070309020205020404" pitchFamily="49" charset="0"/>
              </a:rPr>
              <a:t>sh</a:t>
            </a:r>
            <a:r>
              <a:rPr lang="en-US" dirty="0"/>
              <a:t>)</a:t>
            </a:r>
          </a:p>
          <a:p>
            <a:r>
              <a:rPr lang="en-US" dirty="0"/>
              <a:t>(we will talk later about what exactly this is)</a:t>
            </a:r>
          </a:p>
        </p:txBody>
      </p:sp>
      <p:sp>
        <p:nvSpPr>
          <p:cNvPr id="7" name="Arrow: Right 6">
            <a:extLst>
              <a:ext uri="{FF2B5EF4-FFF2-40B4-BE49-F238E27FC236}">
                <a16:creationId xmlns:a16="http://schemas.microsoft.com/office/drawing/2014/main" id="{490EA51A-DDE8-9DFD-10EF-50318F72A619}"/>
              </a:ext>
            </a:extLst>
          </p:cNvPr>
          <p:cNvSpPr/>
          <p:nvPr/>
        </p:nvSpPr>
        <p:spPr>
          <a:xfrm rot="10607148">
            <a:off x="4676823" y="2605604"/>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31E91AD-C37F-1894-48C3-92D7D5AD232F}"/>
              </a:ext>
            </a:extLst>
          </p:cNvPr>
          <p:cNvSpPr txBox="1"/>
          <p:nvPr/>
        </p:nvSpPr>
        <p:spPr>
          <a:xfrm>
            <a:off x="5768400" y="2579580"/>
            <a:ext cx="5506636" cy="369332"/>
          </a:xfrm>
          <a:prstGeom prst="rect">
            <a:avLst/>
          </a:prstGeom>
          <a:noFill/>
        </p:spPr>
        <p:txBody>
          <a:bodyPr wrap="none" rtlCol="0">
            <a:spAutoFit/>
          </a:bodyPr>
          <a:lstStyle/>
          <a:p>
            <a:r>
              <a:rPr lang="en-US" dirty="0"/>
              <a:t>Initially fill entire payload with NOP operators (0x90)</a:t>
            </a:r>
          </a:p>
        </p:txBody>
      </p:sp>
    </p:spTree>
    <p:extLst>
      <p:ext uri="{BB962C8B-B14F-4D97-AF65-F5344CB8AC3E}">
        <p14:creationId xmlns:p14="http://schemas.microsoft.com/office/powerpoint/2010/main" val="3063190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a:t>
            </a:fld>
            <a:endParaRPr lang="en-US" dirty="0"/>
          </a:p>
        </p:txBody>
      </p:sp>
      <p:pic>
        <p:nvPicPr>
          <p:cNvPr id="9" name="Picture 8">
            <a:extLst>
              <a:ext uri="{FF2B5EF4-FFF2-40B4-BE49-F238E27FC236}">
                <a16:creationId xmlns:a16="http://schemas.microsoft.com/office/drawing/2014/main" id="{08786C58-CC03-8D7B-858E-9455FFBA67D0}"/>
              </a:ext>
            </a:extLst>
          </p:cNvPr>
          <p:cNvPicPr>
            <a:picLocks noChangeAspect="1"/>
          </p:cNvPicPr>
          <p:nvPr/>
        </p:nvPicPr>
        <p:blipFill>
          <a:blip r:embed="rId3"/>
          <a:stretch>
            <a:fillRect/>
          </a:stretch>
        </p:blipFill>
        <p:spPr>
          <a:xfrm>
            <a:off x="91440" y="16268"/>
            <a:ext cx="6282249" cy="6858000"/>
          </a:xfrm>
          <a:prstGeom prst="rect">
            <a:avLst/>
          </a:prstGeom>
          <a:ln w="12700">
            <a:solidFill>
              <a:schemeClr val="tx1"/>
            </a:solidFill>
          </a:ln>
        </p:spPr>
      </p:pic>
    </p:spTree>
    <p:extLst>
      <p:ext uri="{BB962C8B-B14F-4D97-AF65-F5344CB8AC3E}">
        <p14:creationId xmlns:p14="http://schemas.microsoft.com/office/powerpoint/2010/main" val="13722625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60</a:t>
            </a:fld>
            <a:endParaRPr lang="en-US" dirty="0"/>
          </a:p>
        </p:txBody>
      </p:sp>
      <p:sp>
        <p:nvSpPr>
          <p:cNvPr id="16" name="object 4">
            <a:extLst>
              <a:ext uri="{FF2B5EF4-FFF2-40B4-BE49-F238E27FC236}">
                <a16:creationId xmlns:a16="http://schemas.microsoft.com/office/drawing/2014/main" id="{5C5BBAEF-C4C4-FAC7-0C1D-959721B83153}"/>
              </a:ext>
            </a:extLst>
          </p:cNvPr>
          <p:cNvSpPr txBox="1">
            <a:spLocks noGrp="1"/>
          </p:cNvSpPr>
          <p:nvPr>
            <p:ph type="title"/>
          </p:nvPr>
        </p:nvSpPr>
        <p:spPr>
          <a:xfrm>
            <a:off x="76200" y="0"/>
            <a:ext cx="2209800" cy="505267"/>
          </a:xfrm>
          <a:prstGeom prst="rect">
            <a:avLst/>
          </a:prstGeom>
        </p:spPr>
        <p:txBody>
          <a:bodyPr vert="horz" wrap="square" lIns="0" tIns="12700" rIns="0" bIns="0" rtlCol="0">
            <a:spAutoFit/>
          </a:bodyPr>
          <a:lstStyle/>
          <a:p>
            <a:pPr marL="12700">
              <a:lnSpc>
                <a:spcPct val="100000"/>
              </a:lnSpc>
              <a:spcBef>
                <a:spcPts val="100"/>
              </a:spcBef>
            </a:pPr>
            <a:r>
              <a:rPr sz="3200" b="1" i="1" spc="-10" dirty="0">
                <a:solidFill>
                  <a:srgbClr val="000000"/>
                </a:solidFill>
                <a:latin typeface="Arial"/>
                <a:cs typeface="Arial"/>
              </a:rPr>
              <a:t>exploit.py</a:t>
            </a:r>
            <a:endParaRPr sz="3200" b="1" dirty="0">
              <a:latin typeface="Arial"/>
              <a:cs typeface="Arial"/>
            </a:endParaRPr>
          </a:p>
        </p:txBody>
      </p:sp>
      <p:pic>
        <p:nvPicPr>
          <p:cNvPr id="41" name="Picture 40">
            <a:extLst>
              <a:ext uri="{FF2B5EF4-FFF2-40B4-BE49-F238E27FC236}">
                <a16:creationId xmlns:a16="http://schemas.microsoft.com/office/drawing/2014/main" id="{C36F2998-BCBD-E769-2C06-909F93A5D548}"/>
              </a:ext>
            </a:extLst>
          </p:cNvPr>
          <p:cNvPicPr>
            <a:picLocks noChangeAspect="1"/>
          </p:cNvPicPr>
          <p:nvPr/>
        </p:nvPicPr>
        <p:blipFill>
          <a:blip r:embed="rId3"/>
          <a:stretch>
            <a:fillRect/>
          </a:stretch>
        </p:blipFill>
        <p:spPr>
          <a:xfrm>
            <a:off x="107519" y="730908"/>
            <a:ext cx="7315200" cy="5856671"/>
          </a:xfrm>
          <a:prstGeom prst="rect">
            <a:avLst/>
          </a:prstGeom>
        </p:spPr>
      </p:pic>
      <p:sp>
        <p:nvSpPr>
          <p:cNvPr id="44" name="TextBox 43">
            <a:extLst>
              <a:ext uri="{FF2B5EF4-FFF2-40B4-BE49-F238E27FC236}">
                <a16:creationId xmlns:a16="http://schemas.microsoft.com/office/drawing/2014/main" id="{CC7650E7-F53D-2C24-E51F-94C6E20C8210}"/>
              </a:ext>
            </a:extLst>
          </p:cNvPr>
          <p:cNvSpPr txBox="1"/>
          <p:nvPr/>
        </p:nvSpPr>
        <p:spPr>
          <a:xfrm>
            <a:off x="2286000" y="200906"/>
            <a:ext cx="4753224" cy="369332"/>
          </a:xfrm>
          <a:prstGeom prst="rect">
            <a:avLst/>
          </a:prstGeom>
          <a:noFill/>
        </p:spPr>
        <p:txBody>
          <a:bodyPr wrap="none" rtlCol="0">
            <a:spAutoFit/>
          </a:bodyPr>
          <a:lstStyle/>
          <a:p>
            <a:r>
              <a:rPr lang="en-US" dirty="0"/>
              <a:t>This script will construct our </a:t>
            </a:r>
            <a:r>
              <a:rPr lang="en-US" dirty="0" err="1">
                <a:latin typeface="Courier New" panose="02070309020205020404" pitchFamily="49" charset="0"/>
                <a:cs typeface="Courier New" panose="02070309020205020404" pitchFamily="49" charset="0"/>
              </a:rPr>
              <a:t>badfile</a:t>
            </a:r>
            <a:r>
              <a:rPr lang="en-US" dirty="0"/>
              <a:t> for us!</a:t>
            </a:r>
          </a:p>
        </p:txBody>
      </p:sp>
      <p:sp>
        <p:nvSpPr>
          <p:cNvPr id="2" name="Arrow: Right 1">
            <a:extLst>
              <a:ext uri="{FF2B5EF4-FFF2-40B4-BE49-F238E27FC236}">
                <a16:creationId xmlns:a16="http://schemas.microsoft.com/office/drawing/2014/main" id="{F87BCF42-106D-CB3C-0ED7-3FDA13FB986A}"/>
              </a:ext>
            </a:extLst>
          </p:cNvPr>
          <p:cNvSpPr/>
          <p:nvPr/>
        </p:nvSpPr>
        <p:spPr>
          <a:xfrm rot="10607148">
            <a:off x="4967212" y="1307476"/>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AC12E53-F847-7FB4-EE29-9426CA921583}"/>
              </a:ext>
            </a:extLst>
          </p:cNvPr>
          <p:cNvSpPr txBox="1"/>
          <p:nvPr/>
        </p:nvSpPr>
        <p:spPr>
          <a:xfrm>
            <a:off x="5942824" y="1220569"/>
            <a:ext cx="4583306" cy="646331"/>
          </a:xfrm>
          <a:prstGeom prst="rect">
            <a:avLst/>
          </a:prstGeom>
          <a:noFill/>
        </p:spPr>
        <p:txBody>
          <a:bodyPr wrap="none" rtlCol="0">
            <a:spAutoFit/>
          </a:bodyPr>
          <a:lstStyle/>
          <a:p>
            <a:r>
              <a:rPr lang="en-US" dirty="0"/>
              <a:t>Malicious code to be injected (</a:t>
            </a:r>
            <a:r>
              <a:rPr lang="en-US" dirty="0">
                <a:latin typeface="Courier New" panose="02070309020205020404" pitchFamily="49" charset="0"/>
                <a:cs typeface="Courier New" panose="02070309020205020404" pitchFamily="49" charset="0"/>
              </a:rPr>
              <a:t>/bin/</a:t>
            </a:r>
            <a:r>
              <a:rPr lang="en-US" dirty="0" err="1">
                <a:latin typeface="Courier New" panose="02070309020205020404" pitchFamily="49" charset="0"/>
                <a:cs typeface="Courier New" panose="02070309020205020404" pitchFamily="49" charset="0"/>
              </a:rPr>
              <a:t>sh</a:t>
            </a:r>
            <a:r>
              <a:rPr lang="en-US" dirty="0"/>
              <a:t>)</a:t>
            </a:r>
          </a:p>
          <a:p>
            <a:r>
              <a:rPr lang="en-US" dirty="0"/>
              <a:t>(we will talk later about what exactly this is)</a:t>
            </a:r>
          </a:p>
        </p:txBody>
      </p:sp>
      <p:sp>
        <p:nvSpPr>
          <p:cNvPr id="7" name="Arrow: Right 6">
            <a:extLst>
              <a:ext uri="{FF2B5EF4-FFF2-40B4-BE49-F238E27FC236}">
                <a16:creationId xmlns:a16="http://schemas.microsoft.com/office/drawing/2014/main" id="{490EA51A-DDE8-9DFD-10EF-50318F72A619}"/>
              </a:ext>
            </a:extLst>
          </p:cNvPr>
          <p:cNvSpPr/>
          <p:nvPr/>
        </p:nvSpPr>
        <p:spPr>
          <a:xfrm rot="10607148">
            <a:off x="4676823" y="2605604"/>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31E91AD-C37F-1894-48C3-92D7D5AD232F}"/>
              </a:ext>
            </a:extLst>
          </p:cNvPr>
          <p:cNvSpPr txBox="1"/>
          <p:nvPr/>
        </p:nvSpPr>
        <p:spPr>
          <a:xfrm>
            <a:off x="5768400" y="2579580"/>
            <a:ext cx="5506636" cy="369332"/>
          </a:xfrm>
          <a:prstGeom prst="rect">
            <a:avLst/>
          </a:prstGeom>
          <a:noFill/>
        </p:spPr>
        <p:txBody>
          <a:bodyPr wrap="none" rtlCol="0">
            <a:spAutoFit/>
          </a:bodyPr>
          <a:lstStyle/>
          <a:p>
            <a:r>
              <a:rPr lang="en-US" dirty="0"/>
              <a:t>Initially fill entire payload with NOP operators (0x90)</a:t>
            </a:r>
          </a:p>
        </p:txBody>
      </p:sp>
      <p:sp>
        <p:nvSpPr>
          <p:cNvPr id="10" name="Arrow: Right 9">
            <a:extLst>
              <a:ext uri="{FF2B5EF4-FFF2-40B4-BE49-F238E27FC236}">
                <a16:creationId xmlns:a16="http://schemas.microsoft.com/office/drawing/2014/main" id="{2876CD3F-E81F-FE39-AF00-3AA4FEB31363}"/>
              </a:ext>
            </a:extLst>
          </p:cNvPr>
          <p:cNvSpPr/>
          <p:nvPr/>
        </p:nvSpPr>
        <p:spPr>
          <a:xfrm rot="10607148">
            <a:off x="5043411" y="3534331"/>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97B1D35-23CE-7C74-3155-DAFECFE57017}"/>
              </a:ext>
            </a:extLst>
          </p:cNvPr>
          <p:cNvSpPr txBox="1"/>
          <p:nvPr/>
        </p:nvSpPr>
        <p:spPr>
          <a:xfrm>
            <a:off x="6096000" y="3530906"/>
            <a:ext cx="5109091" cy="369332"/>
          </a:xfrm>
          <a:prstGeom prst="rect">
            <a:avLst/>
          </a:prstGeom>
          <a:noFill/>
        </p:spPr>
        <p:txBody>
          <a:bodyPr wrap="none" rtlCol="0">
            <a:spAutoFit/>
          </a:bodyPr>
          <a:lstStyle/>
          <a:p>
            <a:r>
              <a:rPr lang="en-US" dirty="0"/>
              <a:t>Place malicious code </a:t>
            </a:r>
            <a:r>
              <a:rPr lang="en-US" i="1" dirty="0"/>
              <a:t>somewhere </a:t>
            </a:r>
            <a:r>
              <a:rPr lang="en-US" dirty="0"/>
              <a:t>in the payload</a:t>
            </a:r>
          </a:p>
        </p:txBody>
      </p:sp>
      <p:sp>
        <p:nvSpPr>
          <p:cNvPr id="12" name="Rectangle 11">
            <a:extLst>
              <a:ext uri="{FF2B5EF4-FFF2-40B4-BE49-F238E27FC236}">
                <a16:creationId xmlns:a16="http://schemas.microsoft.com/office/drawing/2014/main" id="{6DACCA1E-3E9D-2BC2-EB6F-9E84C8643F61}"/>
              </a:ext>
            </a:extLst>
          </p:cNvPr>
          <p:cNvSpPr/>
          <p:nvPr/>
        </p:nvSpPr>
        <p:spPr>
          <a:xfrm>
            <a:off x="7039224" y="4360399"/>
            <a:ext cx="4847976" cy="685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579BAFE-8FD4-0183-2FDC-3AA5C7E471B8}"/>
              </a:ext>
            </a:extLst>
          </p:cNvPr>
          <p:cNvSpPr txBox="1"/>
          <p:nvPr/>
        </p:nvSpPr>
        <p:spPr>
          <a:xfrm>
            <a:off x="7011261" y="4588041"/>
            <a:ext cx="490840" cy="261610"/>
          </a:xfrm>
          <a:prstGeom prst="rect">
            <a:avLst/>
          </a:prstGeom>
          <a:noFill/>
        </p:spPr>
        <p:txBody>
          <a:bodyPr wrap="none" rtlCol="0">
            <a:spAutoFit/>
          </a:bodyPr>
          <a:lstStyle/>
          <a:p>
            <a:r>
              <a:rPr lang="en-US" sz="1100" b="1" dirty="0">
                <a:solidFill>
                  <a:schemeClr val="bg1"/>
                </a:solidFill>
              </a:rPr>
              <a:t>NOP</a:t>
            </a:r>
          </a:p>
        </p:txBody>
      </p:sp>
      <p:sp>
        <p:nvSpPr>
          <p:cNvPr id="14" name="TextBox 13">
            <a:extLst>
              <a:ext uri="{FF2B5EF4-FFF2-40B4-BE49-F238E27FC236}">
                <a16:creationId xmlns:a16="http://schemas.microsoft.com/office/drawing/2014/main" id="{D1C93D0D-9275-1D23-FC7F-2F3759D0B45A}"/>
              </a:ext>
            </a:extLst>
          </p:cNvPr>
          <p:cNvSpPr txBox="1"/>
          <p:nvPr/>
        </p:nvSpPr>
        <p:spPr>
          <a:xfrm>
            <a:off x="7418525" y="4587730"/>
            <a:ext cx="490840" cy="261610"/>
          </a:xfrm>
          <a:prstGeom prst="rect">
            <a:avLst/>
          </a:prstGeom>
          <a:noFill/>
        </p:spPr>
        <p:txBody>
          <a:bodyPr wrap="none" rtlCol="0">
            <a:spAutoFit/>
          </a:bodyPr>
          <a:lstStyle/>
          <a:p>
            <a:r>
              <a:rPr lang="en-US" sz="1100" b="1" dirty="0">
                <a:solidFill>
                  <a:schemeClr val="bg1"/>
                </a:solidFill>
              </a:rPr>
              <a:t>NOP</a:t>
            </a:r>
          </a:p>
        </p:txBody>
      </p:sp>
      <p:sp>
        <p:nvSpPr>
          <p:cNvPr id="15" name="TextBox 14">
            <a:extLst>
              <a:ext uri="{FF2B5EF4-FFF2-40B4-BE49-F238E27FC236}">
                <a16:creationId xmlns:a16="http://schemas.microsoft.com/office/drawing/2014/main" id="{5B4060CA-87BA-D78F-C4D0-A0F16AB9A59B}"/>
              </a:ext>
            </a:extLst>
          </p:cNvPr>
          <p:cNvSpPr txBox="1"/>
          <p:nvPr/>
        </p:nvSpPr>
        <p:spPr>
          <a:xfrm>
            <a:off x="7825734" y="4588041"/>
            <a:ext cx="490840" cy="261610"/>
          </a:xfrm>
          <a:prstGeom prst="rect">
            <a:avLst/>
          </a:prstGeom>
          <a:noFill/>
        </p:spPr>
        <p:txBody>
          <a:bodyPr wrap="none" rtlCol="0">
            <a:spAutoFit/>
          </a:bodyPr>
          <a:lstStyle/>
          <a:p>
            <a:r>
              <a:rPr lang="en-US" sz="1100" b="1" dirty="0">
                <a:solidFill>
                  <a:schemeClr val="bg1"/>
                </a:solidFill>
              </a:rPr>
              <a:t>NOP</a:t>
            </a:r>
          </a:p>
        </p:txBody>
      </p:sp>
      <p:sp>
        <p:nvSpPr>
          <p:cNvPr id="17" name="TextBox 16">
            <a:extLst>
              <a:ext uri="{FF2B5EF4-FFF2-40B4-BE49-F238E27FC236}">
                <a16:creationId xmlns:a16="http://schemas.microsoft.com/office/drawing/2014/main" id="{CC826ACC-F4A1-3B92-43E1-6C7AFE937D4F}"/>
              </a:ext>
            </a:extLst>
          </p:cNvPr>
          <p:cNvSpPr txBox="1"/>
          <p:nvPr/>
        </p:nvSpPr>
        <p:spPr>
          <a:xfrm>
            <a:off x="8232998" y="4587730"/>
            <a:ext cx="490840" cy="261610"/>
          </a:xfrm>
          <a:prstGeom prst="rect">
            <a:avLst/>
          </a:prstGeom>
          <a:noFill/>
        </p:spPr>
        <p:txBody>
          <a:bodyPr wrap="none" rtlCol="0">
            <a:spAutoFit/>
          </a:bodyPr>
          <a:lstStyle/>
          <a:p>
            <a:r>
              <a:rPr lang="en-US" sz="1100" b="1" dirty="0">
                <a:solidFill>
                  <a:schemeClr val="bg1"/>
                </a:solidFill>
              </a:rPr>
              <a:t>NOP</a:t>
            </a:r>
          </a:p>
        </p:txBody>
      </p:sp>
      <p:sp>
        <p:nvSpPr>
          <p:cNvPr id="18" name="TextBox 17">
            <a:extLst>
              <a:ext uri="{FF2B5EF4-FFF2-40B4-BE49-F238E27FC236}">
                <a16:creationId xmlns:a16="http://schemas.microsoft.com/office/drawing/2014/main" id="{9B2E3913-52BF-A31C-92D2-BC5FA0B25729}"/>
              </a:ext>
            </a:extLst>
          </p:cNvPr>
          <p:cNvSpPr txBox="1"/>
          <p:nvPr/>
        </p:nvSpPr>
        <p:spPr>
          <a:xfrm>
            <a:off x="8643716" y="4580020"/>
            <a:ext cx="490840" cy="261610"/>
          </a:xfrm>
          <a:prstGeom prst="rect">
            <a:avLst/>
          </a:prstGeom>
          <a:noFill/>
        </p:spPr>
        <p:txBody>
          <a:bodyPr wrap="none" rtlCol="0">
            <a:spAutoFit/>
          </a:bodyPr>
          <a:lstStyle/>
          <a:p>
            <a:r>
              <a:rPr lang="en-US" sz="1100" b="1" dirty="0">
                <a:solidFill>
                  <a:schemeClr val="bg1"/>
                </a:solidFill>
              </a:rPr>
              <a:t>NOP</a:t>
            </a:r>
          </a:p>
        </p:txBody>
      </p:sp>
      <p:sp>
        <p:nvSpPr>
          <p:cNvPr id="19" name="TextBox 18">
            <a:extLst>
              <a:ext uri="{FF2B5EF4-FFF2-40B4-BE49-F238E27FC236}">
                <a16:creationId xmlns:a16="http://schemas.microsoft.com/office/drawing/2014/main" id="{9756847E-01EA-5D1D-431D-BE33E63D5677}"/>
              </a:ext>
            </a:extLst>
          </p:cNvPr>
          <p:cNvSpPr txBox="1"/>
          <p:nvPr/>
        </p:nvSpPr>
        <p:spPr>
          <a:xfrm>
            <a:off x="9050980" y="4579709"/>
            <a:ext cx="490840" cy="261610"/>
          </a:xfrm>
          <a:prstGeom prst="rect">
            <a:avLst/>
          </a:prstGeom>
          <a:noFill/>
        </p:spPr>
        <p:txBody>
          <a:bodyPr wrap="none" rtlCol="0">
            <a:spAutoFit/>
          </a:bodyPr>
          <a:lstStyle/>
          <a:p>
            <a:r>
              <a:rPr lang="en-US" sz="1100" b="1" dirty="0">
                <a:solidFill>
                  <a:schemeClr val="bg1"/>
                </a:solidFill>
              </a:rPr>
              <a:t>NOP</a:t>
            </a:r>
          </a:p>
        </p:txBody>
      </p:sp>
      <p:sp>
        <p:nvSpPr>
          <p:cNvPr id="20" name="TextBox 19">
            <a:extLst>
              <a:ext uri="{FF2B5EF4-FFF2-40B4-BE49-F238E27FC236}">
                <a16:creationId xmlns:a16="http://schemas.microsoft.com/office/drawing/2014/main" id="{EB519EB9-BC92-99EF-AABD-63893FE672C0}"/>
              </a:ext>
            </a:extLst>
          </p:cNvPr>
          <p:cNvSpPr txBox="1"/>
          <p:nvPr/>
        </p:nvSpPr>
        <p:spPr>
          <a:xfrm>
            <a:off x="9448592" y="4572000"/>
            <a:ext cx="490840" cy="261610"/>
          </a:xfrm>
          <a:prstGeom prst="rect">
            <a:avLst/>
          </a:prstGeom>
          <a:noFill/>
        </p:spPr>
        <p:txBody>
          <a:bodyPr wrap="none" rtlCol="0">
            <a:spAutoFit/>
          </a:bodyPr>
          <a:lstStyle/>
          <a:p>
            <a:r>
              <a:rPr lang="en-US" sz="1100" b="1" dirty="0">
                <a:solidFill>
                  <a:schemeClr val="bg1"/>
                </a:solidFill>
              </a:rPr>
              <a:t>NOP</a:t>
            </a:r>
          </a:p>
        </p:txBody>
      </p:sp>
      <p:sp>
        <p:nvSpPr>
          <p:cNvPr id="21" name="TextBox 20">
            <a:extLst>
              <a:ext uri="{FF2B5EF4-FFF2-40B4-BE49-F238E27FC236}">
                <a16:creationId xmlns:a16="http://schemas.microsoft.com/office/drawing/2014/main" id="{FF18BC0C-EDF6-2C1E-2F47-22D9061C5B7A}"/>
              </a:ext>
            </a:extLst>
          </p:cNvPr>
          <p:cNvSpPr txBox="1"/>
          <p:nvPr/>
        </p:nvSpPr>
        <p:spPr>
          <a:xfrm>
            <a:off x="9855856" y="4571689"/>
            <a:ext cx="490840" cy="261610"/>
          </a:xfrm>
          <a:prstGeom prst="rect">
            <a:avLst/>
          </a:prstGeom>
          <a:noFill/>
        </p:spPr>
        <p:txBody>
          <a:bodyPr wrap="none" rtlCol="0">
            <a:spAutoFit/>
          </a:bodyPr>
          <a:lstStyle/>
          <a:p>
            <a:r>
              <a:rPr lang="en-US" sz="1100" b="1" dirty="0">
                <a:solidFill>
                  <a:schemeClr val="bg1"/>
                </a:solidFill>
              </a:rPr>
              <a:t>NOP</a:t>
            </a:r>
          </a:p>
        </p:txBody>
      </p:sp>
      <p:sp>
        <p:nvSpPr>
          <p:cNvPr id="23" name="Rectangle 22">
            <a:extLst>
              <a:ext uri="{FF2B5EF4-FFF2-40B4-BE49-F238E27FC236}">
                <a16:creationId xmlns:a16="http://schemas.microsoft.com/office/drawing/2014/main" id="{0D49C13D-0F01-10EB-A426-FF4BB3F8807D}"/>
              </a:ext>
            </a:extLst>
          </p:cNvPr>
          <p:cNvSpPr/>
          <p:nvPr/>
        </p:nvSpPr>
        <p:spPr>
          <a:xfrm>
            <a:off x="10346696" y="4379328"/>
            <a:ext cx="928340"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CODE</a:t>
            </a:r>
          </a:p>
        </p:txBody>
      </p:sp>
      <p:sp>
        <p:nvSpPr>
          <p:cNvPr id="25" name="TextBox 24">
            <a:extLst>
              <a:ext uri="{FF2B5EF4-FFF2-40B4-BE49-F238E27FC236}">
                <a16:creationId xmlns:a16="http://schemas.microsoft.com/office/drawing/2014/main" id="{176DEE38-2A03-2F65-02DC-F14705B8DF89}"/>
              </a:ext>
            </a:extLst>
          </p:cNvPr>
          <p:cNvSpPr txBox="1"/>
          <p:nvPr/>
        </p:nvSpPr>
        <p:spPr>
          <a:xfrm>
            <a:off x="11341200" y="4579709"/>
            <a:ext cx="490840" cy="261610"/>
          </a:xfrm>
          <a:prstGeom prst="rect">
            <a:avLst/>
          </a:prstGeom>
          <a:noFill/>
        </p:spPr>
        <p:txBody>
          <a:bodyPr wrap="none" rtlCol="0">
            <a:spAutoFit/>
          </a:bodyPr>
          <a:lstStyle/>
          <a:p>
            <a:r>
              <a:rPr lang="en-US" sz="1100" b="1" dirty="0">
                <a:solidFill>
                  <a:schemeClr val="bg1"/>
                </a:solidFill>
              </a:rPr>
              <a:t>NOP</a:t>
            </a:r>
          </a:p>
        </p:txBody>
      </p:sp>
      <p:sp>
        <p:nvSpPr>
          <p:cNvPr id="26" name="TextBox 25">
            <a:extLst>
              <a:ext uri="{FF2B5EF4-FFF2-40B4-BE49-F238E27FC236}">
                <a16:creationId xmlns:a16="http://schemas.microsoft.com/office/drawing/2014/main" id="{44B0D2AD-3DBF-E264-45A4-21491A367CCA}"/>
              </a:ext>
            </a:extLst>
          </p:cNvPr>
          <p:cNvSpPr txBox="1"/>
          <p:nvPr/>
        </p:nvSpPr>
        <p:spPr>
          <a:xfrm>
            <a:off x="10073231" y="4084274"/>
            <a:ext cx="598241"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400</a:t>
            </a:r>
          </a:p>
        </p:txBody>
      </p:sp>
      <p:sp>
        <p:nvSpPr>
          <p:cNvPr id="27" name="TextBox 26">
            <a:extLst>
              <a:ext uri="{FF2B5EF4-FFF2-40B4-BE49-F238E27FC236}">
                <a16:creationId xmlns:a16="http://schemas.microsoft.com/office/drawing/2014/main" id="{B15FAC35-ACA2-123F-4596-7937DE18949D}"/>
              </a:ext>
            </a:extLst>
          </p:cNvPr>
          <p:cNvSpPr txBox="1"/>
          <p:nvPr/>
        </p:nvSpPr>
        <p:spPr>
          <a:xfrm>
            <a:off x="6539372" y="3780667"/>
            <a:ext cx="4512774" cy="276999"/>
          </a:xfrm>
          <a:prstGeom prst="rect">
            <a:avLst/>
          </a:prstGeom>
          <a:noFill/>
        </p:spPr>
        <p:txBody>
          <a:bodyPr wrap="none" rtlCol="0">
            <a:spAutoFit/>
          </a:bodyPr>
          <a:lstStyle/>
          <a:p>
            <a:r>
              <a:rPr lang="en-US" sz="1200" dirty="0"/>
              <a:t>(This can be many different values, I just arbitrary selected 400)</a:t>
            </a:r>
          </a:p>
        </p:txBody>
      </p:sp>
    </p:spTree>
    <p:extLst>
      <p:ext uri="{BB962C8B-B14F-4D97-AF65-F5344CB8AC3E}">
        <p14:creationId xmlns:p14="http://schemas.microsoft.com/office/powerpoint/2010/main" val="752605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61</a:t>
            </a:fld>
            <a:endParaRPr lang="en-US" dirty="0"/>
          </a:p>
        </p:txBody>
      </p:sp>
      <p:sp>
        <p:nvSpPr>
          <p:cNvPr id="16" name="object 4">
            <a:extLst>
              <a:ext uri="{FF2B5EF4-FFF2-40B4-BE49-F238E27FC236}">
                <a16:creationId xmlns:a16="http://schemas.microsoft.com/office/drawing/2014/main" id="{5C5BBAEF-C4C4-FAC7-0C1D-959721B83153}"/>
              </a:ext>
            </a:extLst>
          </p:cNvPr>
          <p:cNvSpPr txBox="1">
            <a:spLocks noGrp="1"/>
          </p:cNvSpPr>
          <p:nvPr>
            <p:ph type="title"/>
          </p:nvPr>
        </p:nvSpPr>
        <p:spPr>
          <a:xfrm>
            <a:off x="76200" y="0"/>
            <a:ext cx="2209800" cy="505267"/>
          </a:xfrm>
          <a:prstGeom prst="rect">
            <a:avLst/>
          </a:prstGeom>
        </p:spPr>
        <p:txBody>
          <a:bodyPr vert="horz" wrap="square" lIns="0" tIns="12700" rIns="0" bIns="0" rtlCol="0">
            <a:spAutoFit/>
          </a:bodyPr>
          <a:lstStyle/>
          <a:p>
            <a:pPr marL="12700">
              <a:lnSpc>
                <a:spcPct val="100000"/>
              </a:lnSpc>
              <a:spcBef>
                <a:spcPts val="100"/>
              </a:spcBef>
            </a:pPr>
            <a:r>
              <a:rPr sz="3200" b="1" i="1" spc="-10" dirty="0">
                <a:solidFill>
                  <a:srgbClr val="000000"/>
                </a:solidFill>
                <a:latin typeface="Arial"/>
                <a:cs typeface="Arial"/>
              </a:rPr>
              <a:t>exploit.py</a:t>
            </a:r>
            <a:endParaRPr sz="3200" b="1" dirty="0">
              <a:latin typeface="Arial"/>
              <a:cs typeface="Arial"/>
            </a:endParaRPr>
          </a:p>
        </p:txBody>
      </p:sp>
      <p:pic>
        <p:nvPicPr>
          <p:cNvPr id="41" name="Picture 40">
            <a:extLst>
              <a:ext uri="{FF2B5EF4-FFF2-40B4-BE49-F238E27FC236}">
                <a16:creationId xmlns:a16="http://schemas.microsoft.com/office/drawing/2014/main" id="{C36F2998-BCBD-E769-2C06-909F93A5D548}"/>
              </a:ext>
            </a:extLst>
          </p:cNvPr>
          <p:cNvPicPr>
            <a:picLocks noChangeAspect="1"/>
          </p:cNvPicPr>
          <p:nvPr/>
        </p:nvPicPr>
        <p:blipFill>
          <a:blip r:embed="rId3"/>
          <a:stretch>
            <a:fillRect/>
          </a:stretch>
        </p:blipFill>
        <p:spPr>
          <a:xfrm>
            <a:off x="107519" y="730908"/>
            <a:ext cx="7315200" cy="5856671"/>
          </a:xfrm>
          <a:prstGeom prst="rect">
            <a:avLst/>
          </a:prstGeom>
        </p:spPr>
      </p:pic>
      <p:sp>
        <p:nvSpPr>
          <p:cNvPr id="44" name="TextBox 43">
            <a:extLst>
              <a:ext uri="{FF2B5EF4-FFF2-40B4-BE49-F238E27FC236}">
                <a16:creationId xmlns:a16="http://schemas.microsoft.com/office/drawing/2014/main" id="{CC7650E7-F53D-2C24-E51F-94C6E20C8210}"/>
              </a:ext>
            </a:extLst>
          </p:cNvPr>
          <p:cNvSpPr txBox="1"/>
          <p:nvPr/>
        </p:nvSpPr>
        <p:spPr>
          <a:xfrm>
            <a:off x="2286000" y="200906"/>
            <a:ext cx="4753224" cy="369332"/>
          </a:xfrm>
          <a:prstGeom prst="rect">
            <a:avLst/>
          </a:prstGeom>
          <a:noFill/>
        </p:spPr>
        <p:txBody>
          <a:bodyPr wrap="none" rtlCol="0">
            <a:spAutoFit/>
          </a:bodyPr>
          <a:lstStyle/>
          <a:p>
            <a:r>
              <a:rPr lang="en-US" dirty="0"/>
              <a:t>This script will construct our </a:t>
            </a:r>
            <a:r>
              <a:rPr lang="en-US" dirty="0" err="1">
                <a:latin typeface="Courier New" panose="02070309020205020404" pitchFamily="49" charset="0"/>
                <a:cs typeface="Courier New" panose="02070309020205020404" pitchFamily="49" charset="0"/>
              </a:rPr>
              <a:t>badfile</a:t>
            </a:r>
            <a:r>
              <a:rPr lang="en-US" dirty="0"/>
              <a:t> for us!</a:t>
            </a:r>
          </a:p>
        </p:txBody>
      </p:sp>
      <p:sp>
        <p:nvSpPr>
          <p:cNvPr id="2" name="Arrow: Right 1">
            <a:extLst>
              <a:ext uri="{FF2B5EF4-FFF2-40B4-BE49-F238E27FC236}">
                <a16:creationId xmlns:a16="http://schemas.microsoft.com/office/drawing/2014/main" id="{F87BCF42-106D-CB3C-0ED7-3FDA13FB986A}"/>
              </a:ext>
            </a:extLst>
          </p:cNvPr>
          <p:cNvSpPr/>
          <p:nvPr/>
        </p:nvSpPr>
        <p:spPr>
          <a:xfrm rot="10607148">
            <a:off x="4967212" y="1307476"/>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AC12E53-F847-7FB4-EE29-9426CA921583}"/>
              </a:ext>
            </a:extLst>
          </p:cNvPr>
          <p:cNvSpPr txBox="1"/>
          <p:nvPr/>
        </p:nvSpPr>
        <p:spPr>
          <a:xfrm>
            <a:off x="5942824" y="1220569"/>
            <a:ext cx="4583306" cy="646331"/>
          </a:xfrm>
          <a:prstGeom prst="rect">
            <a:avLst/>
          </a:prstGeom>
          <a:noFill/>
        </p:spPr>
        <p:txBody>
          <a:bodyPr wrap="none" rtlCol="0">
            <a:spAutoFit/>
          </a:bodyPr>
          <a:lstStyle/>
          <a:p>
            <a:r>
              <a:rPr lang="en-US" dirty="0"/>
              <a:t>Malicious code to be injected (</a:t>
            </a:r>
            <a:r>
              <a:rPr lang="en-US" dirty="0">
                <a:latin typeface="Courier New" panose="02070309020205020404" pitchFamily="49" charset="0"/>
                <a:cs typeface="Courier New" panose="02070309020205020404" pitchFamily="49" charset="0"/>
              </a:rPr>
              <a:t>/bin/</a:t>
            </a:r>
            <a:r>
              <a:rPr lang="en-US" dirty="0" err="1">
                <a:latin typeface="Courier New" panose="02070309020205020404" pitchFamily="49" charset="0"/>
                <a:cs typeface="Courier New" panose="02070309020205020404" pitchFamily="49" charset="0"/>
              </a:rPr>
              <a:t>sh</a:t>
            </a:r>
            <a:r>
              <a:rPr lang="en-US" dirty="0"/>
              <a:t>)</a:t>
            </a:r>
          </a:p>
          <a:p>
            <a:r>
              <a:rPr lang="en-US" dirty="0"/>
              <a:t>(we will talk later about what exactly this is)</a:t>
            </a:r>
          </a:p>
        </p:txBody>
      </p:sp>
      <p:sp>
        <p:nvSpPr>
          <p:cNvPr id="7" name="Arrow: Right 6">
            <a:extLst>
              <a:ext uri="{FF2B5EF4-FFF2-40B4-BE49-F238E27FC236}">
                <a16:creationId xmlns:a16="http://schemas.microsoft.com/office/drawing/2014/main" id="{490EA51A-DDE8-9DFD-10EF-50318F72A619}"/>
              </a:ext>
            </a:extLst>
          </p:cNvPr>
          <p:cNvSpPr/>
          <p:nvPr/>
        </p:nvSpPr>
        <p:spPr>
          <a:xfrm rot="10607148">
            <a:off x="4676823" y="2605604"/>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31E91AD-C37F-1894-48C3-92D7D5AD232F}"/>
              </a:ext>
            </a:extLst>
          </p:cNvPr>
          <p:cNvSpPr txBox="1"/>
          <p:nvPr/>
        </p:nvSpPr>
        <p:spPr>
          <a:xfrm>
            <a:off x="5768400" y="2579580"/>
            <a:ext cx="5506636" cy="369332"/>
          </a:xfrm>
          <a:prstGeom prst="rect">
            <a:avLst/>
          </a:prstGeom>
          <a:noFill/>
        </p:spPr>
        <p:txBody>
          <a:bodyPr wrap="none" rtlCol="0">
            <a:spAutoFit/>
          </a:bodyPr>
          <a:lstStyle/>
          <a:p>
            <a:r>
              <a:rPr lang="en-US" dirty="0"/>
              <a:t>Initially fill entire payload with NOP operators (0x90)</a:t>
            </a:r>
          </a:p>
        </p:txBody>
      </p:sp>
      <p:sp>
        <p:nvSpPr>
          <p:cNvPr id="10" name="Arrow: Right 9">
            <a:extLst>
              <a:ext uri="{FF2B5EF4-FFF2-40B4-BE49-F238E27FC236}">
                <a16:creationId xmlns:a16="http://schemas.microsoft.com/office/drawing/2014/main" id="{2876CD3F-E81F-FE39-AF00-3AA4FEB31363}"/>
              </a:ext>
            </a:extLst>
          </p:cNvPr>
          <p:cNvSpPr/>
          <p:nvPr/>
        </p:nvSpPr>
        <p:spPr>
          <a:xfrm rot="10607148">
            <a:off x="5043411" y="3534331"/>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97B1D35-23CE-7C74-3155-DAFECFE57017}"/>
              </a:ext>
            </a:extLst>
          </p:cNvPr>
          <p:cNvSpPr txBox="1"/>
          <p:nvPr/>
        </p:nvSpPr>
        <p:spPr>
          <a:xfrm>
            <a:off x="6096000" y="3530906"/>
            <a:ext cx="5109091" cy="369332"/>
          </a:xfrm>
          <a:prstGeom prst="rect">
            <a:avLst/>
          </a:prstGeom>
          <a:noFill/>
        </p:spPr>
        <p:txBody>
          <a:bodyPr wrap="none" rtlCol="0">
            <a:spAutoFit/>
          </a:bodyPr>
          <a:lstStyle/>
          <a:p>
            <a:r>
              <a:rPr lang="en-US" dirty="0"/>
              <a:t>Place malicious code </a:t>
            </a:r>
            <a:r>
              <a:rPr lang="en-US" i="1" dirty="0"/>
              <a:t>somewhere </a:t>
            </a:r>
            <a:r>
              <a:rPr lang="en-US" dirty="0"/>
              <a:t>in the payload</a:t>
            </a:r>
          </a:p>
        </p:txBody>
      </p:sp>
      <p:sp>
        <p:nvSpPr>
          <p:cNvPr id="12" name="Rectangle 11">
            <a:extLst>
              <a:ext uri="{FF2B5EF4-FFF2-40B4-BE49-F238E27FC236}">
                <a16:creationId xmlns:a16="http://schemas.microsoft.com/office/drawing/2014/main" id="{6DACCA1E-3E9D-2BC2-EB6F-9E84C8643F61}"/>
              </a:ext>
            </a:extLst>
          </p:cNvPr>
          <p:cNvSpPr/>
          <p:nvPr/>
        </p:nvSpPr>
        <p:spPr>
          <a:xfrm>
            <a:off x="6969631" y="5383045"/>
            <a:ext cx="4847976" cy="685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579BAFE-8FD4-0183-2FDC-3AA5C7E471B8}"/>
              </a:ext>
            </a:extLst>
          </p:cNvPr>
          <p:cNvSpPr txBox="1"/>
          <p:nvPr/>
        </p:nvSpPr>
        <p:spPr>
          <a:xfrm>
            <a:off x="6941668" y="5610687"/>
            <a:ext cx="490840" cy="261610"/>
          </a:xfrm>
          <a:prstGeom prst="rect">
            <a:avLst/>
          </a:prstGeom>
          <a:noFill/>
        </p:spPr>
        <p:txBody>
          <a:bodyPr wrap="none" rtlCol="0">
            <a:spAutoFit/>
          </a:bodyPr>
          <a:lstStyle/>
          <a:p>
            <a:r>
              <a:rPr lang="en-US" sz="1100" b="1" dirty="0">
                <a:solidFill>
                  <a:schemeClr val="bg1"/>
                </a:solidFill>
              </a:rPr>
              <a:t>NOP</a:t>
            </a:r>
          </a:p>
        </p:txBody>
      </p:sp>
      <p:sp>
        <p:nvSpPr>
          <p:cNvPr id="14" name="TextBox 13">
            <a:extLst>
              <a:ext uri="{FF2B5EF4-FFF2-40B4-BE49-F238E27FC236}">
                <a16:creationId xmlns:a16="http://schemas.microsoft.com/office/drawing/2014/main" id="{D1C93D0D-9275-1D23-FC7F-2F3759D0B45A}"/>
              </a:ext>
            </a:extLst>
          </p:cNvPr>
          <p:cNvSpPr txBox="1"/>
          <p:nvPr/>
        </p:nvSpPr>
        <p:spPr>
          <a:xfrm>
            <a:off x="7348932" y="5610376"/>
            <a:ext cx="490840" cy="261610"/>
          </a:xfrm>
          <a:prstGeom prst="rect">
            <a:avLst/>
          </a:prstGeom>
          <a:noFill/>
        </p:spPr>
        <p:txBody>
          <a:bodyPr wrap="none" rtlCol="0">
            <a:spAutoFit/>
          </a:bodyPr>
          <a:lstStyle/>
          <a:p>
            <a:r>
              <a:rPr lang="en-US" sz="1100" b="1" dirty="0">
                <a:solidFill>
                  <a:schemeClr val="bg1"/>
                </a:solidFill>
              </a:rPr>
              <a:t>NOP</a:t>
            </a:r>
          </a:p>
        </p:txBody>
      </p:sp>
      <p:sp>
        <p:nvSpPr>
          <p:cNvPr id="15" name="TextBox 14">
            <a:extLst>
              <a:ext uri="{FF2B5EF4-FFF2-40B4-BE49-F238E27FC236}">
                <a16:creationId xmlns:a16="http://schemas.microsoft.com/office/drawing/2014/main" id="{5B4060CA-87BA-D78F-C4D0-A0F16AB9A59B}"/>
              </a:ext>
            </a:extLst>
          </p:cNvPr>
          <p:cNvSpPr txBox="1"/>
          <p:nvPr/>
        </p:nvSpPr>
        <p:spPr>
          <a:xfrm>
            <a:off x="7671771" y="5610773"/>
            <a:ext cx="490840" cy="261610"/>
          </a:xfrm>
          <a:prstGeom prst="rect">
            <a:avLst/>
          </a:prstGeom>
          <a:noFill/>
        </p:spPr>
        <p:txBody>
          <a:bodyPr wrap="none" rtlCol="0">
            <a:spAutoFit/>
          </a:bodyPr>
          <a:lstStyle/>
          <a:p>
            <a:r>
              <a:rPr lang="en-US" sz="1100" b="1" dirty="0">
                <a:solidFill>
                  <a:schemeClr val="bg1"/>
                </a:solidFill>
              </a:rPr>
              <a:t>NOP</a:t>
            </a:r>
          </a:p>
        </p:txBody>
      </p:sp>
      <p:sp>
        <p:nvSpPr>
          <p:cNvPr id="18" name="TextBox 17">
            <a:extLst>
              <a:ext uri="{FF2B5EF4-FFF2-40B4-BE49-F238E27FC236}">
                <a16:creationId xmlns:a16="http://schemas.microsoft.com/office/drawing/2014/main" id="{9B2E3913-52BF-A31C-92D2-BC5FA0B25729}"/>
              </a:ext>
            </a:extLst>
          </p:cNvPr>
          <p:cNvSpPr txBox="1"/>
          <p:nvPr/>
        </p:nvSpPr>
        <p:spPr>
          <a:xfrm>
            <a:off x="8574123" y="5602666"/>
            <a:ext cx="490840" cy="261610"/>
          </a:xfrm>
          <a:prstGeom prst="rect">
            <a:avLst/>
          </a:prstGeom>
          <a:noFill/>
        </p:spPr>
        <p:txBody>
          <a:bodyPr wrap="none" rtlCol="0">
            <a:spAutoFit/>
          </a:bodyPr>
          <a:lstStyle/>
          <a:p>
            <a:r>
              <a:rPr lang="en-US" sz="1100" b="1" dirty="0">
                <a:solidFill>
                  <a:schemeClr val="bg1"/>
                </a:solidFill>
              </a:rPr>
              <a:t>NOP</a:t>
            </a:r>
          </a:p>
        </p:txBody>
      </p:sp>
      <p:sp>
        <p:nvSpPr>
          <p:cNvPr id="19" name="TextBox 18">
            <a:extLst>
              <a:ext uri="{FF2B5EF4-FFF2-40B4-BE49-F238E27FC236}">
                <a16:creationId xmlns:a16="http://schemas.microsoft.com/office/drawing/2014/main" id="{9756847E-01EA-5D1D-431D-BE33E63D5677}"/>
              </a:ext>
            </a:extLst>
          </p:cNvPr>
          <p:cNvSpPr txBox="1"/>
          <p:nvPr/>
        </p:nvSpPr>
        <p:spPr>
          <a:xfrm>
            <a:off x="8981387" y="5602355"/>
            <a:ext cx="490840" cy="261610"/>
          </a:xfrm>
          <a:prstGeom prst="rect">
            <a:avLst/>
          </a:prstGeom>
          <a:noFill/>
        </p:spPr>
        <p:txBody>
          <a:bodyPr wrap="none" rtlCol="0">
            <a:spAutoFit/>
          </a:bodyPr>
          <a:lstStyle/>
          <a:p>
            <a:r>
              <a:rPr lang="en-US" sz="1100" b="1" dirty="0">
                <a:solidFill>
                  <a:schemeClr val="bg1"/>
                </a:solidFill>
              </a:rPr>
              <a:t>NOP</a:t>
            </a:r>
          </a:p>
        </p:txBody>
      </p:sp>
      <p:sp>
        <p:nvSpPr>
          <p:cNvPr id="20" name="TextBox 19">
            <a:extLst>
              <a:ext uri="{FF2B5EF4-FFF2-40B4-BE49-F238E27FC236}">
                <a16:creationId xmlns:a16="http://schemas.microsoft.com/office/drawing/2014/main" id="{EB519EB9-BC92-99EF-AABD-63893FE672C0}"/>
              </a:ext>
            </a:extLst>
          </p:cNvPr>
          <p:cNvSpPr txBox="1"/>
          <p:nvPr/>
        </p:nvSpPr>
        <p:spPr>
          <a:xfrm>
            <a:off x="9378999" y="5594646"/>
            <a:ext cx="490840" cy="261610"/>
          </a:xfrm>
          <a:prstGeom prst="rect">
            <a:avLst/>
          </a:prstGeom>
          <a:noFill/>
        </p:spPr>
        <p:txBody>
          <a:bodyPr wrap="none" rtlCol="0">
            <a:spAutoFit/>
          </a:bodyPr>
          <a:lstStyle/>
          <a:p>
            <a:r>
              <a:rPr lang="en-US" sz="1100" b="1" dirty="0">
                <a:solidFill>
                  <a:schemeClr val="bg1"/>
                </a:solidFill>
              </a:rPr>
              <a:t>NOP</a:t>
            </a:r>
          </a:p>
        </p:txBody>
      </p:sp>
      <p:sp>
        <p:nvSpPr>
          <p:cNvPr id="21" name="TextBox 20">
            <a:extLst>
              <a:ext uri="{FF2B5EF4-FFF2-40B4-BE49-F238E27FC236}">
                <a16:creationId xmlns:a16="http://schemas.microsoft.com/office/drawing/2014/main" id="{FF18BC0C-EDF6-2C1E-2F47-22D9061C5B7A}"/>
              </a:ext>
            </a:extLst>
          </p:cNvPr>
          <p:cNvSpPr txBox="1"/>
          <p:nvPr/>
        </p:nvSpPr>
        <p:spPr>
          <a:xfrm>
            <a:off x="9786263" y="5594335"/>
            <a:ext cx="490840" cy="261610"/>
          </a:xfrm>
          <a:prstGeom prst="rect">
            <a:avLst/>
          </a:prstGeom>
          <a:noFill/>
        </p:spPr>
        <p:txBody>
          <a:bodyPr wrap="none" rtlCol="0">
            <a:spAutoFit/>
          </a:bodyPr>
          <a:lstStyle/>
          <a:p>
            <a:r>
              <a:rPr lang="en-US" sz="1100" b="1" dirty="0">
                <a:solidFill>
                  <a:schemeClr val="bg1"/>
                </a:solidFill>
              </a:rPr>
              <a:t>NOP</a:t>
            </a:r>
          </a:p>
        </p:txBody>
      </p:sp>
      <p:sp>
        <p:nvSpPr>
          <p:cNvPr id="23" name="Rectangle 22">
            <a:extLst>
              <a:ext uri="{FF2B5EF4-FFF2-40B4-BE49-F238E27FC236}">
                <a16:creationId xmlns:a16="http://schemas.microsoft.com/office/drawing/2014/main" id="{0D49C13D-0F01-10EB-A426-FF4BB3F8807D}"/>
              </a:ext>
            </a:extLst>
          </p:cNvPr>
          <p:cNvSpPr/>
          <p:nvPr/>
        </p:nvSpPr>
        <p:spPr>
          <a:xfrm>
            <a:off x="10277103" y="5401974"/>
            <a:ext cx="928340"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CODE</a:t>
            </a:r>
          </a:p>
        </p:txBody>
      </p:sp>
      <p:sp>
        <p:nvSpPr>
          <p:cNvPr id="25" name="TextBox 24">
            <a:extLst>
              <a:ext uri="{FF2B5EF4-FFF2-40B4-BE49-F238E27FC236}">
                <a16:creationId xmlns:a16="http://schemas.microsoft.com/office/drawing/2014/main" id="{176DEE38-2A03-2F65-02DC-F14705B8DF89}"/>
              </a:ext>
            </a:extLst>
          </p:cNvPr>
          <p:cNvSpPr txBox="1"/>
          <p:nvPr/>
        </p:nvSpPr>
        <p:spPr>
          <a:xfrm>
            <a:off x="11271607" y="5602355"/>
            <a:ext cx="490840" cy="261610"/>
          </a:xfrm>
          <a:prstGeom prst="rect">
            <a:avLst/>
          </a:prstGeom>
          <a:noFill/>
        </p:spPr>
        <p:txBody>
          <a:bodyPr wrap="none" rtlCol="0">
            <a:spAutoFit/>
          </a:bodyPr>
          <a:lstStyle/>
          <a:p>
            <a:r>
              <a:rPr lang="en-US" sz="1100" b="1" dirty="0">
                <a:solidFill>
                  <a:schemeClr val="bg1"/>
                </a:solidFill>
              </a:rPr>
              <a:t>NOP</a:t>
            </a:r>
          </a:p>
        </p:txBody>
      </p:sp>
      <p:sp>
        <p:nvSpPr>
          <p:cNvPr id="26" name="TextBox 25">
            <a:extLst>
              <a:ext uri="{FF2B5EF4-FFF2-40B4-BE49-F238E27FC236}">
                <a16:creationId xmlns:a16="http://schemas.microsoft.com/office/drawing/2014/main" id="{44B0D2AD-3DBF-E264-45A4-21491A367CCA}"/>
              </a:ext>
            </a:extLst>
          </p:cNvPr>
          <p:cNvSpPr txBox="1"/>
          <p:nvPr/>
        </p:nvSpPr>
        <p:spPr>
          <a:xfrm>
            <a:off x="10003638" y="5106920"/>
            <a:ext cx="598241"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400</a:t>
            </a:r>
          </a:p>
        </p:txBody>
      </p:sp>
      <p:sp>
        <p:nvSpPr>
          <p:cNvPr id="27" name="TextBox 26">
            <a:extLst>
              <a:ext uri="{FF2B5EF4-FFF2-40B4-BE49-F238E27FC236}">
                <a16:creationId xmlns:a16="http://schemas.microsoft.com/office/drawing/2014/main" id="{B15FAC35-ACA2-123F-4596-7937DE18949D}"/>
              </a:ext>
            </a:extLst>
          </p:cNvPr>
          <p:cNvSpPr txBox="1"/>
          <p:nvPr/>
        </p:nvSpPr>
        <p:spPr>
          <a:xfrm>
            <a:off x="6539372" y="3780667"/>
            <a:ext cx="4512774" cy="276999"/>
          </a:xfrm>
          <a:prstGeom prst="rect">
            <a:avLst/>
          </a:prstGeom>
          <a:noFill/>
        </p:spPr>
        <p:txBody>
          <a:bodyPr wrap="none" rtlCol="0">
            <a:spAutoFit/>
          </a:bodyPr>
          <a:lstStyle/>
          <a:p>
            <a:r>
              <a:rPr lang="en-US" sz="1200" dirty="0"/>
              <a:t>(This can be many different values, I just arbitrary selected 400)</a:t>
            </a:r>
          </a:p>
        </p:txBody>
      </p:sp>
      <p:sp>
        <p:nvSpPr>
          <p:cNvPr id="9" name="Arrow: Right 8">
            <a:extLst>
              <a:ext uri="{FF2B5EF4-FFF2-40B4-BE49-F238E27FC236}">
                <a16:creationId xmlns:a16="http://schemas.microsoft.com/office/drawing/2014/main" id="{71964C6C-DE23-A0EB-2871-70DB960F9CFB}"/>
              </a:ext>
            </a:extLst>
          </p:cNvPr>
          <p:cNvSpPr/>
          <p:nvPr/>
        </p:nvSpPr>
        <p:spPr>
          <a:xfrm rot="10607148">
            <a:off x="7040984" y="4339834"/>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55265260-0EC5-B0FC-DF3D-96E86B3E16F5}"/>
              </a:ext>
            </a:extLst>
          </p:cNvPr>
          <p:cNvSpPr txBox="1"/>
          <p:nvPr/>
        </p:nvSpPr>
        <p:spPr>
          <a:xfrm>
            <a:off x="8124996" y="4274028"/>
            <a:ext cx="3631858" cy="646331"/>
          </a:xfrm>
          <a:prstGeom prst="rect">
            <a:avLst/>
          </a:prstGeom>
          <a:noFill/>
        </p:spPr>
        <p:txBody>
          <a:bodyPr wrap="square" rtlCol="0">
            <a:spAutoFit/>
          </a:bodyPr>
          <a:lstStyle/>
          <a:p>
            <a:r>
              <a:rPr lang="en-US" dirty="0"/>
              <a:t>Place return address (a guess) at offset 112</a:t>
            </a:r>
          </a:p>
        </p:txBody>
      </p:sp>
      <p:sp>
        <p:nvSpPr>
          <p:cNvPr id="29" name="Rectangle 28">
            <a:extLst>
              <a:ext uri="{FF2B5EF4-FFF2-40B4-BE49-F238E27FC236}">
                <a16:creationId xmlns:a16="http://schemas.microsoft.com/office/drawing/2014/main" id="{F51FBC8D-4B0A-ADCF-DCDF-2824BD68680B}"/>
              </a:ext>
            </a:extLst>
          </p:cNvPr>
          <p:cNvSpPr/>
          <p:nvPr/>
        </p:nvSpPr>
        <p:spPr>
          <a:xfrm>
            <a:off x="8124996" y="5372553"/>
            <a:ext cx="479495" cy="7051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ret</a:t>
            </a:r>
          </a:p>
        </p:txBody>
      </p:sp>
      <p:sp>
        <p:nvSpPr>
          <p:cNvPr id="30" name="TextBox 29">
            <a:extLst>
              <a:ext uri="{FF2B5EF4-FFF2-40B4-BE49-F238E27FC236}">
                <a16:creationId xmlns:a16="http://schemas.microsoft.com/office/drawing/2014/main" id="{1C2BBC18-362F-D70C-DDDD-93C1C5C12199}"/>
              </a:ext>
            </a:extLst>
          </p:cNvPr>
          <p:cNvSpPr txBox="1"/>
          <p:nvPr/>
        </p:nvSpPr>
        <p:spPr>
          <a:xfrm>
            <a:off x="7774138" y="5030562"/>
            <a:ext cx="569387" cy="369332"/>
          </a:xfrm>
          <a:prstGeom prst="rect">
            <a:avLst/>
          </a:prstGeom>
          <a:noFill/>
        </p:spPr>
        <p:txBody>
          <a:bodyPr wrap="none" rtlCol="0">
            <a:spAutoFit/>
          </a:bodyPr>
          <a:lstStyle/>
          <a:p>
            <a:r>
              <a:rPr lang="en-US" dirty="0"/>
              <a:t>112</a:t>
            </a:r>
          </a:p>
        </p:txBody>
      </p:sp>
      <mc:AlternateContent xmlns:mc="http://schemas.openxmlformats.org/markup-compatibility/2006" xmlns:p14="http://schemas.microsoft.com/office/powerpoint/2010/main">
        <mc:Choice Requires="p14">
          <p:contentPart p14:bwMode="auto" r:id="rId4">
            <p14:nvContentPartPr>
              <p14:cNvPr id="32" name="Ink 31">
                <a:extLst>
                  <a:ext uri="{FF2B5EF4-FFF2-40B4-BE49-F238E27FC236}">
                    <a16:creationId xmlns:a16="http://schemas.microsoft.com/office/drawing/2014/main" id="{8E0CAE92-061E-D5AE-DE01-BA882AD5E46E}"/>
                  </a:ext>
                </a:extLst>
              </p14:cNvPr>
              <p14:cNvContentPartPr/>
              <p14:nvPr/>
            </p14:nvContentPartPr>
            <p14:xfrm>
              <a:off x="8380381" y="5066554"/>
              <a:ext cx="1058040" cy="260280"/>
            </p14:xfrm>
          </p:contentPart>
        </mc:Choice>
        <mc:Fallback xmlns="">
          <p:pic>
            <p:nvPicPr>
              <p:cNvPr id="32" name="Ink 31">
                <a:extLst>
                  <a:ext uri="{FF2B5EF4-FFF2-40B4-BE49-F238E27FC236}">
                    <a16:creationId xmlns:a16="http://schemas.microsoft.com/office/drawing/2014/main" id="{8E0CAE92-061E-D5AE-DE01-BA882AD5E46E}"/>
                  </a:ext>
                </a:extLst>
              </p:cNvPr>
              <p:cNvPicPr/>
              <p:nvPr/>
            </p:nvPicPr>
            <p:blipFill>
              <a:blip r:embed="rId5"/>
              <a:stretch>
                <a:fillRect/>
              </a:stretch>
            </p:blipFill>
            <p:spPr>
              <a:xfrm>
                <a:off x="8371741" y="5057914"/>
                <a:ext cx="1075680" cy="277920"/>
              </a:xfrm>
              <a:prstGeom prst="rect">
                <a:avLst/>
              </a:prstGeom>
            </p:spPr>
          </p:pic>
        </mc:Fallback>
      </mc:AlternateContent>
    </p:spTree>
    <p:extLst>
      <p:ext uri="{BB962C8B-B14F-4D97-AF65-F5344CB8AC3E}">
        <p14:creationId xmlns:p14="http://schemas.microsoft.com/office/powerpoint/2010/main" val="24267516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62</a:t>
            </a:fld>
            <a:endParaRPr lang="en-US" dirty="0"/>
          </a:p>
        </p:txBody>
      </p:sp>
      <p:sp>
        <p:nvSpPr>
          <p:cNvPr id="16" name="object 4">
            <a:extLst>
              <a:ext uri="{FF2B5EF4-FFF2-40B4-BE49-F238E27FC236}">
                <a16:creationId xmlns:a16="http://schemas.microsoft.com/office/drawing/2014/main" id="{5C5BBAEF-C4C4-FAC7-0C1D-959721B83153}"/>
              </a:ext>
            </a:extLst>
          </p:cNvPr>
          <p:cNvSpPr txBox="1">
            <a:spLocks noGrp="1"/>
          </p:cNvSpPr>
          <p:nvPr>
            <p:ph type="title"/>
          </p:nvPr>
        </p:nvSpPr>
        <p:spPr>
          <a:xfrm>
            <a:off x="76200" y="0"/>
            <a:ext cx="2209800" cy="505267"/>
          </a:xfrm>
          <a:prstGeom prst="rect">
            <a:avLst/>
          </a:prstGeom>
        </p:spPr>
        <p:txBody>
          <a:bodyPr vert="horz" wrap="square" lIns="0" tIns="12700" rIns="0" bIns="0" rtlCol="0">
            <a:spAutoFit/>
          </a:bodyPr>
          <a:lstStyle/>
          <a:p>
            <a:pPr marL="12700">
              <a:lnSpc>
                <a:spcPct val="100000"/>
              </a:lnSpc>
              <a:spcBef>
                <a:spcPts val="100"/>
              </a:spcBef>
            </a:pPr>
            <a:r>
              <a:rPr sz="3200" b="1" i="1" spc="-10" dirty="0">
                <a:solidFill>
                  <a:srgbClr val="000000"/>
                </a:solidFill>
                <a:latin typeface="Arial"/>
                <a:cs typeface="Arial"/>
              </a:rPr>
              <a:t>exploit.py</a:t>
            </a:r>
            <a:endParaRPr sz="3200" b="1" dirty="0">
              <a:latin typeface="Arial"/>
              <a:cs typeface="Arial"/>
            </a:endParaRPr>
          </a:p>
        </p:txBody>
      </p:sp>
      <p:pic>
        <p:nvPicPr>
          <p:cNvPr id="41" name="Picture 40">
            <a:extLst>
              <a:ext uri="{FF2B5EF4-FFF2-40B4-BE49-F238E27FC236}">
                <a16:creationId xmlns:a16="http://schemas.microsoft.com/office/drawing/2014/main" id="{C36F2998-BCBD-E769-2C06-909F93A5D548}"/>
              </a:ext>
            </a:extLst>
          </p:cNvPr>
          <p:cNvPicPr>
            <a:picLocks noChangeAspect="1"/>
          </p:cNvPicPr>
          <p:nvPr/>
        </p:nvPicPr>
        <p:blipFill>
          <a:blip r:embed="rId3"/>
          <a:stretch>
            <a:fillRect/>
          </a:stretch>
        </p:blipFill>
        <p:spPr>
          <a:xfrm>
            <a:off x="107519" y="730908"/>
            <a:ext cx="7315200" cy="5856671"/>
          </a:xfrm>
          <a:prstGeom prst="rect">
            <a:avLst/>
          </a:prstGeom>
        </p:spPr>
      </p:pic>
      <p:sp>
        <p:nvSpPr>
          <p:cNvPr id="44" name="TextBox 43">
            <a:extLst>
              <a:ext uri="{FF2B5EF4-FFF2-40B4-BE49-F238E27FC236}">
                <a16:creationId xmlns:a16="http://schemas.microsoft.com/office/drawing/2014/main" id="{CC7650E7-F53D-2C24-E51F-94C6E20C8210}"/>
              </a:ext>
            </a:extLst>
          </p:cNvPr>
          <p:cNvSpPr txBox="1"/>
          <p:nvPr/>
        </p:nvSpPr>
        <p:spPr>
          <a:xfrm>
            <a:off x="2286000" y="200906"/>
            <a:ext cx="4753224" cy="369332"/>
          </a:xfrm>
          <a:prstGeom prst="rect">
            <a:avLst/>
          </a:prstGeom>
          <a:noFill/>
        </p:spPr>
        <p:txBody>
          <a:bodyPr wrap="none" rtlCol="0">
            <a:spAutoFit/>
          </a:bodyPr>
          <a:lstStyle/>
          <a:p>
            <a:r>
              <a:rPr lang="en-US" dirty="0"/>
              <a:t>This script will construct our </a:t>
            </a:r>
            <a:r>
              <a:rPr lang="en-US" dirty="0" err="1">
                <a:latin typeface="Courier New" panose="02070309020205020404" pitchFamily="49" charset="0"/>
                <a:cs typeface="Courier New" panose="02070309020205020404" pitchFamily="49" charset="0"/>
              </a:rPr>
              <a:t>badfile</a:t>
            </a:r>
            <a:r>
              <a:rPr lang="en-US" dirty="0"/>
              <a:t> for us!</a:t>
            </a:r>
          </a:p>
        </p:txBody>
      </p:sp>
      <p:sp>
        <p:nvSpPr>
          <p:cNvPr id="2" name="Arrow: Right 1">
            <a:extLst>
              <a:ext uri="{FF2B5EF4-FFF2-40B4-BE49-F238E27FC236}">
                <a16:creationId xmlns:a16="http://schemas.microsoft.com/office/drawing/2014/main" id="{F87BCF42-106D-CB3C-0ED7-3FDA13FB986A}"/>
              </a:ext>
            </a:extLst>
          </p:cNvPr>
          <p:cNvSpPr/>
          <p:nvPr/>
        </p:nvSpPr>
        <p:spPr>
          <a:xfrm rot="10607148">
            <a:off x="4967212" y="1307476"/>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AC12E53-F847-7FB4-EE29-9426CA921583}"/>
              </a:ext>
            </a:extLst>
          </p:cNvPr>
          <p:cNvSpPr txBox="1"/>
          <p:nvPr/>
        </p:nvSpPr>
        <p:spPr>
          <a:xfrm>
            <a:off x="5942824" y="1220569"/>
            <a:ext cx="4583306" cy="646331"/>
          </a:xfrm>
          <a:prstGeom prst="rect">
            <a:avLst/>
          </a:prstGeom>
          <a:noFill/>
        </p:spPr>
        <p:txBody>
          <a:bodyPr wrap="none" rtlCol="0">
            <a:spAutoFit/>
          </a:bodyPr>
          <a:lstStyle/>
          <a:p>
            <a:r>
              <a:rPr lang="en-US" dirty="0"/>
              <a:t>Malicious code to be injected (</a:t>
            </a:r>
            <a:r>
              <a:rPr lang="en-US" dirty="0">
                <a:latin typeface="Courier New" panose="02070309020205020404" pitchFamily="49" charset="0"/>
                <a:cs typeface="Courier New" panose="02070309020205020404" pitchFamily="49" charset="0"/>
              </a:rPr>
              <a:t>/bin/</a:t>
            </a:r>
            <a:r>
              <a:rPr lang="en-US" dirty="0" err="1">
                <a:latin typeface="Courier New" panose="02070309020205020404" pitchFamily="49" charset="0"/>
                <a:cs typeface="Courier New" panose="02070309020205020404" pitchFamily="49" charset="0"/>
              </a:rPr>
              <a:t>sh</a:t>
            </a:r>
            <a:r>
              <a:rPr lang="en-US" dirty="0"/>
              <a:t>)</a:t>
            </a:r>
          </a:p>
          <a:p>
            <a:r>
              <a:rPr lang="en-US" dirty="0"/>
              <a:t>(we will talk later about what exactly this is)</a:t>
            </a:r>
          </a:p>
        </p:txBody>
      </p:sp>
      <p:sp>
        <p:nvSpPr>
          <p:cNvPr id="7" name="Arrow: Right 6">
            <a:extLst>
              <a:ext uri="{FF2B5EF4-FFF2-40B4-BE49-F238E27FC236}">
                <a16:creationId xmlns:a16="http://schemas.microsoft.com/office/drawing/2014/main" id="{490EA51A-DDE8-9DFD-10EF-50318F72A619}"/>
              </a:ext>
            </a:extLst>
          </p:cNvPr>
          <p:cNvSpPr/>
          <p:nvPr/>
        </p:nvSpPr>
        <p:spPr>
          <a:xfrm rot="10607148">
            <a:off x="4676823" y="2605604"/>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31E91AD-C37F-1894-48C3-92D7D5AD232F}"/>
              </a:ext>
            </a:extLst>
          </p:cNvPr>
          <p:cNvSpPr txBox="1"/>
          <p:nvPr/>
        </p:nvSpPr>
        <p:spPr>
          <a:xfrm>
            <a:off x="5768400" y="2579580"/>
            <a:ext cx="5506636" cy="369332"/>
          </a:xfrm>
          <a:prstGeom prst="rect">
            <a:avLst/>
          </a:prstGeom>
          <a:noFill/>
        </p:spPr>
        <p:txBody>
          <a:bodyPr wrap="none" rtlCol="0">
            <a:spAutoFit/>
          </a:bodyPr>
          <a:lstStyle/>
          <a:p>
            <a:r>
              <a:rPr lang="en-US" dirty="0"/>
              <a:t>Initially fill entire payload with NOP operators (0x90)</a:t>
            </a:r>
          </a:p>
        </p:txBody>
      </p:sp>
      <p:sp>
        <p:nvSpPr>
          <p:cNvPr id="10" name="Arrow: Right 9">
            <a:extLst>
              <a:ext uri="{FF2B5EF4-FFF2-40B4-BE49-F238E27FC236}">
                <a16:creationId xmlns:a16="http://schemas.microsoft.com/office/drawing/2014/main" id="{2876CD3F-E81F-FE39-AF00-3AA4FEB31363}"/>
              </a:ext>
            </a:extLst>
          </p:cNvPr>
          <p:cNvSpPr/>
          <p:nvPr/>
        </p:nvSpPr>
        <p:spPr>
          <a:xfrm rot="10607148">
            <a:off x="5043411" y="3534331"/>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97B1D35-23CE-7C74-3155-DAFECFE57017}"/>
              </a:ext>
            </a:extLst>
          </p:cNvPr>
          <p:cNvSpPr txBox="1"/>
          <p:nvPr/>
        </p:nvSpPr>
        <p:spPr>
          <a:xfrm>
            <a:off x="6096000" y="3530906"/>
            <a:ext cx="5109091" cy="369332"/>
          </a:xfrm>
          <a:prstGeom prst="rect">
            <a:avLst/>
          </a:prstGeom>
          <a:noFill/>
        </p:spPr>
        <p:txBody>
          <a:bodyPr wrap="none" rtlCol="0">
            <a:spAutoFit/>
          </a:bodyPr>
          <a:lstStyle/>
          <a:p>
            <a:r>
              <a:rPr lang="en-US" dirty="0"/>
              <a:t>Place malicious code </a:t>
            </a:r>
            <a:r>
              <a:rPr lang="en-US" i="1" dirty="0"/>
              <a:t>somewhere </a:t>
            </a:r>
            <a:r>
              <a:rPr lang="en-US" dirty="0"/>
              <a:t>in the payload</a:t>
            </a:r>
          </a:p>
        </p:txBody>
      </p:sp>
      <p:sp>
        <p:nvSpPr>
          <p:cNvPr id="12" name="Rectangle 11">
            <a:extLst>
              <a:ext uri="{FF2B5EF4-FFF2-40B4-BE49-F238E27FC236}">
                <a16:creationId xmlns:a16="http://schemas.microsoft.com/office/drawing/2014/main" id="{6DACCA1E-3E9D-2BC2-EB6F-9E84C8643F61}"/>
              </a:ext>
            </a:extLst>
          </p:cNvPr>
          <p:cNvSpPr/>
          <p:nvPr/>
        </p:nvSpPr>
        <p:spPr>
          <a:xfrm>
            <a:off x="6969631" y="5383045"/>
            <a:ext cx="4847976" cy="685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579BAFE-8FD4-0183-2FDC-3AA5C7E471B8}"/>
              </a:ext>
            </a:extLst>
          </p:cNvPr>
          <p:cNvSpPr txBox="1"/>
          <p:nvPr/>
        </p:nvSpPr>
        <p:spPr>
          <a:xfrm>
            <a:off x="6941668" y="5610687"/>
            <a:ext cx="490840" cy="261610"/>
          </a:xfrm>
          <a:prstGeom prst="rect">
            <a:avLst/>
          </a:prstGeom>
          <a:noFill/>
        </p:spPr>
        <p:txBody>
          <a:bodyPr wrap="none" rtlCol="0">
            <a:spAutoFit/>
          </a:bodyPr>
          <a:lstStyle/>
          <a:p>
            <a:r>
              <a:rPr lang="en-US" sz="1100" b="1" dirty="0">
                <a:solidFill>
                  <a:schemeClr val="bg1"/>
                </a:solidFill>
              </a:rPr>
              <a:t>NOP</a:t>
            </a:r>
          </a:p>
        </p:txBody>
      </p:sp>
      <p:sp>
        <p:nvSpPr>
          <p:cNvPr id="14" name="TextBox 13">
            <a:extLst>
              <a:ext uri="{FF2B5EF4-FFF2-40B4-BE49-F238E27FC236}">
                <a16:creationId xmlns:a16="http://schemas.microsoft.com/office/drawing/2014/main" id="{D1C93D0D-9275-1D23-FC7F-2F3759D0B45A}"/>
              </a:ext>
            </a:extLst>
          </p:cNvPr>
          <p:cNvSpPr txBox="1"/>
          <p:nvPr/>
        </p:nvSpPr>
        <p:spPr>
          <a:xfrm>
            <a:off x="7348932" y="5610376"/>
            <a:ext cx="490840" cy="261610"/>
          </a:xfrm>
          <a:prstGeom prst="rect">
            <a:avLst/>
          </a:prstGeom>
          <a:noFill/>
        </p:spPr>
        <p:txBody>
          <a:bodyPr wrap="none" rtlCol="0">
            <a:spAutoFit/>
          </a:bodyPr>
          <a:lstStyle/>
          <a:p>
            <a:r>
              <a:rPr lang="en-US" sz="1100" b="1" dirty="0">
                <a:solidFill>
                  <a:schemeClr val="bg1"/>
                </a:solidFill>
              </a:rPr>
              <a:t>NOP</a:t>
            </a:r>
          </a:p>
        </p:txBody>
      </p:sp>
      <p:sp>
        <p:nvSpPr>
          <p:cNvPr id="15" name="TextBox 14">
            <a:extLst>
              <a:ext uri="{FF2B5EF4-FFF2-40B4-BE49-F238E27FC236}">
                <a16:creationId xmlns:a16="http://schemas.microsoft.com/office/drawing/2014/main" id="{5B4060CA-87BA-D78F-C4D0-A0F16AB9A59B}"/>
              </a:ext>
            </a:extLst>
          </p:cNvPr>
          <p:cNvSpPr txBox="1"/>
          <p:nvPr/>
        </p:nvSpPr>
        <p:spPr>
          <a:xfrm>
            <a:off x="7671771" y="5610773"/>
            <a:ext cx="490840" cy="261610"/>
          </a:xfrm>
          <a:prstGeom prst="rect">
            <a:avLst/>
          </a:prstGeom>
          <a:noFill/>
        </p:spPr>
        <p:txBody>
          <a:bodyPr wrap="none" rtlCol="0">
            <a:spAutoFit/>
          </a:bodyPr>
          <a:lstStyle/>
          <a:p>
            <a:r>
              <a:rPr lang="en-US" sz="1100" b="1" dirty="0">
                <a:solidFill>
                  <a:schemeClr val="bg1"/>
                </a:solidFill>
              </a:rPr>
              <a:t>NOP</a:t>
            </a:r>
          </a:p>
        </p:txBody>
      </p:sp>
      <p:sp>
        <p:nvSpPr>
          <p:cNvPr id="18" name="TextBox 17">
            <a:extLst>
              <a:ext uri="{FF2B5EF4-FFF2-40B4-BE49-F238E27FC236}">
                <a16:creationId xmlns:a16="http://schemas.microsoft.com/office/drawing/2014/main" id="{9B2E3913-52BF-A31C-92D2-BC5FA0B25729}"/>
              </a:ext>
            </a:extLst>
          </p:cNvPr>
          <p:cNvSpPr txBox="1"/>
          <p:nvPr/>
        </p:nvSpPr>
        <p:spPr>
          <a:xfrm>
            <a:off x="8574123" y="5602666"/>
            <a:ext cx="490840" cy="261610"/>
          </a:xfrm>
          <a:prstGeom prst="rect">
            <a:avLst/>
          </a:prstGeom>
          <a:noFill/>
        </p:spPr>
        <p:txBody>
          <a:bodyPr wrap="none" rtlCol="0">
            <a:spAutoFit/>
          </a:bodyPr>
          <a:lstStyle/>
          <a:p>
            <a:r>
              <a:rPr lang="en-US" sz="1100" b="1" dirty="0">
                <a:solidFill>
                  <a:schemeClr val="bg1"/>
                </a:solidFill>
              </a:rPr>
              <a:t>NOP</a:t>
            </a:r>
          </a:p>
        </p:txBody>
      </p:sp>
      <p:sp>
        <p:nvSpPr>
          <p:cNvPr id="19" name="TextBox 18">
            <a:extLst>
              <a:ext uri="{FF2B5EF4-FFF2-40B4-BE49-F238E27FC236}">
                <a16:creationId xmlns:a16="http://schemas.microsoft.com/office/drawing/2014/main" id="{9756847E-01EA-5D1D-431D-BE33E63D5677}"/>
              </a:ext>
            </a:extLst>
          </p:cNvPr>
          <p:cNvSpPr txBox="1"/>
          <p:nvPr/>
        </p:nvSpPr>
        <p:spPr>
          <a:xfrm>
            <a:off x="8981387" y="5602355"/>
            <a:ext cx="490840" cy="261610"/>
          </a:xfrm>
          <a:prstGeom prst="rect">
            <a:avLst/>
          </a:prstGeom>
          <a:noFill/>
        </p:spPr>
        <p:txBody>
          <a:bodyPr wrap="none" rtlCol="0">
            <a:spAutoFit/>
          </a:bodyPr>
          <a:lstStyle/>
          <a:p>
            <a:r>
              <a:rPr lang="en-US" sz="1100" b="1" dirty="0">
                <a:solidFill>
                  <a:schemeClr val="bg1"/>
                </a:solidFill>
              </a:rPr>
              <a:t>NOP</a:t>
            </a:r>
          </a:p>
        </p:txBody>
      </p:sp>
      <p:sp>
        <p:nvSpPr>
          <p:cNvPr id="20" name="TextBox 19">
            <a:extLst>
              <a:ext uri="{FF2B5EF4-FFF2-40B4-BE49-F238E27FC236}">
                <a16:creationId xmlns:a16="http://schemas.microsoft.com/office/drawing/2014/main" id="{EB519EB9-BC92-99EF-AABD-63893FE672C0}"/>
              </a:ext>
            </a:extLst>
          </p:cNvPr>
          <p:cNvSpPr txBox="1"/>
          <p:nvPr/>
        </p:nvSpPr>
        <p:spPr>
          <a:xfrm>
            <a:off x="9378999" y="5594646"/>
            <a:ext cx="490840" cy="261610"/>
          </a:xfrm>
          <a:prstGeom prst="rect">
            <a:avLst/>
          </a:prstGeom>
          <a:noFill/>
        </p:spPr>
        <p:txBody>
          <a:bodyPr wrap="none" rtlCol="0">
            <a:spAutoFit/>
          </a:bodyPr>
          <a:lstStyle/>
          <a:p>
            <a:r>
              <a:rPr lang="en-US" sz="1100" b="1" dirty="0">
                <a:solidFill>
                  <a:schemeClr val="bg1"/>
                </a:solidFill>
              </a:rPr>
              <a:t>NOP</a:t>
            </a:r>
          </a:p>
        </p:txBody>
      </p:sp>
      <p:sp>
        <p:nvSpPr>
          <p:cNvPr id="21" name="TextBox 20">
            <a:extLst>
              <a:ext uri="{FF2B5EF4-FFF2-40B4-BE49-F238E27FC236}">
                <a16:creationId xmlns:a16="http://schemas.microsoft.com/office/drawing/2014/main" id="{FF18BC0C-EDF6-2C1E-2F47-22D9061C5B7A}"/>
              </a:ext>
            </a:extLst>
          </p:cNvPr>
          <p:cNvSpPr txBox="1"/>
          <p:nvPr/>
        </p:nvSpPr>
        <p:spPr>
          <a:xfrm>
            <a:off x="9786263" y="5594335"/>
            <a:ext cx="490840" cy="261610"/>
          </a:xfrm>
          <a:prstGeom prst="rect">
            <a:avLst/>
          </a:prstGeom>
          <a:noFill/>
        </p:spPr>
        <p:txBody>
          <a:bodyPr wrap="none" rtlCol="0">
            <a:spAutoFit/>
          </a:bodyPr>
          <a:lstStyle/>
          <a:p>
            <a:r>
              <a:rPr lang="en-US" sz="1100" b="1" dirty="0">
                <a:solidFill>
                  <a:schemeClr val="bg1"/>
                </a:solidFill>
              </a:rPr>
              <a:t>NOP</a:t>
            </a:r>
          </a:p>
        </p:txBody>
      </p:sp>
      <p:sp>
        <p:nvSpPr>
          <p:cNvPr id="23" name="Rectangle 22">
            <a:extLst>
              <a:ext uri="{FF2B5EF4-FFF2-40B4-BE49-F238E27FC236}">
                <a16:creationId xmlns:a16="http://schemas.microsoft.com/office/drawing/2014/main" id="{0D49C13D-0F01-10EB-A426-FF4BB3F8807D}"/>
              </a:ext>
            </a:extLst>
          </p:cNvPr>
          <p:cNvSpPr/>
          <p:nvPr/>
        </p:nvSpPr>
        <p:spPr>
          <a:xfrm>
            <a:off x="10277103" y="5401974"/>
            <a:ext cx="928340"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CODE</a:t>
            </a:r>
          </a:p>
        </p:txBody>
      </p:sp>
      <p:sp>
        <p:nvSpPr>
          <p:cNvPr id="25" name="TextBox 24">
            <a:extLst>
              <a:ext uri="{FF2B5EF4-FFF2-40B4-BE49-F238E27FC236}">
                <a16:creationId xmlns:a16="http://schemas.microsoft.com/office/drawing/2014/main" id="{176DEE38-2A03-2F65-02DC-F14705B8DF89}"/>
              </a:ext>
            </a:extLst>
          </p:cNvPr>
          <p:cNvSpPr txBox="1"/>
          <p:nvPr/>
        </p:nvSpPr>
        <p:spPr>
          <a:xfrm>
            <a:off x="11271607" y="5602355"/>
            <a:ext cx="490840" cy="261610"/>
          </a:xfrm>
          <a:prstGeom prst="rect">
            <a:avLst/>
          </a:prstGeom>
          <a:noFill/>
        </p:spPr>
        <p:txBody>
          <a:bodyPr wrap="none" rtlCol="0">
            <a:spAutoFit/>
          </a:bodyPr>
          <a:lstStyle/>
          <a:p>
            <a:r>
              <a:rPr lang="en-US" sz="1100" b="1" dirty="0">
                <a:solidFill>
                  <a:schemeClr val="bg1"/>
                </a:solidFill>
              </a:rPr>
              <a:t>NOP</a:t>
            </a:r>
          </a:p>
        </p:txBody>
      </p:sp>
      <p:sp>
        <p:nvSpPr>
          <p:cNvPr id="26" name="TextBox 25">
            <a:extLst>
              <a:ext uri="{FF2B5EF4-FFF2-40B4-BE49-F238E27FC236}">
                <a16:creationId xmlns:a16="http://schemas.microsoft.com/office/drawing/2014/main" id="{44B0D2AD-3DBF-E264-45A4-21491A367CCA}"/>
              </a:ext>
            </a:extLst>
          </p:cNvPr>
          <p:cNvSpPr txBox="1"/>
          <p:nvPr/>
        </p:nvSpPr>
        <p:spPr>
          <a:xfrm>
            <a:off x="10003638" y="5106920"/>
            <a:ext cx="598241"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400</a:t>
            </a:r>
          </a:p>
        </p:txBody>
      </p:sp>
      <p:sp>
        <p:nvSpPr>
          <p:cNvPr id="27" name="TextBox 26">
            <a:extLst>
              <a:ext uri="{FF2B5EF4-FFF2-40B4-BE49-F238E27FC236}">
                <a16:creationId xmlns:a16="http://schemas.microsoft.com/office/drawing/2014/main" id="{B15FAC35-ACA2-123F-4596-7937DE18949D}"/>
              </a:ext>
            </a:extLst>
          </p:cNvPr>
          <p:cNvSpPr txBox="1"/>
          <p:nvPr/>
        </p:nvSpPr>
        <p:spPr>
          <a:xfrm>
            <a:off x="6539372" y="3780667"/>
            <a:ext cx="4512774" cy="276999"/>
          </a:xfrm>
          <a:prstGeom prst="rect">
            <a:avLst/>
          </a:prstGeom>
          <a:noFill/>
        </p:spPr>
        <p:txBody>
          <a:bodyPr wrap="none" rtlCol="0">
            <a:spAutoFit/>
          </a:bodyPr>
          <a:lstStyle/>
          <a:p>
            <a:r>
              <a:rPr lang="en-US" sz="1200" dirty="0"/>
              <a:t>(This can be many different values, I just arbitrary selected 400)</a:t>
            </a:r>
          </a:p>
        </p:txBody>
      </p:sp>
      <p:sp>
        <p:nvSpPr>
          <p:cNvPr id="9" name="Arrow: Right 8">
            <a:extLst>
              <a:ext uri="{FF2B5EF4-FFF2-40B4-BE49-F238E27FC236}">
                <a16:creationId xmlns:a16="http://schemas.microsoft.com/office/drawing/2014/main" id="{71964C6C-DE23-A0EB-2871-70DB960F9CFB}"/>
              </a:ext>
            </a:extLst>
          </p:cNvPr>
          <p:cNvSpPr/>
          <p:nvPr/>
        </p:nvSpPr>
        <p:spPr>
          <a:xfrm rot="10607148">
            <a:off x="7040984" y="4339834"/>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55265260-0EC5-B0FC-DF3D-96E86B3E16F5}"/>
              </a:ext>
            </a:extLst>
          </p:cNvPr>
          <p:cNvSpPr txBox="1"/>
          <p:nvPr/>
        </p:nvSpPr>
        <p:spPr>
          <a:xfrm>
            <a:off x="8124996" y="4274028"/>
            <a:ext cx="3631858" cy="646331"/>
          </a:xfrm>
          <a:prstGeom prst="rect">
            <a:avLst/>
          </a:prstGeom>
          <a:noFill/>
        </p:spPr>
        <p:txBody>
          <a:bodyPr wrap="square" rtlCol="0">
            <a:spAutoFit/>
          </a:bodyPr>
          <a:lstStyle/>
          <a:p>
            <a:r>
              <a:rPr lang="en-US" dirty="0"/>
              <a:t>Place return address (a guess) at offset 112</a:t>
            </a:r>
          </a:p>
        </p:txBody>
      </p:sp>
      <p:sp>
        <p:nvSpPr>
          <p:cNvPr id="29" name="Rectangle 28">
            <a:extLst>
              <a:ext uri="{FF2B5EF4-FFF2-40B4-BE49-F238E27FC236}">
                <a16:creationId xmlns:a16="http://schemas.microsoft.com/office/drawing/2014/main" id="{F51FBC8D-4B0A-ADCF-DCDF-2824BD68680B}"/>
              </a:ext>
            </a:extLst>
          </p:cNvPr>
          <p:cNvSpPr/>
          <p:nvPr/>
        </p:nvSpPr>
        <p:spPr>
          <a:xfrm>
            <a:off x="8124996" y="5372553"/>
            <a:ext cx="479495" cy="7051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ret</a:t>
            </a:r>
          </a:p>
        </p:txBody>
      </p:sp>
      <p:sp>
        <p:nvSpPr>
          <p:cNvPr id="30" name="TextBox 29">
            <a:extLst>
              <a:ext uri="{FF2B5EF4-FFF2-40B4-BE49-F238E27FC236}">
                <a16:creationId xmlns:a16="http://schemas.microsoft.com/office/drawing/2014/main" id="{1C2BBC18-362F-D70C-DDDD-93C1C5C12199}"/>
              </a:ext>
            </a:extLst>
          </p:cNvPr>
          <p:cNvSpPr txBox="1"/>
          <p:nvPr/>
        </p:nvSpPr>
        <p:spPr>
          <a:xfrm>
            <a:off x="7774138" y="5030562"/>
            <a:ext cx="569387" cy="369332"/>
          </a:xfrm>
          <a:prstGeom prst="rect">
            <a:avLst/>
          </a:prstGeom>
          <a:noFill/>
        </p:spPr>
        <p:txBody>
          <a:bodyPr wrap="none" rtlCol="0">
            <a:spAutoFit/>
          </a:bodyPr>
          <a:lstStyle/>
          <a:p>
            <a:r>
              <a:rPr lang="en-US" dirty="0"/>
              <a:t>112</a:t>
            </a:r>
          </a:p>
        </p:txBody>
      </p:sp>
      <mc:AlternateContent xmlns:mc="http://schemas.openxmlformats.org/markup-compatibility/2006" xmlns:p14="http://schemas.microsoft.com/office/powerpoint/2010/main">
        <mc:Choice Requires="p14">
          <p:contentPart p14:bwMode="auto" r:id="rId4">
            <p14:nvContentPartPr>
              <p14:cNvPr id="32" name="Ink 31">
                <a:extLst>
                  <a:ext uri="{FF2B5EF4-FFF2-40B4-BE49-F238E27FC236}">
                    <a16:creationId xmlns:a16="http://schemas.microsoft.com/office/drawing/2014/main" id="{8E0CAE92-061E-D5AE-DE01-BA882AD5E46E}"/>
                  </a:ext>
                </a:extLst>
              </p14:cNvPr>
              <p14:cNvContentPartPr/>
              <p14:nvPr/>
            </p14:nvContentPartPr>
            <p14:xfrm>
              <a:off x="8380381" y="5066554"/>
              <a:ext cx="1058040" cy="260280"/>
            </p14:xfrm>
          </p:contentPart>
        </mc:Choice>
        <mc:Fallback xmlns="">
          <p:pic>
            <p:nvPicPr>
              <p:cNvPr id="32" name="Ink 31">
                <a:extLst>
                  <a:ext uri="{FF2B5EF4-FFF2-40B4-BE49-F238E27FC236}">
                    <a16:creationId xmlns:a16="http://schemas.microsoft.com/office/drawing/2014/main" id="{8E0CAE92-061E-D5AE-DE01-BA882AD5E46E}"/>
                  </a:ext>
                </a:extLst>
              </p:cNvPr>
              <p:cNvPicPr/>
              <p:nvPr/>
            </p:nvPicPr>
            <p:blipFill>
              <a:blip r:embed="rId5"/>
              <a:stretch>
                <a:fillRect/>
              </a:stretch>
            </p:blipFill>
            <p:spPr>
              <a:xfrm>
                <a:off x="8371381" y="5057554"/>
                <a:ext cx="1075680" cy="277920"/>
              </a:xfrm>
              <a:prstGeom prst="rect">
                <a:avLst/>
              </a:prstGeom>
            </p:spPr>
          </p:pic>
        </mc:Fallback>
      </mc:AlternateContent>
    </p:spTree>
    <p:extLst>
      <p:ext uri="{BB962C8B-B14F-4D97-AF65-F5344CB8AC3E}">
        <p14:creationId xmlns:p14="http://schemas.microsoft.com/office/powerpoint/2010/main" val="7285030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63</a:t>
            </a:fld>
            <a:endParaRPr lang="en-US" dirty="0"/>
          </a:p>
        </p:txBody>
      </p:sp>
      <p:sp>
        <p:nvSpPr>
          <p:cNvPr id="16" name="object 4">
            <a:extLst>
              <a:ext uri="{FF2B5EF4-FFF2-40B4-BE49-F238E27FC236}">
                <a16:creationId xmlns:a16="http://schemas.microsoft.com/office/drawing/2014/main" id="{5C5BBAEF-C4C4-FAC7-0C1D-959721B83153}"/>
              </a:ext>
            </a:extLst>
          </p:cNvPr>
          <p:cNvSpPr txBox="1">
            <a:spLocks noGrp="1"/>
          </p:cNvSpPr>
          <p:nvPr>
            <p:ph type="title"/>
          </p:nvPr>
        </p:nvSpPr>
        <p:spPr>
          <a:xfrm>
            <a:off x="76200" y="0"/>
            <a:ext cx="2209800" cy="505267"/>
          </a:xfrm>
          <a:prstGeom prst="rect">
            <a:avLst/>
          </a:prstGeom>
        </p:spPr>
        <p:txBody>
          <a:bodyPr vert="horz" wrap="square" lIns="0" tIns="12700" rIns="0" bIns="0" rtlCol="0">
            <a:spAutoFit/>
          </a:bodyPr>
          <a:lstStyle/>
          <a:p>
            <a:pPr marL="12700">
              <a:lnSpc>
                <a:spcPct val="100000"/>
              </a:lnSpc>
              <a:spcBef>
                <a:spcPts val="100"/>
              </a:spcBef>
            </a:pPr>
            <a:r>
              <a:rPr sz="3200" b="1" i="1" spc="-10" dirty="0">
                <a:solidFill>
                  <a:srgbClr val="000000"/>
                </a:solidFill>
                <a:latin typeface="Arial"/>
                <a:cs typeface="Arial"/>
              </a:rPr>
              <a:t>exploit.py</a:t>
            </a:r>
            <a:endParaRPr sz="3200" b="1" dirty="0">
              <a:latin typeface="Arial"/>
              <a:cs typeface="Arial"/>
            </a:endParaRPr>
          </a:p>
        </p:txBody>
      </p:sp>
      <p:pic>
        <p:nvPicPr>
          <p:cNvPr id="41" name="Picture 40">
            <a:extLst>
              <a:ext uri="{FF2B5EF4-FFF2-40B4-BE49-F238E27FC236}">
                <a16:creationId xmlns:a16="http://schemas.microsoft.com/office/drawing/2014/main" id="{C36F2998-BCBD-E769-2C06-909F93A5D548}"/>
              </a:ext>
            </a:extLst>
          </p:cNvPr>
          <p:cNvPicPr>
            <a:picLocks noChangeAspect="1"/>
          </p:cNvPicPr>
          <p:nvPr/>
        </p:nvPicPr>
        <p:blipFill>
          <a:blip r:embed="rId3"/>
          <a:stretch>
            <a:fillRect/>
          </a:stretch>
        </p:blipFill>
        <p:spPr>
          <a:xfrm>
            <a:off x="107519" y="730908"/>
            <a:ext cx="7315200" cy="5856671"/>
          </a:xfrm>
          <a:prstGeom prst="rect">
            <a:avLst/>
          </a:prstGeom>
        </p:spPr>
      </p:pic>
      <p:sp>
        <p:nvSpPr>
          <p:cNvPr id="44" name="TextBox 43">
            <a:extLst>
              <a:ext uri="{FF2B5EF4-FFF2-40B4-BE49-F238E27FC236}">
                <a16:creationId xmlns:a16="http://schemas.microsoft.com/office/drawing/2014/main" id="{CC7650E7-F53D-2C24-E51F-94C6E20C8210}"/>
              </a:ext>
            </a:extLst>
          </p:cNvPr>
          <p:cNvSpPr txBox="1"/>
          <p:nvPr/>
        </p:nvSpPr>
        <p:spPr>
          <a:xfrm>
            <a:off x="2286000" y="200906"/>
            <a:ext cx="4753224" cy="369332"/>
          </a:xfrm>
          <a:prstGeom prst="rect">
            <a:avLst/>
          </a:prstGeom>
          <a:noFill/>
        </p:spPr>
        <p:txBody>
          <a:bodyPr wrap="none" rtlCol="0">
            <a:spAutoFit/>
          </a:bodyPr>
          <a:lstStyle/>
          <a:p>
            <a:r>
              <a:rPr lang="en-US" dirty="0"/>
              <a:t>This script will construct our </a:t>
            </a:r>
            <a:r>
              <a:rPr lang="en-US" dirty="0" err="1">
                <a:latin typeface="Courier New" panose="02070309020205020404" pitchFamily="49" charset="0"/>
                <a:cs typeface="Courier New" panose="02070309020205020404" pitchFamily="49" charset="0"/>
              </a:rPr>
              <a:t>badfile</a:t>
            </a:r>
            <a:r>
              <a:rPr lang="en-US" dirty="0"/>
              <a:t> for us!</a:t>
            </a:r>
          </a:p>
        </p:txBody>
      </p:sp>
      <p:sp>
        <p:nvSpPr>
          <p:cNvPr id="2" name="Arrow: Right 1">
            <a:extLst>
              <a:ext uri="{FF2B5EF4-FFF2-40B4-BE49-F238E27FC236}">
                <a16:creationId xmlns:a16="http://schemas.microsoft.com/office/drawing/2014/main" id="{F87BCF42-106D-CB3C-0ED7-3FDA13FB986A}"/>
              </a:ext>
            </a:extLst>
          </p:cNvPr>
          <p:cNvSpPr/>
          <p:nvPr/>
        </p:nvSpPr>
        <p:spPr>
          <a:xfrm rot="10607148">
            <a:off x="4967212" y="1307476"/>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AC12E53-F847-7FB4-EE29-9426CA921583}"/>
              </a:ext>
            </a:extLst>
          </p:cNvPr>
          <p:cNvSpPr txBox="1"/>
          <p:nvPr/>
        </p:nvSpPr>
        <p:spPr>
          <a:xfrm>
            <a:off x="5942824" y="1220569"/>
            <a:ext cx="4583306" cy="646331"/>
          </a:xfrm>
          <a:prstGeom prst="rect">
            <a:avLst/>
          </a:prstGeom>
          <a:noFill/>
        </p:spPr>
        <p:txBody>
          <a:bodyPr wrap="none" rtlCol="0">
            <a:spAutoFit/>
          </a:bodyPr>
          <a:lstStyle/>
          <a:p>
            <a:r>
              <a:rPr lang="en-US" dirty="0"/>
              <a:t>Malicious code to be injected (</a:t>
            </a:r>
            <a:r>
              <a:rPr lang="en-US" dirty="0">
                <a:latin typeface="Courier New" panose="02070309020205020404" pitchFamily="49" charset="0"/>
                <a:cs typeface="Courier New" panose="02070309020205020404" pitchFamily="49" charset="0"/>
              </a:rPr>
              <a:t>/bin/</a:t>
            </a:r>
            <a:r>
              <a:rPr lang="en-US" dirty="0" err="1">
                <a:latin typeface="Courier New" panose="02070309020205020404" pitchFamily="49" charset="0"/>
                <a:cs typeface="Courier New" panose="02070309020205020404" pitchFamily="49" charset="0"/>
              </a:rPr>
              <a:t>sh</a:t>
            </a:r>
            <a:r>
              <a:rPr lang="en-US" dirty="0"/>
              <a:t>)</a:t>
            </a:r>
          </a:p>
          <a:p>
            <a:r>
              <a:rPr lang="en-US" dirty="0"/>
              <a:t>(we will talk later about what exactly this is)</a:t>
            </a:r>
          </a:p>
        </p:txBody>
      </p:sp>
      <p:sp>
        <p:nvSpPr>
          <p:cNvPr id="7" name="Arrow: Right 6">
            <a:extLst>
              <a:ext uri="{FF2B5EF4-FFF2-40B4-BE49-F238E27FC236}">
                <a16:creationId xmlns:a16="http://schemas.microsoft.com/office/drawing/2014/main" id="{490EA51A-DDE8-9DFD-10EF-50318F72A619}"/>
              </a:ext>
            </a:extLst>
          </p:cNvPr>
          <p:cNvSpPr/>
          <p:nvPr/>
        </p:nvSpPr>
        <p:spPr>
          <a:xfrm rot="10607148">
            <a:off x="4676823" y="2605604"/>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31E91AD-C37F-1894-48C3-92D7D5AD232F}"/>
              </a:ext>
            </a:extLst>
          </p:cNvPr>
          <p:cNvSpPr txBox="1"/>
          <p:nvPr/>
        </p:nvSpPr>
        <p:spPr>
          <a:xfrm>
            <a:off x="5768400" y="2579580"/>
            <a:ext cx="5506636" cy="369332"/>
          </a:xfrm>
          <a:prstGeom prst="rect">
            <a:avLst/>
          </a:prstGeom>
          <a:noFill/>
        </p:spPr>
        <p:txBody>
          <a:bodyPr wrap="none" rtlCol="0">
            <a:spAutoFit/>
          </a:bodyPr>
          <a:lstStyle/>
          <a:p>
            <a:r>
              <a:rPr lang="en-US" dirty="0"/>
              <a:t>Initially fill entire payload with NOP operators (0x90)</a:t>
            </a:r>
          </a:p>
        </p:txBody>
      </p:sp>
      <p:sp>
        <p:nvSpPr>
          <p:cNvPr id="10" name="Arrow: Right 9">
            <a:extLst>
              <a:ext uri="{FF2B5EF4-FFF2-40B4-BE49-F238E27FC236}">
                <a16:creationId xmlns:a16="http://schemas.microsoft.com/office/drawing/2014/main" id="{2876CD3F-E81F-FE39-AF00-3AA4FEB31363}"/>
              </a:ext>
            </a:extLst>
          </p:cNvPr>
          <p:cNvSpPr/>
          <p:nvPr/>
        </p:nvSpPr>
        <p:spPr>
          <a:xfrm rot="10607148">
            <a:off x="5043411" y="3534331"/>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97B1D35-23CE-7C74-3155-DAFECFE57017}"/>
              </a:ext>
            </a:extLst>
          </p:cNvPr>
          <p:cNvSpPr txBox="1"/>
          <p:nvPr/>
        </p:nvSpPr>
        <p:spPr>
          <a:xfrm>
            <a:off x="6096000" y="3530906"/>
            <a:ext cx="5109091" cy="369332"/>
          </a:xfrm>
          <a:prstGeom prst="rect">
            <a:avLst/>
          </a:prstGeom>
          <a:noFill/>
        </p:spPr>
        <p:txBody>
          <a:bodyPr wrap="none" rtlCol="0">
            <a:spAutoFit/>
          </a:bodyPr>
          <a:lstStyle/>
          <a:p>
            <a:r>
              <a:rPr lang="en-US" dirty="0"/>
              <a:t>Place malicious code </a:t>
            </a:r>
            <a:r>
              <a:rPr lang="en-US" i="1" dirty="0"/>
              <a:t>somewhere </a:t>
            </a:r>
            <a:r>
              <a:rPr lang="en-US" dirty="0"/>
              <a:t>in the payload</a:t>
            </a:r>
          </a:p>
        </p:txBody>
      </p:sp>
      <p:sp>
        <p:nvSpPr>
          <p:cNvPr id="12" name="Rectangle 11">
            <a:extLst>
              <a:ext uri="{FF2B5EF4-FFF2-40B4-BE49-F238E27FC236}">
                <a16:creationId xmlns:a16="http://schemas.microsoft.com/office/drawing/2014/main" id="{6DACCA1E-3E9D-2BC2-EB6F-9E84C8643F61}"/>
              </a:ext>
            </a:extLst>
          </p:cNvPr>
          <p:cNvSpPr/>
          <p:nvPr/>
        </p:nvSpPr>
        <p:spPr>
          <a:xfrm>
            <a:off x="6969631" y="5383045"/>
            <a:ext cx="4847976" cy="685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579BAFE-8FD4-0183-2FDC-3AA5C7E471B8}"/>
              </a:ext>
            </a:extLst>
          </p:cNvPr>
          <p:cNvSpPr txBox="1"/>
          <p:nvPr/>
        </p:nvSpPr>
        <p:spPr>
          <a:xfrm>
            <a:off x="6941668" y="5610687"/>
            <a:ext cx="490840" cy="261610"/>
          </a:xfrm>
          <a:prstGeom prst="rect">
            <a:avLst/>
          </a:prstGeom>
          <a:noFill/>
        </p:spPr>
        <p:txBody>
          <a:bodyPr wrap="none" rtlCol="0">
            <a:spAutoFit/>
          </a:bodyPr>
          <a:lstStyle/>
          <a:p>
            <a:r>
              <a:rPr lang="en-US" sz="1100" b="1" dirty="0">
                <a:solidFill>
                  <a:schemeClr val="bg1"/>
                </a:solidFill>
              </a:rPr>
              <a:t>NOP</a:t>
            </a:r>
          </a:p>
        </p:txBody>
      </p:sp>
      <p:sp>
        <p:nvSpPr>
          <p:cNvPr id="14" name="TextBox 13">
            <a:extLst>
              <a:ext uri="{FF2B5EF4-FFF2-40B4-BE49-F238E27FC236}">
                <a16:creationId xmlns:a16="http://schemas.microsoft.com/office/drawing/2014/main" id="{D1C93D0D-9275-1D23-FC7F-2F3759D0B45A}"/>
              </a:ext>
            </a:extLst>
          </p:cNvPr>
          <p:cNvSpPr txBox="1"/>
          <p:nvPr/>
        </p:nvSpPr>
        <p:spPr>
          <a:xfrm>
            <a:off x="7348932" y="5610376"/>
            <a:ext cx="490840" cy="261610"/>
          </a:xfrm>
          <a:prstGeom prst="rect">
            <a:avLst/>
          </a:prstGeom>
          <a:noFill/>
        </p:spPr>
        <p:txBody>
          <a:bodyPr wrap="none" rtlCol="0">
            <a:spAutoFit/>
          </a:bodyPr>
          <a:lstStyle/>
          <a:p>
            <a:r>
              <a:rPr lang="en-US" sz="1100" b="1" dirty="0">
                <a:solidFill>
                  <a:schemeClr val="bg1"/>
                </a:solidFill>
              </a:rPr>
              <a:t>NOP</a:t>
            </a:r>
          </a:p>
        </p:txBody>
      </p:sp>
      <p:sp>
        <p:nvSpPr>
          <p:cNvPr id="15" name="TextBox 14">
            <a:extLst>
              <a:ext uri="{FF2B5EF4-FFF2-40B4-BE49-F238E27FC236}">
                <a16:creationId xmlns:a16="http://schemas.microsoft.com/office/drawing/2014/main" id="{5B4060CA-87BA-D78F-C4D0-A0F16AB9A59B}"/>
              </a:ext>
            </a:extLst>
          </p:cNvPr>
          <p:cNvSpPr txBox="1"/>
          <p:nvPr/>
        </p:nvSpPr>
        <p:spPr>
          <a:xfrm>
            <a:off x="7671771" y="5610773"/>
            <a:ext cx="490840" cy="261610"/>
          </a:xfrm>
          <a:prstGeom prst="rect">
            <a:avLst/>
          </a:prstGeom>
          <a:noFill/>
        </p:spPr>
        <p:txBody>
          <a:bodyPr wrap="none" rtlCol="0">
            <a:spAutoFit/>
          </a:bodyPr>
          <a:lstStyle/>
          <a:p>
            <a:r>
              <a:rPr lang="en-US" sz="1100" b="1" dirty="0">
                <a:solidFill>
                  <a:schemeClr val="bg1"/>
                </a:solidFill>
              </a:rPr>
              <a:t>NOP</a:t>
            </a:r>
          </a:p>
        </p:txBody>
      </p:sp>
      <p:sp>
        <p:nvSpPr>
          <p:cNvPr id="18" name="TextBox 17">
            <a:extLst>
              <a:ext uri="{FF2B5EF4-FFF2-40B4-BE49-F238E27FC236}">
                <a16:creationId xmlns:a16="http://schemas.microsoft.com/office/drawing/2014/main" id="{9B2E3913-52BF-A31C-92D2-BC5FA0B25729}"/>
              </a:ext>
            </a:extLst>
          </p:cNvPr>
          <p:cNvSpPr txBox="1"/>
          <p:nvPr/>
        </p:nvSpPr>
        <p:spPr>
          <a:xfrm>
            <a:off x="8574123" y="5602666"/>
            <a:ext cx="490840" cy="261610"/>
          </a:xfrm>
          <a:prstGeom prst="rect">
            <a:avLst/>
          </a:prstGeom>
          <a:noFill/>
        </p:spPr>
        <p:txBody>
          <a:bodyPr wrap="none" rtlCol="0">
            <a:spAutoFit/>
          </a:bodyPr>
          <a:lstStyle/>
          <a:p>
            <a:r>
              <a:rPr lang="en-US" sz="1100" b="1" dirty="0">
                <a:solidFill>
                  <a:schemeClr val="bg1"/>
                </a:solidFill>
              </a:rPr>
              <a:t>NOP</a:t>
            </a:r>
          </a:p>
        </p:txBody>
      </p:sp>
      <p:sp>
        <p:nvSpPr>
          <p:cNvPr id="19" name="TextBox 18">
            <a:extLst>
              <a:ext uri="{FF2B5EF4-FFF2-40B4-BE49-F238E27FC236}">
                <a16:creationId xmlns:a16="http://schemas.microsoft.com/office/drawing/2014/main" id="{9756847E-01EA-5D1D-431D-BE33E63D5677}"/>
              </a:ext>
            </a:extLst>
          </p:cNvPr>
          <p:cNvSpPr txBox="1"/>
          <p:nvPr/>
        </p:nvSpPr>
        <p:spPr>
          <a:xfrm>
            <a:off x="8981387" y="5602355"/>
            <a:ext cx="490840" cy="261610"/>
          </a:xfrm>
          <a:prstGeom prst="rect">
            <a:avLst/>
          </a:prstGeom>
          <a:noFill/>
        </p:spPr>
        <p:txBody>
          <a:bodyPr wrap="none" rtlCol="0">
            <a:spAutoFit/>
          </a:bodyPr>
          <a:lstStyle/>
          <a:p>
            <a:r>
              <a:rPr lang="en-US" sz="1100" b="1" dirty="0">
                <a:solidFill>
                  <a:schemeClr val="bg1"/>
                </a:solidFill>
              </a:rPr>
              <a:t>NOP</a:t>
            </a:r>
          </a:p>
        </p:txBody>
      </p:sp>
      <p:sp>
        <p:nvSpPr>
          <p:cNvPr id="20" name="TextBox 19">
            <a:extLst>
              <a:ext uri="{FF2B5EF4-FFF2-40B4-BE49-F238E27FC236}">
                <a16:creationId xmlns:a16="http://schemas.microsoft.com/office/drawing/2014/main" id="{EB519EB9-BC92-99EF-AABD-63893FE672C0}"/>
              </a:ext>
            </a:extLst>
          </p:cNvPr>
          <p:cNvSpPr txBox="1"/>
          <p:nvPr/>
        </p:nvSpPr>
        <p:spPr>
          <a:xfrm>
            <a:off x="9378999" y="5594646"/>
            <a:ext cx="490840" cy="261610"/>
          </a:xfrm>
          <a:prstGeom prst="rect">
            <a:avLst/>
          </a:prstGeom>
          <a:noFill/>
        </p:spPr>
        <p:txBody>
          <a:bodyPr wrap="none" rtlCol="0">
            <a:spAutoFit/>
          </a:bodyPr>
          <a:lstStyle/>
          <a:p>
            <a:r>
              <a:rPr lang="en-US" sz="1100" b="1" dirty="0">
                <a:solidFill>
                  <a:schemeClr val="bg1"/>
                </a:solidFill>
              </a:rPr>
              <a:t>NOP</a:t>
            </a:r>
          </a:p>
        </p:txBody>
      </p:sp>
      <p:sp>
        <p:nvSpPr>
          <p:cNvPr id="21" name="TextBox 20">
            <a:extLst>
              <a:ext uri="{FF2B5EF4-FFF2-40B4-BE49-F238E27FC236}">
                <a16:creationId xmlns:a16="http://schemas.microsoft.com/office/drawing/2014/main" id="{FF18BC0C-EDF6-2C1E-2F47-22D9061C5B7A}"/>
              </a:ext>
            </a:extLst>
          </p:cNvPr>
          <p:cNvSpPr txBox="1"/>
          <p:nvPr/>
        </p:nvSpPr>
        <p:spPr>
          <a:xfrm>
            <a:off x="9786263" y="5594335"/>
            <a:ext cx="490840" cy="261610"/>
          </a:xfrm>
          <a:prstGeom prst="rect">
            <a:avLst/>
          </a:prstGeom>
          <a:noFill/>
        </p:spPr>
        <p:txBody>
          <a:bodyPr wrap="none" rtlCol="0">
            <a:spAutoFit/>
          </a:bodyPr>
          <a:lstStyle/>
          <a:p>
            <a:r>
              <a:rPr lang="en-US" sz="1100" b="1" dirty="0">
                <a:solidFill>
                  <a:schemeClr val="bg1"/>
                </a:solidFill>
              </a:rPr>
              <a:t>NOP</a:t>
            </a:r>
          </a:p>
        </p:txBody>
      </p:sp>
      <p:sp>
        <p:nvSpPr>
          <p:cNvPr id="23" name="Rectangle 22">
            <a:extLst>
              <a:ext uri="{FF2B5EF4-FFF2-40B4-BE49-F238E27FC236}">
                <a16:creationId xmlns:a16="http://schemas.microsoft.com/office/drawing/2014/main" id="{0D49C13D-0F01-10EB-A426-FF4BB3F8807D}"/>
              </a:ext>
            </a:extLst>
          </p:cNvPr>
          <p:cNvSpPr/>
          <p:nvPr/>
        </p:nvSpPr>
        <p:spPr>
          <a:xfrm>
            <a:off x="10277103" y="5401974"/>
            <a:ext cx="928340"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CODE</a:t>
            </a:r>
          </a:p>
        </p:txBody>
      </p:sp>
      <p:sp>
        <p:nvSpPr>
          <p:cNvPr id="25" name="TextBox 24">
            <a:extLst>
              <a:ext uri="{FF2B5EF4-FFF2-40B4-BE49-F238E27FC236}">
                <a16:creationId xmlns:a16="http://schemas.microsoft.com/office/drawing/2014/main" id="{176DEE38-2A03-2F65-02DC-F14705B8DF89}"/>
              </a:ext>
            </a:extLst>
          </p:cNvPr>
          <p:cNvSpPr txBox="1"/>
          <p:nvPr/>
        </p:nvSpPr>
        <p:spPr>
          <a:xfrm>
            <a:off x="11271607" y="5602355"/>
            <a:ext cx="490840" cy="261610"/>
          </a:xfrm>
          <a:prstGeom prst="rect">
            <a:avLst/>
          </a:prstGeom>
          <a:noFill/>
        </p:spPr>
        <p:txBody>
          <a:bodyPr wrap="none" rtlCol="0">
            <a:spAutoFit/>
          </a:bodyPr>
          <a:lstStyle/>
          <a:p>
            <a:r>
              <a:rPr lang="en-US" sz="1100" b="1" dirty="0">
                <a:solidFill>
                  <a:schemeClr val="bg1"/>
                </a:solidFill>
              </a:rPr>
              <a:t>NOP</a:t>
            </a:r>
          </a:p>
        </p:txBody>
      </p:sp>
      <p:sp>
        <p:nvSpPr>
          <p:cNvPr id="26" name="TextBox 25">
            <a:extLst>
              <a:ext uri="{FF2B5EF4-FFF2-40B4-BE49-F238E27FC236}">
                <a16:creationId xmlns:a16="http://schemas.microsoft.com/office/drawing/2014/main" id="{44B0D2AD-3DBF-E264-45A4-21491A367CCA}"/>
              </a:ext>
            </a:extLst>
          </p:cNvPr>
          <p:cNvSpPr txBox="1"/>
          <p:nvPr/>
        </p:nvSpPr>
        <p:spPr>
          <a:xfrm>
            <a:off x="10003638" y="5106920"/>
            <a:ext cx="598241"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400</a:t>
            </a:r>
          </a:p>
        </p:txBody>
      </p:sp>
      <p:sp>
        <p:nvSpPr>
          <p:cNvPr id="27" name="TextBox 26">
            <a:extLst>
              <a:ext uri="{FF2B5EF4-FFF2-40B4-BE49-F238E27FC236}">
                <a16:creationId xmlns:a16="http://schemas.microsoft.com/office/drawing/2014/main" id="{B15FAC35-ACA2-123F-4596-7937DE18949D}"/>
              </a:ext>
            </a:extLst>
          </p:cNvPr>
          <p:cNvSpPr txBox="1"/>
          <p:nvPr/>
        </p:nvSpPr>
        <p:spPr>
          <a:xfrm>
            <a:off x="6539372" y="3780667"/>
            <a:ext cx="4512774" cy="276999"/>
          </a:xfrm>
          <a:prstGeom prst="rect">
            <a:avLst/>
          </a:prstGeom>
          <a:noFill/>
        </p:spPr>
        <p:txBody>
          <a:bodyPr wrap="none" rtlCol="0">
            <a:spAutoFit/>
          </a:bodyPr>
          <a:lstStyle/>
          <a:p>
            <a:r>
              <a:rPr lang="en-US" sz="1200" dirty="0"/>
              <a:t>(This can be many different values, I just arbitrary selected 400)</a:t>
            </a:r>
          </a:p>
        </p:txBody>
      </p:sp>
      <p:sp>
        <p:nvSpPr>
          <p:cNvPr id="9" name="Arrow: Right 8">
            <a:extLst>
              <a:ext uri="{FF2B5EF4-FFF2-40B4-BE49-F238E27FC236}">
                <a16:creationId xmlns:a16="http://schemas.microsoft.com/office/drawing/2014/main" id="{71964C6C-DE23-A0EB-2871-70DB960F9CFB}"/>
              </a:ext>
            </a:extLst>
          </p:cNvPr>
          <p:cNvSpPr/>
          <p:nvPr/>
        </p:nvSpPr>
        <p:spPr>
          <a:xfrm rot="10607148">
            <a:off x="7040984" y="4339834"/>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55265260-0EC5-B0FC-DF3D-96E86B3E16F5}"/>
              </a:ext>
            </a:extLst>
          </p:cNvPr>
          <p:cNvSpPr txBox="1"/>
          <p:nvPr/>
        </p:nvSpPr>
        <p:spPr>
          <a:xfrm>
            <a:off x="8124996" y="4274028"/>
            <a:ext cx="3631858" cy="646331"/>
          </a:xfrm>
          <a:prstGeom prst="rect">
            <a:avLst/>
          </a:prstGeom>
          <a:noFill/>
        </p:spPr>
        <p:txBody>
          <a:bodyPr wrap="square" rtlCol="0">
            <a:spAutoFit/>
          </a:bodyPr>
          <a:lstStyle/>
          <a:p>
            <a:r>
              <a:rPr lang="en-US" dirty="0"/>
              <a:t>Place return address (a guess) at offset 112</a:t>
            </a:r>
          </a:p>
        </p:txBody>
      </p:sp>
      <p:sp>
        <p:nvSpPr>
          <p:cNvPr id="29" name="Rectangle 28">
            <a:extLst>
              <a:ext uri="{FF2B5EF4-FFF2-40B4-BE49-F238E27FC236}">
                <a16:creationId xmlns:a16="http://schemas.microsoft.com/office/drawing/2014/main" id="{F51FBC8D-4B0A-ADCF-DCDF-2824BD68680B}"/>
              </a:ext>
            </a:extLst>
          </p:cNvPr>
          <p:cNvSpPr/>
          <p:nvPr/>
        </p:nvSpPr>
        <p:spPr>
          <a:xfrm>
            <a:off x="8124996" y="5372553"/>
            <a:ext cx="479495" cy="7051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ret</a:t>
            </a:r>
          </a:p>
        </p:txBody>
      </p:sp>
      <p:sp>
        <p:nvSpPr>
          <p:cNvPr id="30" name="TextBox 29">
            <a:extLst>
              <a:ext uri="{FF2B5EF4-FFF2-40B4-BE49-F238E27FC236}">
                <a16:creationId xmlns:a16="http://schemas.microsoft.com/office/drawing/2014/main" id="{1C2BBC18-362F-D70C-DDDD-93C1C5C12199}"/>
              </a:ext>
            </a:extLst>
          </p:cNvPr>
          <p:cNvSpPr txBox="1"/>
          <p:nvPr/>
        </p:nvSpPr>
        <p:spPr>
          <a:xfrm>
            <a:off x="7774138" y="5030562"/>
            <a:ext cx="569387" cy="369332"/>
          </a:xfrm>
          <a:prstGeom prst="rect">
            <a:avLst/>
          </a:prstGeom>
          <a:noFill/>
        </p:spPr>
        <p:txBody>
          <a:bodyPr wrap="none" rtlCol="0">
            <a:spAutoFit/>
          </a:bodyPr>
          <a:lstStyle/>
          <a:p>
            <a:r>
              <a:rPr lang="en-US" dirty="0"/>
              <a:t>112</a:t>
            </a:r>
          </a:p>
        </p:txBody>
      </p:sp>
      <mc:AlternateContent xmlns:mc="http://schemas.openxmlformats.org/markup-compatibility/2006" xmlns:p14="http://schemas.microsoft.com/office/powerpoint/2010/main">
        <mc:Choice Requires="p14">
          <p:contentPart p14:bwMode="auto" r:id="rId4">
            <p14:nvContentPartPr>
              <p14:cNvPr id="32" name="Ink 31">
                <a:extLst>
                  <a:ext uri="{FF2B5EF4-FFF2-40B4-BE49-F238E27FC236}">
                    <a16:creationId xmlns:a16="http://schemas.microsoft.com/office/drawing/2014/main" id="{8E0CAE92-061E-D5AE-DE01-BA882AD5E46E}"/>
                  </a:ext>
                </a:extLst>
              </p14:cNvPr>
              <p14:cNvContentPartPr/>
              <p14:nvPr/>
            </p14:nvContentPartPr>
            <p14:xfrm>
              <a:off x="8380381" y="5066554"/>
              <a:ext cx="1058040" cy="260280"/>
            </p14:xfrm>
          </p:contentPart>
        </mc:Choice>
        <mc:Fallback xmlns="">
          <p:pic>
            <p:nvPicPr>
              <p:cNvPr id="32" name="Ink 31">
                <a:extLst>
                  <a:ext uri="{FF2B5EF4-FFF2-40B4-BE49-F238E27FC236}">
                    <a16:creationId xmlns:a16="http://schemas.microsoft.com/office/drawing/2014/main" id="{8E0CAE92-061E-D5AE-DE01-BA882AD5E46E}"/>
                  </a:ext>
                </a:extLst>
              </p:cNvPr>
              <p:cNvPicPr/>
              <p:nvPr/>
            </p:nvPicPr>
            <p:blipFill>
              <a:blip r:embed="rId5"/>
              <a:stretch>
                <a:fillRect/>
              </a:stretch>
            </p:blipFill>
            <p:spPr>
              <a:xfrm>
                <a:off x="8371381" y="5057554"/>
                <a:ext cx="1075680" cy="277920"/>
              </a:xfrm>
              <a:prstGeom prst="rect">
                <a:avLst/>
              </a:prstGeom>
            </p:spPr>
          </p:pic>
        </mc:Fallback>
      </mc:AlternateContent>
      <p:sp>
        <p:nvSpPr>
          <p:cNvPr id="17" name="Rectangle 16">
            <a:extLst>
              <a:ext uri="{FF2B5EF4-FFF2-40B4-BE49-F238E27FC236}">
                <a16:creationId xmlns:a16="http://schemas.microsoft.com/office/drawing/2014/main" id="{F49DD50F-D7DE-3CE1-CD48-8337F0C55D2D}"/>
              </a:ext>
            </a:extLst>
          </p:cNvPr>
          <p:cNvSpPr/>
          <p:nvPr/>
        </p:nvSpPr>
        <p:spPr>
          <a:xfrm>
            <a:off x="2956700" y="1890895"/>
            <a:ext cx="6626820" cy="3170413"/>
          </a:xfrm>
          <a:prstGeom prst="rect">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This is the value of $</a:t>
            </a:r>
            <a:r>
              <a:rPr lang="en-US" sz="2400" dirty="0" err="1">
                <a:solidFill>
                  <a:schemeClr val="tx1"/>
                </a:solidFill>
              </a:rPr>
              <a:t>ebp</a:t>
            </a:r>
            <a:r>
              <a:rPr lang="en-US" sz="2400" dirty="0">
                <a:solidFill>
                  <a:schemeClr val="tx1"/>
                </a:solidFill>
              </a:rPr>
              <a:t> that you got from the GDB</a:t>
            </a:r>
          </a:p>
          <a:p>
            <a:pPr algn="ctr"/>
            <a:endParaRPr lang="en-US" sz="2400" dirty="0">
              <a:solidFill>
                <a:schemeClr val="tx1"/>
              </a:solidFill>
            </a:endParaRPr>
          </a:p>
          <a:p>
            <a:pPr algn="ctr"/>
            <a:r>
              <a:rPr lang="en-US" sz="3200" b="1" dirty="0">
                <a:solidFill>
                  <a:schemeClr val="tx1"/>
                </a:solidFill>
              </a:rPr>
              <a:t>YOURS MIGHT BE SLIGHTLY DIFFERENT</a:t>
            </a:r>
          </a:p>
        </p:txBody>
      </p:sp>
      <mc:AlternateContent xmlns:mc="http://schemas.openxmlformats.org/markup-compatibility/2006" xmlns:p14="http://schemas.microsoft.com/office/powerpoint/2010/main">
        <mc:Choice Requires="p14">
          <p:contentPart p14:bwMode="auto" r:id="rId6">
            <p14:nvContentPartPr>
              <p14:cNvPr id="33" name="Ink 32">
                <a:extLst>
                  <a:ext uri="{FF2B5EF4-FFF2-40B4-BE49-F238E27FC236}">
                    <a16:creationId xmlns:a16="http://schemas.microsoft.com/office/drawing/2014/main" id="{E249777B-EDE2-15B2-E8FD-A9E918FD6CD0}"/>
                  </a:ext>
                </a:extLst>
              </p14:cNvPr>
              <p14:cNvContentPartPr/>
              <p14:nvPr/>
            </p14:nvContentPartPr>
            <p14:xfrm>
              <a:off x="611221" y="4287154"/>
              <a:ext cx="1287360" cy="424440"/>
            </p14:xfrm>
          </p:contentPart>
        </mc:Choice>
        <mc:Fallback xmlns="">
          <p:pic>
            <p:nvPicPr>
              <p:cNvPr id="33" name="Ink 32">
                <a:extLst>
                  <a:ext uri="{FF2B5EF4-FFF2-40B4-BE49-F238E27FC236}">
                    <a16:creationId xmlns:a16="http://schemas.microsoft.com/office/drawing/2014/main" id="{E249777B-EDE2-15B2-E8FD-A9E918FD6CD0}"/>
                  </a:ext>
                </a:extLst>
              </p:cNvPr>
              <p:cNvPicPr/>
              <p:nvPr/>
            </p:nvPicPr>
            <p:blipFill>
              <a:blip r:embed="rId7"/>
              <a:stretch>
                <a:fillRect/>
              </a:stretch>
            </p:blipFill>
            <p:spPr>
              <a:xfrm>
                <a:off x="593581" y="4269154"/>
                <a:ext cx="1323000" cy="460080"/>
              </a:xfrm>
              <a:prstGeom prst="rect">
                <a:avLst/>
              </a:prstGeom>
            </p:spPr>
          </p:pic>
        </mc:Fallback>
      </mc:AlternateContent>
    </p:spTree>
    <p:extLst>
      <p:ext uri="{BB962C8B-B14F-4D97-AF65-F5344CB8AC3E}">
        <p14:creationId xmlns:p14="http://schemas.microsoft.com/office/powerpoint/2010/main" val="38935544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64</a:t>
            </a:fld>
            <a:endParaRPr lang="en-US" dirty="0"/>
          </a:p>
        </p:txBody>
      </p:sp>
      <p:sp>
        <p:nvSpPr>
          <p:cNvPr id="16" name="object 4">
            <a:extLst>
              <a:ext uri="{FF2B5EF4-FFF2-40B4-BE49-F238E27FC236}">
                <a16:creationId xmlns:a16="http://schemas.microsoft.com/office/drawing/2014/main" id="{5C5BBAEF-C4C4-FAC7-0C1D-959721B83153}"/>
              </a:ext>
            </a:extLst>
          </p:cNvPr>
          <p:cNvSpPr txBox="1">
            <a:spLocks noGrp="1"/>
          </p:cNvSpPr>
          <p:nvPr>
            <p:ph type="title"/>
          </p:nvPr>
        </p:nvSpPr>
        <p:spPr>
          <a:xfrm>
            <a:off x="76200" y="0"/>
            <a:ext cx="2209800" cy="505267"/>
          </a:xfrm>
          <a:prstGeom prst="rect">
            <a:avLst/>
          </a:prstGeom>
        </p:spPr>
        <p:txBody>
          <a:bodyPr vert="horz" wrap="square" lIns="0" tIns="12700" rIns="0" bIns="0" rtlCol="0">
            <a:spAutoFit/>
          </a:bodyPr>
          <a:lstStyle/>
          <a:p>
            <a:pPr marL="12700">
              <a:lnSpc>
                <a:spcPct val="100000"/>
              </a:lnSpc>
              <a:spcBef>
                <a:spcPts val="100"/>
              </a:spcBef>
            </a:pPr>
            <a:r>
              <a:rPr sz="3200" b="1" i="1" spc="-10" dirty="0">
                <a:solidFill>
                  <a:srgbClr val="000000"/>
                </a:solidFill>
                <a:latin typeface="Arial"/>
                <a:cs typeface="Arial"/>
              </a:rPr>
              <a:t>exploit.py</a:t>
            </a:r>
            <a:endParaRPr sz="3200" b="1" dirty="0">
              <a:latin typeface="Arial"/>
              <a:cs typeface="Arial"/>
            </a:endParaRPr>
          </a:p>
        </p:txBody>
      </p:sp>
      <p:pic>
        <p:nvPicPr>
          <p:cNvPr id="41" name="Picture 40">
            <a:extLst>
              <a:ext uri="{FF2B5EF4-FFF2-40B4-BE49-F238E27FC236}">
                <a16:creationId xmlns:a16="http://schemas.microsoft.com/office/drawing/2014/main" id="{C36F2998-BCBD-E769-2C06-909F93A5D548}"/>
              </a:ext>
            </a:extLst>
          </p:cNvPr>
          <p:cNvPicPr>
            <a:picLocks noChangeAspect="1"/>
          </p:cNvPicPr>
          <p:nvPr/>
        </p:nvPicPr>
        <p:blipFill>
          <a:blip r:embed="rId3"/>
          <a:stretch>
            <a:fillRect/>
          </a:stretch>
        </p:blipFill>
        <p:spPr>
          <a:xfrm>
            <a:off x="107519" y="730908"/>
            <a:ext cx="7315200" cy="5856671"/>
          </a:xfrm>
          <a:prstGeom prst="rect">
            <a:avLst/>
          </a:prstGeom>
        </p:spPr>
      </p:pic>
      <p:sp>
        <p:nvSpPr>
          <p:cNvPr id="44" name="TextBox 43">
            <a:extLst>
              <a:ext uri="{FF2B5EF4-FFF2-40B4-BE49-F238E27FC236}">
                <a16:creationId xmlns:a16="http://schemas.microsoft.com/office/drawing/2014/main" id="{CC7650E7-F53D-2C24-E51F-94C6E20C8210}"/>
              </a:ext>
            </a:extLst>
          </p:cNvPr>
          <p:cNvSpPr txBox="1"/>
          <p:nvPr/>
        </p:nvSpPr>
        <p:spPr>
          <a:xfrm>
            <a:off x="2286000" y="200906"/>
            <a:ext cx="4753224" cy="369332"/>
          </a:xfrm>
          <a:prstGeom prst="rect">
            <a:avLst/>
          </a:prstGeom>
          <a:noFill/>
        </p:spPr>
        <p:txBody>
          <a:bodyPr wrap="none" rtlCol="0">
            <a:spAutoFit/>
          </a:bodyPr>
          <a:lstStyle/>
          <a:p>
            <a:r>
              <a:rPr lang="en-US" dirty="0"/>
              <a:t>This script will construct our </a:t>
            </a:r>
            <a:r>
              <a:rPr lang="en-US" dirty="0" err="1">
                <a:latin typeface="Courier New" panose="02070309020205020404" pitchFamily="49" charset="0"/>
                <a:cs typeface="Courier New" panose="02070309020205020404" pitchFamily="49" charset="0"/>
              </a:rPr>
              <a:t>badfile</a:t>
            </a:r>
            <a:r>
              <a:rPr lang="en-US" dirty="0"/>
              <a:t> for us!</a:t>
            </a:r>
          </a:p>
        </p:txBody>
      </p:sp>
      <p:sp>
        <p:nvSpPr>
          <p:cNvPr id="2" name="Arrow: Right 1">
            <a:extLst>
              <a:ext uri="{FF2B5EF4-FFF2-40B4-BE49-F238E27FC236}">
                <a16:creationId xmlns:a16="http://schemas.microsoft.com/office/drawing/2014/main" id="{F87BCF42-106D-CB3C-0ED7-3FDA13FB986A}"/>
              </a:ext>
            </a:extLst>
          </p:cNvPr>
          <p:cNvSpPr/>
          <p:nvPr/>
        </p:nvSpPr>
        <p:spPr>
          <a:xfrm rot="10607148">
            <a:off x="4967212" y="1307476"/>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AC12E53-F847-7FB4-EE29-9426CA921583}"/>
              </a:ext>
            </a:extLst>
          </p:cNvPr>
          <p:cNvSpPr txBox="1"/>
          <p:nvPr/>
        </p:nvSpPr>
        <p:spPr>
          <a:xfrm>
            <a:off x="5942824" y="1220569"/>
            <a:ext cx="4583306" cy="646331"/>
          </a:xfrm>
          <a:prstGeom prst="rect">
            <a:avLst/>
          </a:prstGeom>
          <a:noFill/>
        </p:spPr>
        <p:txBody>
          <a:bodyPr wrap="none" rtlCol="0">
            <a:spAutoFit/>
          </a:bodyPr>
          <a:lstStyle/>
          <a:p>
            <a:r>
              <a:rPr lang="en-US" dirty="0"/>
              <a:t>Malicious code to be injected (</a:t>
            </a:r>
            <a:r>
              <a:rPr lang="en-US" dirty="0">
                <a:latin typeface="Courier New" panose="02070309020205020404" pitchFamily="49" charset="0"/>
                <a:cs typeface="Courier New" panose="02070309020205020404" pitchFamily="49" charset="0"/>
              </a:rPr>
              <a:t>/bin/</a:t>
            </a:r>
            <a:r>
              <a:rPr lang="en-US" dirty="0" err="1">
                <a:latin typeface="Courier New" panose="02070309020205020404" pitchFamily="49" charset="0"/>
                <a:cs typeface="Courier New" panose="02070309020205020404" pitchFamily="49" charset="0"/>
              </a:rPr>
              <a:t>sh</a:t>
            </a:r>
            <a:r>
              <a:rPr lang="en-US" dirty="0"/>
              <a:t>)</a:t>
            </a:r>
          </a:p>
          <a:p>
            <a:r>
              <a:rPr lang="en-US" dirty="0"/>
              <a:t>(we will talk later about what exactly this is)</a:t>
            </a:r>
          </a:p>
        </p:txBody>
      </p:sp>
      <p:sp>
        <p:nvSpPr>
          <p:cNvPr id="7" name="Arrow: Right 6">
            <a:extLst>
              <a:ext uri="{FF2B5EF4-FFF2-40B4-BE49-F238E27FC236}">
                <a16:creationId xmlns:a16="http://schemas.microsoft.com/office/drawing/2014/main" id="{490EA51A-DDE8-9DFD-10EF-50318F72A619}"/>
              </a:ext>
            </a:extLst>
          </p:cNvPr>
          <p:cNvSpPr/>
          <p:nvPr/>
        </p:nvSpPr>
        <p:spPr>
          <a:xfrm rot="10607148">
            <a:off x="4676823" y="2605604"/>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31E91AD-C37F-1894-48C3-92D7D5AD232F}"/>
              </a:ext>
            </a:extLst>
          </p:cNvPr>
          <p:cNvSpPr txBox="1"/>
          <p:nvPr/>
        </p:nvSpPr>
        <p:spPr>
          <a:xfrm>
            <a:off x="5768400" y="2579580"/>
            <a:ext cx="5506636" cy="369332"/>
          </a:xfrm>
          <a:prstGeom prst="rect">
            <a:avLst/>
          </a:prstGeom>
          <a:noFill/>
        </p:spPr>
        <p:txBody>
          <a:bodyPr wrap="none" rtlCol="0">
            <a:spAutoFit/>
          </a:bodyPr>
          <a:lstStyle/>
          <a:p>
            <a:r>
              <a:rPr lang="en-US" dirty="0"/>
              <a:t>Initially fill entire payload with NOP operators (0x90)</a:t>
            </a:r>
          </a:p>
        </p:txBody>
      </p:sp>
      <p:sp>
        <p:nvSpPr>
          <p:cNvPr id="10" name="Arrow: Right 9">
            <a:extLst>
              <a:ext uri="{FF2B5EF4-FFF2-40B4-BE49-F238E27FC236}">
                <a16:creationId xmlns:a16="http://schemas.microsoft.com/office/drawing/2014/main" id="{2876CD3F-E81F-FE39-AF00-3AA4FEB31363}"/>
              </a:ext>
            </a:extLst>
          </p:cNvPr>
          <p:cNvSpPr/>
          <p:nvPr/>
        </p:nvSpPr>
        <p:spPr>
          <a:xfrm rot="10607148">
            <a:off x="5043411" y="3534331"/>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97B1D35-23CE-7C74-3155-DAFECFE57017}"/>
              </a:ext>
            </a:extLst>
          </p:cNvPr>
          <p:cNvSpPr txBox="1"/>
          <p:nvPr/>
        </p:nvSpPr>
        <p:spPr>
          <a:xfrm>
            <a:off x="6096000" y="3530906"/>
            <a:ext cx="5109091" cy="369332"/>
          </a:xfrm>
          <a:prstGeom prst="rect">
            <a:avLst/>
          </a:prstGeom>
          <a:noFill/>
        </p:spPr>
        <p:txBody>
          <a:bodyPr wrap="none" rtlCol="0">
            <a:spAutoFit/>
          </a:bodyPr>
          <a:lstStyle/>
          <a:p>
            <a:r>
              <a:rPr lang="en-US" dirty="0"/>
              <a:t>Place malicious code </a:t>
            </a:r>
            <a:r>
              <a:rPr lang="en-US" i="1" dirty="0"/>
              <a:t>somewhere </a:t>
            </a:r>
            <a:r>
              <a:rPr lang="en-US" dirty="0"/>
              <a:t>in the payload</a:t>
            </a:r>
          </a:p>
        </p:txBody>
      </p:sp>
      <p:sp>
        <p:nvSpPr>
          <p:cNvPr id="12" name="Rectangle 11">
            <a:extLst>
              <a:ext uri="{FF2B5EF4-FFF2-40B4-BE49-F238E27FC236}">
                <a16:creationId xmlns:a16="http://schemas.microsoft.com/office/drawing/2014/main" id="{6DACCA1E-3E9D-2BC2-EB6F-9E84C8643F61}"/>
              </a:ext>
            </a:extLst>
          </p:cNvPr>
          <p:cNvSpPr/>
          <p:nvPr/>
        </p:nvSpPr>
        <p:spPr>
          <a:xfrm>
            <a:off x="6969631" y="5383045"/>
            <a:ext cx="4847976" cy="685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579BAFE-8FD4-0183-2FDC-3AA5C7E471B8}"/>
              </a:ext>
            </a:extLst>
          </p:cNvPr>
          <p:cNvSpPr txBox="1"/>
          <p:nvPr/>
        </p:nvSpPr>
        <p:spPr>
          <a:xfrm>
            <a:off x="6941668" y="5610687"/>
            <a:ext cx="490840" cy="261610"/>
          </a:xfrm>
          <a:prstGeom prst="rect">
            <a:avLst/>
          </a:prstGeom>
          <a:noFill/>
        </p:spPr>
        <p:txBody>
          <a:bodyPr wrap="none" rtlCol="0">
            <a:spAutoFit/>
          </a:bodyPr>
          <a:lstStyle/>
          <a:p>
            <a:r>
              <a:rPr lang="en-US" sz="1100" b="1" dirty="0">
                <a:solidFill>
                  <a:schemeClr val="bg1"/>
                </a:solidFill>
              </a:rPr>
              <a:t>NOP</a:t>
            </a:r>
          </a:p>
        </p:txBody>
      </p:sp>
      <p:sp>
        <p:nvSpPr>
          <p:cNvPr id="14" name="TextBox 13">
            <a:extLst>
              <a:ext uri="{FF2B5EF4-FFF2-40B4-BE49-F238E27FC236}">
                <a16:creationId xmlns:a16="http://schemas.microsoft.com/office/drawing/2014/main" id="{D1C93D0D-9275-1D23-FC7F-2F3759D0B45A}"/>
              </a:ext>
            </a:extLst>
          </p:cNvPr>
          <p:cNvSpPr txBox="1"/>
          <p:nvPr/>
        </p:nvSpPr>
        <p:spPr>
          <a:xfrm>
            <a:off x="7348932" y="5610376"/>
            <a:ext cx="490840" cy="261610"/>
          </a:xfrm>
          <a:prstGeom prst="rect">
            <a:avLst/>
          </a:prstGeom>
          <a:noFill/>
        </p:spPr>
        <p:txBody>
          <a:bodyPr wrap="none" rtlCol="0">
            <a:spAutoFit/>
          </a:bodyPr>
          <a:lstStyle/>
          <a:p>
            <a:r>
              <a:rPr lang="en-US" sz="1100" b="1" dirty="0">
                <a:solidFill>
                  <a:schemeClr val="bg1"/>
                </a:solidFill>
              </a:rPr>
              <a:t>NOP</a:t>
            </a:r>
          </a:p>
        </p:txBody>
      </p:sp>
      <p:sp>
        <p:nvSpPr>
          <p:cNvPr id="15" name="TextBox 14">
            <a:extLst>
              <a:ext uri="{FF2B5EF4-FFF2-40B4-BE49-F238E27FC236}">
                <a16:creationId xmlns:a16="http://schemas.microsoft.com/office/drawing/2014/main" id="{5B4060CA-87BA-D78F-C4D0-A0F16AB9A59B}"/>
              </a:ext>
            </a:extLst>
          </p:cNvPr>
          <p:cNvSpPr txBox="1"/>
          <p:nvPr/>
        </p:nvSpPr>
        <p:spPr>
          <a:xfrm>
            <a:off x="7671771" y="5610773"/>
            <a:ext cx="490840" cy="261610"/>
          </a:xfrm>
          <a:prstGeom prst="rect">
            <a:avLst/>
          </a:prstGeom>
          <a:noFill/>
        </p:spPr>
        <p:txBody>
          <a:bodyPr wrap="none" rtlCol="0">
            <a:spAutoFit/>
          </a:bodyPr>
          <a:lstStyle/>
          <a:p>
            <a:r>
              <a:rPr lang="en-US" sz="1100" b="1" dirty="0">
                <a:solidFill>
                  <a:schemeClr val="bg1"/>
                </a:solidFill>
              </a:rPr>
              <a:t>NOP</a:t>
            </a:r>
          </a:p>
        </p:txBody>
      </p:sp>
      <p:sp>
        <p:nvSpPr>
          <p:cNvPr id="18" name="TextBox 17">
            <a:extLst>
              <a:ext uri="{FF2B5EF4-FFF2-40B4-BE49-F238E27FC236}">
                <a16:creationId xmlns:a16="http://schemas.microsoft.com/office/drawing/2014/main" id="{9B2E3913-52BF-A31C-92D2-BC5FA0B25729}"/>
              </a:ext>
            </a:extLst>
          </p:cNvPr>
          <p:cNvSpPr txBox="1"/>
          <p:nvPr/>
        </p:nvSpPr>
        <p:spPr>
          <a:xfrm>
            <a:off x="8574123" y="5602666"/>
            <a:ext cx="490840" cy="261610"/>
          </a:xfrm>
          <a:prstGeom prst="rect">
            <a:avLst/>
          </a:prstGeom>
          <a:noFill/>
        </p:spPr>
        <p:txBody>
          <a:bodyPr wrap="none" rtlCol="0">
            <a:spAutoFit/>
          </a:bodyPr>
          <a:lstStyle/>
          <a:p>
            <a:r>
              <a:rPr lang="en-US" sz="1100" b="1" dirty="0">
                <a:solidFill>
                  <a:schemeClr val="bg1"/>
                </a:solidFill>
              </a:rPr>
              <a:t>NOP</a:t>
            </a:r>
          </a:p>
        </p:txBody>
      </p:sp>
      <p:sp>
        <p:nvSpPr>
          <p:cNvPr id="19" name="TextBox 18">
            <a:extLst>
              <a:ext uri="{FF2B5EF4-FFF2-40B4-BE49-F238E27FC236}">
                <a16:creationId xmlns:a16="http://schemas.microsoft.com/office/drawing/2014/main" id="{9756847E-01EA-5D1D-431D-BE33E63D5677}"/>
              </a:ext>
            </a:extLst>
          </p:cNvPr>
          <p:cNvSpPr txBox="1"/>
          <p:nvPr/>
        </p:nvSpPr>
        <p:spPr>
          <a:xfrm>
            <a:off x="8981387" y="5602355"/>
            <a:ext cx="490840" cy="261610"/>
          </a:xfrm>
          <a:prstGeom prst="rect">
            <a:avLst/>
          </a:prstGeom>
          <a:noFill/>
        </p:spPr>
        <p:txBody>
          <a:bodyPr wrap="none" rtlCol="0">
            <a:spAutoFit/>
          </a:bodyPr>
          <a:lstStyle/>
          <a:p>
            <a:r>
              <a:rPr lang="en-US" sz="1100" b="1" dirty="0">
                <a:solidFill>
                  <a:schemeClr val="bg1"/>
                </a:solidFill>
              </a:rPr>
              <a:t>NOP</a:t>
            </a:r>
          </a:p>
        </p:txBody>
      </p:sp>
      <p:sp>
        <p:nvSpPr>
          <p:cNvPr id="20" name="TextBox 19">
            <a:extLst>
              <a:ext uri="{FF2B5EF4-FFF2-40B4-BE49-F238E27FC236}">
                <a16:creationId xmlns:a16="http://schemas.microsoft.com/office/drawing/2014/main" id="{EB519EB9-BC92-99EF-AABD-63893FE672C0}"/>
              </a:ext>
            </a:extLst>
          </p:cNvPr>
          <p:cNvSpPr txBox="1"/>
          <p:nvPr/>
        </p:nvSpPr>
        <p:spPr>
          <a:xfrm>
            <a:off x="9378999" y="5594646"/>
            <a:ext cx="490840" cy="261610"/>
          </a:xfrm>
          <a:prstGeom prst="rect">
            <a:avLst/>
          </a:prstGeom>
          <a:noFill/>
        </p:spPr>
        <p:txBody>
          <a:bodyPr wrap="none" rtlCol="0">
            <a:spAutoFit/>
          </a:bodyPr>
          <a:lstStyle/>
          <a:p>
            <a:r>
              <a:rPr lang="en-US" sz="1100" b="1" dirty="0">
                <a:solidFill>
                  <a:schemeClr val="bg1"/>
                </a:solidFill>
              </a:rPr>
              <a:t>NOP</a:t>
            </a:r>
          </a:p>
        </p:txBody>
      </p:sp>
      <p:sp>
        <p:nvSpPr>
          <p:cNvPr id="21" name="TextBox 20">
            <a:extLst>
              <a:ext uri="{FF2B5EF4-FFF2-40B4-BE49-F238E27FC236}">
                <a16:creationId xmlns:a16="http://schemas.microsoft.com/office/drawing/2014/main" id="{FF18BC0C-EDF6-2C1E-2F47-22D9061C5B7A}"/>
              </a:ext>
            </a:extLst>
          </p:cNvPr>
          <p:cNvSpPr txBox="1"/>
          <p:nvPr/>
        </p:nvSpPr>
        <p:spPr>
          <a:xfrm>
            <a:off x="9786263" y="5594335"/>
            <a:ext cx="490840" cy="261610"/>
          </a:xfrm>
          <a:prstGeom prst="rect">
            <a:avLst/>
          </a:prstGeom>
          <a:noFill/>
        </p:spPr>
        <p:txBody>
          <a:bodyPr wrap="none" rtlCol="0">
            <a:spAutoFit/>
          </a:bodyPr>
          <a:lstStyle/>
          <a:p>
            <a:r>
              <a:rPr lang="en-US" sz="1100" b="1" dirty="0">
                <a:solidFill>
                  <a:schemeClr val="bg1"/>
                </a:solidFill>
              </a:rPr>
              <a:t>NOP</a:t>
            </a:r>
          </a:p>
        </p:txBody>
      </p:sp>
      <p:sp>
        <p:nvSpPr>
          <p:cNvPr id="23" name="Rectangle 22">
            <a:extLst>
              <a:ext uri="{FF2B5EF4-FFF2-40B4-BE49-F238E27FC236}">
                <a16:creationId xmlns:a16="http://schemas.microsoft.com/office/drawing/2014/main" id="{0D49C13D-0F01-10EB-A426-FF4BB3F8807D}"/>
              </a:ext>
            </a:extLst>
          </p:cNvPr>
          <p:cNvSpPr/>
          <p:nvPr/>
        </p:nvSpPr>
        <p:spPr>
          <a:xfrm>
            <a:off x="10277103" y="5401974"/>
            <a:ext cx="928340"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CODE</a:t>
            </a:r>
          </a:p>
        </p:txBody>
      </p:sp>
      <p:sp>
        <p:nvSpPr>
          <p:cNvPr id="25" name="TextBox 24">
            <a:extLst>
              <a:ext uri="{FF2B5EF4-FFF2-40B4-BE49-F238E27FC236}">
                <a16:creationId xmlns:a16="http://schemas.microsoft.com/office/drawing/2014/main" id="{176DEE38-2A03-2F65-02DC-F14705B8DF89}"/>
              </a:ext>
            </a:extLst>
          </p:cNvPr>
          <p:cNvSpPr txBox="1"/>
          <p:nvPr/>
        </p:nvSpPr>
        <p:spPr>
          <a:xfrm>
            <a:off x="11271607" y="5602355"/>
            <a:ext cx="490840" cy="261610"/>
          </a:xfrm>
          <a:prstGeom prst="rect">
            <a:avLst/>
          </a:prstGeom>
          <a:noFill/>
        </p:spPr>
        <p:txBody>
          <a:bodyPr wrap="none" rtlCol="0">
            <a:spAutoFit/>
          </a:bodyPr>
          <a:lstStyle/>
          <a:p>
            <a:r>
              <a:rPr lang="en-US" sz="1100" b="1" dirty="0">
                <a:solidFill>
                  <a:schemeClr val="bg1"/>
                </a:solidFill>
              </a:rPr>
              <a:t>NOP</a:t>
            </a:r>
          </a:p>
        </p:txBody>
      </p:sp>
      <p:sp>
        <p:nvSpPr>
          <p:cNvPr id="26" name="TextBox 25">
            <a:extLst>
              <a:ext uri="{FF2B5EF4-FFF2-40B4-BE49-F238E27FC236}">
                <a16:creationId xmlns:a16="http://schemas.microsoft.com/office/drawing/2014/main" id="{44B0D2AD-3DBF-E264-45A4-21491A367CCA}"/>
              </a:ext>
            </a:extLst>
          </p:cNvPr>
          <p:cNvSpPr txBox="1"/>
          <p:nvPr/>
        </p:nvSpPr>
        <p:spPr>
          <a:xfrm>
            <a:off x="10003638" y="5106920"/>
            <a:ext cx="598241"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400</a:t>
            </a:r>
          </a:p>
        </p:txBody>
      </p:sp>
      <p:sp>
        <p:nvSpPr>
          <p:cNvPr id="27" name="TextBox 26">
            <a:extLst>
              <a:ext uri="{FF2B5EF4-FFF2-40B4-BE49-F238E27FC236}">
                <a16:creationId xmlns:a16="http://schemas.microsoft.com/office/drawing/2014/main" id="{B15FAC35-ACA2-123F-4596-7937DE18949D}"/>
              </a:ext>
            </a:extLst>
          </p:cNvPr>
          <p:cNvSpPr txBox="1"/>
          <p:nvPr/>
        </p:nvSpPr>
        <p:spPr>
          <a:xfrm>
            <a:off x="6539372" y="3780667"/>
            <a:ext cx="4512774" cy="276999"/>
          </a:xfrm>
          <a:prstGeom prst="rect">
            <a:avLst/>
          </a:prstGeom>
          <a:noFill/>
        </p:spPr>
        <p:txBody>
          <a:bodyPr wrap="none" rtlCol="0">
            <a:spAutoFit/>
          </a:bodyPr>
          <a:lstStyle/>
          <a:p>
            <a:r>
              <a:rPr lang="en-US" sz="1200" dirty="0"/>
              <a:t>(This can be many different values, I just arbitrary selected 400)</a:t>
            </a:r>
          </a:p>
        </p:txBody>
      </p:sp>
      <p:sp>
        <p:nvSpPr>
          <p:cNvPr id="9" name="Arrow: Right 8">
            <a:extLst>
              <a:ext uri="{FF2B5EF4-FFF2-40B4-BE49-F238E27FC236}">
                <a16:creationId xmlns:a16="http://schemas.microsoft.com/office/drawing/2014/main" id="{71964C6C-DE23-A0EB-2871-70DB960F9CFB}"/>
              </a:ext>
            </a:extLst>
          </p:cNvPr>
          <p:cNvSpPr/>
          <p:nvPr/>
        </p:nvSpPr>
        <p:spPr>
          <a:xfrm rot="10607148">
            <a:off x="7040984" y="4339834"/>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55265260-0EC5-B0FC-DF3D-96E86B3E16F5}"/>
              </a:ext>
            </a:extLst>
          </p:cNvPr>
          <p:cNvSpPr txBox="1"/>
          <p:nvPr/>
        </p:nvSpPr>
        <p:spPr>
          <a:xfrm>
            <a:off x="8124996" y="4274028"/>
            <a:ext cx="3631858" cy="646331"/>
          </a:xfrm>
          <a:prstGeom prst="rect">
            <a:avLst/>
          </a:prstGeom>
          <a:noFill/>
        </p:spPr>
        <p:txBody>
          <a:bodyPr wrap="square" rtlCol="0">
            <a:spAutoFit/>
          </a:bodyPr>
          <a:lstStyle/>
          <a:p>
            <a:r>
              <a:rPr lang="en-US" dirty="0"/>
              <a:t>Place return address (a guess) at offset 112</a:t>
            </a:r>
          </a:p>
        </p:txBody>
      </p:sp>
      <p:sp>
        <p:nvSpPr>
          <p:cNvPr id="29" name="Rectangle 28">
            <a:extLst>
              <a:ext uri="{FF2B5EF4-FFF2-40B4-BE49-F238E27FC236}">
                <a16:creationId xmlns:a16="http://schemas.microsoft.com/office/drawing/2014/main" id="{F51FBC8D-4B0A-ADCF-DCDF-2824BD68680B}"/>
              </a:ext>
            </a:extLst>
          </p:cNvPr>
          <p:cNvSpPr/>
          <p:nvPr/>
        </p:nvSpPr>
        <p:spPr>
          <a:xfrm>
            <a:off x="8124996" y="5372553"/>
            <a:ext cx="479495" cy="7051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ret</a:t>
            </a:r>
          </a:p>
        </p:txBody>
      </p:sp>
      <p:sp>
        <p:nvSpPr>
          <p:cNvPr id="30" name="TextBox 29">
            <a:extLst>
              <a:ext uri="{FF2B5EF4-FFF2-40B4-BE49-F238E27FC236}">
                <a16:creationId xmlns:a16="http://schemas.microsoft.com/office/drawing/2014/main" id="{1C2BBC18-362F-D70C-DDDD-93C1C5C12199}"/>
              </a:ext>
            </a:extLst>
          </p:cNvPr>
          <p:cNvSpPr txBox="1"/>
          <p:nvPr/>
        </p:nvSpPr>
        <p:spPr>
          <a:xfrm>
            <a:off x="7774138" y="5030562"/>
            <a:ext cx="569387" cy="369332"/>
          </a:xfrm>
          <a:prstGeom prst="rect">
            <a:avLst/>
          </a:prstGeom>
          <a:noFill/>
        </p:spPr>
        <p:txBody>
          <a:bodyPr wrap="none" rtlCol="0">
            <a:spAutoFit/>
          </a:bodyPr>
          <a:lstStyle/>
          <a:p>
            <a:r>
              <a:rPr lang="en-US" dirty="0"/>
              <a:t>112</a:t>
            </a:r>
          </a:p>
        </p:txBody>
      </p:sp>
      <mc:AlternateContent xmlns:mc="http://schemas.openxmlformats.org/markup-compatibility/2006" xmlns:p14="http://schemas.microsoft.com/office/powerpoint/2010/main">
        <mc:Choice Requires="p14">
          <p:contentPart p14:bwMode="auto" r:id="rId4">
            <p14:nvContentPartPr>
              <p14:cNvPr id="32" name="Ink 31">
                <a:extLst>
                  <a:ext uri="{FF2B5EF4-FFF2-40B4-BE49-F238E27FC236}">
                    <a16:creationId xmlns:a16="http://schemas.microsoft.com/office/drawing/2014/main" id="{8E0CAE92-061E-D5AE-DE01-BA882AD5E46E}"/>
                  </a:ext>
                </a:extLst>
              </p14:cNvPr>
              <p14:cNvContentPartPr/>
              <p14:nvPr/>
            </p14:nvContentPartPr>
            <p14:xfrm>
              <a:off x="8380381" y="5066554"/>
              <a:ext cx="1058040" cy="260280"/>
            </p14:xfrm>
          </p:contentPart>
        </mc:Choice>
        <mc:Fallback xmlns="">
          <p:pic>
            <p:nvPicPr>
              <p:cNvPr id="32" name="Ink 31">
                <a:extLst>
                  <a:ext uri="{FF2B5EF4-FFF2-40B4-BE49-F238E27FC236}">
                    <a16:creationId xmlns:a16="http://schemas.microsoft.com/office/drawing/2014/main" id="{8E0CAE92-061E-D5AE-DE01-BA882AD5E46E}"/>
                  </a:ext>
                </a:extLst>
              </p:cNvPr>
              <p:cNvPicPr/>
              <p:nvPr/>
            </p:nvPicPr>
            <p:blipFill>
              <a:blip r:embed="rId5"/>
              <a:stretch>
                <a:fillRect/>
              </a:stretch>
            </p:blipFill>
            <p:spPr>
              <a:xfrm>
                <a:off x="8371381" y="5057554"/>
                <a:ext cx="1075680" cy="277920"/>
              </a:xfrm>
              <a:prstGeom prst="rect">
                <a:avLst/>
              </a:prstGeom>
            </p:spPr>
          </p:pic>
        </mc:Fallback>
      </mc:AlternateContent>
      <p:sp>
        <p:nvSpPr>
          <p:cNvPr id="17" name="Rectangle 16">
            <a:extLst>
              <a:ext uri="{FF2B5EF4-FFF2-40B4-BE49-F238E27FC236}">
                <a16:creationId xmlns:a16="http://schemas.microsoft.com/office/drawing/2014/main" id="{F49DD50F-D7DE-3CE1-CD48-8337F0C55D2D}"/>
              </a:ext>
            </a:extLst>
          </p:cNvPr>
          <p:cNvSpPr/>
          <p:nvPr/>
        </p:nvSpPr>
        <p:spPr>
          <a:xfrm>
            <a:off x="2956700" y="1890895"/>
            <a:ext cx="6626820" cy="3170413"/>
          </a:xfrm>
          <a:prstGeom prst="rect">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When we debugged with GDB, GDB puts some information on the stack, which means that the memory address are slightly different when we run the program without GDB, so we need to apply an offset </a:t>
            </a:r>
          </a:p>
          <a:p>
            <a:pPr algn="ctr"/>
            <a:endParaRPr lang="en-US" sz="2400" b="1" dirty="0">
              <a:solidFill>
                <a:schemeClr val="tx1"/>
              </a:solidFill>
            </a:endParaRPr>
          </a:p>
          <a:p>
            <a:pPr algn="ctr"/>
            <a:r>
              <a:rPr lang="en-US" sz="2400" b="1" dirty="0">
                <a:solidFill>
                  <a:schemeClr val="tx1"/>
                </a:solidFill>
              </a:rPr>
              <a:t>For most students 200 works, for other 0x78 works</a:t>
            </a:r>
            <a:endParaRPr lang="en-US" sz="3200" b="1" dirty="0">
              <a:solidFill>
                <a:schemeClr val="tx1"/>
              </a:solidFill>
            </a:endParaRPr>
          </a:p>
        </p:txBody>
      </p:sp>
      <mc:AlternateContent xmlns:mc="http://schemas.openxmlformats.org/markup-compatibility/2006" xmlns:p14="http://schemas.microsoft.com/office/powerpoint/2010/main">
        <mc:Choice Requires="p14">
          <p:contentPart p14:bwMode="auto" r:id="rId6">
            <p14:nvContentPartPr>
              <p14:cNvPr id="31" name="Ink 30">
                <a:extLst>
                  <a:ext uri="{FF2B5EF4-FFF2-40B4-BE49-F238E27FC236}">
                    <a16:creationId xmlns:a16="http://schemas.microsoft.com/office/drawing/2014/main" id="{1034B0F0-64C7-7438-ECD3-8CCB3D8766F9}"/>
                  </a:ext>
                </a:extLst>
              </p14:cNvPr>
              <p14:cNvContentPartPr/>
              <p14:nvPr/>
            </p14:nvContentPartPr>
            <p14:xfrm>
              <a:off x="1701661" y="4266634"/>
              <a:ext cx="807120" cy="617400"/>
            </p14:xfrm>
          </p:contentPart>
        </mc:Choice>
        <mc:Fallback xmlns="">
          <p:pic>
            <p:nvPicPr>
              <p:cNvPr id="31" name="Ink 30">
                <a:extLst>
                  <a:ext uri="{FF2B5EF4-FFF2-40B4-BE49-F238E27FC236}">
                    <a16:creationId xmlns:a16="http://schemas.microsoft.com/office/drawing/2014/main" id="{1034B0F0-64C7-7438-ECD3-8CCB3D8766F9}"/>
                  </a:ext>
                </a:extLst>
              </p:cNvPr>
              <p:cNvPicPr/>
              <p:nvPr/>
            </p:nvPicPr>
            <p:blipFill>
              <a:blip r:embed="rId7"/>
              <a:stretch>
                <a:fillRect/>
              </a:stretch>
            </p:blipFill>
            <p:spPr>
              <a:xfrm>
                <a:off x="1684021" y="4248634"/>
                <a:ext cx="842760" cy="653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4" name="Ink 33">
                <a:extLst>
                  <a:ext uri="{FF2B5EF4-FFF2-40B4-BE49-F238E27FC236}">
                    <a16:creationId xmlns:a16="http://schemas.microsoft.com/office/drawing/2014/main" id="{7B110CF8-0918-2A2B-028F-E81410D224EC}"/>
                  </a:ext>
                </a:extLst>
              </p14:cNvPr>
              <p14:cNvContentPartPr/>
              <p14:nvPr/>
            </p14:nvContentPartPr>
            <p14:xfrm>
              <a:off x="2323381" y="3577234"/>
              <a:ext cx="927360" cy="759960"/>
            </p14:xfrm>
          </p:contentPart>
        </mc:Choice>
        <mc:Fallback xmlns="">
          <p:pic>
            <p:nvPicPr>
              <p:cNvPr id="34" name="Ink 33">
                <a:extLst>
                  <a:ext uri="{FF2B5EF4-FFF2-40B4-BE49-F238E27FC236}">
                    <a16:creationId xmlns:a16="http://schemas.microsoft.com/office/drawing/2014/main" id="{7B110CF8-0918-2A2B-028F-E81410D224EC}"/>
                  </a:ext>
                </a:extLst>
              </p:cNvPr>
              <p:cNvPicPr/>
              <p:nvPr/>
            </p:nvPicPr>
            <p:blipFill>
              <a:blip r:embed="rId9"/>
              <a:stretch>
                <a:fillRect/>
              </a:stretch>
            </p:blipFill>
            <p:spPr>
              <a:xfrm>
                <a:off x="2305381" y="3559594"/>
                <a:ext cx="963000" cy="795600"/>
              </a:xfrm>
              <a:prstGeom prst="rect">
                <a:avLst/>
              </a:prstGeom>
            </p:spPr>
          </p:pic>
        </mc:Fallback>
      </mc:AlternateContent>
    </p:spTree>
    <p:extLst>
      <p:ext uri="{BB962C8B-B14F-4D97-AF65-F5344CB8AC3E}">
        <p14:creationId xmlns:p14="http://schemas.microsoft.com/office/powerpoint/2010/main" val="36824015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65</a:t>
            </a:fld>
            <a:endParaRPr lang="en-US" dirty="0"/>
          </a:p>
        </p:txBody>
      </p:sp>
      <p:sp>
        <p:nvSpPr>
          <p:cNvPr id="16" name="object 4">
            <a:extLst>
              <a:ext uri="{FF2B5EF4-FFF2-40B4-BE49-F238E27FC236}">
                <a16:creationId xmlns:a16="http://schemas.microsoft.com/office/drawing/2014/main" id="{5C5BBAEF-C4C4-FAC7-0C1D-959721B83153}"/>
              </a:ext>
            </a:extLst>
          </p:cNvPr>
          <p:cNvSpPr txBox="1">
            <a:spLocks noGrp="1"/>
          </p:cNvSpPr>
          <p:nvPr>
            <p:ph type="title"/>
          </p:nvPr>
        </p:nvSpPr>
        <p:spPr>
          <a:xfrm>
            <a:off x="76200" y="0"/>
            <a:ext cx="2209800" cy="505267"/>
          </a:xfrm>
          <a:prstGeom prst="rect">
            <a:avLst/>
          </a:prstGeom>
        </p:spPr>
        <p:txBody>
          <a:bodyPr vert="horz" wrap="square" lIns="0" tIns="12700" rIns="0" bIns="0" rtlCol="0">
            <a:spAutoFit/>
          </a:bodyPr>
          <a:lstStyle/>
          <a:p>
            <a:pPr marL="12700">
              <a:lnSpc>
                <a:spcPct val="100000"/>
              </a:lnSpc>
              <a:spcBef>
                <a:spcPts val="100"/>
              </a:spcBef>
            </a:pPr>
            <a:r>
              <a:rPr sz="3200" b="1" i="1" spc="-10" dirty="0">
                <a:solidFill>
                  <a:srgbClr val="000000"/>
                </a:solidFill>
                <a:latin typeface="Arial"/>
                <a:cs typeface="Arial"/>
              </a:rPr>
              <a:t>exploit.py</a:t>
            </a:r>
            <a:endParaRPr sz="3200" b="1" dirty="0">
              <a:latin typeface="Arial"/>
              <a:cs typeface="Arial"/>
            </a:endParaRPr>
          </a:p>
        </p:txBody>
      </p:sp>
      <p:pic>
        <p:nvPicPr>
          <p:cNvPr id="41" name="Picture 40">
            <a:extLst>
              <a:ext uri="{FF2B5EF4-FFF2-40B4-BE49-F238E27FC236}">
                <a16:creationId xmlns:a16="http://schemas.microsoft.com/office/drawing/2014/main" id="{C36F2998-BCBD-E769-2C06-909F93A5D548}"/>
              </a:ext>
            </a:extLst>
          </p:cNvPr>
          <p:cNvPicPr>
            <a:picLocks noChangeAspect="1"/>
          </p:cNvPicPr>
          <p:nvPr/>
        </p:nvPicPr>
        <p:blipFill>
          <a:blip r:embed="rId3"/>
          <a:stretch>
            <a:fillRect/>
          </a:stretch>
        </p:blipFill>
        <p:spPr>
          <a:xfrm>
            <a:off x="107519" y="730908"/>
            <a:ext cx="7315200" cy="5856671"/>
          </a:xfrm>
          <a:prstGeom prst="rect">
            <a:avLst/>
          </a:prstGeom>
        </p:spPr>
      </p:pic>
      <p:sp>
        <p:nvSpPr>
          <p:cNvPr id="44" name="TextBox 43">
            <a:extLst>
              <a:ext uri="{FF2B5EF4-FFF2-40B4-BE49-F238E27FC236}">
                <a16:creationId xmlns:a16="http://schemas.microsoft.com/office/drawing/2014/main" id="{CC7650E7-F53D-2C24-E51F-94C6E20C8210}"/>
              </a:ext>
            </a:extLst>
          </p:cNvPr>
          <p:cNvSpPr txBox="1"/>
          <p:nvPr/>
        </p:nvSpPr>
        <p:spPr>
          <a:xfrm>
            <a:off x="2286000" y="200906"/>
            <a:ext cx="4753224" cy="369332"/>
          </a:xfrm>
          <a:prstGeom prst="rect">
            <a:avLst/>
          </a:prstGeom>
          <a:noFill/>
        </p:spPr>
        <p:txBody>
          <a:bodyPr wrap="none" rtlCol="0">
            <a:spAutoFit/>
          </a:bodyPr>
          <a:lstStyle/>
          <a:p>
            <a:r>
              <a:rPr lang="en-US" dirty="0"/>
              <a:t>This script will construct our </a:t>
            </a:r>
            <a:r>
              <a:rPr lang="en-US" dirty="0" err="1">
                <a:latin typeface="Courier New" panose="02070309020205020404" pitchFamily="49" charset="0"/>
                <a:cs typeface="Courier New" panose="02070309020205020404" pitchFamily="49" charset="0"/>
              </a:rPr>
              <a:t>badfile</a:t>
            </a:r>
            <a:r>
              <a:rPr lang="en-US" dirty="0"/>
              <a:t> for us!</a:t>
            </a:r>
          </a:p>
        </p:txBody>
      </p:sp>
      <p:sp>
        <p:nvSpPr>
          <p:cNvPr id="2" name="Arrow: Right 1">
            <a:extLst>
              <a:ext uri="{FF2B5EF4-FFF2-40B4-BE49-F238E27FC236}">
                <a16:creationId xmlns:a16="http://schemas.microsoft.com/office/drawing/2014/main" id="{F87BCF42-106D-CB3C-0ED7-3FDA13FB986A}"/>
              </a:ext>
            </a:extLst>
          </p:cNvPr>
          <p:cNvSpPr/>
          <p:nvPr/>
        </p:nvSpPr>
        <p:spPr>
          <a:xfrm rot="10607148">
            <a:off x="4967212" y="1307476"/>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AC12E53-F847-7FB4-EE29-9426CA921583}"/>
              </a:ext>
            </a:extLst>
          </p:cNvPr>
          <p:cNvSpPr txBox="1"/>
          <p:nvPr/>
        </p:nvSpPr>
        <p:spPr>
          <a:xfrm>
            <a:off x="5942824" y="1220569"/>
            <a:ext cx="4583306" cy="646331"/>
          </a:xfrm>
          <a:prstGeom prst="rect">
            <a:avLst/>
          </a:prstGeom>
          <a:noFill/>
        </p:spPr>
        <p:txBody>
          <a:bodyPr wrap="none" rtlCol="0">
            <a:spAutoFit/>
          </a:bodyPr>
          <a:lstStyle/>
          <a:p>
            <a:r>
              <a:rPr lang="en-US" dirty="0"/>
              <a:t>Malicious code to be injected (</a:t>
            </a:r>
            <a:r>
              <a:rPr lang="en-US" dirty="0">
                <a:latin typeface="Courier New" panose="02070309020205020404" pitchFamily="49" charset="0"/>
                <a:cs typeface="Courier New" panose="02070309020205020404" pitchFamily="49" charset="0"/>
              </a:rPr>
              <a:t>/bin/</a:t>
            </a:r>
            <a:r>
              <a:rPr lang="en-US" dirty="0" err="1">
                <a:latin typeface="Courier New" panose="02070309020205020404" pitchFamily="49" charset="0"/>
                <a:cs typeface="Courier New" panose="02070309020205020404" pitchFamily="49" charset="0"/>
              </a:rPr>
              <a:t>sh</a:t>
            </a:r>
            <a:r>
              <a:rPr lang="en-US" dirty="0"/>
              <a:t>)</a:t>
            </a:r>
          </a:p>
          <a:p>
            <a:r>
              <a:rPr lang="en-US" dirty="0"/>
              <a:t>(we will talk later about what exactly this is)</a:t>
            </a:r>
          </a:p>
        </p:txBody>
      </p:sp>
      <p:sp>
        <p:nvSpPr>
          <p:cNvPr id="7" name="Arrow: Right 6">
            <a:extLst>
              <a:ext uri="{FF2B5EF4-FFF2-40B4-BE49-F238E27FC236}">
                <a16:creationId xmlns:a16="http://schemas.microsoft.com/office/drawing/2014/main" id="{490EA51A-DDE8-9DFD-10EF-50318F72A619}"/>
              </a:ext>
            </a:extLst>
          </p:cNvPr>
          <p:cNvSpPr/>
          <p:nvPr/>
        </p:nvSpPr>
        <p:spPr>
          <a:xfrm rot="10607148">
            <a:off x="4676823" y="2605604"/>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31E91AD-C37F-1894-48C3-92D7D5AD232F}"/>
              </a:ext>
            </a:extLst>
          </p:cNvPr>
          <p:cNvSpPr txBox="1"/>
          <p:nvPr/>
        </p:nvSpPr>
        <p:spPr>
          <a:xfrm>
            <a:off x="5768400" y="2579580"/>
            <a:ext cx="5506636" cy="369332"/>
          </a:xfrm>
          <a:prstGeom prst="rect">
            <a:avLst/>
          </a:prstGeom>
          <a:noFill/>
        </p:spPr>
        <p:txBody>
          <a:bodyPr wrap="none" rtlCol="0">
            <a:spAutoFit/>
          </a:bodyPr>
          <a:lstStyle/>
          <a:p>
            <a:r>
              <a:rPr lang="en-US" dirty="0"/>
              <a:t>Initially fill entire payload with NOP operators (0x90)</a:t>
            </a:r>
          </a:p>
        </p:txBody>
      </p:sp>
      <p:sp>
        <p:nvSpPr>
          <p:cNvPr id="10" name="Arrow: Right 9">
            <a:extLst>
              <a:ext uri="{FF2B5EF4-FFF2-40B4-BE49-F238E27FC236}">
                <a16:creationId xmlns:a16="http://schemas.microsoft.com/office/drawing/2014/main" id="{2876CD3F-E81F-FE39-AF00-3AA4FEB31363}"/>
              </a:ext>
            </a:extLst>
          </p:cNvPr>
          <p:cNvSpPr/>
          <p:nvPr/>
        </p:nvSpPr>
        <p:spPr>
          <a:xfrm rot="10607148">
            <a:off x="5043411" y="3534331"/>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97B1D35-23CE-7C74-3155-DAFECFE57017}"/>
              </a:ext>
            </a:extLst>
          </p:cNvPr>
          <p:cNvSpPr txBox="1"/>
          <p:nvPr/>
        </p:nvSpPr>
        <p:spPr>
          <a:xfrm>
            <a:off x="6096000" y="3530906"/>
            <a:ext cx="5109091" cy="369332"/>
          </a:xfrm>
          <a:prstGeom prst="rect">
            <a:avLst/>
          </a:prstGeom>
          <a:noFill/>
        </p:spPr>
        <p:txBody>
          <a:bodyPr wrap="none" rtlCol="0">
            <a:spAutoFit/>
          </a:bodyPr>
          <a:lstStyle/>
          <a:p>
            <a:r>
              <a:rPr lang="en-US" dirty="0"/>
              <a:t>Place malicious code </a:t>
            </a:r>
            <a:r>
              <a:rPr lang="en-US" i="1" dirty="0"/>
              <a:t>somewhere </a:t>
            </a:r>
            <a:r>
              <a:rPr lang="en-US" dirty="0"/>
              <a:t>in the payload</a:t>
            </a:r>
          </a:p>
        </p:txBody>
      </p:sp>
      <p:sp>
        <p:nvSpPr>
          <p:cNvPr id="12" name="Rectangle 11">
            <a:extLst>
              <a:ext uri="{FF2B5EF4-FFF2-40B4-BE49-F238E27FC236}">
                <a16:creationId xmlns:a16="http://schemas.microsoft.com/office/drawing/2014/main" id="{6DACCA1E-3E9D-2BC2-EB6F-9E84C8643F61}"/>
              </a:ext>
            </a:extLst>
          </p:cNvPr>
          <p:cNvSpPr/>
          <p:nvPr/>
        </p:nvSpPr>
        <p:spPr>
          <a:xfrm>
            <a:off x="6969631" y="5383045"/>
            <a:ext cx="4847976" cy="685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579BAFE-8FD4-0183-2FDC-3AA5C7E471B8}"/>
              </a:ext>
            </a:extLst>
          </p:cNvPr>
          <p:cNvSpPr txBox="1"/>
          <p:nvPr/>
        </p:nvSpPr>
        <p:spPr>
          <a:xfrm>
            <a:off x="6941668" y="5610687"/>
            <a:ext cx="490840" cy="261610"/>
          </a:xfrm>
          <a:prstGeom prst="rect">
            <a:avLst/>
          </a:prstGeom>
          <a:noFill/>
        </p:spPr>
        <p:txBody>
          <a:bodyPr wrap="none" rtlCol="0">
            <a:spAutoFit/>
          </a:bodyPr>
          <a:lstStyle/>
          <a:p>
            <a:r>
              <a:rPr lang="en-US" sz="1100" b="1" dirty="0">
                <a:solidFill>
                  <a:schemeClr val="bg1"/>
                </a:solidFill>
              </a:rPr>
              <a:t>NOP</a:t>
            </a:r>
          </a:p>
        </p:txBody>
      </p:sp>
      <p:sp>
        <p:nvSpPr>
          <p:cNvPr id="14" name="TextBox 13">
            <a:extLst>
              <a:ext uri="{FF2B5EF4-FFF2-40B4-BE49-F238E27FC236}">
                <a16:creationId xmlns:a16="http://schemas.microsoft.com/office/drawing/2014/main" id="{D1C93D0D-9275-1D23-FC7F-2F3759D0B45A}"/>
              </a:ext>
            </a:extLst>
          </p:cNvPr>
          <p:cNvSpPr txBox="1"/>
          <p:nvPr/>
        </p:nvSpPr>
        <p:spPr>
          <a:xfrm>
            <a:off x="7348932" y="5610376"/>
            <a:ext cx="490840" cy="261610"/>
          </a:xfrm>
          <a:prstGeom prst="rect">
            <a:avLst/>
          </a:prstGeom>
          <a:noFill/>
        </p:spPr>
        <p:txBody>
          <a:bodyPr wrap="none" rtlCol="0">
            <a:spAutoFit/>
          </a:bodyPr>
          <a:lstStyle/>
          <a:p>
            <a:r>
              <a:rPr lang="en-US" sz="1100" b="1" dirty="0">
                <a:solidFill>
                  <a:schemeClr val="bg1"/>
                </a:solidFill>
              </a:rPr>
              <a:t>NOP</a:t>
            </a:r>
          </a:p>
        </p:txBody>
      </p:sp>
      <p:sp>
        <p:nvSpPr>
          <p:cNvPr id="15" name="TextBox 14">
            <a:extLst>
              <a:ext uri="{FF2B5EF4-FFF2-40B4-BE49-F238E27FC236}">
                <a16:creationId xmlns:a16="http://schemas.microsoft.com/office/drawing/2014/main" id="{5B4060CA-87BA-D78F-C4D0-A0F16AB9A59B}"/>
              </a:ext>
            </a:extLst>
          </p:cNvPr>
          <p:cNvSpPr txBox="1"/>
          <p:nvPr/>
        </p:nvSpPr>
        <p:spPr>
          <a:xfrm>
            <a:off x="7671771" y="5610773"/>
            <a:ext cx="490840" cy="261610"/>
          </a:xfrm>
          <a:prstGeom prst="rect">
            <a:avLst/>
          </a:prstGeom>
          <a:noFill/>
        </p:spPr>
        <p:txBody>
          <a:bodyPr wrap="none" rtlCol="0">
            <a:spAutoFit/>
          </a:bodyPr>
          <a:lstStyle/>
          <a:p>
            <a:r>
              <a:rPr lang="en-US" sz="1100" b="1" dirty="0">
                <a:solidFill>
                  <a:schemeClr val="bg1"/>
                </a:solidFill>
              </a:rPr>
              <a:t>NOP</a:t>
            </a:r>
          </a:p>
        </p:txBody>
      </p:sp>
      <p:sp>
        <p:nvSpPr>
          <p:cNvPr id="18" name="TextBox 17">
            <a:extLst>
              <a:ext uri="{FF2B5EF4-FFF2-40B4-BE49-F238E27FC236}">
                <a16:creationId xmlns:a16="http://schemas.microsoft.com/office/drawing/2014/main" id="{9B2E3913-52BF-A31C-92D2-BC5FA0B25729}"/>
              </a:ext>
            </a:extLst>
          </p:cNvPr>
          <p:cNvSpPr txBox="1"/>
          <p:nvPr/>
        </p:nvSpPr>
        <p:spPr>
          <a:xfrm>
            <a:off x="8574123" y="5602666"/>
            <a:ext cx="490840" cy="261610"/>
          </a:xfrm>
          <a:prstGeom prst="rect">
            <a:avLst/>
          </a:prstGeom>
          <a:noFill/>
        </p:spPr>
        <p:txBody>
          <a:bodyPr wrap="none" rtlCol="0">
            <a:spAutoFit/>
          </a:bodyPr>
          <a:lstStyle/>
          <a:p>
            <a:r>
              <a:rPr lang="en-US" sz="1100" b="1" dirty="0">
                <a:solidFill>
                  <a:schemeClr val="bg1"/>
                </a:solidFill>
              </a:rPr>
              <a:t>NOP</a:t>
            </a:r>
          </a:p>
        </p:txBody>
      </p:sp>
      <p:sp>
        <p:nvSpPr>
          <p:cNvPr id="19" name="TextBox 18">
            <a:extLst>
              <a:ext uri="{FF2B5EF4-FFF2-40B4-BE49-F238E27FC236}">
                <a16:creationId xmlns:a16="http://schemas.microsoft.com/office/drawing/2014/main" id="{9756847E-01EA-5D1D-431D-BE33E63D5677}"/>
              </a:ext>
            </a:extLst>
          </p:cNvPr>
          <p:cNvSpPr txBox="1"/>
          <p:nvPr/>
        </p:nvSpPr>
        <p:spPr>
          <a:xfrm>
            <a:off x="8981387" y="5602355"/>
            <a:ext cx="490840" cy="261610"/>
          </a:xfrm>
          <a:prstGeom prst="rect">
            <a:avLst/>
          </a:prstGeom>
          <a:noFill/>
        </p:spPr>
        <p:txBody>
          <a:bodyPr wrap="none" rtlCol="0">
            <a:spAutoFit/>
          </a:bodyPr>
          <a:lstStyle/>
          <a:p>
            <a:r>
              <a:rPr lang="en-US" sz="1100" b="1" dirty="0">
                <a:solidFill>
                  <a:schemeClr val="bg1"/>
                </a:solidFill>
              </a:rPr>
              <a:t>NOP</a:t>
            </a:r>
          </a:p>
        </p:txBody>
      </p:sp>
      <p:sp>
        <p:nvSpPr>
          <p:cNvPr id="20" name="TextBox 19">
            <a:extLst>
              <a:ext uri="{FF2B5EF4-FFF2-40B4-BE49-F238E27FC236}">
                <a16:creationId xmlns:a16="http://schemas.microsoft.com/office/drawing/2014/main" id="{EB519EB9-BC92-99EF-AABD-63893FE672C0}"/>
              </a:ext>
            </a:extLst>
          </p:cNvPr>
          <p:cNvSpPr txBox="1"/>
          <p:nvPr/>
        </p:nvSpPr>
        <p:spPr>
          <a:xfrm>
            <a:off x="9378999" y="5594646"/>
            <a:ext cx="490840" cy="261610"/>
          </a:xfrm>
          <a:prstGeom prst="rect">
            <a:avLst/>
          </a:prstGeom>
          <a:noFill/>
        </p:spPr>
        <p:txBody>
          <a:bodyPr wrap="none" rtlCol="0">
            <a:spAutoFit/>
          </a:bodyPr>
          <a:lstStyle/>
          <a:p>
            <a:r>
              <a:rPr lang="en-US" sz="1100" b="1" dirty="0">
                <a:solidFill>
                  <a:schemeClr val="bg1"/>
                </a:solidFill>
              </a:rPr>
              <a:t>NOP</a:t>
            </a:r>
          </a:p>
        </p:txBody>
      </p:sp>
      <p:sp>
        <p:nvSpPr>
          <p:cNvPr id="21" name="TextBox 20">
            <a:extLst>
              <a:ext uri="{FF2B5EF4-FFF2-40B4-BE49-F238E27FC236}">
                <a16:creationId xmlns:a16="http://schemas.microsoft.com/office/drawing/2014/main" id="{FF18BC0C-EDF6-2C1E-2F47-22D9061C5B7A}"/>
              </a:ext>
            </a:extLst>
          </p:cNvPr>
          <p:cNvSpPr txBox="1"/>
          <p:nvPr/>
        </p:nvSpPr>
        <p:spPr>
          <a:xfrm>
            <a:off x="9786263" y="5594335"/>
            <a:ext cx="490840" cy="261610"/>
          </a:xfrm>
          <a:prstGeom prst="rect">
            <a:avLst/>
          </a:prstGeom>
          <a:noFill/>
        </p:spPr>
        <p:txBody>
          <a:bodyPr wrap="none" rtlCol="0">
            <a:spAutoFit/>
          </a:bodyPr>
          <a:lstStyle/>
          <a:p>
            <a:r>
              <a:rPr lang="en-US" sz="1100" b="1" dirty="0">
                <a:solidFill>
                  <a:schemeClr val="bg1"/>
                </a:solidFill>
              </a:rPr>
              <a:t>NOP</a:t>
            </a:r>
          </a:p>
        </p:txBody>
      </p:sp>
      <p:sp>
        <p:nvSpPr>
          <p:cNvPr id="23" name="Rectangle 22">
            <a:extLst>
              <a:ext uri="{FF2B5EF4-FFF2-40B4-BE49-F238E27FC236}">
                <a16:creationId xmlns:a16="http://schemas.microsoft.com/office/drawing/2014/main" id="{0D49C13D-0F01-10EB-A426-FF4BB3F8807D}"/>
              </a:ext>
            </a:extLst>
          </p:cNvPr>
          <p:cNvSpPr/>
          <p:nvPr/>
        </p:nvSpPr>
        <p:spPr>
          <a:xfrm>
            <a:off x="10277103" y="5401974"/>
            <a:ext cx="928340"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CODE</a:t>
            </a:r>
          </a:p>
        </p:txBody>
      </p:sp>
      <p:sp>
        <p:nvSpPr>
          <p:cNvPr id="25" name="TextBox 24">
            <a:extLst>
              <a:ext uri="{FF2B5EF4-FFF2-40B4-BE49-F238E27FC236}">
                <a16:creationId xmlns:a16="http://schemas.microsoft.com/office/drawing/2014/main" id="{176DEE38-2A03-2F65-02DC-F14705B8DF89}"/>
              </a:ext>
            </a:extLst>
          </p:cNvPr>
          <p:cNvSpPr txBox="1"/>
          <p:nvPr/>
        </p:nvSpPr>
        <p:spPr>
          <a:xfrm>
            <a:off x="11271607" y="5602355"/>
            <a:ext cx="490840" cy="261610"/>
          </a:xfrm>
          <a:prstGeom prst="rect">
            <a:avLst/>
          </a:prstGeom>
          <a:noFill/>
        </p:spPr>
        <p:txBody>
          <a:bodyPr wrap="none" rtlCol="0">
            <a:spAutoFit/>
          </a:bodyPr>
          <a:lstStyle/>
          <a:p>
            <a:r>
              <a:rPr lang="en-US" sz="1100" b="1" dirty="0">
                <a:solidFill>
                  <a:schemeClr val="bg1"/>
                </a:solidFill>
              </a:rPr>
              <a:t>NOP</a:t>
            </a:r>
          </a:p>
        </p:txBody>
      </p:sp>
      <p:sp>
        <p:nvSpPr>
          <p:cNvPr id="26" name="TextBox 25">
            <a:extLst>
              <a:ext uri="{FF2B5EF4-FFF2-40B4-BE49-F238E27FC236}">
                <a16:creationId xmlns:a16="http://schemas.microsoft.com/office/drawing/2014/main" id="{44B0D2AD-3DBF-E264-45A4-21491A367CCA}"/>
              </a:ext>
            </a:extLst>
          </p:cNvPr>
          <p:cNvSpPr txBox="1"/>
          <p:nvPr/>
        </p:nvSpPr>
        <p:spPr>
          <a:xfrm>
            <a:off x="10003638" y="5106920"/>
            <a:ext cx="598241"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400</a:t>
            </a:r>
          </a:p>
        </p:txBody>
      </p:sp>
      <p:sp>
        <p:nvSpPr>
          <p:cNvPr id="27" name="TextBox 26">
            <a:extLst>
              <a:ext uri="{FF2B5EF4-FFF2-40B4-BE49-F238E27FC236}">
                <a16:creationId xmlns:a16="http://schemas.microsoft.com/office/drawing/2014/main" id="{B15FAC35-ACA2-123F-4596-7937DE18949D}"/>
              </a:ext>
            </a:extLst>
          </p:cNvPr>
          <p:cNvSpPr txBox="1"/>
          <p:nvPr/>
        </p:nvSpPr>
        <p:spPr>
          <a:xfrm>
            <a:off x="6539372" y="3780667"/>
            <a:ext cx="4512774" cy="276999"/>
          </a:xfrm>
          <a:prstGeom prst="rect">
            <a:avLst/>
          </a:prstGeom>
          <a:noFill/>
        </p:spPr>
        <p:txBody>
          <a:bodyPr wrap="none" rtlCol="0">
            <a:spAutoFit/>
          </a:bodyPr>
          <a:lstStyle/>
          <a:p>
            <a:r>
              <a:rPr lang="en-US" sz="1200" dirty="0"/>
              <a:t>(This can be many different values, I just arbitrary selected 400)</a:t>
            </a:r>
          </a:p>
        </p:txBody>
      </p:sp>
      <p:sp>
        <p:nvSpPr>
          <p:cNvPr id="9" name="Arrow: Right 8">
            <a:extLst>
              <a:ext uri="{FF2B5EF4-FFF2-40B4-BE49-F238E27FC236}">
                <a16:creationId xmlns:a16="http://schemas.microsoft.com/office/drawing/2014/main" id="{71964C6C-DE23-A0EB-2871-70DB960F9CFB}"/>
              </a:ext>
            </a:extLst>
          </p:cNvPr>
          <p:cNvSpPr/>
          <p:nvPr/>
        </p:nvSpPr>
        <p:spPr>
          <a:xfrm rot="10607148">
            <a:off x="7040984" y="4339834"/>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55265260-0EC5-B0FC-DF3D-96E86B3E16F5}"/>
              </a:ext>
            </a:extLst>
          </p:cNvPr>
          <p:cNvSpPr txBox="1"/>
          <p:nvPr/>
        </p:nvSpPr>
        <p:spPr>
          <a:xfrm>
            <a:off x="8124996" y="4274028"/>
            <a:ext cx="3631858" cy="646331"/>
          </a:xfrm>
          <a:prstGeom prst="rect">
            <a:avLst/>
          </a:prstGeom>
          <a:noFill/>
        </p:spPr>
        <p:txBody>
          <a:bodyPr wrap="square" rtlCol="0">
            <a:spAutoFit/>
          </a:bodyPr>
          <a:lstStyle/>
          <a:p>
            <a:r>
              <a:rPr lang="en-US" dirty="0"/>
              <a:t>Place return address (a guess) at offset 112</a:t>
            </a:r>
          </a:p>
        </p:txBody>
      </p:sp>
      <p:sp>
        <p:nvSpPr>
          <p:cNvPr id="29" name="Rectangle 28">
            <a:extLst>
              <a:ext uri="{FF2B5EF4-FFF2-40B4-BE49-F238E27FC236}">
                <a16:creationId xmlns:a16="http://schemas.microsoft.com/office/drawing/2014/main" id="{F51FBC8D-4B0A-ADCF-DCDF-2824BD68680B}"/>
              </a:ext>
            </a:extLst>
          </p:cNvPr>
          <p:cNvSpPr/>
          <p:nvPr/>
        </p:nvSpPr>
        <p:spPr>
          <a:xfrm>
            <a:off x="8124996" y="5372553"/>
            <a:ext cx="479495" cy="7051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ret</a:t>
            </a:r>
          </a:p>
        </p:txBody>
      </p:sp>
      <p:sp>
        <p:nvSpPr>
          <p:cNvPr id="30" name="TextBox 29">
            <a:extLst>
              <a:ext uri="{FF2B5EF4-FFF2-40B4-BE49-F238E27FC236}">
                <a16:creationId xmlns:a16="http://schemas.microsoft.com/office/drawing/2014/main" id="{1C2BBC18-362F-D70C-DDDD-93C1C5C12199}"/>
              </a:ext>
            </a:extLst>
          </p:cNvPr>
          <p:cNvSpPr txBox="1"/>
          <p:nvPr/>
        </p:nvSpPr>
        <p:spPr>
          <a:xfrm>
            <a:off x="7774138" y="5030562"/>
            <a:ext cx="569387" cy="369332"/>
          </a:xfrm>
          <a:prstGeom prst="rect">
            <a:avLst/>
          </a:prstGeom>
          <a:noFill/>
        </p:spPr>
        <p:txBody>
          <a:bodyPr wrap="none" rtlCol="0">
            <a:spAutoFit/>
          </a:bodyPr>
          <a:lstStyle/>
          <a:p>
            <a:r>
              <a:rPr lang="en-US" dirty="0"/>
              <a:t>112</a:t>
            </a:r>
          </a:p>
        </p:txBody>
      </p:sp>
      <mc:AlternateContent xmlns:mc="http://schemas.openxmlformats.org/markup-compatibility/2006" xmlns:p14="http://schemas.microsoft.com/office/powerpoint/2010/main">
        <mc:Choice Requires="p14">
          <p:contentPart p14:bwMode="auto" r:id="rId4">
            <p14:nvContentPartPr>
              <p14:cNvPr id="32" name="Ink 31">
                <a:extLst>
                  <a:ext uri="{FF2B5EF4-FFF2-40B4-BE49-F238E27FC236}">
                    <a16:creationId xmlns:a16="http://schemas.microsoft.com/office/drawing/2014/main" id="{8E0CAE92-061E-D5AE-DE01-BA882AD5E46E}"/>
                  </a:ext>
                </a:extLst>
              </p14:cNvPr>
              <p14:cNvContentPartPr/>
              <p14:nvPr/>
            </p14:nvContentPartPr>
            <p14:xfrm>
              <a:off x="8380381" y="5066554"/>
              <a:ext cx="1058040" cy="260280"/>
            </p14:xfrm>
          </p:contentPart>
        </mc:Choice>
        <mc:Fallback xmlns="">
          <p:pic>
            <p:nvPicPr>
              <p:cNvPr id="32" name="Ink 31">
                <a:extLst>
                  <a:ext uri="{FF2B5EF4-FFF2-40B4-BE49-F238E27FC236}">
                    <a16:creationId xmlns:a16="http://schemas.microsoft.com/office/drawing/2014/main" id="{8E0CAE92-061E-D5AE-DE01-BA882AD5E46E}"/>
                  </a:ext>
                </a:extLst>
              </p:cNvPr>
              <p:cNvPicPr/>
              <p:nvPr/>
            </p:nvPicPr>
            <p:blipFill>
              <a:blip r:embed="rId5"/>
              <a:stretch>
                <a:fillRect/>
              </a:stretch>
            </p:blipFill>
            <p:spPr>
              <a:xfrm>
                <a:off x="8371381" y="5057554"/>
                <a:ext cx="1075680" cy="277920"/>
              </a:xfrm>
              <a:prstGeom prst="rect">
                <a:avLst/>
              </a:prstGeom>
            </p:spPr>
          </p:pic>
        </mc:Fallback>
      </mc:AlternateContent>
    </p:spTree>
    <p:extLst>
      <p:ext uri="{BB962C8B-B14F-4D97-AF65-F5344CB8AC3E}">
        <p14:creationId xmlns:p14="http://schemas.microsoft.com/office/powerpoint/2010/main" val="26318844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66</a:t>
            </a:fld>
            <a:endParaRPr lang="en-US" dirty="0"/>
          </a:p>
        </p:txBody>
      </p:sp>
      <p:sp>
        <p:nvSpPr>
          <p:cNvPr id="33" name="object 4">
            <a:extLst>
              <a:ext uri="{FF2B5EF4-FFF2-40B4-BE49-F238E27FC236}">
                <a16:creationId xmlns:a16="http://schemas.microsoft.com/office/drawing/2014/main" id="{24560980-1AF0-1E9C-0865-6D7B49A26F72}"/>
              </a:ext>
            </a:extLst>
          </p:cNvPr>
          <p:cNvSpPr txBox="1">
            <a:spLocks noGrp="1"/>
          </p:cNvSpPr>
          <p:nvPr>
            <p:ph type="title"/>
          </p:nvPr>
        </p:nvSpPr>
        <p:spPr>
          <a:xfrm>
            <a:off x="76200" y="0"/>
            <a:ext cx="2209800" cy="505267"/>
          </a:xfrm>
          <a:prstGeom prst="rect">
            <a:avLst/>
          </a:prstGeom>
        </p:spPr>
        <p:txBody>
          <a:bodyPr vert="horz" wrap="square" lIns="0" tIns="12700" rIns="0" bIns="0" rtlCol="0">
            <a:spAutoFit/>
          </a:bodyPr>
          <a:lstStyle/>
          <a:p>
            <a:pPr marL="12700">
              <a:lnSpc>
                <a:spcPct val="100000"/>
              </a:lnSpc>
              <a:spcBef>
                <a:spcPts val="100"/>
              </a:spcBef>
            </a:pPr>
            <a:r>
              <a:rPr sz="3200" b="1" i="1" spc="-10" dirty="0">
                <a:solidFill>
                  <a:srgbClr val="000000"/>
                </a:solidFill>
                <a:latin typeface="Arial"/>
                <a:cs typeface="Arial"/>
              </a:rPr>
              <a:t>exploit.py</a:t>
            </a:r>
            <a:endParaRPr sz="3200" b="1" dirty="0">
              <a:latin typeface="Arial"/>
              <a:cs typeface="Arial"/>
            </a:endParaRPr>
          </a:p>
        </p:txBody>
      </p:sp>
      <p:pic>
        <p:nvPicPr>
          <p:cNvPr id="34" name="Picture 33">
            <a:extLst>
              <a:ext uri="{FF2B5EF4-FFF2-40B4-BE49-F238E27FC236}">
                <a16:creationId xmlns:a16="http://schemas.microsoft.com/office/drawing/2014/main" id="{CDB738A4-97E0-D1D5-30FF-CB046D375BFB}"/>
              </a:ext>
            </a:extLst>
          </p:cNvPr>
          <p:cNvPicPr>
            <a:picLocks noChangeAspect="1"/>
          </p:cNvPicPr>
          <p:nvPr/>
        </p:nvPicPr>
        <p:blipFill rotWithShape="1">
          <a:blip r:embed="rId3"/>
          <a:srcRect t="41689" b="14898"/>
          <a:stretch/>
        </p:blipFill>
        <p:spPr>
          <a:xfrm>
            <a:off x="458938" y="665640"/>
            <a:ext cx="7315200" cy="2542601"/>
          </a:xfrm>
          <a:prstGeom prst="rect">
            <a:avLst/>
          </a:prstGeom>
        </p:spPr>
      </p:pic>
      <p:sp>
        <p:nvSpPr>
          <p:cNvPr id="35" name="TextBox 34">
            <a:extLst>
              <a:ext uri="{FF2B5EF4-FFF2-40B4-BE49-F238E27FC236}">
                <a16:creationId xmlns:a16="http://schemas.microsoft.com/office/drawing/2014/main" id="{159C0D33-A4E2-15F1-1E5C-53B55B223D9E}"/>
              </a:ext>
            </a:extLst>
          </p:cNvPr>
          <p:cNvSpPr txBox="1"/>
          <p:nvPr/>
        </p:nvSpPr>
        <p:spPr>
          <a:xfrm>
            <a:off x="2286000" y="200906"/>
            <a:ext cx="4753224" cy="369332"/>
          </a:xfrm>
          <a:prstGeom prst="rect">
            <a:avLst/>
          </a:prstGeom>
          <a:noFill/>
        </p:spPr>
        <p:txBody>
          <a:bodyPr wrap="none" rtlCol="0">
            <a:spAutoFit/>
          </a:bodyPr>
          <a:lstStyle/>
          <a:p>
            <a:r>
              <a:rPr lang="en-US" dirty="0"/>
              <a:t>This script will construct our </a:t>
            </a:r>
            <a:r>
              <a:rPr lang="en-US" dirty="0" err="1">
                <a:latin typeface="Courier New" panose="02070309020205020404" pitchFamily="49" charset="0"/>
                <a:cs typeface="Courier New" panose="02070309020205020404" pitchFamily="49" charset="0"/>
              </a:rPr>
              <a:t>badfile</a:t>
            </a:r>
            <a:r>
              <a:rPr lang="en-US" dirty="0"/>
              <a:t> for us!</a:t>
            </a:r>
          </a:p>
        </p:txBody>
      </p:sp>
      <p:sp>
        <p:nvSpPr>
          <p:cNvPr id="36" name="Rectangle 35">
            <a:extLst>
              <a:ext uri="{FF2B5EF4-FFF2-40B4-BE49-F238E27FC236}">
                <a16:creationId xmlns:a16="http://schemas.microsoft.com/office/drawing/2014/main" id="{D457DA57-1BCC-7A3C-0641-14FB94904167}"/>
              </a:ext>
            </a:extLst>
          </p:cNvPr>
          <p:cNvSpPr/>
          <p:nvPr/>
        </p:nvSpPr>
        <p:spPr>
          <a:xfrm>
            <a:off x="533400" y="4495800"/>
            <a:ext cx="8229600" cy="1219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FC39183C-3EA9-A741-B981-3CA0C525BD72}"/>
              </a:ext>
            </a:extLst>
          </p:cNvPr>
          <p:cNvSpPr txBox="1"/>
          <p:nvPr/>
        </p:nvSpPr>
        <p:spPr>
          <a:xfrm>
            <a:off x="505436" y="5053368"/>
            <a:ext cx="833217" cy="261610"/>
          </a:xfrm>
          <a:prstGeom prst="rect">
            <a:avLst/>
          </a:prstGeom>
          <a:noFill/>
        </p:spPr>
        <p:txBody>
          <a:bodyPr wrap="square" rtlCol="0">
            <a:spAutoFit/>
          </a:bodyPr>
          <a:lstStyle/>
          <a:p>
            <a:r>
              <a:rPr lang="en-US" sz="1100" b="1" dirty="0">
                <a:solidFill>
                  <a:schemeClr val="bg1"/>
                </a:solidFill>
              </a:rPr>
              <a:t>NOP</a:t>
            </a:r>
          </a:p>
        </p:txBody>
      </p:sp>
      <p:sp>
        <p:nvSpPr>
          <p:cNvPr id="38" name="TextBox 37">
            <a:extLst>
              <a:ext uri="{FF2B5EF4-FFF2-40B4-BE49-F238E27FC236}">
                <a16:creationId xmlns:a16="http://schemas.microsoft.com/office/drawing/2014/main" id="{68E78562-CD9A-A817-7C1B-6671CA7D6FFD}"/>
              </a:ext>
            </a:extLst>
          </p:cNvPr>
          <p:cNvSpPr txBox="1"/>
          <p:nvPr/>
        </p:nvSpPr>
        <p:spPr>
          <a:xfrm>
            <a:off x="863400" y="5053282"/>
            <a:ext cx="833217" cy="261610"/>
          </a:xfrm>
          <a:prstGeom prst="rect">
            <a:avLst/>
          </a:prstGeom>
          <a:noFill/>
        </p:spPr>
        <p:txBody>
          <a:bodyPr wrap="square" rtlCol="0">
            <a:spAutoFit/>
          </a:bodyPr>
          <a:lstStyle/>
          <a:p>
            <a:r>
              <a:rPr lang="en-US" sz="1100" b="1" dirty="0">
                <a:solidFill>
                  <a:schemeClr val="bg1"/>
                </a:solidFill>
              </a:rPr>
              <a:t>NOP</a:t>
            </a:r>
          </a:p>
        </p:txBody>
      </p:sp>
      <p:sp>
        <p:nvSpPr>
          <p:cNvPr id="39" name="TextBox 38">
            <a:extLst>
              <a:ext uri="{FF2B5EF4-FFF2-40B4-BE49-F238E27FC236}">
                <a16:creationId xmlns:a16="http://schemas.microsoft.com/office/drawing/2014/main" id="{B875E26A-BB93-772C-A239-C252206FA67F}"/>
              </a:ext>
            </a:extLst>
          </p:cNvPr>
          <p:cNvSpPr txBox="1"/>
          <p:nvPr/>
        </p:nvSpPr>
        <p:spPr>
          <a:xfrm>
            <a:off x="1235539" y="5053454"/>
            <a:ext cx="833217" cy="261610"/>
          </a:xfrm>
          <a:prstGeom prst="rect">
            <a:avLst/>
          </a:prstGeom>
          <a:noFill/>
        </p:spPr>
        <p:txBody>
          <a:bodyPr wrap="square" rtlCol="0">
            <a:spAutoFit/>
          </a:bodyPr>
          <a:lstStyle/>
          <a:p>
            <a:r>
              <a:rPr lang="en-US" sz="1100" b="1" dirty="0">
                <a:solidFill>
                  <a:schemeClr val="bg1"/>
                </a:solidFill>
              </a:rPr>
              <a:t>NOP</a:t>
            </a:r>
          </a:p>
        </p:txBody>
      </p:sp>
      <p:sp>
        <p:nvSpPr>
          <p:cNvPr id="40" name="TextBox 39">
            <a:extLst>
              <a:ext uri="{FF2B5EF4-FFF2-40B4-BE49-F238E27FC236}">
                <a16:creationId xmlns:a16="http://schemas.microsoft.com/office/drawing/2014/main" id="{5229B75A-9F75-6C59-A469-0B5F284B4121}"/>
              </a:ext>
            </a:extLst>
          </p:cNvPr>
          <p:cNvSpPr txBox="1"/>
          <p:nvPr/>
        </p:nvSpPr>
        <p:spPr>
          <a:xfrm>
            <a:off x="2509062" y="5038565"/>
            <a:ext cx="833217" cy="261610"/>
          </a:xfrm>
          <a:prstGeom prst="rect">
            <a:avLst/>
          </a:prstGeom>
          <a:noFill/>
        </p:spPr>
        <p:txBody>
          <a:bodyPr wrap="square" rtlCol="0">
            <a:spAutoFit/>
          </a:bodyPr>
          <a:lstStyle/>
          <a:p>
            <a:r>
              <a:rPr lang="en-US" sz="1100" b="1" dirty="0">
                <a:solidFill>
                  <a:schemeClr val="bg1"/>
                </a:solidFill>
              </a:rPr>
              <a:t>NOP</a:t>
            </a:r>
          </a:p>
        </p:txBody>
      </p:sp>
      <p:sp>
        <p:nvSpPr>
          <p:cNvPr id="42" name="TextBox 41">
            <a:extLst>
              <a:ext uri="{FF2B5EF4-FFF2-40B4-BE49-F238E27FC236}">
                <a16:creationId xmlns:a16="http://schemas.microsoft.com/office/drawing/2014/main" id="{D5A84860-3D23-5326-2C32-A2D5F3C20042}"/>
              </a:ext>
            </a:extLst>
          </p:cNvPr>
          <p:cNvSpPr txBox="1"/>
          <p:nvPr/>
        </p:nvSpPr>
        <p:spPr>
          <a:xfrm>
            <a:off x="4110354" y="5038565"/>
            <a:ext cx="833217" cy="261610"/>
          </a:xfrm>
          <a:prstGeom prst="rect">
            <a:avLst/>
          </a:prstGeom>
          <a:noFill/>
        </p:spPr>
        <p:txBody>
          <a:bodyPr wrap="square" rtlCol="0">
            <a:spAutoFit/>
          </a:bodyPr>
          <a:lstStyle/>
          <a:p>
            <a:r>
              <a:rPr lang="en-US" sz="1100" b="1" dirty="0">
                <a:solidFill>
                  <a:schemeClr val="bg1"/>
                </a:solidFill>
              </a:rPr>
              <a:t>NOP</a:t>
            </a:r>
          </a:p>
        </p:txBody>
      </p:sp>
      <p:sp>
        <p:nvSpPr>
          <p:cNvPr id="43" name="TextBox 42">
            <a:extLst>
              <a:ext uri="{FF2B5EF4-FFF2-40B4-BE49-F238E27FC236}">
                <a16:creationId xmlns:a16="http://schemas.microsoft.com/office/drawing/2014/main" id="{7C351085-0867-EC28-F4F5-263E191B9010}"/>
              </a:ext>
            </a:extLst>
          </p:cNvPr>
          <p:cNvSpPr txBox="1"/>
          <p:nvPr/>
        </p:nvSpPr>
        <p:spPr>
          <a:xfrm>
            <a:off x="2934749" y="5035518"/>
            <a:ext cx="833217" cy="261610"/>
          </a:xfrm>
          <a:prstGeom prst="rect">
            <a:avLst/>
          </a:prstGeom>
          <a:noFill/>
        </p:spPr>
        <p:txBody>
          <a:bodyPr wrap="square" rtlCol="0">
            <a:spAutoFit/>
          </a:bodyPr>
          <a:lstStyle/>
          <a:p>
            <a:r>
              <a:rPr lang="en-US" sz="1100" b="1" dirty="0">
                <a:solidFill>
                  <a:schemeClr val="bg1"/>
                </a:solidFill>
              </a:rPr>
              <a:t>NOP</a:t>
            </a:r>
          </a:p>
        </p:txBody>
      </p:sp>
      <p:sp>
        <p:nvSpPr>
          <p:cNvPr id="45" name="Rectangle 44">
            <a:extLst>
              <a:ext uri="{FF2B5EF4-FFF2-40B4-BE49-F238E27FC236}">
                <a16:creationId xmlns:a16="http://schemas.microsoft.com/office/drawing/2014/main" id="{E4CD1A51-F4D8-69D2-1323-76B98F274BD0}"/>
              </a:ext>
            </a:extLst>
          </p:cNvPr>
          <p:cNvSpPr/>
          <p:nvPr/>
        </p:nvSpPr>
        <p:spPr>
          <a:xfrm>
            <a:off x="6248400" y="4495800"/>
            <a:ext cx="1752600" cy="123140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CODE</a:t>
            </a:r>
          </a:p>
        </p:txBody>
      </p:sp>
      <p:sp>
        <p:nvSpPr>
          <p:cNvPr id="46" name="Rectangle 45">
            <a:extLst>
              <a:ext uri="{FF2B5EF4-FFF2-40B4-BE49-F238E27FC236}">
                <a16:creationId xmlns:a16="http://schemas.microsoft.com/office/drawing/2014/main" id="{1A5CF1B3-5537-D97F-B69A-BE0C470F2DC4}"/>
              </a:ext>
            </a:extLst>
          </p:cNvPr>
          <p:cNvSpPr/>
          <p:nvPr/>
        </p:nvSpPr>
        <p:spPr>
          <a:xfrm>
            <a:off x="1688765" y="4470242"/>
            <a:ext cx="813959" cy="12536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ret</a:t>
            </a:r>
          </a:p>
        </p:txBody>
      </p:sp>
      <p:sp>
        <p:nvSpPr>
          <p:cNvPr id="47" name="TextBox 46">
            <a:extLst>
              <a:ext uri="{FF2B5EF4-FFF2-40B4-BE49-F238E27FC236}">
                <a16:creationId xmlns:a16="http://schemas.microsoft.com/office/drawing/2014/main" id="{E08E33A2-9763-F9DB-0523-730D41864300}"/>
              </a:ext>
            </a:extLst>
          </p:cNvPr>
          <p:cNvSpPr txBox="1"/>
          <p:nvPr/>
        </p:nvSpPr>
        <p:spPr>
          <a:xfrm>
            <a:off x="3336352" y="5029470"/>
            <a:ext cx="833217" cy="261610"/>
          </a:xfrm>
          <a:prstGeom prst="rect">
            <a:avLst/>
          </a:prstGeom>
          <a:noFill/>
        </p:spPr>
        <p:txBody>
          <a:bodyPr wrap="square" rtlCol="0">
            <a:spAutoFit/>
          </a:bodyPr>
          <a:lstStyle/>
          <a:p>
            <a:r>
              <a:rPr lang="en-US" sz="1100" b="1" dirty="0">
                <a:solidFill>
                  <a:schemeClr val="bg1"/>
                </a:solidFill>
              </a:rPr>
              <a:t>NOP</a:t>
            </a:r>
          </a:p>
        </p:txBody>
      </p:sp>
      <p:sp>
        <p:nvSpPr>
          <p:cNvPr id="48" name="TextBox 47">
            <a:extLst>
              <a:ext uri="{FF2B5EF4-FFF2-40B4-BE49-F238E27FC236}">
                <a16:creationId xmlns:a16="http://schemas.microsoft.com/office/drawing/2014/main" id="{586D237C-4173-EC00-CBB4-50CBE10A5198}"/>
              </a:ext>
            </a:extLst>
          </p:cNvPr>
          <p:cNvSpPr txBox="1"/>
          <p:nvPr/>
        </p:nvSpPr>
        <p:spPr>
          <a:xfrm>
            <a:off x="3743141" y="5025365"/>
            <a:ext cx="833217" cy="261610"/>
          </a:xfrm>
          <a:prstGeom prst="rect">
            <a:avLst/>
          </a:prstGeom>
          <a:noFill/>
        </p:spPr>
        <p:txBody>
          <a:bodyPr wrap="square" rtlCol="0">
            <a:spAutoFit/>
          </a:bodyPr>
          <a:lstStyle/>
          <a:p>
            <a:r>
              <a:rPr lang="en-US" sz="1100" b="1" dirty="0">
                <a:solidFill>
                  <a:schemeClr val="bg1"/>
                </a:solidFill>
              </a:rPr>
              <a:t>NOP</a:t>
            </a:r>
          </a:p>
        </p:txBody>
      </p:sp>
      <p:sp>
        <p:nvSpPr>
          <p:cNvPr id="49" name="TextBox 48">
            <a:extLst>
              <a:ext uri="{FF2B5EF4-FFF2-40B4-BE49-F238E27FC236}">
                <a16:creationId xmlns:a16="http://schemas.microsoft.com/office/drawing/2014/main" id="{EA724606-1012-B38F-D4DD-DB2932A49F75}"/>
              </a:ext>
            </a:extLst>
          </p:cNvPr>
          <p:cNvSpPr txBox="1"/>
          <p:nvPr/>
        </p:nvSpPr>
        <p:spPr>
          <a:xfrm>
            <a:off x="4467747" y="5041831"/>
            <a:ext cx="833217" cy="261610"/>
          </a:xfrm>
          <a:prstGeom prst="rect">
            <a:avLst/>
          </a:prstGeom>
          <a:noFill/>
        </p:spPr>
        <p:txBody>
          <a:bodyPr wrap="square" rtlCol="0">
            <a:spAutoFit/>
          </a:bodyPr>
          <a:lstStyle/>
          <a:p>
            <a:r>
              <a:rPr lang="en-US" sz="1100" b="1" dirty="0">
                <a:solidFill>
                  <a:schemeClr val="bg1"/>
                </a:solidFill>
              </a:rPr>
              <a:t>NOP</a:t>
            </a:r>
          </a:p>
        </p:txBody>
      </p:sp>
      <p:sp>
        <p:nvSpPr>
          <p:cNvPr id="50" name="TextBox 49">
            <a:extLst>
              <a:ext uri="{FF2B5EF4-FFF2-40B4-BE49-F238E27FC236}">
                <a16:creationId xmlns:a16="http://schemas.microsoft.com/office/drawing/2014/main" id="{34D9C25F-F332-1158-9A88-1F95176AC789}"/>
              </a:ext>
            </a:extLst>
          </p:cNvPr>
          <p:cNvSpPr txBox="1"/>
          <p:nvPr/>
        </p:nvSpPr>
        <p:spPr>
          <a:xfrm>
            <a:off x="5735729" y="5032736"/>
            <a:ext cx="833217" cy="261610"/>
          </a:xfrm>
          <a:prstGeom prst="rect">
            <a:avLst/>
          </a:prstGeom>
          <a:noFill/>
        </p:spPr>
        <p:txBody>
          <a:bodyPr wrap="square" rtlCol="0">
            <a:spAutoFit/>
          </a:bodyPr>
          <a:lstStyle/>
          <a:p>
            <a:r>
              <a:rPr lang="en-US" sz="1100" b="1" dirty="0">
                <a:solidFill>
                  <a:schemeClr val="bg1"/>
                </a:solidFill>
              </a:rPr>
              <a:t>NOP</a:t>
            </a:r>
          </a:p>
        </p:txBody>
      </p:sp>
      <p:sp>
        <p:nvSpPr>
          <p:cNvPr id="51" name="TextBox 50">
            <a:extLst>
              <a:ext uri="{FF2B5EF4-FFF2-40B4-BE49-F238E27FC236}">
                <a16:creationId xmlns:a16="http://schemas.microsoft.com/office/drawing/2014/main" id="{178E676B-04A1-F358-7262-789E2ABF021D}"/>
              </a:ext>
            </a:extLst>
          </p:cNvPr>
          <p:cNvSpPr txBox="1"/>
          <p:nvPr/>
        </p:nvSpPr>
        <p:spPr>
          <a:xfrm>
            <a:off x="4893434" y="5038784"/>
            <a:ext cx="833217" cy="261610"/>
          </a:xfrm>
          <a:prstGeom prst="rect">
            <a:avLst/>
          </a:prstGeom>
          <a:noFill/>
        </p:spPr>
        <p:txBody>
          <a:bodyPr wrap="square" rtlCol="0">
            <a:spAutoFit/>
          </a:bodyPr>
          <a:lstStyle/>
          <a:p>
            <a:r>
              <a:rPr lang="en-US" sz="1100" b="1" dirty="0">
                <a:solidFill>
                  <a:schemeClr val="bg1"/>
                </a:solidFill>
              </a:rPr>
              <a:t>NOP</a:t>
            </a:r>
          </a:p>
        </p:txBody>
      </p:sp>
      <p:sp>
        <p:nvSpPr>
          <p:cNvPr id="52" name="TextBox 51">
            <a:extLst>
              <a:ext uri="{FF2B5EF4-FFF2-40B4-BE49-F238E27FC236}">
                <a16:creationId xmlns:a16="http://schemas.microsoft.com/office/drawing/2014/main" id="{941A3953-C324-8B57-49EB-8004A0A3B97D}"/>
              </a:ext>
            </a:extLst>
          </p:cNvPr>
          <p:cNvSpPr txBox="1"/>
          <p:nvPr/>
        </p:nvSpPr>
        <p:spPr>
          <a:xfrm>
            <a:off x="5295037" y="5032736"/>
            <a:ext cx="833217" cy="261610"/>
          </a:xfrm>
          <a:prstGeom prst="rect">
            <a:avLst/>
          </a:prstGeom>
          <a:noFill/>
        </p:spPr>
        <p:txBody>
          <a:bodyPr wrap="square" rtlCol="0">
            <a:spAutoFit/>
          </a:bodyPr>
          <a:lstStyle/>
          <a:p>
            <a:r>
              <a:rPr lang="en-US" sz="1100" b="1" dirty="0">
                <a:solidFill>
                  <a:schemeClr val="bg1"/>
                </a:solidFill>
              </a:rPr>
              <a:t>NOP</a:t>
            </a:r>
          </a:p>
        </p:txBody>
      </p:sp>
      <p:sp>
        <p:nvSpPr>
          <p:cNvPr id="53" name="TextBox 52">
            <a:extLst>
              <a:ext uri="{FF2B5EF4-FFF2-40B4-BE49-F238E27FC236}">
                <a16:creationId xmlns:a16="http://schemas.microsoft.com/office/drawing/2014/main" id="{417C0ADE-4C2F-243C-D6C8-B3EAF8B2ADCF}"/>
              </a:ext>
            </a:extLst>
          </p:cNvPr>
          <p:cNvSpPr txBox="1"/>
          <p:nvPr/>
        </p:nvSpPr>
        <p:spPr>
          <a:xfrm>
            <a:off x="7927858" y="5021311"/>
            <a:ext cx="833217" cy="261610"/>
          </a:xfrm>
          <a:prstGeom prst="rect">
            <a:avLst/>
          </a:prstGeom>
          <a:noFill/>
        </p:spPr>
        <p:txBody>
          <a:bodyPr wrap="square" rtlCol="0">
            <a:spAutoFit/>
          </a:bodyPr>
          <a:lstStyle/>
          <a:p>
            <a:r>
              <a:rPr lang="en-US" sz="1100" b="1" dirty="0">
                <a:solidFill>
                  <a:schemeClr val="bg1"/>
                </a:solidFill>
              </a:rPr>
              <a:t>NOP</a:t>
            </a:r>
          </a:p>
        </p:txBody>
      </p:sp>
      <p:sp>
        <p:nvSpPr>
          <p:cNvPr id="54" name="TextBox 53">
            <a:extLst>
              <a:ext uri="{FF2B5EF4-FFF2-40B4-BE49-F238E27FC236}">
                <a16:creationId xmlns:a16="http://schemas.microsoft.com/office/drawing/2014/main" id="{7858386B-2DC6-75A7-5796-D23873E93B85}"/>
              </a:ext>
            </a:extLst>
          </p:cNvPr>
          <p:cNvSpPr txBox="1"/>
          <p:nvPr/>
        </p:nvSpPr>
        <p:spPr>
          <a:xfrm>
            <a:off x="8353545" y="5018264"/>
            <a:ext cx="833217" cy="261610"/>
          </a:xfrm>
          <a:prstGeom prst="rect">
            <a:avLst/>
          </a:prstGeom>
          <a:noFill/>
        </p:spPr>
        <p:txBody>
          <a:bodyPr wrap="square" rtlCol="0">
            <a:spAutoFit/>
          </a:bodyPr>
          <a:lstStyle/>
          <a:p>
            <a:r>
              <a:rPr lang="en-US" sz="1100" b="1" dirty="0">
                <a:solidFill>
                  <a:schemeClr val="bg1"/>
                </a:solidFill>
              </a:rPr>
              <a:t>NOP</a:t>
            </a:r>
          </a:p>
        </p:txBody>
      </p:sp>
      <p:sp>
        <p:nvSpPr>
          <p:cNvPr id="55" name="TextBox 54">
            <a:extLst>
              <a:ext uri="{FF2B5EF4-FFF2-40B4-BE49-F238E27FC236}">
                <a16:creationId xmlns:a16="http://schemas.microsoft.com/office/drawing/2014/main" id="{CB7B5E28-F151-2A6F-FF7E-FCF9B97C575E}"/>
              </a:ext>
            </a:extLst>
          </p:cNvPr>
          <p:cNvSpPr txBox="1"/>
          <p:nvPr/>
        </p:nvSpPr>
        <p:spPr>
          <a:xfrm>
            <a:off x="362965" y="4134117"/>
            <a:ext cx="312906" cy="369332"/>
          </a:xfrm>
          <a:prstGeom prst="rect">
            <a:avLst/>
          </a:prstGeom>
          <a:noFill/>
        </p:spPr>
        <p:txBody>
          <a:bodyPr wrap="none" rtlCol="0">
            <a:spAutoFit/>
          </a:bodyPr>
          <a:lstStyle/>
          <a:p>
            <a:r>
              <a:rPr lang="en-US" dirty="0"/>
              <a:t>0</a:t>
            </a:r>
          </a:p>
        </p:txBody>
      </p:sp>
      <p:sp>
        <p:nvSpPr>
          <p:cNvPr id="56" name="TextBox 55">
            <a:extLst>
              <a:ext uri="{FF2B5EF4-FFF2-40B4-BE49-F238E27FC236}">
                <a16:creationId xmlns:a16="http://schemas.microsoft.com/office/drawing/2014/main" id="{D685F35A-5216-AE1C-7DDC-C64AFA918340}"/>
              </a:ext>
            </a:extLst>
          </p:cNvPr>
          <p:cNvSpPr txBox="1"/>
          <p:nvPr/>
        </p:nvSpPr>
        <p:spPr>
          <a:xfrm>
            <a:off x="8604622" y="4107783"/>
            <a:ext cx="569387" cy="369332"/>
          </a:xfrm>
          <a:prstGeom prst="rect">
            <a:avLst/>
          </a:prstGeom>
          <a:noFill/>
        </p:spPr>
        <p:txBody>
          <a:bodyPr wrap="none" rtlCol="0">
            <a:spAutoFit/>
          </a:bodyPr>
          <a:lstStyle/>
          <a:p>
            <a:r>
              <a:rPr lang="en-US" dirty="0"/>
              <a:t>517</a:t>
            </a:r>
          </a:p>
        </p:txBody>
      </p:sp>
      <p:sp>
        <p:nvSpPr>
          <p:cNvPr id="57" name="TextBox 56">
            <a:extLst>
              <a:ext uri="{FF2B5EF4-FFF2-40B4-BE49-F238E27FC236}">
                <a16:creationId xmlns:a16="http://schemas.microsoft.com/office/drawing/2014/main" id="{0C23CE03-8524-C571-CE0A-82F628A42F65}"/>
              </a:ext>
            </a:extLst>
          </p:cNvPr>
          <p:cNvSpPr txBox="1"/>
          <p:nvPr/>
        </p:nvSpPr>
        <p:spPr>
          <a:xfrm>
            <a:off x="7742583" y="181611"/>
            <a:ext cx="4449417" cy="1200329"/>
          </a:xfrm>
          <a:prstGeom prst="rect">
            <a:avLst/>
          </a:prstGeom>
          <a:noFill/>
        </p:spPr>
        <p:txBody>
          <a:bodyPr wrap="square" rtlCol="0">
            <a:spAutoFit/>
          </a:bodyPr>
          <a:lstStyle/>
          <a:p>
            <a:r>
              <a:rPr lang="en-US" sz="2400" dirty="0"/>
              <a:t>This script build constructs a python list, and writes out the list to </a:t>
            </a:r>
            <a:r>
              <a:rPr lang="en-US" sz="2400" dirty="0" err="1">
                <a:latin typeface="Courier New" panose="02070309020205020404" pitchFamily="49" charset="0"/>
                <a:cs typeface="Courier New" panose="02070309020205020404" pitchFamily="49" charset="0"/>
              </a:rPr>
              <a:t>badfile</a:t>
            </a:r>
            <a:endParaRPr lang="en-US" sz="2400" dirty="0">
              <a:latin typeface="Courier New" panose="02070309020205020404" pitchFamily="49" charset="0"/>
              <a:cs typeface="Courier New" panose="02070309020205020404" pitchFamily="49" charset="0"/>
            </a:endParaRPr>
          </a:p>
        </p:txBody>
      </p:sp>
      <p:sp>
        <p:nvSpPr>
          <p:cNvPr id="58" name="TextBox 57">
            <a:extLst>
              <a:ext uri="{FF2B5EF4-FFF2-40B4-BE49-F238E27FC236}">
                <a16:creationId xmlns:a16="http://schemas.microsoft.com/office/drawing/2014/main" id="{F2B4DB94-EAD1-62E4-5BC2-804774819661}"/>
              </a:ext>
            </a:extLst>
          </p:cNvPr>
          <p:cNvSpPr txBox="1"/>
          <p:nvPr/>
        </p:nvSpPr>
        <p:spPr>
          <a:xfrm>
            <a:off x="5936406" y="4139004"/>
            <a:ext cx="569387" cy="369332"/>
          </a:xfrm>
          <a:prstGeom prst="rect">
            <a:avLst/>
          </a:prstGeom>
          <a:noFill/>
        </p:spPr>
        <p:txBody>
          <a:bodyPr wrap="none" rtlCol="0">
            <a:spAutoFit/>
          </a:bodyPr>
          <a:lstStyle/>
          <a:p>
            <a:r>
              <a:rPr lang="en-US" dirty="0"/>
              <a:t>400</a:t>
            </a:r>
          </a:p>
        </p:txBody>
      </p:sp>
      <mc:AlternateContent xmlns:mc="http://schemas.openxmlformats.org/markup-compatibility/2006">
        <mc:Choice xmlns:p14="http://schemas.microsoft.com/office/powerpoint/2010/main" Requires="p14">
          <p:contentPart p14:bwMode="auto" r:id="rId4">
            <p14:nvContentPartPr>
              <p14:cNvPr id="59" name="Ink 58">
                <a:extLst>
                  <a:ext uri="{FF2B5EF4-FFF2-40B4-BE49-F238E27FC236}">
                    <a16:creationId xmlns:a16="http://schemas.microsoft.com/office/drawing/2014/main" id="{6EE1A066-56A9-835B-599B-D0BB720949F8}"/>
                  </a:ext>
                </a:extLst>
              </p14:cNvPr>
              <p14:cNvContentPartPr/>
              <p14:nvPr/>
            </p14:nvContentPartPr>
            <p14:xfrm>
              <a:off x="437284" y="1200470"/>
              <a:ext cx="1164240" cy="134640"/>
            </p14:xfrm>
          </p:contentPart>
        </mc:Choice>
        <mc:Fallback>
          <p:pic>
            <p:nvPicPr>
              <p:cNvPr id="59" name="Ink 58">
                <a:extLst>
                  <a:ext uri="{FF2B5EF4-FFF2-40B4-BE49-F238E27FC236}">
                    <a16:creationId xmlns:a16="http://schemas.microsoft.com/office/drawing/2014/main" id="{6EE1A066-56A9-835B-599B-D0BB720949F8}"/>
                  </a:ext>
                </a:extLst>
              </p:cNvPr>
              <p:cNvPicPr/>
              <p:nvPr/>
            </p:nvPicPr>
            <p:blipFill>
              <a:blip r:embed="rId5"/>
              <a:stretch>
                <a:fillRect/>
              </a:stretch>
            </p:blipFill>
            <p:spPr>
              <a:xfrm>
                <a:off x="383301" y="1092180"/>
                <a:ext cx="1271847" cy="350858"/>
              </a:xfrm>
              <a:prstGeom prst="rect">
                <a:avLst/>
              </a:prstGeom>
            </p:spPr>
          </p:pic>
        </mc:Fallback>
      </mc:AlternateContent>
      <p:sp>
        <p:nvSpPr>
          <p:cNvPr id="60" name="TextBox 59">
            <a:extLst>
              <a:ext uri="{FF2B5EF4-FFF2-40B4-BE49-F238E27FC236}">
                <a16:creationId xmlns:a16="http://schemas.microsoft.com/office/drawing/2014/main" id="{345F7511-F3F9-12B0-6DBF-05675B50D02D}"/>
              </a:ext>
            </a:extLst>
          </p:cNvPr>
          <p:cNvSpPr txBox="1"/>
          <p:nvPr/>
        </p:nvSpPr>
        <p:spPr>
          <a:xfrm>
            <a:off x="609600" y="3434461"/>
            <a:ext cx="7580921"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start</a:t>
            </a:r>
            <a:r>
              <a:rPr lang="en-US" dirty="0"/>
              <a:t> will determine where in the list the malicious code will be inserted</a:t>
            </a:r>
          </a:p>
        </p:txBody>
      </p:sp>
    </p:spTree>
    <p:extLst>
      <p:ext uri="{BB962C8B-B14F-4D97-AF65-F5344CB8AC3E}">
        <p14:creationId xmlns:p14="http://schemas.microsoft.com/office/powerpoint/2010/main" val="6991151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67</a:t>
            </a:fld>
            <a:endParaRPr lang="en-US" dirty="0"/>
          </a:p>
        </p:txBody>
      </p:sp>
      <p:sp>
        <p:nvSpPr>
          <p:cNvPr id="63" name="object 4">
            <a:extLst>
              <a:ext uri="{FF2B5EF4-FFF2-40B4-BE49-F238E27FC236}">
                <a16:creationId xmlns:a16="http://schemas.microsoft.com/office/drawing/2014/main" id="{FB7C744F-9EA1-1C4A-26B8-55A3D8E48AB0}"/>
              </a:ext>
            </a:extLst>
          </p:cNvPr>
          <p:cNvSpPr txBox="1">
            <a:spLocks noGrp="1"/>
          </p:cNvSpPr>
          <p:nvPr>
            <p:ph type="title"/>
          </p:nvPr>
        </p:nvSpPr>
        <p:spPr>
          <a:xfrm>
            <a:off x="76200" y="0"/>
            <a:ext cx="2209800" cy="505267"/>
          </a:xfrm>
          <a:prstGeom prst="rect">
            <a:avLst/>
          </a:prstGeom>
        </p:spPr>
        <p:txBody>
          <a:bodyPr vert="horz" wrap="square" lIns="0" tIns="12700" rIns="0" bIns="0" rtlCol="0">
            <a:spAutoFit/>
          </a:bodyPr>
          <a:lstStyle/>
          <a:p>
            <a:pPr marL="12700">
              <a:lnSpc>
                <a:spcPct val="100000"/>
              </a:lnSpc>
              <a:spcBef>
                <a:spcPts val="100"/>
              </a:spcBef>
            </a:pPr>
            <a:r>
              <a:rPr sz="3200" b="1" i="1" spc="-10" dirty="0">
                <a:solidFill>
                  <a:srgbClr val="000000"/>
                </a:solidFill>
                <a:latin typeface="Arial"/>
                <a:cs typeface="Arial"/>
              </a:rPr>
              <a:t>exploit.py</a:t>
            </a:r>
            <a:endParaRPr sz="3200" b="1" dirty="0">
              <a:latin typeface="Arial"/>
              <a:cs typeface="Arial"/>
            </a:endParaRPr>
          </a:p>
        </p:txBody>
      </p:sp>
      <p:pic>
        <p:nvPicPr>
          <p:cNvPr id="64" name="Picture 63">
            <a:extLst>
              <a:ext uri="{FF2B5EF4-FFF2-40B4-BE49-F238E27FC236}">
                <a16:creationId xmlns:a16="http://schemas.microsoft.com/office/drawing/2014/main" id="{8BCBC510-23C1-798B-2470-C58AD32A42E3}"/>
              </a:ext>
            </a:extLst>
          </p:cNvPr>
          <p:cNvPicPr>
            <a:picLocks noChangeAspect="1"/>
          </p:cNvPicPr>
          <p:nvPr/>
        </p:nvPicPr>
        <p:blipFill rotWithShape="1">
          <a:blip r:embed="rId3"/>
          <a:srcRect t="41689" b="14898"/>
          <a:stretch/>
        </p:blipFill>
        <p:spPr>
          <a:xfrm>
            <a:off x="458938" y="665640"/>
            <a:ext cx="7315200" cy="2542601"/>
          </a:xfrm>
          <a:prstGeom prst="rect">
            <a:avLst/>
          </a:prstGeom>
        </p:spPr>
      </p:pic>
      <p:sp>
        <p:nvSpPr>
          <p:cNvPr id="65" name="TextBox 64">
            <a:extLst>
              <a:ext uri="{FF2B5EF4-FFF2-40B4-BE49-F238E27FC236}">
                <a16:creationId xmlns:a16="http://schemas.microsoft.com/office/drawing/2014/main" id="{320FA570-FF8F-B04C-F2E0-57F7690180D0}"/>
              </a:ext>
            </a:extLst>
          </p:cNvPr>
          <p:cNvSpPr txBox="1"/>
          <p:nvPr/>
        </p:nvSpPr>
        <p:spPr>
          <a:xfrm>
            <a:off x="2286000" y="200906"/>
            <a:ext cx="4753224" cy="369332"/>
          </a:xfrm>
          <a:prstGeom prst="rect">
            <a:avLst/>
          </a:prstGeom>
          <a:noFill/>
        </p:spPr>
        <p:txBody>
          <a:bodyPr wrap="none" rtlCol="0">
            <a:spAutoFit/>
          </a:bodyPr>
          <a:lstStyle/>
          <a:p>
            <a:r>
              <a:rPr lang="en-US" dirty="0"/>
              <a:t>This script will construct our </a:t>
            </a:r>
            <a:r>
              <a:rPr lang="en-US" dirty="0" err="1">
                <a:latin typeface="Courier New" panose="02070309020205020404" pitchFamily="49" charset="0"/>
                <a:cs typeface="Courier New" panose="02070309020205020404" pitchFamily="49" charset="0"/>
              </a:rPr>
              <a:t>badfile</a:t>
            </a:r>
            <a:r>
              <a:rPr lang="en-US" dirty="0"/>
              <a:t> for us!</a:t>
            </a:r>
          </a:p>
        </p:txBody>
      </p:sp>
      <p:sp>
        <p:nvSpPr>
          <p:cNvPr id="66" name="Rectangle 65">
            <a:extLst>
              <a:ext uri="{FF2B5EF4-FFF2-40B4-BE49-F238E27FC236}">
                <a16:creationId xmlns:a16="http://schemas.microsoft.com/office/drawing/2014/main" id="{57BBC499-4FCA-71CE-296A-390B0805EB9F}"/>
              </a:ext>
            </a:extLst>
          </p:cNvPr>
          <p:cNvSpPr/>
          <p:nvPr/>
        </p:nvSpPr>
        <p:spPr>
          <a:xfrm>
            <a:off x="533400" y="4495800"/>
            <a:ext cx="8229600" cy="1219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5D36EF44-2654-1F28-81E8-7DCB89525937}"/>
              </a:ext>
            </a:extLst>
          </p:cNvPr>
          <p:cNvSpPr txBox="1"/>
          <p:nvPr/>
        </p:nvSpPr>
        <p:spPr>
          <a:xfrm>
            <a:off x="505436" y="5053368"/>
            <a:ext cx="833217" cy="261610"/>
          </a:xfrm>
          <a:prstGeom prst="rect">
            <a:avLst/>
          </a:prstGeom>
          <a:noFill/>
        </p:spPr>
        <p:txBody>
          <a:bodyPr wrap="square" rtlCol="0">
            <a:spAutoFit/>
          </a:bodyPr>
          <a:lstStyle/>
          <a:p>
            <a:r>
              <a:rPr lang="en-US" sz="1100" b="1" dirty="0">
                <a:solidFill>
                  <a:schemeClr val="bg1"/>
                </a:solidFill>
              </a:rPr>
              <a:t>NOP</a:t>
            </a:r>
          </a:p>
        </p:txBody>
      </p:sp>
      <p:sp>
        <p:nvSpPr>
          <p:cNvPr id="68" name="TextBox 67">
            <a:extLst>
              <a:ext uri="{FF2B5EF4-FFF2-40B4-BE49-F238E27FC236}">
                <a16:creationId xmlns:a16="http://schemas.microsoft.com/office/drawing/2014/main" id="{D1919915-D638-E267-32A4-2CE1C60090B9}"/>
              </a:ext>
            </a:extLst>
          </p:cNvPr>
          <p:cNvSpPr txBox="1"/>
          <p:nvPr/>
        </p:nvSpPr>
        <p:spPr>
          <a:xfrm>
            <a:off x="863400" y="5053282"/>
            <a:ext cx="833217" cy="261610"/>
          </a:xfrm>
          <a:prstGeom prst="rect">
            <a:avLst/>
          </a:prstGeom>
          <a:noFill/>
        </p:spPr>
        <p:txBody>
          <a:bodyPr wrap="square" rtlCol="0">
            <a:spAutoFit/>
          </a:bodyPr>
          <a:lstStyle/>
          <a:p>
            <a:r>
              <a:rPr lang="en-US" sz="1100" b="1" dirty="0">
                <a:solidFill>
                  <a:schemeClr val="bg1"/>
                </a:solidFill>
              </a:rPr>
              <a:t>NOP</a:t>
            </a:r>
          </a:p>
        </p:txBody>
      </p:sp>
      <p:sp>
        <p:nvSpPr>
          <p:cNvPr id="69" name="TextBox 68">
            <a:extLst>
              <a:ext uri="{FF2B5EF4-FFF2-40B4-BE49-F238E27FC236}">
                <a16:creationId xmlns:a16="http://schemas.microsoft.com/office/drawing/2014/main" id="{B6CADA42-6562-E479-BF7F-3B1233C80481}"/>
              </a:ext>
            </a:extLst>
          </p:cNvPr>
          <p:cNvSpPr txBox="1"/>
          <p:nvPr/>
        </p:nvSpPr>
        <p:spPr>
          <a:xfrm>
            <a:off x="1235539" y="5053454"/>
            <a:ext cx="833217" cy="261610"/>
          </a:xfrm>
          <a:prstGeom prst="rect">
            <a:avLst/>
          </a:prstGeom>
          <a:noFill/>
        </p:spPr>
        <p:txBody>
          <a:bodyPr wrap="square" rtlCol="0">
            <a:spAutoFit/>
          </a:bodyPr>
          <a:lstStyle/>
          <a:p>
            <a:r>
              <a:rPr lang="en-US" sz="1100" b="1" dirty="0">
                <a:solidFill>
                  <a:schemeClr val="bg1"/>
                </a:solidFill>
              </a:rPr>
              <a:t>NOP</a:t>
            </a:r>
          </a:p>
        </p:txBody>
      </p:sp>
      <p:sp>
        <p:nvSpPr>
          <p:cNvPr id="70" name="TextBox 69">
            <a:extLst>
              <a:ext uri="{FF2B5EF4-FFF2-40B4-BE49-F238E27FC236}">
                <a16:creationId xmlns:a16="http://schemas.microsoft.com/office/drawing/2014/main" id="{588B8C4E-8185-083E-EA05-DAA860BF9F06}"/>
              </a:ext>
            </a:extLst>
          </p:cNvPr>
          <p:cNvSpPr txBox="1"/>
          <p:nvPr/>
        </p:nvSpPr>
        <p:spPr>
          <a:xfrm>
            <a:off x="2509062" y="5038565"/>
            <a:ext cx="833217" cy="261610"/>
          </a:xfrm>
          <a:prstGeom prst="rect">
            <a:avLst/>
          </a:prstGeom>
          <a:noFill/>
        </p:spPr>
        <p:txBody>
          <a:bodyPr wrap="square" rtlCol="0">
            <a:spAutoFit/>
          </a:bodyPr>
          <a:lstStyle/>
          <a:p>
            <a:r>
              <a:rPr lang="en-US" sz="1100" b="1" dirty="0">
                <a:solidFill>
                  <a:schemeClr val="bg1"/>
                </a:solidFill>
              </a:rPr>
              <a:t>NOP</a:t>
            </a:r>
          </a:p>
        </p:txBody>
      </p:sp>
      <p:sp>
        <p:nvSpPr>
          <p:cNvPr id="71" name="TextBox 70">
            <a:extLst>
              <a:ext uri="{FF2B5EF4-FFF2-40B4-BE49-F238E27FC236}">
                <a16:creationId xmlns:a16="http://schemas.microsoft.com/office/drawing/2014/main" id="{3CDB8A73-E143-A154-3A28-36327D15F245}"/>
              </a:ext>
            </a:extLst>
          </p:cNvPr>
          <p:cNvSpPr txBox="1"/>
          <p:nvPr/>
        </p:nvSpPr>
        <p:spPr>
          <a:xfrm>
            <a:off x="4110354" y="5038565"/>
            <a:ext cx="833217" cy="261610"/>
          </a:xfrm>
          <a:prstGeom prst="rect">
            <a:avLst/>
          </a:prstGeom>
          <a:noFill/>
        </p:spPr>
        <p:txBody>
          <a:bodyPr wrap="square" rtlCol="0">
            <a:spAutoFit/>
          </a:bodyPr>
          <a:lstStyle/>
          <a:p>
            <a:r>
              <a:rPr lang="en-US" sz="1100" b="1" dirty="0">
                <a:solidFill>
                  <a:schemeClr val="bg1"/>
                </a:solidFill>
              </a:rPr>
              <a:t>NOP</a:t>
            </a:r>
          </a:p>
        </p:txBody>
      </p:sp>
      <p:sp>
        <p:nvSpPr>
          <p:cNvPr id="72" name="TextBox 71">
            <a:extLst>
              <a:ext uri="{FF2B5EF4-FFF2-40B4-BE49-F238E27FC236}">
                <a16:creationId xmlns:a16="http://schemas.microsoft.com/office/drawing/2014/main" id="{0763BE66-99AF-832C-EB0E-3C2E09170B0F}"/>
              </a:ext>
            </a:extLst>
          </p:cNvPr>
          <p:cNvSpPr txBox="1"/>
          <p:nvPr/>
        </p:nvSpPr>
        <p:spPr>
          <a:xfrm>
            <a:off x="2934749" y="5035518"/>
            <a:ext cx="833217" cy="261610"/>
          </a:xfrm>
          <a:prstGeom prst="rect">
            <a:avLst/>
          </a:prstGeom>
          <a:noFill/>
        </p:spPr>
        <p:txBody>
          <a:bodyPr wrap="square" rtlCol="0">
            <a:spAutoFit/>
          </a:bodyPr>
          <a:lstStyle/>
          <a:p>
            <a:r>
              <a:rPr lang="en-US" sz="1100" b="1" dirty="0">
                <a:solidFill>
                  <a:schemeClr val="bg1"/>
                </a:solidFill>
              </a:rPr>
              <a:t>NOP</a:t>
            </a:r>
          </a:p>
        </p:txBody>
      </p:sp>
      <p:sp>
        <p:nvSpPr>
          <p:cNvPr id="73" name="Rectangle 72">
            <a:extLst>
              <a:ext uri="{FF2B5EF4-FFF2-40B4-BE49-F238E27FC236}">
                <a16:creationId xmlns:a16="http://schemas.microsoft.com/office/drawing/2014/main" id="{5DE2C23B-F7DE-3A72-A132-662AE6D955E7}"/>
              </a:ext>
            </a:extLst>
          </p:cNvPr>
          <p:cNvSpPr/>
          <p:nvPr/>
        </p:nvSpPr>
        <p:spPr>
          <a:xfrm>
            <a:off x="6248400" y="4495800"/>
            <a:ext cx="1752600" cy="123140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CODE</a:t>
            </a:r>
          </a:p>
        </p:txBody>
      </p:sp>
      <p:sp>
        <p:nvSpPr>
          <p:cNvPr id="74" name="Rectangle 73">
            <a:extLst>
              <a:ext uri="{FF2B5EF4-FFF2-40B4-BE49-F238E27FC236}">
                <a16:creationId xmlns:a16="http://schemas.microsoft.com/office/drawing/2014/main" id="{77E1DB53-AEBE-087B-3668-B6567606ACA8}"/>
              </a:ext>
            </a:extLst>
          </p:cNvPr>
          <p:cNvSpPr/>
          <p:nvPr/>
        </p:nvSpPr>
        <p:spPr>
          <a:xfrm>
            <a:off x="1688765" y="4470242"/>
            <a:ext cx="813959" cy="12536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ret</a:t>
            </a:r>
          </a:p>
        </p:txBody>
      </p:sp>
      <p:sp>
        <p:nvSpPr>
          <p:cNvPr id="75" name="TextBox 74">
            <a:extLst>
              <a:ext uri="{FF2B5EF4-FFF2-40B4-BE49-F238E27FC236}">
                <a16:creationId xmlns:a16="http://schemas.microsoft.com/office/drawing/2014/main" id="{662A855A-95A1-0B99-FC2F-3F42DF41643E}"/>
              </a:ext>
            </a:extLst>
          </p:cNvPr>
          <p:cNvSpPr txBox="1"/>
          <p:nvPr/>
        </p:nvSpPr>
        <p:spPr>
          <a:xfrm>
            <a:off x="3336352" y="5029470"/>
            <a:ext cx="833217" cy="261610"/>
          </a:xfrm>
          <a:prstGeom prst="rect">
            <a:avLst/>
          </a:prstGeom>
          <a:noFill/>
        </p:spPr>
        <p:txBody>
          <a:bodyPr wrap="square" rtlCol="0">
            <a:spAutoFit/>
          </a:bodyPr>
          <a:lstStyle/>
          <a:p>
            <a:r>
              <a:rPr lang="en-US" sz="1100" b="1" dirty="0">
                <a:solidFill>
                  <a:schemeClr val="bg1"/>
                </a:solidFill>
              </a:rPr>
              <a:t>NOP</a:t>
            </a:r>
          </a:p>
        </p:txBody>
      </p:sp>
      <p:sp>
        <p:nvSpPr>
          <p:cNvPr id="76" name="TextBox 75">
            <a:extLst>
              <a:ext uri="{FF2B5EF4-FFF2-40B4-BE49-F238E27FC236}">
                <a16:creationId xmlns:a16="http://schemas.microsoft.com/office/drawing/2014/main" id="{7CDB99BC-B563-9700-45B1-F1D4F207EFAA}"/>
              </a:ext>
            </a:extLst>
          </p:cNvPr>
          <p:cNvSpPr txBox="1"/>
          <p:nvPr/>
        </p:nvSpPr>
        <p:spPr>
          <a:xfrm>
            <a:off x="3743141" y="5025365"/>
            <a:ext cx="833217" cy="261610"/>
          </a:xfrm>
          <a:prstGeom prst="rect">
            <a:avLst/>
          </a:prstGeom>
          <a:noFill/>
        </p:spPr>
        <p:txBody>
          <a:bodyPr wrap="square" rtlCol="0">
            <a:spAutoFit/>
          </a:bodyPr>
          <a:lstStyle/>
          <a:p>
            <a:r>
              <a:rPr lang="en-US" sz="1100" b="1" dirty="0">
                <a:solidFill>
                  <a:schemeClr val="bg1"/>
                </a:solidFill>
              </a:rPr>
              <a:t>NOP</a:t>
            </a:r>
          </a:p>
        </p:txBody>
      </p:sp>
      <p:sp>
        <p:nvSpPr>
          <p:cNvPr id="77" name="TextBox 76">
            <a:extLst>
              <a:ext uri="{FF2B5EF4-FFF2-40B4-BE49-F238E27FC236}">
                <a16:creationId xmlns:a16="http://schemas.microsoft.com/office/drawing/2014/main" id="{A57C2772-2DD6-008E-24C8-C001078CA263}"/>
              </a:ext>
            </a:extLst>
          </p:cNvPr>
          <p:cNvSpPr txBox="1"/>
          <p:nvPr/>
        </p:nvSpPr>
        <p:spPr>
          <a:xfrm>
            <a:off x="4467747" y="5041831"/>
            <a:ext cx="833217" cy="261610"/>
          </a:xfrm>
          <a:prstGeom prst="rect">
            <a:avLst/>
          </a:prstGeom>
          <a:noFill/>
        </p:spPr>
        <p:txBody>
          <a:bodyPr wrap="square" rtlCol="0">
            <a:spAutoFit/>
          </a:bodyPr>
          <a:lstStyle/>
          <a:p>
            <a:r>
              <a:rPr lang="en-US" sz="1100" b="1" dirty="0">
                <a:solidFill>
                  <a:schemeClr val="bg1"/>
                </a:solidFill>
              </a:rPr>
              <a:t>NOP</a:t>
            </a:r>
          </a:p>
        </p:txBody>
      </p:sp>
      <p:sp>
        <p:nvSpPr>
          <p:cNvPr id="78" name="TextBox 77">
            <a:extLst>
              <a:ext uri="{FF2B5EF4-FFF2-40B4-BE49-F238E27FC236}">
                <a16:creationId xmlns:a16="http://schemas.microsoft.com/office/drawing/2014/main" id="{E43FC232-D744-2375-42AD-1A18EFFFCC2A}"/>
              </a:ext>
            </a:extLst>
          </p:cNvPr>
          <p:cNvSpPr txBox="1"/>
          <p:nvPr/>
        </p:nvSpPr>
        <p:spPr>
          <a:xfrm>
            <a:off x="5735729" y="5032736"/>
            <a:ext cx="833217" cy="261610"/>
          </a:xfrm>
          <a:prstGeom prst="rect">
            <a:avLst/>
          </a:prstGeom>
          <a:noFill/>
        </p:spPr>
        <p:txBody>
          <a:bodyPr wrap="square" rtlCol="0">
            <a:spAutoFit/>
          </a:bodyPr>
          <a:lstStyle/>
          <a:p>
            <a:r>
              <a:rPr lang="en-US" sz="1100" b="1" dirty="0">
                <a:solidFill>
                  <a:schemeClr val="bg1"/>
                </a:solidFill>
              </a:rPr>
              <a:t>NOP</a:t>
            </a:r>
          </a:p>
        </p:txBody>
      </p:sp>
      <p:sp>
        <p:nvSpPr>
          <p:cNvPr id="79" name="TextBox 78">
            <a:extLst>
              <a:ext uri="{FF2B5EF4-FFF2-40B4-BE49-F238E27FC236}">
                <a16:creationId xmlns:a16="http://schemas.microsoft.com/office/drawing/2014/main" id="{FF54A003-DD39-7CE5-A29B-A8A357FC141A}"/>
              </a:ext>
            </a:extLst>
          </p:cNvPr>
          <p:cNvSpPr txBox="1"/>
          <p:nvPr/>
        </p:nvSpPr>
        <p:spPr>
          <a:xfrm>
            <a:off x="4893434" y="5038784"/>
            <a:ext cx="833217" cy="261610"/>
          </a:xfrm>
          <a:prstGeom prst="rect">
            <a:avLst/>
          </a:prstGeom>
          <a:noFill/>
        </p:spPr>
        <p:txBody>
          <a:bodyPr wrap="square" rtlCol="0">
            <a:spAutoFit/>
          </a:bodyPr>
          <a:lstStyle/>
          <a:p>
            <a:r>
              <a:rPr lang="en-US" sz="1100" b="1" dirty="0">
                <a:solidFill>
                  <a:schemeClr val="bg1"/>
                </a:solidFill>
              </a:rPr>
              <a:t>NOP</a:t>
            </a:r>
          </a:p>
        </p:txBody>
      </p:sp>
      <p:sp>
        <p:nvSpPr>
          <p:cNvPr id="80" name="TextBox 79">
            <a:extLst>
              <a:ext uri="{FF2B5EF4-FFF2-40B4-BE49-F238E27FC236}">
                <a16:creationId xmlns:a16="http://schemas.microsoft.com/office/drawing/2014/main" id="{471E36A2-BF03-4C79-C3DA-C6834BCB7D91}"/>
              </a:ext>
            </a:extLst>
          </p:cNvPr>
          <p:cNvSpPr txBox="1"/>
          <p:nvPr/>
        </p:nvSpPr>
        <p:spPr>
          <a:xfrm>
            <a:off x="5295037" y="5032736"/>
            <a:ext cx="833217" cy="261610"/>
          </a:xfrm>
          <a:prstGeom prst="rect">
            <a:avLst/>
          </a:prstGeom>
          <a:noFill/>
        </p:spPr>
        <p:txBody>
          <a:bodyPr wrap="square" rtlCol="0">
            <a:spAutoFit/>
          </a:bodyPr>
          <a:lstStyle/>
          <a:p>
            <a:r>
              <a:rPr lang="en-US" sz="1100" b="1" dirty="0">
                <a:solidFill>
                  <a:schemeClr val="bg1"/>
                </a:solidFill>
              </a:rPr>
              <a:t>NOP</a:t>
            </a:r>
          </a:p>
        </p:txBody>
      </p:sp>
      <p:sp>
        <p:nvSpPr>
          <p:cNvPr id="81" name="TextBox 80">
            <a:extLst>
              <a:ext uri="{FF2B5EF4-FFF2-40B4-BE49-F238E27FC236}">
                <a16:creationId xmlns:a16="http://schemas.microsoft.com/office/drawing/2014/main" id="{B8398FCC-A2C3-A36A-F346-F8FDB7224912}"/>
              </a:ext>
            </a:extLst>
          </p:cNvPr>
          <p:cNvSpPr txBox="1"/>
          <p:nvPr/>
        </p:nvSpPr>
        <p:spPr>
          <a:xfrm>
            <a:off x="7927858" y="5021311"/>
            <a:ext cx="833217" cy="261610"/>
          </a:xfrm>
          <a:prstGeom prst="rect">
            <a:avLst/>
          </a:prstGeom>
          <a:noFill/>
        </p:spPr>
        <p:txBody>
          <a:bodyPr wrap="square" rtlCol="0">
            <a:spAutoFit/>
          </a:bodyPr>
          <a:lstStyle/>
          <a:p>
            <a:r>
              <a:rPr lang="en-US" sz="1100" b="1" dirty="0">
                <a:solidFill>
                  <a:schemeClr val="bg1"/>
                </a:solidFill>
              </a:rPr>
              <a:t>NOP</a:t>
            </a:r>
          </a:p>
        </p:txBody>
      </p:sp>
      <p:sp>
        <p:nvSpPr>
          <p:cNvPr id="82" name="TextBox 81">
            <a:extLst>
              <a:ext uri="{FF2B5EF4-FFF2-40B4-BE49-F238E27FC236}">
                <a16:creationId xmlns:a16="http://schemas.microsoft.com/office/drawing/2014/main" id="{AFC67670-C5FE-E391-5E06-C66E3A3682F6}"/>
              </a:ext>
            </a:extLst>
          </p:cNvPr>
          <p:cNvSpPr txBox="1"/>
          <p:nvPr/>
        </p:nvSpPr>
        <p:spPr>
          <a:xfrm>
            <a:off x="8353545" y="5018264"/>
            <a:ext cx="833217" cy="261610"/>
          </a:xfrm>
          <a:prstGeom prst="rect">
            <a:avLst/>
          </a:prstGeom>
          <a:noFill/>
        </p:spPr>
        <p:txBody>
          <a:bodyPr wrap="square" rtlCol="0">
            <a:spAutoFit/>
          </a:bodyPr>
          <a:lstStyle/>
          <a:p>
            <a:r>
              <a:rPr lang="en-US" sz="1100" b="1" dirty="0">
                <a:solidFill>
                  <a:schemeClr val="bg1"/>
                </a:solidFill>
              </a:rPr>
              <a:t>NOP</a:t>
            </a:r>
          </a:p>
        </p:txBody>
      </p:sp>
      <p:sp>
        <p:nvSpPr>
          <p:cNvPr id="83" name="TextBox 82">
            <a:extLst>
              <a:ext uri="{FF2B5EF4-FFF2-40B4-BE49-F238E27FC236}">
                <a16:creationId xmlns:a16="http://schemas.microsoft.com/office/drawing/2014/main" id="{5EB4E97F-9B5F-EA0A-8EE3-1ECB51803C62}"/>
              </a:ext>
            </a:extLst>
          </p:cNvPr>
          <p:cNvSpPr txBox="1"/>
          <p:nvPr/>
        </p:nvSpPr>
        <p:spPr>
          <a:xfrm>
            <a:off x="362965" y="4134117"/>
            <a:ext cx="312906" cy="369332"/>
          </a:xfrm>
          <a:prstGeom prst="rect">
            <a:avLst/>
          </a:prstGeom>
          <a:noFill/>
        </p:spPr>
        <p:txBody>
          <a:bodyPr wrap="none" rtlCol="0">
            <a:spAutoFit/>
          </a:bodyPr>
          <a:lstStyle/>
          <a:p>
            <a:r>
              <a:rPr lang="en-US" dirty="0"/>
              <a:t>0</a:t>
            </a:r>
          </a:p>
        </p:txBody>
      </p:sp>
      <p:sp>
        <p:nvSpPr>
          <p:cNvPr id="84" name="TextBox 83">
            <a:extLst>
              <a:ext uri="{FF2B5EF4-FFF2-40B4-BE49-F238E27FC236}">
                <a16:creationId xmlns:a16="http://schemas.microsoft.com/office/drawing/2014/main" id="{71296C38-FDD9-4413-AEEB-8B2FC3D39EDF}"/>
              </a:ext>
            </a:extLst>
          </p:cNvPr>
          <p:cNvSpPr txBox="1"/>
          <p:nvPr/>
        </p:nvSpPr>
        <p:spPr>
          <a:xfrm>
            <a:off x="8604622" y="4107783"/>
            <a:ext cx="569387" cy="369332"/>
          </a:xfrm>
          <a:prstGeom prst="rect">
            <a:avLst/>
          </a:prstGeom>
          <a:noFill/>
        </p:spPr>
        <p:txBody>
          <a:bodyPr wrap="none" rtlCol="0">
            <a:spAutoFit/>
          </a:bodyPr>
          <a:lstStyle/>
          <a:p>
            <a:r>
              <a:rPr lang="en-US" dirty="0"/>
              <a:t>517</a:t>
            </a:r>
          </a:p>
        </p:txBody>
      </p:sp>
      <p:sp>
        <p:nvSpPr>
          <p:cNvPr id="85" name="TextBox 84">
            <a:extLst>
              <a:ext uri="{FF2B5EF4-FFF2-40B4-BE49-F238E27FC236}">
                <a16:creationId xmlns:a16="http://schemas.microsoft.com/office/drawing/2014/main" id="{489013BD-A923-DA43-B9BD-5EDE381C6B24}"/>
              </a:ext>
            </a:extLst>
          </p:cNvPr>
          <p:cNvSpPr txBox="1"/>
          <p:nvPr/>
        </p:nvSpPr>
        <p:spPr>
          <a:xfrm>
            <a:off x="7742583" y="181611"/>
            <a:ext cx="4449417" cy="1200329"/>
          </a:xfrm>
          <a:prstGeom prst="rect">
            <a:avLst/>
          </a:prstGeom>
          <a:noFill/>
        </p:spPr>
        <p:txBody>
          <a:bodyPr wrap="square" rtlCol="0">
            <a:spAutoFit/>
          </a:bodyPr>
          <a:lstStyle/>
          <a:p>
            <a:r>
              <a:rPr lang="en-US" sz="2400" dirty="0"/>
              <a:t>This script build constructs a python list, and writes out the list to </a:t>
            </a:r>
            <a:r>
              <a:rPr lang="en-US" sz="2400" dirty="0" err="1">
                <a:latin typeface="Courier New" panose="02070309020205020404" pitchFamily="49" charset="0"/>
                <a:cs typeface="Courier New" panose="02070309020205020404" pitchFamily="49" charset="0"/>
              </a:rPr>
              <a:t>badfile</a:t>
            </a:r>
            <a:endParaRPr lang="en-US" sz="2400" dirty="0">
              <a:latin typeface="Courier New" panose="02070309020205020404" pitchFamily="49" charset="0"/>
              <a:cs typeface="Courier New" panose="02070309020205020404" pitchFamily="49" charset="0"/>
            </a:endParaRPr>
          </a:p>
        </p:txBody>
      </p:sp>
      <p:sp>
        <p:nvSpPr>
          <p:cNvPr id="86" name="TextBox 85">
            <a:extLst>
              <a:ext uri="{FF2B5EF4-FFF2-40B4-BE49-F238E27FC236}">
                <a16:creationId xmlns:a16="http://schemas.microsoft.com/office/drawing/2014/main" id="{7BFC8493-9F49-6F48-B655-CE7ACD62CD98}"/>
              </a:ext>
            </a:extLst>
          </p:cNvPr>
          <p:cNvSpPr txBox="1"/>
          <p:nvPr/>
        </p:nvSpPr>
        <p:spPr>
          <a:xfrm>
            <a:off x="5936406" y="4139004"/>
            <a:ext cx="569387" cy="369332"/>
          </a:xfrm>
          <a:prstGeom prst="rect">
            <a:avLst/>
          </a:prstGeom>
          <a:noFill/>
        </p:spPr>
        <p:txBody>
          <a:bodyPr wrap="none" rtlCol="0">
            <a:spAutoFit/>
          </a:bodyPr>
          <a:lstStyle/>
          <a:p>
            <a:r>
              <a:rPr lang="en-US" dirty="0"/>
              <a:t>400</a:t>
            </a:r>
          </a:p>
        </p:txBody>
      </p:sp>
      <p:sp>
        <p:nvSpPr>
          <p:cNvPr id="87" name="TextBox 86">
            <a:extLst>
              <a:ext uri="{FF2B5EF4-FFF2-40B4-BE49-F238E27FC236}">
                <a16:creationId xmlns:a16="http://schemas.microsoft.com/office/drawing/2014/main" id="{B16FC3FC-F2A4-218A-4C02-F5A8F37D5494}"/>
              </a:ext>
            </a:extLst>
          </p:cNvPr>
          <p:cNvSpPr txBox="1"/>
          <p:nvPr/>
        </p:nvSpPr>
        <p:spPr>
          <a:xfrm>
            <a:off x="609600" y="3434461"/>
            <a:ext cx="6125395"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ret</a:t>
            </a:r>
            <a:r>
              <a:rPr lang="en-US" dirty="0"/>
              <a:t> is the value we put at the return address (our guess!!)</a:t>
            </a:r>
          </a:p>
        </p:txBody>
      </p:sp>
      <mc:AlternateContent xmlns:mc="http://schemas.openxmlformats.org/markup-compatibility/2006">
        <mc:Choice xmlns:p14="http://schemas.microsoft.com/office/powerpoint/2010/main" Requires="p14">
          <p:contentPart p14:bwMode="auto" r:id="rId4">
            <p14:nvContentPartPr>
              <p14:cNvPr id="88" name="Ink 87">
                <a:extLst>
                  <a:ext uri="{FF2B5EF4-FFF2-40B4-BE49-F238E27FC236}">
                    <a16:creationId xmlns:a16="http://schemas.microsoft.com/office/drawing/2014/main" id="{B6E1ABBB-63B1-91D4-2739-534595968855}"/>
                  </a:ext>
                </a:extLst>
              </p14:cNvPr>
              <p14:cNvContentPartPr/>
              <p14:nvPr/>
            </p14:nvContentPartPr>
            <p14:xfrm>
              <a:off x="458884" y="2075746"/>
              <a:ext cx="2178360" cy="12600"/>
            </p14:xfrm>
          </p:contentPart>
        </mc:Choice>
        <mc:Fallback>
          <p:pic>
            <p:nvPicPr>
              <p:cNvPr id="88" name="Ink 87">
                <a:extLst>
                  <a:ext uri="{FF2B5EF4-FFF2-40B4-BE49-F238E27FC236}">
                    <a16:creationId xmlns:a16="http://schemas.microsoft.com/office/drawing/2014/main" id="{B6E1ABBB-63B1-91D4-2739-534595968855}"/>
                  </a:ext>
                </a:extLst>
              </p:cNvPr>
              <p:cNvPicPr/>
              <p:nvPr/>
            </p:nvPicPr>
            <p:blipFill>
              <a:blip r:embed="rId5"/>
              <a:stretch>
                <a:fillRect/>
              </a:stretch>
            </p:blipFill>
            <p:spPr>
              <a:xfrm>
                <a:off x="404893" y="1967746"/>
                <a:ext cx="2285982" cy="228240"/>
              </a:xfrm>
              <a:prstGeom prst="rect">
                <a:avLst/>
              </a:prstGeom>
            </p:spPr>
          </p:pic>
        </mc:Fallback>
      </mc:AlternateContent>
      <p:sp>
        <p:nvSpPr>
          <p:cNvPr id="89" name="TextBox 88">
            <a:extLst>
              <a:ext uri="{FF2B5EF4-FFF2-40B4-BE49-F238E27FC236}">
                <a16:creationId xmlns:a16="http://schemas.microsoft.com/office/drawing/2014/main" id="{1727C402-92E1-4B49-0662-F6AF619BBEFD}"/>
              </a:ext>
            </a:extLst>
          </p:cNvPr>
          <p:cNvSpPr txBox="1"/>
          <p:nvPr/>
        </p:nvSpPr>
        <p:spPr>
          <a:xfrm>
            <a:off x="7329702" y="2329363"/>
            <a:ext cx="4770858" cy="830997"/>
          </a:xfrm>
          <a:prstGeom prst="rect">
            <a:avLst/>
          </a:prstGeom>
          <a:noFill/>
        </p:spPr>
        <p:txBody>
          <a:bodyPr wrap="none" rtlCol="0">
            <a:spAutoFit/>
          </a:bodyPr>
          <a:lstStyle/>
          <a:p>
            <a:r>
              <a:rPr lang="en-US" sz="2400" dirty="0">
                <a:latin typeface="Courier New" panose="02070309020205020404" pitchFamily="49" charset="0"/>
                <a:cs typeface="Courier New" panose="02070309020205020404" pitchFamily="49" charset="0"/>
              </a:rPr>
              <a:t>0xffffcb08 </a:t>
            </a:r>
            <a:r>
              <a:rPr lang="en-US" sz="2400" dirty="0"/>
              <a:t> = address of $</a:t>
            </a:r>
            <a:r>
              <a:rPr lang="en-US" sz="2400" dirty="0" err="1"/>
              <a:t>ebp</a:t>
            </a:r>
            <a:endParaRPr lang="en-US" sz="2400" dirty="0"/>
          </a:p>
          <a:p>
            <a:r>
              <a:rPr lang="en-US" sz="2400" dirty="0"/>
              <a:t>200 = GDB offset</a:t>
            </a:r>
          </a:p>
        </p:txBody>
      </p:sp>
      <mc:AlternateContent xmlns:mc="http://schemas.openxmlformats.org/markup-compatibility/2006">
        <mc:Choice xmlns:p14="http://schemas.microsoft.com/office/powerpoint/2010/main" Requires="p14">
          <p:contentPart p14:bwMode="auto" r:id="rId6">
            <p14:nvContentPartPr>
              <p14:cNvPr id="90" name="Ink 89">
                <a:extLst>
                  <a:ext uri="{FF2B5EF4-FFF2-40B4-BE49-F238E27FC236}">
                    <a16:creationId xmlns:a16="http://schemas.microsoft.com/office/drawing/2014/main" id="{01182CFC-3EE8-67A5-69EB-16B26ACF710E}"/>
                  </a:ext>
                </a:extLst>
              </p14:cNvPr>
              <p14:cNvContentPartPr/>
              <p14:nvPr/>
            </p14:nvContentPartPr>
            <p14:xfrm>
              <a:off x="2048284" y="4025866"/>
              <a:ext cx="1843560" cy="570600"/>
            </p14:xfrm>
          </p:contentPart>
        </mc:Choice>
        <mc:Fallback>
          <p:pic>
            <p:nvPicPr>
              <p:cNvPr id="90" name="Ink 89">
                <a:extLst>
                  <a:ext uri="{FF2B5EF4-FFF2-40B4-BE49-F238E27FC236}">
                    <a16:creationId xmlns:a16="http://schemas.microsoft.com/office/drawing/2014/main" id="{01182CFC-3EE8-67A5-69EB-16B26ACF710E}"/>
                  </a:ext>
                </a:extLst>
              </p:cNvPr>
              <p:cNvPicPr/>
              <p:nvPr/>
            </p:nvPicPr>
            <p:blipFill>
              <a:blip r:embed="rId7"/>
              <a:stretch>
                <a:fillRect/>
              </a:stretch>
            </p:blipFill>
            <p:spPr>
              <a:xfrm>
                <a:off x="2030280" y="4007866"/>
                <a:ext cx="1879207" cy="606240"/>
              </a:xfrm>
              <a:prstGeom prst="rect">
                <a:avLst/>
              </a:prstGeom>
            </p:spPr>
          </p:pic>
        </mc:Fallback>
      </mc:AlternateContent>
    </p:spTree>
    <p:extLst>
      <p:ext uri="{BB962C8B-B14F-4D97-AF65-F5344CB8AC3E}">
        <p14:creationId xmlns:p14="http://schemas.microsoft.com/office/powerpoint/2010/main" val="34605519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68</a:t>
            </a:fld>
            <a:endParaRPr lang="en-US" dirty="0"/>
          </a:p>
        </p:txBody>
      </p:sp>
      <p:sp>
        <p:nvSpPr>
          <p:cNvPr id="39" name="object 4">
            <a:extLst>
              <a:ext uri="{FF2B5EF4-FFF2-40B4-BE49-F238E27FC236}">
                <a16:creationId xmlns:a16="http://schemas.microsoft.com/office/drawing/2014/main" id="{1A7991E7-C912-FC32-4331-216F34BCEDF5}"/>
              </a:ext>
            </a:extLst>
          </p:cNvPr>
          <p:cNvSpPr txBox="1">
            <a:spLocks noGrp="1"/>
          </p:cNvSpPr>
          <p:nvPr>
            <p:ph type="title"/>
          </p:nvPr>
        </p:nvSpPr>
        <p:spPr>
          <a:xfrm>
            <a:off x="76200" y="0"/>
            <a:ext cx="2209800" cy="505267"/>
          </a:xfrm>
          <a:prstGeom prst="rect">
            <a:avLst/>
          </a:prstGeom>
        </p:spPr>
        <p:txBody>
          <a:bodyPr vert="horz" wrap="square" lIns="0" tIns="12700" rIns="0" bIns="0" rtlCol="0">
            <a:spAutoFit/>
          </a:bodyPr>
          <a:lstStyle/>
          <a:p>
            <a:pPr marL="12700">
              <a:lnSpc>
                <a:spcPct val="100000"/>
              </a:lnSpc>
              <a:spcBef>
                <a:spcPts val="100"/>
              </a:spcBef>
            </a:pPr>
            <a:r>
              <a:rPr sz="3200" b="1" i="1" spc="-10" dirty="0">
                <a:solidFill>
                  <a:srgbClr val="000000"/>
                </a:solidFill>
                <a:latin typeface="Arial"/>
                <a:cs typeface="Arial"/>
              </a:rPr>
              <a:t>exploit.py</a:t>
            </a:r>
            <a:endParaRPr sz="3200" b="1" dirty="0">
              <a:latin typeface="Arial"/>
              <a:cs typeface="Arial"/>
            </a:endParaRPr>
          </a:p>
        </p:txBody>
      </p:sp>
      <p:pic>
        <p:nvPicPr>
          <p:cNvPr id="40" name="Picture 39">
            <a:extLst>
              <a:ext uri="{FF2B5EF4-FFF2-40B4-BE49-F238E27FC236}">
                <a16:creationId xmlns:a16="http://schemas.microsoft.com/office/drawing/2014/main" id="{C2DAF153-1E23-6D07-F153-1BA574AA9DCA}"/>
              </a:ext>
            </a:extLst>
          </p:cNvPr>
          <p:cNvPicPr>
            <a:picLocks noChangeAspect="1"/>
          </p:cNvPicPr>
          <p:nvPr/>
        </p:nvPicPr>
        <p:blipFill rotWithShape="1">
          <a:blip r:embed="rId3"/>
          <a:srcRect t="41689" b="14898"/>
          <a:stretch/>
        </p:blipFill>
        <p:spPr>
          <a:xfrm>
            <a:off x="458938" y="665640"/>
            <a:ext cx="7315200" cy="2542601"/>
          </a:xfrm>
          <a:prstGeom prst="rect">
            <a:avLst/>
          </a:prstGeom>
        </p:spPr>
      </p:pic>
      <p:sp>
        <p:nvSpPr>
          <p:cNvPr id="41" name="TextBox 40">
            <a:extLst>
              <a:ext uri="{FF2B5EF4-FFF2-40B4-BE49-F238E27FC236}">
                <a16:creationId xmlns:a16="http://schemas.microsoft.com/office/drawing/2014/main" id="{EBB7688F-E85D-3D2A-9382-448052C17492}"/>
              </a:ext>
            </a:extLst>
          </p:cNvPr>
          <p:cNvSpPr txBox="1"/>
          <p:nvPr/>
        </p:nvSpPr>
        <p:spPr>
          <a:xfrm>
            <a:off x="2286000" y="200906"/>
            <a:ext cx="4753224" cy="369332"/>
          </a:xfrm>
          <a:prstGeom prst="rect">
            <a:avLst/>
          </a:prstGeom>
          <a:noFill/>
        </p:spPr>
        <p:txBody>
          <a:bodyPr wrap="none" rtlCol="0">
            <a:spAutoFit/>
          </a:bodyPr>
          <a:lstStyle/>
          <a:p>
            <a:r>
              <a:rPr lang="en-US" dirty="0"/>
              <a:t>This script will construct our </a:t>
            </a:r>
            <a:r>
              <a:rPr lang="en-US" dirty="0" err="1">
                <a:latin typeface="Courier New" panose="02070309020205020404" pitchFamily="49" charset="0"/>
                <a:cs typeface="Courier New" panose="02070309020205020404" pitchFamily="49" charset="0"/>
              </a:rPr>
              <a:t>badfile</a:t>
            </a:r>
            <a:r>
              <a:rPr lang="en-US" dirty="0"/>
              <a:t> for us!</a:t>
            </a:r>
          </a:p>
        </p:txBody>
      </p:sp>
      <p:sp>
        <p:nvSpPr>
          <p:cNvPr id="42" name="Rectangle 41">
            <a:extLst>
              <a:ext uri="{FF2B5EF4-FFF2-40B4-BE49-F238E27FC236}">
                <a16:creationId xmlns:a16="http://schemas.microsoft.com/office/drawing/2014/main" id="{024DC34B-0913-2CF0-42C4-E682498D3DCD}"/>
              </a:ext>
            </a:extLst>
          </p:cNvPr>
          <p:cNvSpPr/>
          <p:nvPr/>
        </p:nvSpPr>
        <p:spPr>
          <a:xfrm>
            <a:off x="533400" y="4495800"/>
            <a:ext cx="8229600" cy="1219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9C455B7E-ECD9-A51C-E389-E02BDAEA2F52}"/>
              </a:ext>
            </a:extLst>
          </p:cNvPr>
          <p:cNvSpPr txBox="1"/>
          <p:nvPr/>
        </p:nvSpPr>
        <p:spPr>
          <a:xfrm>
            <a:off x="505436" y="5053368"/>
            <a:ext cx="833217" cy="261610"/>
          </a:xfrm>
          <a:prstGeom prst="rect">
            <a:avLst/>
          </a:prstGeom>
          <a:noFill/>
        </p:spPr>
        <p:txBody>
          <a:bodyPr wrap="square" rtlCol="0">
            <a:spAutoFit/>
          </a:bodyPr>
          <a:lstStyle/>
          <a:p>
            <a:r>
              <a:rPr lang="en-US" sz="1100" b="1" dirty="0">
                <a:solidFill>
                  <a:schemeClr val="bg1"/>
                </a:solidFill>
              </a:rPr>
              <a:t>NOP</a:t>
            </a:r>
          </a:p>
        </p:txBody>
      </p:sp>
      <p:sp>
        <p:nvSpPr>
          <p:cNvPr id="44" name="TextBox 43">
            <a:extLst>
              <a:ext uri="{FF2B5EF4-FFF2-40B4-BE49-F238E27FC236}">
                <a16:creationId xmlns:a16="http://schemas.microsoft.com/office/drawing/2014/main" id="{55D0820E-C55E-EE83-9BDB-B0E038603F4B}"/>
              </a:ext>
            </a:extLst>
          </p:cNvPr>
          <p:cNvSpPr txBox="1"/>
          <p:nvPr/>
        </p:nvSpPr>
        <p:spPr>
          <a:xfrm>
            <a:off x="863400" y="5053282"/>
            <a:ext cx="833217" cy="261610"/>
          </a:xfrm>
          <a:prstGeom prst="rect">
            <a:avLst/>
          </a:prstGeom>
          <a:noFill/>
        </p:spPr>
        <p:txBody>
          <a:bodyPr wrap="square" rtlCol="0">
            <a:spAutoFit/>
          </a:bodyPr>
          <a:lstStyle/>
          <a:p>
            <a:r>
              <a:rPr lang="en-US" sz="1100" b="1" dirty="0">
                <a:solidFill>
                  <a:schemeClr val="bg1"/>
                </a:solidFill>
              </a:rPr>
              <a:t>NOP</a:t>
            </a:r>
          </a:p>
        </p:txBody>
      </p:sp>
      <p:sp>
        <p:nvSpPr>
          <p:cNvPr id="45" name="TextBox 44">
            <a:extLst>
              <a:ext uri="{FF2B5EF4-FFF2-40B4-BE49-F238E27FC236}">
                <a16:creationId xmlns:a16="http://schemas.microsoft.com/office/drawing/2014/main" id="{DD610658-5758-9A1E-8687-3C1CB984BBD8}"/>
              </a:ext>
            </a:extLst>
          </p:cNvPr>
          <p:cNvSpPr txBox="1"/>
          <p:nvPr/>
        </p:nvSpPr>
        <p:spPr>
          <a:xfrm>
            <a:off x="1235539" y="5053454"/>
            <a:ext cx="833217" cy="261610"/>
          </a:xfrm>
          <a:prstGeom prst="rect">
            <a:avLst/>
          </a:prstGeom>
          <a:noFill/>
        </p:spPr>
        <p:txBody>
          <a:bodyPr wrap="square" rtlCol="0">
            <a:spAutoFit/>
          </a:bodyPr>
          <a:lstStyle/>
          <a:p>
            <a:r>
              <a:rPr lang="en-US" sz="1100" b="1" dirty="0">
                <a:solidFill>
                  <a:schemeClr val="bg1"/>
                </a:solidFill>
              </a:rPr>
              <a:t>NOP</a:t>
            </a:r>
          </a:p>
        </p:txBody>
      </p:sp>
      <p:sp>
        <p:nvSpPr>
          <p:cNvPr id="46" name="TextBox 45">
            <a:extLst>
              <a:ext uri="{FF2B5EF4-FFF2-40B4-BE49-F238E27FC236}">
                <a16:creationId xmlns:a16="http://schemas.microsoft.com/office/drawing/2014/main" id="{981533E9-F527-D5AA-5315-5B8EA30D9B0B}"/>
              </a:ext>
            </a:extLst>
          </p:cNvPr>
          <p:cNvSpPr txBox="1"/>
          <p:nvPr/>
        </p:nvSpPr>
        <p:spPr>
          <a:xfrm>
            <a:off x="2509062" y="5038565"/>
            <a:ext cx="833217" cy="261610"/>
          </a:xfrm>
          <a:prstGeom prst="rect">
            <a:avLst/>
          </a:prstGeom>
          <a:noFill/>
        </p:spPr>
        <p:txBody>
          <a:bodyPr wrap="square" rtlCol="0">
            <a:spAutoFit/>
          </a:bodyPr>
          <a:lstStyle/>
          <a:p>
            <a:r>
              <a:rPr lang="en-US" sz="1100" b="1" dirty="0">
                <a:solidFill>
                  <a:schemeClr val="bg1"/>
                </a:solidFill>
              </a:rPr>
              <a:t>NOP</a:t>
            </a:r>
          </a:p>
        </p:txBody>
      </p:sp>
      <p:sp>
        <p:nvSpPr>
          <p:cNvPr id="47" name="TextBox 46">
            <a:extLst>
              <a:ext uri="{FF2B5EF4-FFF2-40B4-BE49-F238E27FC236}">
                <a16:creationId xmlns:a16="http://schemas.microsoft.com/office/drawing/2014/main" id="{09F4CC0A-A6C8-1B3C-01D2-B1DD126D606C}"/>
              </a:ext>
            </a:extLst>
          </p:cNvPr>
          <p:cNvSpPr txBox="1"/>
          <p:nvPr/>
        </p:nvSpPr>
        <p:spPr>
          <a:xfrm>
            <a:off x="4110354" y="5038565"/>
            <a:ext cx="833217" cy="261610"/>
          </a:xfrm>
          <a:prstGeom prst="rect">
            <a:avLst/>
          </a:prstGeom>
          <a:noFill/>
        </p:spPr>
        <p:txBody>
          <a:bodyPr wrap="square" rtlCol="0">
            <a:spAutoFit/>
          </a:bodyPr>
          <a:lstStyle/>
          <a:p>
            <a:r>
              <a:rPr lang="en-US" sz="1100" b="1" dirty="0">
                <a:solidFill>
                  <a:schemeClr val="bg1"/>
                </a:solidFill>
              </a:rPr>
              <a:t>NOP</a:t>
            </a:r>
          </a:p>
        </p:txBody>
      </p:sp>
      <p:sp>
        <p:nvSpPr>
          <p:cNvPr id="48" name="TextBox 47">
            <a:extLst>
              <a:ext uri="{FF2B5EF4-FFF2-40B4-BE49-F238E27FC236}">
                <a16:creationId xmlns:a16="http://schemas.microsoft.com/office/drawing/2014/main" id="{82C60EA5-A230-5F51-4587-0ECF38DE69E8}"/>
              </a:ext>
            </a:extLst>
          </p:cNvPr>
          <p:cNvSpPr txBox="1"/>
          <p:nvPr/>
        </p:nvSpPr>
        <p:spPr>
          <a:xfrm>
            <a:off x="2934749" y="5035518"/>
            <a:ext cx="833217" cy="261610"/>
          </a:xfrm>
          <a:prstGeom prst="rect">
            <a:avLst/>
          </a:prstGeom>
          <a:noFill/>
        </p:spPr>
        <p:txBody>
          <a:bodyPr wrap="square" rtlCol="0">
            <a:spAutoFit/>
          </a:bodyPr>
          <a:lstStyle/>
          <a:p>
            <a:r>
              <a:rPr lang="en-US" sz="1100" b="1" dirty="0">
                <a:solidFill>
                  <a:schemeClr val="bg1"/>
                </a:solidFill>
              </a:rPr>
              <a:t>NOP</a:t>
            </a:r>
          </a:p>
        </p:txBody>
      </p:sp>
      <p:sp>
        <p:nvSpPr>
          <p:cNvPr id="49" name="Rectangle 48">
            <a:extLst>
              <a:ext uri="{FF2B5EF4-FFF2-40B4-BE49-F238E27FC236}">
                <a16:creationId xmlns:a16="http://schemas.microsoft.com/office/drawing/2014/main" id="{E949AE74-29B5-2024-94D1-341EE6381C7F}"/>
              </a:ext>
            </a:extLst>
          </p:cNvPr>
          <p:cNvSpPr/>
          <p:nvPr/>
        </p:nvSpPr>
        <p:spPr>
          <a:xfrm>
            <a:off x="6248400" y="4495800"/>
            <a:ext cx="1752600" cy="123140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CODE</a:t>
            </a:r>
          </a:p>
        </p:txBody>
      </p:sp>
      <p:sp>
        <p:nvSpPr>
          <p:cNvPr id="50" name="Rectangle 49">
            <a:extLst>
              <a:ext uri="{FF2B5EF4-FFF2-40B4-BE49-F238E27FC236}">
                <a16:creationId xmlns:a16="http://schemas.microsoft.com/office/drawing/2014/main" id="{73D05069-9187-B556-EF15-02E811D7E2C7}"/>
              </a:ext>
            </a:extLst>
          </p:cNvPr>
          <p:cNvSpPr/>
          <p:nvPr/>
        </p:nvSpPr>
        <p:spPr>
          <a:xfrm>
            <a:off x="1688765" y="4470242"/>
            <a:ext cx="813959" cy="12536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ret</a:t>
            </a:r>
          </a:p>
        </p:txBody>
      </p:sp>
      <p:sp>
        <p:nvSpPr>
          <p:cNvPr id="51" name="TextBox 50">
            <a:extLst>
              <a:ext uri="{FF2B5EF4-FFF2-40B4-BE49-F238E27FC236}">
                <a16:creationId xmlns:a16="http://schemas.microsoft.com/office/drawing/2014/main" id="{94F22763-627E-8711-95D3-F7881300DB21}"/>
              </a:ext>
            </a:extLst>
          </p:cNvPr>
          <p:cNvSpPr txBox="1"/>
          <p:nvPr/>
        </p:nvSpPr>
        <p:spPr>
          <a:xfrm>
            <a:off x="3336352" y="5029470"/>
            <a:ext cx="833217" cy="261610"/>
          </a:xfrm>
          <a:prstGeom prst="rect">
            <a:avLst/>
          </a:prstGeom>
          <a:noFill/>
        </p:spPr>
        <p:txBody>
          <a:bodyPr wrap="square" rtlCol="0">
            <a:spAutoFit/>
          </a:bodyPr>
          <a:lstStyle/>
          <a:p>
            <a:r>
              <a:rPr lang="en-US" sz="1100" b="1" dirty="0">
                <a:solidFill>
                  <a:schemeClr val="bg1"/>
                </a:solidFill>
              </a:rPr>
              <a:t>NOP</a:t>
            </a:r>
          </a:p>
        </p:txBody>
      </p:sp>
      <p:sp>
        <p:nvSpPr>
          <p:cNvPr id="52" name="TextBox 51">
            <a:extLst>
              <a:ext uri="{FF2B5EF4-FFF2-40B4-BE49-F238E27FC236}">
                <a16:creationId xmlns:a16="http://schemas.microsoft.com/office/drawing/2014/main" id="{85AAFCCA-8437-99F9-4EC3-937526E55F9F}"/>
              </a:ext>
            </a:extLst>
          </p:cNvPr>
          <p:cNvSpPr txBox="1"/>
          <p:nvPr/>
        </p:nvSpPr>
        <p:spPr>
          <a:xfrm>
            <a:off x="3743141" y="5025365"/>
            <a:ext cx="833217" cy="261610"/>
          </a:xfrm>
          <a:prstGeom prst="rect">
            <a:avLst/>
          </a:prstGeom>
          <a:noFill/>
        </p:spPr>
        <p:txBody>
          <a:bodyPr wrap="square" rtlCol="0">
            <a:spAutoFit/>
          </a:bodyPr>
          <a:lstStyle/>
          <a:p>
            <a:r>
              <a:rPr lang="en-US" sz="1100" b="1" dirty="0">
                <a:solidFill>
                  <a:schemeClr val="bg1"/>
                </a:solidFill>
              </a:rPr>
              <a:t>NOP</a:t>
            </a:r>
          </a:p>
        </p:txBody>
      </p:sp>
      <p:sp>
        <p:nvSpPr>
          <p:cNvPr id="53" name="TextBox 52">
            <a:extLst>
              <a:ext uri="{FF2B5EF4-FFF2-40B4-BE49-F238E27FC236}">
                <a16:creationId xmlns:a16="http://schemas.microsoft.com/office/drawing/2014/main" id="{1911332B-C8BD-1808-79C5-610C66B0298D}"/>
              </a:ext>
            </a:extLst>
          </p:cNvPr>
          <p:cNvSpPr txBox="1"/>
          <p:nvPr/>
        </p:nvSpPr>
        <p:spPr>
          <a:xfrm>
            <a:off x="4467747" y="5041831"/>
            <a:ext cx="833217" cy="261610"/>
          </a:xfrm>
          <a:prstGeom prst="rect">
            <a:avLst/>
          </a:prstGeom>
          <a:noFill/>
        </p:spPr>
        <p:txBody>
          <a:bodyPr wrap="square" rtlCol="0">
            <a:spAutoFit/>
          </a:bodyPr>
          <a:lstStyle/>
          <a:p>
            <a:r>
              <a:rPr lang="en-US" sz="1100" b="1" dirty="0">
                <a:solidFill>
                  <a:schemeClr val="bg1"/>
                </a:solidFill>
              </a:rPr>
              <a:t>NOP</a:t>
            </a:r>
          </a:p>
        </p:txBody>
      </p:sp>
      <p:sp>
        <p:nvSpPr>
          <p:cNvPr id="54" name="TextBox 53">
            <a:extLst>
              <a:ext uri="{FF2B5EF4-FFF2-40B4-BE49-F238E27FC236}">
                <a16:creationId xmlns:a16="http://schemas.microsoft.com/office/drawing/2014/main" id="{29B21EA6-D754-E4D9-B83E-3AF7D7A38885}"/>
              </a:ext>
            </a:extLst>
          </p:cNvPr>
          <p:cNvSpPr txBox="1"/>
          <p:nvPr/>
        </p:nvSpPr>
        <p:spPr>
          <a:xfrm>
            <a:off x="5735729" y="5032736"/>
            <a:ext cx="833217" cy="261610"/>
          </a:xfrm>
          <a:prstGeom prst="rect">
            <a:avLst/>
          </a:prstGeom>
          <a:noFill/>
        </p:spPr>
        <p:txBody>
          <a:bodyPr wrap="square" rtlCol="0">
            <a:spAutoFit/>
          </a:bodyPr>
          <a:lstStyle/>
          <a:p>
            <a:r>
              <a:rPr lang="en-US" sz="1100" b="1" dirty="0">
                <a:solidFill>
                  <a:schemeClr val="bg1"/>
                </a:solidFill>
              </a:rPr>
              <a:t>NOP</a:t>
            </a:r>
          </a:p>
        </p:txBody>
      </p:sp>
      <p:sp>
        <p:nvSpPr>
          <p:cNvPr id="55" name="TextBox 54">
            <a:extLst>
              <a:ext uri="{FF2B5EF4-FFF2-40B4-BE49-F238E27FC236}">
                <a16:creationId xmlns:a16="http://schemas.microsoft.com/office/drawing/2014/main" id="{B53A2A76-8332-08DE-6E90-90683598202C}"/>
              </a:ext>
            </a:extLst>
          </p:cNvPr>
          <p:cNvSpPr txBox="1"/>
          <p:nvPr/>
        </p:nvSpPr>
        <p:spPr>
          <a:xfrm>
            <a:off x="4893434" y="5038784"/>
            <a:ext cx="833217" cy="261610"/>
          </a:xfrm>
          <a:prstGeom prst="rect">
            <a:avLst/>
          </a:prstGeom>
          <a:noFill/>
        </p:spPr>
        <p:txBody>
          <a:bodyPr wrap="square" rtlCol="0">
            <a:spAutoFit/>
          </a:bodyPr>
          <a:lstStyle/>
          <a:p>
            <a:r>
              <a:rPr lang="en-US" sz="1100" b="1" dirty="0">
                <a:solidFill>
                  <a:schemeClr val="bg1"/>
                </a:solidFill>
              </a:rPr>
              <a:t>NOP</a:t>
            </a:r>
          </a:p>
        </p:txBody>
      </p:sp>
      <p:sp>
        <p:nvSpPr>
          <p:cNvPr id="56" name="TextBox 55">
            <a:extLst>
              <a:ext uri="{FF2B5EF4-FFF2-40B4-BE49-F238E27FC236}">
                <a16:creationId xmlns:a16="http://schemas.microsoft.com/office/drawing/2014/main" id="{4BD4742D-DAF2-4D19-281B-55B6846078CC}"/>
              </a:ext>
            </a:extLst>
          </p:cNvPr>
          <p:cNvSpPr txBox="1"/>
          <p:nvPr/>
        </p:nvSpPr>
        <p:spPr>
          <a:xfrm>
            <a:off x="5295037" y="5032736"/>
            <a:ext cx="833217" cy="261610"/>
          </a:xfrm>
          <a:prstGeom prst="rect">
            <a:avLst/>
          </a:prstGeom>
          <a:noFill/>
        </p:spPr>
        <p:txBody>
          <a:bodyPr wrap="square" rtlCol="0">
            <a:spAutoFit/>
          </a:bodyPr>
          <a:lstStyle/>
          <a:p>
            <a:r>
              <a:rPr lang="en-US" sz="1100" b="1" dirty="0">
                <a:solidFill>
                  <a:schemeClr val="bg1"/>
                </a:solidFill>
              </a:rPr>
              <a:t>NOP</a:t>
            </a:r>
          </a:p>
        </p:txBody>
      </p:sp>
      <p:sp>
        <p:nvSpPr>
          <p:cNvPr id="57" name="TextBox 56">
            <a:extLst>
              <a:ext uri="{FF2B5EF4-FFF2-40B4-BE49-F238E27FC236}">
                <a16:creationId xmlns:a16="http://schemas.microsoft.com/office/drawing/2014/main" id="{2547708A-70A4-9FEB-B145-59E154FE6BD1}"/>
              </a:ext>
            </a:extLst>
          </p:cNvPr>
          <p:cNvSpPr txBox="1"/>
          <p:nvPr/>
        </p:nvSpPr>
        <p:spPr>
          <a:xfrm>
            <a:off x="7927858" y="5021311"/>
            <a:ext cx="833217" cy="261610"/>
          </a:xfrm>
          <a:prstGeom prst="rect">
            <a:avLst/>
          </a:prstGeom>
          <a:noFill/>
        </p:spPr>
        <p:txBody>
          <a:bodyPr wrap="square" rtlCol="0">
            <a:spAutoFit/>
          </a:bodyPr>
          <a:lstStyle/>
          <a:p>
            <a:r>
              <a:rPr lang="en-US" sz="1100" b="1" dirty="0">
                <a:solidFill>
                  <a:schemeClr val="bg1"/>
                </a:solidFill>
              </a:rPr>
              <a:t>NOP</a:t>
            </a:r>
          </a:p>
        </p:txBody>
      </p:sp>
      <p:sp>
        <p:nvSpPr>
          <p:cNvPr id="58" name="TextBox 57">
            <a:extLst>
              <a:ext uri="{FF2B5EF4-FFF2-40B4-BE49-F238E27FC236}">
                <a16:creationId xmlns:a16="http://schemas.microsoft.com/office/drawing/2014/main" id="{E100B9BC-97D4-55CE-CCA7-9EFEC67E29F2}"/>
              </a:ext>
            </a:extLst>
          </p:cNvPr>
          <p:cNvSpPr txBox="1"/>
          <p:nvPr/>
        </p:nvSpPr>
        <p:spPr>
          <a:xfrm>
            <a:off x="8353545" y="5018264"/>
            <a:ext cx="833217" cy="261610"/>
          </a:xfrm>
          <a:prstGeom prst="rect">
            <a:avLst/>
          </a:prstGeom>
          <a:noFill/>
        </p:spPr>
        <p:txBody>
          <a:bodyPr wrap="square" rtlCol="0">
            <a:spAutoFit/>
          </a:bodyPr>
          <a:lstStyle/>
          <a:p>
            <a:r>
              <a:rPr lang="en-US" sz="1100" b="1" dirty="0">
                <a:solidFill>
                  <a:schemeClr val="bg1"/>
                </a:solidFill>
              </a:rPr>
              <a:t>NOP</a:t>
            </a:r>
          </a:p>
        </p:txBody>
      </p:sp>
      <p:sp>
        <p:nvSpPr>
          <p:cNvPr id="59" name="TextBox 58">
            <a:extLst>
              <a:ext uri="{FF2B5EF4-FFF2-40B4-BE49-F238E27FC236}">
                <a16:creationId xmlns:a16="http://schemas.microsoft.com/office/drawing/2014/main" id="{21D0F057-60C0-8844-D169-C92EAA0876DE}"/>
              </a:ext>
            </a:extLst>
          </p:cNvPr>
          <p:cNvSpPr txBox="1"/>
          <p:nvPr/>
        </p:nvSpPr>
        <p:spPr>
          <a:xfrm>
            <a:off x="362965" y="4134117"/>
            <a:ext cx="312906" cy="369332"/>
          </a:xfrm>
          <a:prstGeom prst="rect">
            <a:avLst/>
          </a:prstGeom>
          <a:noFill/>
        </p:spPr>
        <p:txBody>
          <a:bodyPr wrap="none" rtlCol="0">
            <a:spAutoFit/>
          </a:bodyPr>
          <a:lstStyle/>
          <a:p>
            <a:r>
              <a:rPr lang="en-US" dirty="0"/>
              <a:t>0</a:t>
            </a:r>
          </a:p>
        </p:txBody>
      </p:sp>
      <p:sp>
        <p:nvSpPr>
          <p:cNvPr id="60" name="TextBox 59">
            <a:extLst>
              <a:ext uri="{FF2B5EF4-FFF2-40B4-BE49-F238E27FC236}">
                <a16:creationId xmlns:a16="http://schemas.microsoft.com/office/drawing/2014/main" id="{0697EA1A-E7CB-DE01-C54F-52AD1A0DB0DF}"/>
              </a:ext>
            </a:extLst>
          </p:cNvPr>
          <p:cNvSpPr txBox="1"/>
          <p:nvPr/>
        </p:nvSpPr>
        <p:spPr>
          <a:xfrm>
            <a:off x="8604622" y="4107783"/>
            <a:ext cx="569387" cy="369332"/>
          </a:xfrm>
          <a:prstGeom prst="rect">
            <a:avLst/>
          </a:prstGeom>
          <a:noFill/>
        </p:spPr>
        <p:txBody>
          <a:bodyPr wrap="none" rtlCol="0">
            <a:spAutoFit/>
          </a:bodyPr>
          <a:lstStyle/>
          <a:p>
            <a:r>
              <a:rPr lang="en-US" dirty="0"/>
              <a:t>517</a:t>
            </a:r>
          </a:p>
        </p:txBody>
      </p:sp>
      <p:sp>
        <p:nvSpPr>
          <p:cNvPr id="61" name="TextBox 60">
            <a:extLst>
              <a:ext uri="{FF2B5EF4-FFF2-40B4-BE49-F238E27FC236}">
                <a16:creationId xmlns:a16="http://schemas.microsoft.com/office/drawing/2014/main" id="{047568BE-541E-6C37-85E6-A9317E3AA088}"/>
              </a:ext>
            </a:extLst>
          </p:cNvPr>
          <p:cNvSpPr txBox="1"/>
          <p:nvPr/>
        </p:nvSpPr>
        <p:spPr>
          <a:xfrm>
            <a:off x="7742583" y="181611"/>
            <a:ext cx="4449417" cy="1200329"/>
          </a:xfrm>
          <a:prstGeom prst="rect">
            <a:avLst/>
          </a:prstGeom>
          <a:noFill/>
        </p:spPr>
        <p:txBody>
          <a:bodyPr wrap="square" rtlCol="0">
            <a:spAutoFit/>
          </a:bodyPr>
          <a:lstStyle/>
          <a:p>
            <a:r>
              <a:rPr lang="en-US" sz="2400" dirty="0"/>
              <a:t>This script build constructs a python list, and writes out the list to </a:t>
            </a:r>
            <a:r>
              <a:rPr lang="en-US" sz="2400" dirty="0" err="1">
                <a:latin typeface="Courier New" panose="02070309020205020404" pitchFamily="49" charset="0"/>
                <a:cs typeface="Courier New" panose="02070309020205020404" pitchFamily="49" charset="0"/>
              </a:rPr>
              <a:t>badfile</a:t>
            </a:r>
            <a:endParaRPr lang="en-US" sz="2400" dirty="0">
              <a:latin typeface="Courier New" panose="02070309020205020404" pitchFamily="49" charset="0"/>
              <a:cs typeface="Courier New" panose="02070309020205020404" pitchFamily="49" charset="0"/>
            </a:endParaRPr>
          </a:p>
        </p:txBody>
      </p:sp>
      <p:sp>
        <p:nvSpPr>
          <p:cNvPr id="62" name="TextBox 61">
            <a:extLst>
              <a:ext uri="{FF2B5EF4-FFF2-40B4-BE49-F238E27FC236}">
                <a16:creationId xmlns:a16="http://schemas.microsoft.com/office/drawing/2014/main" id="{CF1237DB-D460-D905-F029-7071C45D5945}"/>
              </a:ext>
            </a:extLst>
          </p:cNvPr>
          <p:cNvSpPr txBox="1"/>
          <p:nvPr/>
        </p:nvSpPr>
        <p:spPr>
          <a:xfrm>
            <a:off x="5936406" y="4139004"/>
            <a:ext cx="569387" cy="369332"/>
          </a:xfrm>
          <a:prstGeom prst="rect">
            <a:avLst/>
          </a:prstGeom>
          <a:noFill/>
        </p:spPr>
        <p:txBody>
          <a:bodyPr wrap="none" rtlCol="0">
            <a:spAutoFit/>
          </a:bodyPr>
          <a:lstStyle/>
          <a:p>
            <a:r>
              <a:rPr lang="en-US" dirty="0"/>
              <a:t>400</a:t>
            </a:r>
          </a:p>
        </p:txBody>
      </p:sp>
      <p:sp>
        <p:nvSpPr>
          <p:cNvPr id="91" name="TextBox 90">
            <a:extLst>
              <a:ext uri="{FF2B5EF4-FFF2-40B4-BE49-F238E27FC236}">
                <a16:creationId xmlns:a16="http://schemas.microsoft.com/office/drawing/2014/main" id="{74C34B9B-FCAB-2A6B-B67A-6F7410E6D62A}"/>
              </a:ext>
            </a:extLst>
          </p:cNvPr>
          <p:cNvSpPr txBox="1"/>
          <p:nvPr/>
        </p:nvSpPr>
        <p:spPr>
          <a:xfrm>
            <a:off x="609600" y="3434461"/>
            <a:ext cx="6465231"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offset</a:t>
            </a:r>
            <a:r>
              <a:rPr lang="en-US" dirty="0"/>
              <a:t> is where in our list we place the return address (</a:t>
            </a:r>
            <a:r>
              <a:rPr lang="en-US" dirty="0">
                <a:latin typeface="Courier New" panose="02070309020205020404" pitchFamily="49" charset="0"/>
                <a:cs typeface="Courier New" panose="02070309020205020404" pitchFamily="49" charset="0"/>
              </a:rPr>
              <a:t>ret</a:t>
            </a:r>
            <a:r>
              <a:rPr lang="en-US" dirty="0"/>
              <a:t>)</a:t>
            </a:r>
          </a:p>
        </p:txBody>
      </p:sp>
      <p:sp>
        <p:nvSpPr>
          <p:cNvPr id="92" name="TextBox 91">
            <a:extLst>
              <a:ext uri="{FF2B5EF4-FFF2-40B4-BE49-F238E27FC236}">
                <a16:creationId xmlns:a16="http://schemas.microsoft.com/office/drawing/2014/main" id="{1A000100-6309-2609-1092-B30F6DD3AE0F}"/>
              </a:ext>
            </a:extLst>
          </p:cNvPr>
          <p:cNvSpPr txBox="1"/>
          <p:nvPr/>
        </p:nvSpPr>
        <p:spPr>
          <a:xfrm>
            <a:off x="7329702" y="2329363"/>
            <a:ext cx="4770858" cy="830997"/>
          </a:xfrm>
          <a:prstGeom prst="rect">
            <a:avLst/>
          </a:prstGeom>
          <a:noFill/>
        </p:spPr>
        <p:txBody>
          <a:bodyPr wrap="none" rtlCol="0">
            <a:spAutoFit/>
          </a:bodyPr>
          <a:lstStyle/>
          <a:p>
            <a:r>
              <a:rPr lang="en-US" sz="2400" dirty="0">
                <a:latin typeface="Courier New" panose="02070309020205020404" pitchFamily="49" charset="0"/>
                <a:cs typeface="Courier New" panose="02070309020205020404" pitchFamily="49" charset="0"/>
              </a:rPr>
              <a:t>0xffffcb08 </a:t>
            </a:r>
            <a:r>
              <a:rPr lang="en-US" sz="2400" dirty="0"/>
              <a:t> = address of $</a:t>
            </a:r>
            <a:r>
              <a:rPr lang="en-US" sz="2400" dirty="0" err="1"/>
              <a:t>ebp</a:t>
            </a:r>
            <a:endParaRPr lang="en-US" sz="2400" dirty="0"/>
          </a:p>
          <a:p>
            <a:r>
              <a:rPr lang="en-US" sz="2400" dirty="0"/>
              <a:t>200 = GDB offset</a:t>
            </a:r>
          </a:p>
        </p:txBody>
      </p:sp>
      <mc:AlternateContent xmlns:mc="http://schemas.openxmlformats.org/markup-compatibility/2006">
        <mc:Choice xmlns:p14="http://schemas.microsoft.com/office/powerpoint/2010/main" Requires="p14">
          <p:contentPart p14:bwMode="auto" r:id="rId4">
            <p14:nvContentPartPr>
              <p14:cNvPr id="93" name="Ink 92">
                <a:extLst>
                  <a:ext uri="{FF2B5EF4-FFF2-40B4-BE49-F238E27FC236}">
                    <a16:creationId xmlns:a16="http://schemas.microsoft.com/office/drawing/2014/main" id="{4A416069-ACA5-9D65-0035-E5AC9860920E}"/>
                  </a:ext>
                </a:extLst>
              </p14:cNvPr>
              <p14:cNvContentPartPr/>
              <p14:nvPr/>
            </p14:nvContentPartPr>
            <p14:xfrm>
              <a:off x="2048284" y="4025866"/>
              <a:ext cx="1843560" cy="570600"/>
            </p14:xfrm>
          </p:contentPart>
        </mc:Choice>
        <mc:Fallback>
          <p:pic>
            <p:nvPicPr>
              <p:cNvPr id="93" name="Ink 92">
                <a:extLst>
                  <a:ext uri="{FF2B5EF4-FFF2-40B4-BE49-F238E27FC236}">
                    <a16:creationId xmlns:a16="http://schemas.microsoft.com/office/drawing/2014/main" id="{4A416069-ACA5-9D65-0035-E5AC9860920E}"/>
                  </a:ext>
                </a:extLst>
              </p:cNvPr>
              <p:cNvPicPr/>
              <p:nvPr/>
            </p:nvPicPr>
            <p:blipFill>
              <a:blip r:embed="rId5"/>
              <a:stretch>
                <a:fillRect/>
              </a:stretch>
            </p:blipFill>
            <p:spPr>
              <a:xfrm>
                <a:off x="2030280" y="4007866"/>
                <a:ext cx="1879207" cy="6062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4" name="Ink 93">
                <a:extLst>
                  <a:ext uri="{FF2B5EF4-FFF2-40B4-BE49-F238E27FC236}">
                    <a16:creationId xmlns:a16="http://schemas.microsoft.com/office/drawing/2014/main" id="{06357FAF-D5AA-8521-868C-323F1BB2546C}"/>
                  </a:ext>
                </a:extLst>
              </p14:cNvPr>
              <p14:cNvContentPartPr/>
              <p14:nvPr/>
            </p14:nvContentPartPr>
            <p14:xfrm>
              <a:off x="458884" y="2266906"/>
              <a:ext cx="1585440" cy="17640"/>
            </p14:xfrm>
          </p:contentPart>
        </mc:Choice>
        <mc:Fallback>
          <p:pic>
            <p:nvPicPr>
              <p:cNvPr id="94" name="Ink 93">
                <a:extLst>
                  <a:ext uri="{FF2B5EF4-FFF2-40B4-BE49-F238E27FC236}">
                    <a16:creationId xmlns:a16="http://schemas.microsoft.com/office/drawing/2014/main" id="{06357FAF-D5AA-8521-868C-323F1BB2546C}"/>
                  </a:ext>
                </a:extLst>
              </p:cNvPr>
              <p:cNvPicPr/>
              <p:nvPr/>
            </p:nvPicPr>
            <p:blipFill>
              <a:blip r:embed="rId7"/>
              <a:stretch>
                <a:fillRect/>
              </a:stretch>
            </p:blipFill>
            <p:spPr>
              <a:xfrm>
                <a:off x="404884" y="2158906"/>
                <a:ext cx="1693080" cy="233280"/>
              </a:xfrm>
              <a:prstGeom prst="rect">
                <a:avLst/>
              </a:prstGeom>
            </p:spPr>
          </p:pic>
        </mc:Fallback>
      </mc:AlternateContent>
      <p:sp>
        <p:nvSpPr>
          <p:cNvPr id="95" name="TextBox 94">
            <a:extLst>
              <a:ext uri="{FF2B5EF4-FFF2-40B4-BE49-F238E27FC236}">
                <a16:creationId xmlns:a16="http://schemas.microsoft.com/office/drawing/2014/main" id="{01338AC7-DEA8-A687-B355-2A92E92263BA}"/>
              </a:ext>
            </a:extLst>
          </p:cNvPr>
          <p:cNvSpPr txBox="1"/>
          <p:nvPr/>
        </p:nvSpPr>
        <p:spPr>
          <a:xfrm>
            <a:off x="1424102" y="4126425"/>
            <a:ext cx="569387" cy="369332"/>
          </a:xfrm>
          <a:prstGeom prst="rect">
            <a:avLst/>
          </a:prstGeom>
          <a:noFill/>
        </p:spPr>
        <p:txBody>
          <a:bodyPr wrap="none" rtlCol="0">
            <a:spAutoFit/>
          </a:bodyPr>
          <a:lstStyle/>
          <a:p>
            <a:r>
              <a:rPr lang="en-US" dirty="0"/>
              <a:t>112</a:t>
            </a:r>
          </a:p>
        </p:txBody>
      </p:sp>
      <mc:AlternateContent xmlns:mc="http://schemas.openxmlformats.org/markup-compatibility/2006">
        <mc:Choice xmlns:p14="http://schemas.microsoft.com/office/powerpoint/2010/main" Requires="p14">
          <p:contentPart p14:bwMode="auto" r:id="rId8">
            <p14:nvContentPartPr>
              <p14:cNvPr id="96" name="Ink 95">
                <a:extLst>
                  <a:ext uri="{FF2B5EF4-FFF2-40B4-BE49-F238E27FC236}">
                    <a16:creationId xmlns:a16="http://schemas.microsoft.com/office/drawing/2014/main" id="{F5F37A2F-3CB2-7FD8-0CB5-562AF3C198A8}"/>
                  </a:ext>
                </a:extLst>
              </p14:cNvPr>
              <p14:cNvContentPartPr/>
              <p14:nvPr/>
            </p14:nvContentPartPr>
            <p14:xfrm>
              <a:off x="513604" y="3793306"/>
              <a:ext cx="1108800" cy="378360"/>
            </p14:xfrm>
          </p:contentPart>
        </mc:Choice>
        <mc:Fallback>
          <p:pic>
            <p:nvPicPr>
              <p:cNvPr id="96" name="Ink 95">
                <a:extLst>
                  <a:ext uri="{FF2B5EF4-FFF2-40B4-BE49-F238E27FC236}">
                    <a16:creationId xmlns:a16="http://schemas.microsoft.com/office/drawing/2014/main" id="{F5F37A2F-3CB2-7FD8-0CB5-562AF3C198A8}"/>
                  </a:ext>
                </a:extLst>
              </p:cNvPr>
              <p:cNvPicPr/>
              <p:nvPr/>
            </p:nvPicPr>
            <p:blipFill>
              <a:blip r:embed="rId9"/>
              <a:stretch>
                <a:fillRect/>
              </a:stretch>
            </p:blipFill>
            <p:spPr>
              <a:xfrm>
                <a:off x="504601" y="3784306"/>
                <a:ext cx="1126446" cy="396000"/>
              </a:xfrm>
              <a:prstGeom prst="rect">
                <a:avLst/>
              </a:prstGeom>
            </p:spPr>
          </p:pic>
        </mc:Fallback>
      </mc:AlternateContent>
    </p:spTree>
    <p:extLst>
      <p:ext uri="{BB962C8B-B14F-4D97-AF65-F5344CB8AC3E}">
        <p14:creationId xmlns:p14="http://schemas.microsoft.com/office/powerpoint/2010/main" val="36945412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69</a:t>
            </a:fld>
            <a:endParaRPr lang="en-US" dirty="0"/>
          </a:p>
        </p:txBody>
      </p:sp>
      <p:sp>
        <p:nvSpPr>
          <p:cNvPr id="64" name="object 4">
            <a:extLst>
              <a:ext uri="{FF2B5EF4-FFF2-40B4-BE49-F238E27FC236}">
                <a16:creationId xmlns:a16="http://schemas.microsoft.com/office/drawing/2014/main" id="{2B6214D9-5428-DC93-2094-8D927EBB2D98}"/>
              </a:ext>
            </a:extLst>
          </p:cNvPr>
          <p:cNvSpPr txBox="1">
            <a:spLocks noGrp="1"/>
          </p:cNvSpPr>
          <p:nvPr>
            <p:ph type="title"/>
          </p:nvPr>
        </p:nvSpPr>
        <p:spPr>
          <a:xfrm>
            <a:off x="76200" y="0"/>
            <a:ext cx="2209800" cy="505267"/>
          </a:xfrm>
          <a:prstGeom prst="rect">
            <a:avLst/>
          </a:prstGeom>
        </p:spPr>
        <p:txBody>
          <a:bodyPr vert="horz" wrap="square" lIns="0" tIns="12700" rIns="0" bIns="0" rtlCol="0">
            <a:spAutoFit/>
          </a:bodyPr>
          <a:lstStyle/>
          <a:p>
            <a:pPr marL="12700">
              <a:lnSpc>
                <a:spcPct val="100000"/>
              </a:lnSpc>
              <a:spcBef>
                <a:spcPts val="100"/>
              </a:spcBef>
            </a:pPr>
            <a:r>
              <a:rPr sz="3200" b="1" i="1" spc="-10" dirty="0">
                <a:solidFill>
                  <a:srgbClr val="000000"/>
                </a:solidFill>
                <a:latin typeface="Arial"/>
                <a:cs typeface="Arial"/>
              </a:rPr>
              <a:t>exploit.py</a:t>
            </a:r>
            <a:endParaRPr sz="3200" b="1" dirty="0">
              <a:latin typeface="Arial"/>
              <a:cs typeface="Arial"/>
            </a:endParaRPr>
          </a:p>
        </p:txBody>
      </p:sp>
      <p:pic>
        <p:nvPicPr>
          <p:cNvPr id="65" name="Picture 64">
            <a:extLst>
              <a:ext uri="{FF2B5EF4-FFF2-40B4-BE49-F238E27FC236}">
                <a16:creationId xmlns:a16="http://schemas.microsoft.com/office/drawing/2014/main" id="{527DFF3E-D8AD-5811-A544-72A6817A423B}"/>
              </a:ext>
            </a:extLst>
          </p:cNvPr>
          <p:cNvPicPr>
            <a:picLocks noChangeAspect="1"/>
          </p:cNvPicPr>
          <p:nvPr/>
        </p:nvPicPr>
        <p:blipFill rotWithShape="1">
          <a:blip r:embed="rId3"/>
          <a:srcRect t="41689" b="14898"/>
          <a:stretch/>
        </p:blipFill>
        <p:spPr>
          <a:xfrm>
            <a:off x="458938" y="665640"/>
            <a:ext cx="7315200" cy="2542601"/>
          </a:xfrm>
          <a:prstGeom prst="rect">
            <a:avLst/>
          </a:prstGeom>
        </p:spPr>
      </p:pic>
      <p:sp>
        <p:nvSpPr>
          <p:cNvPr id="66" name="TextBox 65">
            <a:extLst>
              <a:ext uri="{FF2B5EF4-FFF2-40B4-BE49-F238E27FC236}">
                <a16:creationId xmlns:a16="http://schemas.microsoft.com/office/drawing/2014/main" id="{EFB717CF-E6C9-55FC-0EDD-56071D59646D}"/>
              </a:ext>
            </a:extLst>
          </p:cNvPr>
          <p:cNvSpPr txBox="1"/>
          <p:nvPr/>
        </p:nvSpPr>
        <p:spPr>
          <a:xfrm>
            <a:off x="2286000" y="200906"/>
            <a:ext cx="4753224" cy="369332"/>
          </a:xfrm>
          <a:prstGeom prst="rect">
            <a:avLst/>
          </a:prstGeom>
          <a:noFill/>
        </p:spPr>
        <p:txBody>
          <a:bodyPr wrap="none" rtlCol="0">
            <a:spAutoFit/>
          </a:bodyPr>
          <a:lstStyle/>
          <a:p>
            <a:r>
              <a:rPr lang="en-US" dirty="0"/>
              <a:t>This script will construct our </a:t>
            </a:r>
            <a:r>
              <a:rPr lang="en-US" dirty="0" err="1">
                <a:latin typeface="Courier New" panose="02070309020205020404" pitchFamily="49" charset="0"/>
                <a:cs typeface="Courier New" panose="02070309020205020404" pitchFamily="49" charset="0"/>
              </a:rPr>
              <a:t>badfile</a:t>
            </a:r>
            <a:r>
              <a:rPr lang="en-US" dirty="0"/>
              <a:t> for us!</a:t>
            </a:r>
          </a:p>
        </p:txBody>
      </p:sp>
      <p:sp>
        <p:nvSpPr>
          <p:cNvPr id="67" name="Rectangle 66">
            <a:extLst>
              <a:ext uri="{FF2B5EF4-FFF2-40B4-BE49-F238E27FC236}">
                <a16:creationId xmlns:a16="http://schemas.microsoft.com/office/drawing/2014/main" id="{9B445CF0-FA07-FB40-167C-4730E3097D30}"/>
              </a:ext>
            </a:extLst>
          </p:cNvPr>
          <p:cNvSpPr/>
          <p:nvPr/>
        </p:nvSpPr>
        <p:spPr>
          <a:xfrm>
            <a:off x="533400" y="4495800"/>
            <a:ext cx="8229600" cy="1219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A2546A68-E40B-3D15-BEEC-81E936E5B3D8}"/>
              </a:ext>
            </a:extLst>
          </p:cNvPr>
          <p:cNvSpPr txBox="1"/>
          <p:nvPr/>
        </p:nvSpPr>
        <p:spPr>
          <a:xfrm>
            <a:off x="505436" y="5053368"/>
            <a:ext cx="833217" cy="261610"/>
          </a:xfrm>
          <a:prstGeom prst="rect">
            <a:avLst/>
          </a:prstGeom>
          <a:noFill/>
        </p:spPr>
        <p:txBody>
          <a:bodyPr wrap="square" rtlCol="0">
            <a:spAutoFit/>
          </a:bodyPr>
          <a:lstStyle/>
          <a:p>
            <a:r>
              <a:rPr lang="en-US" sz="1100" b="1" dirty="0">
                <a:solidFill>
                  <a:schemeClr val="bg1"/>
                </a:solidFill>
              </a:rPr>
              <a:t>NOP</a:t>
            </a:r>
          </a:p>
        </p:txBody>
      </p:sp>
      <p:sp>
        <p:nvSpPr>
          <p:cNvPr id="69" name="TextBox 68">
            <a:extLst>
              <a:ext uri="{FF2B5EF4-FFF2-40B4-BE49-F238E27FC236}">
                <a16:creationId xmlns:a16="http://schemas.microsoft.com/office/drawing/2014/main" id="{A7D6F7D0-BEF4-93CC-266A-834532ED4BBA}"/>
              </a:ext>
            </a:extLst>
          </p:cNvPr>
          <p:cNvSpPr txBox="1"/>
          <p:nvPr/>
        </p:nvSpPr>
        <p:spPr>
          <a:xfrm>
            <a:off x="863400" y="5053282"/>
            <a:ext cx="833217" cy="261610"/>
          </a:xfrm>
          <a:prstGeom prst="rect">
            <a:avLst/>
          </a:prstGeom>
          <a:noFill/>
        </p:spPr>
        <p:txBody>
          <a:bodyPr wrap="square" rtlCol="0">
            <a:spAutoFit/>
          </a:bodyPr>
          <a:lstStyle/>
          <a:p>
            <a:r>
              <a:rPr lang="en-US" sz="1100" b="1" dirty="0">
                <a:solidFill>
                  <a:schemeClr val="bg1"/>
                </a:solidFill>
              </a:rPr>
              <a:t>NOP</a:t>
            </a:r>
          </a:p>
        </p:txBody>
      </p:sp>
      <p:sp>
        <p:nvSpPr>
          <p:cNvPr id="70" name="TextBox 69">
            <a:extLst>
              <a:ext uri="{FF2B5EF4-FFF2-40B4-BE49-F238E27FC236}">
                <a16:creationId xmlns:a16="http://schemas.microsoft.com/office/drawing/2014/main" id="{69E336A1-CDC9-581A-974E-C55031B27B86}"/>
              </a:ext>
            </a:extLst>
          </p:cNvPr>
          <p:cNvSpPr txBox="1"/>
          <p:nvPr/>
        </p:nvSpPr>
        <p:spPr>
          <a:xfrm>
            <a:off x="1235539" y="5053454"/>
            <a:ext cx="833217" cy="261610"/>
          </a:xfrm>
          <a:prstGeom prst="rect">
            <a:avLst/>
          </a:prstGeom>
          <a:noFill/>
        </p:spPr>
        <p:txBody>
          <a:bodyPr wrap="square" rtlCol="0">
            <a:spAutoFit/>
          </a:bodyPr>
          <a:lstStyle/>
          <a:p>
            <a:r>
              <a:rPr lang="en-US" sz="1100" b="1" dirty="0">
                <a:solidFill>
                  <a:schemeClr val="bg1"/>
                </a:solidFill>
              </a:rPr>
              <a:t>NOP</a:t>
            </a:r>
          </a:p>
        </p:txBody>
      </p:sp>
      <p:sp>
        <p:nvSpPr>
          <p:cNvPr id="71" name="TextBox 70">
            <a:extLst>
              <a:ext uri="{FF2B5EF4-FFF2-40B4-BE49-F238E27FC236}">
                <a16:creationId xmlns:a16="http://schemas.microsoft.com/office/drawing/2014/main" id="{38D01DB7-AF16-9303-EDF3-D7E983A4F2D7}"/>
              </a:ext>
            </a:extLst>
          </p:cNvPr>
          <p:cNvSpPr txBox="1"/>
          <p:nvPr/>
        </p:nvSpPr>
        <p:spPr>
          <a:xfrm>
            <a:off x="2509062" y="5038565"/>
            <a:ext cx="833217" cy="261610"/>
          </a:xfrm>
          <a:prstGeom prst="rect">
            <a:avLst/>
          </a:prstGeom>
          <a:noFill/>
        </p:spPr>
        <p:txBody>
          <a:bodyPr wrap="square" rtlCol="0">
            <a:spAutoFit/>
          </a:bodyPr>
          <a:lstStyle/>
          <a:p>
            <a:r>
              <a:rPr lang="en-US" sz="1100" b="1" dirty="0">
                <a:solidFill>
                  <a:schemeClr val="bg1"/>
                </a:solidFill>
              </a:rPr>
              <a:t>NOP</a:t>
            </a:r>
          </a:p>
        </p:txBody>
      </p:sp>
      <p:sp>
        <p:nvSpPr>
          <p:cNvPr id="72" name="TextBox 71">
            <a:extLst>
              <a:ext uri="{FF2B5EF4-FFF2-40B4-BE49-F238E27FC236}">
                <a16:creationId xmlns:a16="http://schemas.microsoft.com/office/drawing/2014/main" id="{26AC5204-7B91-389E-C74F-39EBCFB8C61A}"/>
              </a:ext>
            </a:extLst>
          </p:cNvPr>
          <p:cNvSpPr txBox="1"/>
          <p:nvPr/>
        </p:nvSpPr>
        <p:spPr>
          <a:xfrm>
            <a:off x="4110354" y="5038565"/>
            <a:ext cx="833217" cy="261610"/>
          </a:xfrm>
          <a:prstGeom prst="rect">
            <a:avLst/>
          </a:prstGeom>
          <a:noFill/>
        </p:spPr>
        <p:txBody>
          <a:bodyPr wrap="square" rtlCol="0">
            <a:spAutoFit/>
          </a:bodyPr>
          <a:lstStyle/>
          <a:p>
            <a:r>
              <a:rPr lang="en-US" sz="1100" b="1" dirty="0">
                <a:solidFill>
                  <a:schemeClr val="bg1"/>
                </a:solidFill>
              </a:rPr>
              <a:t>NOP</a:t>
            </a:r>
          </a:p>
        </p:txBody>
      </p:sp>
      <p:sp>
        <p:nvSpPr>
          <p:cNvPr id="73" name="TextBox 72">
            <a:extLst>
              <a:ext uri="{FF2B5EF4-FFF2-40B4-BE49-F238E27FC236}">
                <a16:creationId xmlns:a16="http://schemas.microsoft.com/office/drawing/2014/main" id="{27D05249-4F25-C17A-34E1-9F4D7710A2A5}"/>
              </a:ext>
            </a:extLst>
          </p:cNvPr>
          <p:cNvSpPr txBox="1"/>
          <p:nvPr/>
        </p:nvSpPr>
        <p:spPr>
          <a:xfrm>
            <a:off x="2934749" y="5035518"/>
            <a:ext cx="833217" cy="261610"/>
          </a:xfrm>
          <a:prstGeom prst="rect">
            <a:avLst/>
          </a:prstGeom>
          <a:noFill/>
        </p:spPr>
        <p:txBody>
          <a:bodyPr wrap="square" rtlCol="0">
            <a:spAutoFit/>
          </a:bodyPr>
          <a:lstStyle/>
          <a:p>
            <a:r>
              <a:rPr lang="en-US" sz="1100" b="1" dirty="0">
                <a:solidFill>
                  <a:schemeClr val="bg1"/>
                </a:solidFill>
              </a:rPr>
              <a:t>NOP</a:t>
            </a:r>
          </a:p>
        </p:txBody>
      </p:sp>
      <p:sp>
        <p:nvSpPr>
          <p:cNvPr id="74" name="Rectangle 73">
            <a:extLst>
              <a:ext uri="{FF2B5EF4-FFF2-40B4-BE49-F238E27FC236}">
                <a16:creationId xmlns:a16="http://schemas.microsoft.com/office/drawing/2014/main" id="{12050D2E-ABB8-96AA-E5C4-7E3F23D9024C}"/>
              </a:ext>
            </a:extLst>
          </p:cNvPr>
          <p:cNvSpPr/>
          <p:nvPr/>
        </p:nvSpPr>
        <p:spPr>
          <a:xfrm>
            <a:off x="6248400" y="4495800"/>
            <a:ext cx="1752600" cy="123140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CODE</a:t>
            </a:r>
          </a:p>
        </p:txBody>
      </p:sp>
      <p:sp>
        <p:nvSpPr>
          <p:cNvPr id="75" name="Rectangle 74">
            <a:extLst>
              <a:ext uri="{FF2B5EF4-FFF2-40B4-BE49-F238E27FC236}">
                <a16:creationId xmlns:a16="http://schemas.microsoft.com/office/drawing/2014/main" id="{B0145CB9-8385-4731-A3A4-28AB9E323F64}"/>
              </a:ext>
            </a:extLst>
          </p:cNvPr>
          <p:cNvSpPr/>
          <p:nvPr/>
        </p:nvSpPr>
        <p:spPr>
          <a:xfrm>
            <a:off x="1688765" y="4470242"/>
            <a:ext cx="813959" cy="12536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ret</a:t>
            </a:r>
          </a:p>
        </p:txBody>
      </p:sp>
      <p:sp>
        <p:nvSpPr>
          <p:cNvPr id="76" name="TextBox 75">
            <a:extLst>
              <a:ext uri="{FF2B5EF4-FFF2-40B4-BE49-F238E27FC236}">
                <a16:creationId xmlns:a16="http://schemas.microsoft.com/office/drawing/2014/main" id="{06B194E0-660D-7C79-6902-DA2BFC69F0B2}"/>
              </a:ext>
            </a:extLst>
          </p:cNvPr>
          <p:cNvSpPr txBox="1"/>
          <p:nvPr/>
        </p:nvSpPr>
        <p:spPr>
          <a:xfrm>
            <a:off x="3336352" y="5029470"/>
            <a:ext cx="833217" cy="261610"/>
          </a:xfrm>
          <a:prstGeom prst="rect">
            <a:avLst/>
          </a:prstGeom>
          <a:noFill/>
        </p:spPr>
        <p:txBody>
          <a:bodyPr wrap="square" rtlCol="0">
            <a:spAutoFit/>
          </a:bodyPr>
          <a:lstStyle/>
          <a:p>
            <a:r>
              <a:rPr lang="en-US" sz="1100" b="1" dirty="0">
                <a:solidFill>
                  <a:schemeClr val="bg1"/>
                </a:solidFill>
              </a:rPr>
              <a:t>NOP</a:t>
            </a:r>
          </a:p>
        </p:txBody>
      </p:sp>
      <p:sp>
        <p:nvSpPr>
          <p:cNvPr id="77" name="TextBox 76">
            <a:extLst>
              <a:ext uri="{FF2B5EF4-FFF2-40B4-BE49-F238E27FC236}">
                <a16:creationId xmlns:a16="http://schemas.microsoft.com/office/drawing/2014/main" id="{FBA0559B-70F3-ACCE-97FB-6FCBEEA406F1}"/>
              </a:ext>
            </a:extLst>
          </p:cNvPr>
          <p:cNvSpPr txBox="1"/>
          <p:nvPr/>
        </p:nvSpPr>
        <p:spPr>
          <a:xfrm>
            <a:off x="3743141" y="5025365"/>
            <a:ext cx="833217" cy="261610"/>
          </a:xfrm>
          <a:prstGeom prst="rect">
            <a:avLst/>
          </a:prstGeom>
          <a:noFill/>
        </p:spPr>
        <p:txBody>
          <a:bodyPr wrap="square" rtlCol="0">
            <a:spAutoFit/>
          </a:bodyPr>
          <a:lstStyle/>
          <a:p>
            <a:r>
              <a:rPr lang="en-US" sz="1100" b="1" dirty="0">
                <a:solidFill>
                  <a:schemeClr val="bg1"/>
                </a:solidFill>
              </a:rPr>
              <a:t>NOP</a:t>
            </a:r>
          </a:p>
        </p:txBody>
      </p:sp>
      <p:sp>
        <p:nvSpPr>
          <p:cNvPr id="78" name="TextBox 77">
            <a:extLst>
              <a:ext uri="{FF2B5EF4-FFF2-40B4-BE49-F238E27FC236}">
                <a16:creationId xmlns:a16="http://schemas.microsoft.com/office/drawing/2014/main" id="{A2535640-7F5E-76D9-1983-DF40D5C56986}"/>
              </a:ext>
            </a:extLst>
          </p:cNvPr>
          <p:cNvSpPr txBox="1"/>
          <p:nvPr/>
        </p:nvSpPr>
        <p:spPr>
          <a:xfrm>
            <a:off x="4467747" y="5041831"/>
            <a:ext cx="833217" cy="261610"/>
          </a:xfrm>
          <a:prstGeom prst="rect">
            <a:avLst/>
          </a:prstGeom>
          <a:noFill/>
        </p:spPr>
        <p:txBody>
          <a:bodyPr wrap="square" rtlCol="0">
            <a:spAutoFit/>
          </a:bodyPr>
          <a:lstStyle/>
          <a:p>
            <a:r>
              <a:rPr lang="en-US" sz="1100" b="1" dirty="0">
                <a:solidFill>
                  <a:schemeClr val="bg1"/>
                </a:solidFill>
              </a:rPr>
              <a:t>NOP</a:t>
            </a:r>
          </a:p>
        </p:txBody>
      </p:sp>
      <p:sp>
        <p:nvSpPr>
          <p:cNvPr id="79" name="TextBox 78">
            <a:extLst>
              <a:ext uri="{FF2B5EF4-FFF2-40B4-BE49-F238E27FC236}">
                <a16:creationId xmlns:a16="http://schemas.microsoft.com/office/drawing/2014/main" id="{B7E50D04-972F-A38B-D5E3-3E54598C2339}"/>
              </a:ext>
            </a:extLst>
          </p:cNvPr>
          <p:cNvSpPr txBox="1"/>
          <p:nvPr/>
        </p:nvSpPr>
        <p:spPr>
          <a:xfrm>
            <a:off x="5735729" y="5032736"/>
            <a:ext cx="833217" cy="261610"/>
          </a:xfrm>
          <a:prstGeom prst="rect">
            <a:avLst/>
          </a:prstGeom>
          <a:noFill/>
        </p:spPr>
        <p:txBody>
          <a:bodyPr wrap="square" rtlCol="0">
            <a:spAutoFit/>
          </a:bodyPr>
          <a:lstStyle/>
          <a:p>
            <a:r>
              <a:rPr lang="en-US" sz="1100" b="1" dirty="0">
                <a:solidFill>
                  <a:schemeClr val="bg1"/>
                </a:solidFill>
              </a:rPr>
              <a:t>NOP</a:t>
            </a:r>
          </a:p>
        </p:txBody>
      </p:sp>
      <p:sp>
        <p:nvSpPr>
          <p:cNvPr id="80" name="TextBox 79">
            <a:extLst>
              <a:ext uri="{FF2B5EF4-FFF2-40B4-BE49-F238E27FC236}">
                <a16:creationId xmlns:a16="http://schemas.microsoft.com/office/drawing/2014/main" id="{CAE9B168-3DF8-2174-E13D-68CD1B3ED13B}"/>
              </a:ext>
            </a:extLst>
          </p:cNvPr>
          <p:cNvSpPr txBox="1"/>
          <p:nvPr/>
        </p:nvSpPr>
        <p:spPr>
          <a:xfrm>
            <a:off x="4893434" y="5038784"/>
            <a:ext cx="833217" cy="261610"/>
          </a:xfrm>
          <a:prstGeom prst="rect">
            <a:avLst/>
          </a:prstGeom>
          <a:noFill/>
        </p:spPr>
        <p:txBody>
          <a:bodyPr wrap="square" rtlCol="0">
            <a:spAutoFit/>
          </a:bodyPr>
          <a:lstStyle/>
          <a:p>
            <a:r>
              <a:rPr lang="en-US" sz="1100" b="1" dirty="0">
                <a:solidFill>
                  <a:schemeClr val="bg1"/>
                </a:solidFill>
              </a:rPr>
              <a:t>NOP</a:t>
            </a:r>
          </a:p>
        </p:txBody>
      </p:sp>
      <p:sp>
        <p:nvSpPr>
          <p:cNvPr id="81" name="TextBox 80">
            <a:extLst>
              <a:ext uri="{FF2B5EF4-FFF2-40B4-BE49-F238E27FC236}">
                <a16:creationId xmlns:a16="http://schemas.microsoft.com/office/drawing/2014/main" id="{06F7D375-F534-DF92-ED3F-26B99DCAE528}"/>
              </a:ext>
            </a:extLst>
          </p:cNvPr>
          <p:cNvSpPr txBox="1"/>
          <p:nvPr/>
        </p:nvSpPr>
        <p:spPr>
          <a:xfrm>
            <a:off x="5295037" y="5032736"/>
            <a:ext cx="833217" cy="261610"/>
          </a:xfrm>
          <a:prstGeom prst="rect">
            <a:avLst/>
          </a:prstGeom>
          <a:noFill/>
        </p:spPr>
        <p:txBody>
          <a:bodyPr wrap="square" rtlCol="0">
            <a:spAutoFit/>
          </a:bodyPr>
          <a:lstStyle/>
          <a:p>
            <a:r>
              <a:rPr lang="en-US" sz="1100" b="1" dirty="0">
                <a:solidFill>
                  <a:schemeClr val="bg1"/>
                </a:solidFill>
              </a:rPr>
              <a:t>NOP</a:t>
            </a:r>
          </a:p>
        </p:txBody>
      </p:sp>
      <p:sp>
        <p:nvSpPr>
          <p:cNvPr id="82" name="TextBox 81">
            <a:extLst>
              <a:ext uri="{FF2B5EF4-FFF2-40B4-BE49-F238E27FC236}">
                <a16:creationId xmlns:a16="http://schemas.microsoft.com/office/drawing/2014/main" id="{2BD6CE51-57D3-618C-3DC7-189AB5A006C0}"/>
              </a:ext>
            </a:extLst>
          </p:cNvPr>
          <p:cNvSpPr txBox="1"/>
          <p:nvPr/>
        </p:nvSpPr>
        <p:spPr>
          <a:xfrm>
            <a:off x="7927858" y="5021311"/>
            <a:ext cx="833217" cy="261610"/>
          </a:xfrm>
          <a:prstGeom prst="rect">
            <a:avLst/>
          </a:prstGeom>
          <a:noFill/>
        </p:spPr>
        <p:txBody>
          <a:bodyPr wrap="square" rtlCol="0">
            <a:spAutoFit/>
          </a:bodyPr>
          <a:lstStyle/>
          <a:p>
            <a:r>
              <a:rPr lang="en-US" sz="1100" b="1" dirty="0">
                <a:solidFill>
                  <a:schemeClr val="bg1"/>
                </a:solidFill>
              </a:rPr>
              <a:t>NOP</a:t>
            </a:r>
          </a:p>
        </p:txBody>
      </p:sp>
      <p:sp>
        <p:nvSpPr>
          <p:cNvPr id="83" name="TextBox 82">
            <a:extLst>
              <a:ext uri="{FF2B5EF4-FFF2-40B4-BE49-F238E27FC236}">
                <a16:creationId xmlns:a16="http://schemas.microsoft.com/office/drawing/2014/main" id="{E78339D5-8F60-DE99-C0C6-C8BC1AD7FB19}"/>
              </a:ext>
            </a:extLst>
          </p:cNvPr>
          <p:cNvSpPr txBox="1"/>
          <p:nvPr/>
        </p:nvSpPr>
        <p:spPr>
          <a:xfrm>
            <a:off x="8353545" y="5018264"/>
            <a:ext cx="833217" cy="261610"/>
          </a:xfrm>
          <a:prstGeom prst="rect">
            <a:avLst/>
          </a:prstGeom>
          <a:noFill/>
        </p:spPr>
        <p:txBody>
          <a:bodyPr wrap="square" rtlCol="0">
            <a:spAutoFit/>
          </a:bodyPr>
          <a:lstStyle/>
          <a:p>
            <a:r>
              <a:rPr lang="en-US" sz="1100" b="1" dirty="0">
                <a:solidFill>
                  <a:schemeClr val="bg1"/>
                </a:solidFill>
              </a:rPr>
              <a:t>NOP</a:t>
            </a:r>
          </a:p>
        </p:txBody>
      </p:sp>
      <p:sp>
        <p:nvSpPr>
          <p:cNvPr id="84" name="TextBox 83">
            <a:extLst>
              <a:ext uri="{FF2B5EF4-FFF2-40B4-BE49-F238E27FC236}">
                <a16:creationId xmlns:a16="http://schemas.microsoft.com/office/drawing/2014/main" id="{75B1C7A3-02FC-8EF4-F6DA-8631A1B6907F}"/>
              </a:ext>
            </a:extLst>
          </p:cNvPr>
          <p:cNvSpPr txBox="1"/>
          <p:nvPr/>
        </p:nvSpPr>
        <p:spPr>
          <a:xfrm>
            <a:off x="362965" y="4134117"/>
            <a:ext cx="312906" cy="369332"/>
          </a:xfrm>
          <a:prstGeom prst="rect">
            <a:avLst/>
          </a:prstGeom>
          <a:noFill/>
        </p:spPr>
        <p:txBody>
          <a:bodyPr wrap="none" rtlCol="0">
            <a:spAutoFit/>
          </a:bodyPr>
          <a:lstStyle/>
          <a:p>
            <a:r>
              <a:rPr lang="en-US" dirty="0"/>
              <a:t>0</a:t>
            </a:r>
          </a:p>
        </p:txBody>
      </p:sp>
      <p:sp>
        <p:nvSpPr>
          <p:cNvPr id="85" name="TextBox 84">
            <a:extLst>
              <a:ext uri="{FF2B5EF4-FFF2-40B4-BE49-F238E27FC236}">
                <a16:creationId xmlns:a16="http://schemas.microsoft.com/office/drawing/2014/main" id="{235292E8-F952-533F-6568-E4F7C0E6A120}"/>
              </a:ext>
            </a:extLst>
          </p:cNvPr>
          <p:cNvSpPr txBox="1"/>
          <p:nvPr/>
        </p:nvSpPr>
        <p:spPr>
          <a:xfrm>
            <a:off x="8604622" y="4107783"/>
            <a:ext cx="569387" cy="369332"/>
          </a:xfrm>
          <a:prstGeom prst="rect">
            <a:avLst/>
          </a:prstGeom>
          <a:noFill/>
        </p:spPr>
        <p:txBody>
          <a:bodyPr wrap="none" rtlCol="0">
            <a:spAutoFit/>
          </a:bodyPr>
          <a:lstStyle/>
          <a:p>
            <a:r>
              <a:rPr lang="en-US" dirty="0"/>
              <a:t>517</a:t>
            </a:r>
          </a:p>
        </p:txBody>
      </p:sp>
      <p:sp>
        <p:nvSpPr>
          <p:cNvPr id="86" name="TextBox 85">
            <a:extLst>
              <a:ext uri="{FF2B5EF4-FFF2-40B4-BE49-F238E27FC236}">
                <a16:creationId xmlns:a16="http://schemas.microsoft.com/office/drawing/2014/main" id="{A8895D6B-A141-AB2B-53FF-A5905CD7F5D4}"/>
              </a:ext>
            </a:extLst>
          </p:cNvPr>
          <p:cNvSpPr txBox="1"/>
          <p:nvPr/>
        </p:nvSpPr>
        <p:spPr>
          <a:xfrm>
            <a:off x="7742583" y="181611"/>
            <a:ext cx="4449417" cy="1200329"/>
          </a:xfrm>
          <a:prstGeom prst="rect">
            <a:avLst/>
          </a:prstGeom>
          <a:noFill/>
        </p:spPr>
        <p:txBody>
          <a:bodyPr wrap="square" rtlCol="0">
            <a:spAutoFit/>
          </a:bodyPr>
          <a:lstStyle/>
          <a:p>
            <a:r>
              <a:rPr lang="en-US" sz="2400" dirty="0"/>
              <a:t>This script build constructs a python list, and writes out the list to </a:t>
            </a:r>
            <a:r>
              <a:rPr lang="en-US" sz="2400" dirty="0" err="1">
                <a:latin typeface="Courier New" panose="02070309020205020404" pitchFamily="49" charset="0"/>
                <a:cs typeface="Courier New" panose="02070309020205020404" pitchFamily="49" charset="0"/>
              </a:rPr>
              <a:t>badfile</a:t>
            </a:r>
            <a:endParaRPr lang="en-US" sz="2400" dirty="0">
              <a:latin typeface="Courier New" panose="02070309020205020404" pitchFamily="49" charset="0"/>
              <a:cs typeface="Courier New" panose="02070309020205020404" pitchFamily="49" charset="0"/>
            </a:endParaRPr>
          </a:p>
        </p:txBody>
      </p:sp>
      <p:sp>
        <p:nvSpPr>
          <p:cNvPr id="87" name="TextBox 86">
            <a:extLst>
              <a:ext uri="{FF2B5EF4-FFF2-40B4-BE49-F238E27FC236}">
                <a16:creationId xmlns:a16="http://schemas.microsoft.com/office/drawing/2014/main" id="{C72611E3-EFEA-C124-1A39-CBD082DE6377}"/>
              </a:ext>
            </a:extLst>
          </p:cNvPr>
          <p:cNvSpPr txBox="1"/>
          <p:nvPr/>
        </p:nvSpPr>
        <p:spPr>
          <a:xfrm>
            <a:off x="5936406" y="4139004"/>
            <a:ext cx="569387" cy="369332"/>
          </a:xfrm>
          <a:prstGeom prst="rect">
            <a:avLst/>
          </a:prstGeom>
          <a:noFill/>
        </p:spPr>
        <p:txBody>
          <a:bodyPr wrap="none" rtlCol="0">
            <a:spAutoFit/>
          </a:bodyPr>
          <a:lstStyle/>
          <a:p>
            <a:r>
              <a:rPr lang="en-US" dirty="0"/>
              <a:t>400</a:t>
            </a:r>
          </a:p>
        </p:txBody>
      </p:sp>
      <mc:AlternateContent xmlns:mc="http://schemas.openxmlformats.org/markup-compatibility/2006">
        <mc:Choice xmlns:p14="http://schemas.microsoft.com/office/powerpoint/2010/main" Requires="p14">
          <p:contentPart p14:bwMode="auto" r:id="rId4">
            <p14:nvContentPartPr>
              <p14:cNvPr id="88" name="Ink 87">
                <a:extLst>
                  <a:ext uri="{FF2B5EF4-FFF2-40B4-BE49-F238E27FC236}">
                    <a16:creationId xmlns:a16="http://schemas.microsoft.com/office/drawing/2014/main" id="{27D612AA-FBA3-4CBF-7D69-A8372D730D46}"/>
                  </a:ext>
                </a:extLst>
              </p14:cNvPr>
              <p14:cNvContentPartPr/>
              <p14:nvPr/>
            </p14:nvContentPartPr>
            <p14:xfrm>
              <a:off x="2048283" y="4025866"/>
              <a:ext cx="2392915" cy="570600"/>
            </p14:xfrm>
          </p:contentPart>
        </mc:Choice>
        <mc:Fallback>
          <p:pic>
            <p:nvPicPr>
              <p:cNvPr id="88" name="Ink 87">
                <a:extLst>
                  <a:ext uri="{FF2B5EF4-FFF2-40B4-BE49-F238E27FC236}">
                    <a16:creationId xmlns:a16="http://schemas.microsoft.com/office/drawing/2014/main" id="{27D612AA-FBA3-4CBF-7D69-A8372D730D46}"/>
                  </a:ext>
                </a:extLst>
              </p:cNvPr>
              <p:cNvPicPr/>
              <p:nvPr/>
            </p:nvPicPr>
            <p:blipFill>
              <a:blip r:embed="rId5"/>
              <a:stretch>
                <a:fillRect/>
              </a:stretch>
            </p:blipFill>
            <p:spPr>
              <a:xfrm>
                <a:off x="2030278" y="4007866"/>
                <a:ext cx="2428566" cy="606240"/>
              </a:xfrm>
              <a:prstGeom prst="rect">
                <a:avLst/>
              </a:prstGeom>
            </p:spPr>
          </p:pic>
        </mc:Fallback>
      </mc:AlternateContent>
      <p:sp>
        <p:nvSpPr>
          <p:cNvPr id="89" name="TextBox 88">
            <a:extLst>
              <a:ext uri="{FF2B5EF4-FFF2-40B4-BE49-F238E27FC236}">
                <a16:creationId xmlns:a16="http://schemas.microsoft.com/office/drawing/2014/main" id="{2F988533-323B-607E-27BA-74D88FE88185}"/>
              </a:ext>
            </a:extLst>
          </p:cNvPr>
          <p:cNvSpPr txBox="1"/>
          <p:nvPr/>
        </p:nvSpPr>
        <p:spPr>
          <a:xfrm>
            <a:off x="1424102" y="4126425"/>
            <a:ext cx="569387" cy="369332"/>
          </a:xfrm>
          <a:prstGeom prst="rect">
            <a:avLst/>
          </a:prstGeom>
          <a:noFill/>
        </p:spPr>
        <p:txBody>
          <a:bodyPr wrap="none" rtlCol="0">
            <a:spAutoFit/>
          </a:bodyPr>
          <a:lstStyle/>
          <a:p>
            <a:r>
              <a:rPr lang="en-US" dirty="0"/>
              <a:t>112</a:t>
            </a:r>
          </a:p>
        </p:txBody>
      </p:sp>
      <p:sp>
        <p:nvSpPr>
          <p:cNvPr id="90" name="Rectangle 89">
            <a:extLst>
              <a:ext uri="{FF2B5EF4-FFF2-40B4-BE49-F238E27FC236}">
                <a16:creationId xmlns:a16="http://schemas.microsoft.com/office/drawing/2014/main" id="{535BA7B5-C195-BC3E-B821-9BD02289C13B}"/>
              </a:ext>
            </a:extLst>
          </p:cNvPr>
          <p:cNvSpPr/>
          <p:nvPr/>
        </p:nvSpPr>
        <p:spPr>
          <a:xfrm>
            <a:off x="990600" y="1981200"/>
            <a:ext cx="1115667" cy="1843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a:extLst>
              <a:ext uri="{FF2B5EF4-FFF2-40B4-BE49-F238E27FC236}">
                <a16:creationId xmlns:a16="http://schemas.microsoft.com/office/drawing/2014/main" id="{823C356C-0DCD-EBAC-1DB2-E666299810E6}"/>
              </a:ext>
            </a:extLst>
          </p:cNvPr>
          <p:cNvSpPr txBox="1"/>
          <p:nvPr/>
        </p:nvSpPr>
        <p:spPr>
          <a:xfrm>
            <a:off x="152400" y="3373280"/>
            <a:ext cx="11662167" cy="369332"/>
          </a:xfrm>
          <a:prstGeom prst="rect">
            <a:avLst/>
          </a:prstGeom>
          <a:noFill/>
        </p:spPr>
        <p:txBody>
          <a:bodyPr wrap="none" rtlCol="0">
            <a:spAutoFit/>
          </a:bodyPr>
          <a:lstStyle/>
          <a:p>
            <a:r>
              <a:rPr lang="en-US" dirty="0"/>
              <a:t>We have some wiggle room with our guess, we can make it slightly bigger or smaller and our attack will still work</a:t>
            </a:r>
          </a:p>
        </p:txBody>
      </p:sp>
      <p:sp>
        <p:nvSpPr>
          <p:cNvPr id="98" name="TextBox 97">
            <a:extLst>
              <a:ext uri="{FF2B5EF4-FFF2-40B4-BE49-F238E27FC236}">
                <a16:creationId xmlns:a16="http://schemas.microsoft.com/office/drawing/2014/main" id="{E3224F0A-C0F2-8766-3D0B-41E11F130AD0}"/>
              </a:ext>
            </a:extLst>
          </p:cNvPr>
          <p:cNvSpPr txBox="1"/>
          <p:nvPr/>
        </p:nvSpPr>
        <p:spPr>
          <a:xfrm>
            <a:off x="990600" y="1927125"/>
            <a:ext cx="1151277" cy="307777"/>
          </a:xfrm>
          <a:prstGeom prst="rect">
            <a:avLst/>
          </a:prstGeom>
          <a:noFill/>
        </p:spPr>
        <p:txBody>
          <a:bodyPr wrap="none" rtlCol="0">
            <a:spAutoFit/>
          </a:bodyPr>
          <a:lstStyle/>
          <a:p>
            <a:r>
              <a:rPr lang="en-US" sz="1400" dirty="0">
                <a:solidFill>
                  <a:srgbClr val="FF0000"/>
                </a:solidFill>
                <a:latin typeface="Courier New" panose="02070309020205020404" pitchFamily="49" charset="0"/>
                <a:cs typeface="Courier New" panose="02070309020205020404" pitchFamily="49" charset="0"/>
              </a:rPr>
              <a:t>0xfffcb28</a:t>
            </a:r>
          </a:p>
        </p:txBody>
      </p:sp>
      <p:sp>
        <p:nvSpPr>
          <p:cNvPr id="99" name="TextBox 98">
            <a:extLst>
              <a:ext uri="{FF2B5EF4-FFF2-40B4-BE49-F238E27FC236}">
                <a16:creationId xmlns:a16="http://schemas.microsoft.com/office/drawing/2014/main" id="{D3C432C2-9305-8085-7322-250F3F9CBBF1}"/>
              </a:ext>
            </a:extLst>
          </p:cNvPr>
          <p:cNvSpPr txBox="1"/>
          <p:nvPr/>
        </p:nvSpPr>
        <p:spPr>
          <a:xfrm>
            <a:off x="224586" y="5903150"/>
            <a:ext cx="5711820" cy="369332"/>
          </a:xfrm>
          <a:prstGeom prst="rect">
            <a:avLst/>
          </a:prstGeom>
          <a:noFill/>
        </p:spPr>
        <p:txBody>
          <a:bodyPr wrap="none" rtlCol="0">
            <a:spAutoFit/>
          </a:bodyPr>
          <a:lstStyle/>
          <a:p>
            <a:r>
              <a:rPr lang="en-US" dirty="0"/>
              <a:t>Our guess still lands in the NOP sled, so we are good!</a:t>
            </a:r>
          </a:p>
        </p:txBody>
      </p:sp>
      <mc:AlternateContent xmlns:mc="http://schemas.openxmlformats.org/markup-compatibility/2006">
        <mc:Choice xmlns:p14="http://schemas.microsoft.com/office/powerpoint/2010/main" Requires="p14">
          <p:contentPart p14:bwMode="auto" r:id="rId6">
            <p14:nvContentPartPr>
              <p14:cNvPr id="100" name="Ink 99">
                <a:extLst>
                  <a:ext uri="{FF2B5EF4-FFF2-40B4-BE49-F238E27FC236}">
                    <a16:creationId xmlns:a16="http://schemas.microsoft.com/office/drawing/2014/main" id="{D70A3DDC-4CCE-6C9E-C319-9D839E35F92A}"/>
                  </a:ext>
                </a:extLst>
              </p14:cNvPr>
              <p14:cNvContentPartPr/>
              <p14:nvPr/>
            </p14:nvContentPartPr>
            <p14:xfrm>
              <a:off x="511084" y="1996906"/>
              <a:ext cx="1511640" cy="135000"/>
            </p14:xfrm>
          </p:contentPart>
        </mc:Choice>
        <mc:Fallback>
          <p:pic>
            <p:nvPicPr>
              <p:cNvPr id="100" name="Ink 99">
                <a:extLst>
                  <a:ext uri="{FF2B5EF4-FFF2-40B4-BE49-F238E27FC236}">
                    <a16:creationId xmlns:a16="http://schemas.microsoft.com/office/drawing/2014/main" id="{D70A3DDC-4CCE-6C9E-C319-9D839E35F92A}"/>
                  </a:ext>
                </a:extLst>
              </p:cNvPr>
              <p:cNvPicPr/>
              <p:nvPr/>
            </p:nvPicPr>
            <p:blipFill>
              <a:blip r:embed="rId7"/>
              <a:stretch>
                <a:fillRect/>
              </a:stretch>
            </p:blipFill>
            <p:spPr>
              <a:xfrm>
                <a:off x="475084" y="1924713"/>
                <a:ext cx="1583280" cy="279024"/>
              </a:xfrm>
              <a:prstGeom prst="rect">
                <a:avLst/>
              </a:prstGeom>
            </p:spPr>
          </p:pic>
        </mc:Fallback>
      </mc:AlternateContent>
    </p:spTree>
    <p:extLst>
      <p:ext uri="{BB962C8B-B14F-4D97-AF65-F5344CB8AC3E}">
        <p14:creationId xmlns:p14="http://schemas.microsoft.com/office/powerpoint/2010/main" val="2768736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a:t>
            </a:fld>
            <a:endParaRPr lang="en-US" dirty="0"/>
          </a:p>
        </p:txBody>
      </p:sp>
      <p:pic>
        <p:nvPicPr>
          <p:cNvPr id="9" name="Picture 8">
            <a:extLst>
              <a:ext uri="{FF2B5EF4-FFF2-40B4-BE49-F238E27FC236}">
                <a16:creationId xmlns:a16="http://schemas.microsoft.com/office/drawing/2014/main" id="{08786C58-CC03-8D7B-858E-9455FFBA67D0}"/>
              </a:ext>
            </a:extLst>
          </p:cNvPr>
          <p:cNvPicPr>
            <a:picLocks noChangeAspect="1"/>
          </p:cNvPicPr>
          <p:nvPr/>
        </p:nvPicPr>
        <p:blipFill>
          <a:blip r:embed="rId3"/>
          <a:stretch>
            <a:fillRect/>
          </a:stretch>
        </p:blipFill>
        <p:spPr>
          <a:xfrm>
            <a:off x="91440" y="16268"/>
            <a:ext cx="6282249" cy="6858000"/>
          </a:xfrm>
          <a:prstGeom prst="rect">
            <a:avLst/>
          </a:prstGeom>
          <a:ln w="12700">
            <a:solidFill>
              <a:schemeClr val="tx1"/>
            </a:solidFill>
          </a:ln>
        </p:spPr>
      </p:pic>
      <p:sp>
        <p:nvSpPr>
          <p:cNvPr id="2" name="object 7">
            <a:extLst>
              <a:ext uri="{FF2B5EF4-FFF2-40B4-BE49-F238E27FC236}">
                <a16:creationId xmlns:a16="http://schemas.microsoft.com/office/drawing/2014/main" id="{715CBFD0-A347-FF3B-9AFB-96C7A493DC9C}"/>
              </a:ext>
            </a:extLst>
          </p:cNvPr>
          <p:cNvSpPr txBox="1"/>
          <p:nvPr/>
        </p:nvSpPr>
        <p:spPr>
          <a:xfrm>
            <a:off x="6911022" y="2743200"/>
            <a:ext cx="477075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Reads</a:t>
            </a:r>
            <a:r>
              <a:rPr sz="1800" spc="-10" dirty="0">
                <a:latin typeface="Arial"/>
                <a:cs typeface="Arial"/>
              </a:rPr>
              <a:t> </a:t>
            </a:r>
            <a:r>
              <a:rPr sz="1800" dirty="0">
                <a:latin typeface="Arial"/>
                <a:cs typeface="Arial"/>
              </a:rPr>
              <a:t>(up</a:t>
            </a:r>
            <a:r>
              <a:rPr sz="1800" spc="-30" dirty="0">
                <a:latin typeface="Arial"/>
                <a:cs typeface="Arial"/>
              </a:rPr>
              <a:t> </a:t>
            </a:r>
            <a:r>
              <a:rPr sz="1800" dirty="0">
                <a:latin typeface="Arial"/>
                <a:cs typeface="Arial"/>
              </a:rPr>
              <a:t>to)</a:t>
            </a:r>
            <a:r>
              <a:rPr sz="1800" spc="-20" dirty="0">
                <a:latin typeface="Arial"/>
                <a:cs typeface="Arial"/>
              </a:rPr>
              <a:t> </a:t>
            </a:r>
            <a:r>
              <a:rPr sz="1800" dirty="0">
                <a:latin typeface="Arial"/>
                <a:cs typeface="Arial"/>
              </a:rPr>
              <a:t>517</a:t>
            </a:r>
            <a:r>
              <a:rPr sz="1800" spc="-15" dirty="0">
                <a:latin typeface="Arial"/>
                <a:cs typeface="Arial"/>
              </a:rPr>
              <a:t> </a:t>
            </a:r>
            <a:r>
              <a:rPr sz="1800" dirty="0">
                <a:latin typeface="Arial"/>
                <a:cs typeface="Arial"/>
              </a:rPr>
              <a:t>bytes</a:t>
            </a:r>
            <a:r>
              <a:rPr sz="1800" spc="10" dirty="0">
                <a:latin typeface="Arial"/>
                <a:cs typeface="Arial"/>
              </a:rPr>
              <a:t> </a:t>
            </a:r>
            <a:r>
              <a:rPr sz="1800" dirty="0">
                <a:latin typeface="Arial"/>
                <a:cs typeface="Arial"/>
              </a:rPr>
              <a:t>of</a:t>
            </a:r>
            <a:r>
              <a:rPr sz="1800" spc="-30" dirty="0">
                <a:latin typeface="Arial"/>
                <a:cs typeface="Arial"/>
              </a:rPr>
              <a:t> </a:t>
            </a:r>
            <a:r>
              <a:rPr sz="1800" dirty="0">
                <a:latin typeface="Arial"/>
                <a:cs typeface="Arial"/>
              </a:rPr>
              <a:t>data</a:t>
            </a:r>
            <a:r>
              <a:rPr sz="1800" spc="-10" dirty="0">
                <a:latin typeface="Arial"/>
                <a:cs typeface="Arial"/>
              </a:rPr>
              <a:t> </a:t>
            </a:r>
            <a:r>
              <a:rPr sz="1800" dirty="0">
                <a:latin typeface="Arial"/>
                <a:cs typeface="Arial"/>
              </a:rPr>
              <a:t>from</a:t>
            </a:r>
            <a:r>
              <a:rPr sz="1800" spc="-20" dirty="0">
                <a:latin typeface="Arial"/>
                <a:cs typeface="Arial"/>
              </a:rPr>
              <a:t> </a:t>
            </a:r>
            <a:r>
              <a:rPr sz="1800" b="1" spc="-10" dirty="0">
                <a:latin typeface="Courier New"/>
                <a:cs typeface="Courier New"/>
              </a:rPr>
              <a:t>badfile</a:t>
            </a:r>
            <a:endParaRPr sz="1800" dirty="0">
              <a:latin typeface="Courier New"/>
              <a:cs typeface="Courier New"/>
            </a:endParaRP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E454481C-1929-7A0B-88CA-1A90CDF7E068}"/>
                  </a:ext>
                </a:extLst>
              </p14:cNvPr>
              <p14:cNvContentPartPr/>
              <p14:nvPr/>
            </p14:nvContentPartPr>
            <p14:xfrm>
              <a:off x="5511181" y="2659234"/>
              <a:ext cx="1357560" cy="1216440"/>
            </p14:xfrm>
          </p:contentPart>
        </mc:Choice>
        <mc:Fallback xmlns="">
          <p:pic>
            <p:nvPicPr>
              <p:cNvPr id="6" name="Ink 5">
                <a:extLst>
                  <a:ext uri="{FF2B5EF4-FFF2-40B4-BE49-F238E27FC236}">
                    <a16:creationId xmlns:a16="http://schemas.microsoft.com/office/drawing/2014/main" id="{E454481C-1929-7A0B-88CA-1A90CDF7E068}"/>
                  </a:ext>
                </a:extLst>
              </p:cNvPr>
              <p:cNvPicPr/>
              <p:nvPr/>
            </p:nvPicPr>
            <p:blipFill>
              <a:blip r:embed="rId5"/>
              <a:stretch>
                <a:fillRect/>
              </a:stretch>
            </p:blipFill>
            <p:spPr>
              <a:xfrm>
                <a:off x="5502181" y="2650234"/>
                <a:ext cx="1375200" cy="1234080"/>
              </a:xfrm>
              <a:prstGeom prst="rect">
                <a:avLst/>
              </a:prstGeom>
            </p:spPr>
          </p:pic>
        </mc:Fallback>
      </mc:AlternateContent>
    </p:spTree>
    <p:extLst>
      <p:ext uri="{BB962C8B-B14F-4D97-AF65-F5344CB8AC3E}">
        <p14:creationId xmlns:p14="http://schemas.microsoft.com/office/powerpoint/2010/main" val="115648802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70</a:t>
            </a:fld>
            <a:endParaRPr lang="en-US" dirty="0"/>
          </a:p>
        </p:txBody>
      </p:sp>
      <p:sp>
        <p:nvSpPr>
          <p:cNvPr id="41" name="object 4">
            <a:extLst>
              <a:ext uri="{FF2B5EF4-FFF2-40B4-BE49-F238E27FC236}">
                <a16:creationId xmlns:a16="http://schemas.microsoft.com/office/drawing/2014/main" id="{2AE4536B-48D1-9C92-4F4D-AD9279605BE0}"/>
              </a:ext>
            </a:extLst>
          </p:cNvPr>
          <p:cNvSpPr txBox="1">
            <a:spLocks noGrp="1"/>
          </p:cNvSpPr>
          <p:nvPr>
            <p:ph type="title"/>
          </p:nvPr>
        </p:nvSpPr>
        <p:spPr>
          <a:xfrm>
            <a:off x="76200" y="0"/>
            <a:ext cx="2209800" cy="505267"/>
          </a:xfrm>
          <a:prstGeom prst="rect">
            <a:avLst/>
          </a:prstGeom>
        </p:spPr>
        <p:txBody>
          <a:bodyPr vert="horz" wrap="square" lIns="0" tIns="12700" rIns="0" bIns="0" rtlCol="0">
            <a:spAutoFit/>
          </a:bodyPr>
          <a:lstStyle/>
          <a:p>
            <a:pPr marL="12700">
              <a:lnSpc>
                <a:spcPct val="100000"/>
              </a:lnSpc>
              <a:spcBef>
                <a:spcPts val="100"/>
              </a:spcBef>
            </a:pPr>
            <a:r>
              <a:rPr sz="3200" b="1" i="1" spc="-10" dirty="0">
                <a:solidFill>
                  <a:srgbClr val="000000"/>
                </a:solidFill>
                <a:latin typeface="Arial"/>
                <a:cs typeface="Arial"/>
              </a:rPr>
              <a:t>exploit.py</a:t>
            </a:r>
            <a:endParaRPr sz="3200" b="1" dirty="0">
              <a:latin typeface="Arial"/>
              <a:cs typeface="Arial"/>
            </a:endParaRPr>
          </a:p>
        </p:txBody>
      </p:sp>
      <p:pic>
        <p:nvPicPr>
          <p:cNvPr id="42" name="Picture 41">
            <a:extLst>
              <a:ext uri="{FF2B5EF4-FFF2-40B4-BE49-F238E27FC236}">
                <a16:creationId xmlns:a16="http://schemas.microsoft.com/office/drawing/2014/main" id="{DB85F5E3-5EE1-EFD0-2413-1AF64A34A005}"/>
              </a:ext>
            </a:extLst>
          </p:cNvPr>
          <p:cNvPicPr>
            <a:picLocks noChangeAspect="1"/>
          </p:cNvPicPr>
          <p:nvPr/>
        </p:nvPicPr>
        <p:blipFill rotWithShape="1">
          <a:blip r:embed="rId3"/>
          <a:srcRect t="41689" b="14898"/>
          <a:stretch/>
        </p:blipFill>
        <p:spPr>
          <a:xfrm>
            <a:off x="458938" y="665640"/>
            <a:ext cx="7315200" cy="2542601"/>
          </a:xfrm>
          <a:prstGeom prst="rect">
            <a:avLst/>
          </a:prstGeom>
        </p:spPr>
      </p:pic>
      <p:sp>
        <p:nvSpPr>
          <p:cNvPr id="43" name="TextBox 42">
            <a:extLst>
              <a:ext uri="{FF2B5EF4-FFF2-40B4-BE49-F238E27FC236}">
                <a16:creationId xmlns:a16="http://schemas.microsoft.com/office/drawing/2014/main" id="{9EB210AF-B4EA-D837-3301-9127958304E0}"/>
              </a:ext>
            </a:extLst>
          </p:cNvPr>
          <p:cNvSpPr txBox="1"/>
          <p:nvPr/>
        </p:nvSpPr>
        <p:spPr>
          <a:xfrm>
            <a:off x="2286000" y="200906"/>
            <a:ext cx="4753224" cy="369332"/>
          </a:xfrm>
          <a:prstGeom prst="rect">
            <a:avLst/>
          </a:prstGeom>
          <a:noFill/>
        </p:spPr>
        <p:txBody>
          <a:bodyPr wrap="none" rtlCol="0">
            <a:spAutoFit/>
          </a:bodyPr>
          <a:lstStyle/>
          <a:p>
            <a:r>
              <a:rPr lang="en-US" dirty="0"/>
              <a:t>This script will construct our </a:t>
            </a:r>
            <a:r>
              <a:rPr lang="en-US" dirty="0" err="1">
                <a:latin typeface="Courier New" panose="02070309020205020404" pitchFamily="49" charset="0"/>
                <a:cs typeface="Courier New" panose="02070309020205020404" pitchFamily="49" charset="0"/>
              </a:rPr>
              <a:t>badfile</a:t>
            </a:r>
            <a:r>
              <a:rPr lang="en-US" dirty="0"/>
              <a:t> for us!</a:t>
            </a:r>
          </a:p>
        </p:txBody>
      </p:sp>
      <p:sp>
        <p:nvSpPr>
          <p:cNvPr id="44" name="Rectangle 43">
            <a:extLst>
              <a:ext uri="{FF2B5EF4-FFF2-40B4-BE49-F238E27FC236}">
                <a16:creationId xmlns:a16="http://schemas.microsoft.com/office/drawing/2014/main" id="{C577677A-49B6-BC08-BB2C-DEBA8E25A11D}"/>
              </a:ext>
            </a:extLst>
          </p:cNvPr>
          <p:cNvSpPr/>
          <p:nvPr/>
        </p:nvSpPr>
        <p:spPr>
          <a:xfrm>
            <a:off x="533400" y="4495800"/>
            <a:ext cx="8229600" cy="1219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8FD9D851-0751-521F-8515-C5EBFB7E2E9E}"/>
              </a:ext>
            </a:extLst>
          </p:cNvPr>
          <p:cNvSpPr txBox="1"/>
          <p:nvPr/>
        </p:nvSpPr>
        <p:spPr>
          <a:xfrm>
            <a:off x="505436" y="5053368"/>
            <a:ext cx="833217" cy="261610"/>
          </a:xfrm>
          <a:prstGeom prst="rect">
            <a:avLst/>
          </a:prstGeom>
          <a:noFill/>
        </p:spPr>
        <p:txBody>
          <a:bodyPr wrap="square" rtlCol="0">
            <a:spAutoFit/>
          </a:bodyPr>
          <a:lstStyle/>
          <a:p>
            <a:r>
              <a:rPr lang="en-US" sz="1100" b="1" dirty="0">
                <a:solidFill>
                  <a:schemeClr val="bg1"/>
                </a:solidFill>
              </a:rPr>
              <a:t>NOP</a:t>
            </a:r>
          </a:p>
        </p:txBody>
      </p:sp>
      <p:sp>
        <p:nvSpPr>
          <p:cNvPr id="46" name="TextBox 45">
            <a:extLst>
              <a:ext uri="{FF2B5EF4-FFF2-40B4-BE49-F238E27FC236}">
                <a16:creationId xmlns:a16="http://schemas.microsoft.com/office/drawing/2014/main" id="{7C1517B2-AE5A-0194-561D-A122E7845541}"/>
              </a:ext>
            </a:extLst>
          </p:cNvPr>
          <p:cNvSpPr txBox="1"/>
          <p:nvPr/>
        </p:nvSpPr>
        <p:spPr>
          <a:xfrm>
            <a:off x="863400" y="5053282"/>
            <a:ext cx="833217" cy="261610"/>
          </a:xfrm>
          <a:prstGeom prst="rect">
            <a:avLst/>
          </a:prstGeom>
          <a:noFill/>
        </p:spPr>
        <p:txBody>
          <a:bodyPr wrap="square" rtlCol="0">
            <a:spAutoFit/>
          </a:bodyPr>
          <a:lstStyle/>
          <a:p>
            <a:r>
              <a:rPr lang="en-US" sz="1100" b="1" dirty="0">
                <a:solidFill>
                  <a:schemeClr val="bg1"/>
                </a:solidFill>
              </a:rPr>
              <a:t>NOP</a:t>
            </a:r>
          </a:p>
        </p:txBody>
      </p:sp>
      <p:sp>
        <p:nvSpPr>
          <p:cNvPr id="47" name="TextBox 46">
            <a:extLst>
              <a:ext uri="{FF2B5EF4-FFF2-40B4-BE49-F238E27FC236}">
                <a16:creationId xmlns:a16="http://schemas.microsoft.com/office/drawing/2014/main" id="{F823404F-A0E3-F0CD-CF05-F850F1289C49}"/>
              </a:ext>
            </a:extLst>
          </p:cNvPr>
          <p:cNvSpPr txBox="1"/>
          <p:nvPr/>
        </p:nvSpPr>
        <p:spPr>
          <a:xfrm>
            <a:off x="1235539" y="5053454"/>
            <a:ext cx="833217" cy="261610"/>
          </a:xfrm>
          <a:prstGeom prst="rect">
            <a:avLst/>
          </a:prstGeom>
          <a:noFill/>
        </p:spPr>
        <p:txBody>
          <a:bodyPr wrap="square" rtlCol="0">
            <a:spAutoFit/>
          </a:bodyPr>
          <a:lstStyle/>
          <a:p>
            <a:r>
              <a:rPr lang="en-US" sz="1100" b="1" dirty="0">
                <a:solidFill>
                  <a:schemeClr val="bg1"/>
                </a:solidFill>
              </a:rPr>
              <a:t>NOP</a:t>
            </a:r>
          </a:p>
        </p:txBody>
      </p:sp>
      <p:sp>
        <p:nvSpPr>
          <p:cNvPr id="48" name="TextBox 47">
            <a:extLst>
              <a:ext uri="{FF2B5EF4-FFF2-40B4-BE49-F238E27FC236}">
                <a16:creationId xmlns:a16="http://schemas.microsoft.com/office/drawing/2014/main" id="{55B67E32-15E9-1199-CA16-D8BFCF6524DE}"/>
              </a:ext>
            </a:extLst>
          </p:cNvPr>
          <p:cNvSpPr txBox="1"/>
          <p:nvPr/>
        </p:nvSpPr>
        <p:spPr>
          <a:xfrm>
            <a:off x="2509062" y="5038565"/>
            <a:ext cx="833217" cy="261610"/>
          </a:xfrm>
          <a:prstGeom prst="rect">
            <a:avLst/>
          </a:prstGeom>
          <a:noFill/>
        </p:spPr>
        <p:txBody>
          <a:bodyPr wrap="square" rtlCol="0">
            <a:spAutoFit/>
          </a:bodyPr>
          <a:lstStyle/>
          <a:p>
            <a:r>
              <a:rPr lang="en-US" sz="1100" b="1" dirty="0">
                <a:solidFill>
                  <a:schemeClr val="bg1"/>
                </a:solidFill>
              </a:rPr>
              <a:t>NOP</a:t>
            </a:r>
          </a:p>
        </p:txBody>
      </p:sp>
      <p:sp>
        <p:nvSpPr>
          <p:cNvPr id="49" name="TextBox 48">
            <a:extLst>
              <a:ext uri="{FF2B5EF4-FFF2-40B4-BE49-F238E27FC236}">
                <a16:creationId xmlns:a16="http://schemas.microsoft.com/office/drawing/2014/main" id="{949907F0-D260-1DAD-CCBB-8067E908DF58}"/>
              </a:ext>
            </a:extLst>
          </p:cNvPr>
          <p:cNvSpPr txBox="1"/>
          <p:nvPr/>
        </p:nvSpPr>
        <p:spPr>
          <a:xfrm>
            <a:off x="4110354" y="5038565"/>
            <a:ext cx="833217" cy="261610"/>
          </a:xfrm>
          <a:prstGeom prst="rect">
            <a:avLst/>
          </a:prstGeom>
          <a:noFill/>
        </p:spPr>
        <p:txBody>
          <a:bodyPr wrap="square" rtlCol="0">
            <a:spAutoFit/>
          </a:bodyPr>
          <a:lstStyle/>
          <a:p>
            <a:r>
              <a:rPr lang="en-US" sz="1100" b="1" dirty="0">
                <a:solidFill>
                  <a:schemeClr val="bg1"/>
                </a:solidFill>
              </a:rPr>
              <a:t>NOP</a:t>
            </a:r>
          </a:p>
        </p:txBody>
      </p:sp>
      <p:sp>
        <p:nvSpPr>
          <p:cNvPr id="50" name="TextBox 49">
            <a:extLst>
              <a:ext uri="{FF2B5EF4-FFF2-40B4-BE49-F238E27FC236}">
                <a16:creationId xmlns:a16="http://schemas.microsoft.com/office/drawing/2014/main" id="{56473DB9-0016-A68E-220F-B3B4A05F9B76}"/>
              </a:ext>
            </a:extLst>
          </p:cNvPr>
          <p:cNvSpPr txBox="1"/>
          <p:nvPr/>
        </p:nvSpPr>
        <p:spPr>
          <a:xfrm>
            <a:off x="2934749" y="5035518"/>
            <a:ext cx="833217" cy="261610"/>
          </a:xfrm>
          <a:prstGeom prst="rect">
            <a:avLst/>
          </a:prstGeom>
          <a:noFill/>
        </p:spPr>
        <p:txBody>
          <a:bodyPr wrap="square" rtlCol="0">
            <a:spAutoFit/>
          </a:bodyPr>
          <a:lstStyle/>
          <a:p>
            <a:r>
              <a:rPr lang="en-US" sz="1100" b="1" dirty="0">
                <a:solidFill>
                  <a:schemeClr val="bg1"/>
                </a:solidFill>
              </a:rPr>
              <a:t>NOP</a:t>
            </a:r>
          </a:p>
        </p:txBody>
      </p:sp>
      <p:sp>
        <p:nvSpPr>
          <p:cNvPr id="51" name="Rectangle 50">
            <a:extLst>
              <a:ext uri="{FF2B5EF4-FFF2-40B4-BE49-F238E27FC236}">
                <a16:creationId xmlns:a16="http://schemas.microsoft.com/office/drawing/2014/main" id="{E563C933-CD51-E1C1-5E4D-E0DFF0B5B664}"/>
              </a:ext>
            </a:extLst>
          </p:cNvPr>
          <p:cNvSpPr/>
          <p:nvPr/>
        </p:nvSpPr>
        <p:spPr>
          <a:xfrm>
            <a:off x="6662616" y="4481359"/>
            <a:ext cx="1752600" cy="123140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CODE</a:t>
            </a:r>
          </a:p>
        </p:txBody>
      </p:sp>
      <p:sp>
        <p:nvSpPr>
          <p:cNvPr id="52" name="Rectangle 51">
            <a:extLst>
              <a:ext uri="{FF2B5EF4-FFF2-40B4-BE49-F238E27FC236}">
                <a16:creationId xmlns:a16="http://schemas.microsoft.com/office/drawing/2014/main" id="{3B07C975-FB9B-2A58-0FF5-BD6C64346194}"/>
              </a:ext>
            </a:extLst>
          </p:cNvPr>
          <p:cNvSpPr/>
          <p:nvPr/>
        </p:nvSpPr>
        <p:spPr>
          <a:xfrm>
            <a:off x="1688765" y="4470242"/>
            <a:ext cx="813959" cy="12536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ret</a:t>
            </a:r>
          </a:p>
        </p:txBody>
      </p:sp>
      <p:sp>
        <p:nvSpPr>
          <p:cNvPr id="53" name="TextBox 52">
            <a:extLst>
              <a:ext uri="{FF2B5EF4-FFF2-40B4-BE49-F238E27FC236}">
                <a16:creationId xmlns:a16="http://schemas.microsoft.com/office/drawing/2014/main" id="{6E162DDF-C1A5-2D86-0865-0BBA2DFE7EAD}"/>
              </a:ext>
            </a:extLst>
          </p:cNvPr>
          <p:cNvSpPr txBox="1"/>
          <p:nvPr/>
        </p:nvSpPr>
        <p:spPr>
          <a:xfrm>
            <a:off x="3336352" y="5029470"/>
            <a:ext cx="833217" cy="261610"/>
          </a:xfrm>
          <a:prstGeom prst="rect">
            <a:avLst/>
          </a:prstGeom>
          <a:noFill/>
        </p:spPr>
        <p:txBody>
          <a:bodyPr wrap="square" rtlCol="0">
            <a:spAutoFit/>
          </a:bodyPr>
          <a:lstStyle/>
          <a:p>
            <a:r>
              <a:rPr lang="en-US" sz="1100" b="1" dirty="0">
                <a:solidFill>
                  <a:schemeClr val="bg1"/>
                </a:solidFill>
              </a:rPr>
              <a:t>NOP</a:t>
            </a:r>
          </a:p>
        </p:txBody>
      </p:sp>
      <p:sp>
        <p:nvSpPr>
          <p:cNvPr id="54" name="TextBox 53">
            <a:extLst>
              <a:ext uri="{FF2B5EF4-FFF2-40B4-BE49-F238E27FC236}">
                <a16:creationId xmlns:a16="http://schemas.microsoft.com/office/drawing/2014/main" id="{6BA4E2E5-F3C8-9205-E279-764D959B807D}"/>
              </a:ext>
            </a:extLst>
          </p:cNvPr>
          <p:cNvSpPr txBox="1"/>
          <p:nvPr/>
        </p:nvSpPr>
        <p:spPr>
          <a:xfrm>
            <a:off x="3743141" y="5025365"/>
            <a:ext cx="833217" cy="261610"/>
          </a:xfrm>
          <a:prstGeom prst="rect">
            <a:avLst/>
          </a:prstGeom>
          <a:noFill/>
        </p:spPr>
        <p:txBody>
          <a:bodyPr wrap="square" rtlCol="0">
            <a:spAutoFit/>
          </a:bodyPr>
          <a:lstStyle/>
          <a:p>
            <a:r>
              <a:rPr lang="en-US" sz="1100" b="1" dirty="0">
                <a:solidFill>
                  <a:schemeClr val="bg1"/>
                </a:solidFill>
              </a:rPr>
              <a:t>NOP</a:t>
            </a:r>
          </a:p>
        </p:txBody>
      </p:sp>
      <p:sp>
        <p:nvSpPr>
          <p:cNvPr id="55" name="TextBox 54">
            <a:extLst>
              <a:ext uri="{FF2B5EF4-FFF2-40B4-BE49-F238E27FC236}">
                <a16:creationId xmlns:a16="http://schemas.microsoft.com/office/drawing/2014/main" id="{9B42159D-D03C-B1CC-3F11-F3A7E36FAAEC}"/>
              </a:ext>
            </a:extLst>
          </p:cNvPr>
          <p:cNvSpPr txBox="1"/>
          <p:nvPr/>
        </p:nvSpPr>
        <p:spPr>
          <a:xfrm>
            <a:off x="4467747" y="5041831"/>
            <a:ext cx="833217" cy="261610"/>
          </a:xfrm>
          <a:prstGeom prst="rect">
            <a:avLst/>
          </a:prstGeom>
          <a:noFill/>
        </p:spPr>
        <p:txBody>
          <a:bodyPr wrap="square" rtlCol="0">
            <a:spAutoFit/>
          </a:bodyPr>
          <a:lstStyle/>
          <a:p>
            <a:r>
              <a:rPr lang="en-US" sz="1100" b="1" dirty="0">
                <a:solidFill>
                  <a:schemeClr val="bg1"/>
                </a:solidFill>
              </a:rPr>
              <a:t>NOP</a:t>
            </a:r>
          </a:p>
        </p:txBody>
      </p:sp>
      <p:sp>
        <p:nvSpPr>
          <p:cNvPr id="56" name="TextBox 55">
            <a:extLst>
              <a:ext uri="{FF2B5EF4-FFF2-40B4-BE49-F238E27FC236}">
                <a16:creationId xmlns:a16="http://schemas.microsoft.com/office/drawing/2014/main" id="{7A4D4150-A153-A20E-68BB-C99AEBC446D6}"/>
              </a:ext>
            </a:extLst>
          </p:cNvPr>
          <p:cNvSpPr txBox="1"/>
          <p:nvPr/>
        </p:nvSpPr>
        <p:spPr>
          <a:xfrm>
            <a:off x="5735729" y="5032736"/>
            <a:ext cx="833217" cy="261610"/>
          </a:xfrm>
          <a:prstGeom prst="rect">
            <a:avLst/>
          </a:prstGeom>
          <a:noFill/>
        </p:spPr>
        <p:txBody>
          <a:bodyPr wrap="square" rtlCol="0">
            <a:spAutoFit/>
          </a:bodyPr>
          <a:lstStyle/>
          <a:p>
            <a:r>
              <a:rPr lang="en-US" sz="1100" b="1" dirty="0">
                <a:solidFill>
                  <a:schemeClr val="bg1"/>
                </a:solidFill>
              </a:rPr>
              <a:t>NOP</a:t>
            </a:r>
          </a:p>
        </p:txBody>
      </p:sp>
      <p:sp>
        <p:nvSpPr>
          <p:cNvPr id="57" name="TextBox 56">
            <a:extLst>
              <a:ext uri="{FF2B5EF4-FFF2-40B4-BE49-F238E27FC236}">
                <a16:creationId xmlns:a16="http://schemas.microsoft.com/office/drawing/2014/main" id="{5B8B0295-974A-496E-AC31-B406837DA38A}"/>
              </a:ext>
            </a:extLst>
          </p:cNvPr>
          <p:cNvSpPr txBox="1"/>
          <p:nvPr/>
        </p:nvSpPr>
        <p:spPr>
          <a:xfrm>
            <a:off x="4893434" y="5038784"/>
            <a:ext cx="833217" cy="261610"/>
          </a:xfrm>
          <a:prstGeom prst="rect">
            <a:avLst/>
          </a:prstGeom>
          <a:noFill/>
        </p:spPr>
        <p:txBody>
          <a:bodyPr wrap="square" rtlCol="0">
            <a:spAutoFit/>
          </a:bodyPr>
          <a:lstStyle/>
          <a:p>
            <a:r>
              <a:rPr lang="en-US" sz="1100" b="1" dirty="0">
                <a:solidFill>
                  <a:schemeClr val="bg1"/>
                </a:solidFill>
              </a:rPr>
              <a:t>NOP</a:t>
            </a:r>
          </a:p>
        </p:txBody>
      </p:sp>
      <p:sp>
        <p:nvSpPr>
          <p:cNvPr id="58" name="TextBox 57">
            <a:extLst>
              <a:ext uri="{FF2B5EF4-FFF2-40B4-BE49-F238E27FC236}">
                <a16:creationId xmlns:a16="http://schemas.microsoft.com/office/drawing/2014/main" id="{AC30675F-D038-054B-95D5-87FEAE0E5D55}"/>
              </a:ext>
            </a:extLst>
          </p:cNvPr>
          <p:cNvSpPr txBox="1"/>
          <p:nvPr/>
        </p:nvSpPr>
        <p:spPr>
          <a:xfrm>
            <a:off x="5295037" y="5032736"/>
            <a:ext cx="833217" cy="261610"/>
          </a:xfrm>
          <a:prstGeom prst="rect">
            <a:avLst/>
          </a:prstGeom>
          <a:noFill/>
        </p:spPr>
        <p:txBody>
          <a:bodyPr wrap="square" rtlCol="0">
            <a:spAutoFit/>
          </a:bodyPr>
          <a:lstStyle/>
          <a:p>
            <a:r>
              <a:rPr lang="en-US" sz="1100" b="1" dirty="0">
                <a:solidFill>
                  <a:schemeClr val="bg1"/>
                </a:solidFill>
              </a:rPr>
              <a:t>NOP</a:t>
            </a:r>
          </a:p>
        </p:txBody>
      </p:sp>
      <p:sp>
        <p:nvSpPr>
          <p:cNvPr id="59" name="TextBox 58">
            <a:extLst>
              <a:ext uri="{FF2B5EF4-FFF2-40B4-BE49-F238E27FC236}">
                <a16:creationId xmlns:a16="http://schemas.microsoft.com/office/drawing/2014/main" id="{60E07355-B7E9-5DF2-15AE-6994B5E0F340}"/>
              </a:ext>
            </a:extLst>
          </p:cNvPr>
          <p:cNvSpPr txBox="1"/>
          <p:nvPr/>
        </p:nvSpPr>
        <p:spPr>
          <a:xfrm>
            <a:off x="6207074" y="5032736"/>
            <a:ext cx="833217" cy="261610"/>
          </a:xfrm>
          <a:prstGeom prst="rect">
            <a:avLst/>
          </a:prstGeom>
          <a:noFill/>
        </p:spPr>
        <p:txBody>
          <a:bodyPr wrap="square" rtlCol="0">
            <a:spAutoFit/>
          </a:bodyPr>
          <a:lstStyle/>
          <a:p>
            <a:r>
              <a:rPr lang="en-US" sz="1100" b="1" dirty="0">
                <a:solidFill>
                  <a:schemeClr val="bg1"/>
                </a:solidFill>
              </a:rPr>
              <a:t>NOP</a:t>
            </a:r>
          </a:p>
        </p:txBody>
      </p:sp>
      <p:sp>
        <p:nvSpPr>
          <p:cNvPr id="60" name="TextBox 59">
            <a:extLst>
              <a:ext uri="{FF2B5EF4-FFF2-40B4-BE49-F238E27FC236}">
                <a16:creationId xmlns:a16="http://schemas.microsoft.com/office/drawing/2014/main" id="{E18A8AB6-ACAC-AE8B-B4FE-B3C414815730}"/>
              </a:ext>
            </a:extLst>
          </p:cNvPr>
          <p:cNvSpPr txBox="1"/>
          <p:nvPr/>
        </p:nvSpPr>
        <p:spPr>
          <a:xfrm>
            <a:off x="8353545" y="5018264"/>
            <a:ext cx="833217" cy="261610"/>
          </a:xfrm>
          <a:prstGeom prst="rect">
            <a:avLst/>
          </a:prstGeom>
          <a:noFill/>
        </p:spPr>
        <p:txBody>
          <a:bodyPr wrap="square" rtlCol="0">
            <a:spAutoFit/>
          </a:bodyPr>
          <a:lstStyle/>
          <a:p>
            <a:r>
              <a:rPr lang="en-US" sz="1100" b="1" dirty="0">
                <a:solidFill>
                  <a:schemeClr val="bg1"/>
                </a:solidFill>
              </a:rPr>
              <a:t>NOP</a:t>
            </a:r>
          </a:p>
        </p:txBody>
      </p:sp>
      <p:sp>
        <p:nvSpPr>
          <p:cNvPr id="61" name="TextBox 60">
            <a:extLst>
              <a:ext uri="{FF2B5EF4-FFF2-40B4-BE49-F238E27FC236}">
                <a16:creationId xmlns:a16="http://schemas.microsoft.com/office/drawing/2014/main" id="{B82EB35C-9A7F-2EAA-6E77-8EB0723C7F49}"/>
              </a:ext>
            </a:extLst>
          </p:cNvPr>
          <p:cNvSpPr txBox="1"/>
          <p:nvPr/>
        </p:nvSpPr>
        <p:spPr>
          <a:xfrm>
            <a:off x="362965" y="4134117"/>
            <a:ext cx="312906" cy="369332"/>
          </a:xfrm>
          <a:prstGeom prst="rect">
            <a:avLst/>
          </a:prstGeom>
          <a:noFill/>
        </p:spPr>
        <p:txBody>
          <a:bodyPr wrap="none" rtlCol="0">
            <a:spAutoFit/>
          </a:bodyPr>
          <a:lstStyle/>
          <a:p>
            <a:r>
              <a:rPr lang="en-US" dirty="0"/>
              <a:t>0</a:t>
            </a:r>
          </a:p>
        </p:txBody>
      </p:sp>
      <p:sp>
        <p:nvSpPr>
          <p:cNvPr id="62" name="TextBox 61">
            <a:extLst>
              <a:ext uri="{FF2B5EF4-FFF2-40B4-BE49-F238E27FC236}">
                <a16:creationId xmlns:a16="http://schemas.microsoft.com/office/drawing/2014/main" id="{1B4638B6-53D6-8A94-10A3-E2E4831FFF5D}"/>
              </a:ext>
            </a:extLst>
          </p:cNvPr>
          <p:cNvSpPr txBox="1"/>
          <p:nvPr/>
        </p:nvSpPr>
        <p:spPr>
          <a:xfrm>
            <a:off x="8604622" y="4107783"/>
            <a:ext cx="569387" cy="369332"/>
          </a:xfrm>
          <a:prstGeom prst="rect">
            <a:avLst/>
          </a:prstGeom>
          <a:noFill/>
        </p:spPr>
        <p:txBody>
          <a:bodyPr wrap="none" rtlCol="0">
            <a:spAutoFit/>
          </a:bodyPr>
          <a:lstStyle/>
          <a:p>
            <a:r>
              <a:rPr lang="en-US" dirty="0"/>
              <a:t>517</a:t>
            </a:r>
          </a:p>
        </p:txBody>
      </p:sp>
      <p:sp>
        <p:nvSpPr>
          <p:cNvPr id="63" name="TextBox 62">
            <a:extLst>
              <a:ext uri="{FF2B5EF4-FFF2-40B4-BE49-F238E27FC236}">
                <a16:creationId xmlns:a16="http://schemas.microsoft.com/office/drawing/2014/main" id="{61BC005C-32D9-92E1-CFC8-2B7632CE9946}"/>
              </a:ext>
            </a:extLst>
          </p:cNvPr>
          <p:cNvSpPr txBox="1"/>
          <p:nvPr/>
        </p:nvSpPr>
        <p:spPr>
          <a:xfrm>
            <a:off x="6400800" y="4120005"/>
            <a:ext cx="569387" cy="369332"/>
          </a:xfrm>
          <a:prstGeom prst="rect">
            <a:avLst/>
          </a:prstGeom>
          <a:noFill/>
        </p:spPr>
        <p:txBody>
          <a:bodyPr wrap="none" rtlCol="0">
            <a:spAutoFit/>
          </a:bodyPr>
          <a:lstStyle/>
          <a:p>
            <a:r>
              <a:rPr lang="en-US" dirty="0"/>
              <a:t>450</a:t>
            </a:r>
          </a:p>
        </p:txBody>
      </p:sp>
      <mc:AlternateContent xmlns:mc="http://schemas.openxmlformats.org/markup-compatibility/2006">
        <mc:Choice xmlns:p14="http://schemas.microsoft.com/office/powerpoint/2010/main" Requires="p14">
          <p:contentPart p14:bwMode="auto" r:id="rId4">
            <p14:nvContentPartPr>
              <p14:cNvPr id="91" name="Ink 90">
                <a:extLst>
                  <a:ext uri="{FF2B5EF4-FFF2-40B4-BE49-F238E27FC236}">
                    <a16:creationId xmlns:a16="http://schemas.microsoft.com/office/drawing/2014/main" id="{2867FF88-1386-4F8A-0BF4-EDEC27F5E1BA}"/>
                  </a:ext>
                </a:extLst>
              </p14:cNvPr>
              <p14:cNvContentPartPr/>
              <p14:nvPr/>
            </p14:nvContentPartPr>
            <p14:xfrm>
              <a:off x="2048283" y="4025866"/>
              <a:ext cx="2392915" cy="570600"/>
            </p14:xfrm>
          </p:contentPart>
        </mc:Choice>
        <mc:Fallback>
          <p:pic>
            <p:nvPicPr>
              <p:cNvPr id="91" name="Ink 90">
                <a:extLst>
                  <a:ext uri="{FF2B5EF4-FFF2-40B4-BE49-F238E27FC236}">
                    <a16:creationId xmlns:a16="http://schemas.microsoft.com/office/drawing/2014/main" id="{2867FF88-1386-4F8A-0BF4-EDEC27F5E1BA}"/>
                  </a:ext>
                </a:extLst>
              </p:cNvPr>
              <p:cNvPicPr/>
              <p:nvPr/>
            </p:nvPicPr>
            <p:blipFill>
              <a:blip r:embed="rId5"/>
              <a:stretch>
                <a:fillRect/>
              </a:stretch>
            </p:blipFill>
            <p:spPr>
              <a:xfrm>
                <a:off x="2030278" y="4007866"/>
                <a:ext cx="2428566" cy="606240"/>
              </a:xfrm>
              <a:prstGeom prst="rect">
                <a:avLst/>
              </a:prstGeom>
            </p:spPr>
          </p:pic>
        </mc:Fallback>
      </mc:AlternateContent>
      <p:sp>
        <p:nvSpPr>
          <p:cNvPr id="92" name="TextBox 91">
            <a:extLst>
              <a:ext uri="{FF2B5EF4-FFF2-40B4-BE49-F238E27FC236}">
                <a16:creationId xmlns:a16="http://schemas.microsoft.com/office/drawing/2014/main" id="{ECD27A15-09FD-8606-A96F-4D4492E96B38}"/>
              </a:ext>
            </a:extLst>
          </p:cNvPr>
          <p:cNvSpPr txBox="1"/>
          <p:nvPr/>
        </p:nvSpPr>
        <p:spPr>
          <a:xfrm>
            <a:off x="1424102" y="4126425"/>
            <a:ext cx="569387" cy="369332"/>
          </a:xfrm>
          <a:prstGeom prst="rect">
            <a:avLst/>
          </a:prstGeom>
          <a:noFill/>
        </p:spPr>
        <p:txBody>
          <a:bodyPr wrap="none" rtlCol="0">
            <a:spAutoFit/>
          </a:bodyPr>
          <a:lstStyle/>
          <a:p>
            <a:r>
              <a:rPr lang="en-US" dirty="0"/>
              <a:t>112</a:t>
            </a:r>
          </a:p>
        </p:txBody>
      </p:sp>
      <p:sp>
        <p:nvSpPr>
          <p:cNvPr id="93" name="Rectangle 92">
            <a:extLst>
              <a:ext uri="{FF2B5EF4-FFF2-40B4-BE49-F238E27FC236}">
                <a16:creationId xmlns:a16="http://schemas.microsoft.com/office/drawing/2014/main" id="{4BB91D3D-5128-A9A0-8279-D7AE82401F1C}"/>
              </a:ext>
            </a:extLst>
          </p:cNvPr>
          <p:cNvSpPr/>
          <p:nvPr/>
        </p:nvSpPr>
        <p:spPr>
          <a:xfrm>
            <a:off x="990600" y="1981200"/>
            <a:ext cx="1115667" cy="1843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a:extLst>
              <a:ext uri="{FF2B5EF4-FFF2-40B4-BE49-F238E27FC236}">
                <a16:creationId xmlns:a16="http://schemas.microsoft.com/office/drawing/2014/main" id="{A243B054-FC47-86ED-3D71-385CF1D1A081}"/>
              </a:ext>
            </a:extLst>
          </p:cNvPr>
          <p:cNvSpPr txBox="1"/>
          <p:nvPr/>
        </p:nvSpPr>
        <p:spPr>
          <a:xfrm>
            <a:off x="370367" y="3221085"/>
            <a:ext cx="10682555" cy="646331"/>
          </a:xfrm>
          <a:prstGeom prst="rect">
            <a:avLst/>
          </a:prstGeom>
          <a:noFill/>
        </p:spPr>
        <p:txBody>
          <a:bodyPr wrap="square" rtlCol="0">
            <a:spAutoFit/>
          </a:bodyPr>
          <a:lstStyle/>
          <a:p>
            <a:r>
              <a:rPr lang="en-US" dirty="0"/>
              <a:t>We have some wiggle room with where we place our malicious code, we can make it slightly bigger or smaller and our attack will still work</a:t>
            </a:r>
          </a:p>
        </p:txBody>
      </p:sp>
      <p:sp>
        <p:nvSpPr>
          <p:cNvPr id="95" name="TextBox 94">
            <a:extLst>
              <a:ext uri="{FF2B5EF4-FFF2-40B4-BE49-F238E27FC236}">
                <a16:creationId xmlns:a16="http://schemas.microsoft.com/office/drawing/2014/main" id="{9413269C-4A03-2F4F-5DF6-8FB66AF1C44E}"/>
              </a:ext>
            </a:extLst>
          </p:cNvPr>
          <p:cNvSpPr txBox="1"/>
          <p:nvPr/>
        </p:nvSpPr>
        <p:spPr>
          <a:xfrm>
            <a:off x="990600" y="1927125"/>
            <a:ext cx="1151277" cy="307777"/>
          </a:xfrm>
          <a:prstGeom prst="rect">
            <a:avLst/>
          </a:prstGeom>
          <a:noFill/>
        </p:spPr>
        <p:txBody>
          <a:bodyPr wrap="none" rtlCol="0">
            <a:spAutoFit/>
          </a:bodyPr>
          <a:lstStyle/>
          <a:p>
            <a:r>
              <a:rPr lang="en-US" sz="1400" dirty="0">
                <a:solidFill>
                  <a:srgbClr val="FF0000"/>
                </a:solidFill>
                <a:latin typeface="Courier New" panose="02070309020205020404" pitchFamily="49" charset="0"/>
                <a:cs typeface="Courier New" panose="02070309020205020404" pitchFamily="49" charset="0"/>
              </a:rPr>
              <a:t>0xfffcb28</a:t>
            </a:r>
          </a:p>
        </p:txBody>
      </p:sp>
      <p:sp>
        <p:nvSpPr>
          <p:cNvPr id="96" name="TextBox 95">
            <a:extLst>
              <a:ext uri="{FF2B5EF4-FFF2-40B4-BE49-F238E27FC236}">
                <a16:creationId xmlns:a16="http://schemas.microsoft.com/office/drawing/2014/main" id="{45D29B6D-FB36-74F9-6517-9517929971A2}"/>
              </a:ext>
            </a:extLst>
          </p:cNvPr>
          <p:cNvSpPr txBox="1"/>
          <p:nvPr/>
        </p:nvSpPr>
        <p:spPr>
          <a:xfrm>
            <a:off x="224586" y="5903150"/>
            <a:ext cx="5711820" cy="369332"/>
          </a:xfrm>
          <a:prstGeom prst="rect">
            <a:avLst/>
          </a:prstGeom>
          <a:noFill/>
        </p:spPr>
        <p:txBody>
          <a:bodyPr wrap="none" rtlCol="0">
            <a:spAutoFit/>
          </a:bodyPr>
          <a:lstStyle/>
          <a:p>
            <a:r>
              <a:rPr lang="en-US" dirty="0"/>
              <a:t>Our guess still lands in the NOP sled, so we are good!</a:t>
            </a:r>
          </a:p>
        </p:txBody>
      </p:sp>
      <p:sp>
        <p:nvSpPr>
          <p:cNvPr id="101" name="Rectangle 100">
            <a:extLst>
              <a:ext uri="{FF2B5EF4-FFF2-40B4-BE49-F238E27FC236}">
                <a16:creationId xmlns:a16="http://schemas.microsoft.com/office/drawing/2014/main" id="{EBBF4383-9425-D955-CDF4-C45F184BC446}"/>
              </a:ext>
            </a:extLst>
          </p:cNvPr>
          <p:cNvSpPr/>
          <p:nvPr/>
        </p:nvSpPr>
        <p:spPr>
          <a:xfrm>
            <a:off x="1263960" y="1195291"/>
            <a:ext cx="424805" cy="1769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a:extLst>
              <a:ext uri="{FF2B5EF4-FFF2-40B4-BE49-F238E27FC236}">
                <a16:creationId xmlns:a16="http://schemas.microsoft.com/office/drawing/2014/main" id="{0D26DAE7-2911-3CBD-94E2-427B5C1BCEA2}"/>
              </a:ext>
            </a:extLst>
          </p:cNvPr>
          <p:cNvSpPr txBox="1"/>
          <p:nvPr/>
        </p:nvSpPr>
        <p:spPr>
          <a:xfrm>
            <a:off x="1129906" y="1129896"/>
            <a:ext cx="506870" cy="307777"/>
          </a:xfrm>
          <a:prstGeom prst="rect">
            <a:avLst/>
          </a:prstGeom>
          <a:noFill/>
        </p:spPr>
        <p:txBody>
          <a:bodyPr wrap="none" rtlCol="0">
            <a:spAutoFit/>
          </a:bodyPr>
          <a:lstStyle/>
          <a:p>
            <a:r>
              <a:rPr lang="en-US" sz="1400" dirty="0">
                <a:solidFill>
                  <a:srgbClr val="FF0000"/>
                </a:solidFill>
                <a:latin typeface="Courier New" panose="02070309020205020404" pitchFamily="49" charset="0"/>
                <a:cs typeface="Courier New" panose="02070309020205020404" pitchFamily="49" charset="0"/>
              </a:rPr>
              <a:t>450</a:t>
            </a:r>
          </a:p>
        </p:txBody>
      </p:sp>
      <mc:AlternateContent xmlns:mc="http://schemas.openxmlformats.org/markup-compatibility/2006">
        <mc:Choice xmlns:p14="http://schemas.microsoft.com/office/powerpoint/2010/main" Requires="p14">
          <p:contentPart p14:bwMode="auto" r:id="rId6">
            <p14:nvContentPartPr>
              <p14:cNvPr id="103" name="Ink 102">
                <a:extLst>
                  <a:ext uri="{FF2B5EF4-FFF2-40B4-BE49-F238E27FC236}">
                    <a16:creationId xmlns:a16="http://schemas.microsoft.com/office/drawing/2014/main" id="{49A9121B-1BD6-F130-A2D6-BF2582100AE0}"/>
                  </a:ext>
                </a:extLst>
              </p14:cNvPr>
              <p14:cNvContentPartPr/>
              <p14:nvPr/>
            </p14:nvContentPartPr>
            <p14:xfrm>
              <a:off x="485524" y="1220026"/>
              <a:ext cx="1107720" cy="94680"/>
            </p14:xfrm>
          </p:contentPart>
        </mc:Choice>
        <mc:Fallback>
          <p:pic>
            <p:nvPicPr>
              <p:cNvPr id="103" name="Ink 102">
                <a:extLst>
                  <a:ext uri="{FF2B5EF4-FFF2-40B4-BE49-F238E27FC236}">
                    <a16:creationId xmlns:a16="http://schemas.microsoft.com/office/drawing/2014/main" id="{49A9121B-1BD6-F130-A2D6-BF2582100AE0}"/>
                  </a:ext>
                </a:extLst>
              </p:cNvPr>
              <p:cNvPicPr/>
              <p:nvPr/>
            </p:nvPicPr>
            <p:blipFill>
              <a:blip r:embed="rId7"/>
              <a:stretch>
                <a:fillRect/>
              </a:stretch>
            </p:blipFill>
            <p:spPr>
              <a:xfrm>
                <a:off x="449524" y="1148299"/>
                <a:ext cx="1179360" cy="237776"/>
              </a:xfrm>
              <a:prstGeom prst="rect">
                <a:avLst/>
              </a:prstGeom>
            </p:spPr>
          </p:pic>
        </mc:Fallback>
      </mc:AlternateContent>
    </p:spTree>
    <p:extLst>
      <p:ext uri="{BB962C8B-B14F-4D97-AF65-F5344CB8AC3E}">
        <p14:creationId xmlns:p14="http://schemas.microsoft.com/office/powerpoint/2010/main" val="22930161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71</a:t>
            </a:fld>
            <a:endParaRPr lang="en-US" dirty="0"/>
          </a:p>
        </p:txBody>
      </p:sp>
      <p:sp>
        <p:nvSpPr>
          <p:cNvPr id="7" name="object 4">
            <a:extLst>
              <a:ext uri="{FF2B5EF4-FFF2-40B4-BE49-F238E27FC236}">
                <a16:creationId xmlns:a16="http://schemas.microsoft.com/office/drawing/2014/main" id="{82331E17-9705-8307-F91D-054E2410E140}"/>
              </a:ext>
            </a:extLst>
          </p:cNvPr>
          <p:cNvSpPr txBox="1">
            <a:spLocks noGrp="1"/>
          </p:cNvSpPr>
          <p:nvPr>
            <p:ph type="title"/>
          </p:nvPr>
        </p:nvSpPr>
        <p:spPr>
          <a:xfrm>
            <a:off x="76200" y="0"/>
            <a:ext cx="2209800" cy="505267"/>
          </a:xfrm>
          <a:prstGeom prst="rect">
            <a:avLst/>
          </a:prstGeom>
        </p:spPr>
        <p:txBody>
          <a:bodyPr vert="horz" wrap="square" lIns="0" tIns="12700" rIns="0" bIns="0" rtlCol="0">
            <a:spAutoFit/>
          </a:bodyPr>
          <a:lstStyle/>
          <a:p>
            <a:pPr marL="12700">
              <a:lnSpc>
                <a:spcPct val="100000"/>
              </a:lnSpc>
              <a:spcBef>
                <a:spcPts val="100"/>
              </a:spcBef>
            </a:pPr>
            <a:r>
              <a:rPr sz="3200" b="1" i="1" spc="-10" dirty="0">
                <a:solidFill>
                  <a:srgbClr val="000000"/>
                </a:solidFill>
                <a:latin typeface="Arial"/>
                <a:cs typeface="Arial"/>
              </a:rPr>
              <a:t>exploit.py</a:t>
            </a:r>
            <a:endParaRPr sz="3200" b="1" dirty="0">
              <a:latin typeface="Arial"/>
              <a:cs typeface="Arial"/>
            </a:endParaRPr>
          </a:p>
        </p:txBody>
      </p:sp>
      <p:pic>
        <p:nvPicPr>
          <p:cNvPr id="8" name="Picture 7">
            <a:extLst>
              <a:ext uri="{FF2B5EF4-FFF2-40B4-BE49-F238E27FC236}">
                <a16:creationId xmlns:a16="http://schemas.microsoft.com/office/drawing/2014/main" id="{F41C240B-4C34-3C21-2A41-05DC7F1B039B}"/>
              </a:ext>
            </a:extLst>
          </p:cNvPr>
          <p:cNvPicPr>
            <a:picLocks noChangeAspect="1"/>
          </p:cNvPicPr>
          <p:nvPr/>
        </p:nvPicPr>
        <p:blipFill rotWithShape="1">
          <a:blip r:embed="rId3"/>
          <a:srcRect t="41689" b="14898"/>
          <a:stretch/>
        </p:blipFill>
        <p:spPr>
          <a:xfrm>
            <a:off x="458938" y="665640"/>
            <a:ext cx="7315200" cy="2542601"/>
          </a:xfrm>
          <a:prstGeom prst="rect">
            <a:avLst/>
          </a:prstGeom>
        </p:spPr>
      </p:pic>
      <p:sp>
        <p:nvSpPr>
          <p:cNvPr id="9" name="TextBox 8">
            <a:extLst>
              <a:ext uri="{FF2B5EF4-FFF2-40B4-BE49-F238E27FC236}">
                <a16:creationId xmlns:a16="http://schemas.microsoft.com/office/drawing/2014/main" id="{398EE0DC-B253-E2EC-3171-E08643A7A4A2}"/>
              </a:ext>
            </a:extLst>
          </p:cNvPr>
          <p:cNvSpPr txBox="1"/>
          <p:nvPr/>
        </p:nvSpPr>
        <p:spPr>
          <a:xfrm>
            <a:off x="2286000" y="200906"/>
            <a:ext cx="4753224" cy="369332"/>
          </a:xfrm>
          <a:prstGeom prst="rect">
            <a:avLst/>
          </a:prstGeom>
          <a:noFill/>
        </p:spPr>
        <p:txBody>
          <a:bodyPr wrap="none" rtlCol="0">
            <a:spAutoFit/>
          </a:bodyPr>
          <a:lstStyle/>
          <a:p>
            <a:r>
              <a:rPr lang="en-US" dirty="0"/>
              <a:t>This script will construct our </a:t>
            </a:r>
            <a:r>
              <a:rPr lang="en-US" dirty="0" err="1">
                <a:latin typeface="Courier New" panose="02070309020205020404" pitchFamily="49" charset="0"/>
                <a:cs typeface="Courier New" panose="02070309020205020404" pitchFamily="49" charset="0"/>
              </a:rPr>
              <a:t>badfile</a:t>
            </a:r>
            <a:r>
              <a:rPr lang="en-US" dirty="0"/>
              <a:t> for us!</a:t>
            </a:r>
          </a:p>
        </p:txBody>
      </p:sp>
      <p:sp>
        <p:nvSpPr>
          <p:cNvPr id="10" name="Rectangle 9">
            <a:extLst>
              <a:ext uri="{FF2B5EF4-FFF2-40B4-BE49-F238E27FC236}">
                <a16:creationId xmlns:a16="http://schemas.microsoft.com/office/drawing/2014/main" id="{5442D5EB-6847-3AED-DAEB-C6FAEDFEFC4F}"/>
              </a:ext>
            </a:extLst>
          </p:cNvPr>
          <p:cNvSpPr/>
          <p:nvPr/>
        </p:nvSpPr>
        <p:spPr>
          <a:xfrm>
            <a:off x="533400" y="4495800"/>
            <a:ext cx="8229600" cy="1219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5879399-1337-226B-2A82-AC3FE46A377E}"/>
              </a:ext>
            </a:extLst>
          </p:cNvPr>
          <p:cNvSpPr txBox="1"/>
          <p:nvPr/>
        </p:nvSpPr>
        <p:spPr>
          <a:xfrm>
            <a:off x="505436" y="5053368"/>
            <a:ext cx="833217" cy="261610"/>
          </a:xfrm>
          <a:prstGeom prst="rect">
            <a:avLst/>
          </a:prstGeom>
          <a:noFill/>
        </p:spPr>
        <p:txBody>
          <a:bodyPr wrap="square" rtlCol="0">
            <a:spAutoFit/>
          </a:bodyPr>
          <a:lstStyle/>
          <a:p>
            <a:r>
              <a:rPr lang="en-US" sz="1100" b="1" dirty="0">
                <a:solidFill>
                  <a:schemeClr val="bg1"/>
                </a:solidFill>
              </a:rPr>
              <a:t>NOP</a:t>
            </a:r>
          </a:p>
        </p:txBody>
      </p:sp>
      <p:sp>
        <p:nvSpPr>
          <p:cNvPr id="12" name="TextBox 11">
            <a:extLst>
              <a:ext uri="{FF2B5EF4-FFF2-40B4-BE49-F238E27FC236}">
                <a16:creationId xmlns:a16="http://schemas.microsoft.com/office/drawing/2014/main" id="{9E02825D-9543-9BA7-9B25-2E47AEABEE61}"/>
              </a:ext>
            </a:extLst>
          </p:cNvPr>
          <p:cNvSpPr txBox="1"/>
          <p:nvPr/>
        </p:nvSpPr>
        <p:spPr>
          <a:xfrm>
            <a:off x="863400" y="5053282"/>
            <a:ext cx="833217" cy="261610"/>
          </a:xfrm>
          <a:prstGeom prst="rect">
            <a:avLst/>
          </a:prstGeom>
          <a:noFill/>
        </p:spPr>
        <p:txBody>
          <a:bodyPr wrap="square" rtlCol="0">
            <a:spAutoFit/>
          </a:bodyPr>
          <a:lstStyle/>
          <a:p>
            <a:r>
              <a:rPr lang="en-US" sz="1100" b="1" dirty="0">
                <a:solidFill>
                  <a:schemeClr val="bg1"/>
                </a:solidFill>
              </a:rPr>
              <a:t>NOP</a:t>
            </a:r>
          </a:p>
        </p:txBody>
      </p:sp>
      <p:sp>
        <p:nvSpPr>
          <p:cNvPr id="13" name="TextBox 12">
            <a:extLst>
              <a:ext uri="{FF2B5EF4-FFF2-40B4-BE49-F238E27FC236}">
                <a16:creationId xmlns:a16="http://schemas.microsoft.com/office/drawing/2014/main" id="{B111B2A1-83B0-B48B-D9E6-DE09D0C0B5DD}"/>
              </a:ext>
            </a:extLst>
          </p:cNvPr>
          <p:cNvSpPr txBox="1"/>
          <p:nvPr/>
        </p:nvSpPr>
        <p:spPr>
          <a:xfrm>
            <a:off x="1235539" y="5053454"/>
            <a:ext cx="833217" cy="261610"/>
          </a:xfrm>
          <a:prstGeom prst="rect">
            <a:avLst/>
          </a:prstGeom>
          <a:noFill/>
        </p:spPr>
        <p:txBody>
          <a:bodyPr wrap="square" rtlCol="0">
            <a:spAutoFit/>
          </a:bodyPr>
          <a:lstStyle/>
          <a:p>
            <a:r>
              <a:rPr lang="en-US" sz="1100" b="1" dirty="0">
                <a:solidFill>
                  <a:schemeClr val="bg1"/>
                </a:solidFill>
              </a:rPr>
              <a:t>NOP</a:t>
            </a:r>
          </a:p>
        </p:txBody>
      </p:sp>
      <p:sp>
        <p:nvSpPr>
          <p:cNvPr id="14" name="TextBox 13">
            <a:extLst>
              <a:ext uri="{FF2B5EF4-FFF2-40B4-BE49-F238E27FC236}">
                <a16:creationId xmlns:a16="http://schemas.microsoft.com/office/drawing/2014/main" id="{68D300EB-F082-D9AD-2657-FDECE94E1133}"/>
              </a:ext>
            </a:extLst>
          </p:cNvPr>
          <p:cNvSpPr txBox="1"/>
          <p:nvPr/>
        </p:nvSpPr>
        <p:spPr>
          <a:xfrm>
            <a:off x="2509062" y="5038565"/>
            <a:ext cx="833217" cy="261610"/>
          </a:xfrm>
          <a:prstGeom prst="rect">
            <a:avLst/>
          </a:prstGeom>
          <a:noFill/>
        </p:spPr>
        <p:txBody>
          <a:bodyPr wrap="square" rtlCol="0">
            <a:spAutoFit/>
          </a:bodyPr>
          <a:lstStyle/>
          <a:p>
            <a:r>
              <a:rPr lang="en-US" sz="1100" b="1" dirty="0">
                <a:solidFill>
                  <a:schemeClr val="bg1"/>
                </a:solidFill>
              </a:rPr>
              <a:t>NOP</a:t>
            </a:r>
          </a:p>
        </p:txBody>
      </p:sp>
      <p:sp>
        <p:nvSpPr>
          <p:cNvPr id="15" name="TextBox 14">
            <a:extLst>
              <a:ext uri="{FF2B5EF4-FFF2-40B4-BE49-F238E27FC236}">
                <a16:creationId xmlns:a16="http://schemas.microsoft.com/office/drawing/2014/main" id="{07119874-2024-BB62-BFEE-1D32A981DACD}"/>
              </a:ext>
            </a:extLst>
          </p:cNvPr>
          <p:cNvSpPr txBox="1"/>
          <p:nvPr/>
        </p:nvSpPr>
        <p:spPr>
          <a:xfrm>
            <a:off x="4110354" y="5038565"/>
            <a:ext cx="833217" cy="261610"/>
          </a:xfrm>
          <a:prstGeom prst="rect">
            <a:avLst/>
          </a:prstGeom>
          <a:noFill/>
        </p:spPr>
        <p:txBody>
          <a:bodyPr wrap="square" rtlCol="0">
            <a:spAutoFit/>
          </a:bodyPr>
          <a:lstStyle/>
          <a:p>
            <a:r>
              <a:rPr lang="en-US" sz="1100" b="1" dirty="0">
                <a:solidFill>
                  <a:schemeClr val="bg1"/>
                </a:solidFill>
              </a:rPr>
              <a:t>NOP</a:t>
            </a:r>
          </a:p>
        </p:txBody>
      </p:sp>
      <p:sp>
        <p:nvSpPr>
          <p:cNvPr id="16" name="TextBox 15">
            <a:extLst>
              <a:ext uri="{FF2B5EF4-FFF2-40B4-BE49-F238E27FC236}">
                <a16:creationId xmlns:a16="http://schemas.microsoft.com/office/drawing/2014/main" id="{DC37B5A0-648D-5766-7A2F-2AB0209CE797}"/>
              </a:ext>
            </a:extLst>
          </p:cNvPr>
          <p:cNvSpPr txBox="1"/>
          <p:nvPr/>
        </p:nvSpPr>
        <p:spPr>
          <a:xfrm>
            <a:off x="2934749" y="5035518"/>
            <a:ext cx="833217" cy="261610"/>
          </a:xfrm>
          <a:prstGeom prst="rect">
            <a:avLst/>
          </a:prstGeom>
          <a:noFill/>
        </p:spPr>
        <p:txBody>
          <a:bodyPr wrap="square" rtlCol="0">
            <a:spAutoFit/>
          </a:bodyPr>
          <a:lstStyle/>
          <a:p>
            <a:r>
              <a:rPr lang="en-US" sz="1100" b="1" dirty="0">
                <a:solidFill>
                  <a:schemeClr val="bg1"/>
                </a:solidFill>
              </a:rPr>
              <a:t>NOP</a:t>
            </a:r>
          </a:p>
        </p:txBody>
      </p:sp>
      <p:sp>
        <p:nvSpPr>
          <p:cNvPr id="17" name="Rectangle 16">
            <a:extLst>
              <a:ext uri="{FF2B5EF4-FFF2-40B4-BE49-F238E27FC236}">
                <a16:creationId xmlns:a16="http://schemas.microsoft.com/office/drawing/2014/main" id="{E353D4B3-CBB9-8A32-DD3E-612D0CA49609}"/>
              </a:ext>
            </a:extLst>
          </p:cNvPr>
          <p:cNvSpPr/>
          <p:nvPr/>
        </p:nvSpPr>
        <p:spPr>
          <a:xfrm>
            <a:off x="7293916" y="4477115"/>
            <a:ext cx="1464176" cy="123140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CODE</a:t>
            </a:r>
          </a:p>
        </p:txBody>
      </p:sp>
      <p:sp>
        <p:nvSpPr>
          <p:cNvPr id="18" name="Rectangle 17">
            <a:extLst>
              <a:ext uri="{FF2B5EF4-FFF2-40B4-BE49-F238E27FC236}">
                <a16:creationId xmlns:a16="http://schemas.microsoft.com/office/drawing/2014/main" id="{CBF8F07A-519E-E5F7-FDA3-8B99E9699714}"/>
              </a:ext>
            </a:extLst>
          </p:cNvPr>
          <p:cNvSpPr/>
          <p:nvPr/>
        </p:nvSpPr>
        <p:spPr>
          <a:xfrm>
            <a:off x="1688765" y="4470242"/>
            <a:ext cx="813959" cy="12536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ret</a:t>
            </a:r>
          </a:p>
        </p:txBody>
      </p:sp>
      <p:sp>
        <p:nvSpPr>
          <p:cNvPr id="19" name="TextBox 18">
            <a:extLst>
              <a:ext uri="{FF2B5EF4-FFF2-40B4-BE49-F238E27FC236}">
                <a16:creationId xmlns:a16="http://schemas.microsoft.com/office/drawing/2014/main" id="{376C2AD5-D5C8-04F5-63F3-97408A94BD12}"/>
              </a:ext>
            </a:extLst>
          </p:cNvPr>
          <p:cNvSpPr txBox="1"/>
          <p:nvPr/>
        </p:nvSpPr>
        <p:spPr>
          <a:xfrm>
            <a:off x="3336352" y="5029470"/>
            <a:ext cx="833217" cy="261610"/>
          </a:xfrm>
          <a:prstGeom prst="rect">
            <a:avLst/>
          </a:prstGeom>
          <a:noFill/>
        </p:spPr>
        <p:txBody>
          <a:bodyPr wrap="square" rtlCol="0">
            <a:spAutoFit/>
          </a:bodyPr>
          <a:lstStyle/>
          <a:p>
            <a:r>
              <a:rPr lang="en-US" sz="1100" b="1" dirty="0">
                <a:solidFill>
                  <a:schemeClr val="bg1"/>
                </a:solidFill>
              </a:rPr>
              <a:t>NOP</a:t>
            </a:r>
          </a:p>
        </p:txBody>
      </p:sp>
      <p:sp>
        <p:nvSpPr>
          <p:cNvPr id="20" name="TextBox 19">
            <a:extLst>
              <a:ext uri="{FF2B5EF4-FFF2-40B4-BE49-F238E27FC236}">
                <a16:creationId xmlns:a16="http://schemas.microsoft.com/office/drawing/2014/main" id="{2898E3C0-791C-078F-B1BB-E86FAB1678DB}"/>
              </a:ext>
            </a:extLst>
          </p:cNvPr>
          <p:cNvSpPr txBox="1"/>
          <p:nvPr/>
        </p:nvSpPr>
        <p:spPr>
          <a:xfrm>
            <a:off x="3743141" y="5025365"/>
            <a:ext cx="833217" cy="261610"/>
          </a:xfrm>
          <a:prstGeom prst="rect">
            <a:avLst/>
          </a:prstGeom>
          <a:noFill/>
        </p:spPr>
        <p:txBody>
          <a:bodyPr wrap="square" rtlCol="0">
            <a:spAutoFit/>
          </a:bodyPr>
          <a:lstStyle/>
          <a:p>
            <a:r>
              <a:rPr lang="en-US" sz="1100" b="1" dirty="0">
                <a:solidFill>
                  <a:schemeClr val="bg1"/>
                </a:solidFill>
              </a:rPr>
              <a:t>NOP</a:t>
            </a:r>
          </a:p>
        </p:txBody>
      </p:sp>
      <p:sp>
        <p:nvSpPr>
          <p:cNvPr id="21" name="TextBox 20">
            <a:extLst>
              <a:ext uri="{FF2B5EF4-FFF2-40B4-BE49-F238E27FC236}">
                <a16:creationId xmlns:a16="http://schemas.microsoft.com/office/drawing/2014/main" id="{95757954-BD31-3594-DF00-93D89C6C1A97}"/>
              </a:ext>
            </a:extLst>
          </p:cNvPr>
          <p:cNvSpPr txBox="1"/>
          <p:nvPr/>
        </p:nvSpPr>
        <p:spPr>
          <a:xfrm>
            <a:off x="4467747" y="5041831"/>
            <a:ext cx="833217" cy="261610"/>
          </a:xfrm>
          <a:prstGeom prst="rect">
            <a:avLst/>
          </a:prstGeom>
          <a:noFill/>
        </p:spPr>
        <p:txBody>
          <a:bodyPr wrap="square" rtlCol="0">
            <a:spAutoFit/>
          </a:bodyPr>
          <a:lstStyle/>
          <a:p>
            <a:r>
              <a:rPr lang="en-US" sz="1100" b="1" dirty="0">
                <a:solidFill>
                  <a:schemeClr val="bg1"/>
                </a:solidFill>
              </a:rPr>
              <a:t>NOP</a:t>
            </a:r>
          </a:p>
        </p:txBody>
      </p:sp>
      <p:sp>
        <p:nvSpPr>
          <p:cNvPr id="23" name="TextBox 22">
            <a:extLst>
              <a:ext uri="{FF2B5EF4-FFF2-40B4-BE49-F238E27FC236}">
                <a16:creationId xmlns:a16="http://schemas.microsoft.com/office/drawing/2014/main" id="{148E1AA5-1C10-49EA-09D1-0DE43D788403}"/>
              </a:ext>
            </a:extLst>
          </p:cNvPr>
          <p:cNvSpPr txBox="1"/>
          <p:nvPr/>
        </p:nvSpPr>
        <p:spPr>
          <a:xfrm>
            <a:off x="5735729" y="5032736"/>
            <a:ext cx="833217" cy="261610"/>
          </a:xfrm>
          <a:prstGeom prst="rect">
            <a:avLst/>
          </a:prstGeom>
          <a:noFill/>
        </p:spPr>
        <p:txBody>
          <a:bodyPr wrap="square" rtlCol="0">
            <a:spAutoFit/>
          </a:bodyPr>
          <a:lstStyle/>
          <a:p>
            <a:r>
              <a:rPr lang="en-US" sz="1100" b="1" dirty="0">
                <a:solidFill>
                  <a:schemeClr val="bg1"/>
                </a:solidFill>
              </a:rPr>
              <a:t>NOP</a:t>
            </a:r>
          </a:p>
        </p:txBody>
      </p:sp>
      <p:sp>
        <p:nvSpPr>
          <p:cNvPr id="25" name="TextBox 24">
            <a:extLst>
              <a:ext uri="{FF2B5EF4-FFF2-40B4-BE49-F238E27FC236}">
                <a16:creationId xmlns:a16="http://schemas.microsoft.com/office/drawing/2014/main" id="{964DF99B-3CDE-21A4-594B-5BE3826EB343}"/>
              </a:ext>
            </a:extLst>
          </p:cNvPr>
          <p:cNvSpPr txBox="1"/>
          <p:nvPr/>
        </p:nvSpPr>
        <p:spPr>
          <a:xfrm>
            <a:off x="4893434" y="5038784"/>
            <a:ext cx="833217" cy="261610"/>
          </a:xfrm>
          <a:prstGeom prst="rect">
            <a:avLst/>
          </a:prstGeom>
          <a:noFill/>
        </p:spPr>
        <p:txBody>
          <a:bodyPr wrap="square" rtlCol="0">
            <a:spAutoFit/>
          </a:bodyPr>
          <a:lstStyle/>
          <a:p>
            <a:r>
              <a:rPr lang="en-US" sz="1100" b="1" dirty="0">
                <a:solidFill>
                  <a:schemeClr val="bg1"/>
                </a:solidFill>
              </a:rPr>
              <a:t>NOP</a:t>
            </a:r>
          </a:p>
        </p:txBody>
      </p:sp>
      <p:sp>
        <p:nvSpPr>
          <p:cNvPr id="26" name="TextBox 25">
            <a:extLst>
              <a:ext uri="{FF2B5EF4-FFF2-40B4-BE49-F238E27FC236}">
                <a16:creationId xmlns:a16="http://schemas.microsoft.com/office/drawing/2014/main" id="{9DEA47E1-49CC-23CB-107F-11EA8B5081F2}"/>
              </a:ext>
            </a:extLst>
          </p:cNvPr>
          <p:cNvSpPr txBox="1"/>
          <p:nvPr/>
        </p:nvSpPr>
        <p:spPr>
          <a:xfrm>
            <a:off x="5295037" y="5032736"/>
            <a:ext cx="833217" cy="261610"/>
          </a:xfrm>
          <a:prstGeom prst="rect">
            <a:avLst/>
          </a:prstGeom>
          <a:noFill/>
        </p:spPr>
        <p:txBody>
          <a:bodyPr wrap="square" rtlCol="0">
            <a:spAutoFit/>
          </a:bodyPr>
          <a:lstStyle/>
          <a:p>
            <a:r>
              <a:rPr lang="en-US" sz="1100" b="1" dirty="0">
                <a:solidFill>
                  <a:schemeClr val="bg1"/>
                </a:solidFill>
              </a:rPr>
              <a:t>NOP</a:t>
            </a:r>
          </a:p>
        </p:txBody>
      </p:sp>
      <p:sp>
        <p:nvSpPr>
          <p:cNvPr id="27" name="TextBox 26">
            <a:extLst>
              <a:ext uri="{FF2B5EF4-FFF2-40B4-BE49-F238E27FC236}">
                <a16:creationId xmlns:a16="http://schemas.microsoft.com/office/drawing/2014/main" id="{BADB5FF6-4D6C-15F4-B6EE-EBD338F8EDE5}"/>
              </a:ext>
            </a:extLst>
          </p:cNvPr>
          <p:cNvSpPr txBox="1"/>
          <p:nvPr/>
        </p:nvSpPr>
        <p:spPr>
          <a:xfrm>
            <a:off x="6207074" y="5032736"/>
            <a:ext cx="833217" cy="261610"/>
          </a:xfrm>
          <a:prstGeom prst="rect">
            <a:avLst/>
          </a:prstGeom>
          <a:noFill/>
        </p:spPr>
        <p:txBody>
          <a:bodyPr wrap="square" rtlCol="0">
            <a:spAutoFit/>
          </a:bodyPr>
          <a:lstStyle/>
          <a:p>
            <a:r>
              <a:rPr lang="en-US" sz="1100" b="1" dirty="0">
                <a:solidFill>
                  <a:schemeClr val="bg1"/>
                </a:solidFill>
              </a:rPr>
              <a:t>NOP</a:t>
            </a:r>
          </a:p>
        </p:txBody>
      </p:sp>
      <p:sp>
        <p:nvSpPr>
          <p:cNvPr id="28" name="TextBox 27">
            <a:extLst>
              <a:ext uri="{FF2B5EF4-FFF2-40B4-BE49-F238E27FC236}">
                <a16:creationId xmlns:a16="http://schemas.microsoft.com/office/drawing/2014/main" id="{18DE859E-C4CF-7258-0D9A-3980591F99E1}"/>
              </a:ext>
            </a:extLst>
          </p:cNvPr>
          <p:cNvSpPr txBox="1"/>
          <p:nvPr/>
        </p:nvSpPr>
        <p:spPr>
          <a:xfrm>
            <a:off x="6717641" y="5039117"/>
            <a:ext cx="833217" cy="261610"/>
          </a:xfrm>
          <a:prstGeom prst="rect">
            <a:avLst/>
          </a:prstGeom>
          <a:noFill/>
        </p:spPr>
        <p:txBody>
          <a:bodyPr wrap="square" rtlCol="0">
            <a:spAutoFit/>
          </a:bodyPr>
          <a:lstStyle/>
          <a:p>
            <a:r>
              <a:rPr lang="en-US" sz="1100" b="1" dirty="0">
                <a:solidFill>
                  <a:schemeClr val="bg1"/>
                </a:solidFill>
              </a:rPr>
              <a:t>NOP</a:t>
            </a:r>
          </a:p>
        </p:txBody>
      </p:sp>
      <p:sp>
        <p:nvSpPr>
          <p:cNvPr id="29" name="TextBox 28">
            <a:extLst>
              <a:ext uri="{FF2B5EF4-FFF2-40B4-BE49-F238E27FC236}">
                <a16:creationId xmlns:a16="http://schemas.microsoft.com/office/drawing/2014/main" id="{B4E7484B-11CB-0F60-D161-5149B09BACDB}"/>
              </a:ext>
            </a:extLst>
          </p:cNvPr>
          <p:cNvSpPr txBox="1"/>
          <p:nvPr/>
        </p:nvSpPr>
        <p:spPr>
          <a:xfrm>
            <a:off x="362965" y="4134117"/>
            <a:ext cx="312906" cy="369332"/>
          </a:xfrm>
          <a:prstGeom prst="rect">
            <a:avLst/>
          </a:prstGeom>
          <a:noFill/>
        </p:spPr>
        <p:txBody>
          <a:bodyPr wrap="none" rtlCol="0">
            <a:spAutoFit/>
          </a:bodyPr>
          <a:lstStyle/>
          <a:p>
            <a:r>
              <a:rPr lang="en-US" dirty="0"/>
              <a:t>0</a:t>
            </a:r>
          </a:p>
        </p:txBody>
      </p:sp>
      <p:sp>
        <p:nvSpPr>
          <p:cNvPr id="30" name="TextBox 29">
            <a:extLst>
              <a:ext uri="{FF2B5EF4-FFF2-40B4-BE49-F238E27FC236}">
                <a16:creationId xmlns:a16="http://schemas.microsoft.com/office/drawing/2014/main" id="{9209BADC-80A5-E8D1-2988-5AD39E0B172B}"/>
              </a:ext>
            </a:extLst>
          </p:cNvPr>
          <p:cNvSpPr txBox="1"/>
          <p:nvPr/>
        </p:nvSpPr>
        <p:spPr>
          <a:xfrm>
            <a:off x="8604622" y="4107783"/>
            <a:ext cx="569387" cy="369332"/>
          </a:xfrm>
          <a:prstGeom prst="rect">
            <a:avLst/>
          </a:prstGeom>
          <a:noFill/>
        </p:spPr>
        <p:txBody>
          <a:bodyPr wrap="none" rtlCol="0">
            <a:spAutoFit/>
          </a:bodyPr>
          <a:lstStyle/>
          <a:p>
            <a:r>
              <a:rPr lang="en-US" dirty="0"/>
              <a:t>517</a:t>
            </a:r>
          </a:p>
        </p:txBody>
      </p:sp>
      <p:sp>
        <p:nvSpPr>
          <p:cNvPr id="31" name="TextBox 30">
            <a:extLst>
              <a:ext uri="{FF2B5EF4-FFF2-40B4-BE49-F238E27FC236}">
                <a16:creationId xmlns:a16="http://schemas.microsoft.com/office/drawing/2014/main" id="{C36970EE-1A3B-2849-FAD2-88F777D67DA8}"/>
              </a:ext>
            </a:extLst>
          </p:cNvPr>
          <p:cNvSpPr txBox="1"/>
          <p:nvPr/>
        </p:nvSpPr>
        <p:spPr>
          <a:xfrm>
            <a:off x="7742583" y="181611"/>
            <a:ext cx="4449417" cy="1200329"/>
          </a:xfrm>
          <a:prstGeom prst="rect">
            <a:avLst/>
          </a:prstGeom>
          <a:noFill/>
        </p:spPr>
        <p:txBody>
          <a:bodyPr wrap="square" rtlCol="0">
            <a:spAutoFit/>
          </a:bodyPr>
          <a:lstStyle/>
          <a:p>
            <a:r>
              <a:rPr lang="en-US" sz="2400" dirty="0"/>
              <a:t>This script build constructs a python list, and writes out the list to </a:t>
            </a:r>
            <a:r>
              <a:rPr lang="en-US" sz="2400" dirty="0" err="1">
                <a:latin typeface="Courier New" panose="02070309020205020404" pitchFamily="49" charset="0"/>
                <a:cs typeface="Courier New" panose="02070309020205020404" pitchFamily="49" charset="0"/>
              </a:rPr>
              <a:t>badfile</a:t>
            </a:r>
            <a:endParaRPr lang="en-US" sz="2400" dirty="0">
              <a:latin typeface="Courier New" panose="02070309020205020404" pitchFamily="49" charset="0"/>
              <a:cs typeface="Courier New" panose="02070309020205020404" pitchFamily="49" charset="0"/>
            </a:endParaRPr>
          </a:p>
        </p:txBody>
      </p:sp>
      <p:sp>
        <p:nvSpPr>
          <p:cNvPr id="32" name="TextBox 31">
            <a:extLst>
              <a:ext uri="{FF2B5EF4-FFF2-40B4-BE49-F238E27FC236}">
                <a16:creationId xmlns:a16="http://schemas.microsoft.com/office/drawing/2014/main" id="{085BB97D-4EBB-F519-783F-0E4B1A27DDA5}"/>
              </a:ext>
            </a:extLst>
          </p:cNvPr>
          <p:cNvSpPr txBox="1"/>
          <p:nvPr/>
        </p:nvSpPr>
        <p:spPr>
          <a:xfrm>
            <a:off x="7071036" y="4170927"/>
            <a:ext cx="569387" cy="369332"/>
          </a:xfrm>
          <a:prstGeom prst="rect">
            <a:avLst/>
          </a:prstGeom>
          <a:noFill/>
        </p:spPr>
        <p:txBody>
          <a:bodyPr wrap="none" rtlCol="0">
            <a:spAutoFit/>
          </a:bodyPr>
          <a:lstStyle/>
          <a:p>
            <a:r>
              <a:rPr lang="en-US" dirty="0"/>
              <a:t>500</a:t>
            </a:r>
          </a:p>
        </p:txBody>
      </p:sp>
      <mc:AlternateContent xmlns:mc="http://schemas.openxmlformats.org/markup-compatibility/2006">
        <mc:Choice xmlns:p14="http://schemas.microsoft.com/office/powerpoint/2010/main" Requires="p14">
          <p:contentPart p14:bwMode="auto" r:id="rId4">
            <p14:nvContentPartPr>
              <p14:cNvPr id="33" name="Ink 32">
                <a:extLst>
                  <a:ext uri="{FF2B5EF4-FFF2-40B4-BE49-F238E27FC236}">
                    <a16:creationId xmlns:a16="http://schemas.microsoft.com/office/drawing/2014/main" id="{614C9147-A065-9D77-CE72-9E9F007D7CDA}"/>
                  </a:ext>
                </a:extLst>
              </p14:cNvPr>
              <p14:cNvContentPartPr/>
              <p14:nvPr/>
            </p14:nvContentPartPr>
            <p14:xfrm>
              <a:off x="2048283" y="4025866"/>
              <a:ext cx="2392915" cy="570600"/>
            </p14:xfrm>
          </p:contentPart>
        </mc:Choice>
        <mc:Fallback>
          <p:pic>
            <p:nvPicPr>
              <p:cNvPr id="33" name="Ink 32">
                <a:extLst>
                  <a:ext uri="{FF2B5EF4-FFF2-40B4-BE49-F238E27FC236}">
                    <a16:creationId xmlns:a16="http://schemas.microsoft.com/office/drawing/2014/main" id="{614C9147-A065-9D77-CE72-9E9F007D7CDA}"/>
                  </a:ext>
                </a:extLst>
              </p:cNvPr>
              <p:cNvPicPr/>
              <p:nvPr/>
            </p:nvPicPr>
            <p:blipFill>
              <a:blip r:embed="rId5"/>
              <a:stretch>
                <a:fillRect/>
              </a:stretch>
            </p:blipFill>
            <p:spPr>
              <a:xfrm>
                <a:off x="2030278" y="4007866"/>
                <a:ext cx="2428566" cy="606240"/>
              </a:xfrm>
              <a:prstGeom prst="rect">
                <a:avLst/>
              </a:prstGeom>
            </p:spPr>
          </p:pic>
        </mc:Fallback>
      </mc:AlternateContent>
      <p:sp>
        <p:nvSpPr>
          <p:cNvPr id="34" name="TextBox 33">
            <a:extLst>
              <a:ext uri="{FF2B5EF4-FFF2-40B4-BE49-F238E27FC236}">
                <a16:creationId xmlns:a16="http://schemas.microsoft.com/office/drawing/2014/main" id="{EB112926-B79D-52F8-C6EC-DE3B159FB92C}"/>
              </a:ext>
            </a:extLst>
          </p:cNvPr>
          <p:cNvSpPr txBox="1"/>
          <p:nvPr/>
        </p:nvSpPr>
        <p:spPr>
          <a:xfrm>
            <a:off x="1424102" y="4126425"/>
            <a:ext cx="569387" cy="369332"/>
          </a:xfrm>
          <a:prstGeom prst="rect">
            <a:avLst/>
          </a:prstGeom>
          <a:noFill/>
        </p:spPr>
        <p:txBody>
          <a:bodyPr wrap="none" rtlCol="0">
            <a:spAutoFit/>
          </a:bodyPr>
          <a:lstStyle/>
          <a:p>
            <a:r>
              <a:rPr lang="en-US" dirty="0"/>
              <a:t>112</a:t>
            </a:r>
          </a:p>
        </p:txBody>
      </p:sp>
      <p:sp>
        <p:nvSpPr>
          <p:cNvPr id="35" name="Rectangle 34">
            <a:extLst>
              <a:ext uri="{FF2B5EF4-FFF2-40B4-BE49-F238E27FC236}">
                <a16:creationId xmlns:a16="http://schemas.microsoft.com/office/drawing/2014/main" id="{4DD48413-8F41-6A2E-01A0-3251015DB011}"/>
              </a:ext>
            </a:extLst>
          </p:cNvPr>
          <p:cNvSpPr/>
          <p:nvPr/>
        </p:nvSpPr>
        <p:spPr>
          <a:xfrm>
            <a:off x="990600" y="1981200"/>
            <a:ext cx="1115667" cy="1843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6B00E18E-05E1-64EB-A971-CCB5F96ED7E5}"/>
              </a:ext>
            </a:extLst>
          </p:cNvPr>
          <p:cNvSpPr txBox="1"/>
          <p:nvPr/>
        </p:nvSpPr>
        <p:spPr>
          <a:xfrm>
            <a:off x="362965" y="3327098"/>
            <a:ext cx="11364433" cy="369332"/>
          </a:xfrm>
          <a:prstGeom prst="rect">
            <a:avLst/>
          </a:prstGeom>
          <a:noFill/>
        </p:spPr>
        <p:txBody>
          <a:bodyPr wrap="square" rtlCol="0">
            <a:spAutoFit/>
          </a:bodyPr>
          <a:lstStyle/>
          <a:p>
            <a:r>
              <a:rPr lang="en-US" dirty="0"/>
              <a:t>We cant go too far, otherwise it will not be read by </a:t>
            </a:r>
            <a:r>
              <a:rPr lang="en-US" dirty="0" err="1"/>
              <a:t>badfile</a:t>
            </a:r>
            <a:r>
              <a:rPr lang="en-US" dirty="0"/>
              <a:t> (the vulnerable program only reads up to 517 bytes)</a:t>
            </a:r>
          </a:p>
        </p:txBody>
      </p:sp>
      <p:sp>
        <p:nvSpPr>
          <p:cNvPr id="37" name="TextBox 36">
            <a:extLst>
              <a:ext uri="{FF2B5EF4-FFF2-40B4-BE49-F238E27FC236}">
                <a16:creationId xmlns:a16="http://schemas.microsoft.com/office/drawing/2014/main" id="{6907A467-AD59-ADF3-0EE9-13DD51962A55}"/>
              </a:ext>
            </a:extLst>
          </p:cNvPr>
          <p:cNvSpPr txBox="1"/>
          <p:nvPr/>
        </p:nvSpPr>
        <p:spPr>
          <a:xfrm>
            <a:off x="990600" y="1927125"/>
            <a:ext cx="1151277" cy="307777"/>
          </a:xfrm>
          <a:prstGeom prst="rect">
            <a:avLst/>
          </a:prstGeom>
          <a:noFill/>
        </p:spPr>
        <p:txBody>
          <a:bodyPr wrap="none" rtlCol="0">
            <a:spAutoFit/>
          </a:bodyPr>
          <a:lstStyle/>
          <a:p>
            <a:r>
              <a:rPr lang="en-US" sz="1400" dirty="0">
                <a:solidFill>
                  <a:srgbClr val="FF0000"/>
                </a:solidFill>
                <a:latin typeface="Courier New" panose="02070309020205020404" pitchFamily="49" charset="0"/>
                <a:cs typeface="Courier New" panose="02070309020205020404" pitchFamily="49" charset="0"/>
              </a:rPr>
              <a:t>0xfffcb28</a:t>
            </a:r>
          </a:p>
        </p:txBody>
      </p:sp>
      <p:sp>
        <p:nvSpPr>
          <p:cNvPr id="38" name="TextBox 37">
            <a:extLst>
              <a:ext uri="{FF2B5EF4-FFF2-40B4-BE49-F238E27FC236}">
                <a16:creationId xmlns:a16="http://schemas.microsoft.com/office/drawing/2014/main" id="{B9EC677D-3D74-9780-05D0-AC2508AECAA6}"/>
              </a:ext>
            </a:extLst>
          </p:cNvPr>
          <p:cNvSpPr txBox="1"/>
          <p:nvPr/>
        </p:nvSpPr>
        <p:spPr>
          <a:xfrm>
            <a:off x="372390" y="5882604"/>
            <a:ext cx="6288901" cy="369332"/>
          </a:xfrm>
          <a:prstGeom prst="rect">
            <a:avLst/>
          </a:prstGeom>
          <a:noFill/>
        </p:spPr>
        <p:txBody>
          <a:bodyPr wrap="none" rtlCol="0">
            <a:spAutoFit/>
          </a:bodyPr>
          <a:lstStyle/>
          <a:p>
            <a:r>
              <a:rPr lang="en-US" dirty="0"/>
              <a:t>Our attack no longer works, because our payload got cut off</a:t>
            </a:r>
          </a:p>
        </p:txBody>
      </p:sp>
      <p:sp>
        <p:nvSpPr>
          <p:cNvPr id="39" name="Rectangle 38">
            <a:extLst>
              <a:ext uri="{FF2B5EF4-FFF2-40B4-BE49-F238E27FC236}">
                <a16:creationId xmlns:a16="http://schemas.microsoft.com/office/drawing/2014/main" id="{4C9D48F6-699C-F019-78F8-1977EDC199B9}"/>
              </a:ext>
            </a:extLst>
          </p:cNvPr>
          <p:cNvSpPr/>
          <p:nvPr/>
        </p:nvSpPr>
        <p:spPr>
          <a:xfrm>
            <a:off x="1263960" y="1195291"/>
            <a:ext cx="424805" cy="1769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A3869CE8-6DA3-E3D2-F509-851FA1108FA4}"/>
              </a:ext>
            </a:extLst>
          </p:cNvPr>
          <p:cNvSpPr txBox="1"/>
          <p:nvPr/>
        </p:nvSpPr>
        <p:spPr>
          <a:xfrm>
            <a:off x="1129906" y="1129896"/>
            <a:ext cx="506870" cy="307777"/>
          </a:xfrm>
          <a:prstGeom prst="rect">
            <a:avLst/>
          </a:prstGeom>
          <a:noFill/>
        </p:spPr>
        <p:txBody>
          <a:bodyPr wrap="none" rtlCol="0">
            <a:spAutoFit/>
          </a:bodyPr>
          <a:lstStyle/>
          <a:p>
            <a:r>
              <a:rPr lang="en-US" sz="1400" dirty="0">
                <a:solidFill>
                  <a:srgbClr val="FF0000"/>
                </a:solidFill>
                <a:latin typeface="Courier New" panose="02070309020205020404" pitchFamily="49" charset="0"/>
                <a:cs typeface="Courier New" panose="02070309020205020404" pitchFamily="49" charset="0"/>
              </a:rPr>
              <a:t>500</a:t>
            </a:r>
          </a:p>
        </p:txBody>
      </p:sp>
      <p:sp>
        <p:nvSpPr>
          <p:cNvPr id="64" name="Rectangle 63">
            <a:extLst>
              <a:ext uri="{FF2B5EF4-FFF2-40B4-BE49-F238E27FC236}">
                <a16:creationId xmlns:a16="http://schemas.microsoft.com/office/drawing/2014/main" id="{C9785ED3-ACE6-BA49-3D91-EB5B9D111218}"/>
              </a:ext>
            </a:extLst>
          </p:cNvPr>
          <p:cNvSpPr/>
          <p:nvPr/>
        </p:nvSpPr>
        <p:spPr>
          <a:xfrm>
            <a:off x="8758092" y="4477115"/>
            <a:ext cx="321984" cy="1229446"/>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Arrow Connector 64">
            <a:extLst>
              <a:ext uri="{FF2B5EF4-FFF2-40B4-BE49-F238E27FC236}">
                <a16:creationId xmlns:a16="http://schemas.microsoft.com/office/drawing/2014/main" id="{D88A586F-AEBD-1FCA-85DB-F7715F0EA341}"/>
              </a:ext>
            </a:extLst>
          </p:cNvPr>
          <p:cNvCxnSpPr/>
          <p:nvPr/>
        </p:nvCxnSpPr>
        <p:spPr>
          <a:xfrm flipH="1" flipV="1">
            <a:off x="8915400" y="5257800"/>
            <a:ext cx="685800" cy="448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05E2E765-2239-0FDA-E70B-6A95E8B7F656}"/>
              </a:ext>
            </a:extLst>
          </p:cNvPr>
          <p:cNvSpPr txBox="1"/>
          <p:nvPr/>
        </p:nvSpPr>
        <p:spPr>
          <a:xfrm>
            <a:off x="9624775" y="5361316"/>
            <a:ext cx="1933410" cy="923330"/>
          </a:xfrm>
          <a:prstGeom prst="rect">
            <a:avLst/>
          </a:prstGeom>
          <a:noFill/>
        </p:spPr>
        <p:txBody>
          <a:bodyPr wrap="square" rtlCol="0">
            <a:spAutoFit/>
          </a:bodyPr>
          <a:lstStyle/>
          <a:p>
            <a:r>
              <a:rPr lang="en-US" dirty="0"/>
              <a:t>Malicious code that will not be read in by </a:t>
            </a:r>
            <a:r>
              <a:rPr lang="en-US" dirty="0" err="1"/>
              <a:t>badfile</a:t>
            </a:r>
            <a:endParaRPr lang="en-US" dirty="0"/>
          </a:p>
        </p:txBody>
      </p:sp>
      <mc:AlternateContent xmlns:mc="http://schemas.openxmlformats.org/markup-compatibility/2006">
        <mc:Choice xmlns:p14="http://schemas.microsoft.com/office/powerpoint/2010/main" Requires="p14">
          <p:contentPart p14:bwMode="auto" r:id="rId6">
            <p14:nvContentPartPr>
              <p14:cNvPr id="67" name="Ink 66">
                <a:extLst>
                  <a:ext uri="{FF2B5EF4-FFF2-40B4-BE49-F238E27FC236}">
                    <a16:creationId xmlns:a16="http://schemas.microsoft.com/office/drawing/2014/main" id="{AD7E7B5B-E8D3-D606-4590-66C986BFBECE}"/>
                  </a:ext>
                </a:extLst>
              </p14:cNvPr>
              <p14:cNvContentPartPr/>
              <p14:nvPr/>
            </p14:nvContentPartPr>
            <p14:xfrm>
              <a:off x="481204" y="1259422"/>
              <a:ext cx="1112400" cy="28080"/>
            </p14:xfrm>
          </p:contentPart>
        </mc:Choice>
        <mc:Fallback>
          <p:pic>
            <p:nvPicPr>
              <p:cNvPr id="67" name="Ink 66">
                <a:extLst>
                  <a:ext uri="{FF2B5EF4-FFF2-40B4-BE49-F238E27FC236}">
                    <a16:creationId xmlns:a16="http://schemas.microsoft.com/office/drawing/2014/main" id="{AD7E7B5B-E8D3-D606-4590-66C986BFBECE}"/>
                  </a:ext>
                </a:extLst>
              </p:cNvPr>
              <p:cNvPicPr/>
              <p:nvPr/>
            </p:nvPicPr>
            <p:blipFill>
              <a:blip r:embed="rId7"/>
              <a:stretch>
                <a:fillRect/>
              </a:stretch>
            </p:blipFill>
            <p:spPr>
              <a:xfrm>
                <a:off x="445204" y="1187422"/>
                <a:ext cx="1184040" cy="171720"/>
              </a:xfrm>
              <a:prstGeom prst="rect">
                <a:avLst/>
              </a:prstGeom>
            </p:spPr>
          </p:pic>
        </mc:Fallback>
      </mc:AlternateContent>
    </p:spTree>
    <p:extLst>
      <p:ext uri="{BB962C8B-B14F-4D97-AF65-F5344CB8AC3E}">
        <p14:creationId xmlns:p14="http://schemas.microsoft.com/office/powerpoint/2010/main" val="28103179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72</a:t>
            </a:fld>
            <a:endParaRPr lang="en-US" dirty="0"/>
          </a:p>
        </p:txBody>
      </p:sp>
      <p:sp>
        <p:nvSpPr>
          <p:cNvPr id="77" name="object 4">
            <a:extLst>
              <a:ext uri="{FF2B5EF4-FFF2-40B4-BE49-F238E27FC236}">
                <a16:creationId xmlns:a16="http://schemas.microsoft.com/office/drawing/2014/main" id="{E25714CE-672E-0CA0-92A5-AF0165072D82}"/>
              </a:ext>
            </a:extLst>
          </p:cNvPr>
          <p:cNvSpPr txBox="1">
            <a:spLocks noGrp="1"/>
          </p:cNvSpPr>
          <p:nvPr>
            <p:ph type="title"/>
          </p:nvPr>
        </p:nvSpPr>
        <p:spPr>
          <a:xfrm>
            <a:off x="76200" y="0"/>
            <a:ext cx="2209800" cy="505267"/>
          </a:xfrm>
          <a:prstGeom prst="rect">
            <a:avLst/>
          </a:prstGeom>
        </p:spPr>
        <p:txBody>
          <a:bodyPr vert="horz" wrap="square" lIns="0" tIns="12700" rIns="0" bIns="0" rtlCol="0">
            <a:spAutoFit/>
          </a:bodyPr>
          <a:lstStyle/>
          <a:p>
            <a:pPr marL="12700">
              <a:lnSpc>
                <a:spcPct val="100000"/>
              </a:lnSpc>
              <a:spcBef>
                <a:spcPts val="100"/>
              </a:spcBef>
            </a:pPr>
            <a:r>
              <a:rPr sz="3200" b="1" i="1" spc="-10" dirty="0">
                <a:solidFill>
                  <a:srgbClr val="000000"/>
                </a:solidFill>
                <a:latin typeface="Arial"/>
                <a:cs typeface="Arial"/>
              </a:rPr>
              <a:t>exploit.py</a:t>
            </a:r>
            <a:endParaRPr sz="3200" b="1" dirty="0">
              <a:latin typeface="Arial"/>
              <a:cs typeface="Arial"/>
            </a:endParaRPr>
          </a:p>
        </p:txBody>
      </p:sp>
      <p:pic>
        <p:nvPicPr>
          <p:cNvPr id="78" name="Picture 77">
            <a:extLst>
              <a:ext uri="{FF2B5EF4-FFF2-40B4-BE49-F238E27FC236}">
                <a16:creationId xmlns:a16="http://schemas.microsoft.com/office/drawing/2014/main" id="{6BB6F9BC-B123-9DAC-5644-3D312814AA2C}"/>
              </a:ext>
            </a:extLst>
          </p:cNvPr>
          <p:cNvPicPr>
            <a:picLocks noChangeAspect="1"/>
          </p:cNvPicPr>
          <p:nvPr/>
        </p:nvPicPr>
        <p:blipFill rotWithShape="1">
          <a:blip r:embed="rId3"/>
          <a:srcRect t="41689" b="14898"/>
          <a:stretch/>
        </p:blipFill>
        <p:spPr>
          <a:xfrm>
            <a:off x="458938" y="665640"/>
            <a:ext cx="7315200" cy="2542601"/>
          </a:xfrm>
          <a:prstGeom prst="rect">
            <a:avLst/>
          </a:prstGeom>
        </p:spPr>
      </p:pic>
      <p:sp>
        <p:nvSpPr>
          <p:cNvPr id="79" name="TextBox 78">
            <a:extLst>
              <a:ext uri="{FF2B5EF4-FFF2-40B4-BE49-F238E27FC236}">
                <a16:creationId xmlns:a16="http://schemas.microsoft.com/office/drawing/2014/main" id="{1EBA4C47-CB10-A741-626E-ED0DCF0EEC84}"/>
              </a:ext>
            </a:extLst>
          </p:cNvPr>
          <p:cNvSpPr txBox="1"/>
          <p:nvPr/>
        </p:nvSpPr>
        <p:spPr>
          <a:xfrm>
            <a:off x="2286000" y="200906"/>
            <a:ext cx="4753224" cy="369332"/>
          </a:xfrm>
          <a:prstGeom prst="rect">
            <a:avLst/>
          </a:prstGeom>
          <a:noFill/>
        </p:spPr>
        <p:txBody>
          <a:bodyPr wrap="none" rtlCol="0">
            <a:spAutoFit/>
          </a:bodyPr>
          <a:lstStyle/>
          <a:p>
            <a:r>
              <a:rPr lang="en-US" dirty="0"/>
              <a:t>This script will construct our </a:t>
            </a:r>
            <a:r>
              <a:rPr lang="en-US" dirty="0" err="1">
                <a:latin typeface="Courier New" panose="02070309020205020404" pitchFamily="49" charset="0"/>
                <a:cs typeface="Courier New" panose="02070309020205020404" pitchFamily="49" charset="0"/>
              </a:rPr>
              <a:t>badfile</a:t>
            </a:r>
            <a:r>
              <a:rPr lang="en-US" dirty="0"/>
              <a:t> for us!</a:t>
            </a:r>
          </a:p>
        </p:txBody>
      </p:sp>
      <p:sp>
        <p:nvSpPr>
          <p:cNvPr id="80" name="TextBox 79">
            <a:extLst>
              <a:ext uri="{FF2B5EF4-FFF2-40B4-BE49-F238E27FC236}">
                <a16:creationId xmlns:a16="http://schemas.microsoft.com/office/drawing/2014/main" id="{7B5B1CBB-AC0C-6979-30FF-C0248EBAFDCF}"/>
              </a:ext>
            </a:extLst>
          </p:cNvPr>
          <p:cNvSpPr txBox="1"/>
          <p:nvPr/>
        </p:nvSpPr>
        <p:spPr>
          <a:xfrm>
            <a:off x="7742583" y="181611"/>
            <a:ext cx="4449417" cy="1200329"/>
          </a:xfrm>
          <a:prstGeom prst="rect">
            <a:avLst/>
          </a:prstGeom>
          <a:noFill/>
        </p:spPr>
        <p:txBody>
          <a:bodyPr wrap="square" rtlCol="0">
            <a:spAutoFit/>
          </a:bodyPr>
          <a:lstStyle/>
          <a:p>
            <a:r>
              <a:rPr lang="en-US" sz="2400" dirty="0"/>
              <a:t>This script build constructs a python list, and writes out the list to </a:t>
            </a:r>
            <a:r>
              <a:rPr lang="en-US" sz="2400" dirty="0" err="1">
                <a:latin typeface="Courier New" panose="02070309020205020404" pitchFamily="49" charset="0"/>
                <a:cs typeface="Courier New" panose="02070309020205020404" pitchFamily="49" charset="0"/>
              </a:rPr>
              <a:t>badfile</a:t>
            </a:r>
            <a:endParaRPr lang="en-US" sz="2400" dirty="0">
              <a:latin typeface="Courier New" panose="02070309020205020404" pitchFamily="49" charset="0"/>
              <a:cs typeface="Courier New" panose="02070309020205020404" pitchFamily="49" charset="0"/>
            </a:endParaRPr>
          </a:p>
        </p:txBody>
      </p:sp>
      <p:sp>
        <p:nvSpPr>
          <p:cNvPr id="81" name="Rectangle 80">
            <a:extLst>
              <a:ext uri="{FF2B5EF4-FFF2-40B4-BE49-F238E27FC236}">
                <a16:creationId xmlns:a16="http://schemas.microsoft.com/office/drawing/2014/main" id="{367847E8-7F0F-5B80-B4C5-720F82DF2FB4}"/>
              </a:ext>
            </a:extLst>
          </p:cNvPr>
          <p:cNvSpPr/>
          <p:nvPr/>
        </p:nvSpPr>
        <p:spPr>
          <a:xfrm>
            <a:off x="990600" y="1981200"/>
            <a:ext cx="1115667" cy="1843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1CB68A5B-033A-5556-3827-45530364F3BE}"/>
              </a:ext>
            </a:extLst>
          </p:cNvPr>
          <p:cNvSpPr txBox="1"/>
          <p:nvPr/>
        </p:nvSpPr>
        <p:spPr>
          <a:xfrm>
            <a:off x="372390" y="3452474"/>
            <a:ext cx="11364433" cy="369332"/>
          </a:xfrm>
          <a:prstGeom prst="rect">
            <a:avLst/>
          </a:prstGeom>
          <a:noFill/>
        </p:spPr>
        <p:txBody>
          <a:bodyPr wrap="square" rtlCol="0">
            <a:spAutoFit/>
          </a:bodyPr>
          <a:lstStyle/>
          <a:p>
            <a:r>
              <a:rPr lang="en-US" dirty="0"/>
              <a:t>We can’t guess too far, otherwise we won’t hit our NOP sled</a:t>
            </a:r>
          </a:p>
        </p:txBody>
      </p:sp>
      <p:sp>
        <p:nvSpPr>
          <p:cNvPr id="83" name="TextBox 82">
            <a:extLst>
              <a:ext uri="{FF2B5EF4-FFF2-40B4-BE49-F238E27FC236}">
                <a16:creationId xmlns:a16="http://schemas.microsoft.com/office/drawing/2014/main" id="{2ED5083F-B1D9-33AD-D5A2-45B21932D5E0}"/>
              </a:ext>
            </a:extLst>
          </p:cNvPr>
          <p:cNvSpPr txBox="1"/>
          <p:nvPr/>
        </p:nvSpPr>
        <p:spPr>
          <a:xfrm>
            <a:off x="990600" y="1927125"/>
            <a:ext cx="1151277" cy="307777"/>
          </a:xfrm>
          <a:prstGeom prst="rect">
            <a:avLst/>
          </a:prstGeom>
          <a:noFill/>
        </p:spPr>
        <p:txBody>
          <a:bodyPr wrap="none" rtlCol="0">
            <a:spAutoFit/>
          </a:bodyPr>
          <a:lstStyle/>
          <a:p>
            <a:r>
              <a:rPr lang="en-US" sz="1400" dirty="0">
                <a:solidFill>
                  <a:srgbClr val="FF0000"/>
                </a:solidFill>
                <a:latin typeface="Courier New" panose="02070309020205020404" pitchFamily="49" charset="0"/>
                <a:cs typeface="Courier New" panose="02070309020205020404" pitchFamily="49" charset="0"/>
              </a:rPr>
              <a:t>0xfffffff</a:t>
            </a:r>
          </a:p>
        </p:txBody>
      </p:sp>
      <p:sp>
        <p:nvSpPr>
          <p:cNvPr id="84" name="TextBox 83">
            <a:extLst>
              <a:ext uri="{FF2B5EF4-FFF2-40B4-BE49-F238E27FC236}">
                <a16:creationId xmlns:a16="http://schemas.microsoft.com/office/drawing/2014/main" id="{5C8D96EE-D2E7-3C36-75FA-010A0C3166D2}"/>
              </a:ext>
            </a:extLst>
          </p:cNvPr>
          <p:cNvSpPr txBox="1"/>
          <p:nvPr/>
        </p:nvSpPr>
        <p:spPr>
          <a:xfrm>
            <a:off x="372390" y="5882604"/>
            <a:ext cx="8430513" cy="369332"/>
          </a:xfrm>
          <a:prstGeom prst="rect">
            <a:avLst/>
          </a:prstGeom>
          <a:noFill/>
        </p:spPr>
        <p:txBody>
          <a:bodyPr wrap="none" rtlCol="0">
            <a:spAutoFit/>
          </a:bodyPr>
          <a:lstStyle/>
          <a:p>
            <a:r>
              <a:rPr lang="en-US" dirty="0"/>
              <a:t>Our attack no longer works, because our NOP sled never hits the malicious code</a:t>
            </a:r>
          </a:p>
        </p:txBody>
      </p:sp>
      <p:sp>
        <p:nvSpPr>
          <p:cNvPr id="85" name="Rectangle 84">
            <a:extLst>
              <a:ext uri="{FF2B5EF4-FFF2-40B4-BE49-F238E27FC236}">
                <a16:creationId xmlns:a16="http://schemas.microsoft.com/office/drawing/2014/main" id="{4F016ACD-944B-9CD4-B595-13D0E3470CFC}"/>
              </a:ext>
            </a:extLst>
          </p:cNvPr>
          <p:cNvSpPr/>
          <p:nvPr/>
        </p:nvSpPr>
        <p:spPr>
          <a:xfrm>
            <a:off x="1263960" y="1195291"/>
            <a:ext cx="424805" cy="1769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FBA06547-CCB5-A896-9662-061E640B17C8}"/>
              </a:ext>
            </a:extLst>
          </p:cNvPr>
          <p:cNvSpPr txBox="1"/>
          <p:nvPr/>
        </p:nvSpPr>
        <p:spPr>
          <a:xfrm>
            <a:off x="1129906" y="1129896"/>
            <a:ext cx="506870" cy="307777"/>
          </a:xfrm>
          <a:prstGeom prst="rect">
            <a:avLst/>
          </a:prstGeom>
          <a:noFill/>
        </p:spPr>
        <p:txBody>
          <a:bodyPr wrap="none" rtlCol="0">
            <a:spAutoFit/>
          </a:bodyPr>
          <a:lstStyle/>
          <a:p>
            <a:r>
              <a:rPr lang="en-US" sz="1400" dirty="0">
                <a:solidFill>
                  <a:srgbClr val="FF0000"/>
                </a:solidFill>
                <a:latin typeface="Courier New" panose="02070309020205020404" pitchFamily="49" charset="0"/>
                <a:cs typeface="Courier New" panose="02070309020205020404" pitchFamily="49" charset="0"/>
              </a:rPr>
              <a:t>400</a:t>
            </a:r>
          </a:p>
        </p:txBody>
      </p:sp>
      <p:sp>
        <p:nvSpPr>
          <p:cNvPr id="87" name="Rectangle 86">
            <a:extLst>
              <a:ext uri="{FF2B5EF4-FFF2-40B4-BE49-F238E27FC236}">
                <a16:creationId xmlns:a16="http://schemas.microsoft.com/office/drawing/2014/main" id="{81B62656-7F5A-3D33-6DC9-9A31178D0121}"/>
              </a:ext>
            </a:extLst>
          </p:cNvPr>
          <p:cNvSpPr/>
          <p:nvPr/>
        </p:nvSpPr>
        <p:spPr>
          <a:xfrm>
            <a:off x="533400" y="4495800"/>
            <a:ext cx="8229600" cy="1219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E4596972-DC92-5AC7-8552-172D61C75DA1}"/>
              </a:ext>
            </a:extLst>
          </p:cNvPr>
          <p:cNvSpPr txBox="1"/>
          <p:nvPr/>
        </p:nvSpPr>
        <p:spPr>
          <a:xfrm>
            <a:off x="505436" y="5053368"/>
            <a:ext cx="833217" cy="261610"/>
          </a:xfrm>
          <a:prstGeom prst="rect">
            <a:avLst/>
          </a:prstGeom>
          <a:noFill/>
        </p:spPr>
        <p:txBody>
          <a:bodyPr wrap="square" rtlCol="0">
            <a:spAutoFit/>
          </a:bodyPr>
          <a:lstStyle/>
          <a:p>
            <a:r>
              <a:rPr lang="en-US" sz="1100" b="1" dirty="0">
                <a:solidFill>
                  <a:schemeClr val="bg1"/>
                </a:solidFill>
              </a:rPr>
              <a:t>NOP</a:t>
            </a:r>
          </a:p>
        </p:txBody>
      </p:sp>
      <p:sp>
        <p:nvSpPr>
          <p:cNvPr id="89" name="TextBox 88">
            <a:extLst>
              <a:ext uri="{FF2B5EF4-FFF2-40B4-BE49-F238E27FC236}">
                <a16:creationId xmlns:a16="http://schemas.microsoft.com/office/drawing/2014/main" id="{ADBF6BCE-39DA-434E-A8DD-0C3A234270F5}"/>
              </a:ext>
            </a:extLst>
          </p:cNvPr>
          <p:cNvSpPr txBox="1"/>
          <p:nvPr/>
        </p:nvSpPr>
        <p:spPr>
          <a:xfrm>
            <a:off x="863400" y="5053282"/>
            <a:ext cx="833217" cy="261610"/>
          </a:xfrm>
          <a:prstGeom prst="rect">
            <a:avLst/>
          </a:prstGeom>
          <a:noFill/>
        </p:spPr>
        <p:txBody>
          <a:bodyPr wrap="square" rtlCol="0">
            <a:spAutoFit/>
          </a:bodyPr>
          <a:lstStyle/>
          <a:p>
            <a:r>
              <a:rPr lang="en-US" sz="1100" b="1" dirty="0">
                <a:solidFill>
                  <a:schemeClr val="bg1"/>
                </a:solidFill>
              </a:rPr>
              <a:t>NOP</a:t>
            </a:r>
          </a:p>
        </p:txBody>
      </p:sp>
      <p:sp>
        <p:nvSpPr>
          <p:cNvPr id="90" name="TextBox 89">
            <a:extLst>
              <a:ext uri="{FF2B5EF4-FFF2-40B4-BE49-F238E27FC236}">
                <a16:creationId xmlns:a16="http://schemas.microsoft.com/office/drawing/2014/main" id="{C0397DDB-0F70-76A5-B40B-FE8E40F2A150}"/>
              </a:ext>
            </a:extLst>
          </p:cNvPr>
          <p:cNvSpPr txBox="1"/>
          <p:nvPr/>
        </p:nvSpPr>
        <p:spPr>
          <a:xfrm>
            <a:off x="1235539" y="5053454"/>
            <a:ext cx="833217" cy="261610"/>
          </a:xfrm>
          <a:prstGeom prst="rect">
            <a:avLst/>
          </a:prstGeom>
          <a:noFill/>
        </p:spPr>
        <p:txBody>
          <a:bodyPr wrap="square" rtlCol="0">
            <a:spAutoFit/>
          </a:bodyPr>
          <a:lstStyle/>
          <a:p>
            <a:r>
              <a:rPr lang="en-US" sz="1100" b="1" dirty="0">
                <a:solidFill>
                  <a:schemeClr val="bg1"/>
                </a:solidFill>
              </a:rPr>
              <a:t>NOP</a:t>
            </a:r>
          </a:p>
        </p:txBody>
      </p:sp>
      <p:sp>
        <p:nvSpPr>
          <p:cNvPr id="91" name="TextBox 90">
            <a:extLst>
              <a:ext uri="{FF2B5EF4-FFF2-40B4-BE49-F238E27FC236}">
                <a16:creationId xmlns:a16="http://schemas.microsoft.com/office/drawing/2014/main" id="{ED2815BE-6EB7-1ADD-C7F7-0BDF18A1B474}"/>
              </a:ext>
            </a:extLst>
          </p:cNvPr>
          <p:cNvSpPr txBox="1"/>
          <p:nvPr/>
        </p:nvSpPr>
        <p:spPr>
          <a:xfrm>
            <a:off x="2509062" y="5038565"/>
            <a:ext cx="833217" cy="261610"/>
          </a:xfrm>
          <a:prstGeom prst="rect">
            <a:avLst/>
          </a:prstGeom>
          <a:noFill/>
        </p:spPr>
        <p:txBody>
          <a:bodyPr wrap="square" rtlCol="0">
            <a:spAutoFit/>
          </a:bodyPr>
          <a:lstStyle/>
          <a:p>
            <a:r>
              <a:rPr lang="en-US" sz="1100" b="1" dirty="0">
                <a:solidFill>
                  <a:schemeClr val="bg1"/>
                </a:solidFill>
              </a:rPr>
              <a:t>NOP</a:t>
            </a:r>
          </a:p>
        </p:txBody>
      </p:sp>
      <p:sp>
        <p:nvSpPr>
          <p:cNvPr id="92" name="TextBox 91">
            <a:extLst>
              <a:ext uri="{FF2B5EF4-FFF2-40B4-BE49-F238E27FC236}">
                <a16:creationId xmlns:a16="http://schemas.microsoft.com/office/drawing/2014/main" id="{3A7357FF-7E62-C009-B330-6C000CDB2E39}"/>
              </a:ext>
            </a:extLst>
          </p:cNvPr>
          <p:cNvSpPr txBox="1"/>
          <p:nvPr/>
        </p:nvSpPr>
        <p:spPr>
          <a:xfrm>
            <a:off x="4110354" y="5038565"/>
            <a:ext cx="833217" cy="261610"/>
          </a:xfrm>
          <a:prstGeom prst="rect">
            <a:avLst/>
          </a:prstGeom>
          <a:noFill/>
        </p:spPr>
        <p:txBody>
          <a:bodyPr wrap="square" rtlCol="0">
            <a:spAutoFit/>
          </a:bodyPr>
          <a:lstStyle/>
          <a:p>
            <a:r>
              <a:rPr lang="en-US" sz="1100" b="1" dirty="0">
                <a:solidFill>
                  <a:schemeClr val="bg1"/>
                </a:solidFill>
              </a:rPr>
              <a:t>NOP</a:t>
            </a:r>
          </a:p>
        </p:txBody>
      </p:sp>
      <p:sp>
        <p:nvSpPr>
          <p:cNvPr id="93" name="TextBox 92">
            <a:extLst>
              <a:ext uri="{FF2B5EF4-FFF2-40B4-BE49-F238E27FC236}">
                <a16:creationId xmlns:a16="http://schemas.microsoft.com/office/drawing/2014/main" id="{74111F79-D052-BBE5-39E5-31D0C7E43467}"/>
              </a:ext>
            </a:extLst>
          </p:cNvPr>
          <p:cNvSpPr txBox="1"/>
          <p:nvPr/>
        </p:nvSpPr>
        <p:spPr>
          <a:xfrm>
            <a:off x="2934749" y="5035518"/>
            <a:ext cx="833217" cy="261610"/>
          </a:xfrm>
          <a:prstGeom prst="rect">
            <a:avLst/>
          </a:prstGeom>
          <a:noFill/>
        </p:spPr>
        <p:txBody>
          <a:bodyPr wrap="square" rtlCol="0">
            <a:spAutoFit/>
          </a:bodyPr>
          <a:lstStyle/>
          <a:p>
            <a:r>
              <a:rPr lang="en-US" sz="1100" b="1" dirty="0">
                <a:solidFill>
                  <a:schemeClr val="bg1"/>
                </a:solidFill>
              </a:rPr>
              <a:t>NOP</a:t>
            </a:r>
          </a:p>
        </p:txBody>
      </p:sp>
      <p:sp>
        <p:nvSpPr>
          <p:cNvPr id="94" name="Rectangle 93">
            <a:extLst>
              <a:ext uri="{FF2B5EF4-FFF2-40B4-BE49-F238E27FC236}">
                <a16:creationId xmlns:a16="http://schemas.microsoft.com/office/drawing/2014/main" id="{C15B766C-DEE7-65FD-F655-A8FC388D5958}"/>
              </a:ext>
            </a:extLst>
          </p:cNvPr>
          <p:cNvSpPr/>
          <p:nvPr/>
        </p:nvSpPr>
        <p:spPr>
          <a:xfrm>
            <a:off x="6248400" y="4495800"/>
            <a:ext cx="1752600" cy="123140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CODE</a:t>
            </a:r>
          </a:p>
        </p:txBody>
      </p:sp>
      <p:sp>
        <p:nvSpPr>
          <p:cNvPr id="95" name="Rectangle 94">
            <a:extLst>
              <a:ext uri="{FF2B5EF4-FFF2-40B4-BE49-F238E27FC236}">
                <a16:creationId xmlns:a16="http://schemas.microsoft.com/office/drawing/2014/main" id="{23BF7E04-FB7D-B306-7ABB-CB599E3C7923}"/>
              </a:ext>
            </a:extLst>
          </p:cNvPr>
          <p:cNvSpPr/>
          <p:nvPr/>
        </p:nvSpPr>
        <p:spPr>
          <a:xfrm>
            <a:off x="1688765" y="4470242"/>
            <a:ext cx="813959" cy="12536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ret</a:t>
            </a:r>
          </a:p>
        </p:txBody>
      </p:sp>
      <p:sp>
        <p:nvSpPr>
          <p:cNvPr id="96" name="TextBox 95">
            <a:extLst>
              <a:ext uri="{FF2B5EF4-FFF2-40B4-BE49-F238E27FC236}">
                <a16:creationId xmlns:a16="http://schemas.microsoft.com/office/drawing/2014/main" id="{7476A7BD-8991-EB6B-1CD9-C4AB420644D5}"/>
              </a:ext>
            </a:extLst>
          </p:cNvPr>
          <p:cNvSpPr txBox="1"/>
          <p:nvPr/>
        </p:nvSpPr>
        <p:spPr>
          <a:xfrm>
            <a:off x="3336352" y="5029470"/>
            <a:ext cx="833217" cy="261610"/>
          </a:xfrm>
          <a:prstGeom prst="rect">
            <a:avLst/>
          </a:prstGeom>
          <a:noFill/>
        </p:spPr>
        <p:txBody>
          <a:bodyPr wrap="square" rtlCol="0">
            <a:spAutoFit/>
          </a:bodyPr>
          <a:lstStyle/>
          <a:p>
            <a:r>
              <a:rPr lang="en-US" sz="1100" b="1" dirty="0">
                <a:solidFill>
                  <a:schemeClr val="bg1"/>
                </a:solidFill>
              </a:rPr>
              <a:t>NOP</a:t>
            </a:r>
          </a:p>
        </p:txBody>
      </p:sp>
      <p:sp>
        <p:nvSpPr>
          <p:cNvPr id="97" name="TextBox 96">
            <a:extLst>
              <a:ext uri="{FF2B5EF4-FFF2-40B4-BE49-F238E27FC236}">
                <a16:creationId xmlns:a16="http://schemas.microsoft.com/office/drawing/2014/main" id="{7C948076-A828-4DBC-CB97-E5C1DC478A4A}"/>
              </a:ext>
            </a:extLst>
          </p:cNvPr>
          <p:cNvSpPr txBox="1"/>
          <p:nvPr/>
        </p:nvSpPr>
        <p:spPr>
          <a:xfrm>
            <a:off x="3743141" y="5025365"/>
            <a:ext cx="833217" cy="261610"/>
          </a:xfrm>
          <a:prstGeom prst="rect">
            <a:avLst/>
          </a:prstGeom>
          <a:noFill/>
        </p:spPr>
        <p:txBody>
          <a:bodyPr wrap="square" rtlCol="0">
            <a:spAutoFit/>
          </a:bodyPr>
          <a:lstStyle/>
          <a:p>
            <a:r>
              <a:rPr lang="en-US" sz="1100" b="1" dirty="0">
                <a:solidFill>
                  <a:schemeClr val="bg1"/>
                </a:solidFill>
              </a:rPr>
              <a:t>NOP</a:t>
            </a:r>
          </a:p>
        </p:txBody>
      </p:sp>
      <p:sp>
        <p:nvSpPr>
          <p:cNvPr id="98" name="TextBox 97">
            <a:extLst>
              <a:ext uri="{FF2B5EF4-FFF2-40B4-BE49-F238E27FC236}">
                <a16:creationId xmlns:a16="http://schemas.microsoft.com/office/drawing/2014/main" id="{5B9F7C54-5A48-6EF9-D707-AA70E6F560FA}"/>
              </a:ext>
            </a:extLst>
          </p:cNvPr>
          <p:cNvSpPr txBox="1"/>
          <p:nvPr/>
        </p:nvSpPr>
        <p:spPr>
          <a:xfrm>
            <a:off x="4467747" y="5041831"/>
            <a:ext cx="833217" cy="261610"/>
          </a:xfrm>
          <a:prstGeom prst="rect">
            <a:avLst/>
          </a:prstGeom>
          <a:noFill/>
        </p:spPr>
        <p:txBody>
          <a:bodyPr wrap="square" rtlCol="0">
            <a:spAutoFit/>
          </a:bodyPr>
          <a:lstStyle/>
          <a:p>
            <a:r>
              <a:rPr lang="en-US" sz="1100" b="1" dirty="0">
                <a:solidFill>
                  <a:schemeClr val="bg1"/>
                </a:solidFill>
              </a:rPr>
              <a:t>NOP</a:t>
            </a:r>
          </a:p>
        </p:txBody>
      </p:sp>
      <p:sp>
        <p:nvSpPr>
          <p:cNvPr id="99" name="TextBox 98">
            <a:extLst>
              <a:ext uri="{FF2B5EF4-FFF2-40B4-BE49-F238E27FC236}">
                <a16:creationId xmlns:a16="http://schemas.microsoft.com/office/drawing/2014/main" id="{B7149243-C806-88BD-B460-B284DD5D0895}"/>
              </a:ext>
            </a:extLst>
          </p:cNvPr>
          <p:cNvSpPr txBox="1"/>
          <p:nvPr/>
        </p:nvSpPr>
        <p:spPr>
          <a:xfrm>
            <a:off x="5735729" y="5032736"/>
            <a:ext cx="833217" cy="261610"/>
          </a:xfrm>
          <a:prstGeom prst="rect">
            <a:avLst/>
          </a:prstGeom>
          <a:noFill/>
        </p:spPr>
        <p:txBody>
          <a:bodyPr wrap="square" rtlCol="0">
            <a:spAutoFit/>
          </a:bodyPr>
          <a:lstStyle/>
          <a:p>
            <a:r>
              <a:rPr lang="en-US" sz="1100" b="1" dirty="0">
                <a:solidFill>
                  <a:schemeClr val="bg1"/>
                </a:solidFill>
              </a:rPr>
              <a:t>NOP</a:t>
            </a:r>
          </a:p>
        </p:txBody>
      </p:sp>
      <p:sp>
        <p:nvSpPr>
          <p:cNvPr id="100" name="TextBox 99">
            <a:extLst>
              <a:ext uri="{FF2B5EF4-FFF2-40B4-BE49-F238E27FC236}">
                <a16:creationId xmlns:a16="http://schemas.microsoft.com/office/drawing/2014/main" id="{E58F4696-C45E-1625-AE82-28C0482FAD8C}"/>
              </a:ext>
            </a:extLst>
          </p:cNvPr>
          <p:cNvSpPr txBox="1"/>
          <p:nvPr/>
        </p:nvSpPr>
        <p:spPr>
          <a:xfrm>
            <a:off x="4893434" y="5038784"/>
            <a:ext cx="833217" cy="261610"/>
          </a:xfrm>
          <a:prstGeom prst="rect">
            <a:avLst/>
          </a:prstGeom>
          <a:noFill/>
        </p:spPr>
        <p:txBody>
          <a:bodyPr wrap="square" rtlCol="0">
            <a:spAutoFit/>
          </a:bodyPr>
          <a:lstStyle/>
          <a:p>
            <a:r>
              <a:rPr lang="en-US" sz="1100" b="1" dirty="0">
                <a:solidFill>
                  <a:schemeClr val="bg1"/>
                </a:solidFill>
              </a:rPr>
              <a:t>NOP</a:t>
            </a:r>
          </a:p>
        </p:txBody>
      </p:sp>
      <p:sp>
        <p:nvSpPr>
          <p:cNvPr id="101" name="TextBox 100">
            <a:extLst>
              <a:ext uri="{FF2B5EF4-FFF2-40B4-BE49-F238E27FC236}">
                <a16:creationId xmlns:a16="http://schemas.microsoft.com/office/drawing/2014/main" id="{7CC65E06-337F-303F-B5BD-DBF6A2E98906}"/>
              </a:ext>
            </a:extLst>
          </p:cNvPr>
          <p:cNvSpPr txBox="1"/>
          <p:nvPr/>
        </p:nvSpPr>
        <p:spPr>
          <a:xfrm>
            <a:off x="5295037" y="5032736"/>
            <a:ext cx="833217" cy="261610"/>
          </a:xfrm>
          <a:prstGeom prst="rect">
            <a:avLst/>
          </a:prstGeom>
          <a:noFill/>
        </p:spPr>
        <p:txBody>
          <a:bodyPr wrap="square" rtlCol="0">
            <a:spAutoFit/>
          </a:bodyPr>
          <a:lstStyle/>
          <a:p>
            <a:r>
              <a:rPr lang="en-US" sz="1100" b="1" dirty="0">
                <a:solidFill>
                  <a:schemeClr val="bg1"/>
                </a:solidFill>
              </a:rPr>
              <a:t>NOP</a:t>
            </a:r>
          </a:p>
        </p:txBody>
      </p:sp>
      <p:sp>
        <p:nvSpPr>
          <p:cNvPr id="102" name="TextBox 101">
            <a:extLst>
              <a:ext uri="{FF2B5EF4-FFF2-40B4-BE49-F238E27FC236}">
                <a16:creationId xmlns:a16="http://schemas.microsoft.com/office/drawing/2014/main" id="{36DF7D2B-A701-C329-B411-8802DA4D4D84}"/>
              </a:ext>
            </a:extLst>
          </p:cNvPr>
          <p:cNvSpPr txBox="1"/>
          <p:nvPr/>
        </p:nvSpPr>
        <p:spPr>
          <a:xfrm>
            <a:off x="7927858" y="5021311"/>
            <a:ext cx="833217" cy="261610"/>
          </a:xfrm>
          <a:prstGeom prst="rect">
            <a:avLst/>
          </a:prstGeom>
          <a:noFill/>
        </p:spPr>
        <p:txBody>
          <a:bodyPr wrap="square" rtlCol="0">
            <a:spAutoFit/>
          </a:bodyPr>
          <a:lstStyle/>
          <a:p>
            <a:r>
              <a:rPr lang="en-US" sz="1100" b="1" dirty="0">
                <a:solidFill>
                  <a:schemeClr val="bg1"/>
                </a:solidFill>
              </a:rPr>
              <a:t>NOP</a:t>
            </a:r>
          </a:p>
        </p:txBody>
      </p:sp>
      <p:sp>
        <p:nvSpPr>
          <p:cNvPr id="103" name="TextBox 102">
            <a:extLst>
              <a:ext uri="{FF2B5EF4-FFF2-40B4-BE49-F238E27FC236}">
                <a16:creationId xmlns:a16="http://schemas.microsoft.com/office/drawing/2014/main" id="{B4A595BE-7DDF-F0FC-93E4-546585F34D9B}"/>
              </a:ext>
            </a:extLst>
          </p:cNvPr>
          <p:cNvSpPr txBox="1"/>
          <p:nvPr/>
        </p:nvSpPr>
        <p:spPr>
          <a:xfrm>
            <a:off x="8353545" y="5018264"/>
            <a:ext cx="833217" cy="261610"/>
          </a:xfrm>
          <a:prstGeom prst="rect">
            <a:avLst/>
          </a:prstGeom>
          <a:noFill/>
        </p:spPr>
        <p:txBody>
          <a:bodyPr wrap="square" rtlCol="0">
            <a:spAutoFit/>
          </a:bodyPr>
          <a:lstStyle/>
          <a:p>
            <a:r>
              <a:rPr lang="en-US" sz="1100" b="1" dirty="0">
                <a:solidFill>
                  <a:schemeClr val="bg1"/>
                </a:solidFill>
              </a:rPr>
              <a:t>NOP</a:t>
            </a:r>
          </a:p>
        </p:txBody>
      </p:sp>
      <p:sp>
        <p:nvSpPr>
          <p:cNvPr id="104" name="TextBox 103">
            <a:extLst>
              <a:ext uri="{FF2B5EF4-FFF2-40B4-BE49-F238E27FC236}">
                <a16:creationId xmlns:a16="http://schemas.microsoft.com/office/drawing/2014/main" id="{39201596-C51F-37D7-73C2-EA7603E49AC9}"/>
              </a:ext>
            </a:extLst>
          </p:cNvPr>
          <p:cNvSpPr txBox="1"/>
          <p:nvPr/>
        </p:nvSpPr>
        <p:spPr>
          <a:xfrm>
            <a:off x="362965" y="4134117"/>
            <a:ext cx="312906" cy="369332"/>
          </a:xfrm>
          <a:prstGeom prst="rect">
            <a:avLst/>
          </a:prstGeom>
          <a:noFill/>
        </p:spPr>
        <p:txBody>
          <a:bodyPr wrap="none" rtlCol="0">
            <a:spAutoFit/>
          </a:bodyPr>
          <a:lstStyle/>
          <a:p>
            <a:r>
              <a:rPr lang="en-US" dirty="0"/>
              <a:t>0</a:t>
            </a:r>
          </a:p>
        </p:txBody>
      </p:sp>
      <p:sp>
        <p:nvSpPr>
          <p:cNvPr id="105" name="TextBox 104">
            <a:extLst>
              <a:ext uri="{FF2B5EF4-FFF2-40B4-BE49-F238E27FC236}">
                <a16:creationId xmlns:a16="http://schemas.microsoft.com/office/drawing/2014/main" id="{0A1D6761-2547-ACC3-880B-DE67C964C9D3}"/>
              </a:ext>
            </a:extLst>
          </p:cNvPr>
          <p:cNvSpPr txBox="1"/>
          <p:nvPr/>
        </p:nvSpPr>
        <p:spPr>
          <a:xfrm>
            <a:off x="8604622" y="4107783"/>
            <a:ext cx="569387" cy="369332"/>
          </a:xfrm>
          <a:prstGeom prst="rect">
            <a:avLst/>
          </a:prstGeom>
          <a:noFill/>
        </p:spPr>
        <p:txBody>
          <a:bodyPr wrap="none" rtlCol="0">
            <a:spAutoFit/>
          </a:bodyPr>
          <a:lstStyle/>
          <a:p>
            <a:r>
              <a:rPr lang="en-US" dirty="0"/>
              <a:t>517</a:t>
            </a:r>
          </a:p>
        </p:txBody>
      </p:sp>
      <p:sp>
        <p:nvSpPr>
          <p:cNvPr id="106" name="TextBox 105">
            <a:extLst>
              <a:ext uri="{FF2B5EF4-FFF2-40B4-BE49-F238E27FC236}">
                <a16:creationId xmlns:a16="http://schemas.microsoft.com/office/drawing/2014/main" id="{5BAEE218-40DE-D948-FC9B-F4707CEA7E86}"/>
              </a:ext>
            </a:extLst>
          </p:cNvPr>
          <p:cNvSpPr txBox="1"/>
          <p:nvPr/>
        </p:nvSpPr>
        <p:spPr>
          <a:xfrm>
            <a:off x="5936406" y="4139004"/>
            <a:ext cx="569387" cy="369332"/>
          </a:xfrm>
          <a:prstGeom prst="rect">
            <a:avLst/>
          </a:prstGeom>
          <a:noFill/>
        </p:spPr>
        <p:txBody>
          <a:bodyPr wrap="none" rtlCol="0">
            <a:spAutoFit/>
          </a:bodyPr>
          <a:lstStyle/>
          <a:p>
            <a:r>
              <a:rPr lang="en-US" dirty="0"/>
              <a:t>400</a:t>
            </a:r>
          </a:p>
        </p:txBody>
      </p:sp>
      <p:sp>
        <p:nvSpPr>
          <p:cNvPr id="107" name="TextBox 106">
            <a:extLst>
              <a:ext uri="{FF2B5EF4-FFF2-40B4-BE49-F238E27FC236}">
                <a16:creationId xmlns:a16="http://schemas.microsoft.com/office/drawing/2014/main" id="{816EF859-BFB1-CF51-5D01-B20CA526F68F}"/>
              </a:ext>
            </a:extLst>
          </p:cNvPr>
          <p:cNvSpPr txBox="1"/>
          <p:nvPr/>
        </p:nvSpPr>
        <p:spPr>
          <a:xfrm>
            <a:off x="1424102" y="4126425"/>
            <a:ext cx="569387" cy="369332"/>
          </a:xfrm>
          <a:prstGeom prst="rect">
            <a:avLst/>
          </a:prstGeom>
          <a:noFill/>
        </p:spPr>
        <p:txBody>
          <a:bodyPr wrap="none" rtlCol="0">
            <a:spAutoFit/>
          </a:bodyPr>
          <a:lstStyle/>
          <a:p>
            <a:r>
              <a:rPr lang="en-US" dirty="0"/>
              <a:t>112</a:t>
            </a:r>
          </a:p>
        </p:txBody>
      </p:sp>
      <mc:AlternateContent xmlns:mc="http://schemas.openxmlformats.org/markup-compatibility/2006">
        <mc:Choice xmlns:p14="http://schemas.microsoft.com/office/powerpoint/2010/main" Requires="p14">
          <p:contentPart p14:bwMode="auto" r:id="rId4">
            <p14:nvContentPartPr>
              <p14:cNvPr id="108" name="Ink 107">
                <a:extLst>
                  <a:ext uri="{FF2B5EF4-FFF2-40B4-BE49-F238E27FC236}">
                    <a16:creationId xmlns:a16="http://schemas.microsoft.com/office/drawing/2014/main" id="{ECFF6268-A308-16CD-7E7D-A2DD7B04B996}"/>
                  </a:ext>
                </a:extLst>
              </p14:cNvPr>
              <p14:cNvContentPartPr/>
              <p14:nvPr/>
            </p14:nvContentPartPr>
            <p14:xfrm>
              <a:off x="2091484" y="3942502"/>
              <a:ext cx="8307720" cy="759600"/>
            </p14:xfrm>
          </p:contentPart>
        </mc:Choice>
        <mc:Fallback>
          <p:pic>
            <p:nvPicPr>
              <p:cNvPr id="108" name="Ink 107">
                <a:extLst>
                  <a:ext uri="{FF2B5EF4-FFF2-40B4-BE49-F238E27FC236}">
                    <a16:creationId xmlns:a16="http://schemas.microsoft.com/office/drawing/2014/main" id="{ECFF6268-A308-16CD-7E7D-A2DD7B04B996}"/>
                  </a:ext>
                </a:extLst>
              </p:cNvPr>
              <p:cNvPicPr/>
              <p:nvPr/>
            </p:nvPicPr>
            <p:blipFill>
              <a:blip r:embed="rId5"/>
              <a:stretch>
                <a:fillRect/>
              </a:stretch>
            </p:blipFill>
            <p:spPr>
              <a:xfrm>
                <a:off x="2082484" y="3933498"/>
                <a:ext cx="8325359" cy="777248"/>
              </a:xfrm>
              <a:prstGeom prst="rect">
                <a:avLst/>
              </a:prstGeom>
            </p:spPr>
          </p:pic>
        </mc:Fallback>
      </mc:AlternateContent>
    </p:spTree>
    <p:extLst>
      <p:ext uri="{BB962C8B-B14F-4D97-AF65-F5344CB8AC3E}">
        <p14:creationId xmlns:p14="http://schemas.microsoft.com/office/powerpoint/2010/main" val="36784970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73</a:t>
            </a:fld>
            <a:endParaRPr lang="en-US" dirty="0"/>
          </a:p>
        </p:txBody>
      </p:sp>
      <p:sp>
        <p:nvSpPr>
          <p:cNvPr id="41" name="object 4">
            <a:extLst>
              <a:ext uri="{FF2B5EF4-FFF2-40B4-BE49-F238E27FC236}">
                <a16:creationId xmlns:a16="http://schemas.microsoft.com/office/drawing/2014/main" id="{773119FF-25E7-639B-7FDF-99A76FC3B78E}"/>
              </a:ext>
            </a:extLst>
          </p:cNvPr>
          <p:cNvSpPr txBox="1">
            <a:spLocks noGrp="1"/>
          </p:cNvSpPr>
          <p:nvPr>
            <p:ph type="title"/>
          </p:nvPr>
        </p:nvSpPr>
        <p:spPr>
          <a:xfrm>
            <a:off x="76200" y="0"/>
            <a:ext cx="2209800" cy="505267"/>
          </a:xfrm>
          <a:prstGeom prst="rect">
            <a:avLst/>
          </a:prstGeom>
        </p:spPr>
        <p:txBody>
          <a:bodyPr vert="horz" wrap="square" lIns="0" tIns="12700" rIns="0" bIns="0" rtlCol="0">
            <a:spAutoFit/>
          </a:bodyPr>
          <a:lstStyle/>
          <a:p>
            <a:pPr marL="12700">
              <a:lnSpc>
                <a:spcPct val="100000"/>
              </a:lnSpc>
              <a:spcBef>
                <a:spcPts val="100"/>
              </a:spcBef>
            </a:pPr>
            <a:r>
              <a:rPr sz="3200" b="1" i="1" spc="-10" dirty="0">
                <a:solidFill>
                  <a:srgbClr val="000000"/>
                </a:solidFill>
                <a:latin typeface="Arial"/>
                <a:cs typeface="Arial"/>
              </a:rPr>
              <a:t>exploit.py</a:t>
            </a:r>
            <a:endParaRPr sz="3200" b="1" dirty="0">
              <a:latin typeface="Arial"/>
              <a:cs typeface="Arial"/>
            </a:endParaRPr>
          </a:p>
        </p:txBody>
      </p:sp>
      <p:pic>
        <p:nvPicPr>
          <p:cNvPr id="42" name="Picture 41">
            <a:extLst>
              <a:ext uri="{FF2B5EF4-FFF2-40B4-BE49-F238E27FC236}">
                <a16:creationId xmlns:a16="http://schemas.microsoft.com/office/drawing/2014/main" id="{1CA93A6E-EA36-70EC-5E41-7154782B4D15}"/>
              </a:ext>
            </a:extLst>
          </p:cNvPr>
          <p:cNvPicPr>
            <a:picLocks noChangeAspect="1"/>
          </p:cNvPicPr>
          <p:nvPr/>
        </p:nvPicPr>
        <p:blipFill rotWithShape="1">
          <a:blip r:embed="rId3"/>
          <a:srcRect t="41689" b="14898"/>
          <a:stretch/>
        </p:blipFill>
        <p:spPr>
          <a:xfrm>
            <a:off x="458938" y="665640"/>
            <a:ext cx="7315200" cy="2542601"/>
          </a:xfrm>
          <a:prstGeom prst="rect">
            <a:avLst/>
          </a:prstGeom>
        </p:spPr>
      </p:pic>
      <p:sp>
        <p:nvSpPr>
          <p:cNvPr id="43" name="TextBox 42">
            <a:extLst>
              <a:ext uri="{FF2B5EF4-FFF2-40B4-BE49-F238E27FC236}">
                <a16:creationId xmlns:a16="http://schemas.microsoft.com/office/drawing/2014/main" id="{8E42F842-CB2C-D357-C71F-FCA6B548FEA5}"/>
              </a:ext>
            </a:extLst>
          </p:cNvPr>
          <p:cNvSpPr txBox="1"/>
          <p:nvPr/>
        </p:nvSpPr>
        <p:spPr>
          <a:xfrm>
            <a:off x="2286000" y="200906"/>
            <a:ext cx="4753224" cy="369332"/>
          </a:xfrm>
          <a:prstGeom prst="rect">
            <a:avLst/>
          </a:prstGeom>
          <a:noFill/>
        </p:spPr>
        <p:txBody>
          <a:bodyPr wrap="none" rtlCol="0">
            <a:spAutoFit/>
          </a:bodyPr>
          <a:lstStyle/>
          <a:p>
            <a:r>
              <a:rPr lang="en-US" dirty="0"/>
              <a:t>This script will construct our </a:t>
            </a:r>
            <a:r>
              <a:rPr lang="en-US" dirty="0" err="1">
                <a:latin typeface="Courier New" panose="02070309020205020404" pitchFamily="49" charset="0"/>
                <a:cs typeface="Courier New" panose="02070309020205020404" pitchFamily="49" charset="0"/>
              </a:rPr>
              <a:t>badfile</a:t>
            </a:r>
            <a:r>
              <a:rPr lang="en-US" dirty="0"/>
              <a:t> for us!</a:t>
            </a:r>
          </a:p>
        </p:txBody>
      </p:sp>
      <p:sp>
        <p:nvSpPr>
          <p:cNvPr id="44" name="TextBox 43">
            <a:extLst>
              <a:ext uri="{FF2B5EF4-FFF2-40B4-BE49-F238E27FC236}">
                <a16:creationId xmlns:a16="http://schemas.microsoft.com/office/drawing/2014/main" id="{94D9C42B-8508-C550-0F00-9E1C50BA4FF7}"/>
              </a:ext>
            </a:extLst>
          </p:cNvPr>
          <p:cNvSpPr txBox="1"/>
          <p:nvPr/>
        </p:nvSpPr>
        <p:spPr>
          <a:xfrm>
            <a:off x="7742583" y="181611"/>
            <a:ext cx="4449417" cy="1200329"/>
          </a:xfrm>
          <a:prstGeom prst="rect">
            <a:avLst/>
          </a:prstGeom>
          <a:noFill/>
        </p:spPr>
        <p:txBody>
          <a:bodyPr wrap="square" rtlCol="0">
            <a:spAutoFit/>
          </a:bodyPr>
          <a:lstStyle/>
          <a:p>
            <a:r>
              <a:rPr lang="en-US" sz="2400" dirty="0"/>
              <a:t>This script build constructs a python list, and writes out the list to </a:t>
            </a:r>
            <a:r>
              <a:rPr lang="en-US" sz="2400" dirty="0" err="1">
                <a:latin typeface="Courier New" panose="02070309020205020404" pitchFamily="49" charset="0"/>
                <a:cs typeface="Courier New" panose="02070309020205020404" pitchFamily="49" charset="0"/>
              </a:rPr>
              <a:t>badfile</a:t>
            </a:r>
            <a:endParaRPr lang="en-US" sz="2400" dirty="0">
              <a:latin typeface="Courier New" panose="02070309020205020404" pitchFamily="49" charset="0"/>
              <a:cs typeface="Courier New" panose="02070309020205020404" pitchFamily="49" charset="0"/>
            </a:endParaRPr>
          </a:p>
        </p:txBody>
      </p:sp>
      <p:sp>
        <p:nvSpPr>
          <p:cNvPr id="45" name="Rectangle 44">
            <a:extLst>
              <a:ext uri="{FF2B5EF4-FFF2-40B4-BE49-F238E27FC236}">
                <a16:creationId xmlns:a16="http://schemas.microsoft.com/office/drawing/2014/main" id="{5C591658-7556-3DB5-71C6-A3FA7E65F89F}"/>
              </a:ext>
            </a:extLst>
          </p:cNvPr>
          <p:cNvSpPr/>
          <p:nvPr/>
        </p:nvSpPr>
        <p:spPr>
          <a:xfrm>
            <a:off x="990600" y="1981200"/>
            <a:ext cx="1115667" cy="1843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20897E4B-5629-BC85-5E87-15A0A7A572BD}"/>
              </a:ext>
            </a:extLst>
          </p:cNvPr>
          <p:cNvSpPr txBox="1"/>
          <p:nvPr/>
        </p:nvSpPr>
        <p:spPr>
          <a:xfrm>
            <a:off x="372390" y="3452474"/>
            <a:ext cx="11364433" cy="369332"/>
          </a:xfrm>
          <a:prstGeom prst="rect">
            <a:avLst/>
          </a:prstGeom>
          <a:noFill/>
        </p:spPr>
        <p:txBody>
          <a:bodyPr wrap="square" rtlCol="0">
            <a:spAutoFit/>
          </a:bodyPr>
          <a:lstStyle/>
          <a:p>
            <a:r>
              <a:rPr lang="en-US" dirty="0"/>
              <a:t>We can’t guess too far, otherwise we won’t hit the correct NOP sled</a:t>
            </a:r>
          </a:p>
        </p:txBody>
      </p:sp>
      <p:sp>
        <p:nvSpPr>
          <p:cNvPr id="47" name="TextBox 46">
            <a:extLst>
              <a:ext uri="{FF2B5EF4-FFF2-40B4-BE49-F238E27FC236}">
                <a16:creationId xmlns:a16="http://schemas.microsoft.com/office/drawing/2014/main" id="{1549AF24-AF9B-CD0A-8F13-71EF2B68E7A5}"/>
              </a:ext>
            </a:extLst>
          </p:cNvPr>
          <p:cNvSpPr txBox="1"/>
          <p:nvPr/>
        </p:nvSpPr>
        <p:spPr>
          <a:xfrm>
            <a:off x="990600" y="1927125"/>
            <a:ext cx="1151277" cy="307777"/>
          </a:xfrm>
          <a:prstGeom prst="rect">
            <a:avLst/>
          </a:prstGeom>
          <a:noFill/>
        </p:spPr>
        <p:txBody>
          <a:bodyPr wrap="none" rtlCol="0">
            <a:spAutoFit/>
          </a:bodyPr>
          <a:lstStyle/>
          <a:p>
            <a:r>
              <a:rPr lang="en-US" sz="1400" dirty="0">
                <a:solidFill>
                  <a:srgbClr val="FF0000"/>
                </a:solidFill>
                <a:latin typeface="Courier New" panose="02070309020205020404" pitchFamily="49" charset="0"/>
                <a:cs typeface="Courier New" panose="02070309020205020404" pitchFamily="49" charset="0"/>
              </a:rPr>
              <a:t>0xfffffff</a:t>
            </a:r>
          </a:p>
        </p:txBody>
      </p:sp>
      <p:sp>
        <p:nvSpPr>
          <p:cNvPr id="48" name="TextBox 47">
            <a:extLst>
              <a:ext uri="{FF2B5EF4-FFF2-40B4-BE49-F238E27FC236}">
                <a16:creationId xmlns:a16="http://schemas.microsoft.com/office/drawing/2014/main" id="{169E212B-8912-B5C4-6669-E75050616524}"/>
              </a:ext>
            </a:extLst>
          </p:cNvPr>
          <p:cNvSpPr txBox="1"/>
          <p:nvPr/>
        </p:nvSpPr>
        <p:spPr>
          <a:xfrm>
            <a:off x="372390" y="5882604"/>
            <a:ext cx="7750840" cy="369332"/>
          </a:xfrm>
          <a:prstGeom prst="rect">
            <a:avLst/>
          </a:prstGeom>
          <a:noFill/>
        </p:spPr>
        <p:txBody>
          <a:bodyPr wrap="none" rtlCol="0">
            <a:spAutoFit/>
          </a:bodyPr>
          <a:lstStyle/>
          <a:p>
            <a:r>
              <a:rPr lang="en-US" dirty="0"/>
              <a:t>This also won’t work, because our NOP sled never hits the malicious code</a:t>
            </a:r>
          </a:p>
        </p:txBody>
      </p:sp>
      <p:sp>
        <p:nvSpPr>
          <p:cNvPr id="49" name="Rectangle 48">
            <a:extLst>
              <a:ext uri="{FF2B5EF4-FFF2-40B4-BE49-F238E27FC236}">
                <a16:creationId xmlns:a16="http://schemas.microsoft.com/office/drawing/2014/main" id="{00DC8E2D-D83B-6FF1-8CA9-05BFB87C126D}"/>
              </a:ext>
            </a:extLst>
          </p:cNvPr>
          <p:cNvSpPr/>
          <p:nvPr/>
        </p:nvSpPr>
        <p:spPr>
          <a:xfrm>
            <a:off x="1263960" y="1195291"/>
            <a:ext cx="424805" cy="1769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BDF0005D-F11D-572A-5C82-42C3B208DE13}"/>
              </a:ext>
            </a:extLst>
          </p:cNvPr>
          <p:cNvSpPr txBox="1"/>
          <p:nvPr/>
        </p:nvSpPr>
        <p:spPr>
          <a:xfrm>
            <a:off x="1129906" y="1129896"/>
            <a:ext cx="506870" cy="307777"/>
          </a:xfrm>
          <a:prstGeom prst="rect">
            <a:avLst/>
          </a:prstGeom>
          <a:noFill/>
        </p:spPr>
        <p:txBody>
          <a:bodyPr wrap="none" rtlCol="0">
            <a:spAutoFit/>
          </a:bodyPr>
          <a:lstStyle/>
          <a:p>
            <a:r>
              <a:rPr lang="en-US" sz="1400" dirty="0">
                <a:solidFill>
                  <a:srgbClr val="FF0000"/>
                </a:solidFill>
                <a:latin typeface="Courier New" panose="02070309020205020404" pitchFamily="49" charset="0"/>
                <a:cs typeface="Courier New" panose="02070309020205020404" pitchFamily="49" charset="0"/>
              </a:rPr>
              <a:t>400</a:t>
            </a:r>
          </a:p>
        </p:txBody>
      </p:sp>
      <p:sp>
        <p:nvSpPr>
          <p:cNvPr id="51" name="Rectangle 50">
            <a:extLst>
              <a:ext uri="{FF2B5EF4-FFF2-40B4-BE49-F238E27FC236}">
                <a16:creationId xmlns:a16="http://schemas.microsoft.com/office/drawing/2014/main" id="{93C02EDA-3FB4-8098-8BEC-6D136ECFA1DB}"/>
              </a:ext>
            </a:extLst>
          </p:cNvPr>
          <p:cNvSpPr/>
          <p:nvPr/>
        </p:nvSpPr>
        <p:spPr>
          <a:xfrm>
            <a:off x="533400" y="4495800"/>
            <a:ext cx="8229600" cy="1219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BC208C56-807B-D79B-58DE-C2FBEE1E042C}"/>
              </a:ext>
            </a:extLst>
          </p:cNvPr>
          <p:cNvSpPr txBox="1"/>
          <p:nvPr/>
        </p:nvSpPr>
        <p:spPr>
          <a:xfrm>
            <a:off x="505436" y="5053368"/>
            <a:ext cx="833217" cy="261610"/>
          </a:xfrm>
          <a:prstGeom prst="rect">
            <a:avLst/>
          </a:prstGeom>
          <a:noFill/>
        </p:spPr>
        <p:txBody>
          <a:bodyPr wrap="square" rtlCol="0">
            <a:spAutoFit/>
          </a:bodyPr>
          <a:lstStyle/>
          <a:p>
            <a:r>
              <a:rPr lang="en-US" sz="1100" b="1" dirty="0">
                <a:solidFill>
                  <a:schemeClr val="bg1"/>
                </a:solidFill>
              </a:rPr>
              <a:t>NOP</a:t>
            </a:r>
          </a:p>
        </p:txBody>
      </p:sp>
      <p:sp>
        <p:nvSpPr>
          <p:cNvPr id="53" name="TextBox 52">
            <a:extLst>
              <a:ext uri="{FF2B5EF4-FFF2-40B4-BE49-F238E27FC236}">
                <a16:creationId xmlns:a16="http://schemas.microsoft.com/office/drawing/2014/main" id="{872DF3F2-E57F-0EC8-D1BF-BDCC310B9556}"/>
              </a:ext>
            </a:extLst>
          </p:cNvPr>
          <p:cNvSpPr txBox="1"/>
          <p:nvPr/>
        </p:nvSpPr>
        <p:spPr>
          <a:xfrm>
            <a:off x="863400" y="5053282"/>
            <a:ext cx="833217" cy="261610"/>
          </a:xfrm>
          <a:prstGeom prst="rect">
            <a:avLst/>
          </a:prstGeom>
          <a:noFill/>
        </p:spPr>
        <p:txBody>
          <a:bodyPr wrap="square" rtlCol="0">
            <a:spAutoFit/>
          </a:bodyPr>
          <a:lstStyle/>
          <a:p>
            <a:r>
              <a:rPr lang="en-US" sz="1100" b="1" dirty="0">
                <a:solidFill>
                  <a:schemeClr val="bg1"/>
                </a:solidFill>
              </a:rPr>
              <a:t>NOP</a:t>
            </a:r>
          </a:p>
        </p:txBody>
      </p:sp>
      <p:sp>
        <p:nvSpPr>
          <p:cNvPr id="54" name="TextBox 53">
            <a:extLst>
              <a:ext uri="{FF2B5EF4-FFF2-40B4-BE49-F238E27FC236}">
                <a16:creationId xmlns:a16="http://schemas.microsoft.com/office/drawing/2014/main" id="{7568BD6F-C161-F225-BED2-6F061B02BDA8}"/>
              </a:ext>
            </a:extLst>
          </p:cNvPr>
          <p:cNvSpPr txBox="1"/>
          <p:nvPr/>
        </p:nvSpPr>
        <p:spPr>
          <a:xfrm>
            <a:off x="1235539" y="5053454"/>
            <a:ext cx="833217" cy="261610"/>
          </a:xfrm>
          <a:prstGeom prst="rect">
            <a:avLst/>
          </a:prstGeom>
          <a:noFill/>
        </p:spPr>
        <p:txBody>
          <a:bodyPr wrap="square" rtlCol="0">
            <a:spAutoFit/>
          </a:bodyPr>
          <a:lstStyle/>
          <a:p>
            <a:r>
              <a:rPr lang="en-US" sz="1100" b="1" dirty="0">
                <a:solidFill>
                  <a:schemeClr val="bg1"/>
                </a:solidFill>
              </a:rPr>
              <a:t>NOP</a:t>
            </a:r>
          </a:p>
        </p:txBody>
      </p:sp>
      <p:sp>
        <p:nvSpPr>
          <p:cNvPr id="55" name="TextBox 54">
            <a:extLst>
              <a:ext uri="{FF2B5EF4-FFF2-40B4-BE49-F238E27FC236}">
                <a16:creationId xmlns:a16="http://schemas.microsoft.com/office/drawing/2014/main" id="{9DCF565B-12AE-D275-CB7B-DB813B7D553A}"/>
              </a:ext>
            </a:extLst>
          </p:cNvPr>
          <p:cNvSpPr txBox="1"/>
          <p:nvPr/>
        </p:nvSpPr>
        <p:spPr>
          <a:xfrm>
            <a:off x="2509062" y="5038565"/>
            <a:ext cx="833217" cy="261610"/>
          </a:xfrm>
          <a:prstGeom prst="rect">
            <a:avLst/>
          </a:prstGeom>
          <a:noFill/>
        </p:spPr>
        <p:txBody>
          <a:bodyPr wrap="square" rtlCol="0">
            <a:spAutoFit/>
          </a:bodyPr>
          <a:lstStyle/>
          <a:p>
            <a:r>
              <a:rPr lang="en-US" sz="1100" b="1" dirty="0">
                <a:solidFill>
                  <a:schemeClr val="bg1"/>
                </a:solidFill>
              </a:rPr>
              <a:t>NOP</a:t>
            </a:r>
          </a:p>
        </p:txBody>
      </p:sp>
      <p:sp>
        <p:nvSpPr>
          <p:cNvPr id="56" name="TextBox 55">
            <a:extLst>
              <a:ext uri="{FF2B5EF4-FFF2-40B4-BE49-F238E27FC236}">
                <a16:creationId xmlns:a16="http://schemas.microsoft.com/office/drawing/2014/main" id="{EACA358E-D813-CB12-B315-D10B139064ED}"/>
              </a:ext>
            </a:extLst>
          </p:cNvPr>
          <p:cNvSpPr txBox="1"/>
          <p:nvPr/>
        </p:nvSpPr>
        <p:spPr>
          <a:xfrm>
            <a:off x="4110354" y="5038565"/>
            <a:ext cx="833217" cy="261610"/>
          </a:xfrm>
          <a:prstGeom prst="rect">
            <a:avLst/>
          </a:prstGeom>
          <a:noFill/>
        </p:spPr>
        <p:txBody>
          <a:bodyPr wrap="square" rtlCol="0">
            <a:spAutoFit/>
          </a:bodyPr>
          <a:lstStyle/>
          <a:p>
            <a:r>
              <a:rPr lang="en-US" sz="1100" b="1" dirty="0">
                <a:solidFill>
                  <a:schemeClr val="bg1"/>
                </a:solidFill>
              </a:rPr>
              <a:t>NOP</a:t>
            </a:r>
          </a:p>
        </p:txBody>
      </p:sp>
      <p:sp>
        <p:nvSpPr>
          <p:cNvPr id="57" name="TextBox 56">
            <a:extLst>
              <a:ext uri="{FF2B5EF4-FFF2-40B4-BE49-F238E27FC236}">
                <a16:creationId xmlns:a16="http://schemas.microsoft.com/office/drawing/2014/main" id="{4F4DBCBF-78F0-2EA7-3565-B519C9B008CE}"/>
              </a:ext>
            </a:extLst>
          </p:cNvPr>
          <p:cNvSpPr txBox="1"/>
          <p:nvPr/>
        </p:nvSpPr>
        <p:spPr>
          <a:xfrm>
            <a:off x="2934749" y="5035518"/>
            <a:ext cx="833217" cy="261610"/>
          </a:xfrm>
          <a:prstGeom prst="rect">
            <a:avLst/>
          </a:prstGeom>
          <a:noFill/>
        </p:spPr>
        <p:txBody>
          <a:bodyPr wrap="square" rtlCol="0">
            <a:spAutoFit/>
          </a:bodyPr>
          <a:lstStyle/>
          <a:p>
            <a:r>
              <a:rPr lang="en-US" sz="1100" b="1" dirty="0">
                <a:solidFill>
                  <a:schemeClr val="bg1"/>
                </a:solidFill>
              </a:rPr>
              <a:t>NOP</a:t>
            </a:r>
          </a:p>
        </p:txBody>
      </p:sp>
      <p:sp>
        <p:nvSpPr>
          <p:cNvPr id="58" name="Rectangle 57">
            <a:extLst>
              <a:ext uri="{FF2B5EF4-FFF2-40B4-BE49-F238E27FC236}">
                <a16:creationId xmlns:a16="http://schemas.microsoft.com/office/drawing/2014/main" id="{8CA1CAB6-E57D-A529-6AD9-6EF55C792CCA}"/>
              </a:ext>
            </a:extLst>
          </p:cNvPr>
          <p:cNvSpPr/>
          <p:nvPr/>
        </p:nvSpPr>
        <p:spPr>
          <a:xfrm>
            <a:off x="6248400" y="4495800"/>
            <a:ext cx="1752600" cy="123140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CODE</a:t>
            </a:r>
          </a:p>
        </p:txBody>
      </p:sp>
      <p:sp>
        <p:nvSpPr>
          <p:cNvPr id="59" name="Rectangle 58">
            <a:extLst>
              <a:ext uri="{FF2B5EF4-FFF2-40B4-BE49-F238E27FC236}">
                <a16:creationId xmlns:a16="http://schemas.microsoft.com/office/drawing/2014/main" id="{8744B799-FC75-5B6B-18E2-10C6057B4742}"/>
              </a:ext>
            </a:extLst>
          </p:cNvPr>
          <p:cNvSpPr/>
          <p:nvPr/>
        </p:nvSpPr>
        <p:spPr>
          <a:xfrm>
            <a:off x="1688765" y="4470242"/>
            <a:ext cx="813959" cy="12536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ret</a:t>
            </a:r>
          </a:p>
        </p:txBody>
      </p:sp>
      <p:sp>
        <p:nvSpPr>
          <p:cNvPr id="60" name="TextBox 59">
            <a:extLst>
              <a:ext uri="{FF2B5EF4-FFF2-40B4-BE49-F238E27FC236}">
                <a16:creationId xmlns:a16="http://schemas.microsoft.com/office/drawing/2014/main" id="{CFDD5A52-D2D9-022A-AA85-6A9F8B460795}"/>
              </a:ext>
            </a:extLst>
          </p:cNvPr>
          <p:cNvSpPr txBox="1"/>
          <p:nvPr/>
        </p:nvSpPr>
        <p:spPr>
          <a:xfrm>
            <a:off x="3336352" y="5029470"/>
            <a:ext cx="833217" cy="261610"/>
          </a:xfrm>
          <a:prstGeom prst="rect">
            <a:avLst/>
          </a:prstGeom>
          <a:noFill/>
        </p:spPr>
        <p:txBody>
          <a:bodyPr wrap="square" rtlCol="0">
            <a:spAutoFit/>
          </a:bodyPr>
          <a:lstStyle/>
          <a:p>
            <a:r>
              <a:rPr lang="en-US" sz="1100" b="1" dirty="0">
                <a:solidFill>
                  <a:schemeClr val="bg1"/>
                </a:solidFill>
              </a:rPr>
              <a:t>NOP</a:t>
            </a:r>
          </a:p>
        </p:txBody>
      </p:sp>
      <p:sp>
        <p:nvSpPr>
          <p:cNvPr id="61" name="TextBox 60">
            <a:extLst>
              <a:ext uri="{FF2B5EF4-FFF2-40B4-BE49-F238E27FC236}">
                <a16:creationId xmlns:a16="http://schemas.microsoft.com/office/drawing/2014/main" id="{7A566DAA-482E-F2E0-F782-C70F152A3FE0}"/>
              </a:ext>
            </a:extLst>
          </p:cNvPr>
          <p:cNvSpPr txBox="1"/>
          <p:nvPr/>
        </p:nvSpPr>
        <p:spPr>
          <a:xfrm>
            <a:off x="3743141" y="5025365"/>
            <a:ext cx="833217" cy="261610"/>
          </a:xfrm>
          <a:prstGeom prst="rect">
            <a:avLst/>
          </a:prstGeom>
          <a:noFill/>
        </p:spPr>
        <p:txBody>
          <a:bodyPr wrap="square" rtlCol="0">
            <a:spAutoFit/>
          </a:bodyPr>
          <a:lstStyle/>
          <a:p>
            <a:r>
              <a:rPr lang="en-US" sz="1100" b="1" dirty="0">
                <a:solidFill>
                  <a:schemeClr val="bg1"/>
                </a:solidFill>
              </a:rPr>
              <a:t>NOP</a:t>
            </a:r>
          </a:p>
        </p:txBody>
      </p:sp>
      <p:sp>
        <p:nvSpPr>
          <p:cNvPr id="62" name="TextBox 61">
            <a:extLst>
              <a:ext uri="{FF2B5EF4-FFF2-40B4-BE49-F238E27FC236}">
                <a16:creationId xmlns:a16="http://schemas.microsoft.com/office/drawing/2014/main" id="{A547B592-3B08-F583-BBE3-3E109F33537C}"/>
              </a:ext>
            </a:extLst>
          </p:cNvPr>
          <p:cNvSpPr txBox="1"/>
          <p:nvPr/>
        </p:nvSpPr>
        <p:spPr>
          <a:xfrm>
            <a:off x="4467747" y="5041831"/>
            <a:ext cx="833217" cy="261610"/>
          </a:xfrm>
          <a:prstGeom prst="rect">
            <a:avLst/>
          </a:prstGeom>
          <a:noFill/>
        </p:spPr>
        <p:txBody>
          <a:bodyPr wrap="square" rtlCol="0">
            <a:spAutoFit/>
          </a:bodyPr>
          <a:lstStyle/>
          <a:p>
            <a:r>
              <a:rPr lang="en-US" sz="1100" b="1" dirty="0">
                <a:solidFill>
                  <a:schemeClr val="bg1"/>
                </a:solidFill>
              </a:rPr>
              <a:t>NOP</a:t>
            </a:r>
          </a:p>
        </p:txBody>
      </p:sp>
      <p:sp>
        <p:nvSpPr>
          <p:cNvPr id="63" name="TextBox 62">
            <a:extLst>
              <a:ext uri="{FF2B5EF4-FFF2-40B4-BE49-F238E27FC236}">
                <a16:creationId xmlns:a16="http://schemas.microsoft.com/office/drawing/2014/main" id="{981CAFCE-6A65-99A4-0855-B6CE9614E835}"/>
              </a:ext>
            </a:extLst>
          </p:cNvPr>
          <p:cNvSpPr txBox="1"/>
          <p:nvPr/>
        </p:nvSpPr>
        <p:spPr>
          <a:xfrm>
            <a:off x="5735729" y="5032736"/>
            <a:ext cx="833217" cy="261610"/>
          </a:xfrm>
          <a:prstGeom prst="rect">
            <a:avLst/>
          </a:prstGeom>
          <a:noFill/>
        </p:spPr>
        <p:txBody>
          <a:bodyPr wrap="square" rtlCol="0">
            <a:spAutoFit/>
          </a:bodyPr>
          <a:lstStyle/>
          <a:p>
            <a:r>
              <a:rPr lang="en-US" sz="1100" b="1" dirty="0">
                <a:solidFill>
                  <a:schemeClr val="bg1"/>
                </a:solidFill>
              </a:rPr>
              <a:t>NOP</a:t>
            </a:r>
          </a:p>
        </p:txBody>
      </p:sp>
      <p:sp>
        <p:nvSpPr>
          <p:cNvPr id="64" name="TextBox 63">
            <a:extLst>
              <a:ext uri="{FF2B5EF4-FFF2-40B4-BE49-F238E27FC236}">
                <a16:creationId xmlns:a16="http://schemas.microsoft.com/office/drawing/2014/main" id="{F166E018-AE8B-AB85-0698-177C5DE2495F}"/>
              </a:ext>
            </a:extLst>
          </p:cNvPr>
          <p:cNvSpPr txBox="1"/>
          <p:nvPr/>
        </p:nvSpPr>
        <p:spPr>
          <a:xfrm>
            <a:off x="4893434" y="5038784"/>
            <a:ext cx="833217" cy="261610"/>
          </a:xfrm>
          <a:prstGeom prst="rect">
            <a:avLst/>
          </a:prstGeom>
          <a:noFill/>
        </p:spPr>
        <p:txBody>
          <a:bodyPr wrap="square" rtlCol="0">
            <a:spAutoFit/>
          </a:bodyPr>
          <a:lstStyle/>
          <a:p>
            <a:r>
              <a:rPr lang="en-US" sz="1100" b="1" dirty="0">
                <a:solidFill>
                  <a:schemeClr val="bg1"/>
                </a:solidFill>
              </a:rPr>
              <a:t>NOP</a:t>
            </a:r>
          </a:p>
        </p:txBody>
      </p:sp>
      <p:sp>
        <p:nvSpPr>
          <p:cNvPr id="65" name="TextBox 64">
            <a:extLst>
              <a:ext uri="{FF2B5EF4-FFF2-40B4-BE49-F238E27FC236}">
                <a16:creationId xmlns:a16="http://schemas.microsoft.com/office/drawing/2014/main" id="{123C0941-9289-C4FA-33EB-E47FE5B73137}"/>
              </a:ext>
            </a:extLst>
          </p:cNvPr>
          <p:cNvSpPr txBox="1"/>
          <p:nvPr/>
        </p:nvSpPr>
        <p:spPr>
          <a:xfrm>
            <a:off x="5295037" y="5032736"/>
            <a:ext cx="833217" cy="261610"/>
          </a:xfrm>
          <a:prstGeom prst="rect">
            <a:avLst/>
          </a:prstGeom>
          <a:noFill/>
        </p:spPr>
        <p:txBody>
          <a:bodyPr wrap="square" rtlCol="0">
            <a:spAutoFit/>
          </a:bodyPr>
          <a:lstStyle/>
          <a:p>
            <a:r>
              <a:rPr lang="en-US" sz="1100" b="1" dirty="0">
                <a:solidFill>
                  <a:schemeClr val="bg1"/>
                </a:solidFill>
              </a:rPr>
              <a:t>NOP</a:t>
            </a:r>
          </a:p>
        </p:txBody>
      </p:sp>
      <p:sp>
        <p:nvSpPr>
          <p:cNvPr id="66" name="TextBox 65">
            <a:extLst>
              <a:ext uri="{FF2B5EF4-FFF2-40B4-BE49-F238E27FC236}">
                <a16:creationId xmlns:a16="http://schemas.microsoft.com/office/drawing/2014/main" id="{64956441-66E5-7203-9A59-9A1722B8B537}"/>
              </a:ext>
            </a:extLst>
          </p:cNvPr>
          <p:cNvSpPr txBox="1"/>
          <p:nvPr/>
        </p:nvSpPr>
        <p:spPr>
          <a:xfrm>
            <a:off x="7927858" y="5021311"/>
            <a:ext cx="833217" cy="261610"/>
          </a:xfrm>
          <a:prstGeom prst="rect">
            <a:avLst/>
          </a:prstGeom>
          <a:noFill/>
        </p:spPr>
        <p:txBody>
          <a:bodyPr wrap="square" rtlCol="0">
            <a:spAutoFit/>
          </a:bodyPr>
          <a:lstStyle/>
          <a:p>
            <a:r>
              <a:rPr lang="en-US" sz="1100" b="1" dirty="0">
                <a:solidFill>
                  <a:schemeClr val="bg1"/>
                </a:solidFill>
              </a:rPr>
              <a:t>NOP</a:t>
            </a:r>
          </a:p>
        </p:txBody>
      </p:sp>
      <p:sp>
        <p:nvSpPr>
          <p:cNvPr id="67" name="TextBox 66">
            <a:extLst>
              <a:ext uri="{FF2B5EF4-FFF2-40B4-BE49-F238E27FC236}">
                <a16:creationId xmlns:a16="http://schemas.microsoft.com/office/drawing/2014/main" id="{934EC088-6EDD-76B5-2E57-2C1D3C623DAD}"/>
              </a:ext>
            </a:extLst>
          </p:cNvPr>
          <p:cNvSpPr txBox="1"/>
          <p:nvPr/>
        </p:nvSpPr>
        <p:spPr>
          <a:xfrm>
            <a:off x="8353545" y="5018264"/>
            <a:ext cx="833217" cy="261610"/>
          </a:xfrm>
          <a:prstGeom prst="rect">
            <a:avLst/>
          </a:prstGeom>
          <a:noFill/>
        </p:spPr>
        <p:txBody>
          <a:bodyPr wrap="square" rtlCol="0">
            <a:spAutoFit/>
          </a:bodyPr>
          <a:lstStyle/>
          <a:p>
            <a:r>
              <a:rPr lang="en-US" sz="1100" b="1" dirty="0">
                <a:solidFill>
                  <a:schemeClr val="bg1"/>
                </a:solidFill>
              </a:rPr>
              <a:t>NOP</a:t>
            </a:r>
          </a:p>
        </p:txBody>
      </p:sp>
      <p:sp>
        <p:nvSpPr>
          <p:cNvPr id="68" name="TextBox 67">
            <a:extLst>
              <a:ext uri="{FF2B5EF4-FFF2-40B4-BE49-F238E27FC236}">
                <a16:creationId xmlns:a16="http://schemas.microsoft.com/office/drawing/2014/main" id="{AD684437-BE91-E526-6CC7-25F2954E18A9}"/>
              </a:ext>
            </a:extLst>
          </p:cNvPr>
          <p:cNvSpPr txBox="1"/>
          <p:nvPr/>
        </p:nvSpPr>
        <p:spPr>
          <a:xfrm>
            <a:off x="362965" y="4134117"/>
            <a:ext cx="312906" cy="369332"/>
          </a:xfrm>
          <a:prstGeom prst="rect">
            <a:avLst/>
          </a:prstGeom>
          <a:noFill/>
        </p:spPr>
        <p:txBody>
          <a:bodyPr wrap="none" rtlCol="0">
            <a:spAutoFit/>
          </a:bodyPr>
          <a:lstStyle/>
          <a:p>
            <a:r>
              <a:rPr lang="en-US" dirty="0"/>
              <a:t>0</a:t>
            </a:r>
          </a:p>
        </p:txBody>
      </p:sp>
      <p:sp>
        <p:nvSpPr>
          <p:cNvPr id="69" name="TextBox 68">
            <a:extLst>
              <a:ext uri="{FF2B5EF4-FFF2-40B4-BE49-F238E27FC236}">
                <a16:creationId xmlns:a16="http://schemas.microsoft.com/office/drawing/2014/main" id="{E3AE72F3-3CEC-1002-7F2B-CB12635FD8E7}"/>
              </a:ext>
            </a:extLst>
          </p:cNvPr>
          <p:cNvSpPr txBox="1"/>
          <p:nvPr/>
        </p:nvSpPr>
        <p:spPr>
          <a:xfrm>
            <a:off x="8604622" y="4107783"/>
            <a:ext cx="569387" cy="369332"/>
          </a:xfrm>
          <a:prstGeom prst="rect">
            <a:avLst/>
          </a:prstGeom>
          <a:noFill/>
        </p:spPr>
        <p:txBody>
          <a:bodyPr wrap="none" rtlCol="0">
            <a:spAutoFit/>
          </a:bodyPr>
          <a:lstStyle/>
          <a:p>
            <a:r>
              <a:rPr lang="en-US" dirty="0"/>
              <a:t>517</a:t>
            </a:r>
          </a:p>
        </p:txBody>
      </p:sp>
      <p:sp>
        <p:nvSpPr>
          <p:cNvPr id="70" name="TextBox 69">
            <a:extLst>
              <a:ext uri="{FF2B5EF4-FFF2-40B4-BE49-F238E27FC236}">
                <a16:creationId xmlns:a16="http://schemas.microsoft.com/office/drawing/2014/main" id="{D777B795-72D8-B287-13E5-879BA7FC9C75}"/>
              </a:ext>
            </a:extLst>
          </p:cNvPr>
          <p:cNvSpPr txBox="1"/>
          <p:nvPr/>
        </p:nvSpPr>
        <p:spPr>
          <a:xfrm>
            <a:off x="5936406" y="4139004"/>
            <a:ext cx="569387" cy="369332"/>
          </a:xfrm>
          <a:prstGeom prst="rect">
            <a:avLst/>
          </a:prstGeom>
          <a:noFill/>
        </p:spPr>
        <p:txBody>
          <a:bodyPr wrap="none" rtlCol="0">
            <a:spAutoFit/>
          </a:bodyPr>
          <a:lstStyle/>
          <a:p>
            <a:r>
              <a:rPr lang="en-US" dirty="0"/>
              <a:t>400</a:t>
            </a:r>
          </a:p>
        </p:txBody>
      </p:sp>
      <p:sp>
        <p:nvSpPr>
          <p:cNvPr id="71" name="TextBox 70">
            <a:extLst>
              <a:ext uri="{FF2B5EF4-FFF2-40B4-BE49-F238E27FC236}">
                <a16:creationId xmlns:a16="http://schemas.microsoft.com/office/drawing/2014/main" id="{862151B0-3273-B6A1-DCCF-A5D3E4EEF157}"/>
              </a:ext>
            </a:extLst>
          </p:cNvPr>
          <p:cNvSpPr txBox="1"/>
          <p:nvPr/>
        </p:nvSpPr>
        <p:spPr>
          <a:xfrm>
            <a:off x="1424102" y="4126425"/>
            <a:ext cx="569387" cy="369332"/>
          </a:xfrm>
          <a:prstGeom prst="rect">
            <a:avLst/>
          </a:prstGeom>
          <a:noFill/>
        </p:spPr>
        <p:txBody>
          <a:bodyPr wrap="none" rtlCol="0">
            <a:spAutoFit/>
          </a:bodyPr>
          <a:lstStyle/>
          <a:p>
            <a:r>
              <a:rPr lang="en-US" dirty="0"/>
              <a:t>112</a:t>
            </a:r>
          </a:p>
        </p:txBody>
      </p:sp>
      <mc:AlternateContent xmlns:mc="http://schemas.openxmlformats.org/markup-compatibility/2006">
        <mc:Choice xmlns:p14="http://schemas.microsoft.com/office/powerpoint/2010/main" Requires="p14">
          <p:contentPart p14:bwMode="auto" r:id="rId4">
            <p14:nvContentPartPr>
              <p14:cNvPr id="72" name="Ink 71">
                <a:extLst>
                  <a:ext uri="{FF2B5EF4-FFF2-40B4-BE49-F238E27FC236}">
                    <a16:creationId xmlns:a16="http://schemas.microsoft.com/office/drawing/2014/main" id="{FD9267F2-19BA-7B44-D628-16CA623B6C3E}"/>
                  </a:ext>
                </a:extLst>
              </p14:cNvPr>
              <p14:cNvContentPartPr/>
              <p14:nvPr/>
            </p14:nvContentPartPr>
            <p14:xfrm>
              <a:off x="2107324" y="3915862"/>
              <a:ext cx="6310080" cy="672480"/>
            </p14:xfrm>
          </p:contentPart>
        </mc:Choice>
        <mc:Fallback>
          <p:pic>
            <p:nvPicPr>
              <p:cNvPr id="72" name="Ink 71">
                <a:extLst>
                  <a:ext uri="{FF2B5EF4-FFF2-40B4-BE49-F238E27FC236}">
                    <a16:creationId xmlns:a16="http://schemas.microsoft.com/office/drawing/2014/main" id="{FD9267F2-19BA-7B44-D628-16CA623B6C3E}"/>
                  </a:ext>
                </a:extLst>
              </p:cNvPr>
              <p:cNvPicPr/>
              <p:nvPr/>
            </p:nvPicPr>
            <p:blipFill>
              <a:blip r:embed="rId5"/>
              <a:stretch>
                <a:fillRect/>
              </a:stretch>
            </p:blipFill>
            <p:spPr>
              <a:xfrm>
                <a:off x="2098324" y="3906867"/>
                <a:ext cx="6327720" cy="690111"/>
              </a:xfrm>
              <a:prstGeom prst="rect">
                <a:avLst/>
              </a:prstGeom>
            </p:spPr>
          </p:pic>
        </mc:Fallback>
      </mc:AlternateContent>
    </p:spTree>
    <p:extLst>
      <p:ext uri="{BB962C8B-B14F-4D97-AF65-F5344CB8AC3E}">
        <p14:creationId xmlns:p14="http://schemas.microsoft.com/office/powerpoint/2010/main" val="210852625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74</a:t>
            </a:fld>
            <a:endParaRPr lang="en-US" dirty="0"/>
          </a:p>
        </p:txBody>
      </p:sp>
      <p:sp>
        <p:nvSpPr>
          <p:cNvPr id="73" name="object 4">
            <a:extLst>
              <a:ext uri="{FF2B5EF4-FFF2-40B4-BE49-F238E27FC236}">
                <a16:creationId xmlns:a16="http://schemas.microsoft.com/office/drawing/2014/main" id="{05F6AD87-98D7-15D6-B7EF-A30CAAC77F06}"/>
              </a:ext>
            </a:extLst>
          </p:cNvPr>
          <p:cNvSpPr txBox="1">
            <a:spLocks noGrp="1"/>
          </p:cNvSpPr>
          <p:nvPr>
            <p:ph type="title"/>
          </p:nvPr>
        </p:nvSpPr>
        <p:spPr>
          <a:xfrm>
            <a:off x="76200" y="0"/>
            <a:ext cx="2209800" cy="505267"/>
          </a:xfrm>
          <a:prstGeom prst="rect">
            <a:avLst/>
          </a:prstGeom>
        </p:spPr>
        <p:txBody>
          <a:bodyPr vert="horz" wrap="square" lIns="0" tIns="12700" rIns="0" bIns="0" rtlCol="0">
            <a:spAutoFit/>
          </a:bodyPr>
          <a:lstStyle/>
          <a:p>
            <a:pPr marL="12700">
              <a:lnSpc>
                <a:spcPct val="100000"/>
              </a:lnSpc>
              <a:spcBef>
                <a:spcPts val="100"/>
              </a:spcBef>
            </a:pPr>
            <a:r>
              <a:rPr sz="3200" b="1" i="1" spc="-10" dirty="0">
                <a:solidFill>
                  <a:srgbClr val="000000"/>
                </a:solidFill>
                <a:latin typeface="Arial"/>
                <a:cs typeface="Arial"/>
              </a:rPr>
              <a:t>exploit.py</a:t>
            </a:r>
            <a:endParaRPr sz="3200" b="1" dirty="0">
              <a:latin typeface="Arial"/>
              <a:cs typeface="Arial"/>
            </a:endParaRPr>
          </a:p>
        </p:txBody>
      </p:sp>
      <p:pic>
        <p:nvPicPr>
          <p:cNvPr id="74" name="Picture 73">
            <a:extLst>
              <a:ext uri="{FF2B5EF4-FFF2-40B4-BE49-F238E27FC236}">
                <a16:creationId xmlns:a16="http://schemas.microsoft.com/office/drawing/2014/main" id="{CF3A9635-2494-9BE3-85CC-BDBEE0A64FF0}"/>
              </a:ext>
            </a:extLst>
          </p:cNvPr>
          <p:cNvPicPr>
            <a:picLocks noChangeAspect="1"/>
          </p:cNvPicPr>
          <p:nvPr/>
        </p:nvPicPr>
        <p:blipFill rotWithShape="1">
          <a:blip r:embed="rId3"/>
          <a:srcRect t="41689" b="14898"/>
          <a:stretch/>
        </p:blipFill>
        <p:spPr>
          <a:xfrm>
            <a:off x="458938" y="665640"/>
            <a:ext cx="7315200" cy="2542601"/>
          </a:xfrm>
          <a:prstGeom prst="rect">
            <a:avLst/>
          </a:prstGeom>
        </p:spPr>
      </p:pic>
      <p:sp>
        <p:nvSpPr>
          <p:cNvPr id="75" name="TextBox 74">
            <a:extLst>
              <a:ext uri="{FF2B5EF4-FFF2-40B4-BE49-F238E27FC236}">
                <a16:creationId xmlns:a16="http://schemas.microsoft.com/office/drawing/2014/main" id="{4B0F82FA-BCB2-9635-96D8-1C2BD9B3342D}"/>
              </a:ext>
            </a:extLst>
          </p:cNvPr>
          <p:cNvSpPr txBox="1"/>
          <p:nvPr/>
        </p:nvSpPr>
        <p:spPr>
          <a:xfrm>
            <a:off x="2286000" y="200906"/>
            <a:ext cx="4753224" cy="369332"/>
          </a:xfrm>
          <a:prstGeom prst="rect">
            <a:avLst/>
          </a:prstGeom>
          <a:noFill/>
        </p:spPr>
        <p:txBody>
          <a:bodyPr wrap="none" rtlCol="0">
            <a:spAutoFit/>
          </a:bodyPr>
          <a:lstStyle/>
          <a:p>
            <a:r>
              <a:rPr lang="en-US" dirty="0"/>
              <a:t>This script will construct our </a:t>
            </a:r>
            <a:r>
              <a:rPr lang="en-US" dirty="0" err="1">
                <a:latin typeface="Courier New" panose="02070309020205020404" pitchFamily="49" charset="0"/>
                <a:cs typeface="Courier New" panose="02070309020205020404" pitchFamily="49" charset="0"/>
              </a:rPr>
              <a:t>badfile</a:t>
            </a:r>
            <a:r>
              <a:rPr lang="en-US" dirty="0"/>
              <a:t> for us!</a:t>
            </a:r>
          </a:p>
        </p:txBody>
      </p:sp>
      <p:sp>
        <p:nvSpPr>
          <p:cNvPr id="76" name="TextBox 75">
            <a:extLst>
              <a:ext uri="{FF2B5EF4-FFF2-40B4-BE49-F238E27FC236}">
                <a16:creationId xmlns:a16="http://schemas.microsoft.com/office/drawing/2014/main" id="{72EB1DB0-9EBB-FED1-1288-D89E2A212EA0}"/>
              </a:ext>
            </a:extLst>
          </p:cNvPr>
          <p:cNvSpPr txBox="1"/>
          <p:nvPr/>
        </p:nvSpPr>
        <p:spPr>
          <a:xfrm>
            <a:off x="7742583" y="181611"/>
            <a:ext cx="4449417" cy="1200329"/>
          </a:xfrm>
          <a:prstGeom prst="rect">
            <a:avLst/>
          </a:prstGeom>
          <a:noFill/>
        </p:spPr>
        <p:txBody>
          <a:bodyPr wrap="square" rtlCol="0">
            <a:spAutoFit/>
          </a:bodyPr>
          <a:lstStyle/>
          <a:p>
            <a:r>
              <a:rPr lang="en-US" sz="2400" dirty="0"/>
              <a:t>This script build constructs a python list, and writes out the list to </a:t>
            </a:r>
            <a:r>
              <a:rPr lang="en-US" sz="2400" dirty="0" err="1">
                <a:latin typeface="Courier New" panose="02070309020205020404" pitchFamily="49" charset="0"/>
                <a:cs typeface="Courier New" panose="02070309020205020404" pitchFamily="49" charset="0"/>
              </a:rPr>
              <a:t>badfile</a:t>
            </a:r>
            <a:endParaRPr lang="en-US" sz="2400" dirty="0">
              <a:latin typeface="Courier New" panose="02070309020205020404" pitchFamily="49" charset="0"/>
              <a:cs typeface="Courier New" panose="02070309020205020404" pitchFamily="49" charset="0"/>
            </a:endParaRPr>
          </a:p>
        </p:txBody>
      </p:sp>
      <p:sp>
        <p:nvSpPr>
          <p:cNvPr id="77" name="Rectangle 76">
            <a:extLst>
              <a:ext uri="{FF2B5EF4-FFF2-40B4-BE49-F238E27FC236}">
                <a16:creationId xmlns:a16="http://schemas.microsoft.com/office/drawing/2014/main" id="{59C0F322-4209-473D-BF15-A2153230F619}"/>
              </a:ext>
            </a:extLst>
          </p:cNvPr>
          <p:cNvSpPr/>
          <p:nvPr/>
        </p:nvSpPr>
        <p:spPr>
          <a:xfrm>
            <a:off x="990600" y="1981200"/>
            <a:ext cx="1115667" cy="1843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C335D698-D2E8-807A-3BFD-9C0A4CB732F2}"/>
              </a:ext>
            </a:extLst>
          </p:cNvPr>
          <p:cNvSpPr txBox="1"/>
          <p:nvPr/>
        </p:nvSpPr>
        <p:spPr>
          <a:xfrm>
            <a:off x="372390" y="3452474"/>
            <a:ext cx="11364433" cy="369332"/>
          </a:xfrm>
          <a:prstGeom prst="rect">
            <a:avLst/>
          </a:prstGeom>
          <a:noFill/>
        </p:spPr>
        <p:txBody>
          <a:bodyPr wrap="square" rtlCol="0">
            <a:spAutoFit/>
          </a:bodyPr>
          <a:lstStyle/>
          <a:p>
            <a:r>
              <a:rPr lang="en-US" dirty="0"/>
              <a:t>We can’t guess too far, otherwise we might hit somewhere in the middle of our malicious code</a:t>
            </a:r>
          </a:p>
        </p:txBody>
      </p:sp>
      <p:sp>
        <p:nvSpPr>
          <p:cNvPr id="79" name="TextBox 78">
            <a:extLst>
              <a:ext uri="{FF2B5EF4-FFF2-40B4-BE49-F238E27FC236}">
                <a16:creationId xmlns:a16="http://schemas.microsoft.com/office/drawing/2014/main" id="{9C25DE32-31D3-0C1C-80E5-88EA8AB877A9}"/>
              </a:ext>
            </a:extLst>
          </p:cNvPr>
          <p:cNvSpPr txBox="1"/>
          <p:nvPr/>
        </p:nvSpPr>
        <p:spPr>
          <a:xfrm>
            <a:off x="990600" y="1927125"/>
            <a:ext cx="1151277" cy="307777"/>
          </a:xfrm>
          <a:prstGeom prst="rect">
            <a:avLst/>
          </a:prstGeom>
          <a:noFill/>
        </p:spPr>
        <p:txBody>
          <a:bodyPr wrap="none" rtlCol="0">
            <a:spAutoFit/>
          </a:bodyPr>
          <a:lstStyle/>
          <a:p>
            <a:r>
              <a:rPr lang="en-US" sz="1400" dirty="0">
                <a:solidFill>
                  <a:srgbClr val="FF0000"/>
                </a:solidFill>
                <a:latin typeface="Courier New" panose="02070309020205020404" pitchFamily="49" charset="0"/>
                <a:cs typeface="Courier New" panose="02070309020205020404" pitchFamily="49" charset="0"/>
              </a:rPr>
              <a:t>0xfffffff</a:t>
            </a:r>
          </a:p>
        </p:txBody>
      </p:sp>
      <p:sp>
        <p:nvSpPr>
          <p:cNvPr id="80" name="TextBox 79">
            <a:extLst>
              <a:ext uri="{FF2B5EF4-FFF2-40B4-BE49-F238E27FC236}">
                <a16:creationId xmlns:a16="http://schemas.microsoft.com/office/drawing/2014/main" id="{73025264-6410-5797-2004-A56363B32B05}"/>
              </a:ext>
            </a:extLst>
          </p:cNvPr>
          <p:cNvSpPr txBox="1"/>
          <p:nvPr/>
        </p:nvSpPr>
        <p:spPr>
          <a:xfrm>
            <a:off x="372390" y="5882604"/>
            <a:ext cx="10661893" cy="369332"/>
          </a:xfrm>
          <a:prstGeom prst="rect">
            <a:avLst/>
          </a:prstGeom>
          <a:noFill/>
        </p:spPr>
        <p:txBody>
          <a:bodyPr wrap="none" rtlCol="0">
            <a:spAutoFit/>
          </a:bodyPr>
          <a:lstStyle/>
          <a:p>
            <a:r>
              <a:rPr lang="en-US" dirty="0"/>
              <a:t>This also won’t work, because the start of malicious code is never executed (and thus errors will occur)</a:t>
            </a:r>
          </a:p>
        </p:txBody>
      </p:sp>
      <p:sp>
        <p:nvSpPr>
          <p:cNvPr id="81" name="Rectangle 80">
            <a:extLst>
              <a:ext uri="{FF2B5EF4-FFF2-40B4-BE49-F238E27FC236}">
                <a16:creationId xmlns:a16="http://schemas.microsoft.com/office/drawing/2014/main" id="{207CF966-6240-E57F-C03A-9D90CC058BCA}"/>
              </a:ext>
            </a:extLst>
          </p:cNvPr>
          <p:cNvSpPr/>
          <p:nvPr/>
        </p:nvSpPr>
        <p:spPr>
          <a:xfrm>
            <a:off x="1263960" y="1195291"/>
            <a:ext cx="424805" cy="1769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0939352B-B12E-39C0-1B8E-ABC9C10253AC}"/>
              </a:ext>
            </a:extLst>
          </p:cNvPr>
          <p:cNvSpPr txBox="1"/>
          <p:nvPr/>
        </p:nvSpPr>
        <p:spPr>
          <a:xfrm>
            <a:off x="1129906" y="1129896"/>
            <a:ext cx="506870" cy="307777"/>
          </a:xfrm>
          <a:prstGeom prst="rect">
            <a:avLst/>
          </a:prstGeom>
          <a:noFill/>
        </p:spPr>
        <p:txBody>
          <a:bodyPr wrap="none" rtlCol="0">
            <a:spAutoFit/>
          </a:bodyPr>
          <a:lstStyle/>
          <a:p>
            <a:r>
              <a:rPr lang="en-US" sz="1400" dirty="0">
                <a:solidFill>
                  <a:srgbClr val="FF0000"/>
                </a:solidFill>
                <a:latin typeface="Courier New" panose="02070309020205020404" pitchFamily="49" charset="0"/>
                <a:cs typeface="Courier New" panose="02070309020205020404" pitchFamily="49" charset="0"/>
              </a:rPr>
              <a:t>400</a:t>
            </a:r>
          </a:p>
        </p:txBody>
      </p:sp>
      <p:sp>
        <p:nvSpPr>
          <p:cNvPr id="83" name="Rectangle 82">
            <a:extLst>
              <a:ext uri="{FF2B5EF4-FFF2-40B4-BE49-F238E27FC236}">
                <a16:creationId xmlns:a16="http://schemas.microsoft.com/office/drawing/2014/main" id="{250BBB2F-189A-A41A-1CF0-89A6C88DE447}"/>
              </a:ext>
            </a:extLst>
          </p:cNvPr>
          <p:cNvSpPr/>
          <p:nvPr/>
        </p:nvSpPr>
        <p:spPr>
          <a:xfrm>
            <a:off x="533400" y="4495800"/>
            <a:ext cx="8229600" cy="1219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58D09771-0DDF-DCF5-7C9A-03156EFD5BDF}"/>
              </a:ext>
            </a:extLst>
          </p:cNvPr>
          <p:cNvSpPr txBox="1"/>
          <p:nvPr/>
        </p:nvSpPr>
        <p:spPr>
          <a:xfrm>
            <a:off x="505436" y="5053368"/>
            <a:ext cx="833217" cy="261610"/>
          </a:xfrm>
          <a:prstGeom prst="rect">
            <a:avLst/>
          </a:prstGeom>
          <a:noFill/>
        </p:spPr>
        <p:txBody>
          <a:bodyPr wrap="square" rtlCol="0">
            <a:spAutoFit/>
          </a:bodyPr>
          <a:lstStyle/>
          <a:p>
            <a:r>
              <a:rPr lang="en-US" sz="1100" b="1" dirty="0">
                <a:solidFill>
                  <a:schemeClr val="bg1"/>
                </a:solidFill>
              </a:rPr>
              <a:t>NOP</a:t>
            </a:r>
          </a:p>
        </p:txBody>
      </p:sp>
      <p:sp>
        <p:nvSpPr>
          <p:cNvPr id="85" name="TextBox 84">
            <a:extLst>
              <a:ext uri="{FF2B5EF4-FFF2-40B4-BE49-F238E27FC236}">
                <a16:creationId xmlns:a16="http://schemas.microsoft.com/office/drawing/2014/main" id="{3C30B17E-06DA-8F63-7FB8-81953CC5CB73}"/>
              </a:ext>
            </a:extLst>
          </p:cNvPr>
          <p:cNvSpPr txBox="1"/>
          <p:nvPr/>
        </p:nvSpPr>
        <p:spPr>
          <a:xfrm>
            <a:off x="863400" y="5053282"/>
            <a:ext cx="833217" cy="261610"/>
          </a:xfrm>
          <a:prstGeom prst="rect">
            <a:avLst/>
          </a:prstGeom>
          <a:noFill/>
        </p:spPr>
        <p:txBody>
          <a:bodyPr wrap="square" rtlCol="0">
            <a:spAutoFit/>
          </a:bodyPr>
          <a:lstStyle/>
          <a:p>
            <a:r>
              <a:rPr lang="en-US" sz="1100" b="1" dirty="0">
                <a:solidFill>
                  <a:schemeClr val="bg1"/>
                </a:solidFill>
              </a:rPr>
              <a:t>NOP</a:t>
            </a:r>
          </a:p>
        </p:txBody>
      </p:sp>
      <p:sp>
        <p:nvSpPr>
          <p:cNvPr id="86" name="TextBox 85">
            <a:extLst>
              <a:ext uri="{FF2B5EF4-FFF2-40B4-BE49-F238E27FC236}">
                <a16:creationId xmlns:a16="http://schemas.microsoft.com/office/drawing/2014/main" id="{DBC79F3B-3F8D-F1DA-715C-B6468E8FC56F}"/>
              </a:ext>
            </a:extLst>
          </p:cNvPr>
          <p:cNvSpPr txBox="1"/>
          <p:nvPr/>
        </p:nvSpPr>
        <p:spPr>
          <a:xfrm>
            <a:off x="1235539" y="5053454"/>
            <a:ext cx="833217" cy="261610"/>
          </a:xfrm>
          <a:prstGeom prst="rect">
            <a:avLst/>
          </a:prstGeom>
          <a:noFill/>
        </p:spPr>
        <p:txBody>
          <a:bodyPr wrap="square" rtlCol="0">
            <a:spAutoFit/>
          </a:bodyPr>
          <a:lstStyle/>
          <a:p>
            <a:r>
              <a:rPr lang="en-US" sz="1100" b="1" dirty="0">
                <a:solidFill>
                  <a:schemeClr val="bg1"/>
                </a:solidFill>
              </a:rPr>
              <a:t>NOP</a:t>
            </a:r>
          </a:p>
        </p:txBody>
      </p:sp>
      <p:sp>
        <p:nvSpPr>
          <p:cNvPr id="87" name="TextBox 86">
            <a:extLst>
              <a:ext uri="{FF2B5EF4-FFF2-40B4-BE49-F238E27FC236}">
                <a16:creationId xmlns:a16="http://schemas.microsoft.com/office/drawing/2014/main" id="{AEC40BE5-CAD3-0D2F-0C97-0544FE003FE5}"/>
              </a:ext>
            </a:extLst>
          </p:cNvPr>
          <p:cNvSpPr txBox="1"/>
          <p:nvPr/>
        </p:nvSpPr>
        <p:spPr>
          <a:xfrm>
            <a:off x="2509062" y="5038565"/>
            <a:ext cx="833217" cy="261610"/>
          </a:xfrm>
          <a:prstGeom prst="rect">
            <a:avLst/>
          </a:prstGeom>
          <a:noFill/>
        </p:spPr>
        <p:txBody>
          <a:bodyPr wrap="square" rtlCol="0">
            <a:spAutoFit/>
          </a:bodyPr>
          <a:lstStyle/>
          <a:p>
            <a:r>
              <a:rPr lang="en-US" sz="1100" b="1" dirty="0">
                <a:solidFill>
                  <a:schemeClr val="bg1"/>
                </a:solidFill>
              </a:rPr>
              <a:t>NOP</a:t>
            </a:r>
          </a:p>
        </p:txBody>
      </p:sp>
      <p:sp>
        <p:nvSpPr>
          <p:cNvPr id="88" name="TextBox 87">
            <a:extLst>
              <a:ext uri="{FF2B5EF4-FFF2-40B4-BE49-F238E27FC236}">
                <a16:creationId xmlns:a16="http://schemas.microsoft.com/office/drawing/2014/main" id="{5C432F58-CDA5-44F2-B694-B41A55BAF786}"/>
              </a:ext>
            </a:extLst>
          </p:cNvPr>
          <p:cNvSpPr txBox="1"/>
          <p:nvPr/>
        </p:nvSpPr>
        <p:spPr>
          <a:xfrm>
            <a:off x="4110354" y="5038565"/>
            <a:ext cx="833217" cy="261610"/>
          </a:xfrm>
          <a:prstGeom prst="rect">
            <a:avLst/>
          </a:prstGeom>
          <a:noFill/>
        </p:spPr>
        <p:txBody>
          <a:bodyPr wrap="square" rtlCol="0">
            <a:spAutoFit/>
          </a:bodyPr>
          <a:lstStyle/>
          <a:p>
            <a:r>
              <a:rPr lang="en-US" sz="1100" b="1" dirty="0">
                <a:solidFill>
                  <a:schemeClr val="bg1"/>
                </a:solidFill>
              </a:rPr>
              <a:t>NOP</a:t>
            </a:r>
          </a:p>
        </p:txBody>
      </p:sp>
      <p:sp>
        <p:nvSpPr>
          <p:cNvPr id="89" name="TextBox 88">
            <a:extLst>
              <a:ext uri="{FF2B5EF4-FFF2-40B4-BE49-F238E27FC236}">
                <a16:creationId xmlns:a16="http://schemas.microsoft.com/office/drawing/2014/main" id="{F8DE3B13-3610-DB4E-26E4-1F5F90E4003C}"/>
              </a:ext>
            </a:extLst>
          </p:cNvPr>
          <p:cNvSpPr txBox="1"/>
          <p:nvPr/>
        </p:nvSpPr>
        <p:spPr>
          <a:xfrm>
            <a:off x="2934749" y="5035518"/>
            <a:ext cx="833217" cy="261610"/>
          </a:xfrm>
          <a:prstGeom prst="rect">
            <a:avLst/>
          </a:prstGeom>
          <a:noFill/>
        </p:spPr>
        <p:txBody>
          <a:bodyPr wrap="square" rtlCol="0">
            <a:spAutoFit/>
          </a:bodyPr>
          <a:lstStyle/>
          <a:p>
            <a:r>
              <a:rPr lang="en-US" sz="1100" b="1" dirty="0">
                <a:solidFill>
                  <a:schemeClr val="bg1"/>
                </a:solidFill>
              </a:rPr>
              <a:t>NOP</a:t>
            </a:r>
          </a:p>
        </p:txBody>
      </p:sp>
      <p:sp>
        <p:nvSpPr>
          <p:cNvPr id="90" name="Rectangle 89">
            <a:extLst>
              <a:ext uri="{FF2B5EF4-FFF2-40B4-BE49-F238E27FC236}">
                <a16:creationId xmlns:a16="http://schemas.microsoft.com/office/drawing/2014/main" id="{B836EC00-C46A-8A8E-6B03-63BAFA74CD97}"/>
              </a:ext>
            </a:extLst>
          </p:cNvPr>
          <p:cNvSpPr/>
          <p:nvPr/>
        </p:nvSpPr>
        <p:spPr>
          <a:xfrm>
            <a:off x="6248400" y="4495800"/>
            <a:ext cx="1752600" cy="123140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CODE</a:t>
            </a:r>
          </a:p>
        </p:txBody>
      </p:sp>
      <p:sp>
        <p:nvSpPr>
          <p:cNvPr id="91" name="Rectangle 90">
            <a:extLst>
              <a:ext uri="{FF2B5EF4-FFF2-40B4-BE49-F238E27FC236}">
                <a16:creationId xmlns:a16="http://schemas.microsoft.com/office/drawing/2014/main" id="{41E55B7A-15A2-5C3F-E124-87112AD7EC9F}"/>
              </a:ext>
            </a:extLst>
          </p:cNvPr>
          <p:cNvSpPr/>
          <p:nvPr/>
        </p:nvSpPr>
        <p:spPr>
          <a:xfrm>
            <a:off x="1688765" y="4470242"/>
            <a:ext cx="813959" cy="12536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ret</a:t>
            </a:r>
          </a:p>
        </p:txBody>
      </p:sp>
      <p:sp>
        <p:nvSpPr>
          <p:cNvPr id="92" name="TextBox 91">
            <a:extLst>
              <a:ext uri="{FF2B5EF4-FFF2-40B4-BE49-F238E27FC236}">
                <a16:creationId xmlns:a16="http://schemas.microsoft.com/office/drawing/2014/main" id="{B0959C44-319E-BA09-B35B-BD64F85A8EF3}"/>
              </a:ext>
            </a:extLst>
          </p:cNvPr>
          <p:cNvSpPr txBox="1"/>
          <p:nvPr/>
        </p:nvSpPr>
        <p:spPr>
          <a:xfrm>
            <a:off x="3336352" y="5029470"/>
            <a:ext cx="833217" cy="261610"/>
          </a:xfrm>
          <a:prstGeom prst="rect">
            <a:avLst/>
          </a:prstGeom>
          <a:noFill/>
        </p:spPr>
        <p:txBody>
          <a:bodyPr wrap="square" rtlCol="0">
            <a:spAutoFit/>
          </a:bodyPr>
          <a:lstStyle/>
          <a:p>
            <a:r>
              <a:rPr lang="en-US" sz="1100" b="1" dirty="0">
                <a:solidFill>
                  <a:schemeClr val="bg1"/>
                </a:solidFill>
              </a:rPr>
              <a:t>NOP</a:t>
            </a:r>
          </a:p>
        </p:txBody>
      </p:sp>
      <p:sp>
        <p:nvSpPr>
          <p:cNvPr id="93" name="TextBox 92">
            <a:extLst>
              <a:ext uri="{FF2B5EF4-FFF2-40B4-BE49-F238E27FC236}">
                <a16:creationId xmlns:a16="http://schemas.microsoft.com/office/drawing/2014/main" id="{C2F67138-45C8-5E08-22CC-D5F06AA046A3}"/>
              </a:ext>
            </a:extLst>
          </p:cNvPr>
          <p:cNvSpPr txBox="1"/>
          <p:nvPr/>
        </p:nvSpPr>
        <p:spPr>
          <a:xfrm>
            <a:off x="3743141" y="5025365"/>
            <a:ext cx="833217" cy="261610"/>
          </a:xfrm>
          <a:prstGeom prst="rect">
            <a:avLst/>
          </a:prstGeom>
          <a:noFill/>
        </p:spPr>
        <p:txBody>
          <a:bodyPr wrap="square" rtlCol="0">
            <a:spAutoFit/>
          </a:bodyPr>
          <a:lstStyle/>
          <a:p>
            <a:r>
              <a:rPr lang="en-US" sz="1100" b="1" dirty="0">
                <a:solidFill>
                  <a:schemeClr val="bg1"/>
                </a:solidFill>
              </a:rPr>
              <a:t>NOP</a:t>
            </a:r>
          </a:p>
        </p:txBody>
      </p:sp>
      <p:sp>
        <p:nvSpPr>
          <p:cNvPr id="94" name="TextBox 93">
            <a:extLst>
              <a:ext uri="{FF2B5EF4-FFF2-40B4-BE49-F238E27FC236}">
                <a16:creationId xmlns:a16="http://schemas.microsoft.com/office/drawing/2014/main" id="{09F34CC5-C1E3-7A60-C9DF-BA8671E489E1}"/>
              </a:ext>
            </a:extLst>
          </p:cNvPr>
          <p:cNvSpPr txBox="1"/>
          <p:nvPr/>
        </p:nvSpPr>
        <p:spPr>
          <a:xfrm>
            <a:off x="4467747" y="5041831"/>
            <a:ext cx="833217" cy="261610"/>
          </a:xfrm>
          <a:prstGeom prst="rect">
            <a:avLst/>
          </a:prstGeom>
          <a:noFill/>
        </p:spPr>
        <p:txBody>
          <a:bodyPr wrap="square" rtlCol="0">
            <a:spAutoFit/>
          </a:bodyPr>
          <a:lstStyle/>
          <a:p>
            <a:r>
              <a:rPr lang="en-US" sz="1100" b="1" dirty="0">
                <a:solidFill>
                  <a:schemeClr val="bg1"/>
                </a:solidFill>
              </a:rPr>
              <a:t>NOP</a:t>
            </a:r>
          </a:p>
        </p:txBody>
      </p:sp>
      <p:sp>
        <p:nvSpPr>
          <p:cNvPr id="95" name="TextBox 94">
            <a:extLst>
              <a:ext uri="{FF2B5EF4-FFF2-40B4-BE49-F238E27FC236}">
                <a16:creationId xmlns:a16="http://schemas.microsoft.com/office/drawing/2014/main" id="{8D33DACB-F97C-07F5-1BE1-C8B17ACB5231}"/>
              </a:ext>
            </a:extLst>
          </p:cNvPr>
          <p:cNvSpPr txBox="1"/>
          <p:nvPr/>
        </p:nvSpPr>
        <p:spPr>
          <a:xfrm>
            <a:off x="5735729" y="5032736"/>
            <a:ext cx="833217" cy="261610"/>
          </a:xfrm>
          <a:prstGeom prst="rect">
            <a:avLst/>
          </a:prstGeom>
          <a:noFill/>
        </p:spPr>
        <p:txBody>
          <a:bodyPr wrap="square" rtlCol="0">
            <a:spAutoFit/>
          </a:bodyPr>
          <a:lstStyle/>
          <a:p>
            <a:r>
              <a:rPr lang="en-US" sz="1100" b="1" dirty="0">
                <a:solidFill>
                  <a:schemeClr val="bg1"/>
                </a:solidFill>
              </a:rPr>
              <a:t>NOP</a:t>
            </a:r>
          </a:p>
        </p:txBody>
      </p:sp>
      <p:sp>
        <p:nvSpPr>
          <p:cNvPr id="96" name="TextBox 95">
            <a:extLst>
              <a:ext uri="{FF2B5EF4-FFF2-40B4-BE49-F238E27FC236}">
                <a16:creationId xmlns:a16="http://schemas.microsoft.com/office/drawing/2014/main" id="{5D6753B9-DB7D-7E0D-1788-7524549042BB}"/>
              </a:ext>
            </a:extLst>
          </p:cNvPr>
          <p:cNvSpPr txBox="1"/>
          <p:nvPr/>
        </p:nvSpPr>
        <p:spPr>
          <a:xfrm>
            <a:off x="4893434" y="5038784"/>
            <a:ext cx="833217" cy="261610"/>
          </a:xfrm>
          <a:prstGeom prst="rect">
            <a:avLst/>
          </a:prstGeom>
          <a:noFill/>
        </p:spPr>
        <p:txBody>
          <a:bodyPr wrap="square" rtlCol="0">
            <a:spAutoFit/>
          </a:bodyPr>
          <a:lstStyle/>
          <a:p>
            <a:r>
              <a:rPr lang="en-US" sz="1100" b="1" dirty="0">
                <a:solidFill>
                  <a:schemeClr val="bg1"/>
                </a:solidFill>
              </a:rPr>
              <a:t>NOP</a:t>
            </a:r>
          </a:p>
        </p:txBody>
      </p:sp>
      <p:sp>
        <p:nvSpPr>
          <p:cNvPr id="97" name="TextBox 96">
            <a:extLst>
              <a:ext uri="{FF2B5EF4-FFF2-40B4-BE49-F238E27FC236}">
                <a16:creationId xmlns:a16="http://schemas.microsoft.com/office/drawing/2014/main" id="{6DAF077D-BF5A-84EE-1AF7-18437CA21B6C}"/>
              </a:ext>
            </a:extLst>
          </p:cNvPr>
          <p:cNvSpPr txBox="1"/>
          <p:nvPr/>
        </p:nvSpPr>
        <p:spPr>
          <a:xfrm>
            <a:off x="5295037" y="5032736"/>
            <a:ext cx="833217" cy="261610"/>
          </a:xfrm>
          <a:prstGeom prst="rect">
            <a:avLst/>
          </a:prstGeom>
          <a:noFill/>
        </p:spPr>
        <p:txBody>
          <a:bodyPr wrap="square" rtlCol="0">
            <a:spAutoFit/>
          </a:bodyPr>
          <a:lstStyle/>
          <a:p>
            <a:r>
              <a:rPr lang="en-US" sz="1100" b="1" dirty="0">
                <a:solidFill>
                  <a:schemeClr val="bg1"/>
                </a:solidFill>
              </a:rPr>
              <a:t>NOP</a:t>
            </a:r>
          </a:p>
        </p:txBody>
      </p:sp>
      <p:sp>
        <p:nvSpPr>
          <p:cNvPr id="98" name="TextBox 97">
            <a:extLst>
              <a:ext uri="{FF2B5EF4-FFF2-40B4-BE49-F238E27FC236}">
                <a16:creationId xmlns:a16="http://schemas.microsoft.com/office/drawing/2014/main" id="{6B3318A9-99E0-BB56-45F7-A52B14604D66}"/>
              </a:ext>
            </a:extLst>
          </p:cNvPr>
          <p:cNvSpPr txBox="1"/>
          <p:nvPr/>
        </p:nvSpPr>
        <p:spPr>
          <a:xfrm>
            <a:off x="7927858" y="5021311"/>
            <a:ext cx="833217" cy="261610"/>
          </a:xfrm>
          <a:prstGeom prst="rect">
            <a:avLst/>
          </a:prstGeom>
          <a:noFill/>
        </p:spPr>
        <p:txBody>
          <a:bodyPr wrap="square" rtlCol="0">
            <a:spAutoFit/>
          </a:bodyPr>
          <a:lstStyle/>
          <a:p>
            <a:r>
              <a:rPr lang="en-US" sz="1100" b="1" dirty="0">
                <a:solidFill>
                  <a:schemeClr val="bg1"/>
                </a:solidFill>
              </a:rPr>
              <a:t>NOP</a:t>
            </a:r>
          </a:p>
        </p:txBody>
      </p:sp>
      <p:sp>
        <p:nvSpPr>
          <p:cNvPr id="99" name="TextBox 98">
            <a:extLst>
              <a:ext uri="{FF2B5EF4-FFF2-40B4-BE49-F238E27FC236}">
                <a16:creationId xmlns:a16="http://schemas.microsoft.com/office/drawing/2014/main" id="{CEC19992-E9AB-541B-019D-D886AE34C437}"/>
              </a:ext>
            </a:extLst>
          </p:cNvPr>
          <p:cNvSpPr txBox="1"/>
          <p:nvPr/>
        </p:nvSpPr>
        <p:spPr>
          <a:xfrm>
            <a:off x="8353545" y="5018264"/>
            <a:ext cx="833217" cy="261610"/>
          </a:xfrm>
          <a:prstGeom prst="rect">
            <a:avLst/>
          </a:prstGeom>
          <a:noFill/>
        </p:spPr>
        <p:txBody>
          <a:bodyPr wrap="square" rtlCol="0">
            <a:spAutoFit/>
          </a:bodyPr>
          <a:lstStyle/>
          <a:p>
            <a:r>
              <a:rPr lang="en-US" sz="1100" b="1" dirty="0">
                <a:solidFill>
                  <a:schemeClr val="bg1"/>
                </a:solidFill>
              </a:rPr>
              <a:t>NOP</a:t>
            </a:r>
          </a:p>
        </p:txBody>
      </p:sp>
      <p:sp>
        <p:nvSpPr>
          <p:cNvPr id="100" name="TextBox 99">
            <a:extLst>
              <a:ext uri="{FF2B5EF4-FFF2-40B4-BE49-F238E27FC236}">
                <a16:creationId xmlns:a16="http://schemas.microsoft.com/office/drawing/2014/main" id="{F5808258-087F-564F-E4BD-1879DC7FAB2D}"/>
              </a:ext>
            </a:extLst>
          </p:cNvPr>
          <p:cNvSpPr txBox="1"/>
          <p:nvPr/>
        </p:nvSpPr>
        <p:spPr>
          <a:xfrm>
            <a:off x="362965" y="4134117"/>
            <a:ext cx="312906" cy="369332"/>
          </a:xfrm>
          <a:prstGeom prst="rect">
            <a:avLst/>
          </a:prstGeom>
          <a:noFill/>
        </p:spPr>
        <p:txBody>
          <a:bodyPr wrap="none" rtlCol="0">
            <a:spAutoFit/>
          </a:bodyPr>
          <a:lstStyle/>
          <a:p>
            <a:r>
              <a:rPr lang="en-US" dirty="0"/>
              <a:t>0</a:t>
            </a:r>
          </a:p>
        </p:txBody>
      </p:sp>
      <p:sp>
        <p:nvSpPr>
          <p:cNvPr id="101" name="TextBox 100">
            <a:extLst>
              <a:ext uri="{FF2B5EF4-FFF2-40B4-BE49-F238E27FC236}">
                <a16:creationId xmlns:a16="http://schemas.microsoft.com/office/drawing/2014/main" id="{940DA5E2-D6F4-984D-A942-C1AA9DEBBE6A}"/>
              </a:ext>
            </a:extLst>
          </p:cNvPr>
          <p:cNvSpPr txBox="1"/>
          <p:nvPr/>
        </p:nvSpPr>
        <p:spPr>
          <a:xfrm>
            <a:off x="8604622" y="4107783"/>
            <a:ext cx="569387" cy="369332"/>
          </a:xfrm>
          <a:prstGeom prst="rect">
            <a:avLst/>
          </a:prstGeom>
          <a:noFill/>
        </p:spPr>
        <p:txBody>
          <a:bodyPr wrap="none" rtlCol="0">
            <a:spAutoFit/>
          </a:bodyPr>
          <a:lstStyle/>
          <a:p>
            <a:r>
              <a:rPr lang="en-US" dirty="0"/>
              <a:t>517</a:t>
            </a:r>
          </a:p>
        </p:txBody>
      </p:sp>
      <p:sp>
        <p:nvSpPr>
          <p:cNvPr id="102" name="TextBox 101">
            <a:extLst>
              <a:ext uri="{FF2B5EF4-FFF2-40B4-BE49-F238E27FC236}">
                <a16:creationId xmlns:a16="http://schemas.microsoft.com/office/drawing/2014/main" id="{EC883398-74D3-A4F7-A0FB-DA912494309B}"/>
              </a:ext>
            </a:extLst>
          </p:cNvPr>
          <p:cNvSpPr txBox="1"/>
          <p:nvPr/>
        </p:nvSpPr>
        <p:spPr>
          <a:xfrm>
            <a:off x="5936406" y="4139004"/>
            <a:ext cx="569387" cy="369332"/>
          </a:xfrm>
          <a:prstGeom prst="rect">
            <a:avLst/>
          </a:prstGeom>
          <a:noFill/>
        </p:spPr>
        <p:txBody>
          <a:bodyPr wrap="none" rtlCol="0">
            <a:spAutoFit/>
          </a:bodyPr>
          <a:lstStyle/>
          <a:p>
            <a:r>
              <a:rPr lang="en-US" dirty="0"/>
              <a:t>400</a:t>
            </a:r>
          </a:p>
        </p:txBody>
      </p:sp>
      <p:sp>
        <p:nvSpPr>
          <p:cNvPr id="103" name="TextBox 102">
            <a:extLst>
              <a:ext uri="{FF2B5EF4-FFF2-40B4-BE49-F238E27FC236}">
                <a16:creationId xmlns:a16="http://schemas.microsoft.com/office/drawing/2014/main" id="{BFE2BCBF-F8C6-A20B-2460-899EFB45C36D}"/>
              </a:ext>
            </a:extLst>
          </p:cNvPr>
          <p:cNvSpPr txBox="1"/>
          <p:nvPr/>
        </p:nvSpPr>
        <p:spPr>
          <a:xfrm>
            <a:off x="1424102" y="4126425"/>
            <a:ext cx="569387" cy="369332"/>
          </a:xfrm>
          <a:prstGeom prst="rect">
            <a:avLst/>
          </a:prstGeom>
          <a:noFill/>
        </p:spPr>
        <p:txBody>
          <a:bodyPr wrap="none" rtlCol="0">
            <a:spAutoFit/>
          </a:bodyPr>
          <a:lstStyle/>
          <a:p>
            <a:r>
              <a:rPr lang="en-US" dirty="0"/>
              <a:t>112</a:t>
            </a:r>
          </a:p>
        </p:txBody>
      </p:sp>
      <mc:AlternateContent xmlns:mc="http://schemas.openxmlformats.org/markup-compatibility/2006">
        <mc:Choice xmlns:p14="http://schemas.microsoft.com/office/powerpoint/2010/main" Requires="p14">
          <p:contentPart p14:bwMode="auto" r:id="rId4">
            <p14:nvContentPartPr>
              <p14:cNvPr id="104" name="Ink 103">
                <a:extLst>
                  <a:ext uri="{FF2B5EF4-FFF2-40B4-BE49-F238E27FC236}">
                    <a16:creationId xmlns:a16="http://schemas.microsoft.com/office/drawing/2014/main" id="{3796D424-79F0-6DCE-51EF-8C060471F243}"/>
                  </a:ext>
                </a:extLst>
              </p14:cNvPr>
              <p14:cNvContentPartPr/>
              <p14:nvPr/>
            </p14:nvContentPartPr>
            <p14:xfrm>
              <a:off x="2107324" y="3915862"/>
              <a:ext cx="5055476" cy="672480"/>
            </p14:xfrm>
          </p:contentPart>
        </mc:Choice>
        <mc:Fallback>
          <p:pic>
            <p:nvPicPr>
              <p:cNvPr id="104" name="Ink 103">
                <a:extLst>
                  <a:ext uri="{FF2B5EF4-FFF2-40B4-BE49-F238E27FC236}">
                    <a16:creationId xmlns:a16="http://schemas.microsoft.com/office/drawing/2014/main" id="{3796D424-79F0-6DCE-51EF-8C060471F243}"/>
                  </a:ext>
                </a:extLst>
              </p:cNvPr>
              <p:cNvPicPr/>
              <p:nvPr/>
            </p:nvPicPr>
            <p:blipFill>
              <a:blip r:embed="rId5"/>
              <a:stretch>
                <a:fillRect/>
              </a:stretch>
            </p:blipFill>
            <p:spPr>
              <a:xfrm>
                <a:off x="2098324" y="3906867"/>
                <a:ext cx="5073116" cy="690111"/>
              </a:xfrm>
              <a:prstGeom prst="rect">
                <a:avLst/>
              </a:prstGeom>
            </p:spPr>
          </p:pic>
        </mc:Fallback>
      </mc:AlternateContent>
    </p:spTree>
    <p:extLst>
      <p:ext uri="{BB962C8B-B14F-4D97-AF65-F5344CB8AC3E}">
        <p14:creationId xmlns:p14="http://schemas.microsoft.com/office/powerpoint/2010/main" val="10318821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75</a:t>
            </a:fld>
            <a:endParaRPr lang="en-US" dirty="0"/>
          </a:p>
        </p:txBody>
      </p:sp>
      <p:sp>
        <p:nvSpPr>
          <p:cNvPr id="48" name="object 4">
            <a:extLst>
              <a:ext uri="{FF2B5EF4-FFF2-40B4-BE49-F238E27FC236}">
                <a16:creationId xmlns:a16="http://schemas.microsoft.com/office/drawing/2014/main" id="{7F52B27E-8E0D-B7A1-BDB8-99ADE26D2CAA}"/>
              </a:ext>
            </a:extLst>
          </p:cNvPr>
          <p:cNvSpPr txBox="1">
            <a:spLocks noGrp="1"/>
          </p:cNvSpPr>
          <p:nvPr>
            <p:ph type="title"/>
          </p:nvPr>
        </p:nvSpPr>
        <p:spPr>
          <a:xfrm>
            <a:off x="76200" y="0"/>
            <a:ext cx="2209800" cy="505267"/>
          </a:xfrm>
          <a:prstGeom prst="rect">
            <a:avLst/>
          </a:prstGeom>
        </p:spPr>
        <p:txBody>
          <a:bodyPr vert="horz" wrap="square" lIns="0" tIns="12700" rIns="0" bIns="0" rtlCol="0">
            <a:spAutoFit/>
          </a:bodyPr>
          <a:lstStyle/>
          <a:p>
            <a:pPr marL="12700">
              <a:lnSpc>
                <a:spcPct val="100000"/>
              </a:lnSpc>
              <a:spcBef>
                <a:spcPts val="100"/>
              </a:spcBef>
            </a:pPr>
            <a:r>
              <a:rPr sz="3200" b="1" i="1" spc="-10" dirty="0">
                <a:solidFill>
                  <a:srgbClr val="000000"/>
                </a:solidFill>
                <a:latin typeface="Arial"/>
                <a:cs typeface="Arial"/>
              </a:rPr>
              <a:t>exploit.py</a:t>
            </a:r>
            <a:endParaRPr sz="3200" b="1" dirty="0">
              <a:latin typeface="Arial"/>
              <a:cs typeface="Arial"/>
            </a:endParaRPr>
          </a:p>
        </p:txBody>
      </p:sp>
      <p:pic>
        <p:nvPicPr>
          <p:cNvPr id="49" name="Picture 48">
            <a:extLst>
              <a:ext uri="{FF2B5EF4-FFF2-40B4-BE49-F238E27FC236}">
                <a16:creationId xmlns:a16="http://schemas.microsoft.com/office/drawing/2014/main" id="{7B35514B-1A51-E2A6-3A8E-139D77F80E59}"/>
              </a:ext>
            </a:extLst>
          </p:cNvPr>
          <p:cNvPicPr>
            <a:picLocks noChangeAspect="1"/>
          </p:cNvPicPr>
          <p:nvPr/>
        </p:nvPicPr>
        <p:blipFill rotWithShape="1">
          <a:blip r:embed="rId3"/>
          <a:srcRect t="41689" b="14898"/>
          <a:stretch/>
        </p:blipFill>
        <p:spPr>
          <a:xfrm>
            <a:off x="458938" y="665640"/>
            <a:ext cx="7315200" cy="2542601"/>
          </a:xfrm>
          <a:prstGeom prst="rect">
            <a:avLst/>
          </a:prstGeom>
        </p:spPr>
      </p:pic>
      <p:sp>
        <p:nvSpPr>
          <p:cNvPr id="50" name="TextBox 49">
            <a:extLst>
              <a:ext uri="{FF2B5EF4-FFF2-40B4-BE49-F238E27FC236}">
                <a16:creationId xmlns:a16="http://schemas.microsoft.com/office/drawing/2014/main" id="{8F098731-A89A-2B1C-4BE1-17167A42D77B}"/>
              </a:ext>
            </a:extLst>
          </p:cNvPr>
          <p:cNvSpPr txBox="1"/>
          <p:nvPr/>
        </p:nvSpPr>
        <p:spPr>
          <a:xfrm>
            <a:off x="2286000" y="200906"/>
            <a:ext cx="4753224" cy="369332"/>
          </a:xfrm>
          <a:prstGeom prst="rect">
            <a:avLst/>
          </a:prstGeom>
          <a:noFill/>
        </p:spPr>
        <p:txBody>
          <a:bodyPr wrap="none" rtlCol="0">
            <a:spAutoFit/>
          </a:bodyPr>
          <a:lstStyle/>
          <a:p>
            <a:r>
              <a:rPr lang="en-US" dirty="0"/>
              <a:t>This script will construct our </a:t>
            </a:r>
            <a:r>
              <a:rPr lang="en-US" dirty="0" err="1">
                <a:latin typeface="Courier New" panose="02070309020205020404" pitchFamily="49" charset="0"/>
                <a:cs typeface="Courier New" panose="02070309020205020404" pitchFamily="49" charset="0"/>
              </a:rPr>
              <a:t>badfile</a:t>
            </a:r>
            <a:r>
              <a:rPr lang="en-US" dirty="0"/>
              <a:t> for us!</a:t>
            </a:r>
          </a:p>
        </p:txBody>
      </p:sp>
      <p:sp>
        <p:nvSpPr>
          <p:cNvPr id="51" name="TextBox 50">
            <a:extLst>
              <a:ext uri="{FF2B5EF4-FFF2-40B4-BE49-F238E27FC236}">
                <a16:creationId xmlns:a16="http://schemas.microsoft.com/office/drawing/2014/main" id="{2ED663A9-D57A-2767-17CF-2C31A23C1F56}"/>
              </a:ext>
            </a:extLst>
          </p:cNvPr>
          <p:cNvSpPr txBox="1"/>
          <p:nvPr/>
        </p:nvSpPr>
        <p:spPr>
          <a:xfrm>
            <a:off x="7742583" y="181611"/>
            <a:ext cx="4449417" cy="1200329"/>
          </a:xfrm>
          <a:prstGeom prst="rect">
            <a:avLst/>
          </a:prstGeom>
          <a:noFill/>
        </p:spPr>
        <p:txBody>
          <a:bodyPr wrap="square" rtlCol="0">
            <a:spAutoFit/>
          </a:bodyPr>
          <a:lstStyle/>
          <a:p>
            <a:r>
              <a:rPr lang="en-US" sz="2400" dirty="0"/>
              <a:t>This script build constructs a python list, and writes out the list to </a:t>
            </a:r>
            <a:r>
              <a:rPr lang="en-US" sz="2400" dirty="0" err="1">
                <a:latin typeface="Courier New" panose="02070309020205020404" pitchFamily="49" charset="0"/>
                <a:cs typeface="Courier New" panose="02070309020205020404" pitchFamily="49" charset="0"/>
              </a:rPr>
              <a:t>badfile</a:t>
            </a:r>
            <a:endParaRPr lang="en-US" sz="2400" dirty="0">
              <a:latin typeface="Courier New" panose="02070309020205020404" pitchFamily="49" charset="0"/>
              <a:cs typeface="Courier New" panose="02070309020205020404" pitchFamily="49" charset="0"/>
            </a:endParaRPr>
          </a:p>
        </p:txBody>
      </p:sp>
      <p:sp>
        <p:nvSpPr>
          <p:cNvPr id="52" name="TextBox 51">
            <a:extLst>
              <a:ext uri="{FF2B5EF4-FFF2-40B4-BE49-F238E27FC236}">
                <a16:creationId xmlns:a16="http://schemas.microsoft.com/office/drawing/2014/main" id="{E0AC7412-1697-A90D-DD27-B02169D2654A}"/>
              </a:ext>
            </a:extLst>
          </p:cNvPr>
          <p:cNvSpPr txBox="1"/>
          <p:nvPr/>
        </p:nvSpPr>
        <p:spPr>
          <a:xfrm>
            <a:off x="362965" y="3452375"/>
            <a:ext cx="11364433" cy="369332"/>
          </a:xfrm>
          <a:prstGeom prst="rect">
            <a:avLst/>
          </a:prstGeom>
          <a:noFill/>
        </p:spPr>
        <p:txBody>
          <a:bodyPr wrap="square" rtlCol="0">
            <a:spAutoFit/>
          </a:bodyPr>
          <a:lstStyle/>
          <a:p>
            <a:r>
              <a:rPr lang="en-US" dirty="0"/>
              <a:t>We must be </a:t>
            </a:r>
            <a:r>
              <a:rPr lang="en-US" b="1" dirty="0"/>
              <a:t>exactly correct </a:t>
            </a:r>
            <a:r>
              <a:rPr lang="en-US" dirty="0"/>
              <a:t>with the location of the return address</a:t>
            </a:r>
          </a:p>
        </p:txBody>
      </p:sp>
      <p:sp>
        <p:nvSpPr>
          <p:cNvPr id="53" name="TextBox 52">
            <a:extLst>
              <a:ext uri="{FF2B5EF4-FFF2-40B4-BE49-F238E27FC236}">
                <a16:creationId xmlns:a16="http://schemas.microsoft.com/office/drawing/2014/main" id="{A569C922-90AA-EB6B-348D-2AC211F11412}"/>
              </a:ext>
            </a:extLst>
          </p:cNvPr>
          <p:cNvSpPr txBox="1"/>
          <p:nvPr/>
        </p:nvSpPr>
        <p:spPr>
          <a:xfrm>
            <a:off x="372390" y="5882604"/>
            <a:ext cx="6147837" cy="369332"/>
          </a:xfrm>
          <a:prstGeom prst="rect">
            <a:avLst/>
          </a:prstGeom>
          <a:noFill/>
        </p:spPr>
        <p:txBody>
          <a:bodyPr wrap="none" rtlCol="0">
            <a:spAutoFit/>
          </a:bodyPr>
          <a:lstStyle/>
          <a:p>
            <a:r>
              <a:rPr lang="en-US" dirty="0"/>
              <a:t>This also won’t work, because the return address is invalid</a:t>
            </a:r>
          </a:p>
        </p:txBody>
      </p:sp>
      <p:sp>
        <p:nvSpPr>
          <p:cNvPr id="54" name="Rectangle 53">
            <a:extLst>
              <a:ext uri="{FF2B5EF4-FFF2-40B4-BE49-F238E27FC236}">
                <a16:creationId xmlns:a16="http://schemas.microsoft.com/office/drawing/2014/main" id="{7CAD7990-DC49-A1B8-7515-4B35EDD3D9AB}"/>
              </a:ext>
            </a:extLst>
          </p:cNvPr>
          <p:cNvSpPr/>
          <p:nvPr/>
        </p:nvSpPr>
        <p:spPr>
          <a:xfrm>
            <a:off x="533400" y="4495800"/>
            <a:ext cx="8229600" cy="1219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733A02E6-7F3F-9949-B6AA-938F3CF5EF02}"/>
              </a:ext>
            </a:extLst>
          </p:cNvPr>
          <p:cNvSpPr txBox="1"/>
          <p:nvPr/>
        </p:nvSpPr>
        <p:spPr>
          <a:xfrm>
            <a:off x="505436" y="5053368"/>
            <a:ext cx="833217" cy="261610"/>
          </a:xfrm>
          <a:prstGeom prst="rect">
            <a:avLst/>
          </a:prstGeom>
          <a:noFill/>
        </p:spPr>
        <p:txBody>
          <a:bodyPr wrap="square" rtlCol="0">
            <a:spAutoFit/>
          </a:bodyPr>
          <a:lstStyle/>
          <a:p>
            <a:r>
              <a:rPr lang="en-US" sz="1100" b="1" dirty="0">
                <a:solidFill>
                  <a:schemeClr val="bg1"/>
                </a:solidFill>
              </a:rPr>
              <a:t>NOP</a:t>
            </a:r>
          </a:p>
        </p:txBody>
      </p:sp>
      <p:sp>
        <p:nvSpPr>
          <p:cNvPr id="56" name="TextBox 55">
            <a:extLst>
              <a:ext uri="{FF2B5EF4-FFF2-40B4-BE49-F238E27FC236}">
                <a16:creationId xmlns:a16="http://schemas.microsoft.com/office/drawing/2014/main" id="{BF1B421A-4F94-B95E-4EF2-C54969162AE1}"/>
              </a:ext>
            </a:extLst>
          </p:cNvPr>
          <p:cNvSpPr txBox="1"/>
          <p:nvPr/>
        </p:nvSpPr>
        <p:spPr>
          <a:xfrm>
            <a:off x="863400" y="5053282"/>
            <a:ext cx="833217" cy="261610"/>
          </a:xfrm>
          <a:prstGeom prst="rect">
            <a:avLst/>
          </a:prstGeom>
          <a:noFill/>
        </p:spPr>
        <p:txBody>
          <a:bodyPr wrap="square" rtlCol="0">
            <a:spAutoFit/>
          </a:bodyPr>
          <a:lstStyle/>
          <a:p>
            <a:r>
              <a:rPr lang="en-US" sz="1100" b="1" dirty="0">
                <a:solidFill>
                  <a:schemeClr val="bg1"/>
                </a:solidFill>
              </a:rPr>
              <a:t>NOP</a:t>
            </a:r>
          </a:p>
        </p:txBody>
      </p:sp>
      <p:sp>
        <p:nvSpPr>
          <p:cNvPr id="57" name="TextBox 56">
            <a:extLst>
              <a:ext uri="{FF2B5EF4-FFF2-40B4-BE49-F238E27FC236}">
                <a16:creationId xmlns:a16="http://schemas.microsoft.com/office/drawing/2014/main" id="{D8AF8486-6AA1-176C-E238-380AA551FA00}"/>
              </a:ext>
            </a:extLst>
          </p:cNvPr>
          <p:cNvSpPr txBox="1"/>
          <p:nvPr/>
        </p:nvSpPr>
        <p:spPr>
          <a:xfrm>
            <a:off x="1235539" y="5053454"/>
            <a:ext cx="833217" cy="261610"/>
          </a:xfrm>
          <a:prstGeom prst="rect">
            <a:avLst/>
          </a:prstGeom>
          <a:noFill/>
        </p:spPr>
        <p:txBody>
          <a:bodyPr wrap="square" rtlCol="0">
            <a:spAutoFit/>
          </a:bodyPr>
          <a:lstStyle/>
          <a:p>
            <a:r>
              <a:rPr lang="en-US" sz="1100" b="1" dirty="0">
                <a:solidFill>
                  <a:schemeClr val="bg1"/>
                </a:solidFill>
              </a:rPr>
              <a:t>NOP</a:t>
            </a:r>
          </a:p>
        </p:txBody>
      </p:sp>
      <p:sp>
        <p:nvSpPr>
          <p:cNvPr id="58" name="TextBox 57">
            <a:extLst>
              <a:ext uri="{FF2B5EF4-FFF2-40B4-BE49-F238E27FC236}">
                <a16:creationId xmlns:a16="http://schemas.microsoft.com/office/drawing/2014/main" id="{AA957FF3-6777-4074-9C0B-3EAE64FDEA62}"/>
              </a:ext>
            </a:extLst>
          </p:cNvPr>
          <p:cNvSpPr txBox="1"/>
          <p:nvPr/>
        </p:nvSpPr>
        <p:spPr>
          <a:xfrm>
            <a:off x="2509062" y="5038565"/>
            <a:ext cx="833217" cy="261610"/>
          </a:xfrm>
          <a:prstGeom prst="rect">
            <a:avLst/>
          </a:prstGeom>
          <a:noFill/>
        </p:spPr>
        <p:txBody>
          <a:bodyPr wrap="square" rtlCol="0">
            <a:spAutoFit/>
          </a:bodyPr>
          <a:lstStyle/>
          <a:p>
            <a:r>
              <a:rPr lang="en-US" sz="1100" b="1" dirty="0">
                <a:solidFill>
                  <a:schemeClr val="bg1"/>
                </a:solidFill>
              </a:rPr>
              <a:t>NOP</a:t>
            </a:r>
          </a:p>
        </p:txBody>
      </p:sp>
      <p:sp>
        <p:nvSpPr>
          <p:cNvPr id="59" name="TextBox 58">
            <a:extLst>
              <a:ext uri="{FF2B5EF4-FFF2-40B4-BE49-F238E27FC236}">
                <a16:creationId xmlns:a16="http://schemas.microsoft.com/office/drawing/2014/main" id="{619B459E-0954-A385-266F-2B92F2E4CCD9}"/>
              </a:ext>
            </a:extLst>
          </p:cNvPr>
          <p:cNvSpPr txBox="1"/>
          <p:nvPr/>
        </p:nvSpPr>
        <p:spPr>
          <a:xfrm>
            <a:off x="4110354" y="5038565"/>
            <a:ext cx="833217" cy="261610"/>
          </a:xfrm>
          <a:prstGeom prst="rect">
            <a:avLst/>
          </a:prstGeom>
          <a:noFill/>
        </p:spPr>
        <p:txBody>
          <a:bodyPr wrap="square" rtlCol="0">
            <a:spAutoFit/>
          </a:bodyPr>
          <a:lstStyle/>
          <a:p>
            <a:r>
              <a:rPr lang="en-US" sz="1100" b="1" dirty="0">
                <a:solidFill>
                  <a:schemeClr val="bg1"/>
                </a:solidFill>
              </a:rPr>
              <a:t>NOP</a:t>
            </a:r>
          </a:p>
        </p:txBody>
      </p:sp>
      <p:sp>
        <p:nvSpPr>
          <p:cNvPr id="60" name="TextBox 59">
            <a:extLst>
              <a:ext uri="{FF2B5EF4-FFF2-40B4-BE49-F238E27FC236}">
                <a16:creationId xmlns:a16="http://schemas.microsoft.com/office/drawing/2014/main" id="{3A66ABB0-B207-07FE-7D0E-4ED817D8E408}"/>
              </a:ext>
            </a:extLst>
          </p:cNvPr>
          <p:cNvSpPr txBox="1"/>
          <p:nvPr/>
        </p:nvSpPr>
        <p:spPr>
          <a:xfrm>
            <a:off x="2934749" y="5035518"/>
            <a:ext cx="833217" cy="261610"/>
          </a:xfrm>
          <a:prstGeom prst="rect">
            <a:avLst/>
          </a:prstGeom>
          <a:noFill/>
        </p:spPr>
        <p:txBody>
          <a:bodyPr wrap="square" rtlCol="0">
            <a:spAutoFit/>
          </a:bodyPr>
          <a:lstStyle/>
          <a:p>
            <a:r>
              <a:rPr lang="en-US" sz="1100" b="1" dirty="0">
                <a:solidFill>
                  <a:schemeClr val="bg1"/>
                </a:solidFill>
              </a:rPr>
              <a:t>NOP</a:t>
            </a:r>
          </a:p>
        </p:txBody>
      </p:sp>
      <p:sp>
        <p:nvSpPr>
          <p:cNvPr id="61" name="Rectangle 60">
            <a:extLst>
              <a:ext uri="{FF2B5EF4-FFF2-40B4-BE49-F238E27FC236}">
                <a16:creationId xmlns:a16="http://schemas.microsoft.com/office/drawing/2014/main" id="{0C87D0A2-A96B-37B7-2996-FD3A70941F88}"/>
              </a:ext>
            </a:extLst>
          </p:cNvPr>
          <p:cNvSpPr/>
          <p:nvPr/>
        </p:nvSpPr>
        <p:spPr>
          <a:xfrm>
            <a:off x="6248400" y="4495800"/>
            <a:ext cx="1752600" cy="123140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CODE</a:t>
            </a:r>
          </a:p>
        </p:txBody>
      </p:sp>
      <p:sp>
        <p:nvSpPr>
          <p:cNvPr id="62" name="Rectangle 61">
            <a:extLst>
              <a:ext uri="{FF2B5EF4-FFF2-40B4-BE49-F238E27FC236}">
                <a16:creationId xmlns:a16="http://schemas.microsoft.com/office/drawing/2014/main" id="{B8CF623A-3011-3C10-6406-16D0FAFCD3F7}"/>
              </a:ext>
            </a:extLst>
          </p:cNvPr>
          <p:cNvSpPr/>
          <p:nvPr/>
        </p:nvSpPr>
        <p:spPr>
          <a:xfrm>
            <a:off x="1068322" y="4461363"/>
            <a:ext cx="813959" cy="12536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ret</a:t>
            </a:r>
          </a:p>
        </p:txBody>
      </p:sp>
      <p:sp>
        <p:nvSpPr>
          <p:cNvPr id="63" name="TextBox 62">
            <a:extLst>
              <a:ext uri="{FF2B5EF4-FFF2-40B4-BE49-F238E27FC236}">
                <a16:creationId xmlns:a16="http://schemas.microsoft.com/office/drawing/2014/main" id="{377B522E-EBA5-97FF-D5A9-0DBC51ADFB8A}"/>
              </a:ext>
            </a:extLst>
          </p:cNvPr>
          <p:cNvSpPr txBox="1"/>
          <p:nvPr/>
        </p:nvSpPr>
        <p:spPr>
          <a:xfrm>
            <a:off x="3336352" y="5029470"/>
            <a:ext cx="833217" cy="261610"/>
          </a:xfrm>
          <a:prstGeom prst="rect">
            <a:avLst/>
          </a:prstGeom>
          <a:noFill/>
        </p:spPr>
        <p:txBody>
          <a:bodyPr wrap="square" rtlCol="0">
            <a:spAutoFit/>
          </a:bodyPr>
          <a:lstStyle/>
          <a:p>
            <a:r>
              <a:rPr lang="en-US" sz="1100" b="1" dirty="0">
                <a:solidFill>
                  <a:schemeClr val="bg1"/>
                </a:solidFill>
              </a:rPr>
              <a:t>NOP</a:t>
            </a:r>
          </a:p>
        </p:txBody>
      </p:sp>
      <p:sp>
        <p:nvSpPr>
          <p:cNvPr id="64" name="TextBox 63">
            <a:extLst>
              <a:ext uri="{FF2B5EF4-FFF2-40B4-BE49-F238E27FC236}">
                <a16:creationId xmlns:a16="http://schemas.microsoft.com/office/drawing/2014/main" id="{012BF3B6-C1E6-9A85-CD5E-55382CEC9F1B}"/>
              </a:ext>
            </a:extLst>
          </p:cNvPr>
          <p:cNvSpPr txBox="1"/>
          <p:nvPr/>
        </p:nvSpPr>
        <p:spPr>
          <a:xfrm>
            <a:off x="3743141" y="5025365"/>
            <a:ext cx="833217" cy="261610"/>
          </a:xfrm>
          <a:prstGeom prst="rect">
            <a:avLst/>
          </a:prstGeom>
          <a:noFill/>
        </p:spPr>
        <p:txBody>
          <a:bodyPr wrap="square" rtlCol="0">
            <a:spAutoFit/>
          </a:bodyPr>
          <a:lstStyle/>
          <a:p>
            <a:r>
              <a:rPr lang="en-US" sz="1100" b="1" dirty="0">
                <a:solidFill>
                  <a:schemeClr val="bg1"/>
                </a:solidFill>
              </a:rPr>
              <a:t>NOP</a:t>
            </a:r>
          </a:p>
        </p:txBody>
      </p:sp>
      <p:sp>
        <p:nvSpPr>
          <p:cNvPr id="65" name="TextBox 64">
            <a:extLst>
              <a:ext uri="{FF2B5EF4-FFF2-40B4-BE49-F238E27FC236}">
                <a16:creationId xmlns:a16="http://schemas.microsoft.com/office/drawing/2014/main" id="{344FBFA7-C000-CBE3-3C29-229FB9F09A81}"/>
              </a:ext>
            </a:extLst>
          </p:cNvPr>
          <p:cNvSpPr txBox="1"/>
          <p:nvPr/>
        </p:nvSpPr>
        <p:spPr>
          <a:xfrm>
            <a:off x="4467747" y="5041831"/>
            <a:ext cx="833217" cy="261610"/>
          </a:xfrm>
          <a:prstGeom prst="rect">
            <a:avLst/>
          </a:prstGeom>
          <a:noFill/>
        </p:spPr>
        <p:txBody>
          <a:bodyPr wrap="square" rtlCol="0">
            <a:spAutoFit/>
          </a:bodyPr>
          <a:lstStyle/>
          <a:p>
            <a:r>
              <a:rPr lang="en-US" sz="1100" b="1" dirty="0">
                <a:solidFill>
                  <a:schemeClr val="bg1"/>
                </a:solidFill>
              </a:rPr>
              <a:t>NOP</a:t>
            </a:r>
          </a:p>
        </p:txBody>
      </p:sp>
      <p:sp>
        <p:nvSpPr>
          <p:cNvPr id="66" name="TextBox 65">
            <a:extLst>
              <a:ext uri="{FF2B5EF4-FFF2-40B4-BE49-F238E27FC236}">
                <a16:creationId xmlns:a16="http://schemas.microsoft.com/office/drawing/2014/main" id="{89F37EA7-8EAF-8D8F-0FDA-27381DAF72EE}"/>
              </a:ext>
            </a:extLst>
          </p:cNvPr>
          <p:cNvSpPr txBox="1"/>
          <p:nvPr/>
        </p:nvSpPr>
        <p:spPr>
          <a:xfrm>
            <a:off x="5735729" y="5032736"/>
            <a:ext cx="833217" cy="261610"/>
          </a:xfrm>
          <a:prstGeom prst="rect">
            <a:avLst/>
          </a:prstGeom>
          <a:noFill/>
        </p:spPr>
        <p:txBody>
          <a:bodyPr wrap="square" rtlCol="0">
            <a:spAutoFit/>
          </a:bodyPr>
          <a:lstStyle/>
          <a:p>
            <a:r>
              <a:rPr lang="en-US" sz="1100" b="1" dirty="0">
                <a:solidFill>
                  <a:schemeClr val="bg1"/>
                </a:solidFill>
              </a:rPr>
              <a:t>NOP</a:t>
            </a:r>
          </a:p>
        </p:txBody>
      </p:sp>
      <p:sp>
        <p:nvSpPr>
          <p:cNvPr id="67" name="TextBox 66">
            <a:extLst>
              <a:ext uri="{FF2B5EF4-FFF2-40B4-BE49-F238E27FC236}">
                <a16:creationId xmlns:a16="http://schemas.microsoft.com/office/drawing/2014/main" id="{E2BBC1DB-E095-B8F1-66ED-F11183C188F3}"/>
              </a:ext>
            </a:extLst>
          </p:cNvPr>
          <p:cNvSpPr txBox="1"/>
          <p:nvPr/>
        </p:nvSpPr>
        <p:spPr>
          <a:xfrm>
            <a:off x="4893434" y="5038784"/>
            <a:ext cx="833217" cy="261610"/>
          </a:xfrm>
          <a:prstGeom prst="rect">
            <a:avLst/>
          </a:prstGeom>
          <a:noFill/>
        </p:spPr>
        <p:txBody>
          <a:bodyPr wrap="square" rtlCol="0">
            <a:spAutoFit/>
          </a:bodyPr>
          <a:lstStyle/>
          <a:p>
            <a:r>
              <a:rPr lang="en-US" sz="1100" b="1" dirty="0">
                <a:solidFill>
                  <a:schemeClr val="bg1"/>
                </a:solidFill>
              </a:rPr>
              <a:t>NOP</a:t>
            </a:r>
          </a:p>
        </p:txBody>
      </p:sp>
      <p:sp>
        <p:nvSpPr>
          <p:cNvPr id="68" name="TextBox 67">
            <a:extLst>
              <a:ext uri="{FF2B5EF4-FFF2-40B4-BE49-F238E27FC236}">
                <a16:creationId xmlns:a16="http://schemas.microsoft.com/office/drawing/2014/main" id="{09D048DE-BC32-2453-101F-37A6543AD5A1}"/>
              </a:ext>
            </a:extLst>
          </p:cNvPr>
          <p:cNvSpPr txBox="1"/>
          <p:nvPr/>
        </p:nvSpPr>
        <p:spPr>
          <a:xfrm>
            <a:off x="5295037" y="5032736"/>
            <a:ext cx="833217" cy="261610"/>
          </a:xfrm>
          <a:prstGeom prst="rect">
            <a:avLst/>
          </a:prstGeom>
          <a:noFill/>
        </p:spPr>
        <p:txBody>
          <a:bodyPr wrap="square" rtlCol="0">
            <a:spAutoFit/>
          </a:bodyPr>
          <a:lstStyle/>
          <a:p>
            <a:r>
              <a:rPr lang="en-US" sz="1100" b="1" dirty="0">
                <a:solidFill>
                  <a:schemeClr val="bg1"/>
                </a:solidFill>
              </a:rPr>
              <a:t>NOP</a:t>
            </a:r>
          </a:p>
        </p:txBody>
      </p:sp>
      <p:sp>
        <p:nvSpPr>
          <p:cNvPr id="69" name="TextBox 68">
            <a:extLst>
              <a:ext uri="{FF2B5EF4-FFF2-40B4-BE49-F238E27FC236}">
                <a16:creationId xmlns:a16="http://schemas.microsoft.com/office/drawing/2014/main" id="{1C77F9DE-09A3-C0B2-20B5-F1F27AAE1C52}"/>
              </a:ext>
            </a:extLst>
          </p:cNvPr>
          <p:cNvSpPr txBox="1"/>
          <p:nvPr/>
        </p:nvSpPr>
        <p:spPr>
          <a:xfrm>
            <a:off x="7927858" y="5021311"/>
            <a:ext cx="833217" cy="261610"/>
          </a:xfrm>
          <a:prstGeom prst="rect">
            <a:avLst/>
          </a:prstGeom>
          <a:noFill/>
        </p:spPr>
        <p:txBody>
          <a:bodyPr wrap="square" rtlCol="0">
            <a:spAutoFit/>
          </a:bodyPr>
          <a:lstStyle/>
          <a:p>
            <a:r>
              <a:rPr lang="en-US" sz="1100" b="1" dirty="0">
                <a:solidFill>
                  <a:schemeClr val="bg1"/>
                </a:solidFill>
              </a:rPr>
              <a:t>NOP</a:t>
            </a:r>
          </a:p>
        </p:txBody>
      </p:sp>
      <p:sp>
        <p:nvSpPr>
          <p:cNvPr id="70" name="TextBox 69">
            <a:extLst>
              <a:ext uri="{FF2B5EF4-FFF2-40B4-BE49-F238E27FC236}">
                <a16:creationId xmlns:a16="http://schemas.microsoft.com/office/drawing/2014/main" id="{29C249FC-B297-C17F-6251-B3A6B88455B4}"/>
              </a:ext>
            </a:extLst>
          </p:cNvPr>
          <p:cNvSpPr txBox="1"/>
          <p:nvPr/>
        </p:nvSpPr>
        <p:spPr>
          <a:xfrm>
            <a:off x="8353545" y="5018264"/>
            <a:ext cx="833217" cy="261610"/>
          </a:xfrm>
          <a:prstGeom prst="rect">
            <a:avLst/>
          </a:prstGeom>
          <a:noFill/>
        </p:spPr>
        <p:txBody>
          <a:bodyPr wrap="square" rtlCol="0">
            <a:spAutoFit/>
          </a:bodyPr>
          <a:lstStyle/>
          <a:p>
            <a:r>
              <a:rPr lang="en-US" sz="1100" b="1" dirty="0">
                <a:solidFill>
                  <a:schemeClr val="bg1"/>
                </a:solidFill>
              </a:rPr>
              <a:t>NOP</a:t>
            </a:r>
          </a:p>
        </p:txBody>
      </p:sp>
      <p:sp>
        <p:nvSpPr>
          <p:cNvPr id="71" name="TextBox 70">
            <a:extLst>
              <a:ext uri="{FF2B5EF4-FFF2-40B4-BE49-F238E27FC236}">
                <a16:creationId xmlns:a16="http://schemas.microsoft.com/office/drawing/2014/main" id="{E8D6B756-5781-7B7C-CF40-FB2A25AD8715}"/>
              </a:ext>
            </a:extLst>
          </p:cNvPr>
          <p:cNvSpPr txBox="1"/>
          <p:nvPr/>
        </p:nvSpPr>
        <p:spPr>
          <a:xfrm>
            <a:off x="362965" y="4134117"/>
            <a:ext cx="312906" cy="369332"/>
          </a:xfrm>
          <a:prstGeom prst="rect">
            <a:avLst/>
          </a:prstGeom>
          <a:noFill/>
        </p:spPr>
        <p:txBody>
          <a:bodyPr wrap="none" rtlCol="0">
            <a:spAutoFit/>
          </a:bodyPr>
          <a:lstStyle/>
          <a:p>
            <a:r>
              <a:rPr lang="en-US" dirty="0"/>
              <a:t>0</a:t>
            </a:r>
          </a:p>
        </p:txBody>
      </p:sp>
      <p:sp>
        <p:nvSpPr>
          <p:cNvPr id="72" name="TextBox 71">
            <a:extLst>
              <a:ext uri="{FF2B5EF4-FFF2-40B4-BE49-F238E27FC236}">
                <a16:creationId xmlns:a16="http://schemas.microsoft.com/office/drawing/2014/main" id="{B5F8878F-F061-8117-D63E-30E8CD5BFAEF}"/>
              </a:ext>
            </a:extLst>
          </p:cNvPr>
          <p:cNvSpPr txBox="1"/>
          <p:nvPr/>
        </p:nvSpPr>
        <p:spPr>
          <a:xfrm>
            <a:off x="8604622" y="4107783"/>
            <a:ext cx="569387" cy="369332"/>
          </a:xfrm>
          <a:prstGeom prst="rect">
            <a:avLst/>
          </a:prstGeom>
          <a:noFill/>
        </p:spPr>
        <p:txBody>
          <a:bodyPr wrap="none" rtlCol="0">
            <a:spAutoFit/>
          </a:bodyPr>
          <a:lstStyle/>
          <a:p>
            <a:r>
              <a:rPr lang="en-US" dirty="0"/>
              <a:t>517</a:t>
            </a:r>
          </a:p>
        </p:txBody>
      </p:sp>
      <p:sp>
        <p:nvSpPr>
          <p:cNvPr id="105" name="TextBox 104">
            <a:extLst>
              <a:ext uri="{FF2B5EF4-FFF2-40B4-BE49-F238E27FC236}">
                <a16:creationId xmlns:a16="http://schemas.microsoft.com/office/drawing/2014/main" id="{81D28B82-42A4-283A-7355-ACE52B8F0A9C}"/>
              </a:ext>
            </a:extLst>
          </p:cNvPr>
          <p:cNvSpPr txBox="1"/>
          <p:nvPr/>
        </p:nvSpPr>
        <p:spPr>
          <a:xfrm>
            <a:off x="5936406" y="4139004"/>
            <a:ext cx="569387" cy="369332"/>
          </a:xfrm>
          <a:prstGeom prst="rect">
            <a:avLst/>
          </a:prstGeom>
          <a:noFill/>
        </p:spPr>
        <p:txBody>
          <a:bodyPr wrap="none" rtlCol="0">
            <a:spAutoFit/>
          </a:bodyPr>
          <a:lstStyle/>
          <a:p>
            <a:r>
              <a:rPr lang="en-US" dirty="0"/>
              <a:t>400</a:t>
            </a:r>
          </a:p>
        </p:txBody>
      </p:sp>
      <p:sp>
        <p:nvSpPr>
          <p:cNvPr id="106" name="TextBox 105">
            <a:extLst>
              <a:ext uri="{FF2B5EF4-FFF2-40B4-BE49-F238E27FC236}">
                <a16:creationId xmlns:a16="http://schemas.microsoft.com/office/drawing/2014/main" id="{A24A2AFB-438C-70D1-6F8E-2893A9B40248}"/>
              </a:ext>
            </a:extLst>
          </p:cNvPr>
          <p:cNvSpPr txBox="1"/>
          <p:nvPr/>
        </p:nvSpPr>
        <p:spPr>
          <a:xfrm>
            <a:off x="796650" y="4161222"/>
            <a:ext cx="569387" cy="369332"/>
          </a:xfrm>
          <a:prstGeom prst="rect">
            <a:avLst/>
          </a:prstGeom>
          <a:noFill/>
        </p:spPr>
        <p:txBody>
          <a:bodyPr wrap="none" rtlCol="0">
            <a:spAutoFit/>
          </a:bodyPr>
          <a:lstStyle/>
          <a:p>
            <a:r>
              <a:rPr lang="en-US" dirty="0"/>
              <a:t>104</a:t>
            </a:r>
          </a:p>
        </p:txBody>
      </p:sp>
      <mc:AlternateContent xmlns:mc="http://schemas.openxmlformats.org/markup-compatibility/2006">
        <mc:Choice xmlns:p14="http://schemas.microsoft.com/office/powerpoint/2010/main" Requires="p14">
          <p:contentPart p14:bwMode="auto" r:id="rId4">
            <p14:nvContentPartPr>
              <p14:cNvPr id="107" name="Ink 106">
                <a:extLst>
                  <a:ext uri="{FF2B5EF4-FFF2-40B4-BE49-F238E27FC236}">
                    <a16:creationId xmlns:a16="http://schemas.microsoft.com/office/drawing/2014/main" id="{581A86C5-71D4-CF36-CEE2-84250C1BED5A}"/>
                  </a:ext>
                </a:extLst>
              </p14:cNvPr>
              <p14:cNvContentPartPr/>
              <p14:nvPr/>
            </p14:nvContentPartPr>
            <p14:xfrm>
              <a:off x="1493779" y="3904631"/>
              <a:ext cx="2875834" cy="672480"/>
            </p14:xfrm>
          </p:contentPart>
        </mc:Choice>
        <mc:Fallback>
          <p:pic>
            <p:nvPicPr>
              <p:cNvPr id="107" name="Ink 106">
                <a:extLst>
                  <a:ext uri="{FF2B5EF4-FFF2-40B4-BE49-F238E27FC236}">
                    <a16:creationId xmlns:a16="http://schemas.microsoft.com/office/drawing/2014/main" id="{581A86C5-71D4-CF36-CEE2-84250C1BED5A}"/>
                  </a:ext>
                </a:extLst>
              </p:cNvPr>
              <p:cNvPicPr/>
              <p:nvPr/>
            </p:nvPicPr>
            <p:blipFill>
              <a:blip r:embed="rId5"/>
              <a:stretch>
                <a:fillRect/>
              </a:stretch>
            </p:blipFill>
            <p:spPr>
              <a:xfrm>
                <a:off x="1484780" y="3895636"/>
                <a:ext cx="2893473" cy="690111"/>
              </a:xfrm>
              <a:prstGeom prst="rect">
                <a:avLst/>
              </a:prstGeom>
            </p:spPr>
          </p:pic>
        </mc:Fallback>
      </mc:AlternateContent>
      <p:sp>
        <p:nvSpPr>
          <p:cNvPr id="108" name="Rectangle 107">
            <a:extLst>
              <a:ext uri="{FF2B5EF4-FFF2-40B4-BE49-F238E27FC236}">
                <a16:creationId xmlns:a16="http://schemas.microsoft.com/office/drawing/2014/main" id="{4C9180DF-426D-7A49-75C7-D14B889BD3F3}"/>
              </a:ext>
            </a:extLst>
          </p:cNvPr>
          <p:cNvSpPr/>
          <p:nvPr/>
        </p:nvSpPr>
        <p:spPr>
          <a:xfrm>
            <a:off x="1373646" y="2133600"/>
            <a:ext cx="304800" cy="2278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a:extLst>
              <a:ext uri="{FF2B5EF4-FFF2-40B4-BE49-F238E27FC236}">
                <a16:creationId xmlns:a16="http://schemas.microsoft.com/office/drawing/2014/main" id="{20995BF0-0593-9755-C469-807857D87191}"/>
              </a:ext>
            </a:extLst>
          </p:cNvPr>
          <p:cNvSpPr txBox="1"/>
          <p:nvPr/>
        </p:nvSpPr>
        <p:spPr>
          <a:xfrm>
            <a:off x="1280008" y="2133600"/>
            <a:ext cx="463588" cy="276999"/>
          </a:xfrm>
          <a:prstGeom prst="rect">
            <a:avLst/>
          </a:prstGeom>
          <a:noFill/>
        </p:spPr>
        <p:txBody>
          <a:bodyPr wrap="none" rtlCol="0">
            <a:spAutoFit/>
          </a:bodyPr>
          <a:lstStyle/>
          <a:p>
            <a:r>
              <a:rPr lang="en-US" sz="1200" dirty="0">
                <a:solidFill>
                  <a:srgbClr val="FF0000"/>
                </a:solidFill>
                <a:latin typeface="Courier New" panose="02070309020205020404" pitchFamily="49" charset="0"/>
                <a:cs typeface="Courier New" panose="02070309020205020404" pitchFamily="49" charset="0"/>
              </a:rPr>
              <a:t>100</a:t>
            </a:r>
          </a:p>
        </p:txBody>
      </p:sp>
      <p:sp>
        <p:nvSpPr>
          <p:cNvPr id="110" name="Rectangle 109">
            <a:extLst>
              <a:ext uri="{FF2B5EF4-FFF2-40B4-BE49-F238E27FC236}">
                <a16:creationId xmlns:a16="http://schemas.microsoft.com/office/drawing/2014/main" id="{096D02BA-ED3B-BEBC-F2C0-9B166BB1BEEB}"/>
              </a:ext>
            </a:extLst>
          </p:cNvPr>
          <p:cNvSpPr/>
          <p:nvPr/>
        </p:nvSpPr>
        <p:spPr>
          <a:xfrm>
            <a:off x="1419120" y="4451550"/>
            <a:ext cx="828814" cy="1231401"/>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a:extLst>
              <a:ext uri="{FF2B5EF4-FFF2-40B4-BE49-F238E27FC236}">
                <a16:creationId xmlns:a16="http://schemas.microsoft.com/office/drawing/2014/main" id="{F322E03F-DC6E-3A7C-E506-15562E91177E}"/>
              </a:ext>
            </a:extLst>
          </p:cNvPr>
          <p:cNvSpPr txBox="1"/>
          <p:nvPr/>
        </p:nvSpPr>
        <p:spPr>
          <a:xfrm>
            <a:off x="2166674" y="5026282"/>
            <a:ext cx="833217" cy="261610"/>
          </a:xfrm>
          <a:prstGeom prst="rect">
            <a:avLst/>
          </a:prstGeom>
          <a:noFill/>
        </p:spPr>
        <p:txBody>
          <a:bodyPr wrap="square" rtlCol="0">
            <a:spAutoFit/>
          </a:bodyPr>
          <a:lstStyle/>
          <a:p>
            <a:r>
              <a:rPr lang="en-US" sz="1100" b="1" dirty="0">
                <a:solidFill>
                  <a:schemeClr val="bg1"/>
                </a:solidFill>
              </a:rPr>
              <a:t>NOP</a:t>
            </a:r>
          </a:p>
        </p:txBody>
      </p:sp>
      <p:sp>
        <p:nvSpPr>
          <p:cNvPr id="112" name="TextBox 111">
            <a:extLst>
              <a:ext uri="{FF2B5EF4-FFF2-40B4-BE49-F238E27FC236}">
                <a16:creationId xmlns:a16="http://schemas.microsoft.com/office/drawing/2014/main" id="{A526E103-1834-7888-D4F1-EF0DEE698F2B}"/>
              </a:ext>
            </a:extLst>
          </p:cNvPr>
          <p:cNvSpPr txBox="1"/>
          <p:nvPr/>
        </p:nvSpPr>
        <p:spPr>
          <a:xfrm>
            <a:off x="1837324" y="5037475"/>
            <a:ext cx="833217" cy="261610"/>
          </a:xfrm>
          <a:prstGeom prst="rect">
            <a:avLst/>
          </a:prstGeom>
          <a:noFill/>
        </p:spPr>
        <p:txBody>
          <a:bodyPr wrap="square" rtlCol="0">
            <a:spAutoFit/>
          </a:bodyPr>
          <a:lstStyle/>
          <a:p>
            <a:r>
              <a:rPr lang="en-US" sz="1100" b="1" dirty="0">
                <a:solidFill>
                  <a:schemeClr val="bg1"/>
                </a:solidFill>
              </a:rPr>
              <a:t>NOP</a:t>
            </a:r>
          </a:p>
        </p:txBody>
      </p:sp>
      <p:sp>
        <p:nvSpPr>
          <p:cNvPr id="113" name="Rectangle 112">
            <a:extLst>
              <a:ext uri="{FF2B5EF4-FFF2-40B4-BE49-F238E27FC236}">
                <a16:creationId xmlns:a16="http://schemas.microsoft.com/office/drawing/2014/main" id="{AFAD3DE1-25CD-FD53-1F16-F7A52C4FF502}"/>
              </a:ext>
            </a:extLst>
          </p:cNvPr>
          <p:cNvSpPr/>
          <p:nvPr/>
        </p:nvSpPr>
        <p:spPr>
          <a:xfrm>
            <a:off x="8153400" y="1828800"/>
            <a:ext cx="762000" cy="749598"/>
          </a:xfrm>
          <a:prstGeom prst="rect">
            <a:avLst/>
          </a:prstGeom>
          <a:noFill/>
          <a:ln w="762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4" name="TextBox 113">
            <a:extLst>
              <a:ext uri="{FF2B5EF4-FFF2-40B4-BE49-F238E27FC236}">
                <a16:creationId xmlns:a16="http://schemas.microsoft.com/office/drawing/2014/main" id="{F1715509-81EC-2162-E859-3853D2204641}"/>
              </a:ext>
            </a:extLst>
          </p:cNvPr>
          <p:cNvSpPr txBox="1"/>
          <p:nvPr/>
        </p:nvSpPr>
        <p:spPr>
          <a:xfrm>
            <a:off x="8970340" y="2008386"/>
            <a:ext cx="3191899" cy="369332"/>
          </a:xfrm>
          <a:prstGeom prst="rect">
            <a:avLst/>
          </a:prstGeom>
          <a:noFill/>
        </p:spPr>
        <p:txBody>
          <a:bodyPr wrap="none" rtlCol="0">
            <a:spAutoFit/>
          </a:bodyPr>
          <a:lstStyle/>
          <a:p>
            <a:r>
              <a:rPr lang="en-US" dirty="0"/>
              <a:t>= true return address location</a:t>
            </a:r>
          </a:p>
        </p:txBody>
      </p:sp>
      <p:sp>
        <p:nvSpPr>
          <p:cNvPr id="115" name="Rectangle 114">
            <a:extLst>
              <a:ext uri="{FF2B5EF4-FFF2-40B4-BE49-F238E27FC236}">
                <a16:creationId xmlns:a16="http://schemas.microsoft.com/office/drawing/2014/main" id="{19303553-15F9-079A-0BB8-D7EE6438CB35}"/>
              </a:ext>
            </a:extLst>
          </p:cNvPr>
          <p:cNvSpPr/>
          <p:nvPr/>
        </p:nvSpPr>
        <p:spPr>
          <a:xfrm>
            <a:off x="8098209" y="2864374"/>
            <a:ext cx="762000" cy="1219199"/>
          </a:xfrm>
          <a:prstGeom prst="rect">
            <a:avLst/>
          </a:prstGeom>
          <a:noFill/>
          <a:ln w="762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4125ADB-1B84-7ABA-8BA1-50E8B652B8A0}"/>
              </a:ext>
            </a:extLst>
          </p:cNvPr>
          <p:cNvSpPr/>
          <p:nvPr/>
        </p:nvSpPr>
        <p:spPr>
          <a:xfrm>
            <a:off x="8148759" y="2888001"/>
            <a:ext cx="309441" cy="117267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ret</a:t>
            </a:r>
          </a:p>
        </p:txBody>
      </p:sp>
      <p:sp>
        <p:nvSpPr>
          <p:cNvPr id="117" name="Rectangle 116">
            <a:extLst>
              <a:ext uri="{FF2B5EF4-FFF2-40B4-BE49-F238E27FC236}">
                <a16:creationId xmlns:a16="http://schemas.microsoft.com/office/drawing/2014/main" id="{E1A654CE-9FD5-7631-57DF-2079D5C00C1D}"/>
              </a:ext>
            </a:extLst>
          </p:cNvPr>
          <p:cNvSpPr/>
          <p:nvPr/>
        </p:nvSpPr>
        <p:spPr>
          <a:xfrm>
            <a:off x="8465971" y="2902511"/>
            <a:ext cx="373229" cy="1172673"/>
          </a:xfrm>
          <a:prstGeom prst="rect">
            <a:avLst/>
          </a:prstGeom>
          <a:solidFill>
            <a:schemeClr val="tx1"/>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NOP</a:t>
            </a:r>
          </a:p>
        </p:txBody>
      </p:sp>
      <p:sp>
        <p:nvSpPr>
          <p:cNvPr id="118" name="TextBox 117">
            <a:extLst>
              <a:ext uri="{FF2B5EF4-FFF2-40B4-BE49-F238E27FC236}">
                <a16:creationId xmlns:a16="http://schemas.microsoft.com/office/drawing/2014/main" id="{6E2AF455-43AD-5F36-552E-D9FF61F861E5}"/>
              </a:ext>
            </a:extLst>
          </p:cNvPr>
          <p:cNvSpPr txBox="1"/>
          <p:nvPr/>
        </p:nvSpPr>
        <p:spPr>
          <a:xfrm>
            <a:off x="9296400" y="3106129"/>
            <a:ext cx="2362200" cy="646331"/>
          </a:xfrm>
          <a:prstGeom prst="rect">
            <a:avLst/>
          </a:prstGeom>
          <a:noFill/>
        </p:spPr>
        <p:txBody>
          <a:bodyPr wrap="square" rtlCol="0">
            <a:spAutoFit/>
          </a:bodyPr>
          <a:lstStyle/>
          <a:p>
            <a:r>
              <a:rPr lang="en-US" dirty="0"/>
              <a:t>Invalid return address </a:t>
            </a:r>
            <a:r>
              <a:rPr lang="en-US" dirty="0">
                <a:sym typeface="Wingdings" panose="05000000000000000000" pitchFamily="2" charset="2"/>
              </a:rPr>
              <a:t> CRASH</a:t>
            </a:r>
            <a:endParaRPr lang="en-US" dirty="0"/>
          </a:p>
        </p:txBody>
      </p:sp>
    </p:spTree>
    <p:extLst>
      <p:ext uri="{BB962C8B-B14F-4D97-AF65-F5344CB8AC3E}">
        <p14:creationId xmlns:p14="http://schemas.microsoft.com/office/powerpoint/2010/main" val="37253708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76</a:t>
            </a:fld>
            <a:endParaRPr lang="en-US" dirty="0"/>
          </a:p>
        </p:txBody>
      </p:sp>
      <p:sp>
        <p:nvSpPr>
          <p:cNvPr id="31" name="Title 30">
            <a:extLst>
              <a:ext uri="{FF2B5EF4-FFF2-40B4-BE49-F238E27FC236}">
                <a16:creationId xmlns:a16="http://schemas.microsoft.com/office/drawing/2014/main" id="{50889E1E-8E39-F7EE-BB34-7E2F9342F87B}"/>
              </a:ext>
            </a:extLst>
          </p:cNvPr>
          <p:cNvSpPr>
            <a:spLocks noGrp="1"/>
          </p:cNvSpPr>
          <p:nvPr>
            <p:ph type="title"/>
          </p:nvPr>
        </p:nvSpPr>
        <p:spPr>
          <a:xfrm>
            <a:off x="76200" y="44381"/>
            <a:ext cx="9458148" cy="738664"/>
          </a:xfrm>
        </p:spPr>
        <p:txBody>
          <a:bodyPr/>
          <a:lstStyle/>
          <a:p>
            <a:r>
              <a:rPr lang="en-US" dirty="0"/>
              <a:t>Conducting our first Buffer Overflow Attack</a:t>
            </a:r>
          </a:p>
        </p:txBody>
      </p:sp>
      <p:sp>
        <p:nvSpPr>
          <p:cNvPr id="33" name="TextBox 32">
            <a:extLst>
              <a:ext uri="{FF2B5EF4-FFF2-40B4-BE49-F238E27FC236}">
                <a16:creationId xmlns:a16="http://schemas.microsoft.com/office/drawing/2014/main" id="{BD9D4135-F780-27EC-076F-E3A5F9843823}"/>
              </a:ext>
            </a:extLst>
          </p:cNvPr>
          <p:cNvSpPr txBox="1"/>
          <p:nvPr/>
        </p:nvSpPr>
        <p:spPr>
          <a:xfrm>
            <a:off x="152400" y="762000"/>
            <a:ext cx="3082895" cy="369332"/>
          </a:xfrm>
          <a:prstGeom prst="rect">
            <a:avLst/>
          </a:prstGeom>
          <a:noFill/>
        </p:spPr>
        <p:txBody>
          <a:bodyPr wrap="none" rtlCol="0">
            <a:spAutoFit/>
          </a:bodyPr>
          <a:lstStyle/>
          <a:p>
            <a:r>
              <a:rPr lang="en-US" dirty="0"/>
              <a:t>1. Turn off countermeasures</a:t>
            </a:r>
          </a:p>
        </p:txBody>
      </p:sp>
      <p:sp>
        <p:nvSpPr>
          <p:cNvPr id="34" name="TextBox 33">
            <a:extLst>
              <a:ext uri="{FF2B5EF4-FFF2-40B4-BE49-F238E27FC236}">
                <a16:creationId xmlns:a16="http://schemas.microsoft.com/office/drawing/2014/main" id="{A764D532-8D44-7302-8D8D-15AC2C387E29}"/>
              </a:ext>
            </a:extLst>
          </p:cNvPr>
          <p:cNvSpPr txBox="1"/>
          <p:nvPr/>
        </p:nvSpPr>
        <p:spPr>
          <a:xfrm>
            <a:off x="76200" y="3200400"/>
            <a:ext cx="3377848" cy="369332"/>
          </a:xfrm>
          <a:prstGeom prst="rect">
            <a:avLst/>
          </a:prstGeom>
          <a:noFill/>
        </p:spPr>
        <p:txBody>
          <a:bodyPr wrap="none" rtlCol="0">
            <a:spAutoFit/>
          </a:bodyPr>
          <a:lstStyle/>
          <a:p>
            <a:r>
              <a:rPr lang="en-US" dirty="0"/>
              <a:t>2. Get offset (step 1) from GDB</a:t>
            </a:r>
          </a:p>
        </p:txBody>
      </p:sp>
      <p:pic>
        <p:nvPicPr>
          <p:cNvPr id="36" name="Picture 35">
            <a:extLst>
              <a:ext uri="{FF2B5EF4-FFF2-40B4-BE49-F238E27FC236}">
                <a16:creationId xmlns:a16="http://schemas.microsoft.com/office/drawing/2014/main" id="{770272E9-9956-DD2F-0DF1-D35F6CCF35FF}"/>
              </a:ext>
            </a:extLst>
          </p:cNvPr>
          <p:cNvPicPr>
            <a:picLocks noChangeAspect="1"/>
          </p:cNvPicPr>
          <p:nvPr/>
        </p:nvPicPr>
        <p:blipFill>
          <a:blip r:embed="rId3"/>
          <a:stretch>
            <a:fillRect/>
          </a:stretch>
        </p:blipFill>
        <p:spPr>
          <a:xfrm>
            <a:off x="304800" y="3657600"/>
            <a:ext cx="5105400" cy="1566430"/>
          </a:xfrm>
          <a:prstGeom prst="rect">
            <a:avLst/>
          </a:prstGeom>
        </p:spPr>
      </p:pic>
      <p:sp>
        <p:nvSpPr>
          <p:cNvPr id="37" name="object 7">
            <a:extLst>
              <a:ext uri="{FF2B5EF4-FFF2-40B4-BE49-F238E27FC236}">
                <a16:creationId xmlns:a16="http://schemas.microsoft.com/office/drawing/2014/main" id="{D0E17642-1C10-474A-5EA2-6527ED2413F6}"/>
              </a:ext>
            </a:extLst>
          </p:cNvPr>
          <p:cNvSpPr txBox="1"/>
          <p:nvPr/>
        </p:nvSpPr>
        <p:spPr>
          <a:xfrm>
            <a:off x="300262" y="1334179"/>
            <a:ext cx="5760085" cy="553720"/>
          </a:xfrm>
          <a:prstGeom prst="rect">
            <a:avLst/>
          </a:prstGeom>
        </p:spPr>
        <p:txBody>
          <a:bodyPr vert="horz" wrap="square" lIns="0" tIns="12700" rIns="0" bIns="0" rtlCol="0">
            <a:spAutoFit/>
          </a:bodyPr>
          <a:lstStyle/>
          <a:p>
            <a:pPr marL="12700">
              <a:lnSpc>
                <a:spcPts val="2075"/>
              </a:lnSpc>
              <a:spcBef>
                <a:spcPts val="100"/>
              </a:spcBef>
            </a:pPr>
            <a:r>
              <a:rPr sz="1800" dirty="0">
                <a:latin typeface="Arial"/>
                <a:cs typeface="Arial"/>
              </a:rPr>
              <a:t>#</a:t>
            </a:r>
            <a:r>
              <a:rPr sz="1800" spc="-10" dirty="0">
                <a:latin typeface="Arial"/>
                <a:cs typeface="Arial"/>
              </a:rPr>
              <a:t> </a:t>
            </a:r>
            <a:r>
              <a:rPr sz="1800" dirty="0">
                <a:latin typeface="Arial"/>
                <a:cs typeface="Arial"/>
              </a:rPr>
              <a:t>Turn</a:t>
            </a:r>
            <a:r>
              <a:rPr sz="1800" spc="-20" dirty="0">
                <a:latin typeface="Arial"/>
                <a:cs typeface="Arial"/>
              </a:rPr>
              <a:t> </a:t>
            </a:r>
            <a:r>
              <a:rPr sz="1800" dirty="0">
                <a:latin typeface="Arial"/>
                <a:cs typeface="Arial"/>
              </a:rPr>
              <a:t>off</a:t>
            </a:r>
            <a:r>
              <a:rPr sz="1800" spc="-5" dirty="0">
                <a:latin typeface="Arial"/>
                <a:cs typeface="Arial"/>
              </a:rPr>
              <a:t> </a:t>
            </a:r>
            <a:r>
              <a:rPr sz="1800" spc="-20" dirty="0">
                <a:latin typeface="Arial"/>
                <a:cs typeface="Arial"/>
              </a:rPr>
              <a:t>ASLR!</a:t>
            </a:r>
            <a:endParaRPr sz="1800" dirty="0">
              <a:latin typeface="Arial"/>
              <a:cs typeface="Arial"/>
            </a:endParaRPr>
          </a:p>
          <a:p>
            <a:pPr marL="12700">
              <a:lnSpc>
                <a:spcPts val="2075"/>
              </a:lnSpc>
            </a:pPr>
            <a:r>
              <a:rPr sz="1800" dirty="0">
                <a:latin typeface="Courier New"/>
                <a:cs typeface="Courier New"/>
              </a:rPr>
              <a:t>sudo</a:t>
            </a:r>
            <a:r>
              <a:rPr sz="1800" spc="-50" dirty="0">
                <a:latin typeface="Courier New"/>
                <a:cs typeface="Courier New"/>
              </a:rPr>
              <a:t> </a:t>
            </a:r>
            <a:r>
              <a:rPr sz="1800" dirty="0">
                <a:latin typeface="Courier New"/>
                <a:cs typeface="Courier New"/>
              </a:rPr>
              <a:t>sysctl</a:t>
            </a:r>
            <a:r>
              <a:rPr sz="1800" spc="-45" dirty="0">
                <a:latin typeface="Courier New"/>
                <a:cs typeface="Courier New"/>
              </a:rPr>
              <a:t> </a:t>
            </a:r>
            <a:r>
              <a:rPr sz="1800" dirty="0">
                <a:latin typeface="Courier New"/>
                <a:cs typeface="Courier New"/>
              </a:rPr>
              <a:t>–w</a:t>
            </a:r>
            <a:r>
              <a:rPr sz="1800" spc="-35" dirty="0">
                <a:latin typeface="Courier New"/>
                <a:cs typeface="Courier New"/>
              </a:rPr>
              <a:t> </a:t>
            </a:r>
            <a:r>
              <a:rPr sz="1800" spc="-10" dirty="0">
                <a:latin typeface="Courier New"/>
                <a:cs typeface="Courier New"/>
              </a:rPr>
              <a:t>kernel.randomize_va_space=0</a:t>
            </a:r>
            <a:endParaRPr sz="1800" dirty="0">
              <a:latin typeface="Courier New"/>
              <a:cs typeface="Courier New"/>
            </a:endParaRPr>
          </a:p>
        </p:txBody>
      </p:sp>
      <p:sp>
        <p:nvSpPr>
          <p:cNvPr id="38" name="object 8">
            <a:extLst>
              <a:ext uri="{FF2B5EF4-FFF2-40B4-BE49-F238E27FC236}">
                <a16:creationId xmlns:a16="http://schemas.microsoft.com/office/drawing/2014/main" id="{68666006-8AE9-9A81-B946-F09E75E7CC03}"/>
              </a:ext>
            </a:extLst>
          </p:cNvPr>
          <p:cNvSpPr txBox="1"/>
          <p:nvPr/>
        </p:nvSpPr>
        <p:spPr>
          <a:xfrm>
            <a:off x="300262" y="2157698"/>
            <a:ext cx="5255260" cy="553085"/>
          </a:xfrm>
          <a:prstGeom prst="rect">
            <a:avLst/>
          </a:prstGeom>
        </p:spPr>
        <p:txBody>
          <a:bodyPr vert="horz" wrap="square" lIns="0" tIns="12700" rIns="0" bIns="0" rtlCol="0">
            <a:spAutoFit/>
          </a:bodyPr>
          <a:lstStyle/>
          <a:p>
            <a:pPr marL="12700">
              <a:lnSpc>
                <a:spcPts val="2075"/>
              </a:lnSpc>
              <a:spcBef>
                <a:spcPts val="100"/>
              </a:spcBef>
            </a:pPr>
            <a:r>
              <a:rPr sz="1800" dirty="0">
                <a:latin typeface="Arial"/>
                <a:cs typeface="Arial"/>
              </a:rPr>
              <a:t>#</a:t>
            </a:r>
            <a:r>
              <a:rPr sz="1800" spc="-20" dirty="0">
                <a:latin typeface="Arial"/>
                <a:cs typeface="Arial"/>
              </a:rPr>
              <a:t> </a:t>
            </a:r>
            <a:r>
              <a:rPr sz="1800" dirty="0">
                <a:latin typeface="Arial"/>
                <a:cs typeface="Arial"/>
              </a:rPr>
              <a:t>link</a:t>
            </a:r>
            <a:r>
              <a:rPr sz="1800" spc="-10" dirty="0">
                <a:latin typeface="Arial"/>
                <a:cs typeface="Arial"/>
              </a:rPr>
              <a:t> </a:t>
            </a:r>
            <a:r>
              <a:rPr sz="1800" dirty="0">
                <a:latin typeface="Arial"/>
                <a:cs typeface="Arial"/>
              </a:rPr>
              <a:t>/bin/sh</a:t>
            </a:r>
            <a:r>
              <a:rPr sz="1800" spc="-15" dirty="0">
                <a:latin typeface="Arial"/>
                <a:cs typeface="Arial"/>
              </a:rPr>
              <a:t> </a:t>
            </a:r>
            <a:r>
              <a:rPr sz="1800" dirty="0">
                <a:latin typeface="Arial"/>
                <a:cs typeface="Arial"/>
              </a:rPr>
              <a:t>to</a:t>
            </a:r>
            <a:r>
              <a:rPr sz="1800" spc="-10" dirty="0">
                <a:latin typeface="Arial"/>
                <a:cs typeface="Arial"/>
              </a:rPr>
              <a:t> </a:t>
            </a:r>
            <a:r>
              <a:rPr sz="1800" dirty="0">
                <a:latin typeface="Arial"/>
                <a:cs typeface="Arial"/>
              </a:rPr>
              <a:t>/bin/zsh</a:t>
            </a:r>
            <a:r>
              <a:rPr sz="1800" spc="-15" dirty="0">
                <a:latin typeface="Arial"/>
                <a:cs typeface="Arial"/>
              </a:rPr>
              <a:t> </a:t>
            </a:r>
            <a:r>
              <a:rPr sz="1800" dirty="0">
                <a:latin typeface="Arial"/>
                <a:cs typeface="Arial"/>
              </a:rPr>
              <a:t>(no</a:t>
            </a:r>
            <a:r>
              <a:rPr sz="1800" spc="-15" dirty="0">
                <a:latin typeface="Arial"/>
                <a:cs typeface="Arial"/>
              </a:rPr>
              <a:t> </a:t>
            </a:r>
            <a:r>
              <a:rPr sz="1800" dirty="0">
                <a:latin typeface="Arial"/>
                <a:cs typeface="Arial"/>
              </a:rPr>
              <a:t>setuid</a:t>
            </a:r>
            <a:r>
              <a:rPr sz="1800" spc="-5" dirty="0">
                <a:latin typeface="Arial"/>
                <a:cs typeface="Arial"/>
              </a:rPr>
              <a:t> </a:t>
            </a:r>
            <a:r>
              <a:rPr sz="1800" spc="-10" dirty="0">
                <a:latin typeface="Arial"/>
                <a:cs typeface="Arial"/>
              </a:rPr>
              <a:t>countermeasure)</a:t>
            </a:r>
            <a:endParaRPr sz="1800">
              <a:latin typeface="Arial"/>
              <a:cs typeface="Arial"/>
            </a:endParaRPr>
          </a:p>
          <a:p>
            <a:pPr marL="12700">
              <a:lnSpc>
                <a:spcPts val="2075"/>
              </a:lnSpc>
            </a:pPr>
            <a:r>
              <a:rPr sz="1800" dirty="0">
                <a:latin typeface="Courier New"/>
                <a:cs typeface="Courier New"/>
              </a:rPr>
              <a:t>sudo</a:t>
            </a:r>
            <a:r>
              <a:rPr sz="1800" spc="-40" dirty="0">
                <a:latin typeface="Courier New"/>
                <a:cs typeface="Courier New"/>
              </a:rPr>
              <a:t> </a:t>
            </a:r>
            <a:r>
              <a:rPr sz="1800" dirty="0">
                <a:latin typeface="Courier New"/>
                <a:cs typeface="Courier New"/>
              </a:rPr>
              <a:t>ln</a:t>
            </a:r>
            <a:r>
              <a:rPr sz="1800" spc="-40" dirty="0">
                <a:latin typeface="Courier New"/>
                <a:cs typeface="Courier New"/>
              </a:rPr>
              <a:t> </a:t>
            </a:r>
            <a:r>
              <a:rPr sz="1800" spc="-10" dirty="0">
                <a:latin typeface="Courier New"/>
                <a:cs typeface="Courier New"/>
              </a:rPr>
              <a:t>-</a:t>
            </a:r>
            <a:r>
              <a:rPr sz="1800" dirty="0">
                <a:latin typeface="Courier New"/>
                <a:cs typeface="Courier New"/>
              </a:rPr>
              <a:t>sf</a:t>
            </a:r>
            <a:r>
              <a:rPr sz="1800" spc="-40" dirty="0">
                <a:latin typeface="Courier New"/>
                <a:cs typeface="Courier New"/>
              </a:rPr>
              <a:t> </a:t>
            </a:r>
            <a:r>
              <a:rPr sz="1800" dirty="0">
                <a:latin typeface="Courier New"/>
                <a:cs typeface="Courier New"/>
              </a:rPr>
              <a:t>/bin/zsh</a:t>
            </a:r>
            <a:r>
              <a:rPr sz="1800" spc="-35" dirty="0">
                <a:latin typeface="Courier New"/>
                <a:cs typeface="Courier New"/>
              </a:rPr>
              <a:t> </a:t>
            </a:r>
            <a:r>
              <a:rPr sz="1800" spc="-10" dirty="0">
                <a:latin typeface="Courier New"/>
                <a:cs typeface="Courier New"/>
              </a:rPr>
              <a:t>/bin/sh</a:t>
            </a:r>
            <a:endParaRPr sz="1800">
              <a:latin typeface="Courier New"/>
              <a:cs typeface="Courier New"/>
            </a:endParaRPr>
          </a:p>
        </p:txBody>
      </p:sp>
      <p:sp>
        <p:nvSpPr>
          <p:cNvPr id="39" name="TextBox 38">
            <a:extLst>
              <a:ext uri="{FF2B5EF4-FFF2-40B4-BE49-F238E27FC236}">
                <a16:creationId xmlns:a16="http://schemas.microsoft.com/office/drawing/2014/main" id="{4862C36C-E3B3-C0BF-D666-0F2DA59F1565}"/>
              </a:ext>
            </a:extLst>
          </p:cNvPr>
          <p:cNvSpPr txBox="1"/>
          <p:nvPr/>
        </p:nvSpPr>
        <p:spPr>
          <a:xfrm>
            <a:off x="300262" y="5367574"/>
            <a:ext cx="4108296" cy="923330"/>
          </a:xfrm>
          <a:prstGeom prst="rect">
            <a:avLst/>
          </a:prstGeom>
          <a:noFill/>
        </p:spPr>
        <p:txBody>
          <a:bodyPr wrap="square" rtlCol="0">
            <a:spAutoFit/>
          </a:bodyPr>
          <a:lstStyle/>
          <a:p>
            <a:r>
              <a:rPr lang="en-US" dirty="0"/>
              <a:t>(Your addresses might slightly be different, but your offset should still be 108)</a:t>
            </a:r>
          </a:p>
        </p:txBody>
      </p:sp>
      <p:sp>
        <p:nvSpPr>
          <p:cNvPr id="40" name="TextBox 39">
            <a:extLst>
              <a:ext uri="{FF2B5EF4-FFF2-40B4-BE49-F238E27FC236}">
                <a16:creationId xmlns:a16="http://schemas.microsoft.com/office/drawing/2014/main" id="{2D3588BE-A505-EA52-B515-77A136371A4E}"/>
              </a:ext>
            </a:extLst>
          </p:cNvPr>
          <p:cNvSpPr txBox="1"/>
          <p:nvPr/>
        </p:nvSpPr>
        <p:spPr>
          <a:xfrm>
            <a:off x="7162800" y="662571"/>
            <a:ext cx="3198311" cy="369332"/>
          </a:xfrm>
          <a:prstGeom prst="rect">
            <a:avLst/>
          </a:prstGeom>
          <a:noFill/>
        </p:spPr>
        <p:txBody>
          <a:bodyPr wrap="none" rtlCol="0">
            <a:spAutoFit/>
          </a:bodyPr>
          <a:lstStyle/>
          <a:p>
            <a:r>
              <a:rPr lang="en-US" dirty="0"/>
              <a:t>3. Update values in exploit.py</a:t>
            </a:r>
          </a:p>
        </p:txBody>
      </p:sp>
      <p:pic>
        <p:nvPicPr>
          <p:cNvPr id="43" name="Picture 42">
            <a:extLst>
              <a:ext uri="{FF2B5EF4-FFF2-40B4-BE49-F238E27FC236}">
                <a16:creationId xmlns:a16="http://schemas.microsoft.com/office/drawing/2014/main" id="{E3BB5042-D3E4-5DE7-DD32-97B1BA5ACBC0}"/>
              </a:ext>
            </a:extLst>
          </p:cNvPr>
          <p:cNvPicPr>
            <a:picLocks noChangeAspect="1"/>
          </p:cNvPicPr>
          <p:nvPr/>
        </p:nvPicPr>
        <p:blipFill>
          <a:blip r:embed="rId4"/>
          <a:stretch>
            <a:fillRect/>
          </a:stretch>
        </p:blipFill>
        <p:spPr>
          <a:xfrm>
            <a:off x="6225626" y="1131332"/>
            <a:ext cx="5813974" cy="1893946"/>
          </a:xfrm>
          <a:prstGeom prst="rect">
            <a:avLst/>
          </a:prstGeom>
        </p:spPr>
      </p:pic>
      <mc:AlternateContent xmlns:mc="http://schemas.openxmlformats.org/markup-compatibility/2006" xmlns:p14="http://schemas.microsoft.com/office/powerpoint/2010/main">
        <mc:Choice Requires="p14">
          <p:contentPart p14:bwMode="auto" r:id="rId5">
            <p14:nvContentPartPr>
              <p14:cNvPr id="45" name="Ink 44">
                <a:extLst>
                  <a:ext uri="{FF2B5EF4-FFF2-40B4-BE49-F238E27FC236}">
                    <a16:creationId xmlns:a16="http://schemas.microsoft.com/office/drawing/2014/main" id="{EC554909-37F9-E731-65CF-626A2127766F}"/>
                  </a:ext>
                </a:extLst>
              </p14:cNvPr>
              <p14:cNvContentPartPr/>
              <p14:nvPr/>
            </p14:nvContentPartPr>
            <p14:xfrm>
              <a:off x="6246757" y="1435310"/>
              <a:ext cx="939600" cy="18360"/>
            </p14:xfrm>
          </p:contentPart>
        </mc:Choice>
        <mc:Fallback xmlns="">
          <p:pic>
            <p:nvPicPr>
              <p:cNvPr id="45" name="Ink 44">
                <a:extLst>
                  <a:ext uri="{FF2B5EF4-FFF2-40B4-BE49-F238E27FC236}">
                    <a16:creationId xmlns:a16="http://schemas.microsoft.com/office/drawing/2014/main" id="{EC554909-37F9-E731-65CF-626A2127766F}"/>
                  </a:ext>
                </a:extLst>
              </p:cNvPr>
              <p:cNvPicPr/>
              <p:nvPr/>
            </p:nvPicPr>
            <p:blipFill>
              <a:blip r:embed="rId6"/>
              <a:stretch>
                <a:fillRect/>
              </a:stretch>
            </p:blipFill>
            <p:spPr>
              <a:xfrm>
                <a:off x="6192757" y="1327310"/>
                <a:ext cx="104724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6" name="Ink 45">
                <a:extLst>
                  <a:ext uri="{FF2B5EF4-FFF2-40B4-BE49-F238E27FC236}">
                    <a16:creationId xmlns:a16="http://schemas.microsoft.com/office/drawing/2014/main" id="{C382AFE8-7376-FD33-213C-86F0084DF800}"/>
                  </a:ext>
                </a:extLst>
              </p14:cNvPr>
              <p14:cNvContentPartPr/>
              <p14:nvPr/>
            </p14:nvContentPartPr>
            <p14:xfrm>
              <a:off x="6221197" y="2076110"/>
              <a:ext cx="1836720" cy="34560"/>
            </p14:xfrm>
          </p:contentPart>
        </mc:Choice>
        <mc:Fallback xmlns="">
          <p:pic>
            <p:nvPicPr>
              <p:cNvPr id="46" name="Ink 45">
                <a:extLst>
                  <a:ext uri="{FF2B5EF4-FFF2-40B4-BE49-F238E27FC236}">
                    <a16:creationId xmlns:a16="http://schemas.microsoft.com/office/drawing/2014/main" id="{C382AFE8-7376-FD33-213C-86F0084DF800}"/>
                  </a:ext>
                </a:extLst>
              </p:cNvPr>
              <p:cNvPicPr/>
              <p:nvPr/>
            </p:nvPicPr>
            <p:blipFill>
              <a:blip r:embed="rId8"/>
              <a:stretch>
                <a:fillRect/>
              </a:stretch>
            </p:blipFill>
            <p:spPr>
              <a:xfrm>
                <a:off x="6167197" y="1968470"/>
                <a:ext cx="194436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7" name="Ink 46">
                <a:extLst>
                  <a:ext uri="{FF2B5EF4-FFF2-40B4-BE49-F238E27FC236}">
                    <a16:creationId xmlns:a16="http://schemas.microsoft.com/office/drawing/2014/main" id="{AA56013B-8182-A71D-ABBF-DBC0B4DFCF04}"/>
                  </a:ext>
                </a:extLst>
              </p14:cNvPr>
              <p14:cNvContentPartPr/>
              <p14:nvPr/>
            </p14:nvContentPartPr>
            <p14:xfrm>
              <a:off x="6203197" y="2221550"/>
              <a:ext cx="1428120" cy="9360"/>
            </p14:xfrm>
          </p:contentPart>
        </mc:Choice>
        <mc:Fallback xmlns="">
          <p:pic>
            <p:nvPicPr>
              <p:cNvPr id="47" name="Ink 46">
                <a:extLst>
                  <a:ext uri="{FF2B5EF4-FFF2-40B4-BE49-F238E27FC236}">
                    <a16:creationId xmlns:a16="http://schemas.microsoft.com/office/drawing/2014/main" id="{AA56013B-8182-A71D-ABBF-DBC0B4DFCF04}"/>
                  </a:ext>
                </a:extLst>
              </p:cNvPr>
              <p:cNvPicPr/>
              <p:nvPr/>
            </p:nvPicPr>
            <p:blipFill>
              <a:blip r:embed="rId10"/>
              <a:stretch>
                <a:fillRect/>
              </a:stretch>
            </p:blipFill>
            <p:spPr>
              <a:xfrm>
                <a:off x="6149557" y="2113910"/>
                <a:ext cx="1535760" cy="225000"/>
              </a:xfrm>
              <a:prstGeom prst="rect">
                <a:avLst/>
              </a:prstGeom>
            </p:spPr>
          </p:pic>
        </mc:Fallback>
      </mc:AlternateContent>
      <p:sp>
        <p:nvSpPr>
          <p:cNvPr id="48" name="TextBox 47">
            <a:extLst>
              <a:ext uri="{FF2B5EF4-FFF2-40B4-BE49-F238E27FC236}">
                <a16:creationId xmlns:a16="http://schemas.microsoft.com/office/drawing/2014/main" id="{1E4328E6-E327-4596-3268-1248C3FF9AC0}"/>
              </a:ext>
            </a:extLst>
          </p:cNvPr>
          <p:cNvSpPr txBox="1"/>
          <p:nvPr/>
        </p:nvSpPr>
        <p:spPr>
          <a:xfrm>
            <a:off x="6029520" y="3316103"/>
            <a:ext cx="5416868" cy="369332"/>
          </a:xfrm>
          <a:prstGeom prst="rect">
            <a:avLst/>
          </a:prstGeom>
          <a:noFill/>
        </p:spPr>
        <p:txBody>
          <a:bodyPr wrap="none" rtlCol="0">
            <a:spAutoFit/>
          </a:bodyPr>
          <a:lstStyle/>
          <a:p>
            <a:r>
              <a:rPr lang="en-US" dirty="0"/>
              <a:t>4. Run </a:t>
            </a:r>
            <a:r>
              <a:rPr lang="en-US" dirty="0">
                <a:latin typeface="Courier New" panose="02070309020205020404" pitchFamily="49" charset="0"/>
                <a:cs typeface="Courier New" panose="02070309020205020404" pitchFamily="49" charset="0"/>
              </a:rPr>
              <a:t>./exploit.py </a:t>
            </a:r>
            <a:r>
              <a:rPr lang="en-US" dirty="0"/>
              <a:t>to fill contents of </a:t>
            </a:r>
            <a:r>
              <a:rPr lang="en-US" dirty="0" err="1">
                <a:latin typeface="Courier New" panose="02070309020205020404" pitchFamily="49" charset="0"/>
                <a:cs typeface="Courier New" panose="02070309020205020404" pitchFamily="49" charset="0"/>
              </a:rPr>
              <a:t>badfile</a:t>
            </a:r>
            <a:endParaRPr lang="en-US" dirty="0">
              <a:latin typeface="Courier New" panose="02070309020205020404" pitchFamily="49" charset="0"/>
              <a:cs typeface="Courier New" panose="02070309020205020404" pitchFamily="49" charset="0"/>
            </a:endParaRPr>
          </a:p>
        </p:txBody>
      </p:sp>
      <p:pic>
        <p:nvPicPr>
          <p:cNvPr id="50" name="Picture 49">
            <a:extLst>
              <a:ext uri="{FF2B5EF4-FFF2-40B4-BE49-F238E27FC236}">
                <a16:creationId xmlns:a16="http://schemas.microsoft.com/office/drawing/2014/main" id="{B1ACBFF4-A4CD-B83D-D0D0-692EF03D0762}"/>
              </a:ext>
            </a:extLst>
          </p:cNvPr>
          <p:cNvPicPr>
            <a:picLocks noChangeAspect="1"/>
          </p:cNvPicPr>
          <p:nvPr/>
        </p:nvPicPr>
        <p:blipFill>
          <a:blip r:embed="rId11"/>
          <a:stretch>
            <a:fillRect/>
          </a:stretch>
        </p:blipFill>
        <p:spPr>
          <a:xfrm>
            <a:off x="6115485" y="3657600"/>
            <a:ext cx="5419725" cy="552450"/>
          </a:xfrm>
          <a:prstGeom prst="rect">
            <a:avLst/>
          </a:prstGeom>
        </p:spPr>
      </p:pic>
      <p:sp>
        <p:nvSpPr>
          <p:cNvPr id="51" name="TextBox 50">
            <a:extLst>
              <a:ext uri="{FF2B5EF4-FFF2-40B4-BE49-F238E27FC236}">
                <a16:creationId xmlns:a16="http://schemas.microsoft.com/office/drawing/2014/main" id="{186A6719-EC31-019C-7DA1-403AB3C4DC25}"/>
              </a:ext>
            </a:extLst>
          </p:cNvPr>
          <p:cNvSpPr txBox="1"/>
          <p:nvPr/>
        </p:nvSpPr>
        <p:spPr>
          <a:xfrm>
            <a:off x="6203197" y="4566175"/>
            <a:ext cx="4431021" cy="830997"/>
          </a:xfrm>
          <a:prstGeom prst="rect">
            <a:avLst/>
          </a:prstGeom>
          <a:noFill/>
        </p:spPr>
        <p:txBody>
          <a:bodyPr wrap="none" rtlCol="0">
            <a:spAutoFit/>
          </a:bodyPr>
          <a:lstStyle/>
          <a:p>
            <a:r>
              <a:rPr lang="en-US" sz="2400" dirty="0"/>
              <a:t>5. Run the vulnerable program </a:t>
            </a:r>
          </a:p>
          <a:p>
            <a:endParaRPr lang="en-US" sz="2400" dirty="0"/>
          </a:p>
        </p:txBody>
      </p:sp>
      <p:pic>
        <p:nvPicPr>
          <p:cNvPr id="53" name="Picture 52">
            <a:extLst>
              <a:ext uri="{FF2B5EF4-FFF2-40B4-BE49-F238E27FC236}">
                <a16:creationId xmlns:a16="http://schemas.microsoft.com/office/drawing/2014/main" id="{738185A2-1536-0F00-3817-5ACA0222AFFA}"/>
              </a:ext>
            </a:extLst>
          </p:cNvPr>
          <p:cNvPicPr>
            <a:picLocks noChangeAspect="1"/>
          </p:cNvPicPr>
          <p:nvPr/>
        </p:nvPicPr>
        <p:blipFill>
          <a:blip r:embed="rId12"/>
          <a:stretch>
            <a:fillRect/>
          </a:stretch>
        </p:blipFill>
        <p:spPr>
          <a:xfrm>
            <a:off x="5988804" y="5136660"/>
            <a:ext cx="4992493" cy="873686"/>
          </a:xfrm>
          <a:prstGeom prst="rect">
            <a:avLst/>
          </a:prstGeom>
        </p:spPr>
      </p:pic>
      <p:pic>
        <p:nvPicPr>
          <p:cNvPr id="54" name="object 16">
            <a:extLst>
              <a:ext uri="{FF2B5EF4-FFF2-40B4-BE49-F238E27FC236}">
                <a16:creationId xmlns:a16="http://schemas.microsoft.com/office/drawing/2014/main" id="{8C692B11-96E4-BDC2-030B-8568771ECE54}"/>
              </a:ext>
            </a:extLst>
          </p:cNvPr>
          <p:cNvPicPr/>
          <p:nvPr/>
        </p:nvPicPr>
        <p:blipFill>
          <a:blip r:embed="rId13" cstate="print"/>
          <a:stretch>
            <a:fillRect/>
          </a:stretch>
        </p:blipFill>
        <p:spPr>
          <a:xfrm>
            <a:off x="8685276" y="5785103"/>
            <a:ext cx="612648" cy="612648"/>
          </a:xfrm>
          <a:prstGeom prst="rect">
            <a:avLst/>
          </a:prstGeom>
        </p:spPr>
      </p:pic>
      <p:sp>
        <p:nvSpPr>
          <p:cNvPr id="56" name="TextBox 55">
            <a:extLst>
              <a:ext uri="{FF2B5EF4-FFF2-40B4-BE49-F238E27FC236}">
                <a16:creationId xmlns:a16="http://schemas.microsoft.com/office/drawing/2014/main" id="{4A2B4C41-1274-BE44-8B87-A71C47A19E28}"/>
              </a:ext>
            </a:extLst>
          </p:cNvPr>
          <p:cNvSpPr txBox="1"/>
          <p:nvPr/>
        </p:nvSpPr>
        <p:spPr>
          <a:xfrm>
            <a:off x="6885611" y="5914136"/>
            <a:ext cx="6174336" cy="369332"/>
          </a:xfrm>
          <a:prstGeom prst="rect">
            <a:avLst/>
          </a:prstGeom>
          <a:noFill/>
        </p:spPr>
        <p:txBody>
          <a:bodyPr wrap="square">
            <a:spAutoFit/>
          </a:bodyPr>
          <a:lstStyle/>
          <a:p>
            <a:pPr marL="12700">
              <a:lnSpc>
                <a:spcPct val="100000"/>
              </a:lnSpc>
              <a:spcBef>
                <a:spcPts val="100"/>
              </a:spcBef>
            </a:pPr>
            <a:r>
              <a:rPr lang="en-US" sz="1800" dirty="0">
                <a:solidFill>
                  <a:srgbClr val="FF0000"/>
                </a:solidFill>
                <a:latin typeface="Arial"/>
                <a:cs typeface="Arial"/>
              </a:rPr>
              <a:t>ROOT</a:t>
            </a:r>
            <a:r>
              <a:rPr lang="en-US" sz="1800" spc="-5" dirty="0">
                <a:solidFill>
                  <a:srgbClr val="FF0000"/>
                </a:solidFill>
                <a:latin typeface="Arial"/>
                <a:cs typeface="Arial"/>
              </a:rPr>
              <a:t> </a:t>
            </a:r>
            <a:r>
              <a:rPr lang="en-US" sz="1800" spc="-10" dirty="0">
                <a:solidFill>
                  <a:srgbClr val="FF0000"/>
                </a:solidFill>
                <a:latin typeface="Arial"/>
                <a:cs typeface="Arial"/>
              </a:rPr>
              <a:t>SHELL!!</a:t>
            </a:r>
            <a:endParaRPr lang="en-US" sz="1800" dirty="0">
              <a:latin typeface="Arial"/>
              <a:cs typeface="Arial"/>
            </a:endParaRPr>
          </a:p>
        </p:txBody>
      </p:sp>
    </p:spTree>
    <p:extLst>
      <p:ext uri="{BB962C8B-B14F-4D97-AF65-F5344CB8AC3E}">
        <p14:creationId xmlns:p14="http://schemas.microsoft.com/office/powerpoint/2010/main" val="3565970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8</a:t>
            </a:fld>
            <a:endParaRPr lang="en-US" dirty="0"/>
          </a:p>
        </p:txBody>
      </p:sp>
      <p:pic>
        <p:nvPicPr>
          <p:cNvPr id="9" name="Picture 8">
            <a:extLst>
              <a:ext uri="{FF2B5EF4-FFF2-40B4-BE49-F238E27FC236}">
                <a16:creationId xmlns:a16="http://schemas.microsoft.com/office/drawing/2014/main" id="{08786C58-CC03-8D7B-858E-9455FFBA67D0}"/>
              </a:ext>
            </a:extLst>
          </p:cNvPr>
          <p:cNvPicPr>
            <a:picLocks noChangeAspect="1"/>
          </p:cNvPicPr>
          <p:nvPr/>
        </p:nvPicPr>
        <p:blipFill>
          <a:blip r:embed="rId3"/>
          <a:stretch>
            <a:fillRect/>
          </a:stretch>
        </p:blipFill>
        <p:spPr>
          <a:xfrm>
            <a:off x="91440" y="16268"/>
            <a:ext cx="6282249" cy="6858000"/>
          </a:xfrm>
          <a:prstGeom prst="rect">
            <a:avLst/>
          </a:prstGeom>
          <a:ln w="12700">
            <a:solidFill>
              <a:schemeClr val="tx1"/>
            </a:solidFill>
          </a:ln>
        </p:spPr>
      </p:pic>
      <p:sp>
        <p:nvSpPr>
          <p:cNvPr id="2" name="object 7">
            <a:extLst>
              <a:ext uri="{FF2B5EF4-FFF2-40B4-BE49-F238E27FC236}">
                <a16:creationId xmlns:a16="http://schemas.microsoft.com/office/drawing/2014/main" id="{715CBFD0-A347-FF3B-9AFB-96C7A493DC9C}"/>
              </a:ext>
            </a:extLst>
          </p:cNvPr>
          <p:cNvSpPr txBox="1"/>
          <p:nvPr/>
        </p:nvSpPr>
        <p:spPr>
          <a:xfrm>
            <a:off x="6911022" y="2743200"/>
            <a:ext cx="477075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Reads</a:t>
            </a:r>
            <a:r>
              <a:rPr sz="1800" spc="-10" dirty="0">
                <a:latin typeface="Arial"/>
                <a:cs typeface="Arial"/>
              </a:rPr>
              <a:t> </a:t>
            </a:r>
            <a:r>
              <a:rPr sz="1800" dirty="0">
                <a:latin typeface="Arial"/>
                <a:cs typeface="Arial"/>
              </a:rPr>
              <a:t>(up</a:t>
            </a:r>
            <a:r>
              <a:rPr sz="1800" spc="-30" dirty="0">
                <a:latin typeface="Arial"/>
                <a:cs typeface="Arial"/>
              </a:rPr>
              <a:t> </a:t>
            </a:r>
            <a:r>
              <a:rPr sz="1800" dirty="0">
                <a:latin typeface="Arial"/>
                <a:cs typeface="Arial"/>
              </a:rPr>
              <a:t>to)</a:t>
            </a:r>
            <a:r>
              <a:rPr sz="1800" spc="-20" dirty="0">
                <a:latin typeface="Arial"/>
                <a:cs typeface="Arial"/>
              </a:rPr>
              <a:t> </a:t>
            </a:r>
            <a:r>
              <a:rPr sz="1800" dirty="0">
                <a:latin typeface="Arial"/>
                <a:cs typeface="Arial"/>
              </a:rPr>
              <a:t>517</a:t>
            </a:r>
            <a:r>
              <a:rPr sz="1800" spc="-15" dirty="0">
                <a:latin typeface="Arial"/>
                <a:cs typeface="Arial"/>
              </a:rPr>
              <a:t> </a:t>
            </a:r>
            <a:r>
              <a:rPr sz="1800" dirty="0">
                <a:latin typeface="Arial"/>
                <a:cs typeface="Arial"/>
              </a:rPr>
              <a:t>bytes</a:t>
            </a:r>
            <a:r>
              <a:rPr sz="1800" spc="10" dirty="0">
                <a:latin typeface="Arial"/>
                <a:cs typeface="Arial"/>
              </a:rPr>
              <a:t> </a:t>
            </a:r>
            <a:r>
              <a:rPr sz="1800" dirty="0">
                <a:latin typeface="Arial"/>
                <a:cs typeface="Arial"/>
              </a:rPr>
              <a:t>of</a:t>
            </a:r>
            <a:r>
              <a:rPr sz="1800" spc="-30" dirty="0">
                <a:latin typeface="Arial"/>
                <a:cs typeface="Arial"/>
              </a:rPr>
              <a:t> </a:t>
            </a:r>
            <a:r>
              <a:rPr sz="1800" dirty="0">
                <a:latin typeface="Arial"/>
                <a:cs typeface="Arial"/>
              </a:rPr>
              <a:t>data</a:t>
            </a:r>
            <a:r>
              <a:rPr sz="1800" spc="-10" dirty="0">
                <a:latin typeface="Arial"/>
                <a:cs typeface="Arial"/>
              </a:rPr>
              <a:t> </a:t>
            </a:r>
            <a:r>
              <a:rPr sz="1800" dirty="0">
                <a:latin typeface="Arial"/>
                <a:cs typeface="Arial"/>
              </a:rPr>
              <a:t>from</a:t>
            </a:r>
            <a:r>
              <a:rPr sz="1800" spc="-20" dirty="0">
                <a:latin typeface="Arial"/>
                <a:cs typeface="Arial"/>
              </a:rPr>
              <a:t> </a:t>
            </a:r>
            <a:r>
              <a:rPr sz="1800" b="1" spc="-10" dirty="0">
                <a:latin typeface="Courier New"/>
                <a:cs typeface="Courier New"/>
              </a:rPr>
              <a:t>badfile</a:t>
            </a:r>
            <a:endParaRPr sz="1800" dirty="0">
              <a:latin typeface="Courier New"/>
              <a:cs typeface="Courier New"/>
            </a:endParaRP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E454481C-1929-7A0B-88CA-1A90CDF7E068}"/>
                  </a:ext>
                </a:extLst>
              </p14:cNvPr>
              <p14:cNvContentPartPr/>
              <p14:nvPr/>
            </p14:nvContentPartPr>
            <p14:xfrm>
              <a:off x="5511181" y="2659234"/>
              <a:ext cx="1357560" cy="1216440"/>
            </p14:xfrm>
          </p:contentPart>
        </mc:Choice>
        <mc:Fallback xmlns="">
          <p:pic>
            <p:nvPicPr>
              <p:cNvPr id="6" name="Ink 5">
                <a:extLst>
                  <a:ext uri="{FF2B5EF4-FFF2-40B4-BE49-F238E27FC236}">
                    <a16:creationId xmlns:a16="http://schemas.microsoft.com/office/drawing/2014/main" id="{E454481C-1929-7A0B-88CA-1A90CDF7E068}"/>
                  </a:ext>
                </a:extLst>
              </p:cNvPr>
              <p:cNvPicPr/>
              <p:nvPr/>
            </p:nvPicPr>
            <p:blipFill>
              <a:blip r:embed="rId5"/>
              <a:stretch>
                <a:fillRect/>
              </a:stretch>
            </p:blipFill>
            <p:spPr>
              <a:xfrm>
                <a:off x="5502181" y="2650234"/>
                <a:ext cx="1375200" cy="1234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27741CD-B19A-CEA4-A008-BBD42A0E0321}"/>
                  </a:ext>
                </a:extLst>
              </p14:cNvPr>
              <p14:cNvContentPartPr/>
              <p14:nvPr/>
            </p14:nvContentPartPr>
            <p14:xfrm>
              <a:off x="9185701" y="4638874"/>
              <a:ext cx="360" cy="360"/>
            </p14:xfrm>
          </p:contentPart>
        </mc:Choice>
        <mc:Fallback xmlns="">
          <p:pic>
            <p:nvPicPr>
              <p:cNvPr id="7" name="Ink 6">
                <a:extLst>
                  <a:ext uri="{FF2B5EF4-FFF2-40B4-BE49-F238E27FC236}">
                    <a16:creationId xmlns:a16="http://schemas.microsoft.com/office/drawing/2014/main" id="{527741CD-B19A-CEA4-A008-BBD42A0E0321}"/>
                  </a:ext>
                </a:extLst>
              </p:cNvPr>
              <p:cNvPicPr/>
              <p:nvPr/>
            </p:nvPicPr>
            <p:blipFill>
              <a:blip r:embed="rId7"/>
              <a:stretch>
                <a:fillRect/>
              </a:stretch>
            </p:blipFill>
            <p:spPr>
              <a:xfrm>
                <a:off x="9176701" y="4630234"/>
                <a:ext cx="18000" cy="18000"/>
              </a:xfrm>
              <a:prstGeom prst="rect">
                <a:avLst/>
              </a:prstGeom>
            </p:spPr>
          </p:pic>
        </mc:Fallback>
      </mc:AlternateContent>
      <p:sp>
        <p:nvSpPr>
          <p:cNvPr id="8" name="object 8">
            <a:extLst>
              <a:ext uri="{FF2B5EF4-FFF2-40B4-BE49-F238E27FC236}">
                <a16:creationId xmlns:a16="http://schemas.microsoft.com/office/drawing/2014/main" id="{376465F6-FFD7-26C0-647F-F93B224665C4}"/>
              </a:ext>
            </a:extLst>
          </p:cNvPr>
          <p:cNvSpPr txBox="1"/>
          <p:nvPr/>
        </p:nvSpPr>
        <p:spPr>
          <a:xfrm>
            <a:off x="6911022" y="3424748"/>
            <a:ext cx="4214495" cy="566822"/>
          </a:xfrm>
          <a:prstGeom prst="rect">
            <a:avLst/>
          </a:prstGeom>
        </p:spPr>
        <p:txBody>
          <a:bodyPr vert="horz" wrap="square" lIns="0" tIns="12700" rIns="0" bIns="0" rtlCol="0">
            <a:spAutoFit/>
          </a:bodyPr>
          <a:lstStyle/>
          <a:p>
            <a:pPr marL="12700" marR="5080">
              <a:lnSpc>
                <a:spcPct val="100000"/>
              </a:lnSpc>
              <a:spcBef>
                <a:spcPts val="100"/>
              </a:spcBef>
            </a:pPr>
            <a:r>
              <a:rPr dirty="0">
                <a:latin typeface="Arial"/>
                <a:cs typeface="Arial"/>
              </a:rPr>
              <a:t>Storing</a:t>
            </a:r>
            <a:r>
              <a:rPr spc="-20" dirty="0">
                <a:latin typeface="Arial"/>
                <a:cs typeface="Arial"/>
              </a:rPr>
              <a:t> </a:t>
            </a:r>
            <a:r>
              <a:rPr dirty="0">
                <a:latin typeface="Arial"/>
                <a:cs typeface="Arial"/>
              </a:rPr>
              <a:t>the</a:t>
            </a:r>
            <a:r>
              <a:rPr spc="-15" dirty="0">
                <a:latin typeface="Arial"/>
                <a:cs typeface="Arial"/>
              </a:rPr>
              <a:t> </a:t>
            </a:r>
            <a:r>
              <a:rPr dirty="0">
                <a:latin typeface="Arial"/>
                <a:cs typeface="Arial"/>
              </a:rPr>
              <a:t>file</a:t>
            </a:r>
            <a:r>
              <a:rPr spc="-15" dirty="0">
                <a:latin typeface="Arial"/>
                <a:cs typeface="Arial"/>
              </a:rPr>
              <a:t> </a:t>
            </a:r>
            <a:r>
              <a:rPr dirty="0">
                <a:latin typeface="Arial"/>
                <a:cs typeface="Arial"/>
              </a:rPr>
              <a:t>contents</a:t>
            </a:r>
            <a:r>
              <a:rPr spc="-15" dirty="0">
                <a:latin typeface="Arial"/>
                <a:cs typeface="Arial"/>
              </a:rPr>
              <a:t> </a:t>
            </a:r>
            <a:r>
              <a:rPr dirty="0">
                <a:latin typeface="Arial"/>
                <a:cs typeface="Arial"/>
              </a:rPr>
              <a:t>into a</a:t>
            </a:r>
            <a:r>
              <a:rPr spc="-15" dirty="0">
                <a:latin typeface="Arial"/>
                <a:cs typeface="Arial"/>
              </a:rPr>
              <a:t> </a:t>
            </a:r>
            <a:r>
              <a:rPr dirty="0">
                <a:latin typeface="Arial"/>
                <a:cs typeface="Arial"/>
              </a:rPr>
              <a:t>str</a:t>
            </a:r>
            <a:r>
              <a:rPr spc="-20" dirty="0">
                <a:latin typeface="Arial"/>
                <a:cs typeface="Arial"/>
              </a:rPr>
              <a:t> </a:t>
            </a:r>
            <a:r>
              <a:rPr spc="-10" dirty="0">
                <a:latin typeface="Arial"/>
                <a:cs typeface="Arial"/>
              </a:rPr>
              <a:t>variable </a:t>
            </a:r>
            <a:r>
              <a:rPr dirty="0">
                <a:latin typeface="Arial"/>
                <a:cs typeface="Arial"/>
              </a:rPr>
              <a:t>of</a:t>
            </a:r>
            <a:r>
              <a:rPr spc="-30" dirty="0">
                <a:latin typeface="Arial"/>
                <a:cs typeface="Arial"/>
              </a:rPr>
              <a:t> </a:t>
            </a:r>
            <a:r>
              <a:rPr dirty="0">
                <a:latin typeface="Arial"/>
                <a:cs typeface="Arial"/>
              </a:rPr>
              <a:t>size</a:t>
            </a:r>
            <a:r>
              <a:rPr spc="-25" dirty="0">
                <a:latin typeface="Arial"/>
                <a:cs typeface="Arial"/>
              </a:rPr>
              <a:t> </a:t>
            </a:r>
            <a:r>
              <a:rPr dirty="0">
                <a:latin typeface="Arial"/>
                <a:cs typeface="Arial"/>
              </a:rPr>
              <a:t>517</a:t>
            </a:r>
            <a:r>
              <a:rPr spc="-10" dirty="0">
                <a:latin typeface="Arial"/>
                <a:cs typeface="Arial"/>
              </a:rPr>
              <a:t> </a:t>
            </a:r>
            <a:r>
              <a:rPr spc="-20" dirty="0">
                <a:latin typeface="Arial"/>
                <a:cs typeface="Arial"/>
              </a:rPr>
              <a:t>bytes</a:t>
            </a:r>
            <a:endParaRPr dirty="0">
              <a:latin typeface="Arial"/>
              <a:cs typeface="Arial"/>
            </a:endParaRPr>
          </a:p>
        </p:txBody>
      </p:sp>
    </p:spTree>
    <p:extLst>
      <p:ext uri="{BB962C8B-B14F-4D97-AF65-F5344CB8AC3E}">
        <p14:creationId xmlns:p14="http://schemas.microsoft.com/office/powerpoint/2010/main" val="1034054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9</a:t>
            </a:fld>
            <a:endParaRPr lang="en-US" dirty="0"/>
          </a:p>
        </p:txBody>
      </p:sp>
      <p:pic>
        <p:nvPicPr>
          <p:cNvPr id="9" name="Picture 8">
            <a:extLst>
              <a:ext uri="{FF2B5EF4-FFF2-40B4-BE49-F238E27FC236}">
                <a16:creationId xmlns:a16="http://schemas.microsoft.com/office/drawing/2014/main" id="{08786C58-CC03-8D7B-858E-9455FFBA67D0}"/>
              </a:ext>
            </a:extLst>
          </p:cNvPr>
          <p:cNvPicPr>
            <a:picLocks noChangeAspect="1"/>
          </p:cNvPicPr>
          <p:nvPr/>
        </p:nvPicPr>
        <p:blipFill>
          <a:blip r:embed="rId3"/>
          <a:stretch>
            <a:fillRect/>
          </a:stretch>
        </p:blipFill>
        <p:spPr>
          <a:xfrm>
            <a:off x="91440" y="16268"/>
            <a:ext cx="6282249" cy="6858000"/>
          </a:xfrm>
          <a:prstGeom prst="rect">
            <a:avLst/>
          </a:prstGeom>
          <a:ln w="12700">
            <a:solidFill>
              <a:schemeClr val="tx1"/>
            </a:solidFill>
          </a:ln>
        </p:spPr>
      </p:pic>
      <p:sp>
        <p:nvSpPr>
          <p:cNvPr id="2" name="object 7">
            <a:extLst>
              <a:ext uri="{FF2B5EF4-FFF2-40B4-BE49-F238E27FC236}">
                <a16:creationId xmlns:a16="http://schemas.microsoft.com/office/drawing/2014/main" id="{715CBFD0-A347-FF3B-9AFB-96C7A493DC9C}"/>
              </a:ext>
            </a:extLst>
          </p:cNvPr>
          <p:cNvSpPr txBox="1"/>
          <p:nvPr/>
        </p:nvSpPr>
        <p:spPr>
          <a:xfrm>
            <a:off x="6911022" y="2743200"/>
            <a:ext cx="477075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Reads</a:t>
            </a:r>
            <a:r>
              <a:rPr sz="1800" spc="-10" dirty="0">
                <a:latin typeface="Arial"/>
                <a:cs typeface="Arial"/>
              </a:rPr>
              <a:t> </a:t>
            </a:r>
            <a:r>
              <a:rPr sz="1800" dirty="0">
                <a:latin typeface="Arial"/>
                <a:cs typeface="Arial"/>
              </a:rPr>
              <a:t>(up</a:t>
            </a:r>
            <a:r>
              <a:rPr sz="1800" spc="-30" dirty="0">
                <a:latin typeface="Arial"/>
                <a:cs typeface="Arial"/>
              </a:rPr>
              <a:t> </a:t>
            </a:r>
            <a:r>
              <a:rPr sz="1800" dirty="0">
                <a:latin typeface="Arial"/>
                <a:cs typeface="Arial"/>
              </a:rPr>
              <a:t>to)</a:t>
            </a:r>
            <a:r>
              <a:rPr sz="1800" spc="-20" dirty="0">
                <a:latin typeface="Arial"/>
                <a:cs typeface="Arial"/>
              </a:rPr>
              <a:t> </a:t>
            </a:r>
            <a:r>
              <a:rPr sz="1800" dirty="0">
                <a:latin typeface="Arial"/>
                <a:cs typeface="Arial"/>
              </a:rPr>
              <a:t>517</a:t>
            </a:r>
            <a:r>
              <a:rPr sz="1800" spc="-15" dirty="0">
                <a:latin typeface="Arial"/>
                <a:cs typeface="Arial"/>
              </a:rPr>
              <a:t> </a:t>
            </a:r>
            <a:r>
              <a:rPr sz="1800" dirty="0">
                <a:latin typeface="Arial"/>
                <a:cs typeface="Arial"/>
              </a:rPr>
              <a:t>bytes</a:t>
            </a:r>
            <a:r>
              <a:rPr sz="1800" spc="10" dirty="0">
                <a:latin typeface="Arial"/>
                <a:cs typeface="Arial"/>
              </a:rPr>
              <a:t> </a:t>
            </a:r>
            <a:r>
              <a:rPr sz="1800" dirty="0">
                <a:latin typeface="Arial"/>
                <a:cs typeface="Arial"/>
              </a:rPr>
              <a:t>of</a:t>
            </a:r>
            <a:r>
              <a:rPr sz="1800" spc="-30" dirty="0">
                <a:latin typeface="Arial"/>
                <a:cs typeface="Arial"/>
              </a:rPr>
              <a:t> </a:t>
            </a:r>
            <a:r>
              <a:rPr sz="1800" dirty="0">
                <a:latin typeface="Arial"/>
                <a:cs typeface="Arial"/>
              </a:rPr>
              <a:t>data</a:t>
            </a:r>
            <a:r>
              <a:rPr sz="1800" spc="-10" dirty="0">
                <a:latin typeface="Arial"/>
                <a:cs typeface="Arial"/>
              </a:rPr>
              <a:t> </a:t>
            </a:r>
            <a:r>
              <a:rPr sz="1800" dirty="0">
                <a:latin typeface="Arial"/>
                <a:cs typeface="Arial"/>
              </a:rPr>
              <a:t>from</a:t>
            </a:r>
            <a:r>
              <a:rPr sz="1800" spc="-20" dirty="0">
                <a:latin typeface="Arial"/>
                <a:cs typeface="Arial"/>
              </a:rPr>
              <a:t> </a:t>
            </a:r>
            <a:r>
              <a:rPr sz="1800" b="1" spc="-10" dirty="0">
                <a:latin typeface="Courier New"/>
                <a:cs typeface="Courier New"/>
              </a:rPr>
              <a:t>badfile</a:t>
            </a:r>
            <a:endParaRPr sz="1800" dirty="0">
              <a:latin typeface="Courier New"/>
              <a:cs typeface="Courier New"/>
            </a:endParaRP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E454481C-1929-7A0B-88CA-1A90CDF7E068}"/>
                  </a:ext>
                </a:extLst>
              </p14:cNvPr>
              <p14:cNvContentPartPr/>
              <p14:nvPr/>
            </p14:nvContentPartPr>
            <p14:xfrm>
              <a:off x="5511181" y="2659234"/>
              <a:ext cx="1357560" cy="1216440"/>
            </p14:xfrm>
          </p:contentPart>
        </mc:Choice>
        <mc:Fallback xmlns="">
          <p:pic>
            <p:nvPicPr>
              <p:cNvPr id="6" name="Ink 5">
                <a:extLst>
                  <a:ext uri="{FF2B5EF4-FFF2-40B4-BE49-F238E27FC236}">
                    <a16:creationId xmlns:a16="http://schemas.microsoft.com/office/drawing/2014/main" id="{E454481C-1929-7A0B-88CA-1A90CDF7E068}"/>
                  </a:ext>
                </a:extLst>
              </p:cNvPr>
              <p:cNvPicPr/>
              <p:nvPr/>
            </p:nvPicPr>
            <p:blipFill>
              <a:blip r:embed="rId5"/>
              <a:stretch>
                <a:fillRect/>
              </a:stretch>
            </p:blipFill>
            <p:spPr>
              <a:xfrm>
                <a:off x="5502181" y="2650234"/>
                <a:ext cx="1375200" cy="1234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27741CD-B19A-CEA4-A008-BBD42A0E0321}"/>
                  </a:ext>
                </a:extLst>
              </p14:cNvPr>
              <p14:cNvContentPartPr/>
              <p14:nvPr/>
            </p14:nvContentPartPr>
            <p14:xfrm>
              <a:off x="9185701" y="4638874"/>
              <a:ext cx="360" cy="360"/>
            </p14:xfrm>
          </p:contentPart>
        </mc:Choice>
        <mc:Fallback xmlns="">
          <p:pic>
            <p:nvPicPr>
              <p:cNvPr id="7" name="Ink 6">
                <a:extLst>
                  <a:ext uri="{FF2B5EF4-FFF2-40B4-BE49-F238E27FC236}">
                    <a16:creationId xmlns:a16="http://schemas.microsoft.com/office/drawing/2014/main" id="{527741CD-B19A-CEA4-A008-BBD42A0E0321}"/>
                  </a:ext>
                </a:extLst>
              </p:cNvPr>
              <p:cNvPicPr/>
              <p:nvPr/>
            </p:nvPicPr>
            <p:blipFill>
              <a:blip r:embed="rId7"/>
              <a:stretch>
                <a:fillRect/>
              </a:stretch>
            </p:blipFill>
            <p:spPr>
              <a:xfrm>
                <a:off x="9176701" y="4629874"/>
                <a:ext cx="18000" cy="18000"/>
              </a:xfrm>
              <a:prstGeom prst="rect">
                <a:avLst/>
              </a:prstGeom>
            </p:spPr>
          </p:pic>
        </mc:Fallback>
      </mc:AlternateContent>
      <p:sp>
        <p:nvSpPr>
          <p:cNvPr id="8" name="object 8">
            <a:extLst>
              <a:ext uri="{FF2B5EF4-FFF2-40B4-BE49-F238E27FC236}">
                <a16:creationId xmlns:a16="http://schemas.microsoft.com/office/drawing/2014/main" id="{376465F6-FFD7-26C0-647F-F93B224665C4}"/>
              </a:ext>
            </a:extLst>
          </p:cNvPr>
          <p:cNvSpPr txBox="1"/>
          <p:nvPr/>
        </p:nvSpPr>
        <p:spPr>
          <a:xfrm>
            <a:off x="6911022" y="3424748"/>
            <a:ext cx="4214495" cy="566822"/>
          </a:xfrm>
          <a:prstGeom prst="rect">
            <a:avLst/>
          </a:prstGeom>
        </p:spPr>
        <p:txBody>
          <a:bodyPr vert="horz" wrap="square" lIns="0" tIns="12700" rIns="0" bIns="0" rtlCol="0">
            <a:spAutoFit/>
          </a:bodyPr>
          <a:lstStyle/>
          <a:p>
            <a:pPr marL="12700" marR="5080">
              <a:lnSpc>
                <a:spcPct val="100000"/>
              </a:lnSpc>
              <a:spcBef>
                <a:spcPts val="100"/>
              </a:spcBef>
            </a:pPr>
            <a:r>
              <a:rPr dirty="0">
                <a:latin typeface="Arial"/>
                <a:cs typeface="Arial"/>
              </a:rPr>
              <a:t>Storing</a:t>
            </a:r>
            <a:r>
              <a:rPr spc="-20" dirty="0">
                <a:latin typeface="Arial"/>
                <a:cs typeface="Arial"/>
              </a:rPr>
              <a:t> </a:t>
            </a:r>
            <a:r>
              <a:rPr dirty="0">
                <a:latin typeface="Arial"/>
                <a:cs typeface="Arial"/>
              </a:rPr>
              <a:t>the</a:t>
            </a:r>
            <a:r>
              <a:rPr spc="-15" dirty="0">
                <a:latin typeface="Arial"/>
                <a:cs typeface="Arial"/>
              </a:rPr>
              <a:t> </a:t>
            </a:r>
            <a:r>
              <a:rPr dirty="0">
                <a:latin typeface="Arial"/>
                <a:cs typeface="Arial"/>
              </a:rPr>
              <a:t>file</a:t>
            </a:r>
            <a:r>
              <a:rPr spc="-15" dirty="0">
                <a:latin typeface="Arial"/>
                <a:cs typeface="Arial"/>
              </a:rPr>
              <a:t> </a:t>
            </a:r>
            <a:r>
              <a:rPr dirty="0">
                <a:latin typeface="Arial"/>
                <a:cs typeface="Arial"/>
              </a:rPr>
              <a:t>contents</a:t>
            </a:r>
            <a:r>
              <a:rPr spc="-15" dirty="0">
                <a:latin typeface="Arial"/>
                <a:cs typeface="Arial"/>
              </a:rPr>
              <a:t> </a:t>
            </a:r>
            <a:r>
              <a:rPr dirty="0">
                <a:latin typeface="Arial"/>
                <a:cs typeface="Arial"/>
              </a:rPr>
              <a:t>into a</a:t>
            </a:r>
            <a:r>
              <a:rPr spc="-15" dirty="0">
                <a:latin typeface="Arial"/>
                <a:cs typeface="Arial"/>
              </a:rPr>
              <a:t> </a:t>
            </a:r>
            <a:r>
              <a:rPr dirty="0">
                <a:latin typeface="Arial"/>
                <a:cs typeface="Arial"/>
              </a:rPr>
              <a:t>str</a:t>
            </a:r>
            <a:r>
              <a:rPr spc="-20" dirty="0">
                <a:latin typeface="Arial"/>
                <a:cs typeface="Arial"/>
              </a:rPr>
              <a:t> </a:t>
            </a:r>
            <a:r>
              <a:rPr spc="-10" dirty="0">
                <a:latin typeface="Arial"/>
                <a:cs typeface="Arial"/>
              </a:rPr>
              <a:t>variable </a:t>
            </a:r>
            <a:r>
              <a:rPr dirty="0">
                <a:latin typeface="Arial"/>
                <a:cs typeface="Arial"/>
              </a:rPr>
              <a:t>of</a:t>
            </a:r>
            <a:r>
              <a:rPr spc="-30" dirty="0">
                <a:latin typeface="Arial"/>
                <a:cs typeface="Arial"/>
              </a:rPr>
              <a:t> </a:t>
            </a:r>
            <a:r>
              <a:rPr dirty="0">
                <a:latin typeface="Arial"/>
                <a:cs typeface="Arial"/>
              </a:rPr>
              <a:t>size</a:t>
            </a:r>
            <a:r>
              <a:rPr spc="-25" dirty="0">
                <a:latin typeface="Arial"/>
                <a:cs typeface="Arial"/>
              </a:rPr>
              <a:t> </a:t>
            </a:r>
            <a:r>
              <a:rPr dirty="0">
                <a:latin typeface="Arial"/>
                <a:cs typeface="Arial"/>
              </a:rPr>
              <a:t>517</a:t>
            </a:r>
            <a:r>
              <a:rPr spc="-10" dirty="0">
                <a:latin typeface="Arial"/>
                <a:cs typeface="Arial"/>
              </a:rPr>
              <a:t> </a:t>
            </a:r>
            <a:r>
              <a:rPr spc="-20" dirty="0">
                <a:latin typeface="Arial"/>
                <a:cs typeface="Arial"/>
              </a:rPr>
              <a:t>bytes</a:t>
            </a:r>
            <a:endParaRPr dirty="0">
              <a:latin typeface="Arial"/>
              <a:cs typeface="Arial"/>
            </a:endParaRPr>
          </a:p>
        </p:txBody>
      </p:sp>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E6722DF3-CC81-04E3-645F-4F46CC2264A9}"/>
                  </a:ext>
                </a:extLst>
              </p14:cNvPr>
              <p14:cNvContentPartPr/>
              <p14:nvPr/>
            </p14:nvContentPartPr>
            <p14:xfrm>
              <a:off x="2474581" y="4260154"/>
              <a:ext cx="4583160" cy="567360"/>
            </p14:xfrm>
          </p:contentPart>
        </mc:Choice>
        <mc:Fallback xmlns="">
          <p:pic>
            <p:nvPicPr>
              <p:cNvPr id="10" name="Ink 9">
                <a:extLst>
                  <a:ext uri="{FF2B5EF4-FFF2-40B4-BE49-F238E27FC236}">
                    <a16:creationId xmlns:a16="http://schemas.microsoft.com/office/drawing/2014/main" id="{E6722DF3-CC81-04E3-645F-4F46CC2264A9}"/>
                  </a:ext>
                </a:extLst>
              </p:cNvPr>
              <p:cNvPicPr/>
              <p:nvPr/>
            </p:nvPicPr>
            <p:blipFill>
              <a:blip r:embed="rId9"/>
              <a:stretch>
                <a:fillRect/>
              </a:stretch>
            </p:blipFill>
            <p:spPr>
              <a:xfrm>
                <a:off x="2465581" y="4251514"/>
                <a:ext cx="4600800" cy="585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DF273392-F340-2940-F423-CDE938A71FF0}"/>
                  </a:ext>
                </a:extLst>
              </p14:cNvPr>
              <p14:cNvContentPartPr/>
              <p14:nvPr/>
            </p14:nvContentPartPr>
            <p14:xfrm>
              <a:off x="485941" y="6635434"/>
              <a:ext cx="737280" cy="160200"/>
            </p14:xfrm>
          </p:contentPart>
        </mc:Choice>
        <mc:Fallback xmlns="">
          <p:pic>
            <p:nvPicPr>
              <p:cNvPr id="11" name="Ink 10">
                <a:extLst>
                  <a:ext uri="{FF2B5EF4-FFF2-40B4-BE49-F238E27FC236}">
                    <a16:creationId xmlns:a16="http://schemas.microsoft.com/office/drawing/2014/main" id="{DF273392-F340-2940-F423-CDE938A71FF0}"/>
                  </a:ext>
                </a:extLst>
              </p:cNvPr>
              <p:cNvPicPr/>
              <p:nvPr/>
            </p:nvPicPr>
            <p:blipFill>
              <a:blip r:embed="rId11"/>
              <a:stretch>
                <a:fillRect/>
              </a:stretch>
            </p:blipFill>
            <p:spPr>
              <a:xfrm>
                <a:off x="477301" y="6626794"/>
                <a:ext cx="754920" cy="177840"/>
              </a:xfrm>
              <a:prstGeom prst="rect">
                <a:avLst/>
              </a:prstGeom>
            </p:spPr>
          </p:pic>
        </mc:Fallback>
      </mc:AlternateContent>
      <p:sp>
        <p:nvSpPr>
          <p:cNvPr id="12" name="TextBox 11">
            <a:extLst>
              <a:ext uri="{FF2B5EF4-FFF2-40B4-BE49-F238E27FC236}">
                <a16:creationId xmlns:a16="http://schemas.microsoft.com/office/drawing/2014/main" id="{15EB8259-F71D-25DB-EE4B-1734AF70FB19}"/>
              </a:ext>
            </a:extLst>
          </p:cNvPr>
          <p:cNvSpPr txBox="1"/>
          <p:nvPr/>
        </p:nvSpPr>
        <p:spPr>
          <a:xfrm>
            <a:off x="7057741" y="4427138"/>
            <a:ext cx="3429000" cy="646331"/>
          </a:xfrm>
          <a:prstGeom prst="rect">
            <a:avLst/>
          </a:prstGeom>
          <a:noFill/>
        </p:spPr>
        <p:txBody>
          <a:bodyPr wrap="square" rtlCol="0">
            <a:spAutoFit/>
          </a:bodyPr>
          <a:lstStyle/>
          <a:p>
            <a:r>
              <a:rPr lang="en-US" dirty="0"/>
              <a:t>Calls the </a:t>
            </a:r>
            <a:r>
              <a:rPr lang="en-US" dirty="0" err="1">
                <a:latin typeface="Courier New" panose="02070309020205020404" pitchFamily="49" charset="0"/>
                <a:cs typeface="Courier New" panose="02070309020205020404" pitchFamily="49" charset="0"/>
              </a:rPr>
              <a:t>dummy_function</a:t>
            </a:r>
            <a:r>
              <a:rPr lang="en-US" dirty="0">
                <a:latin typeface="Courier New" panose="02070309020205020404" pitchFamily="49" charset="0"/>
                <a:cs typeface="Courier New" panose="02070309020205020404" pitchFamily="49" charset="0"/>
              </a:rPr>
              <a:t>() </a:t>
            </a:r>
            <a:r>
              <a:rPr lang="en-US" dirty="0"/>
              <a:t>which calls </a:t>
            </a:r>
            <a:r>
              <a:rPr lang="en-US" dirty="0" err="1">
                <a:latin typeface="Courier New" panose="02070309020205020404" pitchFamily="49" charset="0"/>
                <a:cs typeface="Courier New" panose="02070309020205020404" pitchFamily="49" charset="0"/>
              </a:rPr>
              <a:t>bof</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260995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5794</TotalTime>
  <Words>5691</Words>
  <Application>Microsoft Office PowerPoint</Application>
  <PresentationFormat>Widescreen</PresentationFormat>
  <Paragraphs>1489</Paragraphs>
  <Slides>76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76</vt:i4>
      </vt:variant>
    </vt:vector>
  </HeadingPairs>
  <TitlesOfParts>
    <vt:vector size="82" baseType="lpstr">
      <vt:lpstr>Arial</vt:lpstr>
      <vt:lpstr>Calibri</vt:lpstr>
      <vt:lpstr>Courier New</vt:lpstr>
      <vt:lpstr>Times New Roman</vt:lpstr>
      <vt:lpstr>Wingdings</vt:lpstr>
      <vt:lpstr>Office Theme</vt:lpstr>
      <vt:lpstr>CSCI 476: Computer Security</vt:lpstr>
      <vt:lpstr>PowerPoint Presentation</vt:lpstr>
      <vt:lpstr>Stack and Function Invocation</vt:lpstr>
      <vt:lpstr>THE STACK</vt:lpstr>
      <vt:lpstr>THE STACK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STACK</vt:lpstr>
      <vt:lpstr>THE STACK</vt:lpstr>
      <vt:lpstr>THE STACK</vt:lpstr>
      <vt:lpstr>THE STACK</vt:lpstr>
      <vt:lpstr>THE STACK</vt:lpstr>
      <vt:lpstr>THE STACK</vt:lpstr>
      <vt:lpstr>THE STACK</vt:lpstr>
      <vt:lpstr>THE STACK</vt:lpstr>
      <vt:lpstr>THE STACK</vt:lpstr>
      <vt:lpstr>THE STACK</vt:lpstr>
      <vt:lpstr>THE STACK</vt:lpstr>
      <vt:lpstr>Our first buffer overflow attack</vt:lpstr>
      <vt:lpstr>GOAL: Overflow a buffer to insert code and a new return address</vt:lpstr>
      <vt:lpstr>GOAL: Overflow a buffer to insert code and a new return address</vt:lpstr>
      <vt:lpstr>GOAL: Overflow a buffer to insert code and a new return address</vt:lpstr>
      <vt:lpstr>GOAL: Overflow a buffer to insert code and a new return address</vt:lpstr>
      <vt:lpstr>PowerPoint Presentation</vt:lpstr>
      <vt:lpstr>PowerPoint Presentation</vt:lpstr>
      <vt:lpstr>PowerPoint Presentation</vt:lpstr>
      <vt:lpstr>PowerPoint Presentation</vt:lpstr>
      <vt:lpstr>Our first buffer overflow attack</vt:lpstr>
      <vt:lpstr>Our first buffer overflow attack</vt:lpstr>
      <vt:lpstr>Our first buffer overflow attack</vt:lpstr>
      <vt:lpstr>Our first buffer overflow attack</vt:lpstr>
      <vt:lpstr>Our first buffer overflow attack</vt:lpstr>
      <vt:lpstr>Our first buffer overflow attack</vt:lpstr>
      <vt:lpstr>Step 1: Find the offset between the base</vt:lpstr>
      <vt:lpstr>Step 1: Find the offset between the base</vt:lpstr>
      <vt:lpstr>Step 1: Find the offset between the base</vt:lpstr>
      <vt:lpstr>Step 1: Find the offset between the base</vt:lpstr>
      <vt:lpstr>Step 1: Find the offset between the base</vt:lpstr>
      <vt:lpstr>1. Set a breakpoint at bof()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exploit.py</vt:lpstr>
      <vt:lpstr>exploit.py</vt:lpstr>
      <vt:lpstr>exploit.py</vt:lpstr>
      <vt:lpstr>exploit.py</vt:lpstr>
      <vt:lpstr>exploit.py</vt:lpstr>
      <vt:lpstr>exploit.py</vt:lpstr>
      <vt:lpstr>exploit.py</vt:lpstr>
      <vt:lpstr>exploit.py</vt:lpstr>
      <vt:lpstr>exploit.py</vt:lpstr>
      <vt:lpstr>exploit.py</vt:lpstr>
      <vt:lpstr>exploit.py</vt:lpstr>
      <vt:lpstr>exploit.py</vt:lpstr>
      <vt:lpstr>exploit.py</vt:lpstr>
      <vt:lpstr>exploit.py</vt:lpstr>
      <vt:lpstr>exploit.py</vt:lpstr>
      <vt:lpstr>exploit.py</vt:lpstr>
      <vt:lpstr>exploit.py</vt:lpstr>
      <vt:lpstr>exploit.py</vt:lpstr>
      <vt:lpstr>exploit.py</vt:lpstr>
      <vt:lpstr>Conducting our first Buffer Overflow Attack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476</dc:title>
  <dc:creator>Reese Pearsall</dc:creator>
  <cp:lastModifiedBy>Pearsall, Reese</cp:lastModifiedBy>
  <cp:revision>57</cp:revision>
  <dcterms:created xsi:type="dcterms:W3CDTF">2022-08-21T16:55:59Z</dcterms:created>
  <dcterms:modified xsi:type="dcterms:W3CDTF">2023-09-28T20:51:22Z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2021-05-09T00:00:00Z</vt:filetime>
  </property>
  <property fmtid="{D5CDD505-2E9C-101B-9397-08002B2CF9AE}" pid="3" name="Creator">
    <vt:lpwstr>Microsoft® PowerPoint® for Microsoft 365</vt:lpwstr>
  </property>
  <property fmtid="{D5CDD505-2E9C-101B-9397-08002B2CF9AE}" pid="4" name="LastSaved">
    <vt:filetime>2022-08-21T00:00:00Z</vt:filetime>
  </property>
  <property fmtid="{D5CDD505-2E9C-101B-9397-08002B2CF9AE}" pid="5" name="Producer">
    <vt:lpwstr>Microsoft® PowerPoint® for Microsoft 365</vt:lpwstr>
  </property>
</Properties>
</file>