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397" r:id="rId3"/>
    <p:sldId id="398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8" r:id="rId21"/>
    <p:sldId id="416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5" autoAdjust="0"/>
    <p:restoredTop sz="94660"/>
  </p:normalViewPr>
  <p:slideViewPr>
    <p:cSldViewPr>
      <p:cViewPr varScale="1">
        <p:scale>
          <a:sx n="112" d="100"/>
          <a:sy n="112" d="100"/>
        </p:scale>
        <p:origin x="78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9:45:04.7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24575,'514'0'-1365,"-495"0"-5461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9:45:08.6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24575,'467'0'-1365,"-448"0"-5461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20:31:10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24575,'448'16'0,"870"72"0,-562-65 0,-435-17 0,480-52 0,-521 12 0,706-62 0,182 130-468,-730-7 365,481-12 375,57 4 27,-364 24-299,383 17 0,106 21 0,-973-64 0,300 33 0,4-33 0,-343-15-682,123 17-1,-196-17-6143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20:31:10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24575,'448'16'0,"870"72"0,-562-65 0,-435-17 0,480-52 0,-521 12 0,706-62 0,182 130-468,-730-7 365,481-12 375,57 4 27,-364 24-299,383 17 0,106 21 0,-973-64 0,300 33 0,4-33 0,-343-15-682,123 17-1,-196-17-6143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20:32:4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24575,'721'-16'0,"537"3"0,-799 15 0,429 52 0,-90-1 0,537-50 0,-643-6 0,1765 3 0,-2309-6 0,269-44 0,174-10 0,4 42 0,-511 16 0,-46 2 0,1-2 0,-1-1 0,0-2 0,0-2 0,0-2 0,-1-1 0,52-22 0,-62 22 0,1 1 0,1 1 0,-1 2 0,1 1 0,0 1 0,44-1 0,-7 0 0,496-6 0,-343 14 0,786-3-1365,-983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02:55:31.0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1838 24575,'2'6'0,"0"0"0,1 0 0,0 0 0,0 0 0,0 0 0,1 0 0,0-1 0,0 0 0,0 0 0,1 0 0,7 6 0,-4-3 0,62 58 0,-49-48 0,0 1 0,32 38 0,-20-17 0,16 23 0,-48-62 0,0 1 0,0 0 0,1-1 0,-1 1 0,1 0 0,-1-1 0,1 0 0,-1 1 0,1-1 0,0 0 0,0 0 0,0 0 0,0 0 0,0 0 0,0 0 0,0-1 0,0 1 0,0-1 0,0 1 0,0-1 0,0 0 0,0 0 0,0 0 0,0 0 0,0 0 0,1 0 0,-1-1 0,0 1 0,0-1 0,0 1 0,0-1 0,0 0 0,0 0 0,1-1 0,11-4 0,-1-1 0,-1-1 0,24-18 0,-21 14 0,347-285 0,-216 172 0,35-27 0,769-618 0,-472 427 0,45-33 0,-516 370 0,31-24 0,-36 30 0,-1-1 0,0 0 0,0 0 0,0 0 0,1 0 0,-1 0 0,0-1 0,0 1 0,-1 0 0,1 0 0,0-1 0,0 1 0,-1 0 0,1-1 0,0 1 0,-1-1 0,0 1 0,1-1 0,-1 1 0,0-1 0,0 1 0,1-3 0,-11-2-1365,-4 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02:55:39.3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24575,'1'24'0,"9"45"0,1 10 0,0 37 0,1 21 0,19 195 0,-22-260 0,-2-21 0,3 23 0,1 83 0,-13-104 0,0-32 0,1 0 0,2 0 0,3 26 0,-4-44 0,1-1 0,0 0 0,1 1 0,-1-1 0,0 0 0,0 0 0,1 0 0,0 0 0,-1 0 0,1 0 0,0 0 0,0 0 0,0-1 0,0 1 0,0-1 0,0 1 0,0-1 0,1 0 0,-1 0 0,0 0 0,1 0 0,-1 0 0,1 0 0,-1-1 0,1 0 0,4 1 0,11 1 0,0 0 0,33-3 0,-31 0 0,476-14 0,-207 4 0,203-10 0,-425 14 0,108-25 0,33-5 0,621 19 0,-545 22 0,1151-4 0,-1194-11 0,10-1 0,431 13 0,-657-4 0,-24 3 0,-1 0 0,0 0 0,1 0 0,-1 0 0,0 0 0,1-1 0,-1 1 0,0 0 0,1 0 0,-1 0 0,0-1 0,0 1 0,1 0 0,-1 0 0,0-1 0,0 1 0,1 0 0,-1 0 0,0-1 0,0 1 0,0 0 0,0-1 0,1 1 0,-1 0 0,0-1 0,0 1 0,0 0 0,0-1 0,0 1 0,0 0 0,0-1 0,0 1 0,-2-4 0,1 1 0,-1 0 0,0 0 0,-1 0 0,1 0 0,0 1 0,-1-1 0,0 1 0,0-1 0,-5-3 0,-392-269 0,-26 30 0,238 140 0,-14-18 0,449 303 0,-155-108 0,109 65 0,-109-88 0,26 17 0,-15 3 0,-48-30 0,119 62 0,-167-99 0,-1 1 0,1 0 0,-1 1 0,0-1 0,0 1 0,0 1 0,0-1 0,-1 1 0,10 10 0,-15-15 0,0 1 0,0 0 0,0 0 0,0 0 0,0-1 0,0 1 0,0 0 0,0 0 0,0 0 0,0-1 0,0 1 0,0 0 0,0 0 0,-1 0 0,1-1 0,0 1 0,-1 0 0,1 0 0,0-1 0,-1 1 0,1 0 0,-1-1 0,1 1 0,-1-1 0,1 1 0,-1 0 0,0-1 0,1 1 0,-1-1 0,0 0 0,-1 1 0,-28 17 0,21-14 0,-120 60 0,-75 45 0,150-73 0,2 2 0,2 2 0,1 3 0,-62 70 0,11-6 0,-77 96 0,87-96 0,109-129 0,6-9 0,33-30 0,247-209 0,-265 231 0,63-76 0,-75 81 0,1 1 0,2 1 0,62-51 0,-66 61 0,-1-1 0,-1-1 0,23-28 0,-19 19 0,39-34 0,-25 34-1365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03:02:38.4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1 965 24575,'2348'0'0,"-2204"-12"0,-5 0 0,90-10 0,-218 22 0,-1 0 0,1 0 0,0-1 0,-1 0 0,1 0 0,12-4 0,-22 4 0,0 1 0,1-1 0,-1 1 0,0-1 0,1 0 0,-1 1 0,0-1 0,0 0 0,1 0 0,-1 0 0,0 0 0,0 0 0,0 0 0,0 0 0,0 0 0,-1 0 0,1-1 0,0 1 0,0 0 0,-1 0 0,1-1 0,-1 1 0,1 0 0,-1-1 0,0 1 0,1-1 0,-1 1 0,0-1 0,0 1 0,0-1 0,0 1 0,0 0 0,0-1 0,0 1 0,-1-1 0,1 1 0,-1-1 0,1 1 0,-1 0 0,1-1 0,-1 1 0,0 0 0,1 0 0,-1-1 0,0 1 0,-2-1 0,-8-15 0,-2 0 0,0 1 0,-1 1 0,-1 0 0,0 1 0,-30-21 0,-8-8 0,-271-249 0,224 208 0,-66-60 0,22-1 0,120 130 0,15 12 0,15 13 0,38 32 0,3-2 0,84 56 0,-43-34 0,246 201 0,-265-209 0,-2 3 0,69 76 0,-133-130 0,0 0 0,-1 1 0,0-1 0,0 1 0,0-1 0,0 1 0,0 0 0,-1 0 0,0 0 0,1 0 0,-2 0 0,1 0 0,0 0 0,-1 0 0,0 1 0,0-1 0,0 0 0,0 0 0,-1 0 0,1 0 0,-1 0 0,0 0 0,0 0 0,-1 0 0,1 0 0,-1 0 0,0 0 0,0-1 0,0 1 0,-1-1 0,-3 5 0,-10 12 0,-1 0 0,-1-2 0,0 0 0,-23 17 0,10-9 0,-66 61 0,-172 164 0,102-100 0,24-23 0,111-100 11,22-21-287,1 1 1,0 1 0,0 0 0,-9 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11/9/2023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11/9/2023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2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2.png"/><Relationship Id="rId7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35.png"/><Relationship Id="rId4" Type="http://schemas.openxmlformats.org/officeDocument/2006/relationships/image" Target="../media/image23.png"/><Relationship Id="rId9" Type="http://schemas.openxmlformats.org/officeDocument/2006/relationships/customXml" Target="../ink/ink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6.jpeg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customXml" Target="../ink/ink4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8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customXml" Target="../ink/ink6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customXml" Target="../ink/ink8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19400" y="2895600"/>
            <a:ext cx="7010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Secret Key Encryption/Symmetric Cryptography (Part 1)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https://www.cs.montana.edu/pearsall/classes/fall2022/476/main.html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234BB2-0655-05F0-A69F-9589CB70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35" y="320400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FC8A8-F772-A2FF-90FA-5A6CC351394A}"/>
              </a:ext>
            </a:extLst>
          </p:cNvPr>
          <p:cNvCxnSpPr>
            <a:cxnSpLocks/>
          </p:cNvCxnSpPr>
          <p:nvPr/>
        </p:nvCxnSpPr>
        <p:spPr>
          <a:xfrm flipV="1">
            <a:off x="6027610" y="1862296"/>
            <a:ext cx="0" cy="126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5AFC48-5AFB-1272-090C-73FA0515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3988"/>
            <a:ext cx="591549" cy="6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2DCAB-AFF2-FD2E-1E48-DE8A0AC70959}"/>
              </a:ext>
            </a:extLst>
          </p:cNvPr>
          <p:cNvSpPr txBox="1"/>
          <p:nvPr/>
        </p:nvSpPr>
        <p:spPr>
          <a:xfrm>
            <a:off x="5804894" y="47125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F6DF6-C85F-1C63-FE4F-5BC641509DBB}"/>
              </a:ext>
            </a:extLst>
          </p:cNvPr>
          <p:cNvSpPr txBox="1"/>
          <p:nvPr/>
        </p:nvSpPr>
        <p:spPr>
          <a:xfrm>
            <a:off x="381950" y="3510150"/>
            <a:ext cx="2751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A72F9-5533-40AE-598F-0185DB45194A}"/>
              </a:ext>
            </a:extLst>
          </p:cNvPr>
          <p:cNvSpPr txBox="1"/>
          <p:nvPr/>
        </p:nvSpPr>
        <p:spPr>
          <a:xfrm>
            <a:off x="381950" y="313344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Cleartext/Plaintext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46660-D6BC-C59A-6F40-81E0F1D9E148}"/>
              </a:ext>
            </a:extLst>
          </p:cNvPr>
          <p:cNvSpPr txBox="1"/>
          <p:nvPr/>
        </p:nvSpPr>
        <p:spPr>
          <a:xfrm>
            <a:off x="9103429" y="3355473"/>
            <a:ext cx="23050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MuYGoP5LiTTGPVX6U/r2VTpxPSqTFmy5nsoFWURThKMhHk/7tbjYsS2EJ917q7megTAcV+V4ZMU4HjJjiW2DCBroxvJ0V3ZYDgZ8B9lUvGUmdiRMH25Xkf7QrhAGR3FF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614A29-41A5-C159-9BC0-132D8AC2B929}"/>
              </a:ext>
            </a:extLst>
          </p:cNvPr>
          <p:cNvSpPr txBox="1"/>
          <p:nvPr/>
        </p:nvSpPr>
        <p:spPr>
          <a:xfrm>
            <a:off x="6248400" y="49951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 receives the ciphertext, and then uses the </a:t>
            </a:r>
            <a:r>
              <a:rPr lang="en-US" b="1" dirty="0"/>
              <a:t>same key </a:t>
            </a:r>
            <a:r>
              <a:rPr lang="en-US" dirty="0"/>
              <a:t>that bob used, and then </a:t>
            </a:r>
            <a:r>
              <a:rPr lang="en-US" b="1" dirty="0"/>
              <a:t>decrypts</a:t>
            </a:r>
            <a:r>
              <a:rPr lang="en-US" dirty="0"/>
              <a:t> the ciphertext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71918-CF52-AA54-44D7-5DA45E814287}"/>
              </a:ext>
            </a:extLst>
          </p:cNvPr>
          <p:cNvSpPr txBox="1"/>
          <p:nvPr/>
        </p:nvSpPr>
        <p:spPr>
          <a:xfrm>
            <a:off x="9222705" y="5301376"/>
            <a:ext cx="2751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pic>
        <p:nvPicPr>
          <p:cNvPr id="19" name="Graphic 18" descr="Key outline">
            <a:extLst>
              <a:ext uri="{FF2B5EF4-FFF2-40B4-BE49-F238E27FC236}">
                <a16:creationId xmlns:a16="http://schemas.microsoft.com/office/drawing/2014/main" id="{C60FB158-8F8F-FFC2-ACF6-8C131616E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81121" y="4290069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9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16DE3A-06BF-D7D9-4916-34E7F9528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83" y="558969"/>
            <a:ext cx="7823717" cy="4724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990AA0-5878-2FB7-AC25-4DEBD704E24B}"/>
              </a:ext>
            </a:extLst>
          </p:cNvPr>
          <p:cNvSpPr txBox="1"/>
          <p:nvPr/>
        </p:nvSpPr>
        <p:spPr>
          <a:xfrm>
            <a:off x="8250064" y="605190"/>
            <a:ext cx="327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importance here is that the </a:t>
            </a:r>
            <a:r>
              <a:rPr lang="en-US" sz="2000" b="1" dirty="0"/>
              <a:t>keys</a:t>
            </a:r>
            <a:r>
              <a:rPr lang="en-US" sz="2000" dirty="0"/>
              <a:t> used for encryption/decryption are secret (</a:t>
            </a:r>
            <a:r>
              <a:rPr lang="en-US" sz="2000" dirty="0" err="1"/>
              <a:t>ie</a:t>
            </a:r>
            <a:r>
              <a:rPr lang="en-US" sz="2000" dirty="0"/>
              <a:t> not public knowledge)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FB839C-780B-B1B5-A373-E1AF094D3748}"/>
              </a:ext>
            </a:extLst>
          </p:cNvPr>
          <p:cNvSpPr txBox="1"/>
          <p:nvPr/>
        </p:nvSpPr>
        <p:spPr>
          <a:xfrm>
            <a:off x="8250064" y="3048000"/>
            <a:ext cx="3837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innerworkings of the encryption/decryption program </a:t>
            </a:r>
            <a:r>
              <a:rPr lang="en-US" sz="2000" i="1" dirty="0"/>
              <a:t>is </a:t>
            </a:r>
            <a:r>
              <a:rPr lang="en-US" sz="2000" dirty="0"/>
              <a:t>public knowledge though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52FF13B9-6E19-B3C6-E5E4-D04C879A913F}"/>
              </a:ext>
            </a:extLst>
          </p:cNvPr>
          <p:cNvSpPr/>
          <p:nvPr/>
        </p:nvSpPr>
        <p:spPr>
          <a:xfrm rot="5400000">
            <a:off x="5067300" y="2731244"/>
            <a:ext cx="457200" cy="556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BF02ED-6656-1117-8295-574C903C5608}"/>
              </a:ext>
            </a:extLst>
          </p:cNvPr>
          <p:cNvSpPr txBox="1"/>
          <p:nvPr/>
        </p:nvSpPr>
        <p:spPr>
          <a:xfrm>
            <a:off x="3962400" y="5737454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Deterministic programs*</a:t>
            </a:r>
          </a:p>
        </p:txBody>
      </p:sp>
    </p:spTree>
    <p:extLst>
      <p:ext uri="{BB962C8B-B14F-4D97-AF65-F5344CB8AC3E}">
        <p14:creationId xmlns:p14="http://schemas.microsoft.com/office/powerpoint/2010/main" val="197792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27518-AEE9-E8CE-64E3-44742C88DD22}"/>
              </a:ext>
            </a:extLst>
          </p:cNvPr>
          <p:cNvSpPr txBox="1"/>
          <p:nvPr/>
        </p:nvSpPr>
        <p:spPr>
          <a:xfrm>
            <a:off x="457200" y="685800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Secure cryptography is the foundation for our secure communications in the cyber world (HTTPS, SSH,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84918-C9C3-3066-96E0-D926C7AE29DD}"/>
              </a:ext>
            </a:extLst>
          </p:cNvPr>
          <p:cNvSpPr txBox="1"/>
          <p:nvPr/>
        </p:nvSpPr>
        <p:spPr>
          <a:xfrm>
            <a:off x="533400" y="219162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encryption algorithms are typically rooted in </a:t>
            </a:r>
            <a:r>
              <a:rPr lang="en-US" sz="2400" b="1" dirty="0"/>
              <a:t>very difficult problems </a:t>
            </a:r>
            <a:r>
              <a:rPr lang="en-US" sz="2400" dirty="0"/>
              <a:t>in computing (</a:t>
            </a:r>
            <a:r>
              <a:rPr lang="en-US" sz="2400" dirty="0" err="1"/>
              <a:t>ie</a:t>
            </a:r>
            <a:r>
              <a:rPr lang="en-US" sz="2400" dirty="0"/>
              <a:t> there does not exist a program that can efficiently break RSA </a:t>
            </a:r>
            <a:r>
              <a:rPr lang="en-US" sz="2400" b="1" dirty="0">
                <a:solidFill>
                  <a:srgbClr val="FF0000"/>
                </a:solidFill>
              </a:rPr>
              <a:t>YET</a:t>
            </a:r>
            <a:r>
              <a:rPr lang="en-US" sz="2400" dirty="0"/>
              <a:t>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4D13E-7C57-FAA9-FDDC-ACAC5FABB7B8}"/>
              </a:ext>
            </a:extLst>
          </p:cNvPr>
          <p:cNvSpPr txBox="1"/>
          <p:nvPr/>
        </p:nvSpPr>
        <p:spPr>
          <a:xfrm>
            <a:off x="457200" y="382787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very intense proofs and prove the secureness of the encryption procedures we use today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3DB7D-82E4-0D5E-02A5-BB985C9E32D4}"/>
              </a:ext>
            </a:extLst>
          </p:cNvPr>
          <p:cNvSpPr txBox="1"/>
          <p:nvPr/>
        </p:nvSpPr>
        <p:spPr>
          <a:xfrm>
            <a:off x="457200" y="5094800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Never try to roll out your own cryptography scheme, and never use the built-in RNG for secure communications (import random)</a:t>
            </a:r>
          </a:p>
        </p:txBody>
      </p:sp>
      <p:pic>
        <p:nvPicPr>
          <p:cNvPr id="8194" name="Picture 2" descr="Caution Yield Floor Sign">
            <a:extLst>
              <a:ext uri="{FF2B5EF4-FFF2-40B4-BE49-F238E27FC236}">
                <a16:creationId xmlns:a16="http://schemas.microsoft.com/office/drawing/2014/main" id="{17DAD75B-096E-38F6-88C0-6E57AF89A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4800600"/>
            <a:ext cx="1468264" cy="127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15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11266" name="Picture 2" descr="Cryptology vs Cryptography: What's the Difference? - InfoSec Insights">
            <a:extLst>
              <a:ext uri="{FF2B5EF4-FFF2-40B4-BE49-F238E27FC236}">
                <a16:creationId xmlns:a16="http://schemas.microsoft.com/office/drawing/2014/main" id="{AB436A75-8838-CFB0-7B9E-4B9EAE546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"/>
            <a:ext cx="7398441" cy="577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6364BF7-4E81-82D1-F431-1915855641C7}"/>
              </a:ext>
            </a:extLst>
          </p:cNvPr>
          <p:cNvSpPr/>
          <p:nvPr/>
        </p:nvSpPr>
        <p:spPr>
          <a:xfrm>
            <a:off x="2895600" y="4038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70F78DF-1928-1510-07FC-0A34C4AA9EDD}"/>
              </a:ext>
            </a:extLst>
          </p:cNvPr>
          <p:cNvSpPr/>
          <p:nvPr/>
        </p:nvSpPr>
        <p:spPr>
          <a:xfrm>
            <a:off x="1905000" y="5181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06D7864-63EC-C7BF-5599-BDBBC6667BB4}"/>
              </a:ext>
            </a:extLst>
          </p:cNvPr>
          <p:cNvSpPr/>
          <p:nvPr/>
        </p:nvSpPr>
        <p:spPr>
          <a:xfrm>
            <a:off x="3886200" y="54797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319357F-4E6D-A401-3F25-9362BAE28F5E}"/>
              </a:ext>
            </a:extLst>
          </p:cNvPr>
          <p:cNvSpPr/>
          <p:nvPr/>
        </p:nvSpPr>
        <p:spPr>
          <a:xfrm>
            <a:off x="4876800" y="419273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B7EC0D2-D4F6-283B-5FB0-2945B38D5219}"/>
              </a:ext>
            </a:extLst>
          </p:cNvPr>
          <p:cNvSpPr/>
          <p:nvPr/>
        </p:nvSpPr>
        <p:spPr>
          <a:xfrm>
            <a:off x="6849961" y="4267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7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C4214D-9D6C-962B-659A-83330470BE9A}"/>
              </a:ext>
            </a:extLst>
          </p:cNvPr>
          <p:cNvSpPr txBox="1"/>
          <p:nvPr/>
        </p:nvSpPr>
        <p:spPr>
          <a:xfrm>
            <a:off x="152400" y="152400"/>
            <a:ext cx="5024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Early cryptography techniques</a:t>
            </a:r>
          </a:p>
        </p:txBody>
      </p:sp>
      <p:pic>
        <p:nvPicPr>
          <p:cNvPr id="12290" name="Picture 2" descr="Caesar Cipher in Cryptography - GeeksforGeeks">
            <a:extLst>
              <a:ext uri="{FF2B5EF4-FFF2-40B4-BE49-F238E27FC236}">
                <a16:creationId xmlns:a16="http://schemas.microsoft.com/office/drawing/2014/main" id="{012655A5-96C4-C19F-ABD5-CBB05800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19200"/>
            <a:ext cx="571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418D69-7680-F99A-B902-5C5A2BBD9520}"/>
              </a:ext>
            </a:extLst>
          </p:cNvPr>
          <p:cNvSpPr txBox="1"/>
          <p:nvPr/>
        </p:nvSpPr>
        <p:spPr>
          <a:xfrm>
            <a:off x="386069" y="15240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Caesar Cipher- </a:t>
            </a:r>
            <a:r>
              <a:rPr lang="en-US" sz="2000" dirty="0"/>
              <a:t>letters in the plaintext will be replaced by some fixed number of positions downs in the alphabet.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F8570-E75C-0FC0-C76E-4FD9AE9894DA}"/>
              </a:ext>
            </a:extLst>
          </p:cNvPr>
          <p:cNvSpPr txBox="1"/>
          <p:nvPr/>
        </p:nvSpPr>
        <p:spPr>
          <a:xfrm>
            <a:off x="7924800" y="9144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3</a:t>
            </a:r>
          </a:p>
        </p:txBody>
      </p:sp>
      <p:pic>
        <p:nvPicPr>
          <p:cNvPr id="12296" name="Picture 8" descr="Spongebob Technology GIF - Spongebob Technology Patrick - Discover &amp; Share  GIFs">
            <a:extLst>
              <a:ext uri="{FF2B5EF4-FFF2-40B4-BE49-F238E27FC236}">
                <a16:creationId xmlns:a16="http://schemas.microsoft.com/office/drawing/2014/main" id="{54963BA2-95FB-82D8-2027-35008272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27" y="4166031"/>
            <a:ext cx="2609237" cy="174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0F1032-A56D-26ED-6588-F9144BDC6CD3}"/>
              </a:ext>
            </a:extLst>
          </p:cNvPr>
          <p:cNvSpPr txBox="1"/>
          <p:nvPr/>
        </p:nvSpPr>
        <p:spPr>
          <a:xfrm>
            <a:off x="8935864" y="44958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Nifty, but we have the technology to brute force 26 possible shifts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AAF707-721A-3B87-0A5C-5375EC5610E3}"/>
              </a:ext>
            </a:extLst>
          </p:cNvPr>
          <p:cNvSpPr txBox="1"/>
          <p:nvPr/>
        </p:nvSpPr>
        <p:spPr>
          <a:xfrm>
            <a:off x="762000" y="5003631"/>
            <a:ext cx="40272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khoor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wkhuh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zruog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pb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qdph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lv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uhhvh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A7733E-C17F-6875-4D67-17FA2DA74C4B}"/>
              </a:ext>
            </a:extLst>
          </p:cNvPr>
          <p:cNvSpPr txBox="1"/>
          <p:nvPr/>
        </p:nvSpPr>
        <p:spPr>
          <a:xfrm>
            <a:off x="385085" y="3420568"/>
            <a:ext cx="4961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hello there world my name is </a:t>
            </a:r>
            <a:r>
              <a:rPr lang="en-US" sz="2400" dirty="0" err="1"/>
              <a:t>reese</a:t>
            </a:r>
            <a:endParaRPr lang="en-US" sz="2400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F80F5EC-F238-F23E-5383-CC6BB0734D73}"/>
              </a:ext>
            </a:extLst>
          </p:cNvPr>
          <p:cNvSpPr/>
          <p:nvPr/>
        </p:nvSpPr>
        <p:spPr>
          <a:xfrm>
            <a:off x="2133600" y="4152900"/>
            <a:ext cx="609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B74900-BCC6-C050-4BA5-C7B7D3E34194}"/>
              </a:ext>
            </a:extLst>
          </p:cNvPr>
          <p:cNvSpPr txBox="1"/>
          <p:nvPr/>
        </p:nvSpPr>
        <p:spPr>
          <a:xfrm>
            <a:off x="4925324" y="3103090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plaintext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AC29F1-6DBC-4F47-078C-B737DC31F376}"/>
              </a:ext>
            </a:extLst>
          </p:cNvPr>
          <p:cNvSpPr txBox="1"/>
          <p:nvPr/>
        </p:nvSpPr>
        <p:spPr>
          <a:xfrm>
            <a:off x="4579692" y="4771042"/>
            <a:ext cx="6118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ciphertext</a:t>
            </a:r>
          </a:p>
        </p:txBody>
      </p:sp>
    </p:spTree>
    <p:extLst>
      <p:ext uri="{BB962C8B-B14F-4D97-AF65-F5344CB8AC3E}">
        <p14:creationId xmlns:p14="http://schemas.microsoft.com/office/powerpoint/2010/main" val="279578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C4214D-9D6C-962B-659A-83330470BE9A}"/>
              </a:ext>
            </a:extLst>
          </p:cNvPr>
          <p:cNvSpPr txBox="1"/>
          <p:nvPr/>
        </p:nvSpPr>
        <p:spPr>
          <a:xfrm>
            <a:off x="152400" y="152400"/>
            <a:ext cx="3223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Substitution Cipher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03105-74EC-EEB7-1C38-CE9BD97FE167}"/>
              </a:ext>
            </a:extLst>
          </p:cNvPr>
          <p:cNvSpPr txBox="1"/>
          <p:nvPr/>
        </p:nvSpPr>
        <p:spPr>
          <a:xfrm>
            <a:off x="991839" y="1055029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Letters in plaintext are substituted by another letter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BEE60E-AC9D-366F-91BB-A73784D1EF9B}"/>
              </a:ext>
            </a:extLst>
          </p:cNvPr>
          <p:cNvSpPr txBox="1"/>
          <p:nvPr/>
        </p:nvSpPr>
        <p:spPr>
          <a:xfrm>
            <a:off x="1051737" y="1577396"/>
            <a:ext cx="84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>
                <a:sym typeface="Wingdings" panose="05000000000000000000" pitchFamily="2" charset="2"/>
              </a:rPr>
              <a:t>X</a:t>
            </a:r>
          </a:p>
          <a:p>
            <a:r>
              <a:rPr lang="en-US" dirty="0">
                <a:sym typeface="Wingdings" panose="05000000000000000000" pitchFamily="2" charset="2"/>
              </a:rPr>
              <a:t>R  Z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D5253-C68C-567B-294C-DFF539D33A80}"/>
              </a:ext>
            </a:extLst>
          </p:cNvPr>
          <p:cNvSpPr txBox="1"/>
          <p:nvPr/>
        </p:nvSpPr>
        <p:spPr>
          <a:xfrm>
            <a:off x="991839" y="2249973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REESE = ZXXSX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31A1B6-C361-4EE1-C89D-28B51233BFED}"/>
              </a:ext>
            </a:extLst>
          </p:cNvPr>
          <p:cNvSpPr txBox="1"/>
          <p:nvPr/>
        </p:nvSpPr>
        <p:spPr>
          <a:xfrm flipH="1">
            <a:off x="953739" y="2969401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Monolithic Substitution Cipher </a:t>
            </a:r>
            <a:r>
              <a:rPr lang="en-US" dirty="0"/>
              <a:t>– Same “rules” are applied throughout the entire plaintext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38DE5-1999-FC85-C8BE-8C72EC91E7AB}"/>
              </a:ext>
            </a:extLst>
          </p:cNvPr>
          <p:cNvSpPr txBox="1"/>
          <p:nvPr/>
        </p:nvSpPr>
        <p:spPr>
          <a:xfrm flipH="1">
            <a:off x="953739" y="3504163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Polyalphabetic Substitution Cipher </a:t>
            </a:r>
            <a:r>
              <a:rPr lang="en-US" dirty="0"/>
              <a:t>– different “rules” are applied throughout the plaintext</a:t>
            </a:r>
          </a:p>
        </p:txBody>
      </p:sp>
      <p:pic>
        <p:nvPicPr>
          <p:cNvPr id="13314" name="Picture 2" descr="Monoalphabetic substitution - YouTube">
            <a:extLst>
              <a:ext uri="{FF2B5EF4-FFF2-40B4-BE49-F238E27FC236}">
                <a16:creationId xmlns:a16="http://schemas.microsoft.com/office/drawing/2014/main" id="{74790A8A-FBDD-FD36-A309-6A68EE716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4"/>
          <a:stretch/>
        </p:blipFill>
        <p:spPr bwMode="auto">
          <a:xfrm>
            <a:off x="2791134" y="3969277"/>
            <a:ext cx="5931370" cy="256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579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8529F-009D-6421-1D56-FE95226A0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76400"/>
            <a:ext cx="10668000" cy="1316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97044-CC9D-1382-ED66-9F866E353FD6}"/>
              </a:ext>
            </a:extLst>
          </p:cNvPr>
          <p:cNvSpPr txBox="1"/>
          <p:nvPr/>
        </p:nvSpPr>
        <p:spPr>
          <a:xfrm>
            <a:off x="3352800" y="838200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ciphertext (cipher.txt)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29B240-8F8F-01FD-D554-B6F4F9B3A467}"/>
              </a:ext>
            </a:extLst>
          </p:cNvPr>
          <p:cNvSpPr txBox="1"/>
          <p:nvPr/>
        </p:nvSpPr>
        <p:spPr>
          <a:xfrm>
            <a:off x="457200" y="3504169"/>
            <a:ext cx="1150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we know that that this message is an </a:t>
            </a:r>
            <a:r>
              <a:rPr lang="en-US" dirty="0" err="1"/>
              <a:t>english</a:t>
            </a:r>
            <a:r>
              <a:rPr lang="en-US" dirty="0"/>
              <a:t> message encrypted with a monolithic substitution cipher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DD5233-3F96-F9DA-F7D7-3491BF426550}"/>
              </a:ext>
            </a:extLst>
          </p:cNvPr>
          <p:cNvSpPr txBox="1"/>
          <p:nvPr/>
        </p:nvSpPr>
        <p:spPr>
          <a:xfrm>
            <a:off x="4550243" y="462952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Can we crack this?</a:t>
            </a:r>
          </a:p>
        </p:txBody>
      </p:sp>
    </p:spTree>
    <p:extLst>
      <p:ext uri="{BB962C8B-B14F-4D97-AF65-F5344CB8AC3E}">
        <p14:creationId xmlns:p14="http://schemas.microsoft.com/office/powerpoint/2010/main" val="1425495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8529F-009D-6421-1D56-FE95226A0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55092"/>
            <a:ext cx="10668000" cy="1316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97044-CC9D-1382-ED66-9F866E353FD6}"/>
              </a:ext>
            </a:extLst>
          </p:cNvPr>
          <p:cNvSpPr txBox="1"/>
          <p:nvPr/>
        </p:nvSpPr>
        <p:spPr>
          <a:xfrm>
            <a:off x="3352800" y="838200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ciphertext (cipher.txt)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B46B7-BB46-9E30-D287-015E6A89D423}"/>
              </a:ext>
            </a:extLst>
          </p:cNvPr>
          <p:cNvSpPr txBox="1"/>
          <p:nvPr/>
        </p:nvSpPr>
        <p:spPr>
          <a:xfrm>
            <a:off x="838200" y="3507885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Frequency Analysis </a:t>
            </a:r>
            <a:r>
              <a:rPr lang="en-US" dirty="0"/>
              <a:t>leverages the fact that in any given written language, certain letters and combinations occur more frequently than others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3F10C-3F22-0C1F-20CE-917F44A20DA9}"/>
              </a:ext>
            </a:extLst>
          </p:cNvPr>
          <p:cNvSpPr txBox="1"/>
          <p:nvPr/>
        </p:nvSpPr>
        <p:spPr>
          <a:xfrm>
            <a:off x="838200" y="47244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English, T, A , I, and O are the most common letters, so it is likely the letters that appear the most frequently in our ciphertext are one of those</a:t>
            </a:r>
          </a:p>
        </p:txBody>
      </p:sp>
    </p:spTree>
    <p:extLst>
      <p:ext uri="{BB962C8B-B14F-4D97-AF65-F5344CB8AC3E}">
        <p14:creationId xmlns:p14="http://schemas.microsoft.com/office/powerpoint/2010/main" val="22573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8529F-009D-6421-1D56-FE95226A0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43713"/>
            <a:ext cx="4572000" cy="564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97044-CC9D-1382-ED66-9F866E353FD6}"/>
              </a:ext>
            </a:extLst>
          </p:cNvPr>
          <p:cNvSpPr txBox="1"/>
          <p:nvPr/>
        </p:nvSpPr>
        <p:spPr>
          <a:xfrm>
            <a:off x="7431248" y="176437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ciphertext (cipher.txt)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C6200A-327E-D6E3-8C29-509139FB2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410631"/>
            <a:ext cx="6282579" cy="43291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5A7029-923D-5976-6C5A-63C7D82FC59B}"/>
              </a:ext>
            </a:extLst>
          </p:cNvPr>
          <p:cNvSpPr txBox="1"/>
          <p:nvPr/>
        </p:nvSpPr>
        <p:spPr>
          <a:xfrm>
            <a:off x="381000" y="70799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write a program that counts the frequency of characters (</a:t>
            </a:r>
            <a:r>
              <a:rPr lang="en-US" b="1" dirty="0"/>
              <a:t>1-gram</a:t>
            </a:r>
            <a:r>
              <a:rPr lang="en-US" dirty="0"/>
              <a:t>) and frequency of character pairs (</a:t>
            </a:r>
            <a:r>
              <a:rPr lang="en-US" b="1" dirty="0"/>
              <a:t>2-gram</a:t>
            </a:r>
            <a:r>
              <a:rPr lang="en-US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B70D30-903B-6A56-4C96-3D57F9B52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096" y="3006227"/>
            <a:ext cx="2862263" cy="3094645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79E1BAFD-C106-A8C4-FEC5-8D01FD576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474" y="1944872"/>
            <a:ext cx="401301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E30FD3-A2EC-F728-7369-3E59D837445D}"/>
              </a:ext>
            </a:extLst>
          </p:cNvPr>
          <p:cNvSpPr txBox="1"/>
          <p:nvPr/>
        </p:nvSpPr>
        <p:spPr>
          <a:xfrm>
            <a:off x="6348892" y="1861500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Frequencies in English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3835F2-CA43-BFDB-AED5-E8A141BB04A3}"/>
              </a:ext>
            </a:extLst>
          </p:cNvPr>
          <p:cNvSpPr txBox="1"/>
          <p:nvPr/>
        </p:nvSpPr>
        <p:spPr>
          <a:xfrm>
            <a:off x="5638800" y="5447369"/>
            <a:ext cx="61187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Most common bigrams (in order)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he, in,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re, er, an,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es, on, at, se,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or,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al,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co, de, to,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et, ed, it,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ro.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E9A1E5-9807-F518-BBC2-BCB1085C782D}"/>
              </a:ext>
            </a:extLst>
          </p:cNvPr>
          <p:cNvSpPr txBox="1"/>
          <p:nvPr/>
        </p:nvSpPr>
        <p:spPr>
          <a:xfrm>
            <a:off x="8905804" y="381000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start making guesses!</a:t>
            </a:r>
          </a:p>
        </p:txBody>
      </p:sp>
    </p:spTree>
    <p:extLst>
      <p:ext uri="{BB962C8B-B14F-4D97-AF65-F5344CB8AC3E}">
        <p14:creationId xmlns:p14="http://schemas.microsoft.com/office/powerpoint/2010/main" val="132374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8529F-009D-6421-1D56-FE95226A0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43713"/>
            <a:ext cx="4572000" cy="564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97044-CC9D-1382-ED66-9F866E353FD6}"/>
              </a:ext>
            </a:extLst>
          </p:cNvPr>
          <p:cNvSpPr txBox="1"/>
          <p:nvPr/>
        </p:nvSpPr>
        <p:spPr>
          <a:xfrm>
            <a:off x="7431248" y="176437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ciphertext (cipher.txt)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C6200A-327E-D6E3-8C29-509139FB2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410631"/>
            <a:ext cx="6282579" cy="43291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5A7029-923D-5976-6C5A-63C7D82FC59B}"/>
              </a:ext>
            </a:extLst>
          </p:cNvPr>
          <p:cNvSpPr txBox="1"/>
          <p:nvPr/>
        </p:nvSpPr>
        <p:spPr>
          <a:xfrm>
            <a:off x="381000" y="70799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write a program that counts the frequency of characters (</a:t>
            </a:r>
            <a:r>
              <a:rPr lang="en-US" b="1" dirty="0"/>
              <a:t>1-gram</a:t>
            </a:r>
            <a:r>
              <a:rPr lang="en-US" dirty="0"/>
              <a:t>) and frequency of character pairs (</a:t>
            </a:r>
            <a:r>
              <a:rPr lang="en-US" b="1" dirty="0"/>
              <a:t>2-gram</a:t>
            </a:r>
            <a:r>
              <a:rPr lang="en-US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B70D30-903B-6A56-4C96-3D57F9B52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096" y="3006227"/>
            <a:ext cx="2862263" cy="3094645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79E1BAFD-C106-A8C4-FEC5-8D01FD576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474" y="1944872"/>
            <a:ext cx="401301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E30FD3-A2EC-F728-7369-3E59D837445D}"/>
              </a:ext>
            </a:extLst>
          </p:cNvPr>
          <p:cNvSpPr txBox="1"/>
          <p:nvPr/>
        </p:nvSpPr>
        <p:spPr>
          <a:xfrm>
            <a:off x="6348892" y="1861500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Frequencies in English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3835F2-CA43-BFDB-AED5-E8A141BB04A3}"/>
              </a:ext>
            </a:extLst>
          </p:cNvPr>
          <p:cNvSpPr txBox="1"/>
          <p:nvPr/>
        </p:nvSpPr>
        <p:spPr>
          <a:xfrm>
            <a:off x="5638800" y="5447369"/>
            <a:ext cx="61187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Most common bigrams (in order)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he, in,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re, er, an,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es, on, at, se,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or,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al,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co, de, to,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et, ed, it,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ro.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E9A1E5-9807-F518-BBC2-BCB1085C782D}"/>
              </a:ext>
            </a:extLst>
          </p:cNvPr>
          <p:cNvSpPr txBox="1"/>
          <p:nvPr/>
        </p:nvSpPr>
        <p:spPr>
          <a:xfrm>
            <a:off x="8905804" y="381000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start making guesses!</a:t>
            </a:r>
          </a:p>
        </p:txBody>
      </p:sp>
    </p:spTree>
    <p:extLst>
      <p:ext uri="{BB962C8B-B14F-4D97-AF65-F5344CB8AC3E}">
        <p14:creationId xmlns:p14="http://schemas.microsoft.com/office/powerpoint/2010/main" val="43261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3FBDC-C4CE-1BCF-BC8D-D49B13A5C50E}"/>
              </a:ext>
            </a:extLst>
          </p:cNvPr>
          <p:cNvSpPr txBox="1"/>
          <p:nvPr/>
        </p:nvSpPr>
        <p:spPr>
          <a:xfrm>
            <a:off x="457200" y="1371600"/>
            <a:ext cx="5334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TCP/IP Lab due tonight!!</a:t>
            </a:r>
          </a:p>
          <a:p>
            <a:endParaRPr lang="en-US" sz="2800" dirty="0"/>
          </a:p>
          <a:p>
            <a:r>
              <a:rPr lang="en-US" sz="2800" dirty="0"/>
              <a:t>Project due one week from toady (11/16)</a:t>
            </a:r>
          </a:p>
          <a:p>
            <a:endParaRPr lang="en-US" sz="2800" dirty="0"/>
          </a:p>
          <a:p>
            <a:r>
              <a:rPr lang="en-US" sz="2800" dirty="0"/>
              <a:t>DNS Lab due next Sunday (11/19)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977E30-E99A-4361-B409-0D1D55003C7E}"/>
              </a:ext>
            </a:extLst>
          </p:cNvPr>
          <p:cNvSpPr/>
          <p:nvPr/>
        </p:nvSpPr>
        <p:spPr>
          <a:xfrm>
            <a:off x="990600" y="5181600"/>
            <a:ext cx="5249558" cy="1246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D26603-3902-DEA5-96E0-FE175215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8600"/>
            <a:ext cx="6934200" cy="26914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12211C-8E3A-EEE3-42BC-1D0C1CC25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05166"/>
            <a:ext cx="6400800" cy="267643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14698625-868E-6D07-0934-8EA5AD9C3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265423"/>
            <a:ext cx="4794060" cy="392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32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4CA5F5-E2DB-9D8B-3F64-B31A2058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7400"/>
            <a:ext cx="12192000" cy="7689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1C26AD-973B-80C3-E183-35123FFF5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57200"/>
            <a:ext cx="9848850" cy="266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00DC8D-AFB9-879D-9FFF-920B285EA7AF}"/>
              </a:ext>
            </a:extLst>
          </p:cNvPr>
          <p:cNvSpPr txBox="1"/>
          <p:nvPr/>
        </p:nvSpPr>
        <p:spPr>
          <a:xfrm>
            <a:off x="1371600" y="1178711"/>
            <a:ext cx="5480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Translate ciphertext.txt, and replace all </a:t>
            </a:r>
            <a:r>
              <a:rPr lang="en-US" sz="2000" b="1" dirty="0"/>
              <a:t>y</a:t>
            </a:r>
            <a:r>
              <a:rPr lang="en-US" sz="2000" dirty="0"/>
              <a:t> with </a:t>
            </a:r>
            <a:r>
              <a:rPr lang="en-US" sz="2000" b="1" dirty="0"/>
              <a:t>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90A2FAA-DB29-81AC-A859-8B8F7C2653A5}"/>
              </a:ext>
            </a:extLst>
          </p:cNvPr>
          <p:cNvSpPr/>
          <p:nvPr/>
        </p:nvSpPr>
        <p:spPr>
          <a:xfrm rot="15855889">
            <a:off x="5735448" y="982319"/>
            <a:ext cx="391757" cy="8914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6EFF5E8-8CF1-B35C-D8B2-F3C1A46A0950}"/>
              </a:ext>
            </a:extLst>
          </p:cNvPr>
          <p:cNvSpPr/>
          <p:nvPr/>
        </p:nvSpPr>
        <p:spPr>
          <a:xfrm rot="15447950">
            <a:off x="6367144" y="958551"/>
            <a:ext cx="391757" cy="8914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804C90-85AF-719A-7100-F16F53932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02" y="3429000"/>
            <a:ext cx="10182225" cy="3333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60929B8-5181-0210-C094-721709E2D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09512"/>
            <a:ext cx="12192000" cy="6154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AF6C5CA-7845-B757-F69E-ED45092214FE}"/>
              </a:ext>
            </a:extLst>
          </p:cNvPr>
          <p:cNvSpPr txBox="1"/>
          <p:nvPr/>
        </p:nvSpPr>
        <p:spPr>
          <a:xfrm>
            <a:off x="1447800" y="4051343"/>
            <a:ext cx="825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Translate ciphertext.txt, and replace all </a:t>
            </a:r>
            <a:r>
              <a:rPr lang="en-US" sz="2000" b="1" dirty="0"/>
              <a:t>y</a:t>
            </a:r>
            <a:r>
              <a:rPr lang="en-US" sz="2000" dirty="0"/>
              <a:t> with </a:t>
            </a:r>
            <a:r>
              <a:rPr lang="en-US" sz="2000" b="1" dirty="0"/>
              <a:t>t, </a:t>
            </a:r>
            <a:r>
              <a:rPr lang="en-US" sz="2000" dirty="0"/>
              <a:t>and replace all </a:t>
            </a:r>
            <a:r>
              <a:rPr lang="en-US" sz="2000" b="1" dirty="0"/>
              <a:t>d </a:t>
            </a:r>
            <a:r>
              <a:rPr lang="en-US" sz="2000" dirty="0"/>
              <a:t>with </a:t>
            </a:r>
            <a:r>
              <a:rPr lang="en-US" sz="2000" b="1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2531405-D226-C307-0FF0-5E731A73BED4}"/>
                  </a:ext>
                </a:extLst>
              </p14:cNvPr>
              <p14:cNvContentPartPr/>
              <p14:nvPr/>
            </p14:nvContentPartPr>
            <p14:xfrm>
              <a:off x="33061" y="2365114"/>
              <a:ext cx="19260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2531405-D226-C307-0FF0-5E731A73BE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741" y="2360794"/>
                <a:ext cx="2012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D3A6DEF-2DC5-8F9C-1B75-CBC658856F8D}"/>
                  </a:ext>
                </a:extLst>
              </p14:cNvPr>
              <p14:cNvContentPartPr/>
              <p14:nvPr/>
            </p14:nvContentPartPr>
            <p14:xfrm>
              <a:off x="7861" y="4747954"/>
              <a:ext cx="17568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D3A6DEF-2DC5-8F9C-1B75-CBC658856F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1" y="4743634"/>
                <a:ext cx="18432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D27B068-56A8-1CF1-97B6-336E9D13636D}"/>
              </a:ext>
            </a:extLst>
          </p:cNvPr>
          <p:cNvSpPr txBox="1"/>
          <p:nvPr/>
        </p:nvSpPr>
        <p:spPr>
          <a:xfrm>
            <a:off x="1746466" y="5859725"/>
            <a:ext cx="904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 adding more characters to your decryption scheme until you get the full answer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16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B4D79-FEFE-A3DB-CCA6-452BA2CE97DC}"/>
              </a:ext>
            </a:extLst>
          </p:cNvPr>
          <p:cNvSpPr txBox="1"/>
          <p:nvPr/>
        </p:nvSpPr>
        <p:spPr>
          <a:xfrm>
            <a:off x="304800" y="228600"/>
            <a:ext cx="377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Review the XOR operator: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6291E-5412-716B-46B6-D61A2D3E511B}"/>
              </a:ext>
            </a:extLst>
          </p:cNvPr>
          <p:cNvSpPr txBox="1"/>
          <p:nvPr/>
        </p:nvSpPr>
        <p:spPr>
          <a:xfrm>
            <a:off x="990600" y="1219200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on a computer is </a:t>
            </a:r>
            <a:r>
              <a:rPr lang="en-US" b="1" dirty="0"/>
              <a:t>zeros</a:t>
            </a:r>
            <a:r>
              <a:rPr lang="en-US" dirty="0"/>
              <a:t> and </a:t>
            </a:r>
            <a:r>
              <a:rPr lang="en-US" b="1" dirty="0"/>
              <a:t>ones</a:t>
            </a:r>
          </a:p>
        </p:txBody>
      </p:sp>
      <p:pic>
        <p:nvPicPr>
          <p:cNvPr id="15362" name="Picture 2" descr="8 Surprising Facts About Capybaras">
            <a:extLst>
              <a:ext uri="{FF2B5EF4-FFF2-40B4-BE49-F238E27FC236}">
                <a16:creationId xmlns:a16="http://schemas.microsoft.com/office/drawing/2014/main" id="{E775A2B8-0065-4793-18BF-330DCC36D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1719262" cy="114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C3B5ABA-AAFB-0721-5A51-E148B2CE7856}"/>
              </a:ext>
            </a:extLst>
          </p:cNvPr>
          <p:cNvSpPr/>
          <p:nvPr/>
        </p:nvSpPr>
        <p:spPr>
          <a:xfrm>
            <a:off x="2971800" y="2209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B0EC0-5E56-B312-1BD0-07A2D1152164}"/>
              </a:ext>
            </a:extLst>
          </p:cNvPr>
          <p:cNvSpPr txBox="1"/>
          <p:nvPr/>
        </p:nvSpPr>
        <p:spPr>
          <a:xfrm>
            <a:off x="3372021" y="1685463"/>
            <a:ext cx="243839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01010101010100101111010101001000010111001000101010101100101010101011111010010010101010100101010101100101010110101001010101010101010101001010101010101010100101010101010101011010010101010100101…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633AC-E9C6-A275-F825-8923C7786C22}"/>
              </a:ext>
            </a:extLst>
          </p:cNvPr>
          <p:cNvSpPr txBox="1"/>
          <p:nvPr/>
        </p:nvSpPr>
        <p:spPr>
          <a:xfrm>
            <a:off x="6553200" y="195476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 world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A2B7C-EE16-723A-1BD9-1CFA07ABAE7A}"/>
              </a:ext>
            </a:extLst>
          </p:cNvPr>
          <p:cNvSpPr txBox="1"/>
          <p:nvPr/>
        </p:nvSpPr>
        <p:spPr>
          <a:xfrm>
            <a:off x="8534400" y="1854739"/>
            <a:ext cx="26000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01101000 01100101 01101100 01101100 01101111 00100000 01110111 01101111 01110010 01101100 01100100 00001010</a:t>
            </a:r>
          </a:p>
          <a:p>
            <a:endParaRPr lang="en-US" sz="11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27DBCEF-DCA1-8091-9381-838BB078828B}"/>
              </a:ext>
            </a:extLst>
          </p:cNvPr>
          <p:cNvSpPr/>
          <p:nvPr/>
        </p:nvSpPr>
        <p:spPr>
          <a:xfrm>
            <a:off x="7969855" y="199240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4" name="Picture 4" descr="XOR Gate - Logic Gates Tutorial">
            <a:extLst>
              <a:ext uri="{FF2B5EF4-FFF2-40B4-BE49-F238E27FC236}">
                <a16:creationId xmlns:a16="http://schemas.microsoft.com/office/drawing/2014/main" id="{48A318E3-AA3B-1ADD-0D6C-92A5632B2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48729"/>
            <a:ext cx="2485095" cy="297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4576F2-7876-DE43-2460-1BA3DB4607E4}"/>
              </a:ext>
            </a:extLst>
          </p:cNvPr>
          <p:cNvSpPr txBox="1"/>
          <p:nvPr/>
        </p:nvSpPr>
        <p:spPr>
          <a:xfrm>
            <a:off x="3504270" y="4668249"/>
            <a:ext cx="1231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 0 = 1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0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 0 = 0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1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 1 = 0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0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 1 = 1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2B187-DC3F-999A-DC9B-19436C4D01CA}"/>
              </a:ext>
            </a:extLst>
          </p:cNvPr>
          <p:cNvSpPr txBox="1"/>
          <p:nvPr/>
        </p:nvSpPr>
        <p:spPr>
          <a:xfrm>
            <a:off x="6705600" y="2991114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0001 1010 0011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1DBA9-32DA-071B-6716-7D0EEB1CC11F}"/>
              </a:ext>
            </a:extLst>
          </p:cNvPr>
          <p:cNvSpPr txBox="1"/>
          <p:nvPr/>
        </p:nvSpPr>
        <p:spPr>
          <a:xfrm>
            <a:off x="6705600" y="3479104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1100 1100 0101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963F3-7799-3F9B-EEA4-126D8BD349CA}"/>
              </a:ext>
            </a:extLst>
          </p:cNvPr>
          <p:cNvSpPr txBox="1"/>
          <p:nvPr/>
        </p:nvSpPr>
        <p:spPr>
          <a:xfrm>
            <a:off x="6331456" y="3377269"/>
            <a:ext cx="6119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B997DE-E24E-B2A2-37CB-217F595D83CE}"/>
                  </a:ext>
                </a:extLst>
              </p14:cNvPr>
              <p14:cNvContentPartPr/>
              <p14:nvPr/>
            </p14:nvContentPartPr>
            <p14:xfrm>
              <a:off x="6368926" y="4131088"/>
              <a:ext cx="4473000" cy="139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B997DE-E24E-B2A2-37CB-217F595D83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1286" y="4113448"/>
                <a:ext cx="4508640" cy="17532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18ED659D-716B-CD04-013B-EA40B3449BAD}"/>
              </a:ext>
            </a:extLst>
          </p:cNvPr>
          <p:cNvSpPr txBox="1"/>
          <p:nvPr/>
        </p:nvSpPr>
        <p:spPr>
          <a:xfrm>
            <a:off x="6664930" y="4174889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1101 0110 0110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D0E50A-9312-80D6-54E2-3E60556534AF}"/>
              </a:ext>
            </a:extLst>
          </p:cNvPr>
          <p:cNvSpPr txBox="1"/>
          <p:nvPr/>
        </p:nvSpPr>
        <p:spPr>
          <a:xfrm>
            <a:off x="5100084" y="312257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999F6-0D90-4B26-8194-92A2294F990F}"/>
              </a:ext>
            </a:extLst>
          </p:cNvPr>
          <p:cNvSpPr txBox="1"/>
          <p:nvPr/>
        </p:nvSpPr>
        <p:spPr>
          <a:xfrm>
            <a:off x="5487254" y="36791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31CA8D-21CF-5EEF-9998-B226AE372DB7}"/>
              </a:ext>
            </a:extLst>
          </p:cNvPr>
          <p:cNvSpPr txBox="1"/>
          <p:nvPr/>
        </p:nvSpPr>
        <p:spPr>
          <a:xfrm>
            <a:off x="4965787" y="438438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Ciphertext: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70B8D5-2E48-E5F8-DC6E-FB19A2400CE1}"/>
              </a:ext>
            </a:extLst>
          </p:cNvPr>
          <p:cNvSpPr txBox="1"/>
          <p:nvPr/>
        </p:nvSpPr>
        <p:spPr>
          <a:xfrm>
            <a:off x="7086600" y="5234915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How to get original message?</a:t>
            </a:r>
          </a:p>
        </p:txBody>
      </p:sp>
    </p:spTree>
    <p:extLst>
      <p:ext uri="{BB962C8B-B14F-4D97-AF65-F5344CB8AC3E}">
        <p14:creationId xmlns:p14="http://schemas.microsoft.com/office/powerpoint/2010/main" val="2124943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B4D79-FEFE-A3DB-CCA6-452BA2CE97DC}"/>
              </a:ext>
            </a:extLst>
          </p:cNvPr>
          <p:cNvSpPr txBox="1"/>
          <p:nvPr/>
        </p:nvSpPr>
        <p:spPr>
          <a:xfrm>
            <a:off x="304800" y="228600"/>
            <a:ext cx="377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Review the XOR operator: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6291E-5412-716B-46B6-D61A2D3E511B}"/>
              </a:ext>
            </a:extLst>
          </p:cNvPr>
          <p:cNvSpPr txBox="1"/>
          <p:nvPr/>
        </p:nvSpPr>
        <p:spPr>
          <a:xfrm>
            <a:off x="990600" y="1219200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on a computer is </a:t>
            </a:r>
            <a:r>
              <a:rPr lang="en-US" b="1" dirty="0"/>
              <a:t>zeros</a:t>
            </a:r>
            <a:r>
              <a:rPr lang="en-US" dirty="0"/>
              <a:t> and </a:t>
            </a:r>
            <a:r>
              <a:rPr lang="en-US" b="1" dirty="0"/>
              <a:t>ones</a:t>
            </a:r>
          </a:p>
        </p:txBody>
      </p:sp>
      <p:pic>
        <p:nvPicPr>
          <p:cNvPr id="15362" name="Picture 2" descr="8 Surprising Facts About Capybaras">
            <a:extLst>
              <a:ext uri="{FF2B5EF4-FFF2-40B4-BE49-F238E27FC236}">
                <a16:creationId xmlns:a16="http://schemas.microsoft.com/office/drawing/2014/main" id="{E775A2B8-0065-4793-18BF-330DCC36D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1719262" cy="114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C3B5ABA-AAFB-0721-5A51-E148B2CE7856}"/>
              </a:ext>
            </a:extLst>
          </p:cNvPr>
          <p:cNvSpPr/>
          <p:nvPr/>
        </p:nvSpPr>
        <p:spPr>
          <a:xfrm>
            <a:off x="2971800" y="2209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B0EC0-5E56-B312-1BD0-07A2D1152164}"/>
              </a:ext>
            </a:extLst>
          </p:cNvPr>
          <p:cNvSpPr txBox="1"/>
          <p:nvPr/>
        </p:nvSpPr>
        <p:spPr>
          <a:xfrm>
            <a:off x="3372021" y="1685463"/>
            <a:ext cx="243839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01010101010100101111010101001000010111001000101010101100101010101011111010010010101010100101010101100101010110101001010101010101010101001010101010101010100101010101010101011010010101010100101…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633AC-E9C6-A275-F825-8923C7786C22}"/>
              </a:ext>
            </a:extLst>
          </p:cNvPr>
          <p:cNvSpPr txBox="1"/>
          <p:nvPr/>
        </p:nvSpPr>
        <p:spPr>
          <a:xfrm>
            <a:off x="6553200" y="195476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 world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A2B7C-EE16-723A-1BD9-1CFA07ABAE7A}"/>
              </a:ext>
            </a:extLst>
          </p:cNvPr>
          <p:cNvSpPr txBox="1"/>
          <p:nvPr/>
        </p:nvSpPr>
        <p:spPr>
          <a:xfrm>
            <a:off x="8534400" y="1854739"/>
            <a:ext cx="26000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01101000 01100101 01101100 01101100 01101111 00100000 01110111 01101111 01110010 01101100 01100100 00001010</a:t>
            </a:r>
          </a:p>
          <a:p>
            <a:endParaRPr lang="en-US" sz="11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27DBCEF-DCA1-8091-9381-838BB078828B}"/>
              </a:ext>
            </a:extLst>
          </p:cNvPr>
          <p:cNvSpPr/>
          <p:nvPr/>
        </p:nvSpPr>
        <p:spPr>
          <a:xfrm>
            <a:off x="7969855" y="199240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4" name="Picture 4" descr="XOR Gate - Logic Gates Tutorial">
            <a:extLst>
              <a:ext uri="{FF2B5EF4-FFF2-40B4-BE49-F238E27FC236}">
                <a16:creationId xmlns:a16="http://schemas.microsoft.com/office/drawing/2014/main" id="{48A318E3-AA3B-1ADD-0D6C-92A5632B2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48729"/>
            <a:ext cx="2485095" cy="297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4576F2-7876-DE43-2460-1BA3DB4607E4}"/>
              </a:ext>
            </a:extLst>
          </p:cNvPr>
          <p:cNvSpPr txBox="1"/>
          <p:nvPr/>
        </p:nvSpPr>
        <p:spPr>
          <a:xfrm>
            <a:off x="3504270" y="4668249"/>
            <a:ext cx="1231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 0 = 1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0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 0 = 0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1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 1 = 0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0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 1 </a:t>
            </a:r>
            <a:r>
              <a:rPr lang="en-US" b="1">
                <a:solidFill>
                  <a:srgbClr val="202124"/>
                </a:solidFill>
                <a:latin typeface="Roboto" panose="02000000000000000000" pitchFamily="2" charset="0"/>
              </a:rPr>
              <a:t>= 1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2B187-DC3F-999A-DC9B-19436C4D01CA}"/>
              </a:ext>
            </a:extLst>
          </p:cNvPr>
          <p:cNvSpPr txBox="1"/>
          <p:nvPr/>
        </p:nvSpPr>
        <p:spPr>
          <a:xfrm>
            <a:off x="6705600" y="2991114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0001 1010 0011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1DBA9-32DA-071B-6716-7D0EEB1CC11F}"/>
              </a:ext>
            </a:extLst>
          </p:cNvPr>
          <p:cNvSpPr txBox="1"/>
          <p:nvPr/>
        </p:nvSpPr>
        <p:spPr>
          <a:xfrm>
            <a:off x="6705600" y="3479104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1100 1100 0101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963F3-7799-3F9B-EEA4-126D8BD349CA}"/>
              </a:ext>
            </a:extLst>
          </p:cNvPr>
          <p:cNvSpPr txBox="1"/>
          <p:nvPr/>
        </p:nvSpPr>
        <p:spPr>
          <a:xfrm>
            <a:off x="6368926" y="3378896"/>
            <a:ext cx="6119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B997DE-E24E-B2A2-37CB-217F595D83CE}"/>
                  </a:ext>
                </a:extLst>
              </p14:cNvPr>
              <p14:cNvContentPartPr/>
              <p14:nvPr/>
            </p14:nvContentPartPr>
            <p14:xfrm>
              <a:off x="6368926" y="4131088"/>
              <a:ext cx="4473000" cy="139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B997DE-E24E-B2A2-37CB-217F595D83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0926" y="4113041"/>
                <a:ext cx="4508640" cy="175412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18ED659D-716B-CD04-013B-EA40B3449BAD}"/>
              </a:ext>
            </a:extLst>
          </p:cNvPr>
          <p:cNvSpPr txBox="1"/>
          <p:nvPr/>
        </p:nvSpPr>
        <p:spPr>
          <a:xfrm>
            <a:off x="6664930" y="4174889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1101 0110 0110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D0E50A-9312-80D6-54E2-3E60556534AF}"/>
              </a:ext>
            </a:extLst>
          </p:cNvPr>
          <p:cNvSpPr txBox="1"/>
          <p:nvPr/>
        </p:nvSpPr>
        <p:spPr>
          <a:xfrm>
            <a:off x="5100084" y="312257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999F6-0D90-4B26-8194-92A2294F990F}"/>
              </a:ext>
            </a:extLst>
          </p:cNvPr>
          <p:cNvSpPr txBox="1"/>
          <p:nvPr/>
        </p:nvSpPr>
        <p:spPr>
          <a:xfrm>
            <a:off x="5487254" y="36791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31CA8D-21CF-5EEF-9998-B226AE372DB7}"/>
              </a:ext>
            </a:extLst>
          </p:cNvPr>
          <p:cNvSpPr txBox="1"/>
          <p:nvPr/>
        </p:nvSpPr>
        <p:spPr>
          <a:xfrm>
            <a:off x="4965787" y="438438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Ciphertext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37B9C-5EA3-BBDE-365B-007E0F0610ED}"/>
              </a:ext>
            </a:extLst>
          </p:cNvPr>
          <p:cNvSpPr txBox="1"/>
          <p:nvPr/>
        </p:nvSpPr>
        <p:spPr>
          <a:xfrm>
            <a:off x="6685265" y="4747261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1100 1100 0101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08BD98-E247-0757-2569-D6911869E6CD}"/>
              </a:ext>
            </a:extLst>
          </p:cNvPr>
          <p:cNvSpPr txBox="1"/>
          <p:nvPr/>
        </p:nvSpPr>
        <p:spPr>
          <a:xfrm>
            <a:off x="6285024" y="4550928"/>
            <a:ext cx="6119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979A998-81A8-66DB-7F15-8A7C7525E7A2}"/>
                  </a:ext>
                </a:extLst>
              </p14:cNvPr>
              <p14:cNvContentPartPr/>
              <p14:nvPr/>
            </p14:nvContentPartPr>
            <p14:xfrm>
              <a:off x="6457350" y="5456790"/>
              <a:ext cx="4649760" cy="97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979A998-81A8-66DB-7F15-8A7C7525E7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48350" y="5447790"/>
                <a:ext cx="4667400" cy="1152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A850CC4-36E7-3E24-7699-B37BD1834B63}"/>
              </a:ext>
            </a:extLst>
          </p:cNvPr>
          <p:cNvSpPr txBox="1"/>
          <p:nvPr/>
        </p:nvSpPr>
        <p:spPr>
          <a:xfrm>
            <a:off x="6636355" y="5470316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0001 1010 0011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4F02FC-BCF9-D567-048A-6F1137FAED55}"/>
              </a:ext>
            </a:extLst>
          </p:cNvPr>
          <p:cNvSpPr txBox="1"/>
          <p:nvPr/>
        </p:nvSpPr>
        <p:spPr>
          <a:xfrm>
            <a:off x="5100084" y="5675381"/>
            <a:ext cx="164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XOR with the key again!</a:t>
            </a:r>
          </a:p>
        </p:txBody>
      </p:sp>
    </p:spTree>
    <p:extLst>
      <p:ext uri="{BB962C8B-B14F-4D97-AF65-F5344CB8AC3E}">
        <p14:creationId xmlns:p14="http://schemas.microsoft.com/office/powerpoint/2010/main" val="2741444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B4D79-FEFE-A3DB-CCA6-452BA2CE97DC}"/>
              </a:ext>
            </a:extLst>
          </p:cNvPr>
          <p:cNvSpPr txBox="1"/>
          <p:nvPr/>
        </p:nvSpPr>
        <p:spPr>
          <a:xfrm>
            <a:off x="304800" y="228600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 Cipher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B0D517-A080-5041-3881-6D20A6F2A6DD}"/>
              </a:ext>
            </a:extLst>
          </p:cNvPr>
          <p:cNvSpPr txBox="1"/>
          <p:nvPr/>
        </p:nvSpPr>
        <p:spPr>
          <a:xfrm>
            <a:off x="338680" y="1492200"/>
            <a:ext cx="3259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Hello there world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D4238-3B2C-8818-C33C-25B45C828EF7}"/>
              </a:ext>
            </a:extLst>
          </p:cNvPr>
          <p:cNvSpPr txBox="1"/>
          <p:nvPr/>
        </p:nvSpPr>
        <p:spPr>
          <a:xfrm>
            <a:off x="338680" y="2118784"/>
            <a:ext cx="42481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01101000 01100101 01101100 01101100 01101111 00100000 01110100 01101000 01100101 01110010 01100101 00100000 01110111 01101111 01110010 01101100 01100100 00001010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B6565-9D6C-726F-6F4D-825FAD5719AA}"/>
              </a:ext>
            </a:extLst>
          </p:cNvPr>
          <p:cNvSpPr/>
          <p:nvPr/>
        </p:nvSpPr>
        <p:spPr>
          <a:xfrm>
            <a:off x="357730" y="2136139"/>
            <a:ext cx="1095375" cy="1716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E9D2DE-CBC2-A7B3-6EF3-2303058D5486}"/>
              </a:ext>
            </a:extLst>
          </p:cNvPr>
          <p:cNvSpPr/>
          <p:nvPr/>
        </p:nvSpPr>
        <p:spPr>
          <a:xfrm>
            <a:off x="1453105" y="2136139"/>
            <a:ext cx="1095375" cy="1716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D6430A-20DB-D794-E781-F33AD2F2C97E}"/>
              </a:ext>
            </a:extLst>
          </p:cNvPr>
          <p:cNvSpPr/>
          <p:nvPr/>
        </p:nvSpPr>
        <p:spPr>
          <a:xfrm>
            <a:off x="2548480" y="2136139"/>
            <a:ext cx="1095375" cy="1716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66C85E-0904-4DE2-84E7-668B2ED5C2F6}"/>
              </a:ext>
            </a:extLst>
          </p:cNvPr>
          <p:cNvSpPr txBox="1"/>
          <p:nvPr/>
        </p:nvSpPr>
        <p:spPr>
          <a:xfrm>
            <a:off x="434775" y="39020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DE7780-4282-3D1A-58AF-497CCB72C93E}"/>
              </a:ext>
            </a:extLst>
          </p:cNvPr>
          <p:cNvSpPr txBox="1"/>
          <p:nvPr/>
        </p:nvSpPr>
        <p:spPr>
          <a:xfrm>
            <a:off x="1571859" y="3902519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Block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E7709C-3A6B-7C0A-92A2-D2FBA0BC0FB7}"/>
              </a:ext>
            </a:extLst>
          </p:cNvPr>
          <p:cNvSpPr txBox="1"/>
          <p:nvPr/>
        </p:nvSpPr>
        <p:spPr>
          <a:xfrm>
            <a:off x="2697093" y="3889246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Block 3</a:t>
            </a:r>
          </a:p>
        </p:txBody>
      </p:sp>
      <p:pic>
        <p:nvPicPr>
          <p:cNvPr id="42" name="Graphic 41" descr="Key outline">
            <a:extLst>
              <a:ext uri="{FF2B5EF4-FFF2-40B4-BE49-F238E27FC236}">
                <a16:creationId xmlns:a16="http://schemas.microsoft.com/office/drawing/2014/main" id="{B1FBC7CD-37FC-6D53-5527-BA0540BC6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805" y="4502860"/>
            <a:ext cx="891221" cy="891221"/>
          </a:xfrm>
          <a:prstGeom prst="rect">
            <a:avLst/>
          </a:prstGeom>
        </p:spPr>
      </p:pic>
      <p:pic>
        <p:nvPicPr>
          <p:cNvPr id="43" name="Graphic 42" descr="Key outline">
            <a:extLst>
              <a:ext uri="{FF2B5EF4-FFF2-40B4-BE49-F238E27FC236}">
                <a16:creationId xmlns:a16="http://schemas.microsoft.com/office/drawing/2014/main" id="{891E7558-92D4-6CBD-4B16-5083A4EC5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9331" y="4531230"/>
            <a:ext cx="940099" cy="940099"/>
          </a:xfrm>
          <a:prstGeom prst="rect">
            <a:avLst/>
          </a:prstGeom>
        </p:spPr>
      </p:pic>
      <p:pic>
        <p:nvPicPr>
          <p:cNvPr id="44" name="Graphic 43" descr="Key outline">
            <a:extLst>
              <a:ext uri="{FF2B5EF4-FFF2-40B4-BE49-F238E27FC236}">
                <a16:creationId xmlns:a16="http://schemas.microsoft.com/office/drawing/2014/main" id="{42F3B319-84C6-E299-54C3-EBEEC2D8A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1417" y="4580371"/>
            <a:ext cx="940099" cy="94009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ECCDCE5-3553-4220-45E0-E74251667E73}"/>
              </a:ext>
            </a:extLst>
          </p:cNvPr>
          <p:cNvSpPr txBox="1"/>
          <p:nvPr/>
        </p:nvSpPr>
        <p:spPr>
          <a:xfrm>
            <a:off x="697324" y="428339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endParaRPr lang="en-US" sz="1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65BA18-37F9-F7CC-3BD3-BB2EC43E534D}"/>
              </a:ext>
            </a:extLst>
          </p:cNvPr>
          <p:cNvSpPr txBox="1"/>
          <p:nvPr/>
        </p:nvSpPr>
        <p:spPr>
          <a:xfrm>
            <a:off x="1778413" y="428339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endParaRPr lang="en-US" sz="1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7806-DD47-CD2B-D22B-BB003FEDE08E}"/>
              </a:ext>
            </a:extLst>
          </p:cNvPr>
          <p:cNvSpPr txBox="1"/>
          <p:nvPr/>
        </p:nvSpPr>
        <p:spPr>
          <a:xfrm>
            <a:off x="2886011" y="4330752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endParaRPr lang="en-US" sz="1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CA88D2-AF35-6216-D7E4-5572AF3B6B36}"/>
              </a:ext>
            </a:extLst>
          </p:cNvPr>
          <p:cNvSpPr/>
          <p:nvPr/>
        </p:nvSpPr>
        <p:spPr>
          <a:xfrm>
            <a:off x="434775" y="5416449"/>
            <a:ext cx="1018330" cy="89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1C92B0-5098-2CEB-D01D-9F8E2181F513}"/>
              </a:ext>
            </a:extLst>
          </p:cNvPr>
          <p:cNvSpPr/>
          <p:nvPr/>
        </p:nvSpPr>
        <p:spPr>
          <a:xfrm>
            <a:off x="1459330" y="5411953"/>
            <a:ext cx="1165350" cy="89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11194E-D98C-259C-857A-5E28A7D2BE7A}"/>
              </a:ext>
            </a:extLst>
          </p:cNvPr>
          <p:cNvSpPr/>
          <p:nvPr/>
        </p:nvSpPr>
        <p:spPr>
          <a:xfrm>
            <a:off x="2624680" y="5411953"/>
            <a:ext cx="1165350" cy="89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268D36-51DB-BA30-04E4-D41FC7EE0E3E}"/>
              </a:ext>
            </a:extLst>
          </p:cNvPr>
          <p:cNvSpPr txBox="1"/>
          <p:nvPr/>
        </p:nvSpPr>
        <p:spPr>
          <a:xfrm>
            <a:off x="1414158" y="56982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Ciphertext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8222E8-2706-4E98-F425-3C2EE97F60D7}"/>
              </a:ext>
            </a:extLst>
          </p:cNvPr>
          <p:cNvSpPr txBox="1"/>
          <p:nvPr/>
        </p:nvSpPr>
        <p:spPr>
          <a:xfrm>
            <a:off x="304801" y="785072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in messages into fixed sized blocks, encrypt each block separately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588A4-22C2-7FCB-1AB5-8E09958337AA}"/>
              </a:ext>
            </a:extLst>
          </p:cNvPr>
          <p:cNvSpPr txBox="1"/>
          <p:nvPr/>
        </p:nvSpPr>
        <p:spPr>
          <a:xfrm>
            <a:off x="5867400" y="4411251"/>
            <a:ext cx="537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Decryption</a:t>
            </a:r>
            <a:r>
              <a:rPr lang="en-US" dirty="0"/>
              <a:t> is performed by applying the reverse transformation to ciphertext blocks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95E79-9A8B-F102-5100-8E4A6FE02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556" y="154782"/>
            <a:ext cx="4499212" cy="4046941"/>
          </a:xfrm>
          <a:prstGeom prst="rect">
            <a:avLst/>
          </a:prstGeom>
        </p:spPr>
      </p:pic>
      <p:sp>
        <p:nvSpPr>
          <p:cNvPr id="10" name="Explosion: 14 Points 9">
            <a:extLst>
              <a:ext uri="{FF2B5EF4-FFF2-40B4-BE49-F238E27FC236}">
                <a16:creationId xmlns:a16="http://schemas.microsoft.com/office/drawing/2014/main" id="{CE642E77-8B14-3573-5367-520737C554EA}"/>
              </a:ext>
            </a:extLst>
          </p:cNvPr>
          <p:cNvSpPr/>
          <p:nvPr/>
        </p:nvSpPr>
        <p:spPr>
          <a:xfrm>
            <a:off x="4611322" y="5020412"/>
            <a:ext cx="2677917" cy="1369637"/>
          </a:xfrm>
          <a:prstGeom prst="irregularSeal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 Properties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DAF86F-181C-ADBC-7B66-172F9876A408}"/>
              </a:ext>
            </a:extLst>
          </p:cNvPr>
          <p:cNvSpPr txBox="1"/>
          <p:nvPr/>
        </p:nvSpPr>
        <p:spPr>
          <a:xfrm>
            <a:off x="7170894" y="5157470"/>
            <a:ext cx="4929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small differences in plaintext result in different ciphertexts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Blocks in plaintext that are the same will also have matching ciphertexts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F528AA67-8A59-EF35-5E97-D60B3F7F21B9}"/>
              </a:ext>
            </a:extLst>
          </p:cNvPr>
          <p:cNvSpPr/>
          <p:nvPr/>
        </p:nvSpPr>
        <p:spPr>
          <a:xfrm rot="10281630">
            <a:off x="3780775" y="3850975"/>
            <a:ext cx="679416" cy="13037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369409-E4D8-5114-C206-EFDA229DC12E}"/>
              </a:ext>
            </a:extLst>
          </p:cNvPr>
          <p:cNvSpPr txBox="1"/>
          <p:nvPr/>
        </p:nvSpPr>
        <p:spPr>
          <a:xfrm>
            <a:off x="4287137" y="3515384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specifics of this operation vary depending on your mode of encryption</a:t>
            </a:r>
          </a:p>
        </p:txBody>
      </p:sp>
    </p:spTree>
    <p:extLst>
      <p:ext uri="{BB962C8B-B14F-4D97-AF65-F5344CB8AC3E}">
        <p14:creationId xmlns:p14="http://schemas.microsoft.com/office/powerpoint/2010/main" val="2847234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28E3C-E2BC-929D-CEB9-5ACF96A0D4F5}"/>
              </a:ext>
            </a:extLst>
          </p:cNvPr>
          <p:cNvSpPr txBox="1"/>
          <p:nvPr/>
        </p:nvSpPr>
        <p:spPr>
          <a:xfrm>
            <a:off x="381000" y="135768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Modes of Encryption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807B-440E-201C-CC5C-B5E265C8AF40}"/>
              </a:ext>
            </a:extLst>
          </p:cNvPr>
          <p:cNvSpPr txBox="1"/>
          <p:nvPr/>
        </p:nvSpPr>
        <p:spPr>
          <a:xfrm>
            <a:off x="914400" y="1676400"/>
            <a:ext cx="578235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Electronic Codebook (ECB)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Cipher Block Chaining (CBC)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Propagating CBC (PCBC)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Cipher Feedback (CFB)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Output Feedback (OFB)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Counter (CTR)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0E6A2-C2E2-03B3-D0C5-8C317632C9EC}"/>
              </a:ext>
            </a:extLst>
          </p:cNvPr>
          <p:cNvSpPr txBox="1"/>
          <p:nvPr/>
        </p:nvSpPr>
        <p:spPr>
          <a:xfrm>
            <a:off x="2514600" y="5136242"/>
            <a:ext cx="2747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All block ciphers!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125CF-A84D-8442-5A0B-F0BD895C1C50}"/>
              </a:ext>
            </a:extLst>
          </p:cNvPr>
          <p:cNvSpPr txBox="1"/>
          <p:nvPr/>
        </p:nvSpPr>
        <p:spPr>
          <a:xfrm>
            <a:off x="6913205" y="4905409"/>
            <a:ext cx="5029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But</a:t>
            </a:r>
            <a:r>
              <a:rPr lang="en-US" dirty="0">
                <a:solidFill>
                  <a:srgbClr val="FF0000"/>
                </a:solidFill>
              </a:rPr>
              <a:t> if we aren’t careful about how we conduct encryption operations, we may accidentally reveal information about the plaintext</a:t>
            </a:r>
          </a:p>
        </p:txBody>
      </p:sp>
    </p:spTree>
    <p:extLst>
      <p:ext uri="{BB962C8B-B14F-4D97-AF65-F5344CB8AC3E}">
        <p14:creationId xmlns:p14="http://schemas.microsoft.com/office/powerpoint/2010/main" val="1278418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pic>
        <p:nvPicPr>
          <p:cNvPr id="17410" name="Picture 2" descr="Block cipher mode of operation - Wikipedia">
            <a:extLst>
              <a:ext uri="{FF2B5EF4-FFF2-40B4-BE49-F238E27FC236}">
                <a16:creationId xmlns:a16="http://schemas.microsoft.com/office/drawing/2014/main" id="{5D048B04-F8CF-68E8-3DF7-9765DA727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9372600" cy="377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E28E3C-E2BC-929D-CEB9-5ACF96A0D4F5}"/>
              </a:ext>
            </a:extLst>
          </p:cNvPr>
          <p:cNvSpPr txBox="1"/>
          <p:nvPr/>
        </p:nvSpPr>
        <p:spPr>
          <a:xfrm>
            <a:off x="381000" y="135768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Electronic Codebook </a:t>
            </a:r>
            <a:r>
              <a:rPr lang="en-US" sz="4400" b="1" dirty="0"/>
              <a:t>ECB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728793-3B90-C54D-D421-422D0FD15205}"/>
              </a:ext>
            </a:extLst>
          </p:cNvPr>
          <p:cNvSpPr txBox="1"/>
          <p:nvPr/>
        </p:nvSpPr>
        <p:spPr>
          <a:xfrm>
            <a:off x="762000" y="5307183"/>
            <a:ext cx="1015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Notice</a:t>
            </a:r>
            <a:r>
              <a:rPr lang="en-US" sz="2400" dirty="0">
                <a:solidFill>
                  <a:srgbClr val="FF0000"/>
                </a:solidFill>
              </a:rPr>
              <a:t>: For the same key, a plaintext always maps to the same ciphertext</a:t>
            </a:r>
          </a:p>
        </p:txBody>
      </p:sp>
    </p:spTree>
    <p:extLst>
      <p:ext uri="{BB962C8B-B14F-4D97-AF65-F5344CB8AC3E}">
        <p14:creationId xmlns:p14="http://schemas.microsoft.com/office/powerpoint/2010/main" val="3336568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28E3C-E2BC-929D-CEB9-5ACF96A0D4F5}"/>
              </a:ext>
            </a:extLst>
          </p:cNvPr>
          <p:cNvSpPr txBox="1"/>
          <p:nvPr/>
        </p:nvSpPr>
        <p:spPr>
          <a:xfrm>
            <a:off x="70585" y="44381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OpenSSL to encrypt w/ ECB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FB91C-46AE-231A-F7FB-59409F8C8229}"/>
              </a:ext>
            </a:extLst>
          </p:cNvPr>
          <p:cNvSpPr txBox="1"/>
          <p:nvPr/>
        </p:nvSpPr>
        <p:spPr>
          <a:xfrm>
            <a:off x="473307" y="1523772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enc -aes-128-ecb -e -in plain.txt -out cipher.txt \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-K 00112233445566778899AABBCCDDEEFF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9B3F8-57DD-D1D4-AC43-0D2A2ACCA5E5}"/>
              </a:ext>
            </a:extLst>
          </p:cNvPr>
          <p:cNvSpPr txBox="1"/>
          <p:nvPr/>
        </p:nvSpPr>
        <p:spPr>
          <a:xfrm>
            <a:off x="228600" y="86102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Encrypt a .txt file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70CB65-C4DD-85F6-8A14-C2B75AB7CA0D}"/>
              </a:ext>
            </a:extLst>
          </p:cNvPr>
          <p:cNvSpPr/>
          <p:nvPr/>
        </p:nvSpPr>
        <p:spPr>
          <a:xfrm>
            <a:off x="3810000" y="119891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773F95-930F-1421-B717-AECFD869A6E1}"/>
              </a:ext>
            </a:extLst>
          </p:cNvPr>
          <p:cNvSpPr/>
          <p:nvPr/>
        </p:nvSpPr>
        <p:spPr>
          <a:xfrm>
            <a:off x="5214085" y="125273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2AD749-F424-4148-74C5-D85D0FC477A2}"/>
              </a:ext>
            </a:extLst>
          </p:cNvPr>
          <p:cNvSpPr/>
          <p:nvPr/>
        </p:nvSpPr>
        <p:spPr>
          <a:xfrm>
            <a:off x="6313370" y="119891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A4C9F8-4FBD-68B1-498C-53B9E4014C03}"/>
              </a:ext>
            </a:extLst>
          </p:cNvPr>
          <p:cNvSpPr/>
          <p:nvPr/>
        </p:nvSpPr>
        <p:spPr>
          <a:xfrm>
            <a:off x="9067800" y="117408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8EA010-6EAC-CA07-13E3-A21F1D890EC9}"/>
              </a:ext>
            </a:extLst>
          </p:cNvPr>
          <p:cNvSpPr/>
          <p:nvPr/>
        </p:nvSpPr>
        <p:spPr>
          <a:xfrm>
            <a:off x="4343400" y="224725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608CDC-C6FC-4A65-958B-66723F056178}"/>
              </a:ext>
            </a:extLst>
          </p:cNvPr>
          <p:cNvSpPr/>
          <p:nvPr/>
        </p:nvSpPr>
        <p:spPr>
          <a:xfrm>
            <a:off x="1049379" y="339419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E9FADD-4A9C-E5C0-AB06-40824FB05BF6}"/>
              </a:ext>
            </a:extLst>
          </p:cNvPr>
          <p:cNvSpPr/>
          <p:nvPr/>
        </p:nvSpPr>
        <p:spPr>
          <a:xfrm>
            <a:off x="1049379" y="404616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F1147B-E8DC-D4B0-0D54-22871F05C770}"/>
              </a:ext>
            </a:extLst>
          </p:cNvPr>
          <p:cNvSpPr/>
          <p:nvPr/>
        </p:nvSpPr>
        <p:spPr>
          <a:xfrm>
            <a:off x="1049379" y="470129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5680CF-9A67-DB40-9D7C-DBF29C309604}"/>
              </a:ext>
            </a:extLst>
          </p:cNvPr>
          <p:cNvSpPr/>
          <p:nvPr/>
        </p:nvSpPr>
        <p:spPr>
          <a:xfrm>
            <a:off x="1049379" y="535481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ABA9FD-1E87-C292-15FE-BF7F512CD195}"/>
              </a:ext>
            </a:extLst>
          </p:cNvPr>
          <p:cNvSpPr/>
          <p:nvPr/>
        </p:nvSpPr>
        <p:spPr>
          <a:xfrm>
            <a:off x="1049379" y="60115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73BB0-64E0-EFFC-C303-B0A1F79B9214}"/>
              </a:ext>
            </a:extLst>
          </p:cNvPr>
          <p:cNvSpPr txBox="1"/>
          <p:nvPr/>
        </p:nvSpPr>
        <p:spPr>
          <a:xfrm>
            <a:off x="1524000" y="3317206"/>
            <a:ext cx="719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 using AES (block cipher) with mode ECB using a 128-bit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68A39C-8703-D90D-B250-C1F7EC435CCC}"/>
              </a:ext>
            </a:extLst>
          </p:cNvPr>
          <p:cNvSpPr txBox="1"/>
          <p:nvPr/>
        </p:nvSpPr>
        <p:spPr>
          <a:xfrm>
            <a:off x="1549318" y="401051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dirty="0"/>
              <a:t>ncrypt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3F1561-2335-0E5C-B305-4E33D13CAAF1}"/>
              </a:ext>
            </a:extLst>
          </p:cNvPr>
          <p:cNvSpPr txBox="1"/>
          <p:nvPr/>
        </p:nvSpPr>
        <p:spPr>
          <a:xfrm>
            <a:off x="1549318" y="4645379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file to be encrypted will be </a:t>
            </a:r>
            <a:r>
              <a:rPr lang="en-US" i="1" dirty="0"/>
              <a:t>plain.txt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636DE0-A5B3-DA7B-8FB7-2DBCEA92057E}"/>
              </a:ext>
            </a:extLst>
          </p:cNvPr>
          <p:cNvSpPr txBox="1"/>
          <p:nvPr/>
        </p:nvSpPr>
        <p:spPr>
          <a:xfrm>
            <a:off x="1549318" y="5300313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file created that contains the ciphertext will be </a:t>
            </a:r>
            <a:r>
              <a:rPr lang="en-US" i="1" dirty="0"/>
              <a:t>cipher.txt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FD4774-2B95-36C5-DDAD-89BF5AA20F21}"/>
              </a:ext>
            </a:extLst>
          </p:cNvPr>
          <p:cNvSpPr txBox="1"/>
          <p:nvPr/>
        </p:nvSpPr>
        <p:spPr>
          <a:xfrm>
            <a:off x="1611405" y="5961284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used for encryption will be 00112233445566778899AABBCCDDEEFF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3E24A4-3743-ED72-AA0C-224608FF6E01}"/>
              </a:ext>
            </a:extLst>
          </p:cNvPr>
          <p:cNvSpPr txBox="1"/>
          <p:nvPr/>
        </p:nvSpPr>
        <p:spPr>
          <a:xfrm>
            <a:off x="9402385" y="6011543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32 characters in hex </a:t>
            </a:r>
            <a:r>
              <a:rPr lang="en-US" sz="1400" dirty="0">
                <a:sym typeface="Wingdings" panose="05000000000000000000" pitchFamily="2" charset="2"/>
              </a:rPr>
              <a:t> 128 bits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008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28E3C-E2BC-929D-CEB9-5ACF96A0D4F5}"/>
              </a:ext>
            </a:extLst>
          </p:cNvPr>
          <p:cNvSpPr txBox="1"/>
          <p:nvPr/>
        </p:nvSpPr>
        <p:spPr>
          <a:xfrm>
            <a:off x="70585" y="44381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OpenSSL to encrypt w/ ECB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FB91C-46AE-231A-F7FB-59409F8C8229}"/>
              </a:ext>
            </a:extLst>
          </p:cNvPr>
          <p:cNvSpPr txBox="1"/>
          <p:nvPr/>
        </p:nvSpPr>
        <p:spPr>
          <a:xfrm>
            <a:off x="473307" y="1676400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enc -aes-128-ecb -e -in plain.txt -out cipher.txt \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-K 00112233445566778899AABBCCDDEEFF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9B3F8-57DD-D1D4-AC43-0D2A2ACCA5E5}"/>
              </a:ext>
            </a:extLst>
          </p:cNvPr>
          <p:cNvSpPr txBox="1"/>
          <p:nvPr/>
        </p:nvSpPr>
        <p:spPr>
          <a:xfrm>
            <a:off x="228600" y="86102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Encrypt a .txt file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C5B94E5-3C4C-9F82-971D-4B7585456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048000"/>
            <a:ext cx="5827071" cy="182484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DC7741B-2175-A66E-4B02-A43641DD37E3}"/>
              </a:ext>
            </a:extLst>
          </p:cNvPr>
          <p:cNvSpPr txBox="1"/>
          <p:nvPr/>
        </p:nvSpPr>
        <p:spPr>
          <a:xfrm>
            <a:off x="381000" y="2678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plain.txt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00B7706-4506-6FA7-B15E-EA38702A9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671" y="3962400"/>
            <a:ext cx="5848019" cy="23137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9AC62A0-3065-F3E0-C926-F3EAB54DDCFA}"/>
                  </a:ext>
                </a:extLst>
              </p14:cNvPr>
              <p14:cNvContentPartPr/>
              <p14:nvPr/>
            </p14:nvContentPartPr>
            <p14:xfrm>
              <a:off x="9247933" y="3052061"/>
              <a:ext cx="1139040" cy="793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9AC62A0-3065-F3E0-C926-F3EAB54DDC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39293" y="3043421"/>
                <a:ext cx="1156680" cy="81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0AEFF55-916E-EB41-AFE0-6ED70D58DCBC}"/>
                  </a:ext>
                </a:extLst>
              </p14:cNvPr>
              <p14:cNvContentPartPr/>
              <p14:nvPr/>
            </p14:nvContentPartPr>
            <p14:xfrm>
              <a:off x="3769813" y="5133221"/>
              <a:ext cx="2072520" cy="731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0AEFF55-916E-EB41-AFE0-6ED70D58DC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33813" y="5097221"/>
                <a:ext cx="2144160" cy="80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388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28E3C-E2BC-929D-CEB9-5ACF96A0D4F5}"/>
              </a:ext>
            </a:extLst>
          </p:cNvPr>
          <p:cNvSpPr txBox="1"/>
          <p:nvPr/>
        </p:nvSpPr>
        <p:spPr>
          <a:xfrm>
            <a:off x="70585" y="44381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OpenSSL to encrypt w/ ECB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FB91C-46AE-231A-F7FB-59409F8C8229}"/>
              </a:ext>
            </a:extLst>
          </p:cNvPr>
          <p:cNvSpPr txBox="1"/>
          <p:nvPr/>
        </p:nvSpPr>
        <p:spPr>
          <a:xfrm>
            <a:off x="473307" y="1676400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enc -aes-128-ecb -e -in plain.txt -out cipher.txt \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-K 00112233445566778899AABBCCDDEEFF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9B3F8-57DD-D1D4-AC43-0D2A2ACCA5E5}"/>
              </a:ext>
            </a:extLst>
          </p:cNvPr>
          <p:cNvSpPr txBox="1"/>
          <p:nvPr/>
        </p:nvSpPr>
        <p:spPr>
          <a:xfrm>
            <a:off x="228600" y="86102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Encrypt a .txt file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00B7706-4506-6FA7-B15E-EA38702A9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4" y="4536643"/>
            <a:ext cx="4272196" cy="16902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08FD11-C16D-B197-5C5B-C81E9CB18E2E}"/>
              </a:ext>
            </a:extLst>
          </p:cNvPr>
          <p:cNvSpPr txBox="1"/>
          <p:nvPr/>
        </p:nvSpPr>
        <p:spPr>
          <a:xfrm>
            <a:off x="256674" y="2828835"/>
            <a:ext cx="12167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enc -aes-128-ecb -d -in cipher.txt -out new_output.txt \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-K 00112233445566778899AABBCCDDEEFF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1A273-5CF8-34BC-06BB-DF7CFB9230B4}"/>
              </a:ext>
            </a:extLst>
          </p:cNvPr>
          <p:cNvSpPr txBox="1"/>
          <p:nvPr/>
        </p:nvSpPr>
        <p:spPr>
          <a:xfrm>
            <a:off x="228599" y="2451029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Decrypt a .txt file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201720-D551-55B0-D946-E94C7F0EF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786" y="4869609"/>
            <a:ext cx="5781675" cy="10660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19C3E26-5E38-9D0F-FF51-56223EC6F6C8}"/>
                  </a:ext>
                </a:extLst>
              </p14:cNvPr>
              <p14:cNvContentPartPr/>
              <p14:nvPr/>
            </p14:nvContentPartPr>
            <p14:xfrm>
              <a:off x="4726890" y="5106291"/>
              <a:ext cx="1070640" cy="619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19C3E26-5E38-9D0F-FF51-56223EC6F6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91250" y="5070291"/>
                <a:ext cx="1142280" cy="69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918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CABA7-5E22-3453-7B74-086659D72A61}"/>
              </a:ext>
            </a:extLst>
          </p:cNvPr>
          <p:cNvSpPr txBox="1"/>
          <p:nvPr/>
        </p:nvSpPr>
        <p:spPr>
          <a:xfrm>
            <a:off x="6276983" y="133884"/>
            <a:ext cx="6038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protection of information and information systems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BC1B9-80C4-84A1-BBCA-E6269619F709}"/>
              </a:ext>
            </a:extLst>
          </p:cNvPr>
          <p:cNvSpPr txBox="1"/>
          <p:nvPr/>
        </p:nvSpPr>
        <p:spPr>
          <a:xfrm>
            <a:off x="304800" y="914400"/>
            <a:ext cx="7267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Cryptography</a:t>
            </a:r>
            <a:r>
              <a:rPr lang="en-US" sz="2400" dirty="0"/>
              <a:t> is the practice and study of techniques for securing communications and data in the presence of adversaries</a:t>
            </a:r>
          </a:p>
        </p:txBody>
      </p:sp>
      <p:pic>
        <p:nvPicPr>
          <p:cNvPr id="3074" name="Picture 2" descr="4): Shows Cryptography Tree. | Download Scientific Diagram">
            <a:extLst>
              <a:ext uri="{FF2B5EF4-FFF2-40B4-BE49-F238E27FC236}">
                <a16:creationId xmlns:a16="http://schemas.microsoft.com/office/drawing/2014/main" id="{02A62D75-9818-7359-9064-016C39878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367" y="2555694"/>
            <a:ext cx="6819193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997CB4-5934-076A-6EFE-713949E89814}"/>
              </a:ext>
            </a:extLst>
          </p:cNvPr>
          <p:cNvSpPr txBox="1"/>
          <p:nvPr/>
        </p:nvSpPr>
        <p:spPr>
          <a:xfrm rot="2377596">
            <a:off x="7604396" y="2963584"/>
            <a:ext cx="3813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There are many types of encryption</a:t>
            </a:r>
          </a:p>
        </p:txBody>
      </p:sp>
    </p:spTree>
    <p:extLst>
      <p:ext uri="{BB962C8B-B14F-4D97-AF65-F5344CB8AC3E}">
        <p14:creationId xmlns:p14="http://schemas.microsoft.com/office/powerpoint/2010/main" val="3079987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28E3C-E2BC-929D-CEB9-5ACF96A0D4F5}"/>
              </a:ext>
            </a:extLst>
          </p:cNvPr>
          <p:cNvSpPr txBox="1"/>
          <p:nvPr/>
        </p:nvSpPr>
        <p:spPr>
          <a:xfrm>
            <a:off x="70585" y="44381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OpenSSL to encrypt w/ ECB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FB91C-46AE-231A-F7FB-59409F8C8229}"/>
              </a:ext>
            </a:extLst>
          </p:cNvPr>
          <p:cNvSpPr txBox="1"/>
          <p:nvPr/>
        </p:nvSpPr>
        <p:spPr>
          <a:xfrm>
            <a:off x="473307" y="1676400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enc -aes-128-ecb -e -in plain.txt -out cipher.txt \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-K 00112233445566778899AABBCCDDEEFF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9B3F8-57DD-D1D4-AC43-0D2A2ACCA5E5}"/>
              </a:ext>
            </a:extLst>
          </p:cNvPr>
          <p:cNvSpPr txBox="1"/>
          <p:nvPr/>
        </p:nvSpPr>
        <p:spPr>
          <a:xfrm>
            <a:off x="228600" y="86102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Encrypt a .txt file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8FD11-C16D-B197-5C5B-C81E9CB18E2E}"/>
              </a:ext>
            </a:extLst>
          </p:cNvPr>
          <p:cNvSpPr txBox="1"/>
          <p:nvPr/>
        </p:nvSpPr>
        <p:spPr>
          <a:xfrm>
            <a:off x="256674" y="2828835"/>
            <a:ext cx="12167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enc -aes-128-ecb -d -in cipher.txt -out new_output.txt \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-K 00112233445566778899AABBCCDDEEFF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1A273-5CF8-34BC-06BB-DF7CFB9230B4}"/>
              </a:ext>
            </a:extLst>
          </p:cNvPr>
          <p:cNvSpPr txBox="1"/>
          <p:nvPr/>
        </p:nvSpPr>
        <p:spPr>
          <a:xfrm>
            <a:off x="228599" y="2451029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Decrypt a .txt file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6EB433-4DED-4D95-65AB-DCA725EC77D0}"/>
              </a:ext>
            </a:extLst>
          </p:cNvPr>
          <p:cNvSpPr txBox="1"/>
          <p:nvPr/>
        </p:nvSpPr>
        <p:spPr>
          <a:xfrm>
            <a:off x="685800" y="3991892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Changing the key used for decryption wont decrypt correctly!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97F876-85A3-8D43-CFFC-A9A741949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338456"/>
            <a:ext cx="6826482" cy="201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0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C3FE9D-4FD4-2276-FC2C-D4C5E3A1EF43}"/>
              </a:ext>
            </a:extLst>
          </p:cNvPr>
          <p:cNvSpPr txBox="1"/>
          <p:nvPr/>
        </p:nvSpPr>
        <p:spPr>
          <a:xfrm>
            <a:off x="4808212" y="29112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B46225D-B4E0-327A-25A7-91826A2B8A0C}"/>
              </a:ext>
            </a:extLst>
          </p:cNvPr>
          <p:cNvSpPr/>
          <p:nvPr/>
        </p:nvSpPr>
        <p:spPr>
          <a:xfrm>
            <a:off x="7491427" y="740209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A6A8E7-CC46-10AF-A846-2E808B2BC0B8}"/>
              </a:ext>
            </a:extLst>
          </p:cNvPr>
          <p:cNvSpPr/>
          <p:nvPr/>
        </p:nvSpPr>
        <p:spPr>
          <a:xfrm>
            <a:off x="4315824" y="685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BC540-31B7-A773-1D35-1FA4FC316BC2}"/>
              </a:ext>
            </a:extLst>
          </p:cNvPr>
          <p:cNvSpPr txBox="1"/>
          <p:nvPr/>
        </p:nvSpPr>
        <p:spPr>
          <a:xfrm>
            <a:off x="3861463" y="1818325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 a wire, wirelessly, via a Pidgeon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2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C3FE9D-4FD4-2276-FC2C-D4C5E3A1EF43}"/>
              </a:ext>
            </a:extLst>
          </p:cNvPr>
          <p:cNvSpPr txBox="1"/>
          <p:nvPr/>
        </p:nvSpPr>
        <p:spPr>
          <a:xfrm>
            <a:off x="4808212" y="29112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B46225D-B4E0-327A-25A7-91826A2B8A0C}"/>
              </a:ext>
            </a:extLst>
          </p:cNvPr>
          <p:cNvSpPr/>
          <p:nvPr/>
        </p:nvSpPr>
        <p:spPr>
          <a:xfrm>
            <a:off x="7491427" y="740209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A6A8E7-CC46-10AF-A846-2E808B2BC0B8}"/>
              </a:ext>
            </a:extLst>
          </p:cNvPr>
          <p:cNvSpPr/>
          <p:nvPr/>
        </p:nvSpPr>
        <p:spPr>
          <a:xfrm>
            <a:off x="4315824" y="685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234BB2-0655-05F0-A69F-9589CB70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46" y="32004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F944B8-D51D-F4B1-721E-2E02C26F44E3}"/>
              </a:ext>
            </a:extLst>
          </p:cNvPr>
          <p:cNvSpPr txBox="1"/>
          <p:nvPr/>
        </p:nvSpPr>
        <p:spPr>
          <a:xfrm>
            <a:off x="609600" y="3634281"/>
            <a:ext cx="4347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Because our transmission medium is </a:t>
            </a:r>
            <a:r>
              <a:rPr lang="en-US" sz="2000" b="1" dirty="0"/>
              <a:t>shared</a:t>
            </a:r>
            <a:r>
              <a:rPr lang="en-US" sz="2000" dirty="0"/>
              <a:t>, there is a possible someone else could be eavesdropping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FC8A8-F772-A2FF-90FA-5A6CC351394A}"/>
              </a:ext>
            </a:extLst>
          </p:cNvPr>
          <p:cNvCxnSpPr>
            <a:cxnSpLocks/>
          </p:cNvCxnSpPr>
          <p:nvPr/>
        </p:nvCxnSpPr>
        <p:spPr>
          <a:xfrm flipV="1">
            <a:off x="6027610" y="1862296"/>
            <a:ext cx="0" cy="126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5AFC48-5AFB-1272-090C-73FA0515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3988"/>
            <a:ext cx="591549" cy="6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2DCAB-AFF2-FD2E-1E48-DE8A0AC70959}"/>
              </a:ext>
            </a:extLst>
          </p:cNvPr>
          <p:cNvSpPr txBox="1"/>
          <p:nvPr/>
        </p:nvSpPr>
        <p:spPr>
          <a:xfrm>
            <a:off x="5804894" y="47125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</a:t>
            </a:r>
          </a:p>
        </p:txBody>
      </p:sp>
    </p:spTree>
    <p:extLst>
      <p:ext uri="{BB962C8B-B14F-4D97-AF65-F5344CB8AC3E}">
        <p14:creationId xmlns:p14="http://schemas.microsoft.com/office/powerpoint/2010/main" val="258762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C3FE9D-4FD4-2276-FC2C-D4C5E3A1EF43}"/>
              </a:ext>
            </a:extLst>
          </p:cNvPr>
          <p:cNvSpPr txBox="1"/>
          <p:nvPr/>
        </p:nvSpPr>
        <p:spPr>
          <a:xfrm>
            <a:off x="4808212" y="29112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B46225D-B4E0-327A-25A7-91826A2B8A0C}"/>
              </a:ext>
            </a:extLst>
          </p:cNvPr>
          <p:cNvSpPr/>
          <p:nvPr/>
        </p:nvSpPr>
        <p:spPr>
          <a:xfrm>
            <a:off x="7491427" y="740209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A6A8E7-CC46-10AF-A846-2E808B2BC0B8}"/>
              </a:ext>
            </a:extLst>
          </p:cNvPr>
          <p:cNvSpPr/>
          <p:nvPr/>
        </p:nvSpPr>
        <p:spPr>
          <a:xfrm>
            <a:off x="4315824" y="685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234BB2-0655-05F0-A69F-9589CB70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46" y="32004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F944B8-D51D-F4B1-721E-2E02C26F44E3}"/>
              </a:ext>
            </a:extLst>
          </p:cNvPr>
          <p:cNvSpPr txBox="1"/>
          <p:nvPr/>
        </p:nvSpPr>
        <p:spPr>
          <a:xfrm>
            <a:off x="609600" y="3634281"/>
            <a:ext cx="4347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Because our transmission medium is </a:t>
            </a:r>
            <a:r>
              <a:rPr lang="en-US" sz="2000" b="1" dirty="0"/>
              <a:t>shared</a:t>
            </a:r>
            <a:r>
              <a:rPr lang="en-US" sz="2000" dirty="0"/>
              <a:t>, there is a possible someone else could be eavesdropping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FC8A8-F772-A2FF-90FA-5A6CC351394A}"/>
              </a:ext>
            </a:extLst>
          </p:cNvPr>
          <p:cNvCxnSpPr>
            <a:cxnSpLocks/>
          </p:cNvCxnSpPr>
          <p:nvPr/>
        </p:nvCxnSpPr>
        <p:spPr>
          <a:xfrm flipV="1">
            <a:off x="6027610" y="1862296"/>
            <a:ext cx="0" cy="126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5AFC48-5AFB-1272-090C-73FA0515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3988"/>
            <a:ext cx="591549" cy="6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2DCAB-AFF2-FD2E-1E48-DE8A0AC70959}"/>
              </a:ext>
            </a:extLst>
          </p:cNvPr>
          <p:cNvSpPr txBox="1"/>
          <p:nvPr/>
        </p:nvSpPr>
        <p:spPr>
          <a:xfrm>
            <a:off x="5804894" y="47125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E4DCA3-2D2B-9870-5D4B-E167D2324E64}"/>
              </a:ext>
            </a:extLst>
          </p:cNvPr>
          <p:cNvSpPr txBox="1"/>
          <p:nvPr/>
        </p:nvSpPr>
        <p:spPr>
          <a:xfrm>
            <a:off x="2916064" y="5430619"/>
            <a:ext cx="714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make sure Alice can receive our message securely, and our original message cannot be intercepted </a:t>
            </a:r>
          </a:p>
        </p:txBody>
      </p:sp>
    </p:spTree>
    <p:extLst>
      <p:ext uri="{BB962C8B-B14F-4D97-AF65-F5344CB8AC3E}">
        <p14:creationId xmlns:p14="http://schemas.microsoft.com/office/powerpoint/2010/main" val="203998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234BB2-0655-05F0-A69F-9589CB70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35" y="320400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FC8A8-F772-A2FF-90FA-5A6CC351394A}"/>
              </a:ext>
            </a:extLst>
          </p:cNvPr>
          <p:cNvCxnSpPr>
            <a:cxnSpLocks/>
          </p:cNvCxnSpPr>
          <p:nvPr/>
        </p:nvCxnSpPr>
        <p:spPr>
          <a:xfrm flipV="1">
            <a:off x="6027610" y="1862296"/>
            <a:ext cx="0" cy="126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5AFC48-5AFB-1272-090C-73FA0515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3988"/>
            <a:ext cx="591549" cy="6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2DCAB-AFF2-FD2E-1E48-DE8A0AC70959}"/>
              </a:ext>
            </a:extLst>
          </p:cNvPr>
          <p:cNvSpPr txBox="1"/>
          <p:nvPr/>
        </p:nvSpPr>
        <p:spPr>
          <a:xfrm>
            <a:off x="5804894" y="47125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F6DF6-C85F-1C63-FE4F-5BC641509DBB}"/>
              </a:ext>
            </a:extLst>
          </p:cNvPr>
          <p:cNvSpPr txBox="1"/>
          <p:nvPr/>
        </p:nvSpPr>
        <p:spPr>
          <a:xfrm>
            <a:off x="381950" y="3510150"/>
            <a:ext cx="2751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A72F9-5533-40AE-598F-0185DB45194A}"/>
              </a:ext>
            </a:extLst>
          </p:cNvPr>
          <p:cNvSpPr txBox="1"/>
          <p:nvPr/>
        </p:nvSpPr>
        <p:spPr>
          <a:xfrm>
            <a:off x="381950" y="313344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Cleartext/Plaintext</a:t>
            </a:r>
          </a:p>
        </p:txBody>
      </p:sp>
    </p:spTree>
    <p:extLst>
      <p:ext uri="{BB962C8B-B14F-4D97-AF65-F5344CB8AC3E}">
        <p14:creationId xmlns:p14="http://schemas.microsoft.com/office/powerpoint/2010/main" val="289995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234BB2-0655-05F0-A69F-9589CB70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35" y="320400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FC8A8-F772-A2FF-90FA-5A6CC351394A}"/>
              </a:ext>
            </a:extLst>
          </p:cNvPr>
          <p:cNvCxnSpPr>
            <a:cxnSpLocks/>
          </p:cNvCxnSpPr>
          <p:nvPr/>
        </p:nvCxnSpPr>
        <p:spPr>
          <a:xfrm flipV="1">
            <a:off x="6027610" y="1862296"/>
            <a:ext cx="0" cy="126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5AFC48-5AFB-1272-090C-73FA0515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3988"/>
            <a:ext cx="591549" cy="6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2DCAB-AFF2-FD2E-1E48-DE8A0AC70959}"/>
              </a:ext>
            </a:extLst>
          </p:cNvPr>
          <p:cNvSpPr txBox="1"/>
          <p:nvPr/>
        </p:nvSpPr>
        <p:spPr>
          <a:xfrm>
            <a:off x="5804894" y="47125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F6DF6-C85F-1C63-FE4F-5BC641509DBB}"/>
              </a:ext>
            </a:extLst>
          </p:cNvPr>
          <p:cNvSpPr txBox="1"/>
          <p:nvPr/>
        </p:nvSpPr>
        <p:spPr>
          <a:xfrm>
            <a:off x="381950" y="3510150"/>
            <a:ext cx="2751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A72F9-5533-40AE-598F-0185DB45194A}"/>
              </a:ext>
            </a:extLst>
          </p:cNvPr>
          <p:cNvSpPr txBox="1"/>
          <p:nvPr/>
        </p:nvSpPr>
        <p:spPr>
          <a:xfrm>
            <a:off x="381950" y="313344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Cleartext/Plaintext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4EF09B-752C-4669-CD5F-2CA60BA39A90}"/>
              </a:ext>
            </a:extLst>
          </p:cNvPr>
          <p:cNvSpPr txBox="1"/>
          <p:nvPr/>
        </p:nvSpPr>
        <p:spPr>
          <a:xfrm>
            <a:off x="228600" y="4549844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</a:t>
            </a:r>
            <a:r>
              <a:rPr lang="en-US" b="1" dirty="0"/>
              <a:t>encrypts</a:t>
            </a:r>
            <a:r>
              <a:rPr lang="en-US" dirty="0"/>
              <a:t> his message with a </a:t>
            </a:r>
            <a:r>
              <a:rPr lang="en-US" b="1" dirty="0"/>
              <a:t>key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46660-D6BC-C59A-6F40-81E0F1D9E148}"/>
              </a:ext>
            </a:extLst>
          </p:cNvPr>
          <p:cNvSpPr txBox="1"/>
          <p:nvPr/>
        </p:nvSpPr>
        <p:spPr>
          <a:xfrm>
            <a:off x="260059" y="4995799"/>
            <a:ext cx="4095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MuYGoP5LiTTGPVX6U/r2VTpxPSqTFmy5nsoFWURThKMhHk/7tbjYsS2EJ917q7megTAcV+V4ZMU4HjJjiW2DCBroxvJ0V3ZYDgZ8B9lUvGUmdiRMH25Xkf7QrhAGR3FF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114D0-C892-FFB3-4E2B-F2BE918C124B}"/>
              </a:ext>
            </a:extLst>
          </p:cNvPr>
          <p:cNvSpPr txBox="1"/>
          <p:nvPr/>
        </p:nvSpPr>
        <p:spPr>
          <a:xfrm flipH="1">
            <a:off x="4356053" y="5617647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is a </a:t>
            </a:r>
            <a:r>
              <a:rPr lang="en-US" b="1" dirty="0">
                <a:solidFill>
                  <a:srgbClr val="FF0000"/>
                </a:solidFill>
              </a:rPr>
              <a:t>ciphertext</a:t>
            </a:r>
          </a:p>
        </p:txBody>
      </p:sp>
      <p:pic>
        <p:nvPicPr>
          <p:cNvPr id="11" name="Graphic 10" descr="Key outline">
            <a:extLst>
              <a:ext uri="{FF2B5EF4-FFF2-40B4-BE49-F238E27FC236}">
                <a16:creationId xmlns:a16="http://schemas.microsoft.com/office/drawing/2014/main" id="{DC8D5415-CFB3-9576-61EE-11645CAB09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3662" y="3406672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1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234BB2-0655-05F0-A69F-9589CB70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35" y="320400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FC8A8-F772-A2FF-90FA-5A6CC351394A}"/>
              </a:ext>
            </a:extLst>
          </p:cNvPr>
          <p:cNvCxnSpPr>
            <a:cxnSpLocks/>
          </p:cNvCxnSpPr>
          <p:nvPr/>
        </p:nvCxnSpPr>
        <p:spPr>
          <a:xfrm flipV="1">
            <a:off x="6027610" y="1862296"/>
            <a:ext cx="0" cy="126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5AFC48-5AFB-1272-090C-73FA0515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3988"/>
            <a:ext cx="591549" cy="6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2DCAB-AFF2-FD2E-1E48-DE8A0AC70959}"/>
              </a:ext>
            </a:extLst>
          </p:cNvPr>
          <p:cNvSpPr txBox="1"/>
          <p:nvPr/>
        </p:nvSpPr>
        <p:spPr>
          <a:xfrm>
            <a:off x="5804894" y="47125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F6DF6-C85F-1C63-FE4F-5BC641509DBB}"/>
              </a:ext>
            </a:extLst>
          </p:cNvPr>
          <p:cNvSpPr txBox="1"/>
          <p:nvPr/>
        </p:nvSpPr>
        <p:spPr>
          <a:xfrm>
            <a:off x="381950" y="3510150"/>
            <a:ext cx="2751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A72F9-5533-40AE-598F-0185DB45194A}"/>
              </a:ext>
            </a:extLst>
          </p:cNvPr>
          <p:cNvSpPr txBox="1"/>
          <p:nvPr/>
        </p:nvSpPr>
        <p:spPr>
          <a:xfrm>
            <a:off x="381950" y="313344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Cleartext/Plaintext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46660-D6BC-C59A-6F40-81E0F1D9E148}"/>
              </a:ext>
            </a:extLst>
          </p:cNvPr>
          <p:cNvSpPr txBox="1"/>
          <p:nvPr/>
        </p:nvSpPr>
        <p:spPr>
          <a:xfrm>
            <a:off x="3974443" y="271338"/>
            <a:ext cx="4095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MuYGoP5LiTTGPVX6U/r2VTpxPSqTFmy5nsoFWURThKMhHk/7tbjYsS2EJ917q7megTAcV+V4ZMU4HjJjiW2DCBroxvJ0V3ZYDgZ8B9lUvGUmdiRMH25Xkf7QrhAGR3FF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31F907-8AF0-29E8-879D-CD974F3BA7B4}"/>
              </a:ext>
            </a:extLst>
          </p:cNvPr>
          <p:cNvSpPr/>
          <p:nvPr/>
        </p:nvSpPr>
        <p:spPr>
          <a:xfrm>
            <a:off x="3569945" y="628752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F078BDB-F863-1D4A-C5C0-4B777A05B6F7}"/>
              </a:ext>
            </a:extLst>
          </p:cNvPr>
          <p:cNvSpPr/>
          <p:nvPr/>
        </p:nvSpPr>
        <p:spPr>
          <a:xfrm>
            <a:off x="8170135" y="605356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CC97D8-4EE6-1783-83F7-1E05FDC19A3D}"/>
              </a:ext>
            </a:extLst>
          </p:cNvPr>
          <p:cNvSpPr txBox="1"/>
          <p:nvPr/>
        </p:nvSpPr>
        <p:spPr>
          <a:xfrm>
            <a:off x="7173854" y="4712565"/>
            <a:ext cx="1992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MuYGoP5LiTTGPVX6U/r2VTpxPSqTFmy5nsoFWURThKMhHk/7tbjYsS2EJ917q7megTAcV+V4ZMU4HjJjiW2DCBroxvJ0V3ZYDgZ8B9lUvGUmdiRMH25Xkf7QrhAGR3FF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428DE-26AB-9AF8-36AC-47A0EDF97002}"/>
              </a:ext>
            </a:extLst>
          </p:cNvPr>
          <p:cNvSpPr txBox="1"/>
          <p:nvPr/>
        </p:nvSpPr>
        <p:spPr>
          <a:xfrm>
            <a:off x="7102969" y="3941249"/>
            <a:ext cx="359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Eve intercepts our ciphertext, she can't do very much with it</a:t>
            </a:r>
          </a:p>
        </p:txBody>
      </p:sp>
      <p:pic>
        <p:nvPicPr>
          <p:cNvPr id="7170" name="Picture 2" descr="Create meme &quot;wtf meme , piç , to do memes &quot; - Pictures - Meme-arsenal.com">
            <a:extLst>
              <a:ext uri="{FF2B5EF4-FFF2-40B4-BE49-F238E27FC236}">
                <a16:creationId xmlns:a16="http://schemas.microsoft.com/office/drawing/2014/main" id="{5A329C78-9168-A4FC-A1B7-8F8B4B6EC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960" y="5055222"/>
            <a:ext cx="961939" cy="82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0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6717</TotalTime>
  <Words>1577</Words>
  <Application>Microsoft Office PowerPoint</Application>
  <PresentationFormat>Widescreen</PresentationFormat>
  <Paragraphs>236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Lucida Console</vt:lpstr>
      <vt:lpstr>Roboto</vt:lpstr>
      <vt:lpstr>Times New Roman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Pearsall, Reese</cp:lastModifiedBy>
  <cp:revision>53</cp:revision>
  <dcterms:created xsi:type="dcterms:W3CDTF">2022-08-21T16:55:59Z</dcterms:created>
  <dcterms:modified xsi:type="dcterms:W3CDTF">2023-11-09T21:07:55Z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