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351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73" r:id="rId13"/>
    <p:sldId id="367" r:id="rId14"/>
    <p:sldId id="368" r:id="rId15"/>
    <p:sldId id="369" r:id="rId16"/>
    <p:sldId id="370" r:id="rId17"/>
    <p:sldId id="371" r:id="rId18"/>
    <p:sldId id="372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6517" autoAdjust="0"/>
  </p:normalViewPr>
  <p:slideViewPr>
    <p:cSldViewPr>
      <p:cViewPr varScale="1">
        <p:scale>
          <a:sx n="112" d="100"/>
          <a:sy n="112" d="100"/>
        </p:scale>
        <p:origin x="42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5/5/2023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5/5/2023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5/5/2023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5/5/2023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5/5/2023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43200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Final Exam Review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18B21-4E64-EB29-9BEC-68C993BE2DCA}"/>
              </a:ext>
            </a:extLst>
          </p:cNvPr>
          <p:cNvSpPr txBox="1"/>
          <p:nvPr/>
        </p:nvSpPr>
        <p:spPr>
          <a:xfrm>
            <a:off x="457200" y="182880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Given a basic recursion function, derive the output and number of recursive calls made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how to calculate the running time of a recursive algorithm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limitations/benefits of recursion</a:t>
            </a:r>
          </a:p>
        </p:txBody>
      </p:sp>
    </p:spTree>
    <p:extLst>
      <p:ext uri="{BB962C8B-B14F-4D97-AF65-F5344CB8AC3E}">
        <p14:creationId xmlns:p14="http://schemas.microsoft.com/office/powerpoint/2010/main" val="196069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7FA98-C5F9-812B-E14B-9DAAEF627F75}"/>
              </a:ext>
            </a:extLst>
          </p:cNvPr>
          <p:cNvSpPr txBox="1"/>
          <p:nvPr/>
        </p:nvSpPr>
        <p:spPr>
          <a:xfrm>
            <a:off x="914400" y="1267482"/>
            <a:ext cx="594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 able to understand basic queue methods (enqueue dequeue peek)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Given code that utilizes a queue, be able to visualize and illustrate the contents of a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Know the running time of queue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Write code the uses a queue</a:t>
            </a:r>
          </a:p>
        </p:txBody>
      </p:sp>
    </p:spTree>
    <p:extLst>
      <p:ext uri="{BB962C8B-B14F-4D97-AF65-F5344CB8AC3E}">
        <p14:creationId xmlns:p14="http://schemas.microsoft.com/office/powerpoint/2010/main" val="428115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3581400" y="2362200"/>
            <a:ext cx="350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Final Exam Study Guide</a:t>
            </a:r>
          </a:p>
        </p:txBody>
      </p:sp>
    </p:spTree>
    <p:extLst>
      <p:ext uri="{BB962C8B-B14F-4D97-AF65-F5344CB8AC3E}">
        <p14:creationId xmlns:p14="http://schemas.microsoft.com/office/powerpoint/2010/main" val="4195541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Course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FCDB3C-8273-725B-34DE-13607893E1BE}"/>
              </a:ext>
            </a:extLst>
          </p:cNvPr>
          <p:cNvSpPr txBox="1"/>
          <p:nvPr/>
        </p:nvSpPr>
        <p:spPr>
          <a:xfrm>
            <a:off x="304800" y="762000"/>
            <a:ext cx="11430000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Design and Implement programs of simple and moderate complexity in Java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Explain the concept of an ADT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Helvetica Neue"/>
              </a:rPr>
              <a:t>(meh)</a:t>
            </a:r>
            <a:endParaRPr lang="en-US" sz="2400" b="0" i="1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Understand and implement basic data structures: Linked lists, stacks, and queues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Given a simple algorithm, determine the time complexity using Big-O notation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Understand basic searching and sorting algorithms and their runtime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Understand how recursion works, be able to analyze recursion runtime, and be able to implement recursion in a program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Be able to debug programs and become an independent problem solver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429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Takeaways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CA364-9ECC-066D-096E-1836BC924A12}"/>
              </a:ext>
            </a:extLst>
          </p:cNvPr>
          <p:cNvSpPr txBox="1"/>
          <p:nvPr/>
        </p:nvSpPr>
        <p:spPr>
          <a:xfrm>
            <a:off x="0" y="834681"/>
            <a:ext cx="1242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different data structures that handle data differently.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2" descr="Array Data Structure - GeeksforGeeks">
            <a:extLst>
              <a:ext uri="{FF2B5EF4-FFF2-40B4-BE49-F238E27FC236}">
                <a16:creationId xmlns:a16="http://schemas.microsoft.com/office/drawing/2014/main" id="{5B151908-26A1-03F6-82C4-50EF53BD0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114800" cy="1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Queue Data Structure - GeeksforGeeks">
            <a:extLst>
              <a:ext uri="{FF2B5EF4-FFF2-40B4-BE49-F238E27FC236}">
                <a16:creationId xmlns:a16="http://schemas.microsoft.com/office/drawing/2014/main" id="{F21B0078-F645-968F-2B4C-37A56DE87B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7" t="13273" r="12437" b="21258"/>
          <a:stretch/>
        </p:blipFill>
        <p:spPr bwMode="auto">
          <a:xfrm>
            <a:off x="381000" y="3254503"/>
            <a:ext cx="3962399" cy="17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Linked List Data Structure - GeeksforGeeks">
            <a:extLst>
              <a:ext uri="{FF2B5EF4-FFF2-40B4-BE49-F238E27FC236}">
                <a16:creationId xmlns:a16="http://schemas.microsoft.com/office/drawing/2014/main" id="{87337D6E-30BC-F1B0-8D17-9AF93B4AF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24" y="1423926"/>
            <a:ext cx="5987576" cy="133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Tree (data structure) - Wikipedia">
            <a:extLst>
              <a:ext uri="{FF2B5EF4-FFF2-40B4-BE49-F238E27FC236}">
                <a16:creationId xmlns:a16="http://schemas.microsoft.com/office/drawing/2014/main" id="{998231EA-B59C-E052-DD15-0959B58F2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213" y="3810000"/>
            <a:ext cx="2006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2B5EF6-FDCD-E3B8-44F1-174DEE08D86E}"/>
              </a:ext>
            </a:extLst>
          </p:cNvPr>
          <p:cNvSpPr txBox="1"/>
          <p:nvPr/>
        </p:nvSpPr>
        <p:spPr>
          <a:xfrm>
            <a:off x="1798712" y="248651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EE34C-3CE7-0038-F57E-1D6BCEDD2D5C}"/>
              </a:ext>
            </a:extLst>
          </p:cNvPr>
          <p:cNvSpPr txBox="1"/>
          <p:nvPr/>
        </p:nvSpPr>
        <p:spPr>
          <a:xfrm>
            <a:off x="1828800" y="42333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35679-2AFF-1257-B111-10B653750612}"/>
              </a:ext>
            </a:extLst>
          </p:cNvPr>
          <p:cNvSpPr txBox="1"/>
          <p:nvPr/>
        </p:nvSpPr>
        <p:spPr>
          <a:xfrm>
            <a:off x="5867400" y="601980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B1D91-D665-A6C8-5AF3-0BA8B8D7767A}"/>
              </a:ext>
            </a:extLst>
          </p:cNvPr>
          <p:cNvSpPr txBox="1"/>
          <p:nvPr/>
        </p:nvSpPr>
        <p:spPr>
          <a:xfrm>
            <a:off x="9658244" y="5154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512A2-5AB8-39C5-9049-DFEDE6C48485}"/>
              </a:ext>
            </a:extLst>
          </p:cNvPr>
          <p:cNvSpPr txBox="1"/>
          <p:nvPr/>
        </p:nvSpPr>
        <p:spPr>
          <a:xfrm>
            <a:off x="8206485" y="230185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Linked 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0E85D-A1AB-EF3F-3FDC-D81791A885FB}"/>
              </a:ext>
            </a:extLst>
          </p:cNvPr>
          <p:cNvSpPr txBox="1"/>
          <p:nvPr/>
        </p:nvSpPr>
        <p:spPr>
          <a:xfrm>
            <a:off x="103414" y="4890341"/>
            <a:ext cx="4712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problem, you should be able to identify a good candidate for a data structure and provide a justification </a:t>
            </a:r>
          </a:p>
        </p:txBody>
      </p:sp>
      <p:pic>
        <p:nvPicPr>
          <p:cNvPr id="18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238E033D-16C1-C053-EF5C-D9AB3100B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1108152" y="2676003"/>
            <a:ext cx="707323" cy="70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Excavators | John Deere US">
            <a:extLst>
              <a:ext uri="{FF2B5EF4-FFF2-40B4-BE49-F238E27FC236}">
                <a16:creationId xmlns:a16="http://schemas.microsoft.com/office/drawing/2014/main" id="{C44CF695-F4C9-366E-9A9C-2FF85D20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01" y="4315637"/>
            <a:ext cx="1197537" cy="6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79754718-0C92-6371-2932-80C83FE84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692917"/>
            <a:ext cx="1148583" cy="64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Water Well Drilling | Simco Drilling Equipment">
            <a:extLst>
              <a:ext uri="{FF2B5EF4-FFF2-40B4-BE49-F238E27FC236}">
                <a16:creationId xmlns:a16="http://schemas.microsoft.com/office/drawing/2014/main" id="{A1B36EB0-5B9C-74B3-2FE8-33676B9E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60" y="4264411"/>
            <a:ext cx="1362075" cy="136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Stack Data Structure - GeeksforGeeks">
            <a:extLst>
              <a:ext uri="{FF2B5EF4-FFF2-40B4-BE49-F238E27FC236}">
                <a16:creationId xmlns:a16="http://schemas.microsoft.com/office/drawing/2014/main" id="{38D99834-CA94-4669-48DF-AD34D73F4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4"/>
          <a:stretch/>
        </p:blipFill>
        <p:spPr bwMode="auto">
          <a:xfrm>
            <a:off x="8032066" y="3353989"/>
            <a:ext cx="3534353" cy="177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Gas Powered Earth Auger">
            <a:extLst>
              <a:ext uri="{FF2B5EF4-FFF2-40B4-BE49-F238E27FC236}">
                <a16:creationId xmlns:a16="http://schemas.microsoft.com/office/drawing/2014/main" id="{A22AF220-75A4-3F0A-ABC6-07659E23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76" y="2275127"/>
            <a:ext cx="1045384" cy="104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F28104C-33A3-76C2-B192-79B26D4D8969}"/>
              </a:ext>
            </a:extLst>
          </p:cNvPr>
          <p:cNvSpPr txBox="1"/>
          <p:nvPr/>
        </p:nvSpPr>
        <p:spPr>
          <a:xfrm>
            <a:off x="6400800" y="837832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</a:t>
            </a:r>
            <a:r>
              <a:rPr lang="en-US" b="1" dirty="0"/>
              <a:t>tradeoffs</a:t>
            </a:r>
            <a:r>
              <a:rPr lang="en-US" dirty="0"/>
              <a:t> between using these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28315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Takeaways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BA4D3-4D9E-AE3F-9AA9-447B35FD464F}"/>
              </a:ext>
            </a:extLst>
          </p:cNvPr>
          <p:cNvSpPr txBox="1"/>
          <p:nvPr/>
        </p:nvSpPr>
        <p:spPr>
          <a:xfrm>
            <a:off x="533400" y="1074509"/>
            <a:ext cx="8305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be many different types of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Some algorithms are much more efficient than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algorithm you select is important. It can be the difference between your program finishing in 6 seconds, or you program </a:t>
            </a:r>
            <a:r>
              <a:rPr lang="en-US" sz="2000" i="1" dirty="0"/>
              <a:t>never finishing at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have methods for measuring the efficiency of some algorithm (big-O notation).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you write an algorithm, you should be able to broadly describe the effectiveness and efficiency of it </a:t>
            </a:r>
          </a:p>
        </p:txBody>
      </p:sp>
    </p:spTree>
    <p:extLst>
      <p:ext uri="{BB962C8B-B14F-4D97-AF65-F5344CB8AC3E}">
        <p14:creationId xmlns:p14="http://schemas.microsoft.com/office/powerpoint/2010/main" val="1396230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Takeaways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11EDD92-1774-D21D-A689-6EC65AF64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083444"/>
              </p:ext>
            </p:extLst>
          </p:nvPr>
        </p:nvGraphicFramePr>
        <p:xfrm>
          <a:off x="685800" y="838200"/>
          <a:ext cx="10439400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0">
                  <a:extLst>
                    <a:ext uri="{9D8B030D-6E8A-4147-A177-3AD203B41FA5}">
                      <a16:colId xmlns:a16="http://schemas.microsoft.com/office/drawing/2014/main" val="191302460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3499588876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374550792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Bubble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Iterate through array and </a:t>
                      </a:r>
                      <a:r>
                        <a:rPr lang="en-US" b="0" i="0" u="sng" dirty="0">
                          <a:solidFill>
                            <a:schemeClr val="tx1"/>
                          </a:solidFill>
                        </a:rPr>
                        <a:t>swap pairs of numbers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. Large numbers (“bubbles”) will rise to the top naturally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dirty="0">
                          <a:solidFill>
                            <a:schemeClr val="tx1"/>
                          </a:solidFill>
                        </a:rPr>
                        <a:t>O(n</a:t>
                      </a:r>
                      <a:r>
                        <a:rPr lang="en-US" sz="4800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4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43305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Selection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Iterate through the array and find the </a:t>
                      </a:r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minimum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value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times, and place minimum in correct 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O(n</a:t>
                      </a:r>
                      <a:r>
                        <a:rPr lang="en-US" sz="4400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68493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tx1"/>
                          </a:solidFill>
                        </a:rPr>
                        <a:t>Merge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Use recursion to split array in </a:t>
                      </a:r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sub-arrays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of size. Sort the sub-arrays while </a:t>
                      </a:r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merging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until you solve the original problem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dirty="0">
                          <a:solidFill>
                            <a:schemeClr val="tx1"/>
                          </a:solidFill>
                        </a:rPr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50807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Quick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Partition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array around a </a:t>
                      </a:r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pivot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value. Use recursion and place pivot in correct spot and repeat until array is sorted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O(n</a:t>
                      </a:r>
                      <a:r>
                        <a:rPr lang="en-US" sz="4000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</a:rPr>
                        <a:t>)**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**Put usually performs much better (O(n log n())</a:t>
                      </a:r>
                      <a:endParaRPr 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898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6E7AED-7B26-63C7-CF06-83FA9A871704}"/>
              </a:ext>
            </a:extLst>
          </p:cNvPr>
          <p:cNvSpPr txBox="1"/>
          <p:nvPr/>
        </p:nvSpPr>
        <p:spPr>
          <a:xfrm>
            <a:off x="76200" y="5808627"/>
            <a:ext cx="12335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cannot sort faster than O(n log n). There are no (known) algorithms that can sort in O(n), O(</a:t>
            </a:r>
            <a:r>
              <a:rPr lang="en-US" dirty="0" err="1"/>
              <a:t>logn</a:t>
            </a:r>
            <a:r>
              <a:rPr lang="en-US" dirty="0"/>
              <a:t>), or O(1) … why?</a:t>
            </a:r>
          </a:p>
        </p:txBody>
      </p:sp>
    </p:spTree>
    <p:extLst>
      <p:ext uri="{BB962C8B-B14F-4D97-AF65-F5344CB8AC3E}">
        <p14:creationId xmlns:p14="http://schemas.microsoft.com/office/powerpoint/2010/main" val="4104312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685800" y="457200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My Goals for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1D90A1-F023-931A-3637-417374613C07}"/>
              </a:ext>
            </a:extLst>
          </p:cNvPr>
          <p:cNvSpPr txBox="1"/>
          <p:nvPr/>
        </p:nvSpPr>
        <p:spPr>
          <a:xfrm>
            <a:off x="990600" y="16002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you comfortable with writing basic Java programs</a:t>
            </a:r>
          </a:p>
          <a:p>
            <a:endParaRPr lang="en-US" sz="2400" dirty="0"/>
          </a:p>
          <a:p>
            <a:r>
              <a:rPr lang="en-US" sz="2400" dirty="0"/>
              <a:t>Give you a good toolset that can help you solve a variety of problems (Data Structures)</a:t>
            </a:r>
          </a:p>
          <a:p>
            <a:endParaRPr lang="en-US" sz="2400" dirty="0"/>
          </a:p>
          <a:p>
            <a:r>
              <a:rPr lang="en-US" sz="2400" dirty="0"/>
              <a:t>Give you techniques and methods for solving a variety of problems (Algorithms)</a:t>
            </a:r>
          </a:p>
          <a:p>
            <a:endParaRPr lang="en-US" sz="2400" dirty="0"/>
          </a:p>
          <a:p>
            <a:r>
              <a:rPr lang="en-US" sz="2400" dirty="0"/>
              <a:t>Give you the skills to analyze the algorithms that you write (Big-O notation) </a:t>
            </a:r>
          </a:p>
        </p:txBody>
      </p:sp>
    </p:spTree>
    <p:extLst>
      <p:ext uri="{BB962C8B-B14F-4D97-AF65-F5344CB8AC3E}">
        <p14:creationId xmlns:p14="http://schemas.microsoft.com/office/powerpoint/2010/main" val="412481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C7322-BB85-0EA7-B29A-5DAB79BBC596}"/>
              </a:ext>
            </a:extLst>
          </p:cNvPr>
          <p:cNvSpPr txBox="1"/>
          <p:nvPr/>
        </p:nvSpPr>
        <p:spPr>
          <a:xfrm>
            <a:off x="457200" y="845702"/>
            <a:ext cx="7772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class has been a blast to teach. Thank you for your patience, flexibility, kindness, and for laughing at my jokes </a:t>
            </a:r>
            <a:r>
              <a:rPr lang="en-US" dirty="0">
                <a:sym typeface="Wingdings" panose="05000000000000000000" pitchFamily="2" charset="2"/>
              </a:rPr>
              <a:t>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There were a lot of long nights, and I know things were not perfect, but I am happy with how things went 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 hope you enjoyed this class, and I hope the stuff you learned will be helpful in your career/future classes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If I can be of assistance to you for anything in the future (reference, advising, support), please let me know!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EA783-06F0-BBFC-2EED-C9D95749C286}"/>
              </a:ext>
            </a:extLst>
          </p:cNvPr>
          <p:cNvSpPr txBox="1"/>
          <p:nvPr/>
        </p:nvSpPr>
        <p:spPr>
          <a:xfrm>
            <a:off x="-3124200" y="4938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Thank You!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62B9A-6EE4-B729-209A-6596D2D70B2B}"/>
              </a:ext>
            </a:extLst>
          </p:cNvPr>
          <p:cNvSpPr txBox="1"/>
          <p:nvPr/>
        </p:nvSpPr>
        <p:spPr>
          <a:xfrm>
            <a:off x="2787074" y="494230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 with me on LinkedIn!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0F558A-9D70-98BA-5C6C-EFACC3D5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0" y="4653251"/>
            <a:ext cx="2630434" cy="1721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2CAFF7-30F4-B75D-9201-1B60FF9AAC1C}"/>
              </a:ext>
            </a:extLst>
          </p:cNvPr>
          <p:cNvSpPr txBox="1"/>
          <p:nvPr/>
        </p:nvSpPr>
        <p:spPr>
          <a:xfrm>
            <a:off x="76200" y="4114800"/>
            <a:ext cx="2127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 will be teaching CSCI 460, 466, and 132 next semester </a:t>
            </a:r>
          </a:p>
        </p:txBody>
      </p:sp>
      <p:pic>
        <p:nvPicPr>
          <p:cNvPr id="13" name="Picture 2" descr="Montana State University | university system, Montana, United States |  Britannica">
            <a:extLst>
              <a:ext uri="{FF2B5EF4-FFF2-40B4-BE49-F238E27FC236}">
                <a16:creationId xmlns:a16="http://schemas.microsoft.com/office/drawing/2014/main" id="{6763FA37-AC12-58D1-A3DE-69E8B88A8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567" y="77511"/>
            <a:ext cx="3363993" cy="416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10 Easy &amp; Meaningful Ways to Honor Your 2022 Graduates | ACST">
            <a:extLst>
              <a:ext uri="{FF2B5EF4-FFF2-40B4-BE49-F238E27FC236}">
                <a16:creationId xmlns:a16="http://schemas.microsoft.com/office/drawing/2014/main" id="{0759499A-1A27-A25A-14D7-BF797C785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161" y="4989043"/>
            <a:ext cx="1828800" cy="105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6114C6-CF1B-C559-FF20-966CD2E3C042}"/>
              </a:ext>
            </a:extLst>
          </p:cNvPr>
          <p:cNvSpPr txBox="1"/>
          <p:nvPr/>
        </p:nvSpPr>
        <p:spPr>
          <a:xfrm>
            <a:off x="9018961" y="4924187"/>
            <a:ext cx="3081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Congrats to those that are graduating next weekend! I hope you find a job that you love!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6BAB23-7BD4-C999-4C43-4F6D8EAF1849}"/>
              </a:ext>
            </a:extLst>
          </p:cNvPr>
          <p:cNvSpPr txBox="1"/>
          <p:nvPr/>
        </p:nvSpPr>
        <p:spPr>
          <a:xfrm>
            <a:off x="2843819" y="5728307"/>
            <a:ext cx="4218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are taking 232 with me this Summer, I’ll see you again soon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6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04800" y="899511"/>
            <a:ext cx="7543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Program 5 due </a:t>
            </a:r>
            <a:r>
              <a:rPr lang="en-US" sz="2800" b="1" dirty="0"/>
              <a:t>Sunday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Fill out the course evaluation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/>
              <a:t>Current Response Rate: </a:t>
            </a:r>
            <a:r>
              <a:rPr lang="en-US" sz="2800" b="1" dirty="0"/>
              <a:t>91% 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b="1" dirty="0"/>
              <a:t>Extra credit has been achieved!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Exam on Monday (5/8) at </a:t>
            </a:r>
            <a:r>
              <a:rPr lang="en-US" sz="2800" b="1" dirty="0"/>
              <a:t>2:00 PM – 3:50 PM </a:t>
            </a:r>
            <a:r>
              <a:rPr lang="en-US" sz="2800" dirty="0"/>
              <a:t>in our normal classroom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Take some time this week to double check your grades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E10546-DA1B-F01F-1877-5385AB7D4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599" y="142875"/>
            <a:ext cx="3777290" cy="3286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2C3AB-CCDF-32E7-A060-956EA4F55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4341460"/>
            <a:ext cx="2179159" cy="21101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E84B14-4E6A-B939-6C4D-DC538CACBAAF}"/>
              </a:ext>
            </a:extLst>
          </p:cNvPr>
          <p:cNvSpPr txBox="1"/>
          <p:nvPr/>
        </p:nvSpPr>
        <p:spPr>
          <a:xfrm>
            <a:off x="8610600" y="3493192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Meatball wishes you good luck on your final exams</a:t>
            </a:r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5DDA4-CEFB-3EDA-7C87-B641204CC2B4}"/>
              </a:ext>
            </a:extLst>
          </p:cNvPr>
          <p:cNvSpPr txBox="1"/>
          <p:nvPr/>
        </p:nvSpPr>
        <p:spPr>
          <a:xfrm>
            <a:off x="76200" y="152400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Final Exam Logistics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80511-FB0F-D8C7-9552-B7A8A3BE0BB1}"/>
              </a:ext>
            </a:extLst>
          </p:cNvPr>
          <p:cNvSpPr txBox="1"/>
          <p:nvPr/>
        </p:nvSpPr>
        <p:spPr>
          <a:xfrm>
            <a:off x="7162800" y="1371600"/>
            <a:ext cx="482536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Basic Java Class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Stacks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Searching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Short Answer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Multiple Choice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Recursion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Queues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4B694-5390-4A0C-580C-EE0E31D8631F}"/>
              </a:ext>
            </a:extLst>
          </p:cNvPr>
          <p:cNvSpPr txBox="1"/>
          <p:nvPr/>
        </p:nvSpPr>
        <p:spPr>
          <a:xfrm>
            <a:off x="685800" y="1219200"/>
            <a:ext cx="565892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Same format/rules as the midterm exam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Bring your laptop if you need</a:t>
            </a:r>
          </a:p>
          <a:p>
            <a:endParaRPr lang="en-US" sz="2400" dirty="0"/>
          </a:p>
          <a:p>
            <a:r>
              <a:rPr lang="en-US" sz="2400" dirty="0"/>
              <a:t>Roughly about the same length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3% will be added to your exam score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Probably wont curve it</a:t>
            </a:r>
          </a:p>
        </p:txBody>
      </p:sp>
    </p:spTree>
    <p:extLst>
      <p:ext uri="{BB962C8B-B14F-4D97-AF65-F5344CB8AC3E}">
        <p14:creationId xmlns:p14="http://schemas.microsoft.com/office/powerpoint/2010/main" val="180684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Basic Java Class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D231B-4D44-433B-D74C-8F54B1DDEDD4}"/>
              </a:ext>
            </a:extLst>
          </p:cNvPr>
          <p:cNvSpPr txBox="1"/>
          <p:nvPr/>
        </p:nvSpPr>
        <p:spPr>
          <a:xfrm>
            <a:off x="457200" y="1828800"/>
            <a:ext cx="731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 able to identify/define instance fields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Write a constructor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Understand basic Java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Write a basic method that does a simple operation</a:t>
            </a:r>
          </a:p>
        </p:txBody>
      </p:sp>
    </p:spTree>
    <p:extLst>
      <p:ext uri="{BB962C8B-B14F-4D97-AF65-F5344CB8AC3E}">
        <p14:creationId xmlns:p14="http://schemas.microsoft.com/office/powerpoint/2010/main" val="103854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3FE3FB-8F17-A04F-EAD5-B18576DC0ACA}"/>
              </a:ext>
            </a:extLst>
          </p:cNvPr>
          <p:cNvSpPr txBox="1"/>
          <p:nvPr/>
        </p:nvSpPr>
        <p:spPr>
          <a:xfrm>
            <a:off x="914400" y="1267482"/>
            <a:ext cx="594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 able to understand basic stack methods (push pop peek)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Given code that utilizes a stack, be able to visualize and illustrate the contents of a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Know the running time of stack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Write code the uses a stack</a:t>
            </a:r>
          </a:p>
        </p:txBody>
      </p:sp>
    </p:spTree>
    <p:extLst>
      <p:ext uri="{BB962C8B-B14F-4D97-AF65-F5344CB8AC3E}">
        <p14:creationId xmlns:p14="http://schemas.microsoft.com/office/powerpoint/2010/main" val="212879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3FE3FB-8F17-A04F-EAD5-B18576DC0ACA}"/>
              </a:ext>
            </a:extLst>
          </p:cNvPr>
          <p:cNvSpPr txBox="1"/>
          <p:nvPr/>
        </p:nvSpPr>
        <p:spPr>
          <a:xfrm>
            <a:off x="762000" y="1524000"/>
            <a:ext cx="5715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Understand the differences between linear search and binary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Understand the running times of those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 able to look at code for linear search and binary search and understand what is happening</a:t>
            </a:r>
          </a:p>
        </p:txBody>
      </p:sp>
    </p:spTree>
    <p:extLst>
      <p:ext uri="{BB962C8B-B14F-4D97-AF65-F5344CB8AC3E}">
        <p14:creationId xmlns:p14="http://schemas.microsoft.com/office/powerpoint/2010/main" val="235955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Short 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24A27-39A7-2C1F-F630-AEE891254C87}"/>
              </a:ext>
            </a:extLst>
          </p:cNvPr>
          <p:cNvSpPr txBox="1"/>
          <p:nvPr/>
        </p:nvSpPr>
        <p:spPr>
          <a:xfrm>
            <a:off x="838200" y="1524000"/>
            <a:ext cx="8265853" cy="3731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Java Classes, Class Structure, Methods, Operations, if statements, loops, OOP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Linked Lists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Big-O Notation, How to determine running time of an algorithm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Bubble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Search/Binary Search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0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BE6B1-5042-5953-DF9B-5006306B2721}"/>
              </a:ext>
            </a:extLst>
          </p:cNvPr>
          <p:cNvSpPr txBox="1"/>
          <p:nvPr/>
        </p:nvSpPr>
        <p:spPr>
          <a:xfrm>
            <a:off x="533400" y="1371600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Bubble sort, selection sort, merge sort, quick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Be able to describe/illustrate the steps of these sorting algorithms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Know the running time for each sorting algorithm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Know which ones are efficient/not efficient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462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229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Multiple Choice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E5CF1-1F6C-EAE9-769A-332B734F2C20}"/>
              </a:ext>
            </a:extLst>
          </p:cNvPr>
          <p:cNvSpPr txBox="1"/>
          <p:nvPr/>
        </p:nvSpPr>
        <p:spPr>
          <a:xfrm>
            <a:off x="838200" y="1524000"/>
            <a:ext cx="8265853" cy="3731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Java Classes, Class Structure, Methods, Operations, if statements, loops, OOP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Linked Lists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Big-O Notation, How to determine running time of an algorithm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Bubble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Search/Binary Search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5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7669</TotalTime>
  <Words>1079</Words>
  <Application>Microsoft Office PowerPoint</Application>
  <PresentationFormat>Widescreen</PresentationFormat>
  <Paragraphs>197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Helvetica Neue</vt:lpstr>
      <vt:lpstr>Symbol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80</cp:revision>
  <dcterms:created xsi:type="dcterms:W3CDTF">2022-08-21T16:55:59Z</dcterms:created>
  <dcterms:modified xsi:type="dcterms:W3CDTF">2023-05-05T20:55:13Z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