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51" r:id="rId3"/>
    <p:sldId id="367" r:id="rId4"/>
    <p:sldId id="368" r:id="rId5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25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8:43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3205 1567 24575,'1'-19'0,"0"-1"0,-2 0 0,0 0 0,-2 1 0,0-1 0,-1 1 0,-1-1 0,-1 1 0,-9-21 0,-38-60 0,-5 2 0,-3 2 0,-111-130 0,140 192 0,-2 2 0,0 1 0,-2 2 0,-2 1 0,0 2 0,-77-38 0,-109-57 0,-216-111 0,315 180 0,-3 5 0,-151-35 0,258 76 0,-14-3 0,7 0 0,0 1 0,0 1 0,0 2 0,-1 1 0,-56-1 0,80 6 0,0 0 0,1 0 0,-1 0 0,1 1 0,-1 0 0,1-1 0,0 1 0,0 1 0,-1-1 0,2 1 0,-1-1 0,0 1 0,0 0 0,-3 5 0,-44 57 0,18-21 0,9-19 0,-1-2 0,-30 23 0,28-25 0,1 2 0,-26 28 0,38-33 0,0 1 0,-11 22 0,0-1 0,20-31 0,1 1 0,0-1 0,0 1 0,1-1 0,0 1 0,1 0 0,-2 13 0,2-10 0,-1-1 0,0 1 0,-1-1 0,-5 13 0,-81 149 0,8-40 0,51-88 0,-34 70 0,-4 52 0,36-92 0,26-56 0,-1-1 0,-1 1 0,-14 21 0,23-41 0,0 0 0,0 1 0,0-1 0,0 0 0,0 0 0,0 0 0,0 0 0,0 0 0,0 0 0,0 0 0,0 0 0,0 0 0,0 1 0,0-1 0,0 0 0,0 0 0,-1 0 0,1 0 0,0 0 0,0 0 0,0 0 0,0 0 0,0 0 0,0 0 0,0 0 0,0 0 0,0 0 0,-1 0 0,1 0 0,0 0 0,0 0 0,0 0 0,0 0 0,0 0 0,0 0 0,0 0 0,-1 0 0,1 0 0,0 0 0,0 0 0,0 0 0,0 0 0,0 0 0,0 0 0,0 0 0,0 0 0,0 0 0,-1 0 0,1 0 0,0-1 0,0 1 0,0 0 0,0 0 0,0 0 0,0 0 0,0 0 0,0 0 0,0 0 0,0 0 0,0 0 0,0-1 0,0 1 0,0 0 0,0 0 0,-3-13 0,2-15 0,0 1 0,-2 1 0,0 0 0,-1 0 0,-2 1 0,-1-1 0,-1 1 0,0 1 0,-2-1 0,-22-36 0,13 5 0,13 39 0,9 49 0,3-1 0,2-1 0,17 47 0,-7-22 0,2 2 0,-11-36 0,-2 1 0,8 38 0,-15-58 0,1 0 0,-1 0 0,1 0 0,0 0 0,0 0 0,-1 0 0,1 0 0,1 0 0,-1 0 0,0 0 0,0 0 0,1-1 0,-1 1 0,1 0 0,-1-1 0,1 0 0,0 1 0,-1-1 0,1 0 0,0 0 0,0 0 0,0 0 0,0 0 0,0 0 0,0 0 0,0-1 0,0 1 0,1-1 0,-1 1 0,0-1 0,0 0 0,3 0 0,8 0 0,0-1 0,0 0 0,1-1 0,15-5 0,-9 3 0,-11 1 0,0-1 0,0 0 0,0 0 0,0-1 0,-1 0 0,1-1 0,-1 0 0,-1 0 0,1 0 0,6-9 0,32-24 0,12 0-1365,-41 29-5461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8:50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2571 1217 24575,'0'-18'0,"0"-1"0,-2 1 0,0 0 0,-1 0 0,-1 0 0,0 0 0,-1 1 0,-1-1 0,-1 1 0,-11-20 0,-19-39 0,27 50 0,-2 1 0,-1 1 0,-2 0 0,0 0 0,-28-32 0,-50-60 0,5 5 0,56 76 0,-112-110 0,124 127 0,-2 1 0,0 0 0,-2 2 0,1 1 0,-38-16 0,-167-53 0,19 14 0,172 53 0,24 10 0,0 1 0,0 0 0,-1 0 0,-22-3 0,-38-4 0,43 6 0,1 1 0,-1 1 0,-1 2 0,1 1 0,-44 4 0,63 0 0,0 1 0,0 1 0,0 0 0,1 0 0,0 1 0,0 1 0,1 0 0,-18 14 0,-41 26 0,26-25 0,-11 5 0,-51 36 0,90-53 0,0 0 0,1 2 0,1 0 0,0 0 0,0 1 0,2 1 0,-1 0 0,-9 16 0,1 7 0,1 0 0,-25 73 0,27-60 0,2 1 0,-12 80 0,24-121 0,0 1 0,-1 0 0,0-1 0,0 0 0,-1 0 0,0 0 0,-1 0 0,-14 16 0,12-14 0,-1 0 0,2 1 0,-1 0 0,-7 19 0,-18 44 0,24-59 0,1 1 0,1-1 0,0 2 0,2-1 0,-5 22 0,8-24 0,-1 1 0,0-1 0,-1-1 0,-1 1 0,-1-1 0,0 1 0,-1-1 0,-9 15 0,16-30 0,0 0 0,0 1 0,-1-1 0,1 0 0,0 1 0,0-1 0,-1 0 0,1 1 0,0-1 0,0 0 0,-1 1 0,1-1 0,0 0 0,-1 0 0,1 1 0,0-1 0,-1 0 0,1 0 0,0 0 0,-1 0 0,1 1 0,-1-1 0,1 0 0,0 0 0,-1 0 0,1 0 0,-1 0 0,1 0 0,-1 0 0,1 0 0,0 0 0,-1 0 0,1 0 0,-1 0 0,1-1 0,-9-13 0,1-23 0,5-77 0,4 91 0,0 0 0,-2 0 0,-1 0 0,0 0 0,-2 0 0,-1 1 0,-1-1 0,-9-23 0,5 18 0,2 8 0,5 46 0,3-6 0,-1 11 0,1 0 0,1 1 0,2-1 0,1-1 0,1 1 0,1-1 0,16 44 0,-21-72 0,-1 0 0,1 0 0,0 0 0,0 0 0,0 0 0,0 0 0,0-1 0,1 1 0,-1 0 0,0 0 0,1-1 0,0 1 0,-1-1 0,1 1 0,0-1 0,-1 0 0,1 0 0,0 0 0,0 0 0,0 0 0,0 0 0,0 0 0,0-1 0,0 1 0,1-1 0,-1 1 0,0-1 0,0 0 0,0 0 0,1 0 0,-1 0 0,0 0 0,3-1 0,5-2 0,0-1 0,-1 0 0,1-1 0,-1 1 0,17-13 0,9-3 0,41-25 0,-63 35 0,0 1 0,1 1 0,0 0 0,0 1 0,1 1 0,0 0 0,0 1 0,28-6 0,-74 17 0,1 2 0,-35 12 0,31-9 0,22-7-136,0 0-1,1 1 1,-1 0-1,1 1 1,0 0-1,1 1 1,-1 0-1,1 1 0,-17 17 1,9-3-6690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3T19:28:5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3299 1218 24575,'0'-12'0,"-6"-165"0,3 150 0,-1-1 0,-1 1 0,-2 0 0,-12-35 0,5 30 0,-1 0 0,-1 1 0,-1 0 0,-2 2 0,-35-43 0,26 37 0,-19-24 0,-2 2 0,-75-68 0,71 79 0,17 12 0,-1 1 0,-2 2 0,-1 2 0,-2 2 0,-61-31 0,72 48 0,0 0 0,0 2 0,-34-4 0,4 1 0,-21-6 0,-2 5 0,0 3 0,-118 2 0,93 7 0,22 0 0,-135 16 0,139-4 0,-155 30 0,207-34 0,0 1 0,0 2 0,1 1 0,0 1 0,-40 25 0,-10 8 0,54-32 0,0 1 0,1 1 0,1 1 0,-37 33 0,33-19 0,1 2 0,1 0 0,3 2 0,0 1 0,-17 38 0,-11 2 0,40-63 0,1 1 0,1 0 0,0 0 0,1 1 0,-9 22 0,6-10 0,-1-1 0,-17 28 0,-12 24 0,13-16 0,-43 113 0,57-144 0,7-34 0,0-18 0,-5-33 0,10 40 0,-1 1 0,0-1 0,-1 0 0,0 1 0,-1 0 0,-1 0 0,0 1 0,-10-16 0,-8-2 0,15 20 0,0-1 0,1 0 0,1 0 0,0 0 0,0-1 0,-4-12 0,10 24 0,1-1 0,0 1 0,0 0 0,0 0 0,0 0 0,0 0 0,0 0 0,0-1 0,0 1 0,0 0 0,-1 0 0,1 0 0,0 0 0,0 0 0,0-1 0,0 1 0,0 0 0,0 0 0,0 0 0,0 0 0,0-1 0,0 1 0,0 0 0,0 0 0,0 0 0,0 0 0,1-1 0,-1 1 0,0 0 0,0 0 0,0 0 0,0 0 0,0 0 0,0-1 0,0 1 0,0 0 0,0 0 0,1 0 0,-1 0 0,0 0 0,0 0 0,0 0 0,0-1 0,0 1 0,1 0 0,-1 0 0,0 0 0,0 0 0,0 0 0,0 0 0,0 0 0,1 0 0,-1 0 0,0 0 0,0 0 0,0 0 0,1 0 0,13 7 0,13 16 0,85 117 0,-109-133 0,1 0 0,-1 0 0,0 0 0,-1 0 0,1 0 0,-2 1 0,2 9 0,-2-11 0,1 1 0,-1 0 0,1-1 0,0 1 0,0-1 0,1 0 0,0 1 0,7 10 0,-9-16 0,1 0 0,0 0 0,0 0 0,-1 0 0,1 0 0,0 0 0,0 0 0,0-1 0,0 1 0,0-1 0,0 1 0,0-1 0,0 0 0,1 0 0,-1 0 0,0 0 0,0 0 0,0 0 0,0-1 0,0 1 0,0 0 0,0-1 0,0 0 0,0 0 0,0 1 0,2-3 0,57-29 0,-51 26 0,3-1 0,0-2 0,-1 0 0,0 0 0,0-1 0,-1-1 0,0 0 0,-1 0 0,0-1 0,15-25 0,65-75 0,-85 99 0,-20 19 0,-19 19 0,-22 39 0,39-42 0,-1-1 0,-31 27 0,40-42 0,0 0 0,0-1 0,-1 1 0,-10 3 0,11-6 0,0 2 0,0 0 0,0 0 0,0 0 0,-8 8 0,-13 8-1365,14-14-5461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4/4/2023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52524" y="4923036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71873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5680953" y="495289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26495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5680953" y="495289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185551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5680953" y="495289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37014F-A53F-D06C-5953-363711A9F5FB}"/>
                  </a:ext>
                </a:extLst>
              </p14:cNvPr>
              <p14:cNvContentPartPr/>
              <p14:nvPr/>
            </p14:nvContentPartPr>
            <p14:xfrm>
              <a:off x="3351195" y="1854990"/>
              <a:ext cx="1154520" cy="564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37014F-A53F-D06C-5953-363711A9F5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42195" y="1845990"/>
                <a:ext cx="117216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B41CB71-B6CB-98B1-2253-3B90FA5AD139}"/>
                  </a:ext>
                </a:extLst>
              </p14:cNvPr>
              <p14:cNvContentPartPr/>
              <p14:nvPr/>
            </p14:nvContentPartPr>
            <p14:xfrm>
              <a:off x="2226915" y="1895310"/>
              <a:ext cx="925560" cy="477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B41CB71-B6CB-98B1-2253-3B90FA5AD13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18275" y="1886670"/>
                <a:ext cx="94320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1599E4B-F989-4FB9-C726-B32AAFC5C3BB}"/>
                  </a:ext>
                </a:extLst>
              </p14:cNvPr>
              <p14:cNvContentPartPr/>
              <p14:nvPr/>
            </p14:nvContentPartPr>
            <p14:xfrm>
              <a:off x="802755" y="1923390"/>
              <a:ext cx="1187640" cy="438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1599E4B-F989-4FB9-C726-B32AAFC5C3B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755" y="1914750"/>
                <a:ext cx="1205280" cy="4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5770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328898" y="239220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02870" y="496203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1522445" y="2413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2785197" y="244678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BAE330-8810-CFDA-8E16-DDE5E659A874}"/>
              </a:ext>
            </a:extLst>
          </p:cNvPr>
          <p:cNvSpPr/>
          <p:nvPr/>
        </p:nvSpPr>
        <p:spPr>
          <a:xfrm>
            <a:off x="4013347" y="2469774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339552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328898" y="239220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52524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1522445" y="2413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2785197" y="244678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</p:spTree>
    <p:extLst>
      <p:ext uri="{BB962C8B-B14F-4D97-AF65-F5344CB8AC3E}">
        <p14:creationId xmlns:p14="http://schemas.microsoft.com/office/powerpoint/2010/main" val="1699703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328898" y="239220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02870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1522445" y="2413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2785197" y="244678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</p:spTree>
    <p:extLst>
      <p:ext uri="{BB962C8B-B14F-4D97-AF65-F5344CB8AC3E}">
        <p14:creationId xmlns:p14="http://schemas.microsoft.com/office/powerpoint/2010/main" val="289673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02870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337448" y="242003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1600200" y="2453194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1F923A-C09E-8FEA-FEAE-B79C0BB39FBD}"/>
              </a:ext>
            </a:extLst>
          </p:cNvPr>
          <p:cNvSpPr/>
          <p:nvPr/>
        </p:nvSpPr>
        <p:spPr>
          <a:xfrm>
            <a:off x="2781277" y="2423639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301378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31569" y="493575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337448" y="242003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1600200" y="2453194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1F923A-C09E-8FEA-FEAE-B79C0BB39FBD}"/>
              </a:ext>
            </a:extLst>
          </p:cNvPr>
          <p:cNvSpPr/>
          <p:nvPr/>
        </p:nvSpPr>
        <p:spPr>
          <a:xfrm>
            <a:off x="2781277" y="2423639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65803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31569" y="493575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337448" y="242003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1600200" y="2453194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</p:spTree>
    <p:extLst>
      <p:ext uri="{BB962C8B-B14F-4D97-AF65-F5344CB8AC3E}">
        <p14:creationId xmlns:p14="http://schemas.microsoft.com/office/powerpoint/2010/main" val="26272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457200" y="1905000"/>
            <a:ext cx="556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9 due tomorrow @ 11:59 PM</a:t>
            </a:r>
          </a:p>
          <a:p>
            <a:endParaRPr lang="en-US" sz="2400" dirty="0"/>
          </a:p>
          <a:p>
            <a:r>
              <a:rPr lang="en-US" sz="2400" dirty="0"/>
              <a:t>Program 4 due Sunday 4/16* </a:t>
            </a:r>
          </a:p>
          <a:p>
            <a:endParaRPr lang="en-US" sz="2400" dirty="0"/>
          </a:p>
          <a:p>
            <a:r>
              <a:rPr lang="en-US" sz="2400" dirty="0"/>
              <a:t>Next Monday’s lecture (4/10) will be asynchronous (don’t come to class)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381E1-69F0-7F12-DCC5-4B4BB9F9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55" y="914400"/>
            <a:ext cx="6231420" cy="44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870240" y="1501034"/>
            <a:ext cx="432816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  <a:r>
              <a:rPr lang="en-US" sz="14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31569" y="493575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337448" y="242003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1600200" y="2453194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5B64E0-D39C-EB83-8661-32A83DF6D39B}"/>
              </a:ext>
            </a:extLst>
          </p:cNvPr>
          <p:cNvSpPr txBox="1"/>
          <p:nvPr/>
        </p:nvSpPr>
        <p:spPr>
          <a:xfrm>
            <a:off x="6423500" y="5778382"/>
            <a:ext cx="4342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Shift</a:t>
            </a:r>
            <a:r>
              <a:rPr lang="en-US" sz="2400" dirty="0"/>
              <a:t> everything over one spot!</a:t>
            </a:r>
          </a:p>
        </p:txBody>
      </p:sp>
    </p:spTree>
    <p:extLst>
      <p:ext uri="{BB962C8B-B14F-4D97-AF65-F5344CB8AC3E}">
        <p14:creationId xmlns:p14="http://schemas.microsoft.com/office/powerpoint/2010/main" val="3896188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228600" y="762000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F2CE4-1E28-9AC5-8168-4A01BEAB1FD5}"/>
              </a:ext>
            </a:extLst>
          </p:cNvPr>
          <p:cNvSpPr txBox="1"/>
          <p:nvPr/>
        </p:nvSpPr>
        <p:spPr>
          <a:xfrm>
            <a:off x="7048500" y="1120676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</a:t>
            </a:r>
            <a:r>
              <a:rPr lang="en-US" sz="2400" i="1" dirty="0"/>
              <a:t>fine</a:t>
            </a:r>
            <a:r>
              <a:rPr lang="en-US" sz="2400" dirty="0"/>
              <a:t>, but the issue is that shifting data can be costly </a:t>
            </a:r>
          </a:p>
          <a:p>
            <a:endParaRPr lang="en-US" sz="2400" dirty="0"/>
          </a:p>
          <a:p>
            <a:r>
              <a:rPr lang="en-US" sz="2400" dirty="0"/>
              <a:t>(think about if this queue has 1000000 things in it</a:t>
            </a:r>
            <a:r>
              <a:rPr lang="en-US" sz="2400" dirty="0">
                <a:sym typeface="Wingdings" panose="05000000000000000000" pitchFamily="2" charset="2"/>
              </a:rPr>
              <a:t> we must shift 999999 elements!)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B39C5-FFED-ACC1-8BFC-7415F09AFA40}"/>
              </a:ext>
            </a:extLst>
          </p:cNvPr>
          <p:cNvSpPr txBox="1"/>
          <p:nvPr/>
        </p:nvSpPr>
        <p:spPr>
          <a:xfrm>
            <a:off x="5409092" y="2438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</p:spTree>
    <p:extLst>
      <p:ext uri="{BB962C8B-B14F-4D97-AF65-F5344CB8AC3E}">
        <p14:creationId xmlns:p14="http://schemas.microsoft.com/office/powerpoint/2010/main" val="1077080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228600" y="762000"/>
            <a:ext cx="609600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- 1; 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F2CE4-1E28-9AC5-8168-4A01BEAB1FD5}"/>
              </a:ext>
            </a:extLst>
          </p:cNvPr>
          <p:cNvSpPr txBox="1"/>
          <p:nvPr/>
        </p:nvSpPr>
        <p:spPr>
          <a:xfrm>
            <a:off x="7048500" y="1120676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</a:t>
            </a:r>
            <a:r>
              <a:rPr lang="en-US" sz="2400" i="1" dirty="0"/>
              <a:t>fine</a:t>
            </a:r>
            <a:r>
              <a:rPr lang="en-US" sz="2400" dirty="0"/>
              <a:t>, but the issue is that shifting data can be costly </a:t>
            </a:r>
          </a:p>
          <a:p>
            <a:endParaRPr lang="en-US" sz="2400" dirty="0"/>
          </a:p>
          <a:p>
            <a:r>
              <a:rPr lang="en-US" sz="2400" dirty="0"/>
              <a:t>(think about if this queue has 1000000 things in it</a:t>
            </a:r>
            <a:r>
              <a:rPr lang="en-US" sz="2400" dirty="0">
                <a:sym typeface="Wingdings" panose="05000000000000000000" pitchFamily="2" charset="2"/>
              </a:rPr>
              <a:t> we must shift 999999 elements!)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B39C5-FFED-ACC1-8BFC-7415F09AFA40}"/>
              </a:ext>
            </a:extLst>
          </p:cNvPr>
          <p:cNvSpPr txBox="1"/>
          <p:nvPr/>
        </p:nvSpPr>
        <p:spPr>
          <a:xfrm>
            <a:off x="5409092" y="24384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637A54-D6FD-5C7B-FA86-88DEEA0D7ADE}"/>
              </a:ext>
            </a:extLst>
          </p:cNvPr>
          <p:cNvSpPr txBox="1"/>
          <p:nvPr/>
        </p:nvSpPr>
        <p:spPr>
          <a:xfrm>
            <a:off x="6934200" y="4697968"/>
            <a:ext cx="4592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a better algorithm that runs in </a:t>
            </a:r>
            <a:r>
              <a:rPr lang="en-US" b="1" dirty="0"/>
              <a:t>constant time </a:t>
            </a:r>
            <a:r>
              <a:rPr lang="en-US" dirty="0"/>
              <a:t>for enqueuing and dequeuing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1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5519-B122-15E0-D806-C58BA76B9CC3}"/>
              </a:ext>
            </a:extLst>
          </p:cNvPr>
          <p:cNvSpPr txBox="1"/>
          <p:nvPr/>
        </p:nvSpPr>
        <p:spPr>
          <a:xfrm>
            <a:off x="8608151" y="1295400"/>
            <a:ext cx="3047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make use of the </a:t>
            </a:r>
            <a:r>
              <a:rPr lang="en-US" sz="2400" b="1" dirty="0"/>
              <a:t>modulus</a:t>
            </a:r>
            <a:r>
              <a:rPr lang="en-US" sz="2400" dirty="0"/>
              <a:t> (%) operator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E7E2B-6577-6338-6788-FC9B70359039}"/>
              </a:ext>
            </a:extLst>
          </p:cNvPr>
          <p:cNvSpPr txBox="1"/>
          <p:nvPr/>
        </p:nvSpPr>
        <p:spPr>
          <a:xfrm>
            <a:off x="8881918" y="3333839"/>
            <a:ext cx="1664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10 % 6 = 4</a:t>
            </a:r>
          </a:p>
          <a:p>
            <a:endParaRPr lang="en-US" sz="2400" dirty="0"/>
          </a:p>
          <a:p>
            <a:r>
              <a:rPr lang="en-US" sz="2400" dirty="0"/>
              <a:t>3 % 6 = 3</a:t>
            </a:r>
          </a:p>
          <a:p>
            <a:endParaRPr lang="en-US" sz="2400" dirty="0"/>
          </a:p>
          <a:p>
            <a:r>
              <a:rPr lang="en-US" sz="2400" dirty="0"/>
              <a:t>6 % 6 = 0</a:t>
            </a:r>
          </a:p>
        </p:txBody>
      </p:sp>
    </p:spTree>
    <p:extLst>
      <p:ext uri="{BB962C8B-B14F-4D97-AF65-F5344CB8AC3E}">
        <p14:creationId xmlns:p14="http://schemas.microsoft.com/office/powerpoint/2010/main" val="1771596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</p:spTree>
    <p:extLst>
      <p:ext uri="{BB962C8B-B14F-4D97-AF65-F5344CB8AC3E}">
        <p14:creationId xmlns:p14="http://schemas.microsoft.com/office/powerpoint/2010/main" val="291781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8119910" y="3834002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84BE3-59F5-CAB7-5FCC-3A608232DFED}"/>
              </a:ext>
            </a:extLst>
          </p:cNvPr>
          <p:cNvSpPr txBox="1"/>
          <p:nvPr/>
        </p:nvSpPr>
        <p:spPr>
          <a:xfrm>
            <a:off x="8113013" y="589768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+ 4) % 6 = </a:t>
            </a:r>
            <a:r>
              <a:rPr lang="en-US" b="1" dirty="0"/>
              <a:t>Insert at spot 4</a:t>
            </a:r>
          </a:p>
        </p:txBody>
      </p:sp>
    </p:spTree>
    <p:extLst>
      <p:ext uri="{BB962C8B-B14F-4D97-AF65-F5344CB8AC3E}">
        <p14:creationId xmlns:p14="http://schemas.microsoft.com/office/powerpoint/2010/main" val="1217230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261212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45675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35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1982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(1 + 1) % 6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25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8454844" y="4358305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598183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677521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8430780" y="4494524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3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633958" y="4734344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</p:spTree>
    <p:extLst>
      <p:ext uri="{BB962C8B-B14F-4D97-AF65-F5344CB8AC3E}">
        <p14:creationId xmlns:p14="http://schemas.microsoft.com/office/powerpoint/2010/main" val="22314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3297015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4488598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183-440B-E400-0332-FB8326EEADBF}"/>
              </a:ext>
            </a:extLst>
          </p:cNvPr>
          <p:cNvSpPr txBox="1"/>
          <p:nvPr/>
        </p:nvSpPr>
        <p:spPr>
          <a:xfrm>
            <a:off x="90678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(2+1) % 6 </a:t>
            </a:r>
            <a:r>
              <a:rPr lang="en-US" b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576951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2410110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748110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65331" y="496265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39583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1F8210-A999-6259-CF3F-531EE67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9353550" cy="2417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31BFCC-EFAF-87EF-3360-253BF1C8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877868"/>
            <a:ext cx="6705600" cy="343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184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C08E3-9392-777B-A699-1276C86D62B8}"/>
              </a:ext>
            </a:extLst>
          </p:cNvPr>
          <p:cNvSpPr txBox="1"/>
          <p:nvPr/>
        </p:nvSpPr>
        <p:spPr>
          <a:xfrm>
            <a:off x="495300" y="838200"/>
            <a:ext cx="112014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printQueue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while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 {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". 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%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0A7AB-7738-1F28-6456-86F8BD479B54}"/>
              </a:ext>
            </a:extLst>
          </p:cNvPr>
          <p:cNvSpPr txBox="1"/>
          <p:nvPr/>
        </p:nvSpPr>
        <p:spPr>
          <a:xfrm>
            <a:off x="472604" y="4419600"/>
            <a:ext cx="102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will print out the queue in the correct order (there is probably a better way to write this)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3BA46-D5AC-CDFF-DED7-7047D605D734}"/>
              </a:ext>
            </a:extLst>
          </p:cNvPr>
          <p:cNvSpPr txBox="1"/>
          <p:nvPr/>
        </p:nvSpPr>
        <p:spPr>
          <a:xfrm>
            <a:off x="495300" y="5388731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while loop stops once we’ve printed all N elements in the queue</a:t>
            </a:r>
          </a:p>
        </p:txBody>
      </p:sp>
    </p:spTree>
    <p:extLst>
      <p:ext uri="{BB962C8B-B14F-4D97-AF65-F5344CB8AC3E}">
        <p14:creationId xmlns:p14="http://schemas.microsoft.com/office/powerpoint/2010/main" val="385740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588958"/>
              </p:ext>
            </p:extLst>
          </p:nvPr>
        </p:nvGraphicFramePr>
        <p:xfrm>
          <a:off x="1676400" y="41148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000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3640666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621215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095146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095F0EE0-42A0-77D4-7688-B210B9AD8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5105400" cy="10400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1E17C2-CB54-5101-E7D9-443684776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669" y="1136732"/>
            <a:ext cx="5715000" cy="1672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41776D-EECF-7C3E-103D-8694284DAB37}"/>
              </a:ext>
            </a:extLst>
          </p:cNvPr>
          <p:cNvSpPr txBox="1"/>
          <p:nvPr/>
        </p:nvSpPr>
        <p:spPr>
          <a:xfrm>
            <a:off x="3276600" y="20009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0A2FE-F542-E829-2F47-FBC078E9CBE4}"/>
              </a:ext>
            </a:extLst>
          </p:cNvPr>
          <p:cNvSpPr txBox="1"/>
          <p:nvPr/>
        </p:nvSpPr>
        <p:spPr>
          <a:xfrm>
            <a:off x="8973234" y="2426143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O(n),   n = | array |</a:t>
            </a:r>
          </a:p>
        </p:txBody>
      </p:sp>
    </p:spTree>
    <p:extLst>
      <p:ext uri="{BB962C8B-B14F-4D97-AF65-F5344CB8AC3E}">
        <p14:creationId xmlns:p14="http://schemas.microsoft.com/office/powerpoint/2010/main" val="1506795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471417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64456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88B050B-98DE-D022-AD16-8E5524F9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838200"/>
            <a:ext cx="6492240" cy="24848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9510C1-FE8F-9751-74FA-91F45027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06515"/>
            <a:ext cx="5334000" cy="17051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79A591-CED3-4F04-868C-A05218403E92}"/>
              </a:ext>
            </a:extLst>
          </p:cNvPr>
          <p:cNvSpPr txBox="1"/>
          <p:nvPr/>
        </p:nvSpPr>
        <p:spPr>
          <a:xfrm>
            <a:off x="5239434" y="18243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BB224D-DB11-D071-B5AA-8FB97519AC84}"/>
              </a:ext>
            </a:extLst>
          </p:cNvPr>
          <p:cNvSpPr txBox="1"/>
          <p:nvPr/>
        </p:nvSpPr>
        <p:spPr>
          <a:xfrm>
            <a:off x="3214077" y="16002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8553F9-ABB9-1592-C58E-4CAED3FFDF78}"/>
              </a:ext>
            </a:extLst>
          </p:cNvPr>
          <p:cNvSpPr txBox="1"/>
          <p:nvPr/>
        </p:nvSpPr>
        <p:spPr>
          <a:xfrm>
            <a:off x="2934050" y="20759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9F0DA-D5F9-2BBB-2A2B-13634B80EF99}"/>
              </a:ext>
            </a:extLst>
          </p:cNvPr>
          <p:cNvSpPr txBox="1"/>
          <p:nvPr/>
        </p:nvSpPr>
        <p:spPr>
          <a:xfrm>
            <a:off x="10210800" y="13832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414D0A-1DD1-7441-8BD6-91BC4B3DE7DC}"/>
              </a:ext>
            </a:extLst>
          </p:cNvPr>
          <p:cNvSpPr txBox="1"/>
          <p:nvPr/>
        </p:nvSpPr>
        <p:spPr>
          <a:xfrm>
            <a:off x="9564469" y="19870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5E202-D07A-07B8-5D76-C3AE051D1EC1}"/>
              </a:ext>
            </a:extLst>
          </p:cNvPr>
          <p:cNvSpPr txBox="1"/>
          <p:nvPr/>
        </p:nvSpPr>
        <p:spPr>
          <a:xfrm>
            <a:off x="8918138" y="235118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3F7AD-2CCC-E739-D2D1-E953E1FF4C2B}"/>
              </a:ext>
            </a:extLst>
          </p:cNvPr>
          <p:cNvSpPr txBox="1"/>
          <p:nvPr/>
        </p:nvSpPr>
        <p:spPr>
          <a:xfrm>
            <a:off x="7162800" y="25971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B8EAD-CA53-3452-BEFB-C5F86C3C8E7D}"/>
              </a:ext>
            </a:extLst>
          </p:cNvPr>
          <p:cNvSpPr txBox="1"/>
          <p:nvPr/>
        </p:nvSpPr>
        <p:spPr>
          <a:xfrm>
            <a:off x="11526664" y="2961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463830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8166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89561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1120CF3D-C40A-A681-9366-3820D7D83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670"/>
          <a:stretch/>
        </p:blipFill>
        <p:spPr>
          <a:xfrm>
            <a:off x="250272" y="1141925"/>
            <a:ext cx="5867400" cy="22354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0FD01BB-C304-6A2D-4BFD-C1FE0F940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1022325"/>
            <a:ext cx="5334000" cy="2474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23BF-3D1A-620A-C7D2-28F5CB97417D}"/>
              </a:ext>
            </a:extLst>
          </p:cNvPr>
          <p:cNvSpPr txBox="1"/>
          <p:nvPr/>
        </p:nvSpPr>
        <p:spPr>
          <a:xfrm>
            <a:off x="1143000" y="1676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7EBFD-15FB-1B8A-E371-DD11773C4A71}"/>
              </a:ext>
            </a:extLst>
          </p:cNvPr>
          <p:cNvSpPr txBox="1"/>
          <p:nvPr/>
        </p:nvSpPr>
        <p:spPr>
          <a:xfrm>
            <a:off x="2971800" y="26670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E056-925E-EC74-B308-7FF1B58C3CD6}"/>
              </a:ext>
            </a:extLst>
          </p:cNvPr>
          <p:cNvSpPr txBox="1"/>
          <p:nvPr/>
        </p:nvSpPr>
        <p:spPr>
          <a:xfrm>
            <a:off x="11049000" y="14478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BBDEF5-1D96-6965-5905-7F5384EF14C2}"/>
              </a:ext>
            </a:extLst>
          </p:cNvPr>
          <p:cNvSpPr txBox="1"/>
          <p:nvPr/>
        </p:nvSpPr>
        <p:spPr>
          <a:xfrm>
            <a:off x="10146201" y="2259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398259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</p:spTree>
    <p:extLst>
      <p:ext uri="{BB962C8B-B14F-4D97-AF65-F5344CB8AC3E}">
        <p14:creationId xmlns:p14="http://schemas.microsoft.com/office/powerpoint/2010/main" val="4298741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81959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2CEAE4F-1D58-A312-5C36-8FDAD84199EE}"/>
              </a:ext>
            </a:extLst>
          </p:cNvPr>
          <p:cNvSpPr txBox="1"/>
          <p:nvPr/>
        </p:nvSpPr>
        <p:spPr>
          <a:xfrm>
            <a:off x="457200" y="171611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this.orders.getFirst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F27420-F00F-26B7-6364-321D326EFE07}"/>
              </a:ext>
            </a:extLst>
          </p:cNvPr>
          <p:cNvSpPr txBox="1"/>
          <p:nvPr/>
        </p:nvSpPr>
        <p:spPr>
          <a:xfrm>
            <a:off x="6378067" y="171611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this.orders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[front]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983DC3-798E-D256-D13F-2A688812AD16}"/>
              </a:ext>
            </a:extLst>
          </p:cNvPr>
          <p:cNvSpPr txBox="1"/>
          <p:nvPr/>
        </p:nvSpPr>
        <p:spPr>
          <a:xfrm>
            <a:off x="4686649" y="1730522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EF050-F9D5-8B68-B829-8BBC3C0D1EAA}"/>
              </a:ext>
            </a:extLst>
          </p:cNvPr>
          <p:cNvSpPr txBox="1"/>
          <p:nvPr/>
        </p:nvSpPr>
        <p:spPr>
          <a:xfrm>
            <a:off x="10170816" y="171611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9447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04918"/>
              </p:ext>
            </p:extLst>
          </p:nvPr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67642" y="497084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EA82B5-EE10-251E-6824-B075F3581C55}"/>
              </a:ext>
            </a:extLst>
          </p:cNvPr>
          <p:cNvSpPr txBox="1"/>
          <p:nvPr/>
        </p:nvSpPr>
        <p:spPr>
          <a:xfrm>
            <a:off x="5486400" y="5602305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our previous array implementation,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  <a:r>
              <a:rPr lang="en-US" sz="2000" dirty="0"/>
              <a:t> pointed to the next </a:t>
            </a:r>
            <a:r>
              <a:rPr lang="en-US" sz="2000" u="sng" dirty="0"/>
              <a:t>empty spot </a:t>
            </a:r>
            <a:r>
              <a:rPr lang="en-US" sz="2000" dirty="0"/>
              <a:t>in the array </a:t>
            </a:r>
          </a:p>
        </p:txBody>
      </p:sp>
    </p:spTree>
    <p:extLst>
      <p:ext uri="{BB962C8B-B14F-4D97-AF65-F5344CB8AC3E}">
        <p14:creationId xmlns:p14="http://schemas.microsoft.com/office/powerpoint/2010/main" val="67326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/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8554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152400" y="762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031040"/>
              </p:ext>
            </p:extLst>
          </p:nvPr>
        </p:nvGraphicFramePr>
        <p:xfrm>
          <a:off x="2400300" y="4108678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217993F-09E2-513F-FC9B-D719BDF8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77005"/>
            <a:ext cx="5070049" cy="16002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C23E52-BB0B-0BB2-15A8-812243F04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725" y="1176386"/>
            <a:ext cx="6520956" cy="23440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25796B-0C1C-FABB-AA43-E7A33AB0174D}"/>
              </a:ext>
            </a:extLst>
          </p:cNvPr>
          <p:cNvSpPr txBox="1"/>
          <p:nvPr/>
        </p:nvSpPr>
        <p:spPr>
          <a:xfrm>
            <a:off x="2693984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C9CDD1-E646-8863-5808-294D9F45C561}"/>
              </a:ext>
            </a:extLst>
          </p:cNvPr>
          <p:cNvSpPr txBox="1"/>
          <p:nvPr/>
        </p:nvSpPr>
        <p:spPr>
          <a:xfrm>
            <a:off x="4686649" y="1803794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2A3FD-DFB7-CF69-0EE4-3ABA30FB8D0F}"/>
              </a:ext>
            </a:extLst>
          </p:cNvPr>
          <p:cNvSpPr txBox="1"/>
          <p:nvPr/>
        </p:nvSpPr>
        <p:spPr>
          <a:xfrm>
            <a:off x="8153400" y="1869300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D7C6-840F-4857-CA14-495618303C54}"/>
              </a:ext>
            </a:extLst>
          </p:cNvPr>
          <p:cNvSpPr txBox="1"/>
          <p:nvPr/>
        </p:nvSpPr>
        <p:spPr>
          <a:xfrm>
            <a:off x="1356918" y="2053461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E94764-591A-3C41-21CF-FC28503A1553}"/>
              </a:ext>
            </a:extLst>
          </p:cNvPr>
          <p:cNvSpPr txBox="1"/>
          <p:nvPr/>
        </p:nvSpPr>
        <p:spPr>
          <a:xfrm>
            <a:off x="1356918" y="231479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BF7957-0064-8133-C3C4-65F8BAC68FF8}"/>
              </a:ext>
            </a:extLst>
          </p:cNvPr>
          <p:cNvSpPr txBox="1"/>
          <p:nvPr/>
        </p:nvSpPr>
        <p:spPr>
          <a:xfrm>
            <a:off x="7699344" y="131161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512F6-E316-415C-3A1B-1D31FA404A4B}"/>
              </a:ext>
            </a:extLst>
          </p:cNvPr>
          <p:cNvSpPr txBox="1"/>
          <p:nvPr/>
        </p:nvSpPr>
        <p:spPr>
          <a:xfrm>
            <a:off x="7590008" y="1589145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E086B1-9DF2-E60F-D457-56D25A0D72E5}"/>
              </a:ext>
            </a:extLst>
          </p:cNvPr>
          <p:cNvSpPr txBox="1"/>
          <p:nvPr/>
        </p:nvSpPr>
        <p:spPr>
          <a:xfrm>
            <a:off x="7047509" y="1724376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8808D-FA2D-D4A2-B271-F97C67026923}"/>
              </a:ext>
            </a:extLst>
          </p:cNvPr>
          <p:cNvSpPr txBox="1"/>
          <p:nvPr/>
        </p:nvSpPr>
        <p:spPr>
          <a:xfrm>
            <a:off x="6332707" y="2238127"/>
            <a:ext cx="723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258E8D-479A-9CB9-5452-F2827A35FCA6}"/>
              </a:ext>
            </a:extLst>
          </p:cNvPr>
          <p:cNvSpPr txBox="1"/>
          <p:nvPr/>
        </p:nvSpPr>
        <p:spPr>
          <a:xfrm>
            <a:off x="1356918" y="2771570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413965-AB15-218B-D7C4-7A170FACA679}"/>
              </a:ext>
            </a:extLst>
          </p:cNvPr>
          <p:cNvSpPr txBox="1"/>
          <p:nvPr/>
        </p:nvSpPr>
        <p:spPr>
          <a:xfrm>
            <a:off x="6723843" y="3158478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 = # of elements in queue</a:t>
            </a:r>
          </a:p>
        </p:txBody>
      </p:sp>
    </p:spTree>
    <p:extLst>
      <p:ext uri="{BB962C8B-B14F-4D97-AF65-F5344CB8AC3E}">
        <p14:creationId xmlns:p14="http://schemas.microsoft.com/office/powerpoint/2010/main" val="35805447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524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 Runtime Analysis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4EF0C15-F2D4-31B5-4E04-0073CD20D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666926"/>
              </p:ext>
            </p:extLst>
          </p:nvPr>
        </p:nvGraphicFramePr>
        <p:xfrm>
          <a:off x="5410200" y="645393"/>
          <a:ext cx="60197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0194">
                  <a:extLst>
                    <a:ext uri="{9D8B030D-6E8A-4147-A177-3AD203B41FA5}">
                      <a16:colId xmlns:a16="http://schemas.microsoft.com/office/drawing/2014/main" val="249786351"/>
                    </a:ext>
                  </a:extLst>
                </a:gridCol>
                <a:gridCol w="2236708">
                  <a:extLst>
                    <a:ext uri="{9D8B030D-6E8A-4147-A177-3AD203B41FA5}">
                      <a16:colId xmlns:a16="http://schemas.microsoft.com/office/drawing/2014/main" val="1583973979"/>
                    </a:ext>
                  </a:extLst>
                </a:gridCol>
                <a:gridCol w="2232897">
                  <a:extLst>
                    <a:ext uri="{9D8B030D-6E8A-4147-A177-3AD203B41FA5}">
                      <a16:colId xmlns:a16="http://schemas.microsoft.com/office/drawing/2014/main" val="3278415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274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26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Enqueue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367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137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07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Print Queue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873134"/>
                  </a:ext>
                </a:extLst>
              </a:tr>
            </a:tbl>
          </a:graphicData>
        </a:graphic>
      </p:graphicFrame>
      <p:graphicFrame>
        <p:nvGraphicFramePr>
          <p:cNvPr id="18" name="Table 30">
            <a:extLst>
              <a:ext uri="{FF2B5EF4-FFF2-40B4-BE49-F238E27FC236}">
                <a16:creationId xmlns:a16="http://schemas.microsoft.com/office/drawing/2014/main" id="{24112FFB-6ABC-BF9C-33FD-1B78D3ECA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686959"/>
              </p:ext>
            </p:extLst>
          </p:nvPr>
        </p:nvGraphicFramePr>
        <p:xfrm>
          <a:off x="5410200" y="3839352"/>
          <a:ext cx="62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0">
                  <a:extLst>
                    <a:ext uri="{9D8B030D-6E8A-4147-A177-3AD203B41FA5}">
                      <a16:colId xmlns:a16="http://schemas.microsoft.com/office/drawing/2014/main" val="282594580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722367190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8738967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Array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w/ Linked List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649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Creation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296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Push()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325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Pop()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7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peek()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70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Print()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11697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0383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Stack Runtime Analysis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5147C8-7D0D-58CE-8E9B-FD4493737A05}"/>
              </a:ext>
            </a:extLst>
          </p:cNvPr>
          <p:cNvSpPr txBox="1"/>
          <p:nvPr/>
        </p:nvSpPr>
        <p:spPr>
          <a:xfrm>
            <a:off x="528506" y="4027648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stack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88E59F-3B4C-EAE9-3418-8AC65D2CC3E9}"/>
              </a:ext>
            </a:extLst>
          </p:cNvPr>
          <p:cNvSpPr txBox="1"/>
          <p:nvPr/>
        </p:nvSpPr>
        <p:spPr>
          <a:xfrm>
            <a:off x="550877" y="1143000"/>
            <a:ext cx="388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Takeaway</a:t>
            </a:r>
            <a:r>
              <a:rPr lang="en-US" sz="2400" dirty="0"/>
              <a:t>: Adding and removing elements from a </a:t>
            </a:r>
            <a:r>
              <a:rPr lang="en-US" sz="2400" b="1" dirty="0"/>
              <a:t>queue</a:t>
            </a:r>
            <a:r>
              <a:rPr lang="en-US" sz="2400" dirty="0"/>
              <a:t> runs in constant time (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O(1)</a:t>
            </a:r>
            <a:r>
              <a:rPr lang="en-US" sz="2400" dirty="0"/>
              <a:t> 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6AC427-6507-6AA8-52EF-7D3413AD8E46}"/>
              </a:ext>
            </a:extLst>
          </p:cNvPr>
          <p:cNvSpPr txBox="1"/>
          <p:nvPr/>
        </p:nvSpPr>
        <p:spPr>
          <a:xfrm>
            <a:off x="1447800" y="279898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(FIFO)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E30415-6701-B033-57D8-9DBCDE289949}"/>
              </a:ext>
            </a:extLst>
          </p:cNvPr>
          <p:cNvSpPr txBox="1"/>
          <p:nvPr/>
        </p:nvSpPr>
        <p:spPr>
          <a:xfrm>
            <a:off x="1447800" y="5801326"/>
            <a:ext cx="13901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(LIFO)</a:t>
            </a:r>
          </a:p>
        </p:txBody>
      </p:sp>
    </p:spTree>
    <p:extLst>
      <p:ext uri="{BB962C8B-B14F-4D97-AF65-F5344CB8AC3E}">
        <p14:creationId xmlns:p14="http://schemas.microsoft.com/office/powerpoint/2010/main" val="16632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67642" y="497084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10026941" y="37408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2476166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3067642" y="497084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256992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52524" y="4923036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31442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1631C-041C-7104-DA05-4415F585A1F9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    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F78F3684-0D43-4F26-20FF-650698D66D62}"/>
              </a:ext>
            </a:extLst>
          </p:cNvPr>
          <p:cNvSpPr/>
          <p:nvPr/>
        </p:nvSpPr>
        <p:spPr>
          <a:xfrm rot="16200000">
            <a:off x="4452524" y="4923036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10132050" y="3892048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Sarah</a:t>
            </a:r>
          </a:p>
        </p:txBody>
      </p:sp>
    </p:spTree>
    <p:extLst>
      <p:ext uri="{BB962C8B-B14F-4D97-AF65-F5344CB8AC3E}">
        <p14:creationId xmlns:p14="http://schemas.microsoft.com/office/powerpoint/2010/main" val="284355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6299</TotalTime>
  <Words>4639</Words>
  <Application>Microsoft Office PowerPoint</Application>
  <PresentationFormat>Widescreen</PresentationFormat>
  <Paragraphs>1233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55</cp:revision>
  <dcterms:created xsi:type="dcterms:W3CDTF">2022-08-21T16:55:59Z</dcterms:created>
  <dcterms:modified xsi:type="dcterms:W3CDTF">2023-04-04T19:28:10Z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