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51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>
        <p:scale>
          <a:sx n="150" d="100"/>
          <a:sy n="150" d="100"/>
        </p:scale>
        <p:origin x="416" y="4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Queues (Array Implementation)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2CEAE4F-1D58-A312-5C36-8FDAD84199EE}"/>
              </a:ext>
            </a:extLst>
          </p:cNvPr>
          <p:cNvSpPr txBox="1"/>
          <p:nvPr/>
        </p:nvSpPr>
        <p:spPr>
          <a:xfrm>
            <a:off x="457200" y="171611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this.orders.getFirst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27420-F00F-26B7-6364-321D326EFE07}"/>
              </a:ext>
            </a:extLst>
          </p:cNvPr>
          <p:cNvSpPr txBox="1"/>
          <p:nvPr/>
        </p:nvSpPr>
        <p:spPr>
          <a:xfrm>
            <a:off x="6378067" y="1716116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this.orders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[front] </a:t>
            </a:r>
          </a:p>
        </p:txBody>
      </p:sp>
    </p:spTree>
    <p:extLst>
      <p:ext uri="{BB962C8B-B14F-4D97-AF65-F5344CB8AC3E}">
        <p14:creationId xmlns:p14="http://schemas.microsoft.com/office/powerpoint/2010/main" val="42987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81959"/>
              </p:ext>
            </p:extLst>
          </p:nvPr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2CEAE4F-1D58-A312-5C36-8FDAD84199EE}"/>
              </a:ext>
            </a:extLst>
          </p:cNvPr>
          <p:cNvSpPr txBox="1"/>
          <p:nvPr/>
        </p:nvSpPr>
        <p:spPr>
          <a:xfrm>
            <a:off x="457200" y="171611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this.orders.getFirst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27420-F00F-26B7-6364-321D326EFE07}"/>
              </a:ext>
            </a:extLst>
          </p:cNvPr>
          <p:cNvSpPr txBox="1"/>
          <p:nvPr/>
        </p:nvSpPr>
        <p:spPr>
          <a:xfrm>
            <a:off x="6378067" y="1716116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this.orders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[front]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83DC3-798E-D256-D13F-2A688812AD16}"/>
              </a:ext>
            </a:extLst>
          </p:cNvPr>
          <p:cNvSpPr txBox="1"/>
          <p:nvPr/>
        </p:nvSpPr>
        <p:spPr>
          <a:xfrm>
            <a:off x="4686649" y="1730522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EF050-F9D5-8B68-B829-8BBC3C0D1EAA}"/>
              </a:ext>
            </a:extLst>
          </p:cNvPr>
          <p:cNvSpPr txBox="1"/>
          <p:nvPr/>
        </p:nvSpPr>
        <p:spPr>
          <a:xfrm>
            <a:off x="10170816" y="1716116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19447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217993F-09E2-513F-FC9B-D719BDF8B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77005"/>
            <a:ext cx="5070049" cy="1600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C23E52-BB0B-0BB2-15A8-812243F04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725" y="1176386"/>
            <a:ext cx="6520956" cy="2344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85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031040"/>
              </p:ext>
            </p:extLst>
          </p:nvPr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217993F-09E2-513F-FC9B-D719BDF8B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77005"/>
            <a:ext cx="5070049" cy="1600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C23E52-BB0B-0BB2-15A8-812243F04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725" y="1176386"/>
            <a:ext cx="6520956" cy="2344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25796B-0C1C-FABB-AA43-E7A33AB0174D}"/>
              </a:ext>
            </a:extLst>
          </p:cNvPr>
          <p:cNvSpPr txBox="1"/>
          <p:nvPr/>
        </p:nvSpPr>
        <p:spPr>
          <a:xfrm>
            <a:off x="2693984" y="1589145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9CDD1-E646-8863-5808-294D9F45C561}"/>
              </a:ext>
            </a:extLst>
          </p:cNvPr>
          <p:cNvSpPr txBox="1"/>
          <p:nvPr/>
        </p:nvSpPr>
        <p:spPr>
          <a:xfrm>
            <a:off x="4686649" y="1803794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2A3FD-DFB7-CF69-0EE4-3ABA30FB8D0F}"/>
              </a:ext>
            </a:extLst>
          </p:cNvPr>
          <p:cNvSpPr txBox="1"/>
          <p:nvPr/>
        </p:nvSpPr>
        <p:spPr>
          <a:xfrm>
            <a:off x="8153400" y="1869300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5D7C6-840F-4857-CA14-495618303C54}"/>
              </a:ext>
            </a:extLst>
          </p:cNvPr>
          <p:cNvSpPr txBox="1"/>
          <p:nvPr/>
        </p:nvSpPr>
        <p:spPr>
          <a:xfrm>
            <a:off x="1356918" y="2053461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E94764-591A-3C41-21CF-FC28503A1553}"/>
              </a:ext>
            </a:extLst>
          </p:cNvPr>
          <p:cNvSpPr txBox="1"/>
          <p:nvPr/>
        </p:nvSpPr>
        <p:spPr>
          <a:xfrm>
            <a:off x="1356918" y="2314795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BF7957-0064-8133-C3C4-65F8BAC68FF8}"/>
              </a:ext>
            </a:extLst>
          </p:cNvPr>
          <p:cNvSpPr txBox="1"/>
          <p:nvPr/>
        </p:nvSpPr>
        <p:spPr>
          <a:xfrm>
            <a:off x="7699344" y="1311617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512F6-E316-415C-3A1B-1D31FA404A4B}"/>
              </a:ext>
            </a:extLst>
          </p:cNvPr>
          <p:cNvSpPr txBox="1"/>
          <p:nvPr/>
        </p:nvSpPr>
        <p:spPr>
          <a:xfrm>
            <a:off x="7590008" y="1589145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086B1-9DF2-E60F-D457-56D25A0D72E5}"/>
              </a:ext>
            </a:extLst>
          </p:cNvPr>
          <p:cNvSpPr txBox="1"/>
          <p:nvPr/>
        </p:nvSpPr>
        <p:spPr>
          <a:xfrm>
            <a:off x="7047509" y="1724376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8808D-FA2D-D4A2-B271-F97C67026923}"/>
              </a:ext>
            </a:extLst>
          </p:cNvPr>
          <p:cNvSpPr txBox="1"/>
          <p:nvPr/>
        </p:nvSpPr>
        <p:spPr>
          <a:xfrm>
            <a:off x="6332707" y="2238127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258E8D-479A-9CB9-5452-F2827A35FCA6}"/>
              </a:ext>
            </a:extLst>
          </p:cNvPr>
          <p:cNvSpPr txBox="1"/>
          <p:nvPr/>
        </p:nvSpPr>
        <p:spPr>
          <a:xfrm>
            <a:off x="1356918" y="2771570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# of elements in 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413965-AB15-218B-D7C4-7A170FACA679}"/>
              </a:ext>
            </a:extLst>
          </p:cNvPr>
          <p:cNvSpPr txBox="1"/>
          <p:nvPr/>
        </p:nvSpPr>
        <p:spPr>
          <a:xfrm>
            <a:off x="6723843" y="315847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# of elements in queue</a:t>
            </a:r>
          </a:p>
        </p:txBody>
      </p:sp>
    </p:spTree>
    <p:extLst>
      <p:ext uri="{BB962C8B-B14F-4D97-AF65-F5344CB8AC3E}">
        <p14:creationId xmlns:p14="http://schemas.microsoft.com/office/powerpoint/2010/main" val="358054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6705600" y="1524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66926"/>
              </p:ext>
            </p:extLst>
          </p:nvPr>
        </p:nvGraphicFramePr>
        <p:xfrm>
          <a:off x="5410200" y="645393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graphicFrame>
        <p:nvGraphicFramePr>
          <p:cNvPr id="18" name="Table 30">
            <a:extLst>
              <a:ext uri="{FF2B5EF4-FFF2-40B4-BE49-F238E27FC236}">
                <a16:creationId xmlns:a16="http://schemas.microsoft.com/office/drawing/2014/main" id="{24112FFB-6ABC-BF9C-33FD-1B78D3ECA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86959"/>
              </p:ext>
            </p:extLst>
          </p:nvPr>
        </p:nvGraphicFramePr>
        <p:xfrm>
          <a:off x="5410200" y="3839352"/>
          <a:ext cx="624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peek()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482E8F1-988C-3479-7E14-8E512E9881F3}"/>
              </a:ext>
            </a:extLst>
          </p:cNvPr>
          <p:cNvSpPr txBox="1"/>
          <p:nvPr/>
        </p:nvSpPr>
        <p:spPr>
          <a:xfrm>
            <a:off x="7155041" y="340383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 Runtime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5147C8-7D0D-58CE-8E9B-FD4493737A05}"/>
              </a:ext>
            </a:extLst>
          </p:cNvPr>
          <p:cNvSpPr txBox="1"/>
          <p:nvPr/>
        </p:nvSpPr>
        <p:spPr>
          <a:xfrm>
            <a:off x="528506" y="4027648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</a:t>
            </a:r>
            <a:r>
              <a:rPr lang="en-US" sz="2400" dirty="0"/>
              <a:t>: Adding and removing elements from a </a:t>
            </a:r>
            <a:r>
              <a:rPr lang="en-US" sz="2400" b="1" dirty="0"/>
              <a:t>stack</a:t>
            </a:r>
            <a:r>
              <a:rPr lang="en-US" sz="2400" dirty="0"/>
              <a:t>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88E59F-3B4C-EAE9-3418-8AC65D2CC3E9}"/>
              </a:ext>
            </a:extLst>
          </p:cNvPr>
          <p:cNvSpPr txBox="1"/>
          <p:nvPr/>
        </p:nvSpPr>
        <p:spPr>
          <a:xfrm>
            <a:off x="550877" y="11430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</a:t>
            </a:r>
            <a:r>
              <a:rPr lang="en-US" sz="2400" dirty="0"/>
              <a:t>: Adding and removing elements from a </a:t>
            </a:r>
            <a:r>
              <a:rPr lang="en-US" sz="2400" b="1" dirty="0"/>
              <a:t>queue</a:t>
            </a:r>
            <a:r>
              <a:rPr lang="en-US" sz="2400" dirty="0"/>
              <a:t>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AC427-6507-6AA8-52EF-7D3413AD8E46}"/>
              </a:ext>
            </a:extLst>
          </p:cNvPr>
          <p:cNvSpPr txBox="1"/>
          <p:nvPr/>
        </p:nvSpPr>
        <p:spPr>
          <a:xfrm>
            <a:off x="1447800" y="279898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(FIFO)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E30415-6701-B033-57D8-9DBCDE289949}"/>
              </a:ext>
            </a:extLst>
          </p:cNvPr>
          <p:cNvSpPr txBox="1"/>
          <p:nvPr/>
        </p:nvSpPr>
        <p:spPr>
          <a:xfrm>
            <a:off x="1447800" y="580132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(LIFO)</a:t>
            </a:r>
          </a:p>
        </p:txBody>
      </p:sp>
    </p:spTree>
    <p:extLst>
      <p:ext uri="{BB962C8B-B14F-4D97-AF65-F5344CB8AC3E}">
        <p14:creationId xmlns:p14="http://schemas.microsoft.com/office/powerpoint/2010/main" val="16632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6705600" y="1524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645393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graphicFrame>
        <p:nvGraphicFramePr>
          <p:cNvPr id="18" name="Table 30">
            <a:extLst>
              <a:ext uri="{FF2B5EF4-FFF2-40B4-BE49-F238E27FC236}">
                <a16:creationId xmlns:a16="http://schemas.microsoft.com/office/drawing/2014/main" id="{24112FFB-6ABC-BF9C-33FD-1B78D3ECA635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3839352"/>
          <a:ext cx="624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peek()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482E8F1-988C-3479-7E14-8E512E9881F3}"/>
              </a:ext>
            </a:extLst>
          </p:cNvPr>
          <p:cNvSpPr txBox="1"/>
          <p:nvPr/>
        </p:nvSpPr>
        <p:spPr>
          <a:xfrm>
            <a:off x="7155041" y="340383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 Runtime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5885C-B433-891F-A8D2-12203674843B}"/>
              </a:ext>
            </a:extLst>
          </p:cNvPr>
          <p:cNvSpPr txBox="1"/>
          <p:nvPr/>
        </p:nvSpPr>
        <p:spPr>
          <a:xfrm>
            <a:off x="457200" y="61921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data structure should </a:t>
            </a:r>
            <a:r>
              <a:rPr lang="en-US" i="1" dirty="0"/>
              <a:t>you</a:t>
            </a:r>
            <a:r>
              <a:rPr lang="en-US" dirty="0"/>
              <a:t> use?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E6BBC-B600-72F4-4210-522F03BF3B9B}"/>
              </a:ext>
            </a:extLst>
          </p:cNvPr>
          <p:cNvSpPr/>
          <p:nvPr/>
        </p:nvSpPr>
        <p:spPr>
          <a:xfrm>
            <a:off x="685800" y="1066800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 depends</a:t>
            </a:r>
          </a:p>
        </p:txBody>
      </p:sp>
    </p:spTree>
    <p:extLst>
      <p:ext uri="{BB962C8B-B14F-4D97-AF65-F5344CB8AC3E}">
        <p14:creationId xmlns:p14="http://schemas.microsoft.com/office/powerpoint/2010/main" val="750134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6705600" y="1524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645393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graphicFrame>
        <p:nvGraphicFramePr>
          <p:cNvPr id="18" name="Table 30">
            <a:extLst>
              <a:ext uri="{FF2B5EF4-FFF2-40B4-BE49-F238E27FC236}">
                <a16:creationId xmlns:a16="http://schemas.microsoft.com/office/drawing/2014/main" id="{24112FFB-6ABC-BF9C-33FD-1B78D3ECA635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3839352"/>
          <a:ext cx="624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peek()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482E8F1-988C-3479-7E14-8E512E9881F3}"/>
              </a:ext>
            </a:extLst>
          </p:cNvPr>
          <p:cNvSpPr txBox="1"/>
          <p:nvPr/>
        </p:nvSpPr>
        <p:spPr>
          <a:xfrm>
            <a:off x="7155041" y="340383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 Runtime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5885C-B433-891F-A8D2-12203674843B}"/>
              </a:ext>
            </a:extLst>
          </p:cNvPr>
          <p:cNvSpPr txBox="1"/>
          <p:nvPr/>
        </p:nvSpPr>
        <p:spPr>
          <a:xfrm>
            <a:off x="457200" y="61921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data structure should </a:t>
            </a:r>
            <a:r>
              <a:rPr lang="en-US" i="1" dirty="0"/>
              <a:t>you</a:t>
            </a:r>
            <a:r>
              <a:rPr lang="en-US" dirty="0"/>
              <a:t> use?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E6BBC-B600-72F4-4210-522F03BF3B9B}"/>
              </a:ext>
            </a:extLst>
          </p:cNvPr>
          <p:cNvSpPr/>
          <p:nvPr/>
        </p:nvSpPr>
        <p:spPr>
          <a:xfrm>
            <a:off x="685800" y="1066800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 depends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0DBC6-FCD5-D057-BF73-547AF4218E2F}"/>
              </a:ext>
            </a:extLst>
          </p:cNvPr>
          <p:cNvSpPr txBox="1"/>
          <p:nvPr/>
        </p:nvSpPr>
        <p:spPr>
          <a:xfrm>
            <a:off x="228600" y="2999887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structures always have tradeoffs.</a:t>
            </a:r>
          </a:p>
          <a:p>
            <a:endParaRPr lang="en-US" dirty="0"/>
          </a:p>
          <a:p>
            <a:r>
              <a:rPr lang="en-US" dirty="0"/>
              <a:t>With stacks and queues, the important thing to consider is </a:t>
            </a:r>
            <a:r>
              <a:rPr lang="en-US" b="1" dirty="0"/>
              <a:t>the order </a:t>
            </a:r>
            <a:r>
              <a:rPr lang="en-US" dirty="0"/>
              <a:t>of how you want your data to be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2A1DB-31F7-AB6D-E9E2-FF4CB202C7F1}"/>
              </a:ext>
            </a:extLst>
          </p:cNvPr>
          <p:cNvSpPr txBox="1"/>
          <p:nvPr/>
        </p:nvSpPr>
        <p:spPr>
          <a:xfrm>
            <a:off x="990600" y="4724400"/>
            <a:ext cx="2553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Stacks </a:t>
            </a:r>
            <a:r>
              <a:rPr lang="en-US" sz="2400" dirty="0">
                <a:sym typeface="Wingdings" panose="05000000000000000000" pitchFamily="2" charset="2"/>
              </a:rPr>
              <a:t> LIFO</a:t>
            </a:r>
          </a:p>
          <a:p>
            <a:r>
              <a:rPr lang="en-US" sz="2400" dirty="0">
                <a:sym typeface="Wingdings" panose="05000000000000000000" pitchFamily="2" charset="2"/>
              </a:rPr>
              <a:t>Queues  FIFO*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45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6705600" y="1524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645393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graphicFrame>
        <p:nvGraphicFramePr>
          <p:cNvPr id="18" name="Table 30">
            <a:extLst>
              <a:ext uri="{FF2B5EF4-FFF2-40B4-BE49-F238E27FC236}">
                <a16:creationId xmlns:a16="http://schemas.microsoft.com/office/drawing/2014/main" id="{24112FFB-6ABC-BF9C-33FD-1B78D3ECA635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3839352"/>
          <a:ext cx="624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peek()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482E8F1-988C-3479-7E14-8E512E9881F3}"/>
              </a:ext>
            </a:extLst>
          </p:cNvPr>
          <p:cNvSpPr txBox="1"/>
          <p:nvPr/>
        </p:nvSpPr>
        <p:spPr>
          <a:xfrm>
            <a:off x="7155041" y="340383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 Runtime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B4299-40A6-A4B9-C20C-4C778D3A956E}"/>
              </a:ext>
            </a:extLst>
          </p:cNvPr>
          <p:cNvSpPr txBox="1"/>
          <p:nvPr/>
        </p:nvSpPr>
        <p:spPr>
          <a:xfrm>
            <a:off x="685800" y="3936209"/>
            <a:ext cx="44230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Applications of Stack Data Structures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Tracking function calls in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browser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Undo/Redo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Recursion/Backtracking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CSCI 232 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FE3D9E-D411-1FFD-2F15-39D584061765}"/>
              </a:ext>
            </a:extLst>
          </p:cNvPr>
          <p:cNvSpPr txBox="1"/>
          <p:nvPr/>
        </p:nvSpPr>
        <p:spPr>
          <a:xfrm>
            <a:off x="533400" y="742250"/>
            <a:ext cx="41088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Applications of Queue Data Structures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waiting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Operating System task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Server Request Handlers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CSCI 232 Algorithms</a:t>
            </a:r>
          </a:p>
        </p:txBody>
      </p:sp>
    </p:spTree>
    <p:extLst>
      <p:ext uri="{BB962C8B-B14F-4D97-AF65-F5344CB8AC3E}">
        <p14:creationId xmlns:p14="http://schemas.microsoft.com/office/powerpoint/2010/main" val="3063409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2FCBD-A88F-905C-1CCA-2D19DE4C65A2}"/>
              </a:ext>
            </a:extLst>
          </p:cNvPr>
          <p:cNvSpPr txBox="1"/>
          <p:nvPr/>
        </p:nvSpPr>
        <p:spPr>
          <a:xfrm>
            <a:off x="228600" y="304800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Most of the time, queues will operate in a FIFO fashion, however there may be times we want to dequeue the item with the </a:t>
            </a:r>
            <a:r>
              <a:rPr lang="en-US" sz="2400" b="1" dirty="0"/>
              <a:t>highest priority</a:t>
            </a:r>
          </a:p>
        </p:txBody>
      </p:sp>
      <p:pic>
        <p:nvPicPr>
          <p:cNvPr id="1026" name="Picture 2" descr="Priority Queue Data Structure">
            <a:extLst>
              <a:ext uri="{FF2B5EF4-FFF2-40B4-BE49-F238E27FC236}">
                <a16:creationId xmlns:a16="http://schemas.microsoft.com/office/drawing/2014/main" id="{8FD6221C-700A-A2E6-2854-C63D51BC6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5088993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5DCB73-1141-90E7-A84E-BA838DBCA270}"/>
              </a:ext>
            </a:extLst>
          </p:cNvPr>
          <p:cNvSpPr txBox="1"/>
          <p:nvPr/>
        </p:nvSpPr>
        <p:spPr>
          <a:xfrm>
            <a:off x="5791200" y="1828800"/>
            <a:ext cx="58116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Priority queue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in a data structure is an extension of a linear queue that possesses the following properties: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Every element has a certain priority assigned to it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1A90D-1682-9AA2-1F82-507AF0B393E5}"/>
              </a:ext>
            </a:extLst>
          </p:cNvPr>
          <p:cNvSpPr txBox="1"/>
          <p:nvPr/>
        </p:nvSpPr>
        <p:spPr>
          <a:xfrm>
            <a:off x="5572832" y="505634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enqueue something, we might need to “shuffle” that item into the correct spot of the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257851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2050" name="Picture 2" descr="Deque in Python - GeeksforGeeks">
            <a:extLst>
              <a:ext uri="{FF2B5EF4-FFF2-40B4-BE49-F238E27FC236}">
                <a16:creationId xmlns:a16="http://schemas.microsoft.com/office/drawing/2014/main" id="{E4331C7D-5C85-C28C-DF53-3770DB9C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69304"/>
            <a:ext cx="1023355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079BE3-98C1-B4EA-09EC-29C40F45A69E}"/>
              </a:ext>
            </a:extLst>
          </p:cNvPr>
          <p:cNvSpPr txBox="1"/>
          <p:nvPr/>
        </p:nvSpPr>
        <p:spPr>
          <a:xfrm>
            <a:off x="533400" y="30480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double-ended queue, or a </a:t>
            </a:r>
            <a:r>
              <a:rPr lang="en-US" sz="2400" b="1" dirty="0"/>
              <a:t>deque</a:t>
            </a:r>
            <a:r>
              <a:rPr lang="en-US" sz="2400" dirty="0"/>
              <a:t> (deck) is a type of queue in which insertion and removal of elements can either be performed from the front or the rear</a:t>
            </a:r>
          </a:p>
        </p:txBody>
      </p:sp>
    </p:spTree>
    <p:extLst>
      <p:ext uri="{BB962C8B-B14F-4D97-AF65-F5344CB8AC3E}">
        <p14:creationId xmlns:p14="http://schemas.microsoft.com/office/powerpoint/2010/main" val="353939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457200" y="19050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class on Friday</a:t>
            </a:r>
          </a:p>
          <a:p>
            <a:endParaRPr lang="en-US" sz="2400" dirty="0"/>
          </a:p>
          <a:p>
            <a:r>
              <a:rPr lang="en-US" sz="2400" dirty="0"/>
              <a:t>Program 4 due Wednesday 4/19* </a:t>
            </a:r>
          </a:p>
          <a:p>
            <a:endParaRPr lang="en-US" sz="2400" dirty="0"/>
          </a:p>
          <a:p>
            <a:r>
              <a:rPr lang="en-US" sz="2400" dirty="0"/>
              <a:t>Monday’s lecture (4/10) will be asynchronous (don’t come to class)</a:t>
            </a:r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4BD6B-0306-64C3-3A52-F36FCAF07764}"/>
              </a:ext>
            </a:extLst>
          </p:cNvPr>
          <p:cNvSpPr txBox="1"/>
          <p:nvPr/>
        </p:nvSpPr>
        <p:spPr>
          <a:xfrm>
            <a:off x="705310" y="304800"/>
            <a:ext cx="934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real world, when you want to use a Queue, Stack, Deque, or a Priority Queue, you will likely import this data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252C4-1544-A9D3-8690-20CF8479087E}"/>
              </a:ext>
            </a:extLst>
          </p:cNvPr>
          <p:cNvSpPr txBox="1"/>
          <p:nvPr/>
        </p:nvSpPr>
        <p:spPr>
          <a:xfrm>
            <a:off x="726477" y="1676400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import.java.util.Stack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FD2F9-7F71-C9EB-9D30-158AEC59D383}"/>
              </a:ext>
            </a:extLst>
          </p:cNvPr>
          <p:cNvSpPr txBox="1"/>
          <p:nvPr/>
        </p:nvSpPr>
        <p:spPr>
          <a:xfrm>
            <a:off x="726477" y="3246428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import.java.util.Queue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0F748-6317-13E2-97D2-16E698511F24}"/>
              </a:ext>
            </a:extLst>
          </p:cNvPr>
          <p:cNvSpPr txBox="1"/>
          <p:nvPr/>
        </p:nvSpPr>
        <p:spPr>
          <a:xfrm>
            <a:off x="5638800" y="3175904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java.util.Queue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is an interface. We cannot create a Queue object. </a:t>
            </a:r>
          </a:p>
          <a:p>
            <a:r>
              <a:rPr lang="en-US" dirty="0"/>
              <a:t>Instead, we create an instance of an object </a:t>
            </a:r>
            <a:r>
              <a:rPr lang="en-US" i="1" dirty="0"/>
              <a:t>that implements </a:t>
            </a:r>
            <a:r>
              <a:rPr lang="en-US" dirty="0"/>
              <a:t>this 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ECC6A-6752-E9BA-C59D-3CA07CE7AB58}"/>
              </a:ext>
            </a:extLst>
          </p:cNvPr>
          <p:cNvSpPr txBox="1"/>
          <p:nvPr/>
        </p:nvSpPr>
        <p:spPr>
          <a:xfrm>
            <a:off x="381000" y="5036433"/>
            <a:ext cx="6045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of the Classes that implement the Queue interface: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PriorityQueue</a:t>
            </a:r>
            <a:r>
              <a:rPr lang="en-US" dirty="0"/>
              <a:t> (</a:t>
            </a:r>
            <a:r>
              <a:rPr lang="en-US" dirty="0" err="1">
                <a:latin typeface="Consolas" panose="020B0609020204030204" pitchFamily="49" charset="0"/>
              </a:rPr>
              <a:t>java.util.PriorityQueue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Linked List (</a:t>
            </a:r>
            <a:r>
              <a:rPr lang="en-US" dirty="0" err="1">
                <a:latin typeface="Consolas" panose="020B0609020204030204" pitchFamily="49" charset="0"/>
              </a:rPr>
              <a:t>java.util.LinkedList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7D72D-41A5-CFE1-729F-DE4DB8AA529C}"/>
              </a:ext>
            </a:extLst>
          </p:cNvPr>
          <p:cNvSpPr txBox="1"/>
          <p:nvPr/>
        </p:nvSpPr>
        <p:spPr>
          <a:xfrm>
            <a:off x="329704" y="6103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(If you need a FIFO queue, Linked List is the way to go…)</a:t>
            </a:r>
          </a:p>
        </p:txBody>
      </p:sp>
    </p:spTree>
    <p:extLst>
      <p:ext uri="{BB962C8B-B14F-4D97-AF65-F5344CB8AC3E}">
        <p14:creationId xmlns:p14="http://schemas.microsoft.com/office/powerpoint/2010/main" val="2066677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8042F6-A293-B0D5-2C55-32DF42779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000"/>
            <a:ext cx="569350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0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FD08D5-860D-E107-EF57-AD6F858B3890}"/>
              </a:ext>
            </a:extLst>
          </p:cNvPr>
          <p:cNvSpPr txBox="1"/>
          <p:nvPr/>
        </p:nvSpPr>
        <p:spPr>
          <a:xfrm>
            <a:off x="381000" y="121667"/>
            <a:ext cx="480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9" name="Picture 2" descr="Queue (abstract data type) - Wikipedia">
            <a:extLst>
              <a:ext uri="{FF2B5EF4-FFF2-40B4-BE49-F238E27FC236}">
                <a16:creationId xmlns:a16="http://schemas.microsoft.com/office/drawing/2014/main" id="{32F1146A-55A7-B35F-E061-39673854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45301"/>
            <a:ext cx="4191000" cy="274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52DD0C-9AC0-1832-7B9E-764CFC3DDDE8}"/>
              </a:ext>
            </a:extLst>
          </p:cNvPr>
          <p:cNvSpPr txBox="1"/>
          <p:nvPr/>
        </p:nvSpPr>
        <p:spPr>
          <a:xfrm>
            <a:off x="6350783" y="197867"/>
            <a:ext cx="548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pic>
        <p:nvPicPr>
          <p:cNvPr id="11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07622DF7-6F2C-1CE9-BF85-4D75434F7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030252"/>
            <a:ext cx="4724400" cy="279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2C643F-6DFA-5A8A-2356-129C4159DA04}"/>
              </a:ext>
            </a:extLst>
          </p:cNvPr>
          <p:cNvSpPr txBox="1"/>
          <p:nvPr/>
        </p:nvSpPr>
        <p:spPr>
          <a:xfrm>
            <a:off x="914400" y="5150867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enqueue(), dequeue()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6758EC-2410-8F16-C868-E2032CD37F51}"/>
              </a:ext>
            </a:extLst>
          </p:cNvPr>
          <p:cNvSpPr txBox="1"/>
          <p:nvPr/>
        </p:nvSpPr>
        <p:spPr>
          <a:xfrm>
            <a:off x="8077200" y="508555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push(), pop()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788BCD-902A-7D23-E7C1-1B3F26BEDFF8}"/>
              </a:ext>
            </a:extLst>
          </p:cNvPr>
          <p:cNvSpPr txBox="1"/>
          <p:nvPr/>
        </p:nvSpPr>
        <p:spPr>
          <a:xfrm>
            <a:off x="2078035" y="6135192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implemented both data structures using an Array or a Linked List</a:t>
            </a:r>
          </a:p>
        </p:txBody>
      </p:sp>
    </p:spTree>
    <p:extLst>
      <p:ext uri="{BB962C8B-B14F-4D97-AF65-F5344CB8AC3E}">
        <p14:creationId xmlns:p14="http://schemas.microsoft.com/office/powerpoint/2010/main" val="38574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88958"/>
              </p:ext>
            </p:extLst>
          </p:nvPr>
        </p:nvGraphicFramePr>
        <p:xfrm>
          <a:off x="1676400" y="411480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3640666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95F0EE0-42A0-77D4-7688-B210B9AD8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1600"/>
            <a:ext cx="5105400" cy="1040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1E17C2-CB54-5101-E7D9-44368477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669" y="1136732"/>
            <a:ext cx="5715000" cy="1672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212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95146"/>
              </p:ext>
            </p:extLst>
          </p:nvPr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95F0EE0-42A0-77D4-7688-B210B9AD8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1600"/>
            <a:ext cx="5105400" cy="1040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1E17C2-CB54-5101-E7D9-44368477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669" y="1136732"/>
            <a:ext cx="5715000" cy="1672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41776D-EECF-7C3E-103D-8694284DAB37}"/>
              </a:ext>
            </a:extLst>
          </p:cNvPr>
          <p:cNvSpPr txBox="1"/>
          <p:nvPr/>
        </p:nvSpPr>
        <p:spPr>
          <a:xfrm>
            <a:off x="3276600" y="20009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0A2FE-F542-E829-2F47-FBC078E9CBE4}"/>
              </a:ext>
            </a:extLst>
          </p:cNvPr>
          <p:cNvSpPr txBox="1"/>
          <p:nvPr/>
        </p:nvSpPr>
        <p:spPr>
          <a:xfrm>
            <a:off x="8973234" y="2426143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O(n),   n = | array |</a:t>
            </a:r>
          </a:p>
        </p:txBody>
      </p:sp>
    </p:spTree>
    <p:extLst>
      <p:ext uri="{BB962C8B-B14F-4D97-AF65-F5344CB8AC3E}">
        <p14:creationId xmlns:p14="http://schemas.microsoft.com/office/powerpoint/2010/main" val="150679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88B050B-98DE-D022-AD16-8E5524F9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0" y="838200"/>
            <a:ext cx="6492240" cy="24848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9510C1-FE8F-9751-74FA-91F450273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306515"/>
            <a:ext cx="5334000" cy="1705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714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44560"/>
              </p:ext>
            </p:extLst>
          </p:nvPr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88B050B-98DE-D022-AD16-8E5524F9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0" y="838200"/>
            <a:ext cx="6492240" cy="24848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9510C1-FE8F-9751-74FA-91F450273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306515"/>
            <a:ext cx="5334000" cy="17051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9A591-CED3-4F04-868C-A05218403E92}"/>
              </a:ext>
            </a:extLst>
          </p:cNvPr>
          <p:cNvSpPr txBox="1"/>
          <p:nvPr/>
        </p:nvSpPr>
        <p:spPr>
          <a:xfrm>
            <a:off x="5239434" y="18243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B224D-DB11-D071-B5AA-8FB97519AC84}"/>
              </a:ext>
            </a:extLst>
          </p:cNvPr>
          <p:cNvSpPr txBox="1"/>
          <p:nvPr/>
        </p:nvSpPr>
        <p:spPr>
          <a:xfrm>
            <a:off x="3214077" y="16002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553F9-ABB9-1592-C58E-4CAED3FFDF78}"/>
              </a:ext>
            </a:extLst>
          </p:cNvPr>
          <p:cNvSpPr txBox="1"/>
          <p:nvPr/>
        </p:nvSpPr>
        <p:spPr>
          <a:xfrm>
            <a:off x="2934050" y="20759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9F0DA-D5F9-2BBB-2A2B-13634B80EF99}"/>
              </a:ext>
            </a:extLst>
          </p:cNvPr>
          <p:cNvSpPr txBox="1"/>
          <p:nvPr/>
        </p:nvSpPr>
        <p:spPr>
          <a:xfrm>
            <a:off x="10210800" y="1383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14D0A-1DD1-7441-8BD6-91BC4B3DE7DC}"/>
              </a:ext>
            </a:extLst>
          </p:cNvPr>
          <p:cNvSpPr txBox="1"/>
          <p:nvPr/>
        </p:nvSpPr>
        <p:spPr>
          <a:xfrm>
            <a:off x="9564469" y="1987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5E202-D07A-07B8-5D76-C3AE051D1EC1}"/>
              </a:ext>
            </a:extLst>
          </p:cNvPr>
          <p:cNvSpPr txBox="1"/>
          <p:nvPr/>
        </p:nvSpPr>
        <p:spPr>
          <a:xfrm>
            <a:off x="8918138" y="23511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3F7AD-2CCC-E739-D2D1-E953E1FF4C2B}"/>
              </a:ext>
            </a:extLst>
          </p:cNvPr>
          <p:cNvSpPr txBox="1"/>
          <p:nvPr/>
        </p:nvSpPr>
        <p:spPr>
          <a:xfrm>
            <a:off x="7162800" y="25971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B8EAD-CA53-3452-BEFB-C5F86C3C8E7D}"/>
              </a:ext>
            </a:extLst>
          </p:cNvPr>
          <p:cNvSpPr txBox="1"/>
          <p:nvPr/>
        </p:nvSpPr>
        <p:spPr>
          <a:xfrm>
            <a:off x="11526664" y="29611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4638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1120CF3D-C40A-A681-9366-3820D7D83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670"/>
          <a:stretch/>
        </p:blipFill>
        <p:spPr>
          <a:xfrm>
            <a:off x="250272" y="1141925"/>
            <a:ext cx="5867400" cy="2235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FD01BB-C304-6A2D-4BFD-C1FE0F940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022325"/>
            <a:ext cx="5334000" cy="2474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816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89561"/>
              </p:ext>
            </p:extLst>
          </p:nvPr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1120CF3D-C40A-A681-9366-3820D7D83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670"/>
          <a:stretch/>
        </p:blipFill>
        <p:spPr>
          <a:xfrm>
            <a:off x="250272" y="1141925"/>
            <a:ext cx="5867400" cy="2235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FD01BB-C304-6A2D-4BFD-C1FE0F940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022325"/>
            <a:ext cx="5334000" cy="2474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E623BF-3D1A-620A-C7D2-28F5CB97417D}"/>
              </a:ext>
            </a:extLst>
          </p:cNvPr>
          <p:cNvSpPr txBox="1"/>
          <p:nvPr/>
        </p:nvSpPr>
        <p:spPr>
          <a:xfrm>
            <a:off x="1143000" y="1676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7EBFD-15FB-1B8A-E371-DD11773C4A71}"/>
              </a:ext>
            </a:extLst>
          </p:cNvPr>
          <p:cNvSpPr txBox="1"/>
          <p:nvPr/>
        </p:nvSpPr>
        <p:spPr>
          <a:xfrm>
            <a:off x="2971800" y="2667000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6E056-925E-EC74-B308-7FF1B58C3CD6}"/>
              </a:ext>
            </a:extLst>
          </p:cNvPr>
          <p:cNvSpPr txBox="1"/>
          <p:nvPr/>
        </p:nvSpPr>
        <p:spPr>
          <a:xfrm>
            <a:off x="1104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BDEF5-1D96-6965-5905-7F5384EF14C2}"/>
              </a:ext>
            </a:extLst>
          </p:cNvPr>
          <p:cNvSpPr txBox="1"/>
          <p:nvPr/>
        </p:nvSpPr>
        <p:spPr>
          <a:xfrm>
            <a:off x="10146201" y="22596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98259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7748</TotalTime>
  <Words>1430</Words>
  <Application>Microsoft Office PowerPoint</Application>
  <PresentationFormat>Widescreen</PresentationFormat>
  <Paragraphs>383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Google Sans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56</cp:revision>
  <dcterms:created xsi:type="dcterms:W3CDTF">2022-08-21T16:55:59Z</dcterms:created>
  <dcterms:modified xsi:type="dcterms:W3CDTF">2023-04-05T19:41:21Z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