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1" r:id="rId32"/>
    <p:sldId id="380" r:id="rId33"/>
    <p:sldId id="382" r:id="rId3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9:26:2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8295 24575,'1357'0'0,"-1318"-2"0,0-2 0,61-13 0,-59 8 0,1 2 0,46-1 0,-56 5 0,0-2 0,0 0 0,-1-2 0,56-21 0,8-1 0,-28 14 0,-46 12 0,-1-1 0,1-2 0,-1 0 0,0-1 0,0 0 0,-1-2 0,26-15 0,-9 1 0,2 2 0,43-17 0,-42 21 0,-1-2 0,46-31 0,32-23 0,184-87 0,-49 30 0,-173 89 0,-38 22 0,49-34 0,145-123 0,-142 100 0,68-61 0,-132 110 0,-2-1 0,0-1 0,30-46 0,59-76 0,-30 44 0,-37 49 0,-32 41 0,-1-1 0,18-27 0,203-378 0,-211 378 0,61-99 0,16-33 0,-83 142 0,34-47 0,-30 49 0,27-51 0,-26 35 0,3 1 0,58-79 0,-63 95 0,-1-2 0,-2 0 0,18-45 0,25-46 0,92-119 0,-151 239 0,289-555 0,-249 467 0,-9 20 0,41-127 0,27-83 0,-75 214 0,-10 20 0,10-57 0,-15 58 0,-7 22 0,-1 1 0,1-43 0,-4 41 0,2 0 0,7-34 0,73-279 0,13 23 0,-28 108 0,7-113 0,-62 260 0,-5 27 0,-1-1 0,1-45 0,3-56 0,1-22 0,-13-572 0,3 699 0,9-51 0,-6 51 0,2-54 0,5-66 120,0 0-1605,-12 131-5341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4/12/2023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6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13" Type="http://schemas.openxmlformats.org/officeDocument/2006/relationships/customXml" Target="../ink/ink18.xml"/><Relationship Id="rId18" Type="http://schemas.openxmlformats.org/officeDocument/2006/relationships/image" Target="../media/image11.png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12" Type="http://schemas.openxmlformats.org/officeDocument/2006/relationships/image" Target="../media/image8.png"/><Relationship Id="rId17" Type="http://schemas.openxmlformats.org/officeDocument/2006/relationships/customXml" Target="../ink/ink2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customXml" Target="../ink/ink17.xml"/><Relationship Id="rId5" Type="http://schemas.openxmlformats.org/officeDocument/2006/relationships/customXml" Target="../ink/ink12.xml"/><Relationship Id="rId15" Type="http://schemas.openxmlformats.org/officeDocument/2006/relationships/customXml" Target="../ink/ink19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16.xml"/><Relationship Id="rId1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145164" y="4326559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previous two digits, f(n-1), f(n-2)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672D7-353C-8639-A535-A5594073315A}"/>
              </a:ext>
            </a:extLst>
          </p:cNvPr>
          <p:cNvSpPr txBox="1"/>
          <p:nvPr/>
        </p:nvSpPr>
        <p:spPr>
          <a:xfrm>
            <a:off x="7315200" y="2593324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finding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digit, return 1</a:t>
            </a:r>
          </a:p>
        </p:txBody>
      </p:sp>
    </p:spTree>
    <p:extLst>
      <p:ext uri="{BB962C8B-B14F-4D97-AF65-F5344CB8AC3E}">
        <p14:creationId xmlns:p14="http://schemas.microsoft.com/office/powerpoint/2010/main" val="78012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</p:spTree>
    <p:extLst>
      <p:ext uri="{BB962C8B-B14F-4D97-AF65-F5344CB8AC3E}">
        <p14:creationId xmlns:p14="http://schemas.microsoft.com/office/powerpoint/2010/main" val="169622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82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05641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414321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392753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045415" y="1127441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671434" y="926263"/>
            <a:ext cx="569947" cy="3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F1C24-1BE8-4A4F-7331-6F7E78382940}"/>
              </a:ext>
            </a:extLst>
          </p:cNvPr>
          <p:cNvSpPr txBox="1"/>
          <p:nvPr/>
        </p:nvSpPr>
        <p:spPr>
          <a:xfrm>
            <a:off x="6096000" y="4446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answer!</a:t>
            </a:r>
          </a:p>
        </p:txBody>
      </p:sp>
    </p:spTree>
    <p:extLst>
      <p:ext uri="{BB962C8B-B14F-4D97-AF65-F5344CB8AC3E}">
        <p14:creationId xmlns:p14="http://schemas.microsoft.com/office/powerpoint/2010/main" val="4182256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129261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O(1) ?</a:t>
            </a:r>
          </a:p>
        </p:txBody>
      </p:sp>
    </p:spTree>
    <p:extLst>
      <p:ext uri="{BB962C8B-B14F-4D97-AF65-F5344CB8AC3E}">
        <p14:creationId xmlns:p14="http://schemas.microsoft.com/office/powerpoint/2010/main" val="33532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424186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April 19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2A458A-8ECC-5AE0-44D2-05EEEAD2A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5"/>
          <a:stretch/>
        </p:blipFill>
        <p:spPr bwMode="auto">
          <a:xfrm>
            <a:off x="6893793" y="-88143"/>
            <a:ext cx="51816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>
                <a:solidFill>
                  <a:srgbClr val="FF0000"/>
                </a:solidFill>
              </a:rPr>
              <a:t>O(1)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8D831-0191-EE1B-BC32-84825D853B26}"/>
              </a:ext>
            </a:extLst>
          </p:cNvPr>
          <p:cNvSpPr txBox="1"/>
          <p:nvPr/>
        </p:nvSpPr>
        <p:spPr>
          <a:xfrm>
            <a:off x="6649937" y="426386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223766" y="5290389"/>
            <a:ext cx="11881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we are analyzing recursive algorithms, we have to calculate running time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3191295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/>
              <a:t>amount of work done in each call</a:t>
            </a:r>
          </a:p>
        </p:txBody>
      </p:sp>
    </p:spTree>
    <p:extLst>
      <p:ext uri="{BB962C8B-B14F-4D97-AF65-F5344CB8AC3E}">
        <p14:creationId xmlns:p14="http://schemas.microsoft.com/office/powerpoint/2010/main" val="151661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880788" y="5570173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  ???   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55294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2123257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A35172-F63D-F846-8988-CBD4A61C8FB0}"/>
              </a:ext>
            </a:extLst>
          </p:cNvPr>
          <p:cNvSpPr/>
          <p:nvPr/>
        </p:nvSpPr>
        <p:spPr>
          <a:xfrm>
            <a:off x="2590800" y="136181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1EFD92-117A-D7D5-5B95-11EB7FFA3CEE}"/>
              </a:ext>
            </a:extLst>
          </p:cNvPr>
          <p:cNvSpPr/>
          <p:nvPr/>
        </p:nvSpPr>
        <p:spPr>
          <a:xfrm>
            <a:off x="5410200" y="142156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94B00D-CAA1-EB7A-F318-927D4315D8F8}"/>
              </a:ext>
            </a:extLst>
          </p:cNvPr>
          <p:cNvSpPr/>
          <p:nvPr/>
        </p:nvSpPr>
        <p:spPr>
          <a:xfrm>
            <a:off x="9906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EB708-3EB0-341D-CF86-F2C747300122}"/>
              </a:ext>
            </a:extLst>
          </p:cNvPr>
          <p:cNvSpPr/>
          <p:nvPr/>
        </p:nvSpPr>
        <p:spPr>
          <a:xfrm>
            <a:off x="3222418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EF3231-7081-3885-76C9-443338385F92}"/>
              </a:ext>
            </a:extLst>
          </p:cNvPr>
          <p:cNvSpPr/>
          <p:nvPr/>
        </p:nvSpPr>
        <p:spPr>
          <a:xfrm>
            <a:off x="5598206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F2311F5-D551-79CB-33CC-8F2737DFEF50}"/>
              </a:ext>
            </a:extLst>
          </p:cNvPr>
          <p:cNvSpPr/>
          <p:nvPr/>
        </p:nvSpPr>
        <p:spPr>
          <a:xfrm>
            <a:off x="83439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4028C2-2FBE-C3C7-A2A0-14351C57668D}"/>
              </a:ext>
            </a:extLst>
          </p:cNvPr>
          <p:cNvSpPr/>
          <p:nvPr/>
        </p:nvSpPr>
        <p:spPr>
          <a:xfrm>
            <a:off x="94526" y="41910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68AEB-8E66-5DB3-8678-E2716F587FA5}"/>
              </a:ext>
            </a:extLst>
          </p:cNvPr>
          <p:cNvSpPr/>
          <p:nvPr/>
        </p:nvSpPr>
        <p:spPr>
          <a:xfrm>
            <a:off x="2269918" y="415607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F15F8F-3861-BE52-7158-D8A13F2B0E0F}"/>
              </a:ext>
            </a:extLst>
          </p:cNvPr>
          <p:cNvSpPr/>
          <p:nvPr/>
        </p:nvSpPr>
        <p:spPr>
          <a:xfrm>
            <a:off x="3429000" y="524795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5912-E29A-E5AC-4AB5-480B048B4005}"/>
              </a:ext>
            </a:extLst>
          </p:cNvPr>
          <p:cNvSpPr/>
          <p:nvPr/>
        </p:nvSpPr>
        <p:spPr>
          <a:xfrm>
            <a:off x="5563252" y="51315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DB8624-693E-6C40-BB70-ED85FF4081BA}"/>
              </a:ext>
            </a:extLst>
          </p:cNvPr>
          <p:cNvSpPr/>
          <p:nvPr/>
        </p:nvSpPr>
        <p:spPr>
          <a:xfrm>
            <a:off x="5383285" y="379076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29276-A11E-82B8-219B-B28FCC1697C4}"/>
              </a:ext>
            </a:extLst>
          </p:cNvPr>
          <p:cNvSpPr/>
          <p:nvPr/>
        </p:nvSpPr>
        <p:spPr>
          <a:xfrm>
            <a:off x="7468601" y="380267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BDBED-1D15-55BF-42CC-2A11ABA7F6FA}"/>
              </a:ext>
            </a:extLst>
          </p:cNvPr>
          <p:cNvCxnSpPr>
            <a:stCxn id="20" idx="3"/>
          </p:cNvCxnSpPr>
          <p:nvPr/>
        </p:nvCxnSpPr>
        <p:spPr>
          <a:xfrm flipH="1">
            <a:off x="2362200" y="2207342"/>
            <a:ext cx="507581" cy="43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A45C48-9E1B-14F4-5317-7C285391EAE4}"/>
              </a:ext>
            </a:extLst>
          </p:cNvPr>
          <p:cNvCxnSpPr>
            <a:endCxn id="28" idx="0"/>
          </p:cNvCxnSpPr>
          <p:nvPr/>
        </p:nvCxnSpPr>
        <p:spPr>
          <a:xfrm>
            <a:off x="3835819" y="2352412"/>
            <a:ext cx="339099" cy="29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C898EA-59AA-9D77-9AB3-CB3445B4666F}"/>
              </a:ext>
            </a:extLst>
          </p:cNvPr>
          <p:cNvCxnSpPr>
            <a:stCxn id="26" idx="3"/>
          </p:cNvCxnSpPr>
          <p:nvPr/>
        </p:nvCxnSpPr>
        <p:spPr>
          <a:xfrm flipH="1">
            <a:off x="914400" y="3491566"/>
            <a:ext cx="355181" cy="66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F349D-3686-C836-E71A-42CFB21F9CA6}"/>
              </a:ext>
            </a:extLst>
          </p:cNvPr>
          <p:cNvCxnSpPr/>
          <p:nvPr/>
        </p:nvCxnSpPr>
        <p:spPr>
          <a:xfrm>
            <a:off x="2209800" y="3636636"/>
            <a:ext cx="533400" cy="51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87F14-01DF-72C5-FAC8-A84503E182D4}"/>
              </a:ext>
            </a:extLst>
          </p:cNvPr>
          <p:cNvCxnSpPr>
            <a:stCxn id="28" idx="4"/>
            <a:endCxn id="38" idx="0"/>
          </p:cNvCxnSpPr>
          <p:nvPr/>
        </p:nvCxnSpPr>
        <p:spPr>
          <a:xfrm>
            <a:off x="4174918" y="3636636"/>
            <a:ext cx="206582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822579-4B6B-EC6C-4ECF-3B185212556B}"/>
              </a:ext>
            </a:extLst>
          </p:cNvPr>
          <p:cNvCxnSpPr>
            <a:endCxn id="39" idx="1"/>
          </p:cNvCxnSpPr>
          <p:nvPr/>
        </p:nvCxnSpPr>
        <p:spPr>
          <a:xfrm>
            <a:off x="4495800" y="3636636"/>
            <a:ext cx="1346433" cy="16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FF35D-0EAC-9F93-FE5D-CC309DA8D009}"/>
              </a:ext>
            </a:extLst>
          </p:cNvPr>
          <p:cNvCxnSpPr/>
          <p:nvPr/>
        </p:nvCxnSpPr>
        <p:spPr>
          <a:xfrm>
            <a:off x="6515752" y="2426689"/>
            <a:ext cx="34954" cy="1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B9905-B042-8431-70D9-E7D36E8C49A8}"/>
              </a:ext>
            </a:extLst>
          </p:cNvPr>
          <p:cNvCxnSpPr/>
          <p:nvPr/>
        </p:nvCxnSpPr>
        <p:spPr>
          <a:xfrm>
            <a:off x="7239000" y="2207342"/>
            <a:ext cx="1524000" cy="5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AA477F-4655-5B17-5F32-2E1B1E34F22A}"/>
              </a:ext>
            </a:extLst>
          </p:cNvPr>
          <p:cNvCxnSpPr>
            <a:endCxn id="40" idx="0"/>
          </p:cNvCxnSpPr>
          <p:nvPr/>
        </p:nvCxnSpPr>
        <p:spPr>
          <a:xfrm flipH="1">
            <a:off x="6335785" y="3636636"/>
            <a:ext cx="26915" cy="1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CD82DF-E98A-62C8-1B6B-181B04A96336}"/>
              </a:ext>
            </a:extLst>
          </p:cNvPr>
          <p:cNvCxnSpPr>
            <a:stCxn id="31" idx="5"/>
            <a:endCxn id="41" idx="1"/>
          </p:cNvCxnSpPr>
          <p:nvPr/>
        </p:nvCxnSpPr>
        <p:spPr>
          <a:xfrm>
            <a:off x="7224225" y="3491566"/>
            <a:ext cx="523357" cy="45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D15C37-BD28-AED8-4356-4D8656AC6EFB}"/>
              </a:ext>
            </a:extLst>
          </p:cNvPr>
          <p:cNvSpPr/>
          <p:nvPr/>
        </p:nvSpPr>
        <p:spPr>
          <a:xfrm>
            <a:off x="-104666" y="56268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B0D032-A49F-D788-F334-20C45B930231}"/>
              </a:ext>
            </a:extLst>
          </p:cNvPr>
          <p:cNvSpPr/>
          <p:nvPr/>
        </p:nvSpPr>
        <p:spPr>
          <a:xfrm>
            <a:off x="1801983" y="5667090"/>
            <a:ext cx="1628014" cy="86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BF8E4-0C6E-EBC6-26AB-CE9442D6F1B9}"/>
              </a:ext>
            </a:extLst>
          </p:cNvPr>
          <p:cNvCxnSpPr/>
          <p:nvPr/>
        </p:nvCxnSpPr>
        <p:spPr>
          <a:xfrm flipH="1">
            <a:off x="685800" y="5131598"/>
            <a:ext cx="162034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37C91F-28C2-B314-6A93-EC59E6AD97C6}"/>
              </a:ext>
            </a:extLst>
          </p:cNvPr>
          <p:cNvCxnSpPr/>
          <p:nvPr/>
        </p:nvCxnSpPr>
        <p:spPr>
          <a:xfrm>
            <a:off x="1653658" y="5131598"/>
            <a:ext cx="708542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1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F0E2-0F9B-FEBB-125E-BCE9A5657252}"/>
              </a:ext>
            </a:extLst>
          </p:cNvPr>
          <p:cNvSpPr txBox="1"/>
          <p:nvPr/>
        </p:nvSpPr>
        <p:spPr>
          <a:xfrm>
            <a:off x="457200" y="804008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were to plot the number of recursive calls made as n increases, it would look something like his: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6702F-3101-ECD2-5038-FD310A03DC4F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352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47928C-381B-417D-AD4F-2FBE7A3ECCA6}"/>
              </a:ext>
            </a:extLst>
          </p:cNvPr>
          <p:cNvCxnSpPr>
            <a:cxnSpLocks/>
          </p:cNvCxnSpPr>
          <p:nvPr/>
        </p:nvCxnSpPr>
        <p:spPr>
          <a:xfrm flipH="1">
            <a:off x="838200" y="5486400"/>
            <a:ext cx="6324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B471FF-6931-CB40-F83A-0315EDFE18E5}"/>
              </a:ext>
            </a:extLst>
          </p:cNvPr>
          <p:cNvSpPr txBox="1"/>
          <p:nvPr/>
        </p:nvSpPr>
        <p:spPr>
          <a:xfrm rot="16200000">
            <a:off x="64500" y="39148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D8547-8BFB-80D0-58DC-04EB35B56498}"/>
              </a:ext>
            </a:extLst>
          </p:cNvPr>
          <p:cNvSpPr txBox="1"/>
          <p:nvPr/>
        </p:nvSpPr>
        <p:spPr>
          <a:xfrm>
            <a:off x="3148573" y="565205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(input to program)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14:cNvPr>
              <p14:cNvContentPartPr/>
              <p14:nvPr/>
            </p14:nvContentPartPr>
            <p14:xfrm>
              <a:off x="1476102" y="2189510"/>
              <a:ext cx="2349720" cy="29865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462" y="2180510"/>
                <a:ext cx="2367360" cy="30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35BAE0-5D6C-E626-6787-0D85CE082267}"/>
              </a:ext>
            </a:extLst>
          </p:cNvPr>
          <p:cNvSpPr/>
          <p:nvPr/>
        </p:nvSpPr>
        <p:spPr>
          <a:xfrm>
            <a:off x="6096000" y="3006325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Exponential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71BEC-6053-8630-271C-67310ECA3880}"/>
              </a:ext>
            </a:extLst>
          </p:cNvPr>
          <p:cNvSpPr txBox="1"/>
          <p:nvPr/>
        </p:nvSpPr>
        <p:spPr>
          <a:xfrm>
            <a:off x="7010400" y="4070056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Aka. O(2</a:t>
            </a:r>
            <a:r>
              <a:rPr lang="en-US" sz="3200" baseline="30000" dirty="0"/>
              <a:t>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957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>
                <a:solidFill>
                  <a:srgbClr val="FF0000"/>
                </a:solidFill>
              </a:rPr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443993" y="5086381"/>
            <a:ext cx="519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time =   </a:t>
            </a:r>
            <a:r>
              <a:rPr lang="en-US" sz="2400" b="1" dirty="0">
                <a:solidFill>
                  <a:srgbClr val="FF0000"/>
                </a:solidFill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18BED-B7A2-715F-78A6-0A5888A8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2" y="294692"/>
            <a:ext cx="4727166" cy="2153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F87BD0-F9FE-F281-D4BD-F6738A73FDEC}"/>
              </a:ext>
            </a:extLst>
          </p:cNvPr>
          <p:cNvSpPr/>
          <p:nvPr/>
        </p:nvSpPr>
        <p:spPr>
          <a:xfrm>
            <a:off x="9753600" y="121304"/>
            <a:ext cx="1773064" cy="71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D961-188D-D1CF-CC31-86BD20D2463A}"/>
              </a:ext>
            </a:extLst>
          </p:cNvPr>
          <p:cNvSpPr txBox="1"/>
          <p:nvPr/>
        </p:nvSpPr>
        <p:spPr>
          <a:xfrm>
            <a:off x="9753600" y="322364"/>
            <a:ext cx="146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  <a:r>
              <a:rPr lang="en-US" sz="2800" baseline="30000" dirty="0"/>
              <a:t> 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9E251-5420-1BBE-6CC3-5B24D1CDD8A3}"/>
              </a:ext>
            </a:extLst>
          </p:cNvPr>
          <p:cNvSpPr txBox="1"/>
          <p:nvPr/>
        </p:nvSpPr>
        <p:spPr>
          <a:xfrm>
            <a:off x="766384" y="5758177"/>
            <a:ext cx="6123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running time = </a:t>
            </a:r>
            <a:r>
              <a:rPr lang="en-US" sz="2800" b="1" dirty="0">
                <a:solidFill>
                  <a:srgbClr val="FF0000"/>
                </a:solidFill>
              </a:rPr>
              <a:t>O(2</a:t>
            </a:r>
            <a:r>
              <a:rPr lang="en-US" sz="2800" b="1" baseline="3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baseline="300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0D0BB-2D96-77EF-4D21-E9204BB91E85}"/>
              </a:ext>
            </a:extLst>
          </p:cNvPr>
          <p:cNvSpPr txBox="1"/>
          <p:nvPr/>
        </p:nvSpPr>
        <p:spPr>
          <a:xfrm>
            <a:off x="806587" y="613782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requested Fibonacci digit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31009-FD94-D1AB-69E1-B5E284AB48D8}"/>
              </a:ext>
            </a:extLst>
          </p:cNvPr>
          <p:cNvSpPr txBox="1"/>
          <p:nvPr/>
        </p:nvSpPr>
        <p:spPr>
          <a:xfrm>
            <a:off x="8727638" y="6073381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O(2</a:t>
            </a:r>
            <a:r>
              <a:rPr lang="en-US" sz="1600" i="1" baseline="30000" dirty="0"/>
              <a:t>n</a:t>
            </a:r>
            <a:r>
              <a:rPr lang="en-US" sz="1600" i="1" dirty="0"/>
              <a:t>)  is very bad…</a:t>
            </a:r>
          </a:p>
        </p:txBody>
      </p:sp>
    </p:spTree>
    <p:extLst>
      <p:ext uri="{BB962C8B-B14F-4D97-AF65-F5344CB8AC3E}">
        <p14:creationId xmlns:p14="http://schemas.microsoft.com/office/powerpoint/2010/main" val="3439488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317617" y="5379788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Any ideas for how to improve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790463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471907" y="550641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There is a lot of overlap…</a:t>
            </a:r>
          </a:p>
        </p:txBody>
      </p:sp>
    </p:spTree>
    <p:extLst>
      <p:ext uri="{BB962C8B-B14F-4D97-AF65-F5344CB8AC3E}">
        <p14:creationId xmlns:p14="http://schemas.microsoft.com/office/powerpoint/2010/main" val="19164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200593" y="5146439"/>
            <a:ext cx="570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 Introduce a data structure to store Fibonacci digits in that we can reference later on (</a:t>
            </a:r>
            <a:r>
              <a:rPr lang="en-US" sz="2000" b="1" dirty="0" err="1"/>
              <a:t>memoization</a:t>
            </a:r>
            <a:r>
              <a:rPr lang="en-US" sz="2000" b="1" dirty="0"/>
              <a:t>)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83C4EA-2A2F-ED09-F5EB-4C3BF977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2910"/>
              </p:ext>
            </p:extLst>
          </p:nvPr>
        </p:nvGraphicFramePr>
        <p:xfrm>
          <a:off x="190500" y="605552"/>
          <a:ext cx="1466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6">
                  <a:extLst>
                    <a:ext uri="{9D8B030D-6E8A-4147-A177-3AD203B41FA5}">
                      <a16:colId xmlns:a16="http://schemas.microsoft.com/office/drawing/2014/main" val="511921598"/>
                    </a:ext>
                  </a:extLst>
                </a:gridCol>
                <a:gridCol w="733126">
                  <a:extLst>
                    <a:ext uri="{9D8B030D-6E8A-4147-A177-3AD203B41FA5}">
                      <a16:colId xmlns:a16="http://schemas.microsoft.com/office/drawing/2014/main" val="355034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fib(1)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284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9ADA26-6CE2-D6D2-7B79-1781A8AF8B84}"/>
              </a:ext>
            </a:extLst>
          </p:cNvPr>
          <p:cNvSpPr txBox="1"/>
          <p:nvPr/>
        </p:nvSpPr>
        <p:spPr>
          <a:xfrm>
            <a:off x="5386020" y="608535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lookups happen in constant time!)</a:t>
            </a:r>
          </a:p>
        </p:txBody>
      </p:sp>
    </p:spTree>
    <p:extLst>
      <p:ext uri="{BB962C8B-B14F-4D97-AF65-F5344CB8AC3E}">
        <p14:creationId xmlns:p14="http://schemas.microsoft.com/office/powerpoint/2010/main" val="42421056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29738-167C-EC8E-6554-823E5A2D84FC}"/>
              </a:ext>
            </a:extLst>
          </p:cNvPr>
          <p:cNvSpPr txBox="1"/>
          <p:nvPr/>
        </p:nvSpPr>
        <p:spPr>
          <a:xfrm>
            <a:off x="3352800" y="17526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Limitations of recursion?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10" name="Table 12">
            <a:extLst>
              <a:ext uri="{FF2B5EF4-FFF2-40B4-BE49-F238E27FC236}">
                <a16:creationId xmlns:a16="http://schemas.microsoft.com/office/drawing/2014/main" id="{19F4F93B-521C-9B8C-D079-731D5FABE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079989"/>
              </p:ext>
            </p:extLst>
          </p:nvPr>
        </p:nvGraphicFramePr>
        <p:xfrm>
          <a:off x="381000" y="1295400"/>
          <a:ext cx="513080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62103757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97137939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8431937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5178569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32814865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7756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A0FED4-8BBC-AD57-63A3-4E14D62C2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836609"/>
              </p:ext>
            </p:extLst>
          </p:nvPr>
        </p:nvGraphicFramePr>
        <p:xfrm>
          <a:off x="381000" y="2362200"/>
          <a:ext cx="51308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62103757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97137939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8431937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5178569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32814865"/>
                    </a:ext>
                  </a:extLst>
                </a:gridCol>
              </a:tblGrid>
              <a:tr h="227457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77566"/>
                  </a:ext>
                </a:extLst>
              </a:tr>
            </a:tbl>
          </a:graphicData>
        </a:graphic>
      </p:graphicFrame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021B67D0-4198-8A14-A9E1-FE50F45A2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77208"/>
              </p:ext>
            </p:extLst>
          </p:nvPr>
        </p:nvGraphicFramePr>
        <p:xfrm>
          <a:off x="381000" y="3347531"/>
          <a:ext cx="513080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62103757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97137939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8431937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5178569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32814865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77566"/>
                  </a:ext>
                </a:extLst>
              </a:tr>
            </a:tbl>
          </a:graphicData>
        </a:graphic>
      </p:graphicFrame>
      <p:graphicFrame>
        <p:nvGraphicFramePr>
          <p:cNvPr id="23" name="Table 12">
            <a:extLst>
              <a:ext uri="{FF2B5EF4-FFF2-40B4-BE49-F238E27FC236}">
                <a16:creationId xmlns:a16="http://schemas.microsoft.com/office/drawing/2014/main" id="{BFD1ED99-F8B8-12DC-DFFA-35ECC0AD7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12873"/>
              </p:ext>
            </p:extLst>
          </p:nvPr>
        </p:nvGraphicFramePr>
        <p:xfrm>
          <a:off x="381000" y="4460348"/>
          <a:ext cx="513080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62103757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97137939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8431937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5178569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32814865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77566"/>
                  </a:ext>
                </a:extLst>
              </a:tr>
            </a:tbl>
          </a:graphicData>
        </a:graphic>
      </p:graphicFrame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FE1C4AAD-32E9-9D19-C93E-403593853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36371"/>
              </p:ext>
            </p:extLst>
          </p:nvPr>
        </p:nvGraphicFramePr>
        <p:xfrm>
          <a:off x="381000" y="5638800"/>
          <a:ext cx="5130800" cy="38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621037571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971379393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884319370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517856925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332814865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7775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4575103-95ED-517C-7C6E-32DFA3A61BD7}"/>
              </a:ext>
            </a:extLst>
          </p:cNvPr>
          <p:cNvSpPr txBox="1"/>
          <p:nvPr/>
        </p:nvSpPr>
        <p:spPr>
          <a:xfrm>
            <a:off x="6680202" y="168148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Bubble sort can be solved be solving smaller instances of bubble sort!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13F2121-9EF1-CBF2-3BF1-96C138B4725B}"/>
              </a:ext>
            </a:extLst>
          </p:cNvPr>
          <p:cNvSpPr txBox="1"/>
          <p:nvPr/>
        </p:nvSpPr>
        <p:spPr>
          <a:xfrm>
            <a:off x="6688036" y="2956610"/>
            <a:ext cx="4775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 Case:</a:t>
            </a:r>
          </a:p>
          <a:p>
            <a:endParaRPr lang="en-US" dirty="0"/>
          </a:p>
          <a:p>
            <a:r>
              <a:rPr lang="en-US" dirty="0"/>
              <a:t>If the unsorted portion of the array is of size 1, return current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Recursive Case:</a:t>
            </a:r>
          </a:p>
          <a:p>
            <a:endParaRPr lang="en-US" dirty="0"/>
          </a:p>
          <a:p>
            <a:r>
              <a:rPr lang="en-US" dirty="0"/>
              <a:t>Do one iteration of bubble sort, recursively call method and pass smaller array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A35DFA-FA76-BF8D-B010-6D34B274F102}"/>
              </a:ext>
            </a:extLst>
          </p:cNvPr>
          <p:cNvSpPr txBox="1"/>
          <p:nvPr/>
        </p:nvSpPr>
        <p:spPr>
          <a:xfrm>
            <a:off x="304800" y="276155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Sorting Recursively</a:t>
            </a:r>
          </a:p>
        </p:txBody>
      </p:sp>
    </p:spTree>
    <p:extLst>
      <p:ext uri="{BB962C8B-B14F-4D97-AF65-F5344CB8AC3E}">
        <p14:creationId xmlns:p14="http://schemas.microsoft.com/office/powerpoint/2010/main" val="113170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6C3AAD-1C55-1B1B-00D1-F5136A8A1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4488408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Base case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&lt;n-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swap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273239"/>
                </a:solidFill>
                <a:latin typeface="Consolas" panose="020B06090202040302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[i+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temp;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 = count+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(count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n-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03C4354-0EC7-1D5A-9872-1E44B5CFD78D}"/>
              </a:ext>
            </a:extLst>
          </p:cNvPr>
          <p:cNvSpPr/>
          <p:nvPr/>
        </p:nvSpPr>
        <p:spPr>
          <a:xfrm>
            <a:off x="4038600" y="4800600"/>
            <a:ext cx="762000" cy="1143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2EB73C-73CB-4FA0-5F9D-549D02F384E9}"/>
              </a:ext>
            </a:extLst>
          </p:cNvPr>
          <p:cNvSpPr txBox="1"/>
          <p:nvPr/>
        </p:nvSpPr>
        <p:spPr>
          <a:xfrm>
            <a:off x="5105400" y="51816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case</a:t>
            </a:r>
          </a:p>
        </p:txBody>
      </p:sp>
    </p:spTree>
    <p:extLst>
      <p:ext uri="{BB962C8B-B14F-4D97-AF65-F5344CB8AC3E}">
        <p14:creationId xmlns:p14="http://schemas.microsoft.com/office/powerpoint/2010/main" val="331899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363056" y="494312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870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93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48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2372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5258"/>
                <a:ext cx="7578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1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1340135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248706" y="293065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F03B7-6BE0-5B68-526F-3447057E9621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9A581-36C0-B3BB-FA88-6DA976B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7605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5A155B-8FAF-E570-5D9A-C416FB3B6D2D}"/>
              </a:ext>
            </a:extLst>
          </p:cNvPr>
          <p:cNvSpPr txBox="1"/>
          <p:nvPr/>
        </p:nvSpPr>
        <p:spPr>
          <a:xfrm>
            <a:off x="6287353" y="312505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the solution to some problem can be expressed in terms of some smaller problem(s), recursion may be a good fit here</a:t>
            </a:r>
          </a:p>
        </p:txBody>
      </p:sp>
    </p:spTree>
    <p:extLst>
      <p:ext uri="{BB962C8B-B14F-4D97-AF65-F5344CB8AC3E}">
        <p14:creationId xmlns:p14="http://schemas.microsoft.com/office/powerpoint/2010/main" val="83150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239000" y="4648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323299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145164" y="4326559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previous two digits, f(n-1), f(n-2)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672D7-353C-8639-A535-A5594073315A}"/>
              </a:ext>
            </a:extLst>
          </p:cNvPr>
          <p:cNvSpPr txBox="1"/>
          <p:nvPr/>
        </p:nvSpPr>
        <p:spPr>
          <a:xfrm>
            <a:off x="7315200" y="2593324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finding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digit, return 1</a:t>
            </a:r>
          </a:p>
        </p:txBody>
      </p:sp>
    </p:spTree>
    <p:extLst>
      <p:ext uri="{BB962C8B-B14F-4D97-AF65-F5344CB8AC3E}">
        <p14:creationId xmlns:p14="http://schemas.microsoft.com/office/powerpoint/2010/main" val="423838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6421</TotalTime>
  <Words>2787</Words>
  <Application>Microsoft Office PowerPoint</Application>
  <PresentationFormat>Widescreen</PresentationFormat>
  <Paragraphs>599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58</cp:revision>
  <dcterms:created xsi:type="dcterms:W3CDTF">2022-08-21T16:55:59Z</dcterms:created>
  <dcterms:modified xsi:type="dcterms:W3CDTF">2023-04-12T19:54:20Z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