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442" r:id="rId3"/>
    <p:sldId id="476" r:id="rId4"/>
    <p:sldId id="444" r:id="rId5"/>
    <p:sldId id="445" r:id="rId6"/>
    <p:sldId id="446" r:id="rId7"/>
    <p:sldId id="449" r:id="rId8"/>
    <p:sldId id="448" r:id="rId9"/>
    <p:sldId id="450" r:id="rId10"/>
    <p:sldId id="452" r:id="rId11"/>
    <p:sldId id="453" r:id="rId12"/>
    <p:sldId id="454" r:id="rId13"/>
    <p:sldId id="455" r:id="rId14"/>
    <p:sldId id="456" r:id="rId15"/>
    <p:sldId id="457" r:id="rId16"/>
    <p:sldId id="462" r:id="rId17"/>
    <p:sldId id="459" r:id="rId18"/>
    <p:sldId id="460" r:id="rId19"/>
    <p:sldId id="461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7" autoAdjust="0"/>
    <p:restoredTop sz="94660"/>
  </p:normalViewPr>
  <p:slideViewPr>
    <p:cSldViewPr>
      <p:cViewPr varScale="1">
        <p:scale>
          <a:sx n="114" d="100"/>
          <a:sy n="114" d="100"/>
        </p:scale>
        <p:origin x="33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5:58:05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6224 5718 24575,'0'-1288'0,"-3"1234"0,-3 1 0,-14-67 0,-3-17 0,-31-221 0,11 120 0,16 110 0,-15-115 0,-61-134 0,65 266 0,-46-161 0,37 97 0,30 119 0,1-2 0,4 1 0,-10-107 0,20-469 0,5 306 0,-3-190 0,-1 505 0,1 1 0,-1-1 0,-1 1 0,0 0 0,-1-1 0,0 1 0,-1 0 0,0 1 0,0-1 0,-1 1 0,-1 0 0,0 0 0,0 0 0,-1 1 0,-7-9 0,5 6 0,-1 0 0,0 1 0,-1 0 0,0 1 0,0 0 0,-1 0 0,-1 1 0,1 1 0,-1 0 0,-28-11 0,38 17 0,-18-7 0,0 1 0,-1 0 0,1 2 0,-1 0 0,-1 1 0,1 2 0,-28-2 0,-1197 7 0,897 23 0,293-19 0,-311 59 0,46-6 0,-43 8 0,59-9 0,213-45 0,19-4 0,-122 32 0,-21 10 0,2 0 0,-40 10 0,157-41 0,-168 58 0,200-56 0,-77 16 0,-5 1 0,60-10 0,-110 30 0,173-52 0,1 1 0,0 1 0,-43 22 0,67-30 0,-1-1 0,0 1 0,1-1 0,-1 1 0,0-1 0,1 0 0,-1 1 0,0-1 0,0 0 0,1 1 0,-1-1 0,0 0 0,0 0 0,1 0 0,-1 0 0,0 0 0,0 0 0,1 0 0,-1 0 0,0 0 0,0 0 0,0-1 0,2-12 0,20-20 0,76-62 0,-58 59 0,41-48 0,-59 61 0,1 1 0,37-28 0,23-23 0,45-72 0,-195 216 0,-78 87 0,47-32 0,77-102 0,0-2 0,-32 24 0,-3 4 0,39-33 0,-30 28 0,45-42 0,0 1 0,0-1 0,1 0 0,-1 1 0,1-1 0,0 1 0,0 0 0,0 0 0,1 0 0,-1 0 0,0 6 0,2-9 0,0 0 0,0 0 0,0 0 0,0-1 0,1 1 0,-1 0 0,0 0 0,1-1 0,-1 1 0,1 0 0,-1 0 0,1-1 0,-1 1 0,1 0 0,-1-1 0,1 1 0,0-1 0,-1 1 0,1-1 0,0 1 0,-1-1 0,1 1 0,0-1 0,0 0 0,-1 1 0,2-1 0,25 9 0,-21-7 0,185 45 0,-115-30 0,-1 2 0,118 49 0,67 26 0,-177-68 0,130 60 0,-187-70 0,-47-19 0,-46-17 0,-76-33 0,-54-17 0,84 37 0,1-6 0,2-4 0,-107-59 0,214 101 0,1-1 0,-1 1 0,0-1 0,1 0 0,-1 0 0,1 0 0,0 0 0,0-1 0,0 1 0,0 0 0,0-1 0,0 0 0,1 1 0,-1-1 0,1 0 0,0 0 0,0 0 0,0 0 0,0 0 0,0-3 0,0 0 0,1 1 0,1-1 0,-1 1 0,1-1 0,0 1 0,0 0 0,0 0 0,1-1 0,0 1 0,4-9 0,6-8 0,2 1 0,0 0 0,34-37 0,-46 56 0,213-230 0,-198 215-227,-1 0-1,0 0 1,-2-2-1,0 0 1,14-27-1,-19 28-6598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7:23:20.7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28,'59'-1,"98"-14,-75 7,165 5,-133 4,-89-1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7:23:28.66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7:25:17.59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0,'853'0,"-820"0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7:25:19.95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1 134,'98'-5,"169"-30,18-2,-34 11,88-4,184 31,-5 30,-145-10,-238-18,232 23,-245-15,100 4,-43-2,-6 0,1094-12,-612-3,-616 4,43 7,-42-3,1-2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7:42:22.8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24575,'0'5'0,"0"5"0,0 6 0,0 5 0,0 3 0,0 2 0,0 1 0,0 1 0,0 0 0,0-5-8191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7:42:23.8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0 24575,'0'5'0,"0"5"0,0 6 0,0 5 0,-5 3 0,-1 2 0,1 1 0,0 1 0,2 0 0,1-5-8191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5:20:11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 24575,'0'35'0,"2"1"0,1 0 0,2-1 0,2 1 0,14 46 0,-15-65 0,0 0 0,1-1 0,1 0 0,0 0 0,1-1 0,1 0 0,0-1 0,1 0 0,1 0 0,0-1 0,1-1 0,27 21 0,-24-23 0,1 0 0,0-1 0,0-1 0,1-1 0,-1-1 0,2 0 0,-1-1 0,1-1 0,0 0 0,-1-2 0,1 0 0,25-2 0,555-1 0,-589 0 0,1 1 0,-1-2 0,0 1 0,0-2 0,0 1 0,0-1 0,0-1 0,-1 0 0,0 0 0,1-1 0,-2 0 0,1 0 0,0-1 0,-1 0 0,13-13 0,-9 6 0,-1 0 0,0 0 0,0-1 0,-2 0 0,0-1 0,0 0 0,-2 0 0,10-27 0,3-17-341,-3-1 0,-2-1-1,8-80 1,-21 122-6485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7:42:38.6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24575,'0'5'0,"0"5"0,0 6 0,0 5 0,0 3 0,0 2 0,0 1 0,0 1 0,0 0 0,0-5-8191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7:42:38.6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0 24575,'0'5'0,"0"5"0,0 6 0,0 5 0,-5 3 0,-1 2 0,1 1 0,0 1 0,2 0 0,1-5-8191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7:42:38.6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1 377 24575,'261'-275'0,"-234"246"0,-23 24 0,0 0 0,1 0 0,-1 0 0,1 0 0,0 1 0,1 0 0,-1 0 0,1 0 0,-1 1 0,1 0 0,0 0 0,1 0 0,6-1 0,5-1 0,0 1 0,-1 2 0,1-1 0,1 2 0,-1 0 0,0 2 0,0 0 0,0 1 0,0 0 0,32 10 0,-42-9 0,-1 1 0,0 1 0,0-1 0,0 1 0,0 0 0,-1 1 0,1 0 0,4 6 0,46 60 0,-9-10 0,-38-50 0,0 0 0,-1 1 0,-1 1 0,0-1 0,0 1 0,-2 0 0,0 1 0,9 29 0,-7-7 0,-1 1 0,3 56 0,-6-62-1365,1-5-5461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5:47:19.09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0 149,'0'-1,"1"0,-1 0,0 0,1 0,-1 0,0 1,1-1,-1 0,1 0,0 0,-1 1,1-1,0 0,-1 1,1-1,0 1,-1-1,1 1,0-1,0 1,0-1,0 1,0 0,-1 0,1-1,0 1,2 0,31-5,-24 4,87-11,167 2,603 10,-824-2,46-8,-48 5,55-2,552 8,-1467-1,674-12,62 2,44 7,-326-17,146 9,-4 0,214 11,0 0,-1-1,1 0,0-1,-9-2,4-1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18:34:18.0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1 574 24575,'1'11'0,"1"0"0,1-1 0,0 1 0,1-1 0,-1 0 0,2 0 0,0 0 0,0 0 0,7 8 0,12 28 0,26 46 0,-38-74 0,-1 1 0,-1-1 0,-1 1 0,-1 1 0,11 37 0,-19-56 0,0 0 0,0 0 0,0 0 0,0 1 0,0-1 0,0 0 0,1 0 0,-1 0 0,0 0 0,1 0 0,-1 0 0,1 0 0,-1 0 0,1 0 0,0 0 0,-1 0 0,1 0 0,0 0 0,0-1 0,-1 1 0,1 0 0,0 0 0,0-1 0,0 1 0,0-1 0,0 1 0,0-1 0,0 1 0,0-1 0,0 1 0,0-1 0,0 0 0,0 0 0,1 0 0,-1 1 0,0-1 0,0 0 0,0 0 0,0 0 0,0-1 0,0 1 0,1 0 0,-1 0 0,0-1 0,0 1 0,0 0 0,0-1 0,0 1 0,0-1 0,0 0 0,0 1 0,0-1 0,-1 0 0,3-1 0,8-6 0,-1-1 0,0 0 0,16-19 0,-15 16 0,21-23 0,1 2 0,2 2 0,0 1 0,3 1 0,73-42 0,-68 46 0,-1-2 0,61-52 0,-42 31 0,31-15 0,3 4 0,3 4 0,2 4 0,107-38 0,121-24 0,-170 62 0,-35 20-1365,-97 24-5461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5:42:57.1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0 261 24575,'495'0'0,"-494"0"0,1 0 0,0 1 0,0-1 0,0 0 0,0 0 0,-1 0 0,1-1 0,0 1 0,0 0 0,0-1 0,-1 1 0,1-1 0,0 0 0,-1 1 0,1-1 0,0 0 0,-1 0 0,1 0 0,-1 0 0,1 0 0,-1 0 0,0-1 0,1 1 0,-1 0 0,0-1 0,0 1 0,0-1 0,2-3 0,-3 3 0,0-1 0,0 1 0,0-1 0,-1 0 0,1 1 0,-1-1 0,1 1 0,-1-1 0,0 1 0,0-1 0,0 1 0,0 0 0,0 0 0,-1-1 0,1 1 0,-1 0 0,1 0 0,-1 0 0,0 0 0,-3-2 0,-71-86 0,7 7 0,58 71 0,13 21 0,14 24 0,0-13 0,57 67 0,-37-61 0,-30-22 0,0-1 0,0 2 0,-1-1 0,0 0 0,1 1 0,-1 0 0,5 7 0,-10-11 0,1 0 0,-1 1 0,0-1 0,0 0 0,1 0 0,-1 0 0,0 0 0,0 0 0,0 0 0,-1 0 0,1 1 0,0-1 0,0 0 0,-1 0 0,1 0 0,0 0 0,-1 0 0,1 0 0,-1 0 0,1 0 0,-1 0 0,0 0 0,1 0 0,-1-1 0,0 1 0,0 0 0,0 0 0,-1 0 0,-33 27 0,21-18 0,-21 21 0,-2-2 0,-51 31 0,63-39-1365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5:43:02.6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666 304 24575,'-173'-9'0,"-9"0"0,154 8 0,-1-1 0,-40-9 0,54 10 0,-1 0 0,-28 1 0,33 1 0,-1 0 0,1-1 0,-1-1 0,1 0 0,-21-4 0,31 4 0,1 1 0,-1 0 0,0-1 0,1 1 0,-1-1 0,0 1 0,1-1 0,-1 1 0,1-1 0,-1 1 0,1-1 0,-1 1 0,1-1 0,-1 0 0,1 1 0,0-1 0,-1 0 0,1 0 0,0 1 0,-1-1 0,1 0 0,0 1 0,0-1 0,0 0 0,0 0 0,0 0 0,0 1 0,0-1 0,0 0 0,0 0 0,0 1 0,0-1 0,0 0 0,1 0 0,-1 1 0,0-1 0,1 0 0,-1 1 0,0-1 0,1 0 0,-1 1 0,1-1 0,0 0 0,28-40 0,-18 26 0,8-16 0,-11 15 0,1-1 0,1 2 0,1-1 0,0 1 0,1 1 0,1 0 0,0 1 0,16-13 0,-29 26 0,0 0 0,0 0 0,0-1 0,0 1 0,0 0 0,1 0 0,-1 0 0,0 0 0,0 0 0,0-1 0,0 1 0,0 0 0,1 0 0,-1 0 0,0 0 0,0 0 0,0 0 0,1 0 0,-1 0 0,0-1 0,0 1 0,0 0 0,1 0 0,-1 0 0,0 0 0,0 0 0,0 0 0,1 0 0,-1 0 0,0 0 0,0 0 0,0 1 0,1-1 0,-1 0 0,0 0 0,0 0 0,0 0 0,0 0 0,1 0 0,-1 0 0,0 0 0,0 0 0,0 1 0,0-1 0,1 0 0,-1 0 0,0 0 0,0 0 0,0 1 0,0-1 0,0 0 0,0 0 0,0 0 0,1 1 0,-5 15 0,-12 16 0,1-12 0,-1-1 0,0-1 0,-2-1 0,0-1 0,-27 19 0,40-31 0,0 0 0,0 1 0,1-1 0,-1 1 0,1 0 0,0 0 0,1 0 0,-1 0 0,-4 11 0,7-14 0,1 0 0,-1-1 0,1 1 0,-1 0 0,1 0 0,0 0 0,-1 0 0,1 0 0,0 0 0,1 0 0,-1 0 0,0 0 0,0 0 0,1 0 0,-1 0 0,1 0 0,0 0 0,0 0 0,-1-1 0,1 1 0,0 0 0,0 0 0,1-1 0,-1 1 0,0-1 0,1 1 0,-1-1 0,1 0 0,-1 1 0,1-1 0,-1 0 0,1 0 0,3 1 0,24 15 0,-23-15 0,-1 1 0,1 0 0,-1 0 0,0 0 0,0 1 0,0-1 0,0 2 0,0-1 0,-1 0 0,0 1 0,0 0 0,0 0 0,0 0 0,5 10 0,2 8 0,1 0 0,1-1 0,1-1 0,0 0 0,35 36 0,-49-57 0,0 0 0,0 0 0,0 0 0,0 1 0,0-1 0,0 0 0,0 0 0,0 0 0,0 1 0,0-1 0,0 0 0,0 0 0,0 0 0,0 0 0,0 0 0,0 1 0,1-1 0,-1 0 0,0 0 0,0 0 0,0 0 0,0 0 0,0 0 0,0 1 0,1-1 0,-1 0 0,0 0 0,0 0 0,0 0 0,0 0 0,1 0 0,-1 0 0,0 0 0,0 0 0,0 0 0,1 0 0,-1 0 0,0 0 0,0 0 0,0 0 0,0 0 0,1 0 0,-1 0 0,0 0 0,0 0 0,0 0 0,0 0 0,1 0 0,-1 0 0,0 0 0,0 0 0,0-1 0,0 1 0,0 0 0,1 0 0,-1 0 0,0 0 0,0 0 0,0-1 0,0 1 0,0 0 0,0 0 0,0 0 0,1-1 0,-5-16 0,-12-22 0,4 16-170,-1 1-1,-1 1 0,-1 0 1,-1 0-1,-1 2 0,-1 0 1,-25-21-1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6:23:48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3027 413 24575,'-32'0'0,"-443"-20"0,244-3 0,132 14 0,-1 3 0,-106 8 0,54 1 0,62-3 0,-26-2 0,0 5 0,-212 33 0,285-29 0,-1-3 0,-88-1 0,-8 0 0,36 9 0,56-5 0,-65 1 0,10-10 0,-111 4 0,164 7 0,42-6 0,-1-1 0,0 0 0,0-1 0,0 0 0,0-1 0,-14 0 0,22 0 0,1 0 0,-1 0 0,1 0 0,-1 0 0,1 0 0,-1 0 0,0 0 0,1-1 0,-1 1 0,1 0 0,-1 0 0,1-1 0,-1 1 0,1 0 0,-1-1 0,1 1 0,-1 0 0,1-1 0,-1 1 0,1 0 0,0-1 0,-1 1 0,1-1 0,0 1 0,-1-1 0,1 1 0,0-1 0,0 1 0,-1-1 0,1 0 0,0 1 0,0-1 0,0 0 0,9-21 0,30-22 0,-35 41 0,25-23 0,1 2 0,1 1 0,48-26 0,-49 32 0,0-2 0,-1-1 0,-1-2 0,39-38 0,46-40 0,-101 91 0,-97 69 0,58-42 0,-47 39 0,-44 34 0,52-40 0,42-34 0,1 1 0,1 1 0,-31 34 0,44-42 0,5-8 0,1 1 0,0-1 0,0 1 0,0 0 0,0 0 0,1 1 0,-3 5 0,5-9 0,-1 0 0,1 1 0,0-1 0,0 0 0,0 1 0,0-1 0,0 0 0,0 1 0,1-1 0,-1 0 0,0 1 0,1-1 0,-1 0 0,1 0 0,-1 0 0,1 1 0,-1-1 0,1 0 0,0 0 0,0 0 0,-1 0 0,1 0 0,0 0 0,0 0 0,0 0 0,0 0 0,0-1 0,1 1 0,-1 0 0,0-1 0,0 1 0,2 0 0,41 23 0,-28-17 0,-1 1 0,0 0 0,-1 1 0,0 1 0,0 0 0,-1 1 0,-1 1 0,14 15 0,10 14 0,73 64 0,-65-65 0,-10-13 0,1 0 0,59 33 0,-6-5 0,-200-149 0,70 65 0,16 11 0,-43-37 0,53 42 0,-1 0 0,0 1 0,-25-13 0,-31-22 0,54 33 0,-1 2 0,-35-18 0,35 21 0,1-2 0,0 0 0,-21-16 0,38 25 0,-1 0 0,1 0 0,-1 0 0,1 0 0,0 0 0,-1-1 0,1 1 0,1-1 0,-1 0 0,0 1 0,1-1 0,-1 0 0,1 0 0,0 0 0,0 0 0,0 0 0,0 0 0,0 0 0,1 0 0,-1 0 0,1-1 0,0 1 0,0 0 0,0 0 0,1 0 0,-1 0 0,1-1 0,0 1 0,-1 0 0,1 0 0,1 0 0,-1 0 0,0 1 0,1-1 0,-1 0 0,1 0 0,0 1 0,4-5 0,8-8 0,0 1 0,1 0 0,1 1 0,33-22 0,-27 20 0,45-39 0,-51 39 0,1 0 0,1 2 0,0 0 0,1 1 0,23-11 0,-18 11-151,-1-2-1,-1 0 0,0-1 0,-1-2 1,-1 0-1,0-1 0,-2-1 1,23-29-1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6:23:58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1549 544 24575,'-1328'0'0,"1299"-2"0,0-1 0,-40-9 0,14 2 0,53 10 0,0 0 0,0 0 0,0-1 0,0 1 0,-1-1 0,1 1 0,0-1 0,0 0 0,0 0 0,0 0 0,0 0 0,1 0 0,-1 0 0,0 0 0,0-1 0,1 1 0,-4-3 0,5 3 0,0 0 0,0 0 0,0 0 0,-1 0 0,1 0 0,0 0 0,0 0 0,0 0 0,1 0 0,-1 0 0,0 0 0,0 0 0,0 0 0,1 0 0,-1 0 0,1 0 0,-1 0 0,0 0 0,1 0 0,0 0 0,-1 0 0,1 0 0,0 1 0,-1-1 0,2-1 0,8-7 0,0 0 0,1 0 0,0 1 0,14-7 0,-15 9 0,76-50 0,84-72 0,-117 87 0,72-41 0,-26 18 0,-76 52 0,-19 10 0,0 0 0,0 1 0,-1-1 0,1 0 0,-1-1 0,1 1 0,-1-1 0,0 1 0,0-1 0,5-6 0,-9 9 0,1 0 0,0 0 0,0-1 0,0 1 0,0 0 0,-1 0 0,1 0 0,0-1 0,0 1 0,0 0 0,-1 0 0,1 0 0,0 0 0,0-1 0,-1 1 0,1 0 0,0 0 0,-1 0 0,1 0 0,0 0 0,0 0 0,-1 0 0,1 0 0,0 0 0,0 0 0,-1 0 0,1 0 0,0 0 0,-1 0 0,1 0 0,0 0 0,0 0 0,-1 0 0,1 0 0,0 1 0,0-1 0,-1 0 0,1 0 0,0 0 0,0 0 0,-1 1 0,1-1 0,0 0 0,0 0 0,-16 6 0,-17 14 0,1 1 0,1 1 0,-31 29 0,-12 9 0,14-10 0,41-33 0,0-1 0,-2 0 0,-44 25 0,47-33 0,0 1 0,1 2 0,0-1 0,1 2 0,-26 23 0,40-33 0,1 0 0,-1 0 0,1 0 0,0 0 0,0 0 0,0 0 0,0 0 0,0 0 0,0 0 0,1 0 0,-1 0 0,0 1 0,1-1 0,0 0 0,0 0 0,0 1 0,0-1 0,0 0 0,0 0 0,0 1 0,1-1 0,-1 0 0,1 0 0,0 1 0,-1-1 0,1 0 0,0 0 0,0 0 0,0 0 0,1 0 0,-1 0 0,0-1 0,4 4 0,5 6 0,1 0 0,1-1 0,0-1 0,16 11 0,3 3 0,14 18 0,77 90 0,88 117 0,-203-239 0,-4-6 0,0 1 0,1 0 0,-1 0 0,-1 0 0,1 0 0,0 0 0,-1 1 0,0-1 0,0 1 0,-1 0 0,2 6 0,-3-11 0,0 1 0,0-1 0,0 0 0,0 1 0,0-1 0,-1 0 0,1 1 0,0-1 0,0 0 0,0 1 0,-1-1 0,1 0 0,0 0 0,-1 1 0,1-1 0,0 0 0,0 0 0,-1 0 0,1 1 0,0-1 0,-1 0 0,1 0 0,-1 0 0,1 0 0,0 0 0,-1 0 0,1 0 0,0 0 0,-1 1 0,1-1 0,-1-1 0,1 1 0,0 0 0,-1 0 0,1 0 0,0 0 0,-1 0 0,1 0 0,0 0 0,-1 0 0,1-1 0,0 1 0,-1 0 0,1 0 0,0 0 0,-1-1 0,1 1 0,-21-11 0,19 9 0,-51-34 0,1-3 0,-66-63 0,99 82 0,1-1 0,1-1 0,-24-37 0,-10-15 0,25 42-341,-1 1 0,-1 1-1,-42-33 1,54 50-6485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6:24:27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1 630 24575,'547'0'0,"-501"2"0,56 10 0,-56-5 0,52 0 0,387-8 0,-457 0 0,1-2 0,29-7 0,-28 5 0,48-3 0,-67 8 0,1-1 0,0 0 0,-1-1 0,20-4 0,-29 5 0,-1 1 0,1 0 0,-1-1 0,0 1 0,1-1 0,-1 0 0,0 1 0,1-1 0,-1 0 0,0 0 0,0 0 0,0 0 0,1 0 0,-1 0 0,0 0 0,0 0 0,-1 0 0,1 0 0,0-1 0,0 1 0,-1 0 0,1-1 0,0 1 0,-1 0 0,1-1 0,-1 1 0,0-1 0,0 1 0,1-1 0,-1 1 0,0-1 0,0 1 0,0-1 0,0 1 0,-1-1 0,1 1 0,0 0 0,-1-1 0,1 1 0,-1-1 0,1 1 0,-1 0 0,0-1 0,1 1 0,-1 0 0,0 0 0,-2-3 0,-7-10 0,-1 0 0,0 1 0,-17-16 0,-13-15 0,-119-131 0,49 56 0,83 90 0,-57-43 0,29 25 0,52 42 0,6 5 0,16 8 0,25 20 0,-23-11 0,1-1 0,39 22 0,-36-23 0,-1 0 0,25 22 0,-7-6 0,-32-25 0,1 1 0,-2 0 0,1 1 0,-1 0 0,13 15 0,13 22 0,-5-6 0,34 58 0,-54-80 0,0-2 0,-1 0 0,0 0 0,8 27 0,-15-36 0,0-1 0,0 1 0,0 0 0,0 0 0,-1 0 0,0 0 0,0 0 0,-1-1 0,0 1 0,0 0 0,0 0 0,0-1 0,-1 1 0,-4 8 0,2-5 0,-1 0 0,-1-1 0,1 0 0,-1 0 0,-1-1 0,1 0 0,-1 0 0,-12 10 0,-72 44 0,12-9 0,11 0 0,22-18 0,-73 72 0,86-76 0,-1-2 0,-1-1 0,-1-2 0,-54 29 0,60-36 0,11-4 120,13-7-321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6:24:32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1 497 24575,'3429'0'0,"-3435"-8"0,0 1 0,-1-1 0,0 1 0,-1 1 0,-11-9 0,-45-39 0,3-3 0,-56-67 0,23 6 0,64 82 0,-15-16 0,34 47 0,13 15 0,12 15 0,5-3 0,1-1 0,1 0 0,1-2 0,32 22 0,26 23 0,-2 3 0,-33-31 0,65 70 0,-71-69 0,-31-29 0,1-1 0,-1 1 0,0 0 0,-1 1 0,0 0 0,6 10 0,-13-19 0,1 1 0,-1-1 0,0 1 0,0-1 0,0 1 0,0-1 0,0 1 0,0-1 0,-1 1 0,1-1 0,0 0 0,0 1 0,0-1 0,0 1 0,0-1 0,-1 1 0,1-1 0,0 1 0,-1-1 0,1 0 0,0 1 0,0-1 0,-1 0 0,1 1 0,-1-1 0,1 0 0,0 1 0,-1-1 0,1 0 0,-1 0 0,1 1 0,-1-1 0,1 0 0,0 0 0,-1 0 0,1 0 0,-1 0 0,1 0 0,-2 1 0,-26 5 0,20-5 0,-14 5 0,1 1 0,0 1 0,0 1 0,0 1 0,-28 18 0,6 1 0,-53 46 0,19-4 0,-37 29 0,100-89 0,-1-1 0,0 0 0,-1-2 0,0 0 0,0 0 0,-27 7 0,-4-1-1365,26-8-5461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6:25:03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1 630 24575,'547'0'0,"-501"2"0,56 10 0,-56-5 0,52 0 0,387-8 0,-457 0 0,1-2 0,29-7 0,-28 5 0,48-3 0,-67 8 0,1-1 0,0 0 0,-1-1 0,20-4 0,-29 5 0,-1 1 0,1 0 0,-1-1 0,0 1 0,1-1 0,-1 0 0,0 1 0,1-1 0,-1 0 0,0 0 0,0 0 0,0 0 0,1 0 0,-1 0 0,0 0 0,0 0 0,-1 0 0,1 0 0,0-1 0,0 1 0,-1 0 0,1-1 0,0 1 0,-1 0 0,1-1 0,-1 1 0,0-1 0,0 1 0,1-1 0,-1 1 0,0-1 0,0 1 0,0-1 0,0 1 0,-1-1 0,1 1 0,0 0 0,-1-1 0,1 1 0,-1-1 0,1 1 0,-1 0 0,0-1 0,1 1 0,-1 0 0,0 0 0,-2-3 0,-7-10 0,-1 0 0,0 1 0,-17-16 0,-13-15 0,-119-131 0,49 56 0,83 90 0,-57-43 0,29 25 0,52 42 0,6 5 0,16 8 0,25 20 0,-23-11 0,1-1 0,39 22 0,-36-23 0,-1 0 0,25 22 0,-7-6 0,-32-25 0,1 1 0,-2 0 0,1 1 0,-1 0 0,13 15 0,13 22 0,-5-6 0,34 58 0,-54-80 0,0-2 0,-1 0 0,0 0 0,8 27 0,-15-36 0,0-1 0,0 1 0,0 0 0,0 0 0,-1 0 0,0 0 0,0 0 0,-1-1 0,0 1 0,0 0 0,0 0 0,0-1 0,-1 1 0,-4 8 0,2-5 0,-1 0 0,-1-1 0,1 0 0,-1 0 0,-1-1 0,1 0 0,-1 0 0,-12 10 0,-72 44 0,12-9 0,11 0 0,22-18 0,-73 72 0,86-76 0,-1-2 0,-1-1 0,-1-2 0,-54 29 0,60-36 0,11-4 120,13-7-321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6:25:03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1 497 24575,'3429'0'0,"-3435"-8"0,0 1 0,-1-1 0,0 1 0,-1 1 0,-11-9 0,-45-39 0,3-3 0,-56-67 0,23 6 0,64 82 0,-15-16 0,34 47 0,13 15 0,12 15 0,5-3 0,1-1 0,1 0 0,1-2 0,32 22 0,26 23 0,-2 3 0,-33-31 0,65 70 0,-71-69 0,-31-29 0,1-1 0,-1 1 0,0 0 0,-1 1 0,0 0 0,6 10 0,-13-19 0,1 1 0,-1-1 0,0 1 0,0-1 0,0 1 0,0-1 0,0 1 0,0-1 0,-1 1 0,1-1 0,0 0 0,0 1 0,0-1 0,0 1 0,0-1 0,-1 1 0,1-1 0,0 1 0,-1-1 0,1 0 0,0 1 0,0-1 0,-1 0 0,1 1 0,-1-1 0,1 0 0,0 1 0,-1-1 0,1 0 0,-1 0 0,1 1 0,-1-1 0,1 0 0,0 0 0,-1 0 0,1 0 0,-1 0 0,1 0 0,-2 1 0,-26 5 0,20-5 0,-14 5 0,1 1 0,0 1 0,0 1 0,0 1 0,-28 18 0,6 1 0,-53 46 0,19-4 0,-37 29 0,100-89 0,-1-1 0,0 0 0,-1-2 0,0 0 0,0 0 0,-27 7 0,-4-1-1365,26-8-5461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6:31:31.7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46 24575,'0'606'0,"-1"-599"0,1 1 0,1 0 0,-1 0 0,1-1 0,1 1 0,-1-1 0,1 1 0,4 8 0,-5-13 0,1 0 0,0-1 0,0 1 0,0-1 0,0 0 0,0 1 0,0-1 0,1 0 0,-1 0 0,1 0 0,-1-1 0,1 1 0,0-1 0,-1 1 0,1-1 0,0 0 0,0 0 0,0 0 0,0 0 0,0-1 0,0 1 0,0-1 0,5 0 0,220-1 0,-91-4 0,92 7 0,184-5 0,-222-9 0,88-3 0,-269 15 0,566-14 0,274 1 0,-525 15 0,-157 0 0,182-5 0,-111-22 0,414 22 0,-336 5 0,-160-15 0,-14 0 0,-17-1 0,1 1 0,56 15 0,99-5 0,-279 3 0,1-1 0,-1 0 0,1-1 0,-1 1 0,0-1 0,1 1 0,-1-1 0,0 0 0,0 0 0,0-1 0,-1 1 0,1-1 0,0 1 0,-1-1 0,0 0 0,1 0 0,-1 0 0,0 0 0,-1 0 0,1 0 0,0-1 0,-1 1 0,0 0 0,0-1 0,0 1 0,1-5 0,2-11 0,0-1 0,-1 0 0,0-25 0,-2-228 100,-3 121-1565,2 125-5361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7:19:03.36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0,'58'0,"481"16,109-3,-403-16,-106 2,157 3,-135 19,-126-16,-14 0,-5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6:31:39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24575,'0'610'0,"-1"-605"0,1 0 0,0 0 0,1-1 0,-1 1 0,1 0 0,0-1 0,0 1 0,0 0 0,1-1 0,0 0 0,-1 1 0,2-1 0,-1 0 0,0 0 0,1 0 0,4 5 0,-4-6 0,2 0 0,-1 0 0,0-1 0,1 1 0,-1-1 0,1 0 0,0 0 0,-1 0 0,1-1 0,0 1 0,0-1 0,0 0 0,0-1 0,0 1 0,7-1 0,315-1 0,-120-3 0,1785 4 0,-1912 4 0,110 19 0,60 4 0,470-26 0,-352-3 0,-173 16 0,3-1 0,858-14 0,-1052 1 0,1 0 0,-1 0 0,0 0 0,1-1 0,-1 1 0,0-1 0,1 0 0,-1-1 0,0 1 0,6-4 0,-8 4 0,0-1 0,0 1 0,0-1 0,0 0 0,-1 0 0,1 0 0,0 0 0,-1 0 0,0-1 0,1 1 0,-1 0 0,0-1 0,0 1 0,0-1 0,-1 1 0,1-1 0,0 1 0,-1-1 0,1-3 0,3-53 0,-2 1 0,-2 0 0,-12-90 0,-2 65 0,-3 2 0,-31-88 0,19 103-1365,20 49-5461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6:46:48.42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80,'3'-2,"0"0,0-1,1 1,-1 1,1-1,0 0,0 1,-1 0,1 0,0 0,0 0,4 1,56-4,-41 4,732-5,-408 7,901-2,-1216-2,-1-1,1-2,40-11,-35 7,66-7,65 13,-143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6:46:51.77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0,'1070'0,"-1042"0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6:46:59.233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54,'435'-27,"17"0,958 28,-1214 13,-2-1,743-14,-718 15,-7 0,-153-13,149-1,233 32,-155-15,-171-14,55 9,60 2,824-15,-1037 2,-1 1,1 0,17 6,44 5,46-12,-73-2,1 2,88 14,-100-8,-1-2,1-3,0 0,63-7,-79 1,0 0,-1-1,34-13,-41 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6:47:07.22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0,'402'20,"-235"-12,-93-6,76 11,-66-4,91-2,37 3,314 3,-328-16,2228 3,-2400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6:47:13.360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0,'2545'0,"-2494"2,53 10,52 2,-73-14,3-1,137 17,-40-3,7 1,-78-4,-77-8,1 1,34 8,-41-6,-1-1,34 0,-32-3,-1 2,31 6,9 1,-48-9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6:48:09.270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0,'1422'0,"-1200"14,0-1,2370-14,-2414 15,-5 0,548-15,-698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6:48:16.56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29,'8'1,"0"0,1 0,-1 1,0 0,8 4,32 6,52-8,-70-4,0 2,0 0,31 8,-16-3,1-2,-1-1,1-3,48-5,11 1,1038 3,-1077-3,115-21,-117 13,129-5,-102 16,123-14,-89 3,195 9,-151 4,2006-2,-2160 1,0 1,0 0,20 6,19 3,-33-9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6:48:22.84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30,'311'-16,"305"3,-382 15,42-4,301 5,-363 10,52 1,488 55,-713-64,42 2,142-7,-89-3,419 3,-524 2,57 10,-56-7,55 3,442-9,-509 0,0-1,35-8,-34 5,1 1,24 0,245 4,-268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6:48:29.064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1 185,'1861'0,"-1653"-15,-127 6,96-18,-114 16,122-8,-99 19,242-14,40 1,-244 14,131-15,-118 3,186 9,-147 4,-77-1,0-5,142-24,-181 18,1 3,-1 3,111 6,176 38,-79-5,55-17,-161 1,32 5,263-2,-441-23,0-2,0 0,0-1,0 0,19-9,37-10,-20 12,0 3,1 1,63 1,-36 3,86-13,-140 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7:19:04.73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1 107,'70'-4,"133"-24,-48 3,551 2,-564 24,60-15,5 0,92 15,-275-1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3T16:48:33.545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81,'1516'0,"-1307"-13,-30 0,217 11,194-7,513-8,-784 18,-288-2,59-12,-59 8,57-4,813 10,-850 2,53 8,49 3,2028-13,-1020-3,-1123 4,49 9,7 0,-53-9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9T07:22:27.7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1495 24575,'3'2'0,"-1"0"0,1 1 0,0-1 0,-1 1 0,1-1 0,-1 1 0,0 0 0,0 0 0,0 0 0,0 0 0,-1 0 0,3 4 0,1 2 0,213 310 0,-165-247 0,111 116 0,-95-113 0,-30-32 0,21 25 0,121 106 0,-174-168 0,0 0 0,1-1 0,-1 0 0,1 0 0,1-1 0,-1 0 0,13 4 0,-17-7 0,-1 0 0,1-1 0,-1 1 0,1-1 0,-1 0 0,1 0 0,-1-1 0,1 1 0,-1-1 0,1 1 0,-1-1 0,0 0 0,1 0 0,-1-1 0,0 1 0,0-1 0,0 1 0,0-1 0,0 0 0,0 0 0,4-5 0,18-18 0,-2-1 0,-1-1 0,35-56 0,11-15 0,543-580 0,-572 639 0,436-419-269,-356 356 179,5 6 0,162-96 0,-137 108 90,288-116 0,-328 153 213,190-116 1,-139 70-102,-65 42-1477,-16 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7:23:20.7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28,'59'-1,"98"-14,-75 7,165 5,-133 4,-89-1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7:23:28.66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7:25:17.59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0,'853'0,"-820"0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9T07:25:19.95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1 134,'98'-5,"169"-30,18-2,-34 11,88-4,184 31,-5 30,-145-10,-238-18,232 23,-245-15,100 4,-43-2,-6 0,1094-12,-612-3,-616 4,43 7,-42-3,1-2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25.png"/><Relationship Id="rId7" Type="http://schemas.openxmlformats.org/officeDocument/2006/relationships/image" Target="../media/image2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27.xml"/><Relationship Id="rId3" Type="http://schemas.openxmlformats.org/officeDocument/2006/relationships/image" Target="../media/image5.png"/><Relationship Id="rId7" Type="http://schemas.openxmlformats.org/officeDocument/2006/relationships/customXml" Target="../ink/ink24.xml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30.png"/><Relationship Id="rId4" Type="http://schemas.openxmlformats.org/officeDocument/2006/relationships/image" Target="../media/image6.svg"/><Relationship Id="rId9" Type="http://schemas.openxmlformats.org/officeDocument/2006/relationships/customXml" Target="../ink/ink25.xml"/><Relationship Id="rId14" Type="http://schemas.openxmlformats.org/officeDocument/2006/relationships/customXml" Target="../ink/ink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30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9.png"/><Relationship Id="rId18" Type="http://schemas.openxmlformats.org/officeDocument/2006/relationships/customXml" Target="../ink/ink38.xm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customXml" Target="../ink/ink35.xml"/><Relationship Id="rId17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customXml" Target="../ink/ink34.xml"/><Relationship Id="rId19" Type="http://schemas.openxmlformats.org/officeDocument/2006/relationships/image" Target="../media/image42.png"/><Relationship Id="rId4" Type="http://schemas.openxmlformats.org/officeDocument/2006/relationships/customXml" Target="../ink/ink31.xml"/><Relationship Id="rId9" Type="http://schemas.openxmlformats.org/officeDocument/2006/relationships/image" Target="../media/image37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customXml" Target="../ink/ink1.xml"/><Relationship Id="rId4" Type="http://schemas.openxmlformats.org/officeDocument/2006/relationships/image" Target="../media/image4.svg"/><Relationship Id="rId9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7.png"/><Relationship Id="rId3" Type="http://schemas.openxmlformats.org/officeDocument/2006/relationships/image" Target="../media/image13.png"/><Relationship Id="rId7" Type="http://schemas.openxmlformats.org/officeDocument/2006/relationships/customXml" Target="../ink/ink2.xml"/><Relationship Id="rId12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5" Type="http://schemas.openxmlformats.org/officeDocument/2006/relationships/image" Target="../media/image68.png"/><Relationship Id="rId10" Type="http://schemas.openxmlformats.org/officeDocument/2006/relationships/image" Target="../media/image12.sv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1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9.xml"/><Relationship Id="rId3" Type="http://schemas.openxmlformats.org/officeDocument/2006/relationships/image" Target="../media/image18.png"/><Relationship Id="rId7" Type="http://schemas.openxmlformats.org/officeDocument/2006/relationships/image" Target="../media/image71.png"/><Relationship Id="rId12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customXml" Target="../ink/ink8.xml"/><Relationship Id="rId5" Type="http://schemas.openxmlformats.org/officeDocument/2006/relationships/image" Target="../media/image4.svg"/><Relationship Id="rId10" Type="http://schemas.openxmlformats.org/officeDocument/2006/relationships/hyperlink" Target="http://www.example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2.png"/><Relationship Id="rId1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3.xml"/><Relationship Id="rId3" Type="http://schemas.openxmlformats.org/officeDocument/2006/relationships/image" Target="../media/image18.png"/><Relationship Id="rId7" Type="http://schemas.openxmlformats.org/officeDocument/2006/relationships/image" Target="../media/image71.png"/><Relationship Id="rId12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customXml" Target="../ink/ink12.xml"/><Relationship Id="rId5" Type="http://schemas.openxmlformats.org/officeDocument/2006/relationships/image" Target="../media/image4.svg"/><Relationship Id="rId10" Type="http://schemas.openxmlformats.org/officeDocument/2006/relationships/hyperlink" Target="http://www.example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2.png"/><Relationship Id="rId1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3.png"/><Relationship Id="rId7" Type="http://schemas.openxmlformats.org/officeDocument/2006/relationships/customXml" Target="../ink/ink14.xml"/><Relationship Id="rId12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16.xml"/><Relationship Id="rId5" Type="http://schemas.openxmlformats.org/officeDocument/2006/relationships/image" Target="../media/image5.png"/><Relationship Id="rId10" Type="http://schemas.openxmlformats.org/officeDocument/2006/relationships/image" Target="../media/image77.png"/><Relationship Id="rId4" Type="http://schemas.openxmlformats.org/officeDocument/2006/relationships/image" Target="../media/image4.svg"/><Relationship Id="rId9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customXml" Target="../ink/ink17.xml"/><Relationship Id="rId12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19.xml"/><Relationship Id="rId5" Type="http://schemas.openxmlformats.org/officeDocument/2006/relationships/image" Target="../media/image5.png"/><Relationship Id="rId10" Type="http://schemas.openxmlformats.org/officeDocument/2006/relationships/image" Target="../media/image77.png"/><Relationship Id="rId4" Type="http://schemas.openxmlformats.org/officeDocument/2006/relationships/image" Target="../media/image4.svg"/><Relationship Id="rId9" Type="http://schemas.openxmlformats.org/officeDocument/2006/relationships/customXml" Target="../ink/ink18.xml"/><Relationship Id="rId1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49798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Network Security: DNS Cache Poisoning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C0F6FE-A28C-5FDD-B416-7C885364AFD1}"/>
              </a:ext>
            </a:extLst>
          </p:cNvPr>
          <p:cNvSpPr txBox="1"/>
          <p:nvPr/>
        </p:nvSpPr>
        <p:spPr>
          <a:xfrm>
            <a:off x="0" y="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Spoofing NS Records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552A4-BB42-CB3C-8552-A0C9B24F16E1}"/>
              </a:ext>
            </a:extLst>
          </p:cNvPr>
          <p:cNvSpPr txBox="1"/>
          <p:nvPr/>
        </p:nvSpPr>
        <p:spPr>
          <a:xfrm>
            <a:off x="4451960" y="2362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Flush the Local DNS Cache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C3AC10-E205-0857-1C7C-362FE6F2F27C}"/>
              </a:ext>
            </a:extLst>
          </p:cNvPr>
          <p:cNvCxnSpPr>
            <a:cxnSpLocks/>
          </p:cNvCxnSpPr>
          <p:nvPr/>
        </p:nvCxnSpPr>
        <p:spPr>
          <a:xfrm>
            <a:off x="4191000" y="91440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81991BF-D3E8-F5F9-CA71-1F37487B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71" y="1453304"/>
            <a:ext cx="3614058" cy="23456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B4CD2BC-AFD9-FBC8-60CB-224C3419DA3B}"/>
              </a:ext>
            </a:extLst>
          </p:cNvPr>
          <p:cNvSpPr txBox="1"/>
          <p:nvPr/>
        </p:nvSpPr>
        <p:spPr>
          <a:xfrm>
            <a:off x="569925" y="82731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Attacker VM (10.9.0.1)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87BA19-287E-8D56-6128-68C371EE93B2}"/>
              </a:ext>
            </a:extLst>
          </p:cNvPr>
          <p:cNvSpPr txBox="1"/>
          <p:nvPr/>
        </p:nvSpPr>
        <p:spPr>
          <a:xfrm>
            <a:off x="4414158" y="89562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DNS Sever (10.9.0.53)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ECCE5F-6824-BD67-C600-DDB598FBC552}"/>
              </a:ext>
            </a:extLst>
          </p:cNvPr>
          <p:cNvCxnSpPr>
            <a:cxnSpLocks/>
          </p:cNvCxnSpPr>
          <p:nvPr/>
        </p:nvCxnSpPr>
        <p:spPr>
          <a:xfrm>
            <a:off x="8077200" y="827314"/>
            <a:ext cx="0" cy="2525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9ED59BF-1D8E-75C0-5F1F-A6DED25BF2D2}"/>
              </a:ext>
            </a:extLst>
          </p:cNvPr>
          <p:cNvSpPr txBox="1"/>
          <p:nvPr/>
        </p:nvSpPr>
        <p:spPr>
          <a:xfrm>
            <a:off x="8300357" y="88760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Victim Container (10.9.0.5)</a:t>
            </a:r>
          </a:p>
        </p:txBody>
      </p:sp>
    </p:spTree>
    <p:extLst>
      <p:ext uri="{BB962C8B-B14F-4D97-AF65-F5344CB8AC3E}">
        <p14:creationId xmlns:p14="http://schemas.microsoft.com/office/powerpoint/2010/main" val="196358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C0F6FE-A28C-5FDD-B416-7C885364AFD1}"/>
              </a:ext>
            </a:extLst>
          </p:cNvPr>
          <p:cNvSpPr txBox="1"/>
          <p:nvPr/>
        </p:nvSpPr>
        <p:spPr>
          <a:xfrm>
            <a:off x="0" y="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Spoofing NS Records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552A4-BB42-CB3C-8552-A0C9B24F16E1}"/>
              </a:ext>
            </a:extLst>
          </p:cNvPr>
          <p:cNvSpPr txBox="1"/>
          <p:nvPr/>
        </p:nvSpPr>
        <p:spPr>
          <a:xfrm>
            <a:off x="4451960" y="2362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Flush the Local DNS Cache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C3AC10-E205-0857-1C7C-362FE6F2F27C}"/>
              </a:ext>
            </a:extLst>
          </p:cNvPr>
          <p:cNvCxnSpPr>
            <a:cxnSpLocks/>
          </p:cNvCxnSpPr>
          <p:nvPr/>
        </p:nvCxnSpPr>
        <p:spPr>
          <a:xfrm>
            <a:off x="4191000" y="91440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81991BF-D3E8-F5F9-CA71-1F37487B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71" y="1453304"/>
            <a:ext cx="3614058" cy="23456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B4CD2BC-AFD9-FBC8-60CB-224C3419DA3B}"/>
              </a:ext>
            </a:extLst>
          </p:cNvPr>
          <p:cNvSpPr txBox="1"/>
          <p:nvPr/>
        </p:nvSpPr>
        <p:spPr>
          <a:xfrm>
            <a:off x="569925" y="82731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Attacker VM (10.9.0.1)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87BA19-287E-8D56-6128-68C371EE93B2}"/>
              </a:ext>
            </a:extLst>
          </p:cNvPr>
          <p:cNvSpPr txBox="1"/>
          <p:nvPr/>
        </p:nvSpPr>
        <p:spPr>
          <a:xfrm>
            <a:off x="4414158" y="89562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DNS Sever (10.9.0.53)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ECCE5F-6824-BD67-C600-DDB598FBC552}"/>
              </a:ext>
            </a:extLst>
          </p:cNvPr>
          <p:cNvCxnSpPr>
            <a:cxnSpLocks/>
          </p:cNvCxnSpPr>
          <p:nvPr/>
        </p:nvCxnSpPr>
        <p:spPr>
          <a:xfrm>
            <a:off x="8077200" y="827314"/>
            <a:ext cx="0" cy="2525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9ED59BF-1D8E-75C0-5F1F-A6DED25BF2D2}"/>
              </a:ext>
            </a:extLst>
          </p:cNvPr>
          <p:cNvSpPr txBox="1"/>
          <p:nvPr/>
        </p:nvSpPr>
        <p:spPr>
          <a:xfrm>
            <a:off x="8300357" y="88760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Victim Container (10.9.0.5)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6A7E6-9817-79B4-A637-3FA3F137C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1" y="1500351"/>
            <a:ext cx="3878185" cy="308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928D5-358D-28EB-83E7-67FCA25536DF}"/>
              </a:ext>
            </a:extLst>
          </p:cNvPr>
          <p:cNvSpPr txBox="1"/>
          <p:nvPr/>
        </p:nvSpPr>
        <p:spPr>
          <a:xfrm>
            <a:off x="166040" y="2362200"/>
            <a:ext cx="390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Run Python script that will sniff and spoof DNS responses</a:t>
            </a:r>
          </a:p>
        </p:txBody>
      </p:sp>
    </p:spTree>
    <p:extLst>
      <p:ext uri="{BB962C8B-B14F-4D97-AF65-F5344CB8AC3E}">
        <p14:creationId xmlns:p14="http://schemas.microsoft.com/office/powerpoint/2010/main" val="271905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C0F6FE-A28C-5FDD-B416-7C885364AFD1}"/>
              </a:ext>
            </a:extLst>
          </p:cNvPr>
          <p:cNvSpPr txBox="1"/>
          <p:nvPr/>
        </p:nvSpPr>
        <p:spPr>
          <a:xfrm>
            <a:off x="0" y="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Spoofing NS Records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552A4-BB42-CB3C-8552-A0C9B24F16E1}"/>
              </a:ext>
            </a:extLst>
          </p:cNvPr>
          <p:cNvSpPr txBox="1"/>
          <p:nvPr/>
        </p:nvSpPr>
        <p:spPr>
          <a:xfrm>
            <a:off x="4451960" y="2362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Flush the Local DNS Cache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C3AC10-E205-0857-1C7C-362FE6F2F27C}"/>
              </a:ext>
            </a:extLst>
          </p:cNvPr>
          <p:cNvCxnSpPr>
            <a:cxnSpLocks/>
          </p:cNvCxnSpPr>
          <p:nvPr/>
        </p:nvCxnSpPr>
        <p:spPr>
          <a:xfrm>
            <a:off x="4191000" y="91440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81991BF-D3E8-F5F9-CA71-1F37487B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71" y="1453304"/>
            <a:ext cx="3614058" cy="23456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B4CD2BC-AFD9-FBC8-60CB-224C3419DA3B}"/>
              </a:ext>
            </a:extLst>
          </p:cNvPr>
          <p:cNvSpPr txBox="1"/>
          <p:nvPr/>
        </p:nvSpPr>
        <p:spPr>
          <a:xfrm>
            <a:off x="569925" y="82731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Attacker VM (10.9.0.1)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87BA19-287E-8D56-6128-68C371EE93B2}"/>
              </a:ext>
            </a:extLst>
          </p:cNvPr>
          <p:cNvSpPr txBox="1"/>
          <p:nvPr/>
        </p:nvSpPr>
        <p:spPr>
          <a:xfrm>
            <a:off x="4414158" y="89562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DNS Sever (10.9.0.53)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ECCE5F-6824-BD67-C600-DDB598FBC552}"/>
              </a:ext>
            </a:extLst>
          </p:cNvPr>
          <p:cNvCxnSpPr>
            <a:cxnSpLocks/>
          </p:cNvCxnSpPr>
          <p:nvPr/>
        </p:nvCxnSpPr>
        <p:spPr>
          <a:xfrm>
            <a:off x="8077200" y="827314"/>
            <a:ext cx="0" cy="2525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9ED59BF-1D8E-75C0-5F1F-A6DED25BF2D2}"/>
              </a:ext>
            </a:extLst>
          </p:cNvPr>
          <p:cNvSpPr txBox="1"/>
          <p:nvPr/>
        </p:nvSpPr>
        <p:spPr>
          <a:xfrm>
            <a:off x="8300357" y="88760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Victim Container (10.9.0.5)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6A7E6-9817-79B4-A637-3FA3F137C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1" y="1500351"/>
            <a:ext cx="3878185" cy="308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928D5-358D-28EB-83E7-67FCA25536DF}"/>
              </a:ext>
            </a:extLst>
          </p:cNvPr>
          <p:cNvSpPr txBox="1"/>
          <p:nvPr/>
        </p:nvSpPr>
        <p:spPr>
          <a:xfrm>
            <a:off x="166040" y="2362200"/>
            <a:ext cx="390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Run Python script that will sniff and spoof DNS 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3AF0C-5DA2-972C-5BC1-52B62A1FF7A5}"/>
              </a:ext>
            </a:extLst>
          </p:cNvPr>
          <p:cNvSpPr txBox="1"/>
          <p:nvPr/>
        </p:nvSpPr>
        <p:spPr>
          <a:xfrm>
            <a:off x="8300357" y="2223700"/>
            <a:ext cx="390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Run dig command to generate DNS traffic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8DD2F4-B2B8-709D-11FC-F01B5C9E0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372" y="1453304"/>
            <a:ext cx="3713978" cy="2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8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C0F6FE-A28C-5FDD-B416-7C885364AFD1}"/>
              </a:ext>
            </a:extLst>
          </p:cNvPr>
          <p:cNvSpPr txBox="1"/>
          <p:nvPr/>
        </p:nvSpPr>
        <p:spPr>
          <a:xfrm>
            <a:off x="0" y="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Spoofing NS Records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552A4-BB42-CB3C-8552-A0C9B24F16E1}"/>
              </a:ext>
            </a:extLst>
          </p:cNvPr>
          <p:cNvSpPr txBox="1"/>
          <p:nvPr/>
        </p:nvSpPr>
        <p:spPr>
          <a:xfrm>
            <a:off x="4451960" y="2362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Flush the Local DNS Cache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C3AC10-E205-0857-1C7C-362FE6F2F27C}"/>
              </a:ext>
            </a:extLst>
          </p:cNvPr>
          <p:cNvCxnSpPr>
            <a:cxnSpLocks/>
          </p:cNvCxnSpPr>
          <p:nvPr/>
        </p:nvCxnSpPr>
        <p:spPr>
          <a:xfrm>
            <a:off x="4191000" y="91440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81991BF-D3E8-F5F9-CA71-1F37487B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71" y="1453304"/>
            <a:ext cx="3614058" cy="23456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B4CD2BC-AFD9-FBC8-60CB-224C3419DA3B}"/>
              </a:ext>
            </a:extLst>
          </p:cNvPr>
          <p:cNvSpPr txBox="1"/>
          <p:nvPr/>
        </p:nvSpPr>
        <p:spPr>
          <a:xfrm>
            <a:off x="569925" y="82731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Attacker VM (10.9.0.1)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87BA19-287E-8D56-6128-68C371EE93B2}"/>
              </a:ext>
            </a:extLst>
          </p:cNvPr>
          <p:cNvSpPr txBox="1"/>
          <p:nvPr/>
        </p:nvSpPr>
        <p:spPr>
          <a:xfrm>
            <a:off x="4414158" y="89562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DNS Sever (10.9.0.53)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ECCE5F-6824-BD67-C600-DDB598FBC552}"/>
              </a:ext>
            </a:extLst>
          </p:cNvPr>
          <p:cNvCxnSpPr>
            <a:cxnSpLocks/>
          </p:cNvCxnSpPr>
          <p:nvPr/>
        </p:nvCxnSpPr>
        <p:spPr>
          <a:xfrm>
            <a:off x="8077200" y="827314"/>
            <a:ext cx="0" cy="2525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9ED59BF-1D8E-75C0-5F1F-A6DED25BF2D2}"/>
              </a:ext>
            </a:extLst>
          </p:cNvPr>
          <p:cNvSpPr txBox="1"/>
          <p:nvPr/>
        </p:nvSpPr>
        <p:spPr>
          <a:xfrm>
            <a:off x="8300357" y="88760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Victim Container (10.9.0.5)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6A7E6-9817-79B4-A637-3FA3F137C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1" y="1500351"/>
            <a:ext cx="3878185" cy="308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928D5-358D-28EB-83E7-67FCA25536DF}"/>
              </a:ext>
            </a:extLst>
          </p:cNvPr>
          <p:cNvSpPr txBox="1"/>
          <p:nvPr/>
        </p:nvSpPr>
        <p:spPr>
          <a:xfrm>
            <a:off x="166040" y="2362200"/>
            <a:ext cx="390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Run Python script that will sniff and spoof DNS 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3AF0C-5DA2-972C-5BC1-52B62A1FF7A5}"/>
              </a:ext>
            </a:extLst>
          </p:cNvPr>
          <p:cNvSpPr txBox="1"/>
          <p:nvPr/>
        </p:nvSpPr>
        <p:spPr>
          <a:xfrm>
            <a:off x="8300357" y="2223700"/>
            <a:ext cx="390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Run dig command to generate DNS traffic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8DD2F4-B2B8-709D-11FC-F01B5C9E0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372" y="1453304"/>
            <a:ext cx="3713978" cy="234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732DF4-353D-355A-EE66-ADD5DBBB4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" y="4678036"/>
            <a:ext cx="5448844" cy="7944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B2845C-5D5C-F324-568D-67711594BB5E}"/>
              </a:ext>
            </a:extLst>
          </p:cNvPr>
          <p:cNvSpPr txBox="1"/>
          <p:nvPr/>
        </p:nvSpPr>
        <p:spPr>
          <a:xfrm>
            <a:off x="166039" y="3952543"/>
            <a:ext cx="478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Our sniffer program detects a new DNS query, and spoofs an </a:t>
            </a:r>
            <a:r>
              <a:rPr lang="en-US" b="1" dirty="0"/>
              <a:t>NS response</a:t>
            </a:r>
          </a:p>
        </p:txBody>
      </p:sp>
    </p:spTree>
    <p:extLst>
      <p:ext uri="{BB962C8B-B14F-4D97-AF65-F5344CB8AC3E}">
        <p14:creationId xmlns:p14="http://schemas.microsoft.com/office/powerpoint/2010/main" val="81872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C0F6FE-A28C-5FDD-B416-7C885364AFD1}"/>
              </a:ext>
            </a:extLst>
          </p:cNvPr>
          <p:cNvSpPr txBox="1"/>
          <p:nvPr/>
        </p:nvSpPr>
        <p:spPr>
          <a:xfrm>
            <a:off x="0" y="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Spoofing NS Records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552A4-BB42-CB3C-8552-A0C9B24F16E1}"/>
              </a:ext>
            </a:extLst>
          </p:cNvPr>
          <p:cNvSpPr txBox="1"/>
          <p:nvPr/>
        </p:nvSpPr>
        <p:spPr>
          <a:xfrm>
            <a:off x="4451960" y="2362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Flush the Local DNS Cache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C3AC10-E205-0857-1C7C-362FE6F2F27C}"/>
              </a:ext>
            </a:extLst>
          </p:cNvPr>
          <p:cNvCxnSpPr>
            <a:cxnSpLocks/>
          </p:cNvCxnSpPr>
          <p:nvPr/>
        </p:nvCxnSpPr>
        <p:spPr>
          <a:xfrm>
            <a:off x="4191000" y="91440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81991BF-D3E8-F5F9-CA71-1F37487B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71" y="1453304"/>
            <a:ext cx="3614058" cy="23456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B4CD2BC-AFD9-FBC8-60CB-224C3419DA3B}"/>
              </a:ext>
            </a:extLst>
          </p:cNvPr>
          <p:cNvSpPr txBox="1"/>
          <p:nvPr/>
        </p:nvSpPr>
        <p:spPr>
          <a:xfrm>
            <a:off x="569925" y="82731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Attacker VM (10.9.0.1)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87BA19-287E-8D56-6128-68C371EE93B2}"/>
              </a:ext>
            </a:extLst>
          </p:cNvPr>
          <p:cNvSpPr txBox="1"/>
          <p:nvPr/>
        </p:nvSpPr>
        <p:spPr>
          <a:xfrm>
            <a:off x="4414158" y="89562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DNS Sever (10.9.0.53)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ECCE5F-6824-BD67-C600-DDB598FBC552}"/>
              </a:ext>
            </a:extLst>
          </p:cNvPr>
          <p:cNvCxnSpPr>
            <a:cxnSpLocks/>
          </p:cNvCxnSpPr>
          <p:nvPr/>
        </p:nvCxnSpPr>
        <p:spPr>
          <a:xfrm>
            <a:off x="8077200" y="827314"/>
            <a:ext cx="0" cy="2525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9ED59BF-1D8E-75C0-5F1F-A6DED25BF2D2}"/>
              </a:ext>
            </a:extLst>
          </p:cNvPr>
          <p:cNvSpPr txBox="1"/>
          <p:nvPr/>
        </p:nvSpPr>
        <p:spPr>
          <a:xfrm>
            <a:off x="8300357" y="88760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Victim Container (10.9.0.5)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6A7E6-9817-79B4-A637-3FA3F137C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1" y="1500351"/>
            <a:ext cx="3878185" cy="308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928D5-358D-28EB-83E7-67FCA25536DF}"/>
              </a:ext>
            </a:extLst>
          </p:cNvPr>
          <p:cNvSpPr txBox="1"/>
          <p:nvPr/>
        </p:nvSpPr>
        <p:spPr>
          <a:xfrm>
            <a:off x="166040" y="2362200"/>
            <a:ext cx="390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Run Python script that will sniff and spoof DNS 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3AF0C-5DA2-972C-5BC1-52B62A1FF7A5}"/>
              </a:ext>
            </a:extLst>
          </p:cNvPr>
          <p:cNvSpPr txBox="1"/>
          <p:nvPr/>
        </p:nvSpPr>
        <p:spPr>
          <a:xfrm>
            <a:off x="8300357" y="2223700"/>
            <a:ext cx="390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Run dig command to generate DNS traffic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8DD2F4-B2B8-709D-11FC-F01B5C9E0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372" y="1453304"/>
            <a:ext cx="3713978" cy="234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732DF4-353D-355A-EE66-ADD5DBBB4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" y="4678036"/>
            <a:ext cx="5448844" cy="7944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B2845C-5D5C-F324-568D-67711594BB5E}"/>
              </a:ext>
            </a:extLst>
          </p:cNvPr>
          <p:cNvSpPr txBox="1"/>
          <p:nvPr/>
        </p:nvSpPr>
        <p:spPr>
          <a:xfrm>
            <a:off x="166039" y="3952543"/>
            <a:ext cx="478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Our sniffer program detects a new DNS query, and spoofs an </a:t>
            </a:r>
            <a:r>
              <a:rPr lang="en-US" b="1" dirty="0"/>
              <a:t>NS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6701D-C583-4D05-CF7C-884547E0D724}"/>
              </a:ext>
            </a:extLst>
          </p:cNvPr>
          <p:cNvSpPr txBox="1"/>
          <p:nvPr/>
        </p:nvSpPr>
        <p:spPr>
          <a:xfrm>
            <a:off x="6646058" y="3803304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Check the cache on the local DNS server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12111F-47AD-7060-6D0A-C6624A73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6087" y="4322521"/>
            <a:ext cx="6568218" cy="11383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DC490B-369D-FB27-E941-DBABC2813652}"/>
              </a:ext>
            </a:extLst>
          </p:cNvPr>
          <p:cNvSpPr txBox="1"/>
          <p:nvPr/>
        </p:nvSpPr>
        <p:spPr>
          <a:xfrm>
            <a:off x="3965046" y="5669944"/>
            <a:ext cx="807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Whenever somebody contacts a domain under example.com, it will use the attacker’s nameserver!!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B78834-B95E-E7F2-B195-982653D467DA}"/>
                  </a:ext>
                </a:extLst>
              </p14:cNvPr>
              <p14:cNvContentPartPr/>
              <p14:nvPr/>
            </p14:nvContentPartPr>
            <p14:xfrm>
              <a:off x="10619970" y="5193735"/>
              <a:ext cx="741600" cy="360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B78834-B95E-E7F2-B195-982653D467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02330" y="5175735"/>
                <a:ext cx="777240" cy="3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33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FE5C68-3CD4-4E9B-0DF2-596FAA2A1885}"/>
              </a:ext>
            </a:extLst>
          </p:cNvPr>
          <p:cNvSpPr txBox="1"/>
          <p:nvPr/>
        </p:nvSpPr>
        <p:spPr>
          <a:xfrm>
            <a:off x="2514600" y="1600200"/>
            <a:ext cx="58240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Remote DNS servers?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Packet spoofing countermeasures?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Coming soon ™</a:t>
            </a:r>
          </a:p>
        </p:txBody>
      </p:sp>
    </p:spTree>
    <p:extLst>
      <p:ext uri="{BB962C8B-B14F-4D97-AF65-F5344CB8AC3E}">
        <p14:creationId xmlns:p14="http://schemas.microsoft.com/office/powerpoint/2010/main" val="350506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FE5C68-3CD4-4E9B-0DF2-596FAA2A1885}"/>
              </a:ext>
            </a:extLst>
          </p:cNvPr>
          <p:cNvSpPr txBox="1"/>
          <p:nvPr/>
        </p:nvSpPr>
        <p:spPr>
          <a:xfrm>
            <a:off x="4648200" y="2362200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 7</a:t>
            </a:r>
          </a:p>
        </p:txBody>
      </p:sp>
    </p:spTree>
    <p:extLst>
      <p:ext uri="{BB962C8B-B14F-4D97-AF65-F5344CB8AC3E}">
        <p14:creationId xmlns:p14="http://schemas.microsoft.com/office/powerpoint/2010/main" val="2630790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2052" name="Picture 4" descr="Firewall: Definition, How They Work &amp; Why You Need One | Okta UK">
            <a:extLst>
              <a:ext uri="{FF2B5EF4-FFF2-40B4-BE49-F238E27FC236}">
                <a16:creationId xmlns:a16="http://schemas.microsoft.com/office/drawing/2014/main" id="{5FF92814-DA4C-E198-9360-697F495BE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1" t="14779" r="8940" b="9480"/>
          <a:stretch/>
        </p:blipFill>
        <p:spPr bwMode="auto">
          <a:xfrm>
            <a:off x="304800" y="3200400"/>
            <a:ext cx="6629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C31AA-003C-7C3D-7DD3-CC3EB5D72A00}"/>
              </a:ext>
            </a:extLst>
          </p:cNvPr>
          <p:cNvSpPr txBox="1"/>
          <p:nvPr/>
        </p:nvSpPr>
        <p:spPr>
          <a:xfrm>
            <a:off x="279400" y="304800"/>
            <a:ext cx="1031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firewall</a:t>
            </a:r>
            <a:r>
              <a:rPr lang="en-US" sz="2400" dirty="0"/>
              <a:t> is a part of a computer system or network that is designed to stop unauthorized traffic from one network to another.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B7EA0-97CC-9C0D-5EAE-598563D8A8CB}"/>
              </a:ext>
            </a:extLst>
          </p:cNvPr>
          <p:cNvSpPr txBox="1"/>
          <p:nvPr/>
        </p:nvSpPr>
        <p:spPr>
          <a:xfrm>
            <a:off x="838200" y="1247507"/>
            <a:ext cx="8228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traffic must “pass” through the firewall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authorized traffic should be allowed to pass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firewall itself must be immune to penetration</a:t>
            </a:r>
          </a:p>
        </p:txBody>
      </p:sp>
    </p:spTree>
    <p:extLst>
      <p:ext uri="{BB962C8B-B14F-4D97-AF65-F5344CB8AC3E}">
        <p14:creationId xmlns:p14="http://schemas.microsoft.com/office/powerpoint/2010/main" val="1003776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2052" name="Picture 4" descr="Firewall: Definition, How They Work &amp; Why You Need One | Okta UK">
            <a:extLst>
              <a:ext uri="{FF2B5EF4-FFF2-40B4-BE49-F238E27FC236}">
                <a16:creationId xmlns:a16="http://schemas.microsoft.com/office/drawing/2014/main" id="{5FF92814-DA4C-E198-9360-697F495BE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1" t="14779" r="8940" b="9480"/>
          <a:stretch/>
        </p:blipFill>
        <p:spPr bwMode="auto">
          <a:xfrm>
            <a:off x="304800" y="3200400"/>
            <a:ext cx="6629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C31AA-003C-7C3D-7DD3-CC3EB5D72A00}"/>
              </a:ext>
            </a:extLst>
          </p:cNvPr>
          <p:cNvSpPr txBox="1"/>
          <p:nvPr/>
        </p:nvSpPr>
        <p:spPr>
          <a:xfrm>
            <a:off x="279400" y="304800"/>
            <a:ext cx="1031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firewall</a:t>
            </a:r>
            <a:r>
              <a:rPr lang="en-US" sz="2400" dirty="0"/>
              <a:t> is a part of a computer system or network that is designed to stop unauthorized traffic from one network to another.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B7EA0-97CC-9C0D-5EAE-598563D8A8CB}"/>
              </a:ext>
            </a:extLst>
          </p:cNvPr>
          <p:cNvSpPr txBox="1"/>
          <p:nvPr/>
        </p:nvSpPr>
        <p:spPr>
          <a:xfrm>
            <a:off x="838200" y="1247507"/>
            <a:ext cx="8228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traffic must “pass” through the firewall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Only authorized traffic should be allowed to pass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firewall itself must be immune to penetration</a:t>
            </a:r>
          </a:p>
        </p:txBody>
      </p:sp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BBD59757-E7E8-01BD-4A34-EA4BA0C25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00" y="3581400"/>
            <a:ext cx="685800" cy="685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6E332B-1ECA-1A86-EEA6-A379403C1B6C}"/>
                  </a:ext>
                </a:extLst>
              </p14:cNvPr>
              <p14:cNvContentPartPr/>
              <p14:nvPr/>
            </p14:nvContentPartPr>
            <p14:xfrm>
              <a:off x="3905100" y="3804900"/>
              <a:ext cx="200880" cy="153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6E332B-1ECA-1A86-EEA6-A379403C1B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7100" y="3786900"/>
                <a:ext cx="236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F37D61F-F965-EAA0-3AC2-5BB3D17DA7E7}"/>
                  </a:ext>
                </a:extLst>
              </p14:cNvPr>
              <p14:cNvContentPartPr/>
              <p14:nvPr/>
            </p14:nvContentPartPr>
            <p14:xfrm>
              <a:off x="2928780" y="3789420"/>
              <a:ext cx="240120" cy="198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F37D61F-F965-EAA0-3AC2-5BB3D17DA7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0780" y="3771420"/>
                <a:ext cx="275760" cy="2343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6374187-E19D-ED58-A166-87E4552FFBD6}"/>
              </a:ext>
            </a:extLst>
          </p:cNvPr>
          <p:cNvSpPr txBox="1"/>
          <p:nvPr/>
        </p:nvSpPr>
        <p:spPr>
          <a:xfrm>
            <a:off x="4797802" y="3144775"/>
            <a:ext cx="5040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are analyzed by the Firewall, and are:</a:t>
            </a:r>
          </a:p>
          <a:p>
            <a:pPr marL="342900" indent="-342900">
              <a:buAutoNum type="arabicPeriod"/>
            </a:pPr>
            <a:r>
              <a:rPr lang="en-US" dirty="0"/>
              <a:t>Accepted</a:t>
            </a:r>
          </a:p>
          <a:p>
            <a:pPr marL="342900" indent="-342900">
              <a:buAutoNum type="arabicPeriod"/>
            </a:pPr>
            <a:r>
              <a:rPr lang="en-US" dirty="0"/>
              <a:t>Denied/Dropped</a:t>
            </a:r>
          </a:p>
          <a:p>
            <a:pPr marL="342900" indent="-342900">
              <a:buAutoNum type="arabicPeriod"/>
            </a:pPr>
            <a:r>
              <a:rPr lang="en-US" dirty="0"/>
              <a:t>Rejected  </a:t>
            </a:r>
            <a:r>
              <a:rPr lang="en-US" sz="1100" dirty="0"/>
              <a:t>(source of packet gets a rejection message)</a:t>
            </a:r>
          </a:p>
        </p:txBody>
      </p:sp>
    </p:spTree>
    <p:extLst>
      <p:ext uri="{BB962C8B-B14F-4D97-AF65-F5344CB8AC3E}">
        <p14:creationId xmlns:p14="http://schemas.microsoft.com/office/powerpoint/2010/main" val="857552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FAE158-5E65-DACC-4FFC-ED7D0865F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94"/>
          <a:stretch/>
        </p:blipFill>
        <p:spPr>
          <a:xfrm>
            <a:off x="5105400" y="228600"/>
            <a:ext cx="6705600" cy="60543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1CE1E4-B606-C4EF-83C8-298D07F0A610}"/>
              </a:ext>
            </a:extLst>
          </p:cNvPr>
          <p:cNvSpPr txBox="1"/>
          <p:nvPr/>
        </p:nvSpPr>
        <p:spPr>
          <a:xfrm>
            <a:off x="76200" y="412790"/>
            <a:ext cx="5181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Three types of firewalls</a:t>
            </a:r>
          </a:p>
          <a:p>
            <a:endParaRPr lang="en-US" sz="2800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Packet Filter</a:t>
            </a:r>
          </a:p>
          <a:p>
            <a:r>
              <a:rPr lang="en-US" dirty="0">
                <a:sym typeface="Wingdings" panose="05000000000000000000" pitchFamily="2" charset="2"/>
              </a:rPr>
              <a:t>  Makes decisions based on information within packet (IP address, port #s,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Stateful Firewall</a:t>
            </a:r>
          </a:p>
          <a:p>
            <a:r>
              <a:rPr lang="en-US" dirty="0">
                <a:sym typeface="Wingdings" panose="05000000000000000000" pitchFamily="2" charset="2"/>
              </a:rPr>
              <a:t> Makes decisions based “sessions” and streams of related packets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3. Application/Proxy Firewall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Can inspect traffic at many layers of the OSI model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Acts as a middleman between sender and recipient 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Proxy can handle authentication, which can prevent IP spoofing attacks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14884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6E164-CF16-0540-F000-96BD2FA63E3A}"/>
              </a:ext>
            </a:extLst>
          </p:cNvPr>
          <p:cNvSpPr txBox="1"/>
          <p:nvPr/>
        </p:nvSpPr>
        <p:spPr>
          <a:xfrm>
            <a:off x="76200" y="1524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E09093-9581-C747-3F49-DBEC5C169D47}"/>
              </a:ext>
            </a:extLst>
          </p:cNvPr>
          <p:cNvSpPr txBox="1"/>
          <p:nvPr/>
        </p:nvSpPr>
        <p:spPr>
          <a:xfrm>
            <a:off x="762000" y="1752600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Class on Friday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Lab 7 (DNS Attacks) due Monday 4/10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Monday’s lecture will be asynchronous (don’t come to class)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BA7FB-FEB6-6E89-C2AF-2A4BC8C6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42" y="386701"/>
            <a:ext cx="5069531" cy="582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66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0D6F-0A99-D4F2-F40E-6052FBFB9546}"/>
              </a:ext>
            </a:extLst>
          </p:cNvPr>
          <p:cNvSpPr txBox="1"/>
          <p:nvPr/>
        </p:nvSpPr>
        <p:spPr>
          <a:xfrm>
            <a:off x="152400" y="15240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a Firewall in Linux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1A8F1-3D4A-F8D0-FDBA-D74209D4CCB2}"/>
              </a:ext>
            </a:extLst>
          </p:cNvPr>
          <p:cNvSpPr txBox="1"/>
          <p:nvPr/>
        </p:nvSpPr>
        <p:spPr>
          <a:xfrm>
            <a:off x="762000" y="990600"/>
            <a:ext cx="871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Linux has a built-in Firewall that we can play around with, called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iptables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C894D-3303-24B4-40EC-C3B7FF2CBCDF}"/>
              </a:ext>
            </a:extLst>
          </p:cNvPr>
          <p:cNvSpPr txBox="1"/>
          <p:nvPr/>
        </p:nvSpPr>
        <p:spPr>
          <a:xfrm>
            <a:off x="746473" y="1567190"/>
            <a:ext cx="798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Iptables consists of three </a:t>
            </a:r>
            <a:r>
              <a:rPr lang="en-US" sz="2000" b="1" i="1" dirty="0"/>
              <a:t>tables</a:t>
            </a:r>
            <a:r>
              <a:rPr lang="en-US" sz="2000" dirty="0"/>
              <a:t>, and tables consist of </a:t>
            </a:r>
            <a:r>
              <a:rPr lang="en-US" sz="2000" b="1" i="1" dirty="0"/>
              <a:t>chains</a:t>
            </a:r>
            <a:r>
              <a:rPr lang="en-US" sz="2000" dirty="0"/>
              <a:t> (rules)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343EE8B-0181-CA52-BEEF-D5D33E037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36738"/>
              </p:ext>
            </p:extLst>
          </p:nvPr>
        </p:nvGraphicFramePr>
        <p:xfrm>
          <a:off x="838200" y="2545994"/>
          <a:ext cx="81280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061913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5897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Table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Packet Filtering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Modifying source or destination network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3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Packet content modification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1353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CBEF6BB6-ACE1-D7A5-9BD0-4CB8A5B6266D}"/>
              </a:ext>
            </a:extLst>
          </p:cNvPr>
          <p:cNvSpPr/>
          <p:nvPr/>
        </p:nvSpPr>
        <p:spPr>
          <a:xfrm rot="10800000">
            <a:off x="9029700" y="3048000"/>
            <a:ext cx="5334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5D46A-C66D-16B9-0DFE-5DFB001DB130}"/>
              </a:ext>
            </a:extLst>
          </p:cNvPr>
          <p:cNvSpPr txBox="1"/>
          <p:nvPr/>
        </p:nvSpPr>
        <p:spPr>
          <a:xfrm>
            <a:off x="9829800" y="2925633"/>
            <a:ext cx="204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only focus on the filter table</a:t>
            </a:r>
          </a:p>
        </p:txBody>
      </p:sp>
    </p:spTree>
    <p:extLst>
      <p:ext uri="{BB962C8B-B14F-4D97-AF65-F5344CB8AC3E}">
        <p14:creationId xmlns:p14="http://schemas.microsoft.com/office/powerpoint/2010/main" val="2628258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0D6F-0A99-D4F2-F40E-6052FBFB9546}"/>
              </a:ext>
            </a:extLst>
          </p:cNvPr>
          <p:cNvSpPr txBox="1"/>
          <p:nvPr/>
        </p:nvSpPr>
        <p:spPr>
          <a:xfrm>
            <a:off x="152400" y="15240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a Firewall in Linux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C894D-3303-24B4-40EC-C3B7FF2CBCDF}"/>
              </a:ext>
            </a:extLst>
          </p:cNvPr>
          <p:cNvSpPr txBox="1"/>
          <p:nvPr/>
        </p:nvSpPr>
        <p:spPr>
          <a:xfrm>
            <a:off x="7034088" y="183177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Tables consist of </a:t>
            </a:r>
            <a:r>
              <a:rPr lang="en-US" sz="2000" b="1" i="1" dirty="0"/>
              <a:t>chains</a:t>
            </a:r>
            <a:r>
              <a:rPr lang="en-US" sz="2000" dirty="0"/>
              <a:t> (rules)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BB696-D966-2F77-BE46-82AE08054385}"/>
              </a:ext>
            </a:extLst>
          </p:cNvPr>
          <p:cNvSpPr txBox="1"/>
          <p:nvPr/>
        </p:nvSpPr>
        <p:spPr>
          <a:xfrm>
            <a:off x="152400" y="2018095"/>
            <a:ext cx="54848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Three types of chains: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INPUT- </a:t>
            </a:r>
            <a:r>
              <a:rPr lang="en-US" sz="2400" dirty="0"/>
              <a:t>rule for incoming traffic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OUTPUT- </a:t>
            </a:r>
            <a:r>
              <a:rPr lang="en-US" sz="2400" dirty="0"/>
              <a:t>rule for outgoing traffic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FORWARD- </a:t>
            </a:r>
            <a:r>
              <a:rPr lang="en-US" sz="2400" dirty="0"/>
              <a:t>rule for forwarding traffic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716BBD59-2F05-671F-EBEE-C5F93540E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6388" y="1809757"/>
            <a:ext cx="1295400" cy="1295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9B51B7-E352-18CB-9D5E-904366D392CC}"/>
              </a:ext>
            </a:extLst>
          </p:cNvPr>
          <p:cNvSpPr/>
          <p:nvPr/>
        </p:nvSpPr>
        <p:spPr>
          <a:xfrm>
            <a:off x="8543712" y="1724025"/>
            <a:ext cx="219075" cy="1352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00D54DE-53DC-AD2B-BB77-71DC5773A345}"/>
                  </a:ext>
                </a:extLst>
              </p14:cNvPr>
              <p14:cNvContentPartPr/>
              <p14:nvPr/>
            </p14:nvContentPartPr>
            <p14:xfrm>
              <a:off x="9054330" y="2222655"/>
              <a:ext cx="1089720" cy="345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00D54DE-53DC-AD2B-BB77-71DC5773A3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6690" y="2204655"/>
                <a:ext cx="11253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789613-09BF-96CF-E9AA-6D46A135BDE9}"/>
                  </a:ext>
                </a:extLst>
              </p14:cNvPr>
              <p14:cNvContentPartPr/>
              <p14:nvPr/>
            </p14:nvContentPartPr>
            <p14:xfrm>
              <a:off x="7833930" y="2185215"/>
              <a:ext cx="557640" cy="381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789613-09BF-96CF-E9AA-6D46A135BD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15930" y="2167575"/>
                <a:ext cx="593280" cy="41688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Computer with solid fill">
            <a:extLst>
              <a:ext uri="{FF2B5EF4-FFF2-40B4-BE49-F238E27FC236}">
                <a16:creationId xmlns:a16="http://schemas.microsoft.com/office/drawing/2014/main" id="{23A333D3-52C6-4067-37AB-9D68C22B2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8651" y="3486157"/>
            <a:ext cx="1295400" cy="1295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8CF91CF-46F2-2689-0280-6E08336F45D2}"/>
              </a:ext>
            </a:extLst>
          </p:cNvPr>
          <p:cNvSpPr/>
          <p:nvPr/>
        </p:nvSpPr>
        <p:spPr>
          <a:xfrm>
            <a:off x="8595975" y="3400425"/>
            <a:ext cx="219075" cy="1352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9D622F-E1CB-25E1-1276-B45BE930B486}"/>
                  </a:ext>
                </a:extLst>
              </p14:cNvPr>
              <p14:cNvContentPartPr/>
              <p14:nvPr/>
            </p14:nvContentPartPr>
            <p14:xfrm>
              <a:off x="7819530" y="3887655"/>
              <a:ext cx="595440" cy="443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9D622F-E1CB-25E1-1276-B45BE930B4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01890" y="3870015"/>
                <a:ext cx="63108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3C95C1E-DF31-37A8-F75C-0F1A278084BE}"/>
                  </a:ext>
                </a:extLst>
              </p14:cNvPr>
              <p14:cNvContentPartPr/>
              <p14:nvPr/>
            </p14:nvContentPartPr>
            <p14:xfrm>
              <a:off x="8962530" y="3945255"/>
              <a:ext cx="1267200" cy="357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3C95C1E-DF31-37A8-F75C-0F1A278084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44890" y="3927255"/>
                <a:ext cx="1302840" cy="3927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A966FE86-F309-386F-2D02-70921673B199}"/>
              </a:ext>
            </a:extLst>
          </p:cNvPr>
          <p:cNvSpPr/>
          <p:nvPr/>
        </p:nvSpPr>
        <p:spPr>
          <a:xfrm>
            <a:off x="8562457" y="5028393"/>
            <a:ext cx="219075" cy="13525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36A53C7-AFAA-5041-DE8A-8101AD858520}"/>
                  </a:ext>
                </a:extLst>
              </p14:cNvPr>
              <p14:cNvContentPartPr/>
              <p14:nvPr/>
            </p14:nvContentPartPr>
            <p14:xfrm>
              <a:off x="7743363" y="5591382"/>
              <a:ext cx="595440" cy="443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36A53C7-AFAA-5041-DE8A-8101AD8585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25723" y="5573742"/>
                <a:ext cx="63108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CF8EBC-2338-B8EC-E3EB-173068C4226F}"/>
                  </a:ext>
                </a:extLst>
              </p14:cNvPr>
              <p14:cNvContentPartPr/>
              <p14:nvPr/>
            </p14:nvContentPartPr>
            <p14:xfrm>
              <a:off x="8886363" y="5648982"/>
              <a:ext cx="1267200" cy="357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CF8EBC-2338-B8EC-E3EB-173068C422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68723" y="5630982"/>
                <a:ext cx="1302840" cy="39276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17A2E1D-DB97-3131-A5DC-2DC7F7692031}"/>
              </a:ext>
            </a:extLst>
          </p:cNvPr>
          <p:cNvSpPr txBox="1"/>
          <p:nvPr/>
        </p:nvSpPr>
        <p:spPr>
          <a:xfrm>
            <a:off x="10521273" y="226251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D4B18E-C444-6BB3-187E-4A647E7B4C5D}"/>
              </a:ext>
            </a:extLst>
          </p:cNvPr>
          <p:cNvSpPr txBox="1"/>
          <p:nvPr/>
        </p:nvSpPr>
        <p:spPr>
          <a:xfrm>
            <a:off x="10521273" y="3967929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A69713-058D-0A55-989B-B7A8C206D2B7}"/>
              </a:ext>
            </a:extLst>
          </p:cNvPr>
          <p:cNvSpPr txBox="1"/>
          <p:nvPr/>
        </p:nvSpPr>
        <p:spPr>
          <a:xfrm>
            <a:off x="10521273" y="555752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0546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0D6F-0A99-D4F2-F40E-6052FBFB9546}"/>
              </a:ext>
            </a:extLst>
          </p:cNvPr>
          <p:cNvSpPr txBox="1"/>
          <p:nvPr/>
        </p:nvSpPr>
        <p:spPr>
          <a:xfrm>
            <a:off x="152400" y="15240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a Firewall in Linux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C894D-3303-24B4-40EC-C3B7FF2CBCDF}"/>
              </a:ext>
            </a:extLst>
          </p:cNvPr>
          <p:cNvSpPr txBox="1"/>
          <p:nvPr/>
        </p:nvSpPr>
        <p:spPr>
          <a:xfrm>
            <a:off x="7034088" y="183177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Tables consist of </a:t>
            </a:r>
            <a:r>
              <a:rPr lang="en-US" sz="2000" b="1" i="1" dirty="0"/>
              <a:t>chains</a:t>
            </a:r>
            <a:r>
              <a:rPr lang="en-US" sz="2000" dirty="0"/>
              <a:t> (rules)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4CBD6-BC54-F48A-F2E4-F903C16A4136}"/>
              </a:ext>
            </a:extLst>
          </p:cNvPr>
          <p:cNvSpPr txBox="1"/>
          <p:nvPr/>
        </p:nvSpPr>
        <p:spPr>
          <a:xfrm>
            <a:off x="152400" y="1558088"/>
            <a:ext cx="117872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add a rule to a chain by following this format</a:t>
            </a:r>
          </a:p>
          <a:p>
            <a:endParaRPr lang="en-US" sz="2400" dirty="0"/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 &lt;rule information&gt;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8A817F-FEAD-D93F-89F2-FF78311DDE66}"/>
                  </a:ext>
                </a:extLst>
              </p14:cNvPr>
              <p14:cNvContentPartPr/>
              <p14:nvPr/>
            </p14:nvContentPartPr>
            <p14:xfrm>
              <a:off x="2399730" y="2811975"/>
              <a:ext cx="2211480" cy="27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8A817F-FEAD-D93F-89F2-FF78311DDE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730" y="2794335"/>
                <a:ext cx="22471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99519D-A3FB-FA8B-3261-F4D306073870}"/>
                  </a:ext>
                </a:extLst>
              </p14:cNvPr>
              <p14:cNvContentPartPr/>
              <p14:nvPr/>
            </p14:nvContentPartPr>
            <p14:xfrm>
              <a:off x="4895610" y="2788935"/>
              <a:ext cx="2079720" cy="288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99519D-A3FB-FA8B-3261-F4D3060738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7610" y="2771295"/>
                <a:ext cx="2115360" cy="3236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047354B-0D1A-E087-E24B-4148C67EDC78}"/>
              </a:ext>
            </a:extLst>
          </p:cNvPr>
          <p:cNvSpPr txBox="1"/>
          <p:nvPr/>
        </p:nvSpPr>
        <p:spPr>
          <a:xfrm>
            <a:off x="891241" y="3350584"/>
            <a:ext cx="375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rule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/>
              <a:t> table </a:t>
            </a:r>
          </a:p>
          <a:p>
            <a:r>
              <a:rPr lang="en-US" sz="2400" dirty="0"/>
              <a:t>(if table name is not provided, filter will be used by default)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2252B-B4ED-6C53-3664-F196424E44E8}"/>
              </a:ext>
            </a:extLst>
          </p:cNvPr>
          <p:cNvSpPr txBox="1"/>
          <p:nvPr/>
        </p:nvSpPr>
        <p:spPr>
          <a:xfrm>
            <a:off x="4767487" y="3327544"/>
            <a:ext cx="375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is getting </a:t>
            </a:r>
            <a:r>
              <a:rPr lang="en-US" sz="2400" b="1" dirty="0"/>
              <a:t>A</a:t>
            </a:r>
            <a:r>
              <a:rPr lang="en-US" sz="2400" dirty="0"/>
              <a:t>ppended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/>
              <a:t> chain, which means it’s a rule for incoming traffic</a:t>
            </a:r>
          </a:p>
        </p:txBody>
      </p:sp>
    </p:spTree>
    <p:extLst>
      <p:ext uri="{BB962C8B-B14F-4D97-AF65-F5344CB8AC3E}">
        <p14:creationId xmlns:p14="http://schemas.microsoft.com/office/powerpoint/2010/main" val="2156870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0D6F-0A99-D4F2-F40E-6052FBFB9546}"/>
              </a:ext>
            </a:extLst>
          </p:cNvPr>
          <p:cNvSpPr txBox="1"/>
          <p:nvPr/>
        </p:nvSpPr>
        <p:spPr>
          <a:xfrm>
            <a:off x="152400" y="15240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a Firewall in Linux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4CBD6-BC54-F48A-F2E4-F903C16A4136}"/>
              </a:ext>
            </a:extLst>
          </p:cNvPr>
          <p:cNvSpPr txBox="1"/>
          <p:nvPr/>
        </p:nvSpPr>
        <p:spPr>
          <a:xfrm>
            <a:off x="457200" y="1143000"/>
            <a:ext cx="8297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provide a variety of flags to provide rule information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5A5FA-128F-3238-624B-A788DAE41709}"/>
              </a:ext>
            </a:extLst>
          </p:cNvPr>
          <p:cNvSpPr txBox="1"/>
          <p:nvPr/>
        </p:nvSpPr>
        <p:spPr>
          <a:xfrm>
            <a:off x="5410200" y="138797"/>
            <a:ext cx="821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 &lt;rule information&gt;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504425-A86E-CF41-92A8-D1ADBD57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180">
            <a:off x="0" y="1728678"/>
            <a:ext cx="12192000" cy="2216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3FE37B-38C0-D32A-FEB3-DF86AE9A7542}"/>
              </a:ext>
            </a:extLst>
          </p:cNvPr>
          <p:cNvSpPr txBox="1"/>
          <p:nvPr/>
        </p:nvSpPr>
        <p:spPr>
          <a:xfrm>
            <a:off x="457200" y="3985010"/>
            <a:ext cx="665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Putting this all together, we can now add a rule: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9F950-DE07-0158-AAD0-76C90D78FD0A}"/>
              </a:ext>
            </a:extLst>
          </p:cNvPr>
          <p:cNvSpPr txBox="1"/>
          <p:nvPr/>
        </p:nvSpPr>
        <p:spPr>
          <a:xfrm>
            <a:off x="476250" y="4626928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–s 192.168.60.6 –j ACCEPT</a:t>
            </a:r>
          </a:p>
        </p:txBody>
      </p:sp>
    </p:spTree>
    <p:extLst>
      <p:ext uri="{BB962C8B-B14F-4D97-AF65-F5344CB8AC3E}">
        <p14:creationId xmlns:p14="http://schemas.microsoft.com/office/powerpoint/2010/main" val="1084674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0D6F-0A99-D4F2-F40E-6052FBFB9546}"/>
              </a:ext>
            </a:extLst>
          </p:cNvPr>
          <p:cNvSpPr txBox="1"/>
          <p:nvPr/>
        </p:nvSpPr>
        <p:spPr>
          <a:xfrm>
            <a:off x="152400" y="15240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a Firewall in Linux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4CBD6-BC54-F48A-F2E4-F903C16A4136}"/>
              </a:ext>
            </a:extLst>
          </p:cNvPr>
          <p:cNvSpPr txBox="1"/>
          <p:nvPr/>
        </p:nvSpPr>
        <p:spPr>
          <a:xfrm>
            <a:off x="457200" y="1143000"/>
            <a:ext cx="8297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provide a variety of flags to provide rule information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5A5FA-128F-3238-624B-A788DAE41709}"/>
              </a:ext>
            </a:extLst>
          </p:cNvPr>
          <p:cNvSpPr txBox="1"/>
          <p:nvPr/>
        </p:nvSpPr>
        <p:spPr>
          <a:xfrm>
            <a:off x="5410200" y="138797"/>
            <a:ext cx="821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 &lt;rule information&gt;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504425-A86E-CF41-92A8-D1ADBD57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180">
            <a:off x="0" y="1728678"/>
            <a:ext cx="12192000" cy="2216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3FE37B-38C0-D32A-FEB3-DF86AE9A7542}"/>
              </a:ext>
            </a:extLst>
          </p:cNvPr>
          <p:cNvSpPr txBox="1"/>
          <p:nvPr/>
        </p:nvSpPr>
        <p:spPr>
          <a:xfrm>
            <a:off x="457200" y="3985010"/>
            <a:ext cx="665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Putting this all together, we can now add a rule: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9F950-DE07-0158-AAD0-76C90D78FD0A}"/>
              </a:ext>
            </a:extLst>
          </p:cNvPr>
          <p:cNvSpPr txBox="1"/>
          <p:nvPr/>
        </p:nvSpPr>
        <p:spPr>
          <a:xfrm>
            <a:off x="476250" y="4626928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–s 192.168.60.6 –j ACCEPT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307AA67-682E-E8D9-A81F-7D58D8A0298A}"/>
                  </a:ext>
                </a:extLst>
              </p14:cNvPr>
              <p14:cNvContentPartPr/>
              <p14:nvPr/>
            </p14:nvContentPartPr>
            <p14:xfrm>
              <a:off x="9153195" y="4857135"/>
              <a:ext cx="1076040" cy="29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307AA67-682E-E8D9-A81F-7D58D8A029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3195" y="4677135"/>
                <a:ext cx="12556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C5FE9FB-6C82-A495-7AA4-3A506B9616E0}"/>
                  </a:ext>
                </a:extLst>
              </p14:cNvPr>
              <p14:cNvContentPartPr/>
              <p14:nvPr/>
            </p14:nvContentPartPr>
            <p14:xfrm>
              <a:off x="8610315" y="4876575"/>
              <a:ext cx="3960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C5FE9FB-6C82-A495-7AA4-3A506B9616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0233" y="4696575"/>
                <a:ext cx="575803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8F72CD-66DB-3A0A-F32B-BF37ABB914E0}"/>
                  </a:ext>
                </a:extLst>
              </p14:cNvPr>
              <p14:cNvContentPartPr/>
              <p14:nvPr/>
            </p14:nvContentPartPr>
            <p14:xfrm>
              <a:off x="5666955" y="4828695"/>
              <a:ext cx="2719440" cy="68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8F72CD-66DB-3A0A-F32B-BF37ABB914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6955" y="4649632"/>
                <a:ext cx="2899080" cy="426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97A501-749B-577F-076F-99AA6E93087E}"/>
                  </a:ext>
                </a:extLst>
              </p14:cNvPr>
              <p14:cNvContentPartPr/>
              <p14:nvPr/>
            </p14:nvContentPartPr>
            <p14:xfrm>
              <a:off x="2199795" y="4829055"/>
              <a:ext cx="1598760" cy="2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97A501-749B-577F-076F-99AA6E9308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9795" y="4651224"/>
                <a:ext cx="1778400" cy="384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9756F6F-533C-217F-8869-AAA99E856167}"/>
                  </a:ext>
                </a:extLst>
              </p14:cNvPr>
              <p14:cNvContentPartPr/>
              <p14:nvPr/>
            </p14:nvContentPartPr>
            <p14:xfrm>
              <a:off x="3952635" y="4819335"/>
              <a:ext cx="1513440" cy="48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9756F6F-533C-217F-8869-AAA99E8561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62614" y="4639335"/>
                <a:ext cx="1693123" cy="4078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3456199-7EC8-3AB2-E758-BBC5DA7F3842}"/>
              </a:ext>
            </a:extLst>
          </p:cNvPr>
          <p:cNvSpPr txBox="1"/>
          <p:nvPr/>
        </p:nvSpPr>
        <p:spPr>
          <a:xfrm>
            <a:off x="203334" y="5410599"/>
            <a:ext cx="11897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a rule for incoming traffic to the filter table: accept packets that have a source IP address of 192.168.60.6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2463AE7-2FBA-8BEF-57CE-51A3BDF5F73B}"/>
                  </a:ext>
                </a:extLst>
              </p14:cNvPr>
              <p14:cNvContentPartPr/>
              <p14:nvPr/>
            </p14:nvContentPartPr>
            <p14:xfrm>
              <a:off x="2218875" y="5667135"/>
              <a:ext cx="1999440" cy="19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2463AE7-2FBA-8BEF-57CE-51A3BDF5F7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28875" y="5487135"/>
                <a:ext cx="21790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E142347-0424-0B69-79E8-0A4AED694798}"/>
                  </a:ext>
                </a:extLst>
              </p14:cNvPr>
              <p14:cNvContentPartPr/>
              <p14:nvPr/>
            </p14:nvContentPartPr>
            <p14:xfrm>
              <a:off x="4400115" y="5637615"/>
              <a:ext cx="2028240" cy="3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E142347-0424-0B69-79E8-0A4AED6947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10115" y="5457615"/>
                <a:ext cx="22078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91F522-9421-BED2-663C-5863811ABA31}"/>
                  </a:ext>
                </a:extLst>
              </p14:cNvPr>
              <p14:cNvContentPartPr/>
              <p14:nvPr/>
            </p14:nvContentPartPr>
            <p14:xfrm>
              <a:off x="6686115" y="5646975"/>
              <a:ext cx="1999440" cy="49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91F522-9421-BED2-663C-5863811ABA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96115" y="5465651"/>
                <a:ext cx="2179080" cy="411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FB0641C-F22E-FBE0-1B58-5DCFAEB4E02D}"/>
                  </a:ext>
                </a:extLst>
              </p14:cNvPr>
              <p14:cNvContentPartPr/>
              <p14:nvPr/>
            </p14:nvContentPartPr>
            <p14:xfrm>
              <a:off x="8838915" y="5600535"/>
              <a:ext cx="2753280" cy="66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FB0641C-F22E-FBE0-1B58-5DCFAEB4E0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48903" y="5420535"/>
                <a:ext cx="2932943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F1D2788-4D1D-9AC7-9057-5E1FED26AA69}"/>
                  </a:ext>
                </a:extLst>
              </p14:cNvPr>
              <p14:cNvContentPartPr/>
              <p14:nvPr/>
            </p14:nvContentPartPr>
            <p14:xfrm>
              <a:off x="266235" y="6028575"/>
              <a:ext cx="3371040" cy="29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F1D2788-4D1D-9AC7-9057-5E1FED26AA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6235" y="5848575"/>
                <a:ext cx="3550680" cy="3891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4B357E-A119-612C-DEC4-FB84F380DB2F}"/>
              </a:ext>
            </a:extLst>
          </p:cNvPr>
          <p:cNvSpPr txBox="1"/>
          <p:nvPr/>
        </p:nvSpPr>
        <p:spPr>
          <a:xfrm>
            <a:off x="6228915" y="5840859"/>
            <a:ext cx="596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(There is a default rule to accept everything for all chains, so this doesn’t really do anything…)</a:t>
            </a:r>
          </a:p>
        </p:txBody>
      </p:sp>
    </p:spTree>
    <p:extLst>
      <p:ext uri="{BB962C8B-B14F-4D97-AF65-F5344CB8AC3E}">
        <p14:creationId xmlns:p14="http://schemas.microsoft.com/office/powerpoint/2010/main" val="2086256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0D6F-0A99-D4F2-F40E-6052FBFB9546}"/>
              </a:ext>
            </a:extLst>
          </p:cNvPr>
          <p:cNvSpPr txBox="1"/>
          <p:nvPr/>
        </p:nvSpPr>
        <p:spPr>
          <a:xfrm>
            <a:off x="152400" y="15240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a Firewall in Linux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4CBD6-BC54-F48A-F2E4-F903C16A4136}"/>
              </a:ext>
            </a:extLst>
          </p:cNvPr>
          <p:cNvSpPr txBox="1"/>
          <p:nvPr/>
        </p:nvSpPr>
        <p:spPr>
          <a:xfrm>
            <a:off x="457200" y="1143000"/>
            <a:ext cx="8297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provide a variety of flags to provide rule information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5A5FA-128F-3238-624B-A788DAE41709}"/>
              </a:ext>
            </a:extLst>
          </p:cNvPr>
          <p:cNvSpPr txBox="1"/>
          <p:nvPr/>
        </p:nvSpPr>
        <p:spPr>
          <a:xfrm>
            <a:off x="447503" y="709353"/>
            <a:ext cx="821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 &lt;rule information&gt;  -j action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504425-A86E-CF41-92A8-D1ADBD57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180">
            <a:off x="0" y="1728678"/>
            <a:ext cx="12192000" cy="2216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3FE37B-38C0-D32A-FEB3-DF86AE9A7542}"/>
              </a:ext>
            </a:extLst>
          </p:cNvPr>
          <p:cNvSpPr txBox="1"/>
          <p:nvPr/>
        </p:nvSpPr>
        <p:spPr>
          <a:xfrm>
            <a:off x="457200" y="3985010"/>
            <a:ext cx="665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Putting this all together, we can now add a rule: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86117-151E-7C9C-1B4B-E362660B96D3}"/>
              </a:ext>
            </a:extLst>
          </p:cNvPr>
          <p:cNvSpPr txBox="1"/>
          <p:nvPr/>
        </p:nvSpPr>
        <p:spPr>
          <a:xfrm>
            <a:off x="447503" y="4550133"/>
            <a:ext cx="884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–s 10.9.0.1 –j DROP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59E30-C427-39D2-75A1-BD9C7FD2D27B}"/>
              </a:ext>
            </a:extLst>
          </p:cNvPr>
          <p:cNvSpPr txBox="1"/>
          <p:nvPr/>
        </p:nvSpPr>
        <p:spPr>
          <a:xfrm>
            <a:off x="457200" y="5476418"/>
            <a:ext cx="884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(drop) all incoming traffic that comes from 10.9.0.1 (The attacker VM!!)</a:t>
            </a:r>
          </a:p>
        </p:txBody>
      </p:sp>
    </p:spTree>
    <p:extLst>
      <p:ext uri="{BB962C8B-B14F-4D97-AF65-F5344CB8AC3E}">
        <p14:creationId xmlns:p14="http://schemas.microsoft.com/office/powerpoint/2010/main" val="1905183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0D6F-0A99-D4F2-F40E-6052FBFB9546}"/>
              </a:ext>
            </a:extLst>
          </p:cNvPr>
          <p:cNvSpPr txBox="1"/>
          <p:nvPr/>
        </p:nvSpPr>
        <p:spPr>
          <a:xfrm>
            <a:off x="152400" y="15240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a Firewall in Linux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4CBD6-BC54-F48A-F2E4-F903C16A4136}"/>
              </a:ext>
            </a:extLst>
          </p:cNvPr>
          <p:cNvSpPr txBox="1"/>
          <p:nvPr/>
        </p:nvSpPr>
        <p:spPr>
          <a:xfrm>
            <a:off x="457200" y="1143000"/>
            <a:ext cx="8297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provide a variety of flags to provide rule information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5A5FA-128F-3238-624B-A788DAE41709}"/>
              </a:ext>
            </a:extLst>
          </p:cNvPr>
          <p:cNvSpPr txBox="1"/>
          <p:nvPr/>
        </p:nvSpPr>
        <p:spPr>
          <a:xfrm>
            <a:off x="447503" y="709353"/>
            <a:ext cx="821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 &lt;rule information&gt;  -j action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504425-A86E-CF41-92A8-D1ADBD57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180">
            <a:off x="0" y="1728678"/>
            <a:ext cx="12192000" cy="2216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3FE37B-38C0-D32A-FEB3-DF86AE9A7542}"/>
              </a:ext>
            </a:extLst>
          </p:cNvPr>
          <p:cNvSpPr txBox="1"/>
          <p:nvPr/>
        </p:nvSpPr>
        <p:spPr>
          <a:xfrm>
            <a:off x="457200" y="3985010"/>
            <a:ext cx="665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Putting this all together, we can now add a rule: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86117-151E-7C9C-1B4B-E362660B96D3}"/>
              </a:ext>
            </a:extLst>
          </p:cNvPr>
          <p:cNvSpPr txBox="1"/>
          <p:nvPr/>
        </p:nvSpPr>
        <p:spPr>
          <a:xfrm>
            <a:off x="447503" y="4550133"/>
            <a:ext cx="903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10.9.0.1 –j DROP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861DE-E1B9-23BA-FA3E-4215FB6061A9}"/>
              </a:ext>
            </a:extLst>
          </p:cNvPr>
          <p:cNvSpPr txBox="1"/>
          <p:nvPr/>
        </p:nvSpPr>
        <p:spPr>
          <a:xfrm>
            <a:off x="457200" y="5476418"/>
            <a:ext cx="8637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(drop) all outgoing traffic that is going to 10.9.0.1 (The attacker VM!!)</a:t>
            </a:r>
          </a:p>
        </p:txBody>
      </p:sp>
    </p:spTree>
    <p:extLst>
      <p:ext uri="{BB962C8B-B14F-4D97-AF65-F5344CB8AC3E}">
        <p14:creationId xmlns:p14="http://schemas.microsoft.com/office/powerpoint/2010/main" val="450640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0D6F-0A99-D4F2-F40E-6052FBFB9546}"/>
              </a:ext>
            </a:extLst>
          </p:cNvPr>
          <p:cNvSpPr txBox="1"/>
          <p:nvPr/>
        </p:nvSpPr>
        <p:spPr>
          <a:xfrm>
            <a:off x="152400" y="15240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a Firewall in Linux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4CBD6-BC54-F48A-F2E4-F903C16A4136}"/>
              </a:ext>
            </a:extLst>
          </p:cNvPr>
          <p:cNvSpPr txBox="1"/>
          <p:nvPr/>
        </p:nvSpPr>
        <p:spPr>
          <a:xfrm>
            <a:off x="457200" y="1143000"/>
            <a:ext cx="8297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provide a variety of flags to provide rule information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5A5FA-128F-3238-624B-A788DAE41709}"/>
              </a:ext>
            </a:extLst>
          </p:cNvPr>
          <p:cNvSpPr txBox="1"/>
          <p:nvPr/>
        </p:nvSpPr>
        <p:spPr>
          <a:xfrm>
            <a:off x="447503" y="709353"/>
            <a:ext cx="821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 &lt;rule information&gt;  -j action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504425-A86E-CF41-92A8-D1ADBD57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180">
            <a:off x="0" y="1728678"/>
            <a:ext cx="12192000" cy="2216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3FE37B-38C0-D32A-FEB3-DF86AE9A7542}"/>
              </a:ext>
            </a:extLst>
          </p:cNvPr>
          <p:cNvSpPr txBox="1"/>
          <p:nvPr/>
        </p:nvSpPr>
        <p:spPr>
          <a:xfrm>
            <a:off x="457200" y="3985010"/>
            <a:ext cx="665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Putting this all together, we can now add a rule: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86117-151E-7C9C-1B4B-E362660B96D3}"/>
              </a:ext>
            </a:extLst>
          </p:cNvPr>
          <p:cNvSpPr txBox="1"/>
          <p:nvPr/>
        </p:nvSpPr>
        <p:spPr>
          <a:xfrm>
            <a:off x="447503" y="4550133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–j DROP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861DE-E1B9-23BA-FA3E-4215FB6061A9}"/>
              </a:ext>
            </a:extLst>
          </p:cNvPr>
          <p:cNvSpPr txBox="1"/>
          <p:nvPr/>
        </p:nvSpPr>
        <p:spPr>
          <a:xfrm>
            <a:off x="310456" y="5346088"/>
            <a:ext cx="885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Block all incoming traffic that is using the TCP protocol</a:t>
            </a:r>
          </a:p>
        </p:txBody>
      </p:sp>
    </p:spTree>
    <p:extLst>
      <p:ext uri="{BB962C8B-B14F-4D97-AF65-F5344CB8AC3E}">
        <p14:creationId xmlns:p14="http://schemas.microsoft.com/office/powerpoint/2010/main" val="284975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0D6F-0A99-D4F2-F40E-6052FBFB9546}"/>
              </a:ext>
            </a:extLst>
          </p:cNvPr>
          <p:cNvSpPr txBox="1"/>
          <p:nvPr/>
        </p:nvSpPr>
        <p:spPr>
          <a:xfrm>
            <a:off x="152400" y="15240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a Firewall in Linux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4CBD6-BC54-F48A-F2E4-F903C16A4136}"/>
              </a:ext>
            </a:extLst>
          </p:cNvPr>
          <p:cNvSpPr txBox="1"/>
          <p:nvPr/>
        </p:nvSpPr>
        <p:spPr>
          <a:xfrm>
            <a:off x="457200" y="1143000"/>
            <a:ext cx="8297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provide a variety of flags to provide rule information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5A5FA-128F-3238-624B-A788DAE41709}"/>
              </a:ext>
            </a:extLst>
          </p:cNvPr>
          <p:cNvSpPr txBox="1"/>
          <p:nvPr/>
        </p:nvSpPr>
        <p:spPr>
          <a:xfrm>
            <a:off x="447503" y="709353"/>
            <a:ext cx="821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 &lt;rule information&gt;  -j action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504425-A86E-CF41-92A8-D1ADBD57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180">
            <a:off x="0" y="1728678"/>
            <a:ext cx="12192000" cy="2216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3FE37B-38C0-D32A-FEB3-DF86AE9A7542}"/>
              </a:ext>
            </a:extLst>
          </p:cNvPr>
          <p:cNvSpPr txBox="1"/>
          <p:nvPr/>
        </p:nvSpPr>
        <p:spPr>
          <a:xfrm>
            <a:off x="457200" y="3985010"/>
            <a:ext cx="665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Putting this all together, we can now add a rule: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86117-151E-7C9C-1B4B-E362660B96D3}"/>
              </a:ext>
            </a:extLst>
          </p:cNvPr>
          <p:cNvSpPr txBox="1"/>
          <p:nvPr/>
        </p:nvSpPr>
        <p:spPr>
          <a:xfrm>
            <a:off x="447503" y="4550133"/>
            <a:ext cx="792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–j DROP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861DE-E1B9-23BA-FA3E-4215FB6061A9}"/>
              </a:ext>
            </a:extLst>
          </p:cNvPr>
          <p:cNvSpPr txBox="1"/>
          <p:nvPr/>
        </p:nvSpPr>
        <p:spPr>
          <a:xfrm>
            <a:off x="216747" y="5066465"/>
            <a:ext cx="11338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Block all incoming traffic that is using the TCP protocol</a:t>
            </a:r>
          </a:p>
          <a:p>
            <a:r>
              <a:rPr lang="en-US" sz="2800" dirty="0"/>
              <a:t>This will help prevent TCP flooding/reset/hijack… </a:t>
            </a:r>
            <a:r>
              <a:rPr lang="en-US" sz="2800" dirty="0">
                <a:highlight>
                  <a:srgbClr val="00FF00"/>
                </a:highlight>
              </a:rPr>
              <a:t>but this rule is a very bad idea</a:t>
            </a:r>
          </a:p>
        </p:txBody>
      </p:sp>
    </p:spTree>
    <p:extLst>
      <p:ext uri="{BB962C8B-B14F-4D97-AF65-F5344CB8AC3E}">
        <p14:creationId xmlns:p14="http://schemas.microsoft.com/office/powerpoint/2010/main" val="1607952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0D6F-0A99-D4F2-F40E-6052FBFB9546}"/>
              </a:ext>
            </a:extLst>
          </p:cNvPr>
          <p:cNvSpPr txBox="1"/>
          <p:nvPr/>
        </p:nvSpPr>
        <p:spPr>
          <a:xfrm>
            <a:off x="152400" y="15240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a Firewall in Linux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4CBD6-BC54-F48A-F2E4-F903C16A4136}"/>
              </a:ext>
            </a:extLst>
          </p:cNvPr>
          <p:cNvSpPr txBox="1"/>
          <p:nvPr/>
        </p:nvSpPr>
        <p:spPr>
          <a:xfrm>
            <a:off x="457200" y="1143000"/>
            <a:ext cx="8297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provide a variety of flags to provide rule information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5A5FA-128F-3238-624B-A788DAE41709}"/>
              </a:ext>
            </a:extLst>
          </p:cNvPr>
          <p:cNvSpPr txBox="1"/>
          <p:nvPr/>
        </p:nvSpPr>
        <p:spPr>
          <a:xfrm>
            <a:off x="447503" y="709353"/>
            <a:ext cx="821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 &lt;rule information&gt;  -j action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504425-A86E-CF41-92A8-D1ADBD57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180">
            <a:off x="0" y="1728678"/>
            <a:ext cx="12192000" cy="2216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3FE37B-38C0-D32A-FEB3-DF86AE9A7542}"/>
              </a:ext>
            </a:extLst>
          </p:cNvPr>
          <p:cNvSpPr txBox="1"/>
          <p:nvPr/>
        </p:nvSpPr>
        <p:spPr>
          <a:xfrm>
            <a:off x="457200" y="3985010"/>
            <a:ext cx="665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Putting this all together, we can now add a rule: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86117-151E-7C9C-1B4B-E362660B96D3}"/>
              </a:ext>
            </a:extLst>
          </p:cNvPr>
          <p:cNvSpPr txBox="1"/>
          <p:nvPr/>
        </p:nvSpPr>
        <p:spPr>
          <a:xfrm>
            <a:off x="62137" y="4595398"/>
            <a:ext cx="1198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eth0 -p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en-US" sz="2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443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–j ACCEPT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BC53B-1540-5D72-31D8-C1897E3FDE6A}"/>
              </a:ext>
            </a:extLst>
          </p:cNvPr>
          <p:cNvSpPr txBox="1"/>
          <p:nvPr/>
        </p:nvSpPr>
        <p:spPr>
          <a:xfrm>
            <a:off x="304800" y="5391834"/>
            <a:ext cx="11178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have multiple conditions in one rule: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Accept all incoming traffic </a:t>
            </a:r>
            <a:r>
              <a:rPr lang="en-US" sz="2000" i="1" u="sng" dirty="0"/>
              <a:t>on the eth0 interface </a:t>
            </a:r>
            <a:r>
              <a:rPr lang="en-US" sz="2000" dirty="0"/>
              <a:t>and is </a:t>
            </a:r>
            <a:r>
              <a:rPr lang="en-US" sz="2000" u="sng" dirty="0"/>
              <a:t>TCP traffic for destination port 443 (</a:t>
            </a:r>
            <a:r>
              <a:rPr lang="en-US" sz="2000" u="sng" dirty="0">
                <a:highlight>
                  <a:srgbClr val="00FF00"/>
                </a:highlight>
              </a:rPr>
              <a:t>???</a:t>
            </a:r>
            <a:r>
              <a:rPr lang="en-US" sz="20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51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6E164-CF16-0540-F000-96BD2FA63E3A}"/>
              </a:ext>
            </a:extLst>
          </p:cNvPr>
          <p:cNvSpPr txBox="1"/>
          <p:nvPr/>
        </p:nvSpPr>
        <p:spPr>
          <a:xfrm>
            <a:off x="76200" y="152400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Spoofing a DNS response to the local DNS server  (Task 2)</a:t>
            </a: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59C38FCD-9077-F8FF-6431-68B6FA0F6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9014" y="867944"/>
            <a:ext cx="1371600" cy="1371600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44400781-5C24-5B2D-D24E-8D2BF449F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867944"/>
            <a:ext cx="1600200" cy="160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473BEC-ACF3-39D5-5E0C-2FF7A6C4E55B}"/>
              </a:ext>
            </a:extLst>
          </p:cNvPr>
          <p:cNvSpPr txBox="1"/>
          <p:nvPr/>
        </p:nvSpPr>
        <p:spPr>
          <a:xfrm>
            <a:off x="517358" y="2186961"/>
            <a:ext cx="18389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10.9.0.5</a:t>
            </a:r>
          </a:p>
          <a:p>
            <a:r>
              <a:rPr lang="en-US" dirty="0"/>
              <a:t>Client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9FDC3-AAC0-6C9A-B417-6271F7844BBB}"/>
              </a:ext>
            </a:extLst>
          </p:cNvPr>
          <p:cNvSpPr txBox="1"/>
          <p:nvPr/>
        </p:nvSpPr>
        <p:spPr>
          <a:xfrm>
            <a:off x="5715000" y="2234879"/>
            <a:ext cx="2031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10.9.0.53</a:t>
            </a:r>
          </a:p>
          <a:p>
            <a:r>
              <a:rPr lang="en-US" dirty="0"/>
              <a:t>Local DNS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49A1B7-5ABB-ADCA-4A0F-8167C0D3F247}"/>
              </a:ext>
            </a:extLst>
          </p:cNvPr>
          <p:cNvCxnSpPr/>
          <p:nvPr/>
        </p:nvCxnSpPr>
        <p:spPr>
          <a:xfrm>
            <a:off x="2667000" y="1752600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FF1AF4-01EE-118A-5090-F2DC7F757E98}"/>
              </a:ext>
            </a:extLst>
          </p:cNvPr>
          <p:cNvSpPr txBox="1"/>
          <p:nvPr/>
        </p:nvSpPr>
        <p:spPr>
          <a:xfrm>
            <a:off x="304800" y="5126645"/>
            <a:ext cx="1188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 1. Sniff for outgoing DNS traffic from the local DNS server</a:t>
            </a:r>
          </a:p>
          <a:p>
            <a:r>
              <a:rPr lang="en-US" sz="2000" dirty="0"/>
              <a:t>Step 2. Using information from the sniffed packet, spoof a packet to the Local DNS server that looks like the packet came from a Global DNS server</a:t>
            </a:r>
          </a:p>
          <a:p>
            <a:r>
              <a:rPr lang="en-US" sz="2000" dirty="0"/>
              <a:t>Step 3. The Local DNS Server accepts packet and </a:t>
            </a:r>
            <a:r>
              <a:rPr lang="en-US" sz="2000" b="1" u="sng" dirty="0">
                <a:solidFill>
                  <a:srgbClr val="FF0000"/>
                </a:solidFill>
              </a:rPr>
              <a:t>caches it </a:t>
            </a:r>
            <a:r>
              <a:rPr lang="en-US" dirty="0"/>
              <a:t>and send a DNS response to the client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F2B7AE41-E038-59BB-20B3-ABF6A1790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5544" y="3429000"/>
            <a:ext cx="1600200" cy="1600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B1EE1-92AC-5046-2F47-BCD22DD0A7B8}"/>
              </a:ext>
            </a:extLst>
          </p:cNvPr>
          <p:cNvCxnSpPr>
            <a:cxnSpLocks/>
          </p:cNvCxnSpPr>
          <p:nvPr/>
        </p:nvCxnSpPr>
        <p:spPr>
          <a:xfrm flipV="1">
            <a:off x="7197083" y="1080499"/>
            <a:ext cx="2337138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loud 18">
            <a:extLst>
              <a:ext uri="{FF2B5EF4-FFF2-40B4-BE49-F238E27FC236}">
                <a16:creationId xmlns:a16="http://schemas.microsoft.com/office/drawing/2014/main" id="{4FD14E73-FE92-64A3-1A45-C35DB67AB103}"/>
              </a:ext>
            </a:extLst>
          </p:cNvPr>
          <p:cNvSpPr/>
          <p:nvPr/>
        </p:nvSpPr>
        <p:spPr>
          <a:xfrm>
            <a:off x="9534221" y="302254"/>
            <a:ext cx="1600196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16DC7A-A59E-4EB8-D494-A0040E9E5296}"/>
              </a:ext>
            </a:extLst>
          </p:cNvPr>
          <p:cNvSpPr txBox="1"/>
          <p:nvPr/>
        </p:nvSpPr>
        <p:spPr>
          <a:xfrm>
            <a:off x="5925579" y="5629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Got a response!</a:t>
            </a:r>
          </a:p>
        </p:txBody>
      </p:sp>
      <p:pic>
        <p:nvPicPr>
          <p:cNvPr id="21" name="Graphic 20" descr="Envelope with solid fill">
            <a:extLst>
              <a:ext uri="{FF2B5EF4-FFF2-40B4-BE49-F238E27FC236}">
                <a16:creationId xmlns:a16="http://schemas.microsoft.com/office/drawing/2014/main" id="{F3AB708C-7DED-3A91-FC58-9249C47E4E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6323" y="3496422"/>
            <a:ext cx="914400" cy="914400"/>
          </a:xfrm>
          <a:prstGeom prst="rect">
            <a:avLst/>
          </a:prstGeom>
        </p:spPr>
      </p:pic>
      <p:pic>
        <p:nvPicPr>
          <p:cNvPr id="23" name="Picture 4" descr="Smell of success in bid to 'build nose' › News in Science (ABC Science)">
            <a:extLst>
              <a:ext uri="{FF2B5EF4-FFF2-40B4-BE49-F238E27FC236}">
                <a16:creationId xmlns:a16="http://schemas.microsoft.com/office/drawing/2014/main" id="{226E0B4D-B08D-3EFA-30B9-F130C82C6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3"/>
          <a:stretch/>
        </p:blipFill>
        <p:spPr bwMode="auto">
          <a:xfrm>
            <a:off x="1333500" y="3530927"/>
            <a:ext cx="969927" cy="1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C485FAC3-CDDB-4762-F387-F38FF02E39E2}"/>
              </a:ext>
            </a:extLst>
          </p:cNvPr>
          <p:cNvSpPr/>
          <p:nvPr/>
        </p:nvSpPr>
        <p:spPr>
          <a:xfrm>
            <a:off x="6122856" y="1271284"/>
            <a:ext cx="790386" cy="25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536FB-4C67-850D-8259-6758A65788E1}"/>
              </a:ext>
            </a:extLst>
          </p:cNvPr>
          <p:cNvSpPr txBox="1"/>
          <p:nvPr/>
        </p:nvSpPr>
        <p:spPr>
          <a:xfrm>
            <a:off x="522830" y="75770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Got a response!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1B9AB72-FF5C-4BAF-33D9-1598A1047585}"/>
                  </a:ext>
                </a:extLst>
              </p14:cNvPr>
              <p14:cNvContentPartPr/>
              <p14:nvPr/>
            </p14:nvContentPartPr>
            <p14:xfrm>
              <a:off x="7236690" y="1541775"/>
              <a:ext cx="2240640" cy="2058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1B9AB72-FF5C-4BAF-33D9-1598A10475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18690" y="1523775"/>
                <a:ext cx="2276280" cy="209412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Graphic 30" descr="Envelope with solid fill">
            <a:extLst>
              <a:ext uri="{FF2B5EF4-FFF2-40B4-BE49-F238E27FC236}">
                <a16:creationId xmlns:a16="http://schemas.microsoft.com/office/drawing/2014/main" id="{0B62F2D5-E92B-E942-4D49-6BE0FC69B7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41247" y="1354409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E8DC1F-6680-C0C8-4170-4D3682633CE3}"/>
              </a:ext>
            </a:extLst>
          </p:cNvPr>
          <p:cNvSpPr txBox="1"/>
          <p:nvPr/>
        </p:nvSpPr>
        <p:spPr>
          <a:xfrm>
            <a:off x="9541247" y="2112085"/>
            <a:ext cx="259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“The IP Address for example.com is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1.2.3.4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1374F11C-EBCE-5C80-ACC3-6E53ACEE95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58901" y="553428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D30CF7-2E8F-6B7B-50C7-68275125E936}"/>
              </a:ext>
            </a:extLst>
          </p:cNvPr>
          <p:cNvCxnSpPr>
            <a:cxnSpLocks/>
          </p:cNvCxnSpPr>
          <p:nvPr/>
        </p:nvCxnSpPr>
        <p:spPr>
          <a:xfrm flipH="1">
            <a:off x="2667000" y="1483413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74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0D6F-0A99-D4F2-F40E-6052FBFB9546}"/>
              </a:ext>
            </a:extLst>
          </p:cNvPr>
          <p:cNvSpPr txBox="1"/>
          <p:nvPr/>
        </p:nvSpPr>
        <p:spPr>
          <a:xfrm>
            <a:off x="152400" y="15240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a Firewall in Linux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4CBD6-BC54-F48A-F2E4-F903C16A4136}"/>
              </a:ext>
            </a:extLst>
          </p:cNvPr>
          <p:cNvSpPr txBox="1"/>
          <p:nvPr/>
        </p:nvSpPr>
        <p:spPr>
          <a:xfrm>
            <a:off x="457200" y="1143000"/>
            <a:ext cx="8297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provide a variety of flags to provide rule information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5A5FA-128F-3238-624B-A788DAE41709}"/>
              </a:ext>
            </a:extLst>
          </p:cNvPr>
          <p:cNvSpPr txBox="1"/>
          <p:nvPr/>
        </p:nvSpPr>
        <p:spPr>
          <a:xfrm>
            <a:off x="447503" y="709353"/>
            <a:ext cx="821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 &lt;rule information&gt;  -j action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504425-A86E-CF41-92A8-D1ADBD57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180">
            <a:off x="0" y="1728678"/>
            <a:ext cx="12192000" cy="2216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3FE37B-38C0-D32A-FEB3-DF86AE9A7542}"/>
              </a:ext>
            </a:extLst>
          </p:cNvPr>
          <p:cNvSpPr txBox="1"/>
          <p:nvPr/>
        </p:nvSpPr>
        <p:spPr>
          <a:xfrm>
            <a:off x="457200" y="3985010"/>
            <a:ext cx="665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Putting this all together, we can now add a rule: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86117-151E-7C9C-1B4B-E362660B96D3}"/>
              </a:ext>
            </a:extLst>
          </p:cNvPr>
          <p:cNvSpPr txBox="1"/>
          <p:nvPr/>
        </p:nvSpPr>
        <p:spPr>
          <a:xfrm>
            <a:off x="62137" y="4595398"/>
            <a:ext cx="1198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eth0 -p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–-</a:t>
            </a:r>
            <a:r>
              <a:rPr lang="en-US" sz="2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443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–j ACCEPT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BC53B-1540-5D72-31D8-C1897E3FDE6A}"/>
              </a:ext>
            </a:extLst>
          </p:cNvPr>
          <p:cNvSpPr txBox="1"/>
          <p:nvPr/>
        </p:nvSpPr>
        <p:spPr>
          <a:xfrm>
            <a:off x="304800" y="5391834"/>
            <a:ext cx="11593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have multiple conditions in one rule: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Accept all incoming traffic </a:t>
            </a:r>
            <a:r>
              <a:rPr lang="en-US" sz="2000" i="1" u="sng" dirty="0"/>
              <a:t>on the eth0 interface </a:t>
            </a:r>
            <a:r>
              <a:rPr lang="en-US" sz="2000" dirty="0"/>
              <a:t>and is </a:t>
            </a:r>
            <a:r>
              <a:rPr lang="en-US" sz="2000" u="sng" dirty="0"/>
              <a:t>TCP traffic for destination port 443 (HTTPS)</a:t>
            </a:r>
          </a:p>
        </p:txBody>
      </p:sp>
    </p:spTree>
    <p:extLst>
      <p:ext uri="{BB962C8B-B14F-4D97-AF65-F5344CB8AC3E}">
        <p14:creationId xmlns:p14="http://schemas.microsoft.com/office/powerpoint/2010/main" val="2012850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0D6F-0A99-D4F2-F40E-6052FBFB9546}"/>
              </a:ext>
            </a:extLst>
          </p:cNvPr>
          <p:cNvSpPr txBox="1"/>
          <p:nvPr/>
        </p:nvSpPr>
        <p:spPr>
          <a:xfrm>
            <a:off x="152400" y="15240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a Firewall in Linux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4CBD6-BC54-F48A-F2E4-F903C16A4136}"/>
              </a:ext>
            </a:extLst>
          </p:cNvPr>
          <p:cNvSpPr txBox="1"/>
          <p:nvPr/>
        </p:nvSpPr>
        <p:spPr>
          <a:xfrm>
            <a:off x="457200" y="1143000"/>
            <a:ext cx="8297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provide a variety of flags to provide rule information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5A5FA-128F-3238-624B-A788DAE41709}"/>
              </a:ext>
            </a:extLst>
          </p:cNvPr>
          <p:cNvSpPr txBox="1"/>
          <p:nvPr/>
        </p:nvSpPr>
        <p:spPr>
          <a:xfrm>
            <a:off x="447503" y="709353"/>
            <a:ext cx="821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–A input  &lt;rule information&gt;  -j action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504425-A86E-CF41-92A8-D1ADBD57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3180">
            <a:off x="0" y="1728678"/>
            <a:ext cx="12192000" cy="2216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3FE37B-38C0-D32A-FEB3-DF86AE9A7542}"/>
              </a:ext>
            </a:extLst>
          </p:cNvPr>
          <p:cNvSpPr txBox="1"/>
          <p:nvPr/>
        </p:nvSpPr>
        <p:spPr>
          <a:xfrm>
            <a:off x="457200" y="3985010"/>
            <a:ext cx="665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Putting this all together, we can now add a rule: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7F07CDF-2DB2-CA41-BE2D-28AAED95F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53" y="4673511"/>
            <a:ext cx="7582204" cy="7206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iptables -A OUTPUT -o eth0 -p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dport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22 -j ACCEPT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iptables -A INPUT 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eth0 -p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--sport 22 -j ACCEPT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3DF09-152F-687A-DFB6-054A8805404D}"/>
              </a:ext>
            </a:extLst>
          </p:cNvPr>
          <p:cNvSpPr txBox="1"/>
          <p:nvPr/>
        </p:nvSpPr>
        <p:spPr>
          <a:xfrm>
            <a:off x="428453" y="5603047"/>
            <a:ext cx="5062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Allow for SSH connections (port 22)</a:t>
            </a:r>
          </a:p>
        </p:txBody>
      </p:sp>
    </p:spTree>
    <p:extLst>
      <p:ext uri="{BB962C8B-B14F-4D97-AF65-F5344CB8AC3E}">
        <p14:creationId xmlns:p14="http://schemas.microsoft.com/office/powerpoint/2010/main" val="3156496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B0D6F-0A99-D4F2-F40E-6052FBFB9546}"/>
              </a:ext>
            </a:extLst>
          </p:cNvPr>
          <p:cNvSpPr txBox="1"/>
          <p:nvPr/>
        </p:nvSpPr>
        <p:spPr>
          <a:xfrm>
            <a:off x="152400" y="152400"/>
            <a:ext cx="458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a Firewall in Linux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23B61-6BF1-CDB6-AA53-907AC9C08855}"/>
              </a:ext>
            </a:extLst>
          </p:cNvPr>
          <p:cNvSpPr txBox="1"/>
          <p:nvPr/>
        </p:nvSpPr>
        <p:spPr>
          <a:xfrm>
            <a:off x="838200" y="1295400"/>
            <a:ext cx="8198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–n –L</a:t>
            </a:r>
            <a:r>
              <a:rPr lang="en-US" sz="2400" dirty="0"/>
              <a:t> to view our tables + chains</a:t>
            </a:r>
          </a:p>
        </p:txBody>
      </p:sp>
      <p:pic>
        <p:nvPicPr>
          <p:cNvPr id="6146" name="Picture 2" descr="Iptables Tutorial: Ultimate Guide to Linux Firewall">
            <a:extLst>
              <a:ext uri="{FF2B5EF4-FFF2-40B4-BE49-F238E27FC236}">
                <a16:creationId xmlns:a16="http://schemas.microsoft.com/office/drawing/2014/main" id="{F1CF30A8-4957-D6B0-58CD-952E8CBA0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4091"/>
            <a:ext cx="10667373" cy="29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D1F552-5924-EDBF-19F1-9BCA77D93FB1}"/>
              </a:ext>
            </a:extLst>
          </p:cNvPr>
          <p:cNvSpPr txBox="1"/>
          <p:nvPr/>
        </p:nvSpPr>
        <p:spPr>
          <a:xfrm>
            <a:off x="476250" y="5193837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Rules at the top of the chain have higher priority. If a packet matches one of the rules, it won’t check the remaining rules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429AB-A8E7-B1F5-60FF-49307C49F96D}"/>
              </a:ext>
            </a:extLst>
          </p:cNvPr>
          <p:cNvSpPr txBox="1"/>
          <p:nvPr/>
        </p:nvSpPr>
        <p:spPr>
          <a:xfrm>
            <a:off x="5105400" y="6029617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(so, it is very common practice to move around rules in the chain)</a:t>
            </a:r>
          </a:p>
        </p:txBody>
      </p:sp>
    </p:spTree>
    <p:extLst>
      <p:ext uri="{BB962C8B-B14F-4D97-AF65-F5344CB8AC3E}">
        <p14:creationId xmlns:p14="http://schemas.microsoft.com/office/powerpoint/2010/main" val="53698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6E164-CF16-0540-F000-96BD2FA63E3A}"/>
              </a:ext>
            </a:extLst>
          </p:cNvPr>
          <p:cNvSpPr txBox="1"/>
          <p:nvPr/>
        </p:nvSpPr>
        <p:spPr>
          <a:xfrm>
            <a:off x="76200" y="152400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Spoofing a DNS Response packet to the LOCAL DNS Server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393043-39CE-4AF1-19D3-3E79F45C2008}"/>
              </a:ext>
            </a:extLst>
          </p:cNvPr>
          <p:cNvCxnSpPr>
            <a:cxnSpLocks/>
          </p:cNvCxnSpPr>
          <p:nvPr/>
        </p:nvCxnSpPr>
        <p:spPr>
          <a:xfrm>
            <a:off x="4191000" y="914400"/>
            <a:ext cx="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EFD9BB-E367-84C6-4B84-F4A3F7CF6490}"/>
              </a:ext>
            </a:extLst>
          </p:cNvPr>
          <p:cNvSpPr txBox="1"/>
          <p:nvPr/>
        </p:nvSpPr>
        <p:spPr>
          <a:xfrm>
            <a:off x="304800" y="1981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On the attacker VM, run the sniff/spoof python 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894E0-E5B7-B8BE-431C-96B64DB6CE34}"/>
              </a:ext>
            </a:extLst>
          </p:cNvPr>
          <p:cNvSpPr txBox="1"/>
          <p:nvPr/>
        </p:nvSpPr>
        <p:spPr>
          <a:xfrm>
            <a:off x="4495800" y="2000934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docksh</a:t>
            </a:r>
            <a:r>
              <a:rPr lang="en-US" dirty="0"/>
              <a:t> into the local DNS server container and flush the cache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A3C9CE-0526-527A-E3FD-19A36B65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71" y="1453304"/>
            <a:ext cx="3614058" cy="234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3C449-38C6-82DA-B9B4-792C00486D23}"/>
              </a:ext>
            </a:extLst>
          </p:cNvPr>
          <p:cNvSpPr txBox="1"/>
          <p:nvPr/>
        </p:nvSpPr>
        <p:spPr>
          <a:xfrm>
            <a:off x="569925" y="827314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Attacker VM (10.9.0.1)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98B20-7E87-321A-89F7-D0BD7A9775B4}"/>
              </a:ext>
            </a:extLst>
          </p:cNvPr>
          <p:cNvSpPr txBox="1"/>
          <p:nvPr/>
        </p:nvSpPr>
        <p:spPr>
          <a:xfrm>
            <a:off x="4414158" y="89562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DNS Sever (10.9.0.53)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E62B7D-798D-7114-6402-98BB5B60F6F8}"/>
              </a:ext>
            </a:extLst>
          </p:cNvPr>
          <p:cNvCxnSpPr>
            <a:cxnSpLocks/>
          </p:cNvCxnSpPr>
          <p:nvPr/>
        </p:nvCxnSpPr>
        <p:spPr>
          <a:xfrm>
            <a:off x="8077200" y="827314"/>
            <a:ext cx="0" cy="2525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4F02DB-14F3-ECE1-F151-443B7F4474F0}"/>
              </a:ext>
            </a:extLst>
          </p:cNvPr>
          <p:cNvSpPr txBox="1"/>
          <p:nvPr/>
        </p:nvSpPr>
        <p:spPr>
          <a:xfrm>
            <a:off x="8300357" y="88760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Victim Container (10.9.0.5)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71A816-4DE5-AD5D-471D-FD0C1701C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269" y="1497370"/>
            <a:ext cx="3812291" cy="1969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E2CC3C-FBC4-95CE-D31F-CD1765E75030}"/>
              </a:ext>
            </a:extLst>
          </p:cNvPr>
          <p:cNvSpPr txBox="1"/>
          <p:nvPr/>
        </p:nvSpPr>
        <p:spPr>
          <a:xfrm>
            <a:off x="8381999" y="19812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docksh</a:t>
            </a:r>
            <a:r>
              <a:rPr lang="en-US" dirty="0"/>
              <a:t> into the victim container and run the dig command to send a DNS query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587A1-B07E-3E2A-7E8F-3F9E98FB7BEA}"/>
              </a:ext>
            </a:extLst>
          </p:cNvPr>
          <p:cNvSpPr txBox="1"/>
          <p:nvPr/>
        </p:nvSpPr>
        <p:spPr>
          <a:xfrm>
            <a:off x="100693" y="3423557"/>
            <a:ext cx="391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Our sniffer picks up the DNS query, and spoofs a response to the Victim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F391C8-FBB4-98C5-FCB3-EA8F29832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4" y="4411208"/>
            <a:ext cx="3951320" cy="8569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B67A89-FC6E-C78D-EA97-AAE7C8E7AE13}"/>
              </a:ext>
            </a:extLst>
          </p:cNvPr>
          <p:cNvSpPr txBox="1"/>
          <p:nvPr/>
        </p:nvSpPr>
        <p:spPr>
          <a:xfrm>
            <a:off x="5479072" y="3342698"/>
            <a:ext cx="589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The response of our Dig command should be 1.2.3.4 </a:t>
            </a:r>
          </a:p>
          <a:p>
            <a:r>
              <a:rPr lang="en-US" dirty="0"/>
              <a:t>(the malicious IP that came from our spoofed packet)!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CDC027-F8AD-C6AB-9432-A3D67E866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951" y="4016288"/>
            <a:ext cx="5815572" cy="233565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19A9D01-C668-67FC-D7EC-D12DA5122FCC}"/>
                  </a:ext>
                </a:extLst>
              </p14:cNvPr>
              <p14:cNvContentPartPr/>
              <p14:nvPr/>
            </p14:nvContentPartPr>
            <p14:xfrm>
              <a:off x="9689337" y="6138745"/>
              <a:ext cx="795240" cy="5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19A9D01-C668-67FC-D7EC-D12DA5122F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99378" y="5958745"/>
                <a:ext cx="974799" cy="41328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Graphic 25" descr="Envelope with solid fill">
            <a:extLst>
              <a:ext uri="{FF2B5EF4-FFF2-40B4-BE49-F238E27FC236}">
                <a16:creationId xmlns:a16="http://schemas.microsoft.com/office/drawing/2014/main" id="{0B4DAEAF-E97B-B003-A887-5B4A61A5EF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277" y="5275561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BFC0256-2FEB-3EFC-1C4F-5D601C102B5B}"/>
              </a:ext>
            </a:extLst>
          </p:cNvPr>
          <p:cNvSpPr txBox="1"/>
          <p:nvPr/>
        </p:nvSpPr>
        <p:spPr>
          <a:xfrm>
            <a:off x="1254582" y="5384355"/>
            <a:ext cx="303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“The IP Address for example.com is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1.2.3.4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7534C2-8176-8900-D188-8965C7EA83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26" y="1403068"/>
            <a:ext cx="4078474" cy="4928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DD765D-9195-1F32-BD38-56A744211E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372805"/>
            <a:ext cx="4078474" cy="4928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C90E732-7E47-44AA-42CF-995F53D92E10}"/>
              </a:ext>
            </a:extLst>
          </p:cNvPr>
          <p:cNvSpPr txBox="1"/>
          <p:nvPr/>
        </p:nvSpPr>
        <p:spPr>
          <a:xfrm>
            <a:off x="6858000" y="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Our attack method is the exact same, except we sniff for a different IP address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1987C76-2BEA-DBCC-2A9E-27B8F55166CE}"/>
                  </a:ext>
                </a:extLst>
              </p14:cNvPr>
              <p14:cNvContentPartPr/>
              <p14:nvPr/>
            </p14:nvContentPartPr>
            <p14:xfrm>
              <a:off x="2780970" y="1752495"/>
              <a:ext cx="777240" cy="23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1987C76-2BEA-DBCC-2A9E-27B8F55166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1330" y="1572495"/>
                <a:ext cx="9568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EB25C76-B324-3740-4DB4-F52FC44348CF}"/>
                  </a:ext>
                </a:extLst>
              </p14:cNvPr>
              <p14:cNvContentPartPr/>
              <p14:nvPr/>
            </p14:nvContentPartPr>
            <p14:xfrm>
              <a:off x="2800050" y="4714215"/>
              <a:ext cx="723240" cy="38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EB25C76-B324-3740-4DB4-F52FC44348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10410" y="4534215"/>
                <a:ext cx="902880" cy="3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23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6E164-CF16-0540-F000-96BD2FA63E3A}"/>
              </a:ext>
            </a:extLst>
          </p:cNvPr>
          <p:cNvSpPr txBox="1"/>
          <p:nvPr/>
        </p:nvSpPr>
        <p:spPr>
          <a:xfrm>
            <a:off x="76200" y="152400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Spoofing a DNS Response packet to the LOCAL DNS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98B20-7E87-321A-89F7-D0BD7A9775B4}"/>
              </a:ext>
            </a:extLst>
          </p:cNvPr>
          <p:cNvSpPr txBox="1"/>
          <p:nvPr/>
        </p:nvSpPr>
        <p:spPr>
          <a:xfrm>
            <a:off x="381000" y="887600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DNS Sever (10.9.0.53)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2581D0B-6CF8-F61B-7EE0-98F22AA8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85420"/>
            <a:ext cx="7277100" cy="9074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E70CEC9-A19D-5F14-FC7C-84D75EBC9F1F}"/>
              </a:ext>
            </a:extLst>
          </p:cNvPr>
          <p:cNvSpPr txBox="1"/>
          <p:nvPr/>
        </p:nvSpPr>
        <p:spPr>
          <a:xfrm>
            <a:off x="228600" y="2941106"/>
            <a:ext cx="823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Important: When we attack the Local DNS Sever, our spoofed DNS response gets </a:t>
            </a:r>
            <a:r>
              <a:rPr lang="en-US" sz="2400" b="1" dirty="0"/>
              <a:t>cached</a:t>
            </a:r>
            <a:r>
              <a:rPr lang="en-US" sz="2400" dirty="0"/>
              <a:t> by the DNS server</a:t>
            </a:r>
          </a:p>
        </p:txBody>
      </p:sp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E39767CE-6D86-CC3F-92B8-EE266E0BF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3800" y="1021317"/>
            <a:ext cx="1371600" cy="137160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898D74C0-25C8-2094-C486-6FB578DBB12A}"/>
              </a:ext>
            </a:extLst>
          </p:cNvPr>
          <p:cNvSpPr/>
          <p:nvPr/>
        </p:nvSpPr>
        <p:spPr>
          <a:xfrm>
            <a:off x="7827642" y="1424657"/>
            <a:ext cx="790386" cy="25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7A07BA-A2E8-9D00-62E8-38F27BE75927}"/>
              </a:ext>
            </a:extLst>
          </p:cNvPr>
          <p:cNvSpPr txBox="1"/>
          <p:nvPr/>
        </p:nvSpPr>
        <p:spPr>
          <a:xfrm>
            <a:off x="228600" y="4291268"/>
            <a:ext cx="9016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Whenever someone asks this local DNS server for the IP address of example.com, it will always return 1.2.3.4 </a:t>
            </a:r>
            <a:r>
              <a:rPr lang="en-US" sz="2400" b="1" dirty="0"/>
              <a:t>right away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9410C9-2F6C-F1D4-B668-3A7215B4E734}"/>
              </a:ext>
            </a:extLst>
          </p:cNvPr>
          <p:cNvSpPr txBox="1"/>
          <p:nvPr/>
        </p:nvSpPr>
        <p:spPr>
          <a:xfrm>
            <a:off x="581535" y="5595516"/>
            <a:ext cx="6021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have “poisoned” this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4B13C3F-84ED-FDF3-2E45-77C3CC57D228}"/>
                  </a:ext>
                </a:extLst>
              </p14:cNvPr>
              <p14:cNvContentPartPr/>
              <p14:nvPr/>
            </p14:nvContentPartPr>
            <p14:xfrm>
              <a:off x="6714690" y="5195535"/>
              <a:ext cx="1494360" cy="910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4B13C3F-84ED-FDF3-2E45-77C3CC57D2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7050" y="5177535"/>
                <a:ext cx="1530000" cy="9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00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6E164-CF16-0540-F000-96BD2FA63E3A}"/>
              </a:ext>
            </a:extLst>
          </p:cNvPr>
          <p:cNvSpPr txBox="1"/>
          <p:nvPr/>
        </p:nvSpPr>
        <p:spPr>
          <a:xfrm>
            <a:off x="76200" y="152400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Spoofing a DNS Response packet to the LOCAL DNS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98B20-7E87-321A-89F7-D0BD7A9775B4}"/>
              </a:ext>
            </a:extLst>
          </p:cNvPr>
          <p:cNvSpPr txBox="1"/>
          <p:nvPr/>
        </p:nvSpPr>
        <p:spPr>
          <a:xfrm>
            <a:off x="228600" y="83665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DNS Sever (10.9.0.53)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2581D0B-6CF8-F61B-7EE0-98F22AA8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62757"/>
            <a:ext cx="7277100" cy="907497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E39767CE-6D86-CC3F-92B8-EE266E0BF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3800" y="1021317"/>
            <a:ext cx="1371600" cy="137160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898D74C0-25C8-2094-C486-6FB578DBB12A}"/>
              </a:ext>
            </a:extLst>
          </p:cNvPr>
          <p:cNvSpPr/>
          <p:nvPr/>
        </p:nvSpPr>
        <p:spPr>
          <a:xfrm>
            <a:off x="7827642" y="1424657"/>
            <a:ext cx="790386" cy="25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B23B1-6280-9945-B594-11F147939501}"/>
              </a:ext>
            </a:extLst>
          </p:cNvPr>
          <p:cNvSpPr txBox="1"/>
          <p:nvPr/>
        </p:nvSpPr>
        <p:spPr>
          <a:xfrm>
            <a:off x="267910" y="3146708"/>
            <a:ext cx="4703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DNS Servers hold </a:t>
            </a:r>
            <a:r>
              <a:rPr lang="en-US" sz="2400" b="1" dirty="0"/>
              <a:t>DNS Records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1AC898-5488-57AD-2063-76AD08756291}"/>
                  </a:ext>
                </a:extLst>
              </p14:cNvPr>
              <p14:cNvContentPartPr/>
              <p14:nvPr/>
            </p14:nvContentPartPr>
            <p14:xfrm>
              <a:off x="3752610" y="1999455"/>
              <a:ext cx="246600" cy="1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1AC898-5488-57AD-2063-76AD087562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8970" y="1891815"/>
                <a:ext cx="3542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CAFF24D-E1D4-84D3-C240-10E05B7EEEA5}"/>
                  </a:ext>
                </a:extLst>
              </p14:cNvPr>
              <p14:cNvContentPartPr/>
              <p14:nvPr/>
            </p14:nvContentPartPr>
            <p14:xfrm>
              <a:off x="6038610" y="180937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CAFF24D-E1D4-84D3-C240-10E05B7EEE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4970" y="170137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A203E83-96E8-BA7B-94CE-D96106FAC5E2}"/>
              </a:ext>
            </a:extLst>
          </p:cNvPr>
          <p:cNvSpPr txBox="1"/>
          <p:nvPr/>
        </p:nvSpPr>
        <p:spPr>
          <a:xfrm>
            <a:off x="609600" y="3813805"/>
            <a:ext cx="9836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Type A Records</a:t>
            </a:r>
            <a:r>
              <a:rPr lang="en-US" sz="2000" dirty="0"/>
              <a:t>: IPv4 Addresses. </a:t>
            </a:r>
            <a:r>
              <a:rPr lang="en-US" sz="2000" dirty="0" err="1"/>
              <a:t>Ie</a:t>
            </a:r>
            <a:r>
              <a:rPr lang="en-US" sz="2000" dirty="0"/>
              <a:t>. the IP Address for </a:t>
            </a:r>
            <a:r>
              <a:rPr lang="en-US" sz="2000" dirty="0">
                <a:hlinkClick r:id="rId10"/>
              </a:rPr>
              <a:t>www.example.com</a:t>
            </a:r>
            <a:r>
              <a:rPr lang="en-US" sz="2000" dirty="0"/>
              <a:t> is 1.2.3.4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63622-0AC5-1792-AF90-5EF8EB8874B0}"/>
              </a:ext>
            </a:extLst>
          </p:cNvPr>
          <p:cNvSpPr txBox="1"/>
          <p:nvPr/>
        </p:nvSpPr>
        <p:spPr>
          <a:xfrm>
            <a:off x="618945" y="4348411"/>
            <a:ext cx="1103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00"/>
                </a:highlight>
              </a:rPr>
              <a:t>Type NS Records</a:t>
            </a:r>
            <a:r>
              <a:rPr lang="en-US" sz="2000" dirty="0"/>
              <a:t>: Authoritative DNS Servers for a domain. </a:t>
            </a:r>
            <a:r>
              <a:rPr lang="en-US" sz="2000" dirty="0" err="1"/>
              <a:t>Ie</a:t>
            </a:r>
            <a:r>
              <a:rPr lang="en-US" sz="2000" dirty="0"/>
              <a:t>. the Authoritative DNS Server for </a:t>
            </a:r>
            <a:r>
              <a:rPr lang="en-US" sz="2000" dirty="0">
                <a:hlinkClick r:id="rId10"/>
              </a:rPr>
              <a:t>www.example.com</a:t>
            </a:r>
            <a:r>
              <a:rPr lang="en-US" sz="2000" dirty="0"/>
              <a:t>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a.iana-servers.net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EADB5-AD1B-8735-40A7-6EB078E38A07}"/>
                  </a:ext>
                </a:extLst>
              </p14:cNvPr>
              <p14:cNvContentPartPr/>
              <p14:nvPr/>
            </p14:nvContentPartPr>
            <p14:xfrm>
              <a:off x="3733530" y="1761855"/>
              <a:ext cx="31932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EADB5-AD1B-8735-40A7-6EB078E38A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9890" y="1653855"/>
                <a:ext cx="426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56129E-29A1-A0E7-9F61-4852B0EE6CB6}"/>
                  </a:ext>
                </a:extLst>
              </p14:cNvPr>
              <p14:cNvContentPartPr/>
              <p14:nvPr/>
            </p14:nvContentPartPr>
            <p14:xfrm>
              <a:off x="4657290" y="1742055"/>
              <a:ext cx="2152080" cy="55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56129E-29A1-A0E7-9F61-4852B0EE6C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03650" y="1634415"/>
                <a:ext cx="2259720" cy="2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56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6E164-CF16-0540-F000-96BD2FA63E3A}"/>
              </a:ext>
            </a:extLst>
          </p:cNvPr>
          <p:cNvSpPr txBox="1"/>
          <p:nvPr/>
        </p:nvSpPr>
        <p:spPr>
          <a:xfrm>
            <a:off x="76200" y="152400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Spoofing a DNS Response packet to the LOCAL DNS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98B20-7E87-321A-89F7-D0BD7A9775B4}"/>
              </a:ext>
            </a:extLst>
          </p:cNvPr>
          <p:cNvSpPr txBox="1"/>
          <p:nvPr/>
        </p:nvSpPr>
        <p:spPr>
          <a:xfrm>
            <a:off x="228600" y="83665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DNS Sever (10.9.0.53)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2581D0B-6CF8-F61B-7EE0-98F22AA8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62757"/>
            <a:ext cx="7277100" cy="907497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E39767CE-6D86-CC3F-92B8-EE266E0BF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3800" y="1021317"/>
            <a:ext cx="1371600" cy="137160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898D74C0-25C8-2094-C486-6FB578DBB12A}"/>
              </a:ext>
            </a:extLst>
          </p:cNvPr>
          <p:cNvSpPr/>
          <p:nvPr/>
        </p:nvSpPr>
        <p:spPr>
          <a:xfrm>
            <a:off x="7827642" y="1424657"/>
            <a:ext cx="790386" cy="25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B23B1-6280-9945-B594-11F147939501}"/>
              </a:ext>
            </a:extLst>
          </p:cNvPr>
          <p:cNvSpPr txBox="1"/>
          <p:nvPr/>
        </p:nvSpPr>
        <p:spPr>
          <a:xfrm>
            <a:off x="267910" y="3146708"/>
            <a:ext cx="4703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DNS Servers hold </a:t>
            </a:r>
            <a:r>
              <a:rPr lang="en-US" sz="2400" b="1" dirty="0"/>
              <a:t>DNS Records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1AC898-5488-57AD-2063-76AD08756291}"/>
                  </a:ext>
                </a:extLst>
              </p14:cNvPr>
              <p14:cNvContentPartPr/>
              <p14:nvPr/>
            </p14:nvContentPartPr>
            <p14:xfrm>
              <a:off x="3752610" y="1999455"/>
              <a:ext cx="246600" cy="1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1AC898-5488-57AD-2063-76AD087562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8610" y="1887598"/>
                <a:ext cx="354240" cy="233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CAFF24D-E1D4-84D3-C240-10E05B7EEEA5}"/>
                  </a:ext>
                </a:extLst>
              </p14:cNvPr>
              <p14:cNvContentPartPr/>
              <p14:nvPr/>
            </p14:nvContentPartPr>
            <p14:xfrm>
              <a:off x="6038610" y="180937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CAFF24D-E1D4-84D3-C240-10E05B7EEE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4610" y="1701375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A203E83-96E8-BA7B-94CE-D96106FAC5E2}"/>
              </a:ext>
            </a:extLst>
          </p:cNvPr>
          <p:cNvSpPr txBox="1"/>
          <p:nvPr/>
        </p:nvSpPr>
        <p:spPr>
          <a:xfrm>
            <a:off x="609600" y="3813805"/>
            <a:ext cx="9836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Type A Records</a:t>
            </a:r>
            <a:r>
              <a:rPr lang="en-US" sz="2000" dirty="0"/>
              <a:t>: IPv4 Addresses. </a:t>
            </a:r>
            <a:r>
              <a:rPr lang="en-US" sz="2000" dirty="0" err="1"/>
              <a:t>Ie</a:t>
            </a:r>
            <a:r>
              <a:rPr lang="en-US" sz="2000" dirty="0"/>
              <a:t>. the IP Address for </a:t>
            </a:r>
            <a:r>
              <a:rPr lang="en-US" sz="2000" dirty="0">
                <a:hlinkClick r:id="rId10"/>
              </a:rPr>
              <a:t>www.example.com</a:t>
            </a:r>
            <a:r>
              <a:rPr lang="en-US" sz="2000" dirty="0"/>
              <a:t> is 1.2.3.4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63622-0AC5-1792-AF90-5EF8EB8874B0}"/>
              </a:ext>
            </a:extLst>
          </p:cNvPr>
          <p:cNvSpPr txBox="1"/>
          <p:nvPr/>
        </p:nvSpPr>
        <p:spPr>
          <a:xfrm>
            <a:off x="618945" y="4348411"/>
            <a:ext cx="11039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00"/>
                </a:highlight>
              </a:rPr>
              <a:t>Type NS Records</a:t>
            </a:r>
            <a:r>
              <a:rPr lang="en-US" sz="2000" dirty="0"/>
              <a:t>: Authoritative DNS Servers for a domain. </a:t>
            </a:r>
            <a:r>
              <a:rPr lang="en-US" sz="2000" dirty="0" err="1"/>
              <a:t>Ie</a:t>
            </a:r>
            <a:r>
              <a:rPr lang="en-US" sz="2000" dirty="0"/>
              <a:t>. the Authoritative DNS Server for </a:t>
            </a:r>
            <a:r>
              <a:rPr lang="en-US" sz="2000" dirty="0">
                <a:hlinkClick r:id="rId10"/>
              </a:rPr>
              <a:t>www.example.com</a:t>
            </a:r>
            <a:r>
              <a:rPr lang="en-US" sz="2000" dirty="0"/>
              <a:t>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a.iana-servers.net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EADB5-AD1B-8735-40A7-6EB078E38A07}"/>
                  </a:ext>
                </a:extLst>
              </p14:cNvPr>
              <p14:cNvContentPartPr/>
              <p14:nvPr/>
            </p14:nvContentPartPr>
            <p14:xfrm>
              <a:off x="3733530" y="1761855"/>
              <a:ext cx="31932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EADB5-AD1B-8735-40A7-6EB078E38A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9530" y="1653855"/>
                <a:ext cx="426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56129E-29A1-A0E7-9F61-4852B0EE6CB6}"/>
                  </a:ext>
                </a:extLst>
              </p14:cNvPr>
              <p14:cNvContentPartPr/>
              <p14:nvPr/>
            </p14:nvContentPartPr>
            <p14:xfrm>
              <a:off x="4657290" y="1742055"/>
              <a:ext cx="2152080" cy="55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56129E-29A1-A0E7-9F61-4852B0EE6C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03281" y="1634055"/>
                <a:ext cx="2259738" cy="2714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AD8167E-06B6-E7AF-1879-A5ACF65763D8}"/>
              </a:ext>
            </a:extLst>
          </p:cNvPr>
          <p:cNvSpPr txBox="1"/>
          <p:nvPr/>
        </p:nvSpPr>
        <p:spPr>
          <a:xfrm>
            <a:off x="457200" y="5234309"/>
            <a:ext cx="10813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next task will be to poison a local DNS cache with </a:t>
            </a:r>
            <a:r>
              <a:rPr lang="en-US" sz="2000" b="1" dirty="0"/>
              <a:t>NS type records</a:t>
            </a:r>
            <a:r>
              <a:rPr lang="en-US" sz="2000" dirty="0"/>
              <a:t>. 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Visitor that want to access any webpage in the domain example.com will use the </a:t>
            </a:r>
            <a:r>
              <a:rPr lang="en-US" sz="2000" u="sng" dirty="0">
                <a:sym typeface="Wingdings" panose="05000000000000000000" pitchFamily="2" charset="2"/>
              </a:rPr>
              <a:t>attackers nameserver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07637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6E164-CF16-0540-F000-96BD2FA63E3A}"/>
              </a:ext>
            </a:extLst>
          </p:cNvPr>
          <p:cNvSpPr txBox="1"/>
          <p:nvPr/>
        </p:nvSpPr>
        <p:spPr>
          <a:xfrm>
            <a:off x="19050" y="0"/>
            <a:ext cx="459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Spoofing NS Records (Task 3)</a:t>
            </a:r>
          </a:p>
        </p:txBody>
      </p:sp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954335CA-F128-8500-ABF6-13D9B25AE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31387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3D3AC7-FBF1-07DB-51B7-1045AFBD154A}"/>
              </a:ext>
            </a:extLst>
          </p:cNvPr>
          <p:cNvSpPr txBox="1"/>
          <p:nvPr/>
        </p:nvSpPr>
        <p:spPr>
          <a:xfrm>
            <a:off x="5514786" y="2680811"/>
            <a:ext cx="2031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10.9.0.53</a:t>
            </a:r>
          </a:p>
          <a:p>
            <a:r>
              <a:rPr lang="en-US" dirty="0"/>
              <a:t>Local DNS Server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F77256-21B8-5AB3-CB6F-523AC1177886}"/>
              </a:ext>
            </a:extLst>
          </p:cNvPr>
          <p:cNvSpPr/>
          <p:nvPr/>
        </p:nvSpPr>
        <p:spPr>
          <a:xfrm>
            <a:off x="5922642" y="1717216"/>
            <a:ext cx="790386" cy="25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</p:txBody>
      </p:sp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272CFDC7-B521-1524-8EB4-4459BD453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7800" y="1366796"/>
            <a:ext cx="1371600" cy="1371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AD175E-D7FC-2A67-9225-1092D69F50E5}"/>
              </a:ext>
            </a:extLst>
          </p:cNvPr>
          <p:cNvSpPr txBox="1"/>
          <p:nvPr/>
        </p:nvSpPr>
        <p:spPr>
          <a:xfrm>
            <a:off x="8939083" y="2585557"/>
            <a:ext cx="34083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10.9.0.153</a:t>
            </a:r>
          </a:p>
          <a:p>
            <a:r>
              <a:rPr lang="en-US" dirty="0"/>
              <a:t>Attacker’s Nameserver </a:t>
            </a:r>
            <a:r>
              <a:rPr lang="en-US" sz="900" dirty="0"/>
              <a:t>(authoritative)</a:t>
            </a:r>
          </a:p>
          <a:p>
            <a:r>
              <a:rPr lang="en-US" dirty="0"/>
              <a:t>zone: attacker32.com</a:t>
            </a:r>
          </a:p>
        </p:txBody>
      </p:sp>
      <p:pic>
        <p:nvPicPr>
          <p:cNvPr id="23" name="Graphic 22" descr="Computer with solid fill">
            <a:extLst>
              <a:ext uri="{FF2B5EF4-FFF2-40B4-BE49-F238E27FC236}">
                <a16:creationId xmlns:a16="http://schemas.microsoft.com/office/drawing/2014/main" id="{9C18D824-1CC0-7CAA-4C86-CCCA9C0AB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775672"/>
            <a:ext cx="1371600" cy="13716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EE2549F0-CFBF-7D4D-2540-78C0DD289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2585557"/>
            <a:ext cx="1371600" cy="1371600"/>
          </a:xfrm>
          <a:prstGeom prst="rect">
            <a:avLst/>
          </a:prstGeom>
        </p:spPr>
      </p:pic>
      <p:pic>
        <p:nvPicPr>
          <p:cNvPr id="26" name="Graphic 25" descr="Computer with solid fill">
            <a:extLst>
              <a:ext uri="{FF2B5EF4-FFF2-40B4-BE49-F238E27FC236}">
                <a16:creationId xmlns:a16="http://schemas.microsoft.com/office/drawing/2014/main" id="{2D52BE2C-9F9D-2393-A53A-36CB2F810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550" y="4751437"/>
            <a:ext cx="1371600" cy="13716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E37E00-CEB2-AC37-9C9B-88D4918230FD}"/>
              </a:ext>
            </a:extLst>
          </p:cNvPr>
          <p:cNvCxnSpPr/>
          <p:nvPr/>
        </p:nvCxnSpPr>
        <p:spPr>
          <a:xfrm>
            <a:off x="2109917" y="1341694"/>
            <a:ext cx="3200400" cy="627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556B52-6389-8E93-5A28-7B11F6E97ED0}"/>
              </a:ext>
            </a:extLst>
          </p:cNvPr>
          <p:cNvCxnSpPr>
            <a:cxnSpLocks/>
          </p:cNvCxnSpPr>
          <p:nvPr/>
        </p:nvCxnSpPr>
        <p:spPr>
          <a:xfrm flipV="1">
            <a:off x="2090867" y="3050143"/>
            <a:ext cx="3014533" cy="3788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3574E4-2B6E-349B-FA9F-C4EB4DEB76D1}"/>
              </a:ext>
            </a:extLst>
          </p:cNvPr>
          <p:cNvCxnSpPr>
            <a:cxnSpLocks/>
          </p:cNvCxnSpPr>
          <p:nvPr/>
        </p:nvCxnSpPr>
        <p:spPr>
          <a:xfrm flipV="1">
            <a:off x="1828800" y="3778391"/>
            <a:ext cx="3481517" cy="1927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4">
            <a:extLst>
              <a:ext uri="{FF2B5EF4-FFF2-40B4-BE49-F238E27FC236}">
                <a16:creationId xmlns:a16="http://schemas.microsoft.com/office/drawing/2014/main" id="{4C96AD46-B59F-CB97-8B1E-6CB9DBA54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83479"/>
              </p:ext>
            </p:extLst>
          </p:nvPr>
        </p:nvGraphicFramePr>
        <p:xfrm>
          <a:off x="4713114" y="4603599"/>
          <a:ext cx="68325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7533">
                  <a:extLst>
                    <a:ext uri="{9D8B030D-6E8A-4147-A177-3AD203B41FA5}">
                      <a16:colId xmlns:a16="http://schemas.microsoft.com/office/drawing/2014/main" val="2876237971"/>
                    </a:ext>
                  </a:extLst>
                </a:gridCol>
                <a:gridCol w="1010353">
                  <a:extLst>
                    <a:ext uri="{9D8B030D-6E8A-4147-A177-3AD203B41FA5}">
                      <a16:colId xmlns:a16="http://schemas.microsoft.com/office/drawing/2014/main" val="1875514260"/>
                    </a:ext>
                  </a:extLst>
                </a:gridCol>
                <a:gridCol w="3544713">
                  <a:extLst>
                    <a:ext uri="{9D8B030D-6E8A-4147-A177-3AD203B41FA5}">
                      <a16:colId xmlns:a16="http://schemas.microsoft.com/office/drawing/2014/main" val="87589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a.iana-servers.net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2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www.reese.com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5.6.7.8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05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Facebook.com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192.68.7.223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74371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F603F86-984A-E524-1D81-9636BD27F5B7}"/>
              </a:ext>
            </a:extLst>
          </p:cNvPr>
          <p:cNvSpPr txBox="1"/>
          <p:nvPr/>
        </p:nvSpPr>
        <p:spPr>
          <a:xfrm>
            <a:off x="6145019" y="4186169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Records on 10.9.0.53 (the “cache”)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9058AE-1731-6DD3-4CF1-0CD2C8204449}"/>
              </a:ext>
            </a:extLst>
          </p:cNvPr>
          <p:cNvSpPr txBox="1"/>
          <p:nvPr/>
        </p:nvSpPr>
        <p:spPr>
          <a:xfrm rot="668652">
            <a:off x="2375312" y="1157028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www.blah.</a:t>
            </a:r>
            <a:r>
              <a:rPr lang="en-US" b="1" dirty="0"/>
              <a:t>example.com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6686E7-BC85-8264-8866-47089E0BA8C9}"/>
              </a:ext>
            </a:extLst>
          </p:cNvPr>
          <p:cNvSpPr txBox="1"/>
          <p:nvPr/>
        </p:nvSpPr>
        <p:spPr>
          <a:xfrm rot="21241987">
            <a:off x="1891814" y="2826665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www.products.</a:t>
            </a:r>
            <a:r>
              <a:rPr lang="en-US" b="1" dirty="0"/>
              <a:t>example.com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548A57-381C-B7DA-0354-A4AF4F3C0987}"/>
              </a:ext>
            </a:extLst>
          </p:cNvPr>
          <p:cNvSpPr txBox="1"/>
          <p:nvPr/>
        </p:nvSpPr>
        <p:spPr>
          <a:xfrm rot="19943442">
            <a:off x="2001372" y="433583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www.safe.</a:t>
            </a:r>
            <a:r>
              <a:rPr lang="en-US" b="1" dirty="0"/>
              <a:t>example.com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EDB4E6-E92C-DD39-FC63-AC4BE8C94C3F}"/>
              </a:ext>
            </a:extLst>
          </p:cNvPr>
          <p:cNvCxnSpPr>
            <a:cxnSpLocks/>
          </p:cNvCxnSpPr>
          <p:nvPr/>
        </p:nvCxnSpPr>
        <p:spPr>
          <a:xfrm flipV="1">
            <a:off x="7010399" y="898520"/>
            <a:ext cx="956564" cy="8186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D722BE-D6B1-74D5-777D-420F2B309FAC}"/>
              </a:ext>
            </a:extLst>
          </p:cNvPr>
          <p:cNvCxnSpPr>
            <a:cxnSpLocks/>
          </p:cNvCxnSpPr>
          <p:nvPr/>
        </p:nvCxnSpPr>
        <p:spPr>
          <a:xfrm flipV="1">
            <a:off x="7025956" y="1097762"/>
            <a:ext cx="1432244" cy="1264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73BCBE-348C-89EA-B8FF-FE046AADAA5E}"/>
              </a:ext>
            </a:extLst>
          </p:cNvPr>
          <p:cNvCxnSpPr>
            <a:cxnSpLocks/>
          </p:cNvCxnSpPr>
          <p:nvPr/>
        </p:nvCxnSpPr>
        <p:spPr>
          <a:xfrm flipV="1">
            <a:off x="7010400" y="1097762"/>
            <a:ext cx="1102170" cy="9548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2F6534-A8C0-EFD7-B1CF-99164360B24A}"/>
              </a:ext>
            </a:extLst>
          </p:cNvPr>
          <p:cNvSpPr txBox="1"/>
          <p:nvPr/>
        </p:nvSpPr>
        <p:spPr>
          <a:xfrm rot="19662040">
            <a:off x="5785141" y="43555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Queries</a:t>
            </a:r>
          </a:p>
        </p:txBody>
      </p:sp>
      <p:pic>
        <p:nvPicPr>
          <p:cNvPr id="48" name="Graphic 47" descr="Database with solid fill">
            <a:extLst>
              <a:ext uri="{FF2B5EF4-FFF2-40B4-BE49-F238E27FC236}">
                <a16:creationId xmlns:a16="http://schemas.microsoft.com/office/drawing/2014/main" id="{C436DA09-6FD4-06E1-4176-52A0E2FC5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3913" y="-16782"/>
            <a:ext cx="956893" cy="95689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C41652A-A2EB-A222-3C73-297F2B592C0D}"/>
              </a:ext>
            </a:extLst>
          </p:cNvPr>
          <p:cNvSpPr txBox="1"/>
          <p:nvPr/>
        </p:nvSpPr>
        <p:spPr>
          <a:xfrm>
            <a:off x="9135889" y="174432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nameserver for example.com</a:t>
            </a:r>
          </a:p>
          <a:p>
            <a:r>
              <a:rPr lang="en-US" dirty="0"/>
              <a:t>(a.iana-servers.net)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35B7271-F867-8EFF-2D9A-D54CA180161E}"/>
                  </a:ext>
                </a:extLst>
              </p14:cNvPr>
              <p14:cNvContentPartPr/>
              <p14:nvPr/>
            </p14:nvContentPartPr>
            <p14:xfrm>
              <a:off x="8019690" y="199815"/>
              <a:ext cx="360" cy="74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35B7271-F867-8EFF-2D9A-D54CA18016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2050" y="181815"/>
                <a:ext cx="360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6045C58-286B-56F0-2C51-92670D93DA19}"/>
                  </a:ext>
                </a:extLst>
              </p14:cNvPr>
              <p14:cNvContentPartPr/>
              <p14:nvPr/>
            </p14:nvContentPartPr>
            <p14:xfrm>
              <a:off x="8162610" y="180735"/>
              <a:ext cx="9720" cy="74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6045C58-286B-56F0-2C51-92670D93DA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44970" y="162735"/>
                <a:ext cx="453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A7776C-0533-B7FE-1F18-10C154CA7FF7}"/>
                  </a:ext>
                </a:extLst>
              </p14:cNvPr>
              <p14:cNvContentPartPr/>
              <p14:nvPr/>
            </p14:nvContentPartPr>
            <p14:xfrm>
              <a:off x="7853991" y="408780"/>
              <a:ext cx="498600" cy="20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A7776C-0533-B7FE-1F18-10C154CA7F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35991" y="391140"/>
                <a:ext cx="534240" cy="2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75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37F6B-D7E1-1103-2E8C-2297FF84B5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6E164-CF16-0540-F000-96BD2FA63E3A}"/>
              </a:ext>
            </a:extLst>
          </p:cNvPr>
          <p:cNvSpPr txBox="1"/>
          <p:nvPr/>
        </p:nvSpPr>
        <p:spPr>
          <a:xfrm>
            <a:off x="19050" y="0"/>
            <a:ext cx="459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Spoofing NS Records (Task 3)</a:t>
            </a:r>
          </a:p>
        </p:txBody>
      </p:sp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954335CA-F128-8500-ABF6-13D9B25AE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31387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3D3AC7-FBF1-07DB-51B7-1045AFBD154A}"/>
              </a:ext>
            </a:extLst>
          </p:cNvPr>
          <p:cNvSpPr txBox="1"/>
          <p:nvPr/>
        </p:nvSpPr>
        <p:spPr>
          <a:xfrm>
            <a:off x="5514786" y="2680811"/>
            <a:ext cx="2031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10.9.0.53</a:t>
            </a:r>
          </a:p>
          <a:p>
            <a:r>
              <a:rPr lang="en-US" dirty="0"/>
              <a:t>Local DNS Server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F77256-21B8-5AB3-CB6F-523AC1177886}"/>
              </a:ext>
            </a:extLst>
          </p:cNvPr>
          <p:cNvSpPr/>
          <p:nvPr/>
        </p:nvSpPr>
        <p:spPr>
          <a:xfrm>
            <a:off x="5922642" y="1717216"/>
            <a:ext cx="790386" cy="259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</p:txBody>
      </p:sp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272CFDC7-B521-1524-8EB4-4459BD453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7800" y="1366796"/>
            <a:ext cx="1371600" cy="1371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AD175E-D7FC-2A67-9225-1092D69F50E5}"/>
              </a:ext>
            </a:extLst>
          </p:cNvPr>
          <p:cNvSpPr txBox="1"/>
          <p:nvPr/>
        </p:nvSpPr>
        <p:spPr>
          <a:xfrm>
            <a:off x="8939083" y="2585557"/>
            <a:ext cx="34083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10.9.0.153</a:t>
            </a:r>
          </a:p>
          <a:p>
            <a:r>
              <a:rPr lang="en-US" dirty="0"/>
              <a:t>Attacker’s Nameserver </a:t>
            </a:r>
            <a:r>
              <a:rPr lang="en-US" sz="900" dirty="0"/>
              <a:t>(authoritative)</a:t>
            </a:r>
          </a:p>
          <a:p>
            <a:r>
              <a:rPr lang="en-US" dirty="0"/>
              <a:t>zone: attacker32.com</a:t>
            </a:r>
          </a:p>
        </p:txBody>
      </p:sp>
      <p:pic>
        <p:nvPicPr>
          <p:cNvPr id="23" name="Graphic 22" descr="Computer with solid fill">
            <a:extLst>
              <a:ext uri="{FF2B5EF4-FFF2-40B4-BE49-F238E27FC236}">
                <a16:creationId xmlns:a16="http://schemas.microsoft.com/office/drawing/2014/main" id="{9C18D824-1CC0-7CAA-4C86-CCCA9C0AB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775672"/>
            <a:ext cx="1371600" cy="13716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EE2549F0-CFBF-7D4D-2540-78C0DD289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2585557"/>
            <a:ext cx="1371600" cy="1371600"/>
          </a:xfrm>
          <a:prstGeom prst="rect">
            <a:avLst/>
          </a:prstGeom>
        </p:spPr>
      </p:pic>
      <p:pic>
        <p:nvPicPr>
          <p:cNvPr id="26" name="Graphic 25" descr="Computer with solid fill">
            <a:extLst>
              <a:ext uri="{FF2B5EF4-FFF2-40B4-BE49-F238E27FC236}">
                <a16:creationId xmlns:a16="http://schemas.microsoft.com/office/drawing/2014/main" id="{2D52BE2C-9F9D-2393-A53A-36CB2F810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550" y="4751437"/>
            <a:ext cx="1371600" cy="13716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E37E00-CEB2-AC37-9C9B-88D4918230FD}"/>
              </a:ext>
            </a:extLst>
          </p:cNvPr>
          <p:cNvCxnSpPr/>
          <p:nvPr/>
        </p:nvCxnSpPr>
        <p:spPr>
          <a:xfrm>
            <a:off x="2109917" y="1341694"/>
            <a:ext cx="3200400" cy="627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556B52-6389-8E93-5A28-7B11F6E97ED0}"/>
              </a:ext>
            </a:extLst>
          </p:cNvPr>
          <p:cNvCxnSpPr>
            <a:cxnSpLocks/>
          </p:cNvCxnSpPr>
          <p:nvPr/>
        </p:nvCxnSpPr>
        <p:spPr>
          <a:xfrm flipV="1">
            <a:off x="2090867" y="3050143"/>
            <a:ext cx="3014533" cy="3788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3574E4-2B6E-349B-FA9F-C4EB4DEB76D1}"/>
              </a:ext>
            </a:extLst>
          </p:cNvPr>
          <p:cNvCxnSpPr>
            <a:cxnSpLocks/>
          </p:cNvCxnSpPr>
          <p:nvPr/>
        </p:nvCxnSpPr>
        <p:spPr>
          <a:xfrm flipV="1">
            <a:off x="1828800" y="3778391"/>
            <a:ext cx="3481517" cy="19273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Table 34">
            <a:extLst>
              <a:ext uri="{FF2B5EF4-FFF2-40B4-BE49-F238E27FC236}">
                <a16:creationId xmlns:a16="http://schemas.microsoft.com/office/drawing/2014/main" id="{4C96AD46-B59F-CB97-8B1E-6CB9DBA54084}"/>
              </a:ext>
            </a:extLst>
          </p:cNvPr>
          <p:cNvGraphicFramePr>
            <a:graphicFrameLocks noGrp="1"/>
          </p:cNvGraphicFramePr>
          <p:nvPr/>
        </p:nvGraphicFramePr>
        <p:xfrm>
          <a:off x="4713114" y="4603599"/>
          <a:ext cx="68325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7533">
                  <a:extLst>
                    <a:ext uri="{9D8B030D-6E8A-4147-A177-3AD203B41FA5}">
                      <a16:colId xmlns:a16="http://schemas.microsoft.com/office/drawing/2014/main" val="2876237971"/>
                    </a:ext>
                  </a:extLst>
                </a:gridCol>
                <a:gridCol w="1010353">
                  <a:extLst>
                    <a:ext uri="{9D8B030D-6E8A-4147-A177-3AD203B41FA5}">
                      <a16:colId xmlns:a16="http://schemas.microsoft.com/office/drawing/2014/main" val="1875514260"/>
                    </a:ext>
                  </a:extLst>
                </a:gridCol>
                <a:gridCol w="3544713">
                  <a:extLst>
                    <a:ext uri="{9D8B030D-6E8A-4147-A177-3AD203B41FA5}">
                      <a16:colId xmlns:a16="http://schemas.microsoft.com/office/drawing/2014/main" val="87589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attacker32.com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2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www.reese.com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5.6.7.8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05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Facebook.com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192.68.7.223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74371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F603F86-984A-E524-1D81-9636BD27F5B7}"/>
              </a:ext>
            </a:extLst>
          </p:cNvPr>
          <p:cNvSpPr txBox="1"/>
          <p:nvPr/>
        </p:nvSpPr>
        <p:spPr>
          <a:xfrm>
            <a:off x="6145019" y="4186169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Records on 10.9.0.53 (the “cache”)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9058AE-1731-6DD3-4CF1-0CD2C8204449}"/>
              </a:ext>
            </a:extLst>
          </p:cNvPr>
          <p:cNvSpPr txBox="1"/>
          <p:nvPr/>
        </p:nvSpPr>
        <p:spPr>
          <a:xfrm rot="668652">
            <a:off x="2375312" y="1157028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www.blah.</a:t>
            </a:r>
            <a:r>
              <a:rPr lang="en-US" b="1" dirty="0"/>
              <a:t>example.com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6686E7-BC85-8264-8866-47089E0BA8C9}"/>
              </a:ext>
            </a:extLst>
          </p:cNvPr>
          <p:cNvSpPr txBox="1"/>
          <p:nvPr/>
        </p:nvSpPr>
        <p:spPr>
          <a:xfrm rot="21241987">
            <a:off x="1891814" y="2826665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www.products.</a:t>
            </a:r>
            <a:r>
              <a:rPr lang="en-US" b="1" dirty="0"/>
              <a:t>example.com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548A57-381C-B7DA-0354-A4AF4F3C0987}"/>
              </a:ext>
            </a:extLst>
          </p:cNvPr>
          <p:cNvSpPr txBox="1"/>
          <p:nvPr/>
        </p:nvSpPr>
        <p:spPr>
          <a:xfrm rot="19943442">
            <a:off x="2001372" y="433583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www.safe.</a:t>
            </a:r>
            <a:r>
              <a:rPr lang="en-US" b="1" dirty="0"/>
              <a:t>example.com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EDB4E6-E92C-DD39-FC63-AC4BE8C94C3F}"/>
              </a:ext>
            </a:extLst>
          </p:cNvPr>
          <p:cNvCxnSpPr>
            <a:cxnSpLocks/>
          </p:cNvCxnSpPr>
          <p:nvPr/>
        </p:nvCxnSpPr>
        <p:spPr>
          <a:xfrm>
            <a:off x="7010399" y="1717216"/>
            <a:ext cx="1913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D722BE-D6B1-74D5-777D-420F2B309FAC}"/>
              </a:ext>
            </a:extLst>
          </p:cNvPr>
          <p:cNvCxnSpPr>
            <a:cxnSpLocks/>
          </p:cNvCxnSpPr>
          <p:nvPr/>
        </p:nvCxnSpPr>
        <p:spPr>
          <a:xfrm>
            <a:off x="7025956" y="2362200"/>
            <a:ext cx="1913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73BCBE-348C-89EA-B8FF-FE046AADAA5E}"/>
              </a:ext>
            </a:extLst>
          </p:cNvPr>
          <p:cNvCxnSpPr>
            <a:cxnSpLocks/>
          </p:cNvCxnSpPr>
          <p:nvPr/>
        </p:nvCxnSpPr>
        <p:spPr>
          <a:xfrm>
            <a:off x="7010400" y="2052596"/>
            <a:ext cx="19131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2F6534-A8C0-EFD7-B1CF-99164360B24A}"/>
              </a:ext>
            </a:extLst>
          </p:cNvPr>
          <p:cNvSpPr txBox="1"/>
          <p:nvPr/>
        </p:nvSpPr>
        <p:spPr>
          <a:xfrm>
            <a:off x="7178348" y="12758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Queries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86FF18-A465-FA55-0164-CFB736025E4A}"/>
              </a:ext>
            </a:extLst>
          </p:cNvPr>
          <p:cNvCxnSpPr/>
          <p:nvPr/>
        </p:nvCxnSpPr>
        <p:spPr>
          <a:xfrm flipH="1" flipV="1">
            <a:off x="2090867" y="1645200"/>
            <a:ext cx="3090733" cy="640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046F62-AFE3-FE30-2CE7-4E6D1673CE4D}"/>
              </a:ext>
            </a:extLst>
          </p:cNvPr>
          <p:cNvCxnSpPr>
            <a:cxnSpLocks/>
          </p:cNvCxnSpPr>
          <p:nvPr/>
        </p:nvCxnSpPr>
        <p:spPr>
          <a:xfrm flipH="1">
            <a:off x="2108243" y="3332873"/>
            <a:ext cx="2997157" cy="4351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4B7591-8148-3724-88F3-3D734DA70F07}"/>
              </a:ext>
            </a:extLst>
          </p:cNvPr>
          <p:cNvCxnSpPr>
            <a:cxnSpLocks/>
          </p:cNvCxnSpPr>
          <p:nvPr/>
        </p:nvCxnSpPr>
        <p:spPr>
          <a:xfrm flipH="1">
            <a:off x="2065133" y="4092284"/>
            <a:ext cx="3245184" cy="18671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90521-6331-158E-6624-40BCBFA1D77A}"/>
              </a:ext>
            </a:extLst>
          </p:cNvPr>
          <p:cNvSpPr txBox="1"/>
          <p:nvPr/>
        </p:nvSpPr>
        <p:spPr>
          <a:xfrm rot="961371">
            <a:off x="3026739" y="19248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1.2.3.4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A2333-AF21-78B7-484D-B139690D1DD1}"/>
              </a:ext>
            </a:extLst>
          </p:cNvPr>
          <p:cNvSpPr txBox="1"/>
          <p:nvPr/>
        </p:nvSpPr>
        <p:spPr>
          <a:xfrm rot="21066506">
            <a:off x="3242732" y="350655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1.2.3.4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4F896-1F3C-FAC1-432E-9371A73D7E15}"/>
              </a:ext>
            </a:extLst>
          </p:cNvPr>
          <p:cNvSpPr txBox="1"/>
          <p:nvPr/>
        </p:nvSpPr>
        <p:spPr>
          <a:xfrm rot="19864255">
            <a:off x="3433418" y="49657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1.2.3.4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3382FF-EE77-BA70-5AB5-4B2BFA1BD11B}"/>
              </a:ext>
            </a:extLst>
          </p:cNvPr>
          <p:cNvSpPr txBox="1"/>
          <p:nvPr/>
        </p:nvSpPr>
        <p:spPr>
          <a:xfrm>
            <a:off x="2684530" y="5773837"/>
            <a:ext cx="9723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contact the example.com authoritative nameserver to get the IP address. If we poison the local DNS server with malicious NS records, it will </a:t>
            </a:r>
            <a:r>
              <a:rPr lang="en-US" i="1" dirty="0"/>
              <a:t>use the attackers nameserver</a:t>
            </a:r>
          </a:p>
        </p:txBody>
      </p:sp>
      <p:pic>
        <p:nvPicPr>
          <p:cNvPr id="30" name="Graphic 29" descr="Database with solid fill">
            <a:extLst>
              <a:ext uri="{FF2B5EF4-FFF2-40B4-BE49-F238E27FC236}">
                <a16:creationId xmlns:a16="http://schemas.microsoft.com/office/drawing/2014/main" id="{33677FA7-40E4-2811-93A1-6F42BB881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3913" y="-16782"/>
            <a:ext cx="956893" cy="95689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32C0B9C-F388-E8EB-9991-07FA4E8A4B26}"/>
              </a:ext>
            </a:extLst>
          </p:cNvPr>
          <p:cNvSpPr txBox="1"/>
          <p:nvPr/>
        </p:nvSpPr>
        <p:spPr>
          <a:xfrm>
            <a:off x="9135889" y="174432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nameserver for example.com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34E599C-59B4-3BC8-0FCF-DC5B7E627226}"/>
                  </a:ext>
                </a:extLst>
              </p14:cNvPr>
              <p14:cNvContentPartPr/>
              <p14:nvPr/>
            </p14:nvContentPartPr>
            <p14:xfrm>
              <a:off x="8019690" y="199815"/>
              <a:ext cx="360" cy="74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34E599C-59B4-3BC8-0FCF-DC5B7E6272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2050" y="181815"/>
                <a:ext cx="360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D502FE1-194B-4EA7-5DDE-08AF5EAB0BE8}"/>
                  </a:ext>
                </a:extLst>
              </p14:cNvPr>
              <p14:cNvContentPartPr/>
              <p14:nvPr/>
            </p14:nvContentPartPr>
            <p14:xfrm>
              <a:off x="8162610" y="180735"/>
              <a:ext cx="9720" cy="74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D502FE1-194B-4EA7-5DDE-08AF5EAB0B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44970" y="162735"/>
                <a:ext cx="453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70A0A03-0BCE-3496-C2AD-D3C9603E5E93}"/>
                  </a:ext>
                </a:extLst>
              </p14:cNvPr>
              <p14:cNvContentPartPr/>
              <p14:nvPr/>
            </p14:nvContentPartPr>
            <p14:xfrm>
              <a:off x="7953090" y="464055"/>
              <a:ext cx="318960" cy="209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70A0A03-0BCE-3496-C2AD-D3C9603E5E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35450" y="446055"/>
                <a:ext cx="354600" cy="24516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Free Injection SVG, PNG Icon, Symbol. Download Image.">
            <a:extLst>
              <a:ext uri="{FF2B5EF4-FFF2-40B4-BE49-F238E27FC236}">
                <a16:creationId xmlns:a16="http://schemas.microsoft.com/office/drawing/2014/main" id="{B2C5A0BD-1952-40CF-D480-BD595B7E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11" y="644781"/>
            <a:ext cx="765806" cy="76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vil Patrick Meme in HD | Patrick meme, Funny paintings ...">
            <a:extLst>
              <a:ext uri="{FF2B5EF4-FFF2-40B4-BE49-F238E27FC236}">
                <a16:creationId xmlns:a16="http://schemas.microsoft.com/office/drawing/2014/main" id="{4920BADB-7227-AE46-8B93-51739AAE3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888" y="684569"/>
            <a:ext cx="554774" cy="5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8885</TotalTime>
  <Words>2190</Words>
  <Application>Microsoft Office PowerPoint</Application>
  <PresentationFormat>Widescreen</PresentationFormat>
  <Paragraphs>300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52</cp:revision>
  <dcterms:created xsi:type="dcterms:W3CDTF">2022-08-21T16:55:59Z</dcterms:created>
  <dcterms:modified xsi:type="dcterms:W3CDTF">2023-04-03T20:17:24Z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