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89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390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23" r:id="rId27"/>
    <p:sldId id="521" r:id="rId28"/>
    <p:sldId id="522" r:id="rId29"/>
    <p:sldId id="530" r:id="rId30"/>
    <p:sldId id="531" r:id="rId31"/>
    <p:sldId id="532" r:id="rId32"/>
    <p:sldId id="534" r:id="rId33"/>
    <p:sldId id="524" r:id="rId34"/>
    <p:sldId id="525" r:id="rId35"/>
    <p:sldId id="526" r:id="rId36"/>
    <p:sldId id="527" r:id="rId37"/>
    <p:sldId id="529" r:id="rId38"/>
    <p:sldId id="53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4:19:09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1119 1 24575,'-26'28'0,"1"1"0,2 2 0,0 0 0,-20 41 0,-108 231 0,111-222 0,21-43 0,-27 70 0,12 31 0,27-104 0,0-1 0,-3 0 0,-1-1 0,-1 0 0,-20 38 0,14-33 0,0 2 0,3 0 0,-20 79 0,16-48 0,16-65 0,1 0 0,-1-1 0,0 1 0,0-1 0,-1 0 0,-5 6 0,-13 22 0,-6 21 0,3 1 0,2 1 0,-19 75 0,39-122 0,0 0 0,-1 0 0,0-1 0,0 0 0,-1 1 0,-9 11 0,8-13 0,1 1 0,0 0 0,1 0 0,0 0 0,0 0 0,-5 17 0,-10 41 0,-4-1 0,-38 79 0,53-127 0,5-9 0,0-1 0,0-1 0,-1 1 0,0-1 0,0 1 0,-1-1 0,-5 6 0,9-11 0,0-1 0,0 1 0,0 0 0,0 0 0,0-1 0,0 1 0,0-1 0,-1 1 0,1-1 0,0 1 0,0-1 0,0 0 0,-1 1 0,1-1 0,0 0 0,0 0 0,-1 0 0,1 0 0,-2 0 0,1-1 0,0 0 0,0 0 0,0 0 0,0 0 0,0 0 0,0 0 0,0 0 0,0-1 0,1 1 0,-1-1 0,1 1 0,-1-1 0,1 0 0,-3-3 0,-2-5 0,0 0 0,0-1 0,1 1 0,1-1 0,0-1 0,0 1 0,-2-16 0,-12-87 0,15 92 0,3 1 0,5 18 0,14 27 0,-9-10 0,0 1 0,0 2 0,-1-1 0,-1 1 0,-1 0 0,0 1 0,-1-1 0,-1 1 0,5 31 0,-6-31 0,-4-16 0,0 0 0,0 0 0,1 0 0,-1-1 0,1 1 0,-1 0 0,1 0 0,0-1 0,-1 1 0,1 0 0,0-1 0,0 1 0,0-1 0,0 1 0,0-1 0,1 0 0,-1 1 0,0-1 0,1 0 0,-1 0 0,1 0 0,-1 0 0,1 0 0,2 1 0,-2-2 0,1 0 0,0 0 0,-1-1 0,1 1 0,-1-1 0,1 1 0,-1-1 0,1 0 0,-1 0 0,0 0 0,1 0 0,-1-1 0,0 1 0,0-1 0,0 1 0,0-1 0,3-2 0,8-8-151,1 1-1,1 0 0,0 2 0,0-1 1,1 2-1,0 0 0,1 1 1,24-7-1,-25 10-6674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4:19:16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 24575,'-1'12'0,"-1"0"0,-1 1 0,1-1 0,-2 0 0,-9 23 0,-5 18 0,7-13 0,-1-1 0,-26 59 0,25-62 0,1 0 0,2 0 0,1 1 0,2 0 0,-3 70 0,5 284 0,8-209 0,-3-170 0,0 1 0,1-1 0,1 1 0,0-1 0,0 0 0,1 0 0,1 0 0,0 0 0,1-1 0,0 1 0,0-1 0,1 0 0,1-1 0,0 0 0,0 0 0,1 0 0,1-1 0,-1 0 0,1 0 0,1-1 0,14 10 0,105 93 0,-44-58 0,-60-39 0,41 30 0,-37-23 0,38 21 0,20 13 0,144 123 0,-181-137 0,-1 2 0,-2 2 0,-2 2 0,50 69 0,17 60 0,49 157 0,-141-283 0,16 67 0,-25-64 0,-2 1 0,1 78 0,-5-61 0,0-29 0,13 52 0,-10-61 0,-1 1 0,-2 0 0,0 36 0,-4 31 0,-4 143 0,-21-48 0,22-176 0,-1-1 0,-1 1 0,0-1 0,-9 22 0,13-41 0,0 1 0,0-1 0,-1 1 0,1-1 0,0 1 0,0-1 0,0 1 0,-1-1 0,1 0 0,0 1 0,0-1 0,-1 1 0,1-1 0,0 0 0,-1 1 0,1-1 0,0 0 0,-1 0 0,1 1 0,0-1 0,-1 0 0,1 0 0,-1 1 0,1-1 0,-1 0 0,1 0 0,-1 0 0,1 0 0,0 0 0,-1 0 0,1 0 0,-1 0 0,1 0 0,-1 0 0,0 0 0,-12-14 0,-7-35 0,18 42 0,-12-32 0,7 20 0,0 0 0,-15-27 0,-6-8 0,-14-27 0,37 74 0,1 1 0,-1 0 0,0-1 0,0 1 0,0 1 0,-1-1 0,0 1 0,-10-7 0,16 12 0,0 0 0,-1 0 0,1 0 0,0 0 0,0 0 0,0-1 0,0 1 0,0 0 0,0 0 0,-1 0 0,1 0 0,0 0 0,0 0 0,0 0 0,0 0 0,0 0 0,-1 0 0,1 0 0,0 0 0,0 0 0,0 0 0,0 0 0,0 0 0,-1 0 0,1 0 0,0 0 0,0 0 0,0 0 0,0 0 0,-1 0 0,1 0 0,0 0 0,0 0 0,0 0 0,0 0 0,0 1 0,0-1 0,-1 0 0,1 0 0,0 0 0,0 0 0,0 0 0,0 0 0,0 0 0,0 1 0,0-1 0,0 0 0,0 0 0,0 0 0,0 0 0,-1 0 0,1 1 0,0-1 0,0 0 0,0 0 0,0 0 0,0 0 0,0 1 0,3 15 0,9 20 0,-11-34 0,84 196 0,-77-181 0,-5-7 0,1-1 0,0 0 0,0 0 0,1 0 0,1-1 0,7 10 0,-12-16 0,1-1 0,0 1 0,0 0 0,0-1 0,0 0 0,0 1 0,0-1 0,0 0 0,1 0 0,-1 0 0,0 0 0,1-1 0,-1 1 0,0-1 0,1 1 0,-1-1 0,1 0 0,-1 0 0,1 0 0,-1 0 0,0 0 0,1-1 0,-1 1 0,1-1 0,-1 1 0,0-1 0,1 0 0,-1 0 0,0 0 0,0 0 0,3-3 0,5-3 0,-1 0 0,0-1 0,0-1 0,-1 0 0,0 0 0,-1 0 0,0-1 0,0 0 0,8-19 0,28-36 0,-26 45-119,-10 10 15,0 0 0,1 1 0,0 1 0,0-1 1,1 1-1,0 0 0,0 1 0,1 0 0,0 1 1,0 0-1,18-7 0,-8 6-6722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4:23:59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3586 0 24575,'0'21'0,"1"19"0,-1 0 0,-2 0 0,-3-1 0,-15 69 0,6-52 0,1 2 0,-7 87 0,15-109 0,-12 45 0,9-53 0,3 1 0,0 0 0,-1 30 0,4-22 0,-10 47 0,1-15 0,3-23 0,-2 0 0,-23 63 0,-1 4 0,16-56 0,-33 73 0,-11 34 0,45-120 0,-1 0 0,-2-1 0,-28 42 0,37-65 0,9-16 0,0-1 0,0 0 0,0 0 0,0 0 0,-1 0 0,1-1 0,-1 1 0,0-1 0,0 1 0,0-1 0,0 0 0,0 0 0,0 0 0,0 0 0,-1-1 0,1 0 0,-1 1 0,1-1 0,-1 0 0,1-1 0,-1 1 0,0-1 0,1 1 0,-1-1 0,0 0 0,1 0 0,-1-1 0,0 1 0,-5-2 0,-10-4 0,1 0 0,0-1 0,0 0 0,-27-18 0,2 3 0,-284-110 0,100 68 0,175 51 0,-281-54 0,255 61 0,-115 6 0,78 2 0,55 2 0,0 3 0,0 2 0,-84 24 0,88-19 0,-164 48 0,156-43 0,-112 47 0,159-59 0,0 0 0,0 1 0,0 1 0,1 1 0,0 0 0,1 1 0,-17 16 0,-57 67 0,-122 170 0,180-222 0,6-8 0,1 2 0,3 0 0,0 2 0,3 0 0,-18 51 0,31-70 0,1 0 0,1 0 0,1 1 0,-1 27 0,3-24 0,-2-1 0,-8 41 0,-2-9 0,3 0 0,2 1 0,2 0 0,4 66 0,1-112 0,7 183 0,-3-157 0,2-2 0,0 1 0,19 52 0,-18-61 0,2-1 0,1 0 0,1 0 0,1-1 0,1-1 0,0 0 0,26 30 0,4-6 0,2-1 0,92 70 0,-101-87 0,30 22 0,113 65 0,-146-97 0,-18-8 0,1-1 0,-1 0 0,2-2 0,-1 0 0,1 0 0,0-2 0,1 0 0,-1-1 0,1-1 0,19 2 0,-14-4 0,0 1 0,24 6 0,40 3 0,19-8 0,202 31 0,-248-26 0,0-3 0,0-2 0,68-7 0,-6 1 0,-30 3 0,106 1 0,-194-1 0,0 0 0,0 0 0,0 1 0,0-1 0,0 1 0,0 0 0,0 0 0,-1 0 0,1 1 0,0-1 0,-1 1 0,1 0 0,-1 0 0,0 0 0,1 0 0,-1 1 0,0-1 0,0 1 0,-1 0 0,4 4 0,-4-3 0,0 0 0,0 1 0,-1-1 0,1 1 0,-1-1 0,-1 1 0,1-1 0,0 1 0,-1 0 0,0-1 0,0 1 0,0 0 0,-1-1 0,0 1 0,0-1 0,-2 9 0,-18 42 0,16-44 0,1-1 0,0 0 0,1 1 0,0 0 0,0 0 0,0 11 0,1 8 0,1 0 0,2 0 0,1-1 0,1 1 0,12 44 0,-10-55 0,1 0 0,1-1 0,1 0 0,1 0 0,0-1 0,1 0 0,1-1 0,0 0 0,19 20 0,18 12 0,3-2 0,1-2 0,85 54 0,186 93 0,-232-140 0,49 27 0,-140-77 0,1-1 0,0 1 0,0-1 0,0 1 0,-1-1 0,1 0 0,0 1 0,0-1 0,0 0 0,0 0 0,0 0 0,0 0 0,0 1 0,0-1 0,0 0 0,-1-1 0,1 1 0,0 0 0,0 0 0,0 0 0,0 0 0,0-1 0,0 1 0,0-1 0,-1 1 0,1 0 0,0-1 0,0 1 0,0-1 0,-1 0 0,1 1 0,0-1 0,-1 1 0,1-1 0,-1 0 0,1 0 0,0 1 0,-1-1 0,0 0 0,1 0 0,-1 0 0,1 0 0,-1 0 0,0 1 0,0-1 0,1 0 0,-1 0 0,0 0 0,0 0 0,0 0 0,0 0 0,0-1 0,1-60 0,-1 53 0,0-115 0,-4-69 0,1 162 0,-1-1 0,-14-52 0,18 83 0,0 1 0,0-1 0,0 1 0,0 0 0,0-1 0,0 1 0,0-1 0,0 1 0,0-1 0,0 1 0,0-1 0,0 1 0,-1-1 0,1 1 0,0-1 0,0 1 0,-1-1 0,1 1 0,0 0 0,0-1 0,-1 1 0,1-1 0,0 1 0,-1 0 0,1 0 0,-1-1 0,1 1 0,0 0 0,-1-1 0,1 1 0,-1 0 0,1 0 0,-1 0 0,1 0 0,-1-1 0,0 1 0,-5 19 0,0 38 0,7 370 0,-1-425 0,0 0 0,0 1 0,0-1 0,0 0 0,0 1 0,-1-1 0,1 0 0,-1 1 0,0-1 0,1 0 0,-1 0 0,0 0 0,0 1 0,0-1 0,-1 0 0,1 0 0,0-1 0,-1 1 0,0 0 0,1 0 0,-1-1 0,0 1 0,0-1 0,0 1 0,0-1 0,0 0 0,0 0 0,0 0 0,0 0 0,0 0 0,0 0 0,-1-1 0,1 1 0,0-1 0,-3 1 0,-9 0 0,0-1 0,0 0 0,0-1 0,1-1 0,-16-3 0,-10-1 0,-64-8 0,60 7 0,-78-3 0,98 10-116,8 0-92,0 0 0,1 0 0,-1 2-1,0 0 1,-19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0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curity/develop/threat-modeling-tool-threa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curity/develop/threat-modeling-tool-threa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curity/develop/threat-modeling-tool-threa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44070" y="2895600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Security + Threat Modeling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966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Defense Mechanisms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4675-51E1-50FC-6436-8EAF894DEBBF}"/>
              </a:ext>
            </a:extLst>
          </p:cNvPr>
          <p:cNvSpPr txBox="1"/>
          <p:nvPr/>
        </p:nvSpPr>
        <p:spPr>
          <a:xfrm>
            <a:off x="692182" y="1659285"/>
            <a:ext cx="81243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Countermeasures (ASLR, SYN Cookies,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Software testing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Formal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Refactoring software and safe coding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146" name="Picture 2" descr="Java (programming language) - Wikipedia">
            <a:extLst>
              <a:ext uri="{FF2B5EF4-FFF2-40B4-BE49-F238E27FC236}">
                <a16:creationId xmlns:a16="http://schemas.microsoft.com/office/drawing/2014/main" id="{1C0973B5-69B7-6991-9264-AD3649E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32" y="3568248"/>
            <a:ext cx="74993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st (programming language) - Wikipedia">
            <a:extLst>
              <a:ext uri="{FF2B5EF4-FFF2-40B4-BE49-F238E27FC236}">
                <a16:creationId xmlns:a16="http://schemas.microsoft.com/office/drawing/2014/main" id="{6808998A-7358-FB54-BA6F-CF473F45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932" y="5198715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7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Threat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4675-51E1-50FC-6436-8EAF894DEBBF}"/>
              </a:ext>
            </a:extLst>
          </p:cNvPr>
          <p:cNvSpPr txBox="1"/>
          <p:nvPr/>
        </p:nvSpPr>
        <p:spPr>
          <a:xfrm>
            <a:off x="2590800" y="20574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NEED:</a:t>
            </a:r>
            <a:r>
              <a:rPr lang="en-US" sz="3600" dirty="0"/>
              <a:t> a consistent and structured approach for defense and assessing risk</a:t>
            </a:r>
          </a:p>
        </p:txBody>
      </p:sp>
    </p:spTree>
    <p:extLst>
      <p:ext uri="{BB962C8B-B14F-4D97-AF65-F5344CB8AC3E}">
        <p14:creationId xmlns:p14="http://schemas.microsoft.com/office/powerpoint/2010/main" val="372670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22A3C1D-A458-EC78-125E-A7A0BF01C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60021"/>
            <a:ext cx="7979408" cy="4537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56F09C-0638-CCEE-1C8A-2BB30857EACF}"/>
                  </a:ext>
                </a:extLst>
              </p14:cNvPr>
              <p14:cNvContentPartPr/>
              <p14:nvPr/>
            </p14:nvContentPartPr>
            <p14:xfrm>
              <a:off x="6920677" y="2605825"/>
              <a:ext cx="402840" cy="82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56F09C-0638-CCEE-1C8A-2BB30857EA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3037" y="2588185"/>
                <a:ext cx="43848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132ADE-1EE8-0F97-39CE-775AB29052F8}"/>
                  </a:ext>
                </a:extLst>
              </p14:cNvPr>
              <p14:cNvContentPartPr/>
              <p14:nvPr/>
            </p14:nvContentPartPr>
            <p14:xfrm>
              <a:off x="6826717" y="3631465"/>
              <a:ext cx="640440" cy="151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132ADE-1EE8-0F97-39CE-775AB29052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8717" y="3613825"/>
                <a:ext cx="676080" cy="15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40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22A3C1D-A458-EC78-125E-A7A0BF01C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60021"/>
            <a:ext cx="7979408" cy="4537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B9D9D2-211D-C103-B596-760B8426A3A4}"/>
                  </a:ext>
                </a:extLst>
              </p14:cNvPr>
              <p14:cNvContentPartPr/>
              <p14:nvPr/>
            </p14:nvContentPartPr>
            <p14:xfrm>
              <a:off x="5989717" y="2417905"/>
              <a:ext cx="129168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B9D9D2-211D-C103-B596-760B8426A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2077" y="2399905"/>
                <a:ext cx="1327320" cy="202932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769D9B3-1CBE-B1DF-0C62-A34C1EF6C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318533"/>
            <a:ext cx="3394315" cy="35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32034-3636-E55C-689C-83EC429B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90600"/>
            <a:ext cx="4886325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5E709-C542-9276-816A-9053AFE1B000}"/>
              </a:ext>
            </a:extLst>
          </p:cNvPr>
          <p:cNvSpPr txBox="1"/>
          <p:nvPr/>
        </p:nvSpPr>
        <p:spPr>
          <a:xfrm>
            <a:off x="7429500" y="258127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expect a user to input a valid username and password when they attempt to log in</a:t>
            </a:r>
          </a:p>
        </p:txBody>
      </p:sp>
    </p:spTree>
    <p:extLst>
      <p:ext uri="{BB962C8B-B14F-4D97-AF65-F5344CB8AC3E}">
        <p14:creationId xmlns:p14="http://schemas.microsoft.com/office/powerpoint/2010/main" val="80223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32034-3636-E55C-689C-83EC429B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90600"/>
            <a:ext cx="4886325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5E709-C542-9276-816A-9053AFE1B000}"/>
              </a:ext>
            </a:extLst>
          </p:cNvPr>
          <p:cNvSpPr txBox="1"/>
          <p:nvPr/>
        </p:nvSpPr>
        <p:spPr>
          <a:xfrm>
            <a:off x="7429500" y="258127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expect a user to input a valid username and password when they attempt to log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492A6-29E2-30EF-A76A-70091820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21" y="4257498"/>
            <a:ext cx="4972050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F32DE-BCFF-A881-6DFC-8B0439A62011}"/>
              </a:ext>
            </a:extLst>
          </p:cNvPr>
          <p:cNvSpPr txBox="1"/>
          <p:nvPr/>
        </p:nvSpPr>
        <p:spPr>
          <a:xfrm>
            <a:off x="5486400" y="40475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they did something…….. weird?</a:t>
            </a:r>
          </a:p>
        </p:txBody>
      </p:sp>
    </p:spTree>
    <p:extLst>
      <p:ext uri="{BB962C8B-B14F-4D97-AF65-F5344CB8AC3E}">
        <p14:creationId xmlns:p14="http://schemas.microsoft.com/office/powerpoint/2010/main" val="64643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32034-3636-E55C-689C-83EC429B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90600"/>
            <a:ext cx="4886325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5E709-C542-9276-816A-9053AFE1B000}"/>
              </a:ext>
            </a:extLst>
          </p:cNvPr>
          <p:cNvSpPr txBox="1"/>
          <p:nvPr/>
        </p:nvSpPr>
        <p:spPr>
          <a:xfrm>
            <a:off x="7429500" y="258127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expect a user to input a valid username and password when they attempt to log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492A6-29E2-30EF-A76A-70091820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21" y="4257498"/>
            <a:ext cx="4972050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F32DE-BCFF-A881-6DFC-8B0439A62011}"/>
              </a:ext>
            </a:extLst>
          </p:cNvPr>
          <p:cNvSpPr txBox="1"/>
          <p:nvPr/>
        </p:nvSpPr>
        <p:spPr>
          <a:xfrm>
            <a:off x="5486400" y="40475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they did something…….. weird?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6F3AB-8F61-D916-D280-64FDF45305EA}"/>
              </a:ext>
            </a:extLst>
          </p:cNvPr>
          <p:cNvSpPr txBox="1"/>
          <p:nvPr/>
        </p:nvSpPr>
        <p:spPr>
          <a:xfrm>
            <a:off x="8223029" y="569845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LOGIN SUCCESS </a:t>
            </a:r>
          </a:p>
        </p:txBody>
      </p:sp>
    </p:spTree>
    <p:extLst>
      <p:ext uri="{BB962C8B-B14F-4D97-AF65-F5344CB8AC3E}">
        <p14:creationId xmlns:p14="http://schemas.microsoft.com/office/powerpoint/2010/main" val="393232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6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2E4CF0-8D18-CF01-EE4E-5E5C71BA024C}"/>
              </a:ext>
            </a:extLst>
          </p:cNvPr>
          <p:cNvSpPr/>
          <p:nvPr/>
        </p:nvSpPr>
        <p:spPr>
          <a:xfrm>
            <a:off x="381000" y="1334435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 as little as possible</a:t>
            </a:r>
          </a:p>
        </p:txBody>
      </p:sp>
    </p:spTree>
    <p:extLst>
      <p:ext uri="{BB962C8B-B14F-4D97-AF65-F5344CB8AC3E}">
        <p14:creationId xmlns:p14="http://schemas.microsoft.com/office/powerpoint/2010/main" val="218554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2E4CF0-8D18-CF01-EE4E-5E5C71BA024C}"/>
              </a:ext>
            </a:extLst>
          </p:cNvPr>
          <p:cNvSpPr/>
          <p:nvPr/>
        </p:nvSpPr>
        <p:spPr>
          <a:xfrm>
            <a:off x="381000" y="1334435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 as little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B844-A289-290F-CDC1-F3E34E1A7780}"/>
              </a:ext>
            </a:extLst>
          </p:cNvPr>
          <p:cNvSpPr/>
          <p:nvPr/>
        </p:nvSpPr>
        <p:spPr>
          <a:xfrm>
            <a:off x="3347884" y="3030770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Distrust proportionally to level of risk</a:t>
            </a:r>
          </a:p>
        </p:txBody>
      </p:sp>
    </p:spTree>
    <p:extLst>
      <p:ext uri="{BB962C8B-B14F-4D97-AF65-F5344CB8AC3E}">
        <p14:creationId xmlns:p14="http://schemas.microsoft.com/office/powerpoint/2010/main" val="10856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2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8437C-43B2-84AD-D046-59A5A1ED4948}"/>
              </a:ext>
            </a:extLst>
          </p:cNvPr>
          <p:cNvSpPr txBox="1"/>
          <p:nvPr/>
        </p:nvSpPr>
        <p:spPr>
          <a:xfrm>
            <a:off x="609600" y="1219200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9 due Sunday </a:t>
            </a:r>
            <a:r>
              <a:rPr lang="en-US" sz="2000" b="1" dirty="0"/>
              <a:t>4/30</a:t>
            </a:r>
          </a:p>
          <a:p>
            <a:endParaRPr lang="en-US" sz="2000" b="1" dirty="0"/>
          </a:p>
          <a:p>
            <a:r>
              <a:rPr lang="en-US" sz="2000" dirty="0"/>
              <a:t>Fill out the course evaluation (Lab 10)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If </a:t>
            </a:r>
            <a:r>
              <a:rPr lang="en-US" sz="2000" u="sng" dirty="0">
                <a:sym typeface="Wingdings" panose="05000000000000000000" pitchFamily="2" charset="2"/>
              </a:rPr>
              <a:t>85%+ </a:t>
            </a:r>
            <a:r>
              <a:rPr lang="en-US" sz="2000" dirty="0">
                <a:sym typeface="Wingdings" panose="05000000000000000000" pitchFamily="2" charset="2"/>
              </a:rPr>
              <a:t>of the class fills out the course evaluation,  then everyone will get 1% added to their final grade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DF013-0205-CB0A-2CF0-CF4D8D35F527}"/>
              </a:ext>
            </a:extLst>
          </p:cNvPr>
          <p:cNvSpPr txBox="1"/>
          <p:nvPr/>
        </p:nvSpPr>
        <p:spPr>
          <a:xfrm>
            <a:off x="609600" y="3228945"/>
            <a:ext cx="3493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Lab will be posted soon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D7099-1531-E50C-41D4-AB0022F04DFD}"/>
              </a:ext>
            </a:extLst>
          </p:cNvPr>
          <p:cNvSpPr txBox="1"/>
          <p:nvPr/>
        </p:nvSpPr>
        <p:spPr>
          <a:xfrm>
            <a:off x="609600" y="4250194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Next 3 lectures after this will be guest speakers, you can earn extra credit for the final lab</a:t>
            </a:r>
          </a:p>
        </p:txBody>
      </p:sp>
    </p:spTree>
    <p:extLst>
      <p:ext uri="{BB962C8B-B14F-4D97-AF65-F5344CB8AC3E}">
        <p14:creationId xmlns:p14="http://schemas.microsoft.com/office/powerpoint/2010/main" val="273432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2E4CF0-8D18-CF01-EE4E-5E5C71BA024C}"/>
              </a:ext>
            </a:extLst>
          </p:cNvPr>
          <p:cNvSpPr/>
          <p:nvPr/>
        </p:nvSpPr>
        <p:spPr>
          <a:xfrm>
            <a:off x="381000" y="1334435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 as little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B844-A289-290F-CDC1-F3E34E1A7780}"/>
              </a:ext>
            </a:extLst>
          </p:cNvPr>
          <p:cNvSpPr/>
          <p:nvPr/>
        </p:nvSpPr>
        <p:spPr>
          <a:xfrm>
            <a:off x="3347884" y="3030770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Distrust proportionally to level of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55A668-6AB6-DA63-E2E9-39AF950A6FFC}"/>
              </a:ext>
            </a:extLst>
          </p:cNvPr>
          <p:cNvSpPr/>
          <p:nvPr/>
        </p:nvSpPr>
        <p:spPr>
          <a:xfrm>
            <a:off x="7067550" y="1488399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 aware of your technology</a:t>
            </a:r>
          </a:p>
        </p:txBody>
      </p:sp>
    </p:spTree>
    <p:extLst>
      <p:ext uri="{BB962C8B-B14F-4D97-AF65-F5344CB8AC3E}">
        <p14:creationId xmlns:p14="http://schemas.microsoft.com/office/powerpoint/2010/main" val="428242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EE268B-0B13-F6E1-F985-482D2D523720}"/>
              </a:ext>
            </a:extLst>
          </p:cNvPr>
          <p:cNvSpPr txBox="1"/>
          <p:nvPr/>
        </p:nvSpPr>
        <p:spPr>
          <a:xfrm>
            <a:off x="3124200" y="601561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Perfect security is impossible </a:t>
            </a:r>
          </a:p>
        </p:txBody>
      </p:sp>
    </p:spTree>
    <p:extLst>
      <p:ext uri="{BB962C8B-B14F-4D97-AF65-F5344CB8AC3E}">
        <p14:creationId xmlns:p14="http://schemas.microsoft.com/office/powerpoint/2010/main" val="3775726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2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2512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3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32512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capabilities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y Fly Now | Know Your Meme">
            <a:extLst>
              <a:ext uri="{FF2B5EF4-FFF2-40B4-BE49-F238E27FC236}">
                <a16:creationId xmlns:a16="http://schemas.microsoft.com/office/drawing/2014/main" id="{087838B0-5B52-91D5-41D1-85280C71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8" y="3040712"/>
            <a:ext cx="3242915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5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32512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y Fly Now | Know Your Meme">
            <a:extLst>
              <a:ext uri="{FF2B5EF4-FFF2-40B4-BE49-F238E27FC236}">
                <a16:creationId xmlns:a16="http://schemas.microsoft.com/office/drawing/2014/main" id="{087838B0-5B52-91D5-41D1-85280C71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8" y="3040712"/>
            <a:ext cx="3242915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ngerous &quot;Log4j&quot; security vulnerability affects everything from Apple to  Minecraft">
            <a:extLst>
              <a:ext uri="{FF2B5EF4-FFF2-40B4-BE49-F238E27FC236}">
                <a16:creationId xmlns:a16="http://schemas.microsoft.com/office/drawing/2014/main" id="{7FE63F29-60D1-1155-E08B-91697BAD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56" y="2780931"/>
            <a:ext cx="3242914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0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32512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y Fly Now | Know Your Meme">
            <a:extLst>
              <a:ext uri="{FF2B5EF4-FFF2-40B4-BE49-F238E27FC236}">
                <a16:creationId xmlns:a16="http://schemas.microsoft.com/office/drawing/2014/main" id="{087838B0-5B52-91D5-41D1-85280C71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8" y="3040712"/>
            <a:ext cx="3242915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ngerous &quot;Log4j&quot; security vulnerability affects everything from Apple to  Minecraft">
            <a:extLst>
              <a:ext uri="{FF2B5EF4-FFF2-40B4-BE49-F238E27FC236}">
                <a16:creationId xmlns:a16="http://schemas.microsoft.com/office/drawing/2014/main" id="{7FE63F29-60D1-1155-E08B-91697BAD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56" y="2780931"/>
            <a:ext cx="3242914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32728-FF1B-FE77-56E0-DF485C1AC32F}"/>
              </a:ext>
            </a:extLst>
          </p:cNvPr>
          <p:cNvSpPr txBox="1"/>
          <p:nvPr/>
        </p:nvSpPr>
        <p:spPr>
          <a:xfrm>
            <a:off x="4067628" y="3371183"/>
            <a:ext cx="376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is to teach you important cybersecurity principles that are universal across any system</a:t>
            </a:r>
          </a:p>
        </p:txBody>
      </p:sp>
    </p:spTree>
    <p:extLst>
      <p:ext uri="{BB962C8B-B14F-4D97-AF65-F5344CB8AC3E}">
        <p14:creationId xmlns:p14="http://schemas.microsoft.com/office/powerpoint/2010/main" val="2661637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1149905" y="2133600"/>
            <a:ext cx="8908495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are you building?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are the assets?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can go wrong? What are the threats?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mechanisms can we implement to prevent things from going wrong?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Did you do a decent job of analysis?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BCA9D-C686-6CF4-16DB-A10FD72A39EB}"/>
              </a:ext>
            </a:extLst>
          </p:cNvPr>
          <p:cNvSpPr txBox="1"/>
          <p:nvPr/>
        </p:nvSpPr>
        <p:spPr>
          <a:xfrm>
            <a:off x="381000" y="1446597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develop a threat model by focusing on five key questions</a:t>
            </a:r>
          </a:p>
        </p:txBody>
      </p:sp>
    </p:spTree>
    <p:extLst>
      <p:ext uri="{BB962C8B-B14F-4D97-AF65-F5344CB8AC3E}">
        <p14:creationId xmlns:p14="http://schemas.microsoft.com/office/powerpoint/2010/main" val="3245504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762000" y="2648541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Free-form brainstorming- </a:t>
            </a:r>
            <a:r>
              <a:rPr lang="en-US" sz="2400" dirty="0"/>
              <a:t>gather around a whiteboard; enumerate threats/possible defenses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Scenario Analysis- </a:t>
            </a:r>
            <a:r>
              <a:rPr lang="en-US" sz="2400" dirty="0"/>
              <a:t>Propose a scenario and ask “what might go wrong?”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Pre-Mortem</a:t>
            </a:r>
            <a:r>
              <a:rPr lang="en-US" sz="2400" dirty="0"/>
              <a:t>- Assuming a failure or compromise, what do you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Movie plotting </a:t>
            </a:r>
            <a:r>
              <a:rPr lang="en-US" sz="2400" dirty="0"/>
              <a:t>– Pick outrageous ideas; what happens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Literature review- </a:t>
            </a:r>
            <a:r>
              <a:rPr lang="en-US" sz="2400" dirty="0"/>
              <a:t>study systems that are similar to yours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BCA9D-C686-6CF4-16DB-A10FD72A39EB}"/>
              </a:ext>
            </a:extLst>
          </p:cNvPr>
          <p:cNvSpPr txBox="1"/>
          <p:nvPr/>
        </p:nvSpPr>
        <p:spPr>
          <a:xfrm>
            <a:off x="609600" y="1796401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138678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1524000" y="1524000"/>
            <a:ext cx="876300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Free-form brainstorming- </a:t>
            </a:r>
            <a:r>
              <a:rPr lang="en-US" sz="1600" dirty="0"/>
              <a:t>gather around a whiteboard; enumerate threats/possible defenses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Scenario Analysis- </a:t>
            </a:r>
            <a:r>
              <a:rPr lang="en-US" sz="1600" dirty="0"/>
              <a:t>Propose a scenario and ask “what might go wrong?”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Pre-Mortem</a:t>
            </a:r>
            <a:r>
              <a:rPr lang="en-US" sz="1600" dirty="0"/>
              <a:t>- Assuming a failure or compromise, what do you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Movie plotting </a:t>
            </a:r>
            <a:r>
              <a:rPr lang="en-US" sz="1600" dirty="0"/>
              <a:t>– Pick outrageous ideas; what happens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Literature review- </a:t>
            </a:r>
            <a:r>
              <a:rPr lang="en-US" sz="1600" dirty="0"/>
              <a:t>study systems that are similar to yours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D39C7-9EFA-31C2-821D-30072FDA98CD}"/>
              </a:ext>
            </a:extLst>
          </p:cNvPr>
          <p:cNvSpPr txBox="1"/>
          <p:nvPr/>
        </p:nvSpPr>
        <p:spPr>
          <a:xfrm>
            <a:off x="533400" y="32443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Let's develop a threat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9E5F0-DCC7-A4CE-A38A-A4813F5C22D3}"/>
              </a:ext>
            </a:extLst>
          </p:cNvPr>
          <p:cNvSpPr txBox="1"/>
          <p:nvPr/>
        </p:nvSpPr>
        <p:spPr>
          <a:xfrm>
            <a:off x="1905000" y="3826252"/>
            <a:ext cx="722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are at a bar, and you hand your phone to a cute person …</a:t>
            </a:r>
          </a:p>
        </p:txBody>
      </p:sp>
    </p:spTree>
    <p:extLst>
      <p:ext uri="{BB962C8B-B14F-4D97-AF65-F5344CB8AC3E}">
        <p14:creationId xmlns:p14="http://schemas.microsoft.com/office/powerpoint/2010/main" val="158398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657675" y="304800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657675" y="3124200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839201" y="3106373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220475" y="295887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7881246" y="3590586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</p:spTree>
    <p:extLst>
      <p:ext uri="{BB962C8B-B14F-4D97-AF65-F5344CB8AC3E}">
        <p14:creationId xmlns:p14="http://schemas.microsoft.com/office/powerpoint/2010/main" val="3140327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1524000" y="1524000"/>
            <a:ext cx="876300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Free-form brainstorming- </a:t>
            </a:r>
            <a:r>
              <a:rPr lang="en-US" sz="1600" dirty="0"/>
              <a:t>gather around a whiteboard; enumerate threats/possible defenses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Scenario Analysis- </a:t>
            </a:r>
            <a:r>
              <a:rPr lang="en-US" sz="1600" dirty="0"/>
              <a:t>Propose a scenario and ask “what might go wrong?”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Pre-Mortem</a:t>
            </a:r>
            <a:r>
              <a:rPr lang="en-US" sz="1600" dirty="0"/>
              <a:t>- Assuming a failure or compromise, what do you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Movie plotting </a:t>
            </a:r>
            <a:r>
              <a:rPr lang="en-US" sz="1600" dirty="0"/>
              <a:t>– Pick outrageous ideas; what happens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Literature review- </a:t>
            </a:r>
            <a:r>
              <a:rPr lang="en-US" sz="1600" dirty="0"/>
              <a:t>study systems that are similar to yours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D39C7-9EFA-31C2-821D-30072FDA98CD}"/>
              </a:ext>
            </a:extLst>
          </p:cNvPr>
          <p:cNvSpPr txBox="1"/>
          <p:nvPr/>
        </p:nvSpPr>
        <p:spPr>
          <a:xfrm>
            <a:off x="533400" y="32443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Let's develop a threat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9E5F0-DCC7-A4CE-A38A-A4813F5C22D3}"/>
              </a:ext>
            </a:extLst>
          </p:cNvPr>
          <p:cNvSpPr txBox="1"/>
          <p:nvPr/>
        </p:nvSpPr>
        <p:spPr>
          <a:xfrm>
            <a:off x="1905000" y="3826252"/>
            <a:ext cx="722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are at a bar, and you hand your phone to a cute person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71C5C-C8B3-BF34-3CCF-B672178ED101}"/>
              </a:ext>
            </a:extLst>
          </p:cNvPr>
          <p:cNvSpPr txBox="1"/>
          <p:nvPr/>
        </p:nvSpPr>
        <p:spPr>
          <a:xfrm>
            <a:off x="723707" y="4438948"/>
            <a:ext cx="108029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are you building?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are the assets?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can go wrong? What are the threats?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mechanisms can we implement to prevent things from going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Did you do a decent job of analysis?</a:t>
            </a:r>
          </a:p>
        </p:txBody>
      </p:sp>
    </p:spTree>
    <p:extLst>
      <p:ext uri="{BB962C8B-B14F-4D97-AF65-F5344CB8AC3E}">
        <p14:creationId xmlns:p14="http://schemas.microsoft.com/office/powerpoint/2010/main" val="344398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Structured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97124-A48A-9001-3FB4-789491B2132E}"/>
              </a:ext>
            </a:extLst>
          </p:cNvPr>
          <p:cNvSpPr txBox="1"/>
          <p:nvPr/>
        </p:nvSpPr>
        <p:spPr>
          <a:xfrm>
            <a:off x="1600200" y="13419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Asset-centric</a:t>
            </a:r>
            <a:r>
              <a:rPr lang="en-US" sz="2400" dirty="0"/>
              <a:t>: focus on things of value: things attack want; things you want to protect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Attacker-centric</a:t>
            </a:r>
            <a:r>
              <a:rPr lang="en-US" sz="2400" dirty="0"/>
              <a:t>: focus on attackers/archetypes/personas and their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Software-centric</a:t>
            </a:r>
            <a:r>
              <a:rPr lang="en-US" sz="2400" dirty="0"/>
              <a:t>: focus of SW; most SW is backed by structured models (CFG, State diagrams,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90B3A-C3F2-725A-A781-A16CCE63A8F0}"/>
              </a:ext>
            </a:extLst>
          </p:cNvPr>
          <p:cNvSpPr txBox="1"/>
          <p:nvPr/>
        </p:nvSpPr>
        <p:spPr>
          <a:xfrm>
            <a:off x="915033" y="4225668"/>
            <a:ext cx="978344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1" dirty="0"/>
              <a:t>S</a:t>
            </a:r>
            <a:r>
              <a:rPr lang="en-US" dirty="0"/>
              <a:t>poofing, </a:t>
            </a:r>
            <a:r>
              <a:rPr lang="en-US" b="1" dirty="0"/>
              <a:t>T</a:t>
            </a:r>
            <a:r>
              <a:rPr lang="en-US" dirty="0"/>
              <a:t>ampering, </a:t>
            </a:r>
            <a:r>
              <a:rPr lang="en-US" b="1" dirty="0"/>
              <a:t>R</a:t>
            </a:r>
            <a:r>
              <a:rPr lang="en-US" dirty="0"/>
              <a:t>epudiation, </a:t>
            </a:r>
            <a:r>
              <a:rPr lang="en-US" b="1" dirty="0"/>
              <a:t>I</a:t>
            </a:r>
            <a:r>
              <a:rPr lang="en-US" dirty="0"/>
              <a:t>nfo Disclosure, </a:t>
            </a:r>
            <a:r>
              <a:rPr lang="en-US" b="1" dirty="0"/>
              <a:t>D</a:t>
            </a:r>
            <a:r>
              <a:rPr lang="en-US" dirty="0"/>
              <a:t>enial of Service, </a:t>
            </a:r>
            <a:r>
              <a:rPr lang="en-US" b="1" dirty="0"/>
              <a:t>E</a:t>
            </a:r>
            <a:r>
              <a:rPr lang="en-US" dirty="0"/>
              <a:t>levation of Privilege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Trees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Lists &amp; Libraries (</a:t>
            </a:r>
            <a:r>
              <a:rPr lang="en-US" dirty="0" err="1"/>
              <a:t>ie</a:t>
            </a:r>
            <a:r>
              <a:rPr lang="en-US" dirty="0"/>
              <a:t>. Common and Current vulnerabilities)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155BD-11E0-B946-872B-5EE5EA4CB5E5}"/>
              </a:ext>
            </a:extLst>
          </p:cNvPr>
          <p:cNvSpPr txBox="1"/>
          <p:nvPr/>
        </p:nvSpPr>
        <p:spPr>
          <a:xfrm>
            <a:off x="1563168" y="5118220"/>
            <a:ext cx="6005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(https://docs.microsoft.com/en-us/azure/security/develop/threat-modeling-tool-threats)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EDB31-E5EA-3DFD-CBC7-5CE96CD75D75}"/>
              </a:ext>
            </a:extLst>
          </p:cNvPr>
          <p:cNvSpPr txBox="1"/>
          <p:nvPr/>
        </p:nvSpPr>
        <p:spPr>
          <a:xfrm>
            <a:off x="9525000" y="602864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“right” choice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8CD2-B8D6-1AED-871E-5024212FDA2B}"/>
              </a:ext>
            </a:extLst>
          </p:cNvPr>
          <p:cNvSpPr/>
          <p:nvPr/>
        </p:nvSpPr>
        <p:spPr>
          <a:xfrm>
            <a:off x="915033" y="990600"/>
            <a:ext cx="10514967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STRUCTURE</a:t>
            </a:r>
          </a:p>
        </p:txBody>
      </p:sp>
    </p:spTree>
    <p:extLst>
      <p:ext uri="{BB962C8B-B14F-4D97-AF65-F5344CB8AC3E}">
        <p14:creationId xmlns:p14="http://schemas.microsoft.com/office/powerpoint/2010/main" val="3770253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Structured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97124-A48A-9001-3FB4-789491B2132E}"/>
              </a:ext>
            </a:extLst>
          </p:cNvPr>
          <p:cNvSpPr txBox="1"/>
          <p:nvPr/>
        </p:nvSpPr>
        <p:spPr>
          <a:xfrm>
            <a:off x="1600200" y="13419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Asset-centric</a:t>
            </a:r>
            <a:r>
              <a:rPr lang="en-US" sz="2400" dirty="0"/>
              <a:t>: focus on things of value: things attack want; things you want to protect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Attacker-centric</a:t>
            </a:r>
            <a:r>
              <a:rPr lang="en-US" sz="2400" dirty="0"/>
              <a:t>: focus on attackers/archetypes/personas and their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Software-centric</a:t>
            </a:r>
            <a:r>
              <a:rPr lang="en-US" sz="2400" dirty="0"/>
              <a:t>: focus of SW; most SW is backed by structured models (CFG, State diagrams,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90B3A-C3F2-725A-A781-A16CCE63A8F0}"/>
              </a:ext>
            </a:extLst>
          </p:cNvPr>
          <p:cNvSpPr txBox="1"/>
          <p:nvPr/>
        </p:nvSpPr>
        <p:spPr>
          <a:xfrm>
            <a:off x="915033" y="4225668"/>
            <a:ext cx="978344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1" dirty="0"/>
              <a:t>S</a:t>
            </a:r>
            <a:r>
              <a:rPr lang="en-US" dirty="0"/>
              <a:t>poofing, </a:t>
            </a:r>
            <a:r>
              <a:rPr lang="en-US" b="1" dirty="0"/>
              <a:t>T</a:t>
            </a:r>
            <a:r>
              <a:rPr lang="en-US" dirty="0"/>
              <a:t>ampering, </a:t>
            </a:r>
            <a:r>
              <a:rPr lang="en-US" b="1" dirty="0"/>
              <a:t>R</a:t>
            </a:r>
            <a:r>
              <a:rPr lang="en-US" dirty="0"/>
              <a:t>epudiation, </a:t>
            </a:r>
            <a:r>
              <a:rPr lang="en-US" b="1" dirty="0"/>
              <a:t>I</a:t>
            </a:r>
            <a:r>
              <a:rPr lang="en-US" dirty="0"/>
              <a:t>nfo Disclosure, </a:t>
            </a:r>
            <a:r>
              <a:rPr lang="en-US" b="1" dirty="0"/>
              <a:t>D</a:t>
            </a:r>
            <a:r>
              <a:rPr lang="en-US" dirty="0"/>
              <a:t>enial of Service, </a:t>
            </a:r>
            <a:r>
              <a:rPr lang="en-US" b="1" dirty="0"/>
              <a:t>E</a:t>
            </a:r>
            <a:r>
              <a:rPr lang="en-US" dirty="0"/>
              <a:t>levation of Privilege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Trees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Lists &amp; Libraries (</a:t>
            </a:r>
            <a:r>
              <a:rPr lang="en-US" dirty="0" err="1"/>
              <a:t>ie</a:t>
            </a:r>
            <a:r>
              <a:rPr lang="en-US" dirty="0"/>
              <a:t>. Common and Current vulnerabilities)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155BD-11E0-B946-872B-5EE5EA4CB5E5}"/>
              </a:ext>
            </a:extLst>
          </p:cNvPr>
          <p:cNvSpPr txBox="1"/>
          <p:nvPr/>
        </p:nvSpPr>
        <p:spPr>
          <a:xfrm>
            <a:off x="1563168" y="5118220"/>
            <a:ext cx="6005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(https://docs.microsoft.com/en-us/azure/security/develop/threat-modeling-tool-threats)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EDB31-E5EA-3DFD-CBC7-5CE96CD75D75}"/>
              </a:ext>
            </a:extLst>
          </p:cNvPr>
          <p:cNvSpPr txBox="1"/>
          <p:nvPr/>
        </p:nvSpPr>
        <p:spPr>
          <a:xfrm>
            <a:off x="9525000" y="602864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“right” choice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8CD2-B8D6-1AED-871E-5024212FDA2B}"/>
              </a:ext>
            </a:extLst>
          </p:cNvPr>
          <p:cNvSpPr/>
          <p:nvPr/>
        </p:nvSpPr>
        <p:spPr>
          <a:xfrm>
            <a:off x="915033" y="990600"/>
            <a:ext cx="10514967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On the final lab, you will need to use the knowledge you’ve learned in this class to develop a threat model for some kind of software system</a:t>
            </a:r>
          </a:p>
        </p:txBody>
      </p:sp>
    </p:spTree>
    <p:extLst>
      <p:ext uri="{BB962C8B-B14F-4D97-AF65-F5344CB8AC3E}">
        <p14:creationId xmlns:p14="http://schemas.microsoft.com/office/powerpoint/2010/main" val="1788444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Structured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97124-A48A-9001-3FB4-789491B2132E}"/>
              </a:ext>
            </a:extLst>
          </p:cNvPr>
          <p:cNvSpPr txBox="1"/>
          <p:nvPr/>
        </p:nvSpPr>
        <p:spPr>
          <a:xfrm>
            <a:off x="1600200" y="13419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Asset-centric</a:t>
            </a:r>
            <a:r>
              <a:rPr lang="en-US" sz="2400" dirty="0"/>
              <a:t>: focus on things of value: things attack want; things you want to protect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Attacker-centric</a:t>
            </a:r>
            <a:r>
              <a:rPr lang="en-US" sz="2400" dirty="0"/>
              <a:t>: focus on attackers/archetypes/personas and their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Software-centric</a:t>
            </a:r>
            <a:r>
              <a:rPr lang="en-US" sz="2400" dirty="0"/>
              <a:t>: focus of SW; most SW is backed by structured models (CFG, State diagrams,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90B3A-C3F2-725A-A781-A16CCE63A8F0}"/>
              </a:ext>
            </a:extLst>
          </p:cNvPr>
          <p:cNvSpPr txBox="1"/>
          <p:nvPr/>
        </p:nvSpPr>
        <p:spPr>
          <a:xfrm>
            <a:off x="915033" y="4225668"/>
            <a:ext cx="978344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1" dirty="0"/>
              <a:t>S</a:t>
            </a:r>
            <a:r>
              <a:rPr lang="en-US" dirty="0"/>
              <a:t>poofing, </a:t>
            </a:r>
            <a:r>
              <a:rPr lang="en-US" b="1" dirty="0"/>
              <a:t>T</a:t>
            </a:r>
            <a:r>
              <a:rPr lang="en-US" dirty="0"/>
              <a:t>ampering, </a:t>
            </a:r>
            <a:r>
              <a:rPr lang="en-US" b="1" dirty="0"/>
              <a:t>R</a:t>
            </a:r>
            <a:r>
              <a:rPr lang="en-US" dirty="0"/>
              <a:t>epudiation, </a:t>
            </a:r>
            <a:r>
              <a:rPr lang="en-US" b="1" dirty="0"/>
              <a:t>I</a:t>
            </a:r>
            <a:r>
              <a:rPr lang="en-US" dirty="0"/>
              <a:t>nfo Disclosure, </a:t>
            </a:r>
            <a:r>
              <a:rPr lang="en-US" b="1" dirty="0"/>
              <a:t>D</a:t>
            </a:r>
            <a:r>
              <a:rPr lang="en-US" dirty="0"/>
              <a:t>enial of Service, </a:t>
            </a:r>
            <a:r>
              <a:rPr lang="en-US" b="1" dirty="0"/>
              <a:t>E</a:t>
            </a:r>
            <a:r>
              <a:rPr lang="en-US" dirty="0"/>
              <a:t>levation of Privilege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Trees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Lists &amp; Libraries (</a:t>
            </a:r>
            <a:r>
              <a:rPr lang="en-US" dirty="0" err="1"/>
              <a:t>ie</a:t>
            </a:r>
            <a:r>
              <a:rPr lang="en-US" dirty="0"/>
              <a:t>. Common and Current vulnerabilities)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155BD-11E0-B946-872B-5EE5EA4CB5E5}"/>
              </a:ext>
            </a:extLst>
          </p:cNvPr>
          <p:cNvSpPr txBox="1"/>
          <p:nvPr/>
        </p:nvSpPr>
        <p:spPr>
          <a:xfrm>
            <a:off x="1563168" y="5118220"/>
            <a:ext cx="6005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(https://docs.microsoft.com/en-us/azure/security/develop/threat-modeling-tool-threats)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EDB31-E5EA-3DFD-CBC7-5CE96CD75D75}"/>
              </a:ext>
            </a:extLst>
          </p:cNvPr>
          <p:cNvSpPr txBox="1"/>
          <p:nvPr/>
        </p:nvSpPr>
        <p:spPr>
          <a:xfrm>
            <a:off x="9525000" y="602864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“right” choice</a:t>
            </a:r>
          </a:p>
        </p:txBody>
      </p:sp>
    </p:spTree>
    <p:extLst>
      <p:ext uri="{BB962C8B-B14F-4D97-AF65-F5344CB8AC3E}">
        <p14:creationId xmlns:p14="http://schemas.microsoft.com/office/powerpoint/2010/main" val="2897426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</p:spTree>
    <p:extLst>
      <p:ext uri="{BB962C8B-B14F-4D97-AF65-F5344CB8AC3E}">
        <p14:creationId xmlns:p14="http://schemas.microsoft.com/office/powerpoint/2010/main" val="2635242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121D7-A093-7C30-8337-3DDA3D003B71}"/>
              </a:ext>
            </a:extLst>
          </p:cNvPr>
          <p:cNvSpPr/>
          <p:nvPr/>
        </p:nvSpPr>
        <p:spPr>
          <a:xfrm>
            <a:off x="182157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Pick 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BCCB2-644A-B202-B49B-2EC96BC7499E}"/>
              </a:ext>
            </a:extLst>
          </p:cNvPr>
          <p:cNvSpPr/>
          <p:nvPr/>
        </p:nvSpPr>
        <p:spPr>
          <a:xfrm>
            <a:off x="3200400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 Combo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BBF4E-1083-57D7-B5DF-5B0730125C46}"/>
              </a:ext>
            </a:extLst>
          </p:cNvPr>
          <p:cNvSpPr/>
          <p:nvPr/>
        </p:nvSpPr>
        <p:spPr>
          <a:xfrm>
            <a:off x="6248402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Cut Open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25F6-D1D1-9B36-02AB-5FDA0A14EF05}"/>
              </a:ext>
            </a:extLst>
          </p:cNvPr>
          <p:cNvSpPr/>
          <p:nvPr/>
        </p:nvSpPr>
        <p:spPr>
          <a:xfrm>
            <a:off x="9286916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Improperly install safe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F2FCB-6AED-17F9-BC03-6A026B74EEE8}"/>
              </a:ext>
            </a:extLst>
          </p:cNvPr>
          <p:cNvCxnSpPr/>
          <p:nvPr/>
        </p:nvCxnSpPr>
        <p:spPr>
          <a:xfrm flipH="1">
            <a:off x="2590800" y="1847828"/>
            <a:ext cx="18288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9E3382-48FB-78D3-7D72-E5A29F53B069}"/>
              </a:ext>
            </a:extLst>
          </p:cNvPr>
          <p:cNvCxnSpPr/>
          <p:nvPr/>
        </p:nvCxnSpPr>
        <p:spPr>
          <a:xfrm flipH="1">
            <a:off x="4724400" y="1847828"/>
            <a:ext cx="381000" cy="59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7FB5D-FBCF-1786-CA17-54FE38F37207}"/>
              </a:ext>
            </a:extLst>
          </p:cNvPr>
          <p:cNvCxnSpPr/>
          <p:nvPr/>
        </p:nvCxnSpPr>
        <p:spPr>
          <a:xfrm>
            <a:off x="6629400" y="1847828"/>
            <a:ext cx="685800" cy="49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585A0-70A5-E472-E624-C63D656895CC}"/>
              </a:ext>
            </a:extLst>
          </p:cNvPr>
          <p:cNvCxnSpPr/>
          <p:nvPr/>
        </p:nvCxnSpPr>
        <p:spPr>
          <a:xfrm>
            <a:off x="7162800" y="1847828"/>
            <a:ext cx="32766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24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121D7-A093-7C30-8337-3DDA3D003B71}"/>
              </a:ext>
            </a:extLst>
          </p:cNvPr>
          <p:cNvSpPr/>
          <p:nvPr/>
        </p:nvSpPr>
        <p:spPr>
          <a:xfrm>
            <a:off x="182157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Pick 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BCCB2-644A-B202-B49B-2EC96BC7499E}"/>
              </a:ext>
            </a:extLst>
          </p:cNvPr>
          <p:cNvSpPr/>
          <p:nvPr/>
        </p:nvSpPr>
        <p:spPr>
          <a:xfrm>
            <a:off x="3200400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 Combo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BBF4E-1083-57D7-B5DF-5B0730125C46}"/>
              </a:ext>
            </a:extLst>
          </p:cNvPr>
          <p:cNvSpPr/>
          <p:nvPr/>
        </p:nvSpPr>
        <p:spPr>
          <a:xfrm>
            <a:off x="6248402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Cut Open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25F6-D1D1-9B36-02AB-5FDA0A14EF05}"/>
              </a:ext>
            </a:extLst>
          </p:cNvPr>
          <p:cNvSpPr/>
          <p:nvPr/>
        </p:nvSpPr>
        <p:spPr>
          <a:xfrm>
            <a:off x="9286916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Improperly install safe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F2FCB-6AED-17F9-BC03-6A026B74EEE8}"/>
              </a:ext>
            </a:extLst>
          </p:cNvPr>
          <p:cNvCxnSpPr/>
          <p:nvPr/>
        </p:nvCxnSpPr>
        <p:spPr>
          <a:xfrm flipH="1">
            <a:off x="2590800" y="1847828"/>
            <a:ext cx="18288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9E3382-48FB-78D3-7D72-E5A29F53B069}"/>
              </a:ext>
            </a:extLst>
          </p:cNvPr>
          <p:cNvCxnSpPr/>
          <p:nvPr/>
        </p:nvCxnSpPr>
        <p:spPr>
          <a:xfrm flipH="1">
            <a:off x="4724400" y="1847828"/>
            <a:ext cx="381000" cy="59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7FB5D-FBCF-1786-CA17-54FE38F37207}"/>
              </a:ext>
            </a:extLst>
          </p:cNvPr>
          <p:cNvCxnSpPr/>
          <p:nvPr/>
        </p:nvCxnSpPr>
        <p:spPr>
          <a:xfrm>
            <a:off x="6629400" y="1847828"/>
            <a:ext cx="685800" cy="49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585A0-70A5-E472-E624-C63D656895CC}"/>
              </a:ext>
            </a:extLst>
          </p:cNvPr>
          <p:cNvCxnSpPr/>
          <p:nvPr/>
        </p:nvCxnSpPr>
        <p:spPr>
          <a:xfrm>
            <a:off x="7162800" y="1847828"/>
            <a:ext cx="32766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59FC0-6D2F-3736-19BA-7404D141B412}"/>
              </a:ext>
            </a:extLst>
          </p:cNvPr>
          <p:cNvSpPr/>
          <p:nvPr/>
        </p:nvSpPr>
        <p:spPr>
          <a:xfrm>
            <a:off x="3165446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Find written combo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4C4C7-CC81-E66B-8180-0F48AC8B2C1E}"/>
              </a:ext>
            </a:extLst>
          </p:cNvPr>
          <p:cNvSpPr/>
          <p:nvPr/>
        </p:nvSpPr>
        <p:spPr>
          <a:xfrm>
            <a:off x="6241411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Get combo from target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F21213-7628-D750-729A-237D1A0C574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537046" y="3634145"/>
            <a:ext cx="34954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2171F-318A-E155-646A-91F0D2450FC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572000" y="3634145"/>
            <a:ext cx="3041011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83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121D7-A093-7C30-8337-3DDA3D003B71}"/>
              </a:ext>
            </a:extLst>
          </p:cNvPr>
          <p:cNvSpPr/>
          <p:nvPr/>
        </p:nvSpPr>
        <p:spPr>
          <a:xfrm>
            <a:off x="182157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Pick 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BCCB2-644A-B202-B49B-2EC96BC7499E}"/>
              </a:ext>
            </a:extLst>
          </p:cNvPr>
          <p:cNvSpPr/>
          <p:nvPr/>
        </p:nvSpPr>
        <p:spPr>
          <a:xfrm>
            <a:off x="3200400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 Combo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BBF4E-1083-57D7-B5DF-5B0730125C46}"/>
              </a:ext>
            </a:extLst>
          </p:cNvPr>
          <p:cNvSpPr/>
          <p:nvPr/>
        </p:nvSpPr>
        <p:spPr>
          <a:xfrm>
            <a:off x="6248402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Cut Open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25F6-D1D1-9B36-02AB-5FDA0A14EF05}"/>
              </a:ext>
            </a:extLst>
          </p:cNvPr>
          <p:cNvSpPr/>
          <p:nvPr/>
        </p:nvSpPr>
        <p:spPr>
          <a:xfrm>
            <a:off x="9286916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Improperly install safe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F2FCB-6AED-17F9-BC03-6A026B74EEE8}"/>
              </a:ext>
            </a:extLst>
          </p:cNvPr>
          <p:cNvCxnSpPr/>
          <p:nvPr/>
        </p:nvCxnSpPr>
        <p:spPr>
          <a:xfrm flipH="1">
            <a:off x="2590800" y="1847828"/>
            <a:ext cx="18288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9E3382-48FB-78D3-7D72-E5A29F53B069}"/>
              </a:ext>
            </a:extLst>
          </p:cNvPr>
          <p:cNvCxnSpPr/>
          <p:nvPr/>
        </p:nvCxnSpPr>
        <p:spPr>
          <a:xfrm flipH="1">
            <a:off x="4724400" y="1847828"/>
            <a:ext cx="381000" cy="59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7FB5D-FBCF-1786-CA17-54FE38F37207}"/>
              </a:ext>
            </a:extLst>
          </p:cNvPr>
          <p:cNvCxnSpPr/>
          <p:nvPr/>
        </p:nvCxnSpPr>
        <p:spPr>
          <a:xfrm>
            <a:off x="6629400" y="1847828"/>
            <a:ext cx="685800" cy="49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585A0-70A5-E472-E624-C63D656895CC}"/>
              </a:ext>
            </a:extLst>
          </p:cNvPr>
          <p:cNvCxnSpPr/>
          <p:nvPr/>
        </p:nvCxnSpPr>
        <p:spPr>
          <a:xfrm>
            <a:off x="7162800" y="1847828"/>
            <a:ext cx="32766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59FC0-6D2F-3736-19BA-7404D141B412}"/>
              </a:ext>
            </a:extLst>
          </p:cNvPr>
          <p:cNvSpPr/>
          <p:nvPr/>
        </p:nvSpPr>
        <p:spPr>
          <a:xfrm>
            <a:off x="3165446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Find written combo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4C4C7-CC81-E66B-8180-0F48AC8B2C1E}"/>
              </a:ext>
            </a:extLst>
          </p:cNvPr>
          <p:cNvSpPr/>
          <p:nvPr/>
        </p:nvSpPr>
        <p:spPr>
          <a:xfrm>
            <a:off x="6241411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Get combo from target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F21213-7628-D750-729A-237D1A0C574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537046" y="3634145"/>
            <a:ext cx="34954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2171F-318A-E155-646A-91F0D2450FC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572000" y="3634145"/>
            <a:ext cx="3041011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CA0AE-8A2D-93AB-2FC6-B5101A1BA0D3}"/>
              </a:ext>
            </a:extLst>
          </p:cNvPr>
          <p:cNvSpPr/>
          <p:nvPr/>
        </p:nvSpPr>
        <p:spPr>
          <a:xfrm>
            <a:off x="1143000" y="5784488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Threaten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7B028B-0CD0-C4DF-F1BD-107E57A6C91C}"/>
              </a:ext>
            </a:extLst>
          </p:cNvPr>
          <p:cNvSpPr/>
          <p:nvPr/>
        </p:nvSpPr>
        <p:spPr>
          <a:xfrm>
            <a:off x="3584395" y="5763647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Blackmail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160CB-63CE-399D-E4F9-D63FD8BD063B}"/>
              </a:ext>
            </a:extLst>
          </p:cNvPr>
          <p:cNvSpPr/>
          <p:nvPr/>
        </p:nvSpPr>
        <p:spPr>
          <a:xfrm>
            <a:off x="6001322" y="5728332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Eavesdrop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C5566-8257-DE96-0BA5-3DB76E7C8E0B}"/>
              </a:ext>
            </a:extLst>
          </p:cNvPr>
          <p:cNvSpPr/>
          <p:nvPr/>
        </p:nvSpPr>
        <p:spPr>
          <a:xfrm>
            <a:off x="8568577" y="5728332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Bribe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A1CA07-2D10-E9C3-3B09-D007329DE117}"/>
              </a:ext>
            </a:extLst>
          </p:cNvPr>
          <p:cNvCxnSpPr/>
          <p:nvPr/>
        </p:nvCxnSpPr>
        <p:spPr>
          <a:xfrm flipH="1">
            <a:off x="3200400" y="5420462"/>
            <a:ext cx="3505200" cy="36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E9EEAF-EE89-E875-C7C6-A9BE3636FDD6}"/>
              </a:ext>
            </a:extLst>
          </p:cNvPr>
          <p:cNvCxnSpPr/>
          <p:nvPr/>
        </p:nvCxnSpPr>
        <p:spPr>
          <a:xfrm flipH="1">
            <a:off x="5410200" y="5420462"/>
            <a:ext cx="1447800" cy="36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642153-8FCD-B6F4-1BBC-B777C49EDC15}"/>
              </a:ext>
            </a:extLst>
          </p:cNvPr>
          <p:cNvCxnSpPr/>
          <p:nvPr/>
        </p:nvCxnSpPr>
        <p:spPr>
          <a:xfrm>
            <a:off x="7162800" y="5420462"/>
            <a:ext cx="76200" cy="34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F8FD9F-CDBA-3BE1-DF37-4605DCF9A2DF}"/>
              </a:ext>
            </a:extLst>
          </p:cNvPr>
          <p:cNvCxnSpPr/>
          <p:nvPr/>
        </p:nvCxnSpPr>
        <p:spPr>
          <a:xfrm>
            <a:off x="8984611" y="5420462"/>
            <a:ext cx="311789" cy="30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55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083EBE-0062-A872-80CE-0DA028F7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"/>
            <a:ext cx="10321790" cy="56516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A43E75-4DBC-AFB2-0572-410B30A53CDD}"/>
              </a:ext>
            </a:extLst>
          </p:cNvPr>
          <p:cNvSpPr txBox="1"/>
          <p:nvPr/>
        </p:nvSpPr>
        <p:spPr>
          <a:xfrm>
            <a:off x="838200" y="4038600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Mind Map</a:t>
            </a:r>
          </a:p>
        </p:txBody>
      </p:sp>
    </p:spTree>
    <p:extLst>
      <p:ext uri="{BB962C8B-B14F-4D97-AF65-F5344CB8AC3E}">
        <p14:creationId xmlns:p14="http://schemas.microsoft.com/office/powerpoint/2010/main" val="35945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657675" y="304800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657675" y="3124200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839201" y="3106373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220475" y="295887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7881246" y="3590586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5E96-A5C0-22DA-8B5A-234343240211}"/>
              </a:ext>
            </a:extLst>
          </p:cNvPr>
          <p:cNvSpPr txBox="1"/>
          <p:nvPr/>
        </p:nvSpPr>
        <p:spPr>
          <a:xfrm>
            <a:off x="707951" y="2776810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dirty="0"/>
              <a:t>onfidentiality- protection from </a:t>
            </a:r>
            <a:r>
              <a:rPr lang="en-US" sz="2000" b="1" dirty="0"/>
              <a:t>unauthorized access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EFA1F-8798-E79A-5849-9D39DCE6D1EA}"/>
              </a:ext>
            </a:extLst>
          </p:cNvPr>
          <p:cNvSpPr txBox="1"/>
          <p:nvPr/>
        </p:nvSpPr>
        <p:spPr>
          <a:xfrm>
            <a:off x="8498469" y="808378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5DA7D-F296-2032-9B0F-AA9AC8937640}"/>
              </a:ext>
            </a:extLst>
          </p:cNvPr>
          <p:cNvSpPr txBox="1"/>
          <p:nvPr/>
        </p:nvSpPr>
        <p:spPr>
          <a:xfrm>
            <a:off x="8153676" y="2030536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confidentiality</a:t>
            </a:r>
          </a:p>
        </p:txBody>
      </p:sp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8F0B9449-ED69-3734-D367-1B32FB27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8264" y="2329836"/>
            <a:ext cx="740995" cy="7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657675" y="304800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657675" y="3124200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839201" y="3106373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220475" y="295887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7881246" y="3590586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5E96-A5C0-22DA-8B5A-234343240211}"/>
              </a:ext>
            </a:extLst>
          </p:cNvPr>
          <p:cNvSpPr txBox="1"/>
          <p:nvPr/>
        </p:nvSpPr>
        <p:spPr>
          <a:xfrm>
            <a:off x="707951" y="2776810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dirty="0"/>
              <a:t>onfidentiality- protection from </a:t>
            </a:r>
            <a:r>
              <a:rPr lang="en-US" sz="2000" b="1" dirty="0"/>
              <a:t>unauthorized access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EFA1F-8798-E79A-5849-9D39DCE6D1EA}"/>
              </a:ext>
            </a:extLst>
          </p:cNvPr>
          <p:cNvSpPr txBox="1"/>
          <p:nvPr/>
        </p:nvSpPr>
        <p:spPr>
          <a:xfrm>
            <a:off x="8498469" y="808378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5DA7D-F296-2032-9B0F-AA9AC8937640}"/>
              </a:ext>
            </a:extLst>
          </p:cNvPr>
          <p:cNvSpPr txBox="1"/>
          <p:nvPr/>
        </p:nvSpPr>
        <p:spPr>
          <a:xfrm>
            <a:off x="8153676" y="2030536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confidentiality</a:t>
            </a:r>
          </a:p>
        </p:txBody>
      </p:sp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8F0B9449-ED69-3734-D367-1B32FB27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8264" y="2329836"/>
            <a:ext cx="740995" cy="740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0B9F8-D973-75B7-F963-6DB6297B2153}"/>
              </a:ext>
            </a:extLst>
          </p:cNvPr>
          <p:cNvSpPr txBox="1"/>
          <p:nvPr/>
        </p:nvSpPr>
        <p:spPr>
          <a:xfrm>
            <a:off x="711141" y="3429000"/>
            <a:ext cx="614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dirty="0"/>
              <a:t>ntegrity- protection from unauthorized modifications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DEAAD-12BC-3477-D5B9-B188B390B169}"/>
              </a:ext>
            </a:extLst>
          </p:cNvPr>
          <p:cNvSpPr txBox="1"/>
          <p:nvPr/>
        </p:nvSpPr>
        <p:spPr>
          <a:xfrm>
            <a:off x="6976014" y="3590586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</a:t>
            </a:r>
            <a:endParaRPr lang="en-US" dirty="0"/>
          </a:p>
        </p:txBody>
      </p:sp>
      <p:pic>
        <p:nvPicPr>
          <p:cNvPr id="19" name="Graphic 18" descr="Pencil outline">
            <a:extLst>
              <a:ext uri="{FF2B5EF4-FFF2-40B4-BE49-F238E27FC236}">
                <a16:creationId xmlns:a16="http://schemas.microsoft.com/office/drawing/2014/main" id="{EEB622BA-8DCC-9E85-CBDF-5DCDC86C3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3590" y="5028785"/>
            <a:ext cx="819170" cy="8191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7FA237-A42A-D2C0-729D-6507C0AB85AE}"/>
              </a:ext>
            </a:extLst>
          </p:cNvPr>
          <p:cNvSpPr txBox="1"/>
          <p:nvPr/>
        </p:nvSpPr>
        <p:spPr>
          <a:xfrm>
            <a:off x="6795237" y="4640008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18412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784280" y="281402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784280" y="3100802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965806" y="3082975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347080" y="272489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8007851" y="3567188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5E96-A5C0-22DA-8B5A-234343240211}"/>
              </a:ext>
            </a:extLst>
          </p:cNvPr>
          <p:cNvSpPr txBox="1"/>
          <p:nvPr/>
        </p:nvSpPr>
        <p:spPr>
          <a:xfrm>
            <a:off x="707951" y="2776810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dirty="0"/>
              <a:t>onfidentiality- protection from </a:t>
            </a:r>
            <a:r>
              <a:rPr lang="en-US" sz="2000" b="1" dirty="0"/>
              <a:t>unauthorized access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EFA1F-8798-E79A-5849-9D39DCE6D1EA}"/>
              </a:ext>
            </a:extLst>
          </p:cNvPr>
          <p:cNvSpPr txBox="1"/>
          <p:nvPr/>
        </p:nvSpPr>
        <p:spPr>
          <a:xfrm>
            <a:off x="8625074" y="881371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5DA7D-F296-2032-9B0F-AA9AC8937640}"/>
              </a:ext>
            </a:extLst>
          </p:cNvPr>
          <p:cNvSpPr txBox="1"/>
          <p:nvPr/>
        </p:nvSpPr>
        <p:spPr>
          <a:xfrm>
            <a:off x="8280281" y="2007138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confidentiality</a:t>
            </a:r>
          </a:p>
        </p:txBody>
      </p:sp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8F0B9449-ED69-3734-D367-1B32FB27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4869" y="2306438"/>
            <a:ext cx="740995" cy="740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0B9F8-D973-75B7-F963-6DB6297B2153}"/>
              </a:ext>
            </a:extLst>
          </p:cNvPr>
          <p:cNvSpPr txBox="1"/>
          <p:nvPr/>
        </p:nvSpPr>
        <p:spPr>
          <a:xfrm>
            <a:off x="711141" y="3429000"/>
            <a:ext cx="64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dirty="0"/>
              <a:t>ntegrity- protection from </a:t>
            </a:r>
            <a:r>
              <a:rPr lang="en-US" sz="2000" b="1" dirty="0"/>
              <a:t>unauthorized modifications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DEAAD-12BC-3477-D5B9-B188B390B169}"/>
              </a:ext>
            </a:extLst>
          </p:cNvPr>
          <p:cNvSpPr txBox="1"/>
          <p:nvPr/>
        </p:nvSpPr>
        <p:spPr>
          <a:xfrm>
            <a:off x="7102619" y="3567188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</a:t>
            </a:r>
            <a:endParaRPr lang="en-US" dirty="0"/>
          </a:p>
        </p:txBody>
      </p:sp>
      <p:pic>
        <p:nvPicPr>
          <p:cNvPr id="19" name="Graphic 18" descr="Pencil outline">
            <a:extLst>
              <a:ext uri="{FF2B5EF4-FFF2-40B4-BE49-F238E27FC236}">
                <a16:creationId xmlns:a16="http://schemas.microsoft.com/office/drawing/2014/main" id="{EEB622BA-8DCC-9E85-CBDF-5DCDC86C3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0195" y="5005387"/>
            <a:ext cx="819170" cy="8191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7FA237-A42A-D2C0-729D-6507C0AB85AE}"/>
              </a:ext>
            </a:extLst>
          </p:cNvPr>
          <p:cNvSpPr txBox="1"/>
          <p:nvPr/>
        </p:nvSpPr>
        <p:spPr>
          <a:xfrm>
            <a:off x="6921842" y="4616610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3B067-BFF2-22B9-CB31-A6D4F778C7A5}"/>
              </a:ext>
            </a:extLst>
          </p:cNvPr>
          <p:cNvSpPr txBox="1"/>
          <p:nvPr/>
        </p:nvSpPr>
        <p:spPr>
          <a:xfrm>
            <a:off x="704150" y="4110606"/>
            <a:ext cx="490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2000" dirty="0"/>
              <a:t>vailability- protection from </a:t>
            </a:r>
            <a:r>
              <a:rPr lang="en-US" sz="2000" b="1" dirty="0"/>
              <a:t>interruption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1F24C7-819A-BBF8-DC93-3FB5D2B2CFAF}"/>
              </a:ext>
            </a:extLst>
          </p:cNvPr>
          <p:cNvSpPr txBox="1"/>
          <p:nvPr/>
        </p:nvSpPr>
        <p:spPr>
          <a:xfrm>
            <a:off x="10259483" y="3642079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0B2600-B812-4051-42BA-74CED27FD4BD}"/>
              </a:ext>
            </a:extLst>
          </p:cNvPr>
          <p:cNvSpPr txBox="1"/>
          <p:nvPr/>
        </p:nvSpPr>
        <p:spPr>
          <a:xfrm>
            <a:off x="10014005" y="4608968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availability</a:t>
            </a:r>
          </a:p>
        </p:txBody>
      </p:sp>
      <p:pic>
        <p:nvPicPr>
          <p:cNvPr id="28" name="Graphic 27" descr="Clock outline">
            <a:extLst>
              <a:ext uri="{FF2B5EF4-FFF2-40B4-BE49-F238E27FC236}">
                <a16:creationId xmlns:a16="http://schemas.microsoft.com/office/drawing/2014/main" id="{80FEEFD2-01C5-7369-4F30-FE4B7120A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9808" y="49416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Common Threats &amp; Attack Vectors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89ABB-0535-C8FB-14BC-9B088CDB8616}"/>
              </a:ext>
            </a:extLst>
          </p:cNvPr>
          <p:cNvSpPr txBox="1"/>
          <p:nvPr/>
        </p:nvSpPr>
        <p:spPr>
          <a:xfrm>
            <a:off x="838200" y="16002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Denial of Service (DoS / </a:t>
            </a:r>
            <a:r>
              <a:rPr lang="en-US" sz="2400" b="1" dirty="0" err="1"/>
              <a:t>DDos</a:t>
            </a:r>
            <a:r>
              <a:rPr lang="en-US" sz="2400" b="1" dirty="0"/>
              <a:t>)- </a:t>
            </a:r>
            <a:r>
              <a:rPr lang="en-US" sz="2400" dirty="0"/>
              <a:t>attack with intent to shut down a machine or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availability</a:t>
            </a:r>
            <a:r>
              <a:rPr lang="en-US" sz="24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46270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Common Threats &amp; Attack Vectors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89ABB-0535-C8FB-14BC-9B088CDB8616}"/>
              </a:ext>
            </a:extLst>
          </p:cNvPr>
          <p:cNvSpPr txBox="1"/>
          <p:nvPr/>
        </p:nvSpPr>
        <p:spPr>
          <a:xfrm>
            <a:off x="838200" y="16002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Denial of Service (DoS / </a:t>
            </a:r>
            <a:r>
              <a:rPr lang="en-US" sz="2400" b="1" dirty="0" err="1"/>
              <a:t>DDos</a:t>
            </a:r>
            <a:r>
              <a:rPr lang="en-US" sz="2400" b="1" dirty="0"/>
              <a:t>)- </a:t>
            </a:r>
            <a:r>
              <a:rPr lang="en-US" sz="2400" dirty="0"/>
              <a:t>attack with intent to shut down a machine or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availability</a:t>
            </a:r>
            <a:r>
              <a:rPr lang="en-US" sz="2400" dirty="0"/>
              <a:t>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D24AA-C61D-7C77-6988-AFD9871E0CA8}"/>
              </a:ext>
            </a:extLst>
          </p:cNvPr>
          <p:cNvSpPr txBox="1"/>
          <p:nvPr/>
        </p:nvSpPr>
        <p:spPr>
          <a:xfrm>
            <a:off x="774584" y="3007586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Information Leakage / Data Corruption-</a:t>
            </a:r>
            <a:r>
              <a:rPr lang="en-US" sz="2400" dirty="0"/>
              <a:t> unauthorized or accidental reveal of sensitive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confidentiality</a:t>
            </a:r>
            <a:r>
              <a:rPr lang="en-US" sz="2400" dirty="0"/>
              <a:t> property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integrity</a:t>
            </a:r>
            <a:r>
              <a:rPr lang="en-US" sz="24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02400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Common Threats &amp; Attack Vectors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89ABB-0535-C8FB-14BC-9B088CDB8616}"/>
              </a:ext>
            </a:extLst>
          </p:cNvPr>
          <p:cNvSpPr txBox="1"/>
          <p:nvPr/>
        </p:nvSpPr>
        <p:spPr>
          <a:xfrm>
            <a:off x="838200" y="16002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Denial of Service (DoS / </a:t>
            </a:r>
            <a:r>
              <a:rPr lang="en-US" sz="2400" b="1" dirty="0" err="1"/>
              <a:t>DDos</a:t>
            </a:r>
            <a:r>
              <a:rPr lang="en-US" sz="2400" b="1" dirty="0"/>
              <a:t>)- </a:t>
            </a:r>
            <a:r>
              <a:rPr lang="en-US" sz="2400" dirty="0"/>
              <a:t>attack with intent to shut down a machine or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availability</a:t>
            </a:r>
            <a:r>
              <a:rPr lang="en-US" sz="2400" dirty="0"/>
              <a:t>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D24AA-C61D-7C77-6988-AFD9871E0CA8}"/>
              </a:ext>
            </a:extLst>
          </p:cNvPr>
          <p:cNvSpPr txBox="1"/>
          <p:nvPr/>
        </p:nvSpPr>
        <p:spPr>
          <a:xfrm>
            <a:off x="774584" y="3007586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Information Leakage / Data Corruption-</a:t>
            </a:r>
            <a:r>
              <a:rPr lang="en-US" sz="2400" dirty="0"/>
              <a:t> unauthorized or accidental reveal of sensitive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confidentiality</a:t>
            </a:r>
            <a:r>
              <a:rPr lang="en-US" sz="2400" dirty="0"/>
              <a:t> property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integrity</a:t>
            </a:r>
            <a:r>
              <a:rPr lang="en-US" sz="2400" dirty="0"/>
              <a:t> property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3154-71FE-595E-0E55-DB7FAC5DC710}"/>
              </a:ext>
            </a:extLst>
          </p:cNvPr>
          <p:cNvSpPr txBox="1"/>
          <p:nvPr/>
        </p:nvSpPr>
        <p:spPr>
          <a:xfrm>
            <a:off x="772487" y="468834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Privilege Escalation- </a:t>
            </a:r>
            <a:r>
              <a:rPr lang="en-US" sz="2400" dirty="0"/>
              <a:t>gaining illicit permissions beyond what is intended for that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confidentiality</a:t>
            </a:r>
            <a:r>
              <a:rPr lang="en-US" sz="2400" dirty="0"/>
              <a:t> property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integrity</a:t>
            </a:r>
            <a:r>
              <a:rPr lang="en-US" sz="24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56398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5018</TotalTime>
  <Words>1627</Words>
  <Application>Microsoft Office PowerPoint</Application>
  <PresentationFormat>Widescreen</PresentationFormat>
  <Paragraphs>266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44</cp:revision>
  <dcterms:created xsi:type="dcterms:W3CDTF">2022-08-21T16:55:59Z</dcterms:created>
  <dcterms:modified xsi:type="dcterms:W3CDTF">2023-04-24T19:57:48Z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