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350" r:id="rId3"/>
    <p:sldId id="395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>
      <p:cViewPr varScale="1">
        <p:scale>
          <a:sx n="112" d="100"/>
          <a:sy n="112" d="100"/>
        </p:scale>
        <p:origin x="33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09:49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65 50 24575,'1523'0'0,"-1180"22"0,-44 1 0,913-19 0,-637-7 0,549 3 0,-1531-24 0,-29 0 0,10 0 0,39 1 0,-402 22 0,349 3 0,244 10 0,-5 1 0,-729-14 0,887 3 0,0 2 0,-53 13 0,46-8 0,-56 4 0,-279-10 57,203-5-1479,159 2-5404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17 24575,'-4'0'0,"0"0"0,0 0 0,0 0 0,0 1 0,0 0 0,0-1 0,0 1 0,0 1 0,0-1 0,1 1 0,-1-1 0,0 1 0,1 0 0,-1 1 0,1-1 0,0 0 0,0 1 0,0 0 0,0 0 0,0 0 0,1 0 0,-1 0 0,1 0 0,0 1 0,-2 4 0,-9 12 0,-21 42 0,30-54 0,1 1 0,0 0 0,1 0 0,0 0 0,0 0 0,1 0 0,0 0 0,0 11 0,2-11 0,-2 3 0,2 1 0,0-1 0,1 0 0,5 22 0,-6-30 0,0-1 0,1 0 0,-1 1 0,1-1 0,0 0 0,0 0 0,0 0 0,0 0 0,1-1 0,-1 1 0,1 0 0,0-1 0,-1 0 0,1 0 0,0 1 0,1-2 0,-1 1 0,0 0 0,0-1 0,7 3 0,10 0 0,0-1 0,0 0 0,0-2 0,0 0 0,36-4 0,0 1 0,-32 2 0,-4 1 0,32-4 0,-47 3 0,0-1 0,0 0 0,0 0 0,0-1 0,0 0 0,0 1 0,0-2 0,-1 1 0,1 0 0,-1-1 0,6-4 0,-9 5 0,1 1 0,-1-1 0,1 0 0,-1 0 0,0 0 0,0-1 0,0 1 0,0 0 0,0 0 0,0-1 0,0 1 0,-1 0 0,0-1 0,1 1 0,-1 0 0,0-3 0,-3-45 0,1 24 0,2 20 0,-1 1 0,0 0 0,0 0 0,0 0 0,-1 0 0,0 0 0,0 0 0,0 0 0,-5-7 0,-29-39 0,27 41 0,3 2 0,-1 0 0,0 0 0,0 1 0,-1 0 0,0 1 0,0 0 0,0 0 0,-1 1 0,0 0 0,0 0 0,-12-4 0,13 5 0,-1 0 0,1-1 0,-8-6 0,11 8 0,0-1 0,0 1 0,0 0 0,-1 0 0,1 0 0,-1 1 0,1-1 0,-1 2 0,-6-3 0,1 3-1365,2-2-5461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24575,'-1'1'0,"1"-1"0,-1 1 0,0-1 0,1 1 0,-1-1 0,0 1 0,1 0 0,-1-1 0,1 1 0,-1 0 0,1-1 0,-1 1 0,1 0 0,0 0 0,-1-1 0,1 1 0,0 0 0,0 0 0,-1 0 0,1 0 0,0-1 0,0 2 0,-5 26 0,4-22 0,-6 43 0,1 0 0,2 61 0,4 176 0,0-284 56,0-2-94,0 1 1,0-1 0,0 1-1,0-1 1,0 0 0,0 1-1,0-1 1,0 1-1,0-1 1,0 0 0,0 1-1,0-1 1,0 1-1,0-1 1,0 0 0,0 1-1,0-1 1,0 0-1,1 1 1,-1-1 0,0 0-1,0 1 1,0-1-1,1 0 1,-1 1 0,0-1-1,0 0 1,1 1 0,-1-1-1,0 0 1,1 0-1,-1 0 1,0 1 0,1-1-1,-1 0 1,0 0-1,1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24575,'1'-3'0,"0"1"0,0-1 0,1 0 0,-1 1 0,1-1 0,-1 0 0,1 1 0,0 0 0,0-1 0,0 1 0,4-3 0,5-7 0,-6 7 0,0-1 0,1 1 0,0 0 0,0 0 0,0 1 0,1 0 0,0 0 0,-1 0 0,1 1 0,0 0 0,1 1 0,-1-1 0,0 1 0,1 1 0,0-1 0,-1 1 0,13 0 0,-2 1 0,0 0 0,0 1 0,0 1 0,0 1 0,0 1 0,23 7 0,-21-3 0,-1 0 0,0 1 0,-1 1 0,0 1 0,-1 0 0,0 1 0,18 18 0,1 4 0,57 70 0,-90-100 0,0 0 0,0 0 0,0 0 0,0 1 0,-1-1 0,0 0 0,0 1 0,0 0 0,-1-1 0,1 1 0,-1 0 0,0 0 0,-1 0 0,1 0 0,-1 0 0,0 0 0,0 0 0,-2 8 0,0 40 0,2-37 0,-1 0 0,0 0 0,-1 0 0,-1 0 0,0 0 0,-8 20 0,8-27 0,0-1 0,-1 0 0,0 1 0,-1-2 0,0 1 0,0 0 0,-1-1 0,0 0 0,0 0 0,0-1 0,-1 0 0,0 0 0,-1 0 0,1-1 0,-1 0 0,0 0 0,0-1 0,0 0 0,-1-1 0,1 0 0,-18 4 0,-67 11 0,84-17 0,-1 0 0,0-1 0,0 0 0,0 0 0,0-1 0,0 0 0,-13-4 0,21 4 0,0-1 0,1 1 0,-1 0 0,0-1 0,1 1 0,-1-1 0,1 1 0,-1-1 0,1 0 0,0 0 0,0 1 0,0-1 0,0 0 0,0 0 0,0 0 0,0 0 0,1 0 0,-1-1 0,1 1 0,0 0 0,-1 0 0,1 0 0,0 0 0,0 0 0,1-3 0,-1-7 0,0 0 0,1 0 0,3-14 0,-2 22 0,-1-1 0,1 1 0,0-1 0,0 1 0,0 0 0,1 0 0,-1 0 0,5-5 0,12-20 0,-18 27 0,0 1 0,0-1 0,0 1 0,1-1 0,-1 1 0,0-1 0,1 1 0,0 0 0,-1-1 0,1 1 0,0 0 0,0 0 0,-1 0 0,1 0 0,0 1 0,0-1 0,0 1 0,0-1 0,0 1 0,0-1 0,0 1 0,0 0 0,2 0 0,8 0 0,0 0 0,21 4 0,-24-3 0,10 1 0,1 2 0,0 0 0,-1 1 0,0 0 0,0 2 0,-1 0 0,0 2 0,0 0 0,-1 0 0,0 2 0,28 23 0,-39-30 0,-1 0 0,1 0 0,0 0 0,0-1 0,0 1 0,1-2 0,-1 1 0,1-1 0,0 0 0,-1 0 0,1 0 0,0-1 0,0 0 0,13-1 0,12 4 0,14 8 87,-29-6-1539,-5-2-5374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12 24575,'120'-12'0,"-92"13"0,0 1 0,0 2 0,0 0 0,-1 2 0,1 1 0,-1 1 0,-1 1 0,0 1 0,0 2 0,-1 1 0,0 0 0,26 20 0,-50-32 0,1 1 0,0-1 0,0 0 0,0 1 0,-1 0 0,1-1 0,-1 1 0,1 0 0,-1-1 0,0 1 0,0 0 0,0 0 0,0 0 0,0 0 0,0 0 0,0 0 0,-1 1 0,1-1 0,-1 0 0,1 0 0,-1 0 0,0 1 0,0-1 0,0 0 0,0 0 0,-1 1 0,1-1 0,-2 4 0,1-2 0,-1-1 0,0 1 0,0-1 0,0 0 0,0 0 0,-1 0 0,1 0 0,-1 0 0,0 0 0,0-1 0,0 1 0,0-1 0,0 0 0,-1 0 0,-5 2 0,-4 2 0,0-2 0,-1 1 0,1-2 0,-1 0 0,0 0 0,-22 0 0,-90-5 0,65 0 0,22 2 0,28 0 0,40 0 0,-4 1 0,0 2 0,1 1 0,36 11 0,14 2 0,-34-12 0,-22-3 0,0 1 0,19 6 0,-33-7 0,0 0 0,0 0 0,0 0 0,-1 1 0,1 0 0,-1 1 0,0-1 0,0 1 0,0 0 0,7 7 0,-5-4 0,-2 0 0,1 1 0,-1-1 0,0 1 0,-1 0 0,5 9 0,-8-14 0,0-1 0,0 0 0,-1 0 0,1 0 0,0 1 0,-1-1 0,1 0 0,-1 1 0,0-1 0,0 0 0,0 1 0,0-1 0,0 0 0,-1 1 0,1-1 0,-1 0 0,1 1 0,-1-1 0,0 0 0,0 0 0,0 0 0,0 1 0,0-1 0,0 0 0,-1-1 0,1 1 0,-1 0 0,-2 2 0,-9 6 0,0-1 0,-1-1 0,0-1 0,-1 0 0,1 0 0,-1-2 0,0 0 0,-1 0 0,1-2 0,-23 3 0,-18 0 0,-88-3 0,107-3 0,-2 0 0,-87-3 0,124 2-97,-1 1-1,0-1 1,1 1-1,-1-1 1,1 0-1,-1 0 1,1 0-1,0 0 1,0 0-1,-1-1 1,1 1-1,0-1 0,-3-2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24575,'-46'-1'0,"-50"2"0,92 0 0,-1 0 0,1 0 0,0 0 0,0 0 0,0 1 0,0-1 0,1 1 0,-1 0 0,0 1 0,-5 3 0,-34 32 0,28-24 0,12-10 0,0-1 0,1 0 0,-1 1 0,1 0 0,0 0 0,0 0 0,0 0 0,0 0 0,1 0 0,-1 0 0,1 0 0,0 1 0,0-1 0,0 8 0,0 8 0,4 41 0,-1-25 0,-1-27 0,0 0 0,0 0 0,1 0 0,0 0 0,1 0 0,0 0 0,0-1 0,1 0 0,0 1 0,0-1 0,1-1 0,0 1 0,1-1 0,9 10 0,-13-15 0,1 0 0,0 0 0,-1 0 0,1-1 0,0 0 0,0 0 0,1 1 0,-1-2 0,0 1 0,5 1 0,37 1 0,-23-1 0,0 0 0,0 0 0,0-1 0,0-1 0,1-2 0,30-5 0,-44 5 0,-1-1 0,0-1 0,0 0 0,0 0 0,-1 0 0,1-1 0,-1 0 0,0-1 0,0 0 0,-1 0 0,0 0 0,0-1 0,0 1 0,-1-2 0,0 1 0,-1 0 0,1-1 0,-1 0 0,-1 0 0,1 0 0,-2 0 0,1-1 0,-1 1 0,0-1 0,-1 0 0,0 1 0,0-15 0,0 17 0,-1 1 0,0 0 0,0 0 0,-1-1 0,0 1 0,0 0 0,0 0 0,0 0 0,-1 0 0,0 0 0,0 0 0,0 0 0,-1 1 0,1-1 0,-1 1 0,0 0 0,0 0 0,-1 0 0,1 0 0,-1 0 0,0 1 0,0-1 0,-5-2 0,-12-8-273,0 0 0,-1 2 0,0 0 0,-46-15 0,58 23-6553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24575,'-2'92'0,"4"99"0,5-157-1365,-5-25-5461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24575,'1'-1'0,"-1"-1"0,1 0 0,-1 1 0,1-1 0,-1 1 0,1-1 0,0 1 0,0-1 0,0 1 0,0 0 0,0-1 0,0 1 0,0 0 0,0 0 0,1 0 0,-1 0 0,0 0 0,1 0 0,-1 0 0,1 0 0,1-1 0,41-16 0,-31 14 0,3-2 0,1 0 0,0 2 0,0 0 0,1 1 0,22-1 0,90 4 0,-59 2 0,-62-2 0,0 1 0,1 0 0,-1 0 0,0 1 0,0 0 0,1 1 0,-2 0 0,1 0 0,0 1 0,15 9 0,-13-5 0,1 0 0,-1 1 0,0 1 0,-1 0 0,0 0 0,12 18 0,-18-23 0,-1 1 0,0-1 0,0 1 0,0 0 0,0 0 0,-1 0 0,0 1 0,-1-1 0,1 0 0,0 13 0,-1 3 0,-3 41 0,-1-15 0,4-12 0,0-20 0,-1 0 0,-3 32 0,2-44 0,0 0 0,0 0 0,0 0 0,0 0 0,-1 0 0,1 0 0,-1-1 0,0 1 0,0 0 0,0-1 0,-1 1 0,0-1 0,1 0 0,-1 0 0,0 0 0,-4 3 0,-28 23 0,26-20 0,0-2 0,0 1 0,-1-1 0,-14 7 0,15-10 0,-1-2 0,0 1 0,0-2 0,0 1 0,0-1 0,-1-1 0,1 0 0,-18-2 0,-1 1 0,20 1 0,-2 0 0,0 0 0,0-1 0,1 0 0,-1-1 0,-14-3 0,22 3 0,0 1 0,-1 0 0,2-1 0,-1 1 0,0-1 0,0 0 0,0 0 0,1 0 0,-1-1 0,1 1 0,0 0 0,0-1 0,0 0 0,0 1 0,0-1 0,0 0 0,1 0 0,-1 0 0,1 0 0,0 0 0,0-1 0,-1-3 0,0 0 0,1 0 0,-1-1 0,1 1 0,0-1 0,1 1 0,0-1 0,0 1 0,1-1 0,0 1 0,0 0 0,1-1 0,4-13 0,-4 19 0,-1 0 0,1 0 0,-1 0 0,1 1 0,0-1 0,0 1 0,0-1 0,0 1 0,0 0 0,0-1 0,0 1 0,1 0 0,-1 0 0,0 1 0,1-1 0,2 0 0,45-6 0,-36 6 0,35-5 0,0 3 0,0 2 0,88 10 0,-98-4 0,-1 1 0,1 2 0,63 24 0,-10 1-1365,-68-25-5461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0:03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24575,'82'-1'0,"113"4"0,-166 0 0,-1 0 0,0 2 0,1 1 0,46 17 0,-72-22 0,1 1 0,-1-1 0,0 1 0,0 0 0,0-1 0,0 1 0,0 1 0,0-1 0,0 0 0,-1 1 0,1 0 0,-1-1 0,1 1 0,2 6 0,-4-7 0,0 0 0,0 0 0,-1 1 0,1-1 0,-1 0 0,0 0 0,1 1 0,-1-1 0,0 0 0,0 0 0,-1 1 0,1-1 0,0 0 0,-1 0 0,1 0 0,-1 1 0,0-1 0,0 0 0,0 0 0,0 0 0,0 0 0,0 0 0,0-1 0,-3 4 0,-1 0 0,1-1 0,-1 1 0,0-1 0,-1 0 0,1 0 0,-1 0 0,0-1 0,0 0 0,0 0 0,0 0 0,0-1 0,-1 0 0,-12 2 0,-9 1 0,-54 2 0,70-7 0,-59 1 0,135 23 0,-9-4 0,-8-3 0,79 39 0,-123-54 0,0 0 0,1 1 0,-1-1 0,-1 1 0,1-1 0,0 1 0,-1 0 0,1 0 0,-1 0 0,0 0 0,0 1 0,0-1 0,0 0 0,-1 1 0,1-1 0,0 5 0,-2-6 0,1 0 0,-1 0 0,0 0 0,0-1 0,0 1 0,0 0 0,0 0 0,0 0 0,0 0 0,-1 0 0,1 0 0,-1 0 0,1 0 0,-1-1 0,0 1 0,0 0 0,0 0 0,0-1 0,0 1 0,0-1 0,0 1 0,0-1 0,-1 1 0,1-1 0,-1 0 0,1 1 0,-1-1 0,1 0 0,-1 0 0,0 0 0,1 0 0,-1-1 0,-3 2 0,-12 3 0,-2-1 0,1-1 0,0-1 0,0 0 0,-1-1 0,-29-3 0,12 2 0,-35-2 284,-49 2-1933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24575,'0'264'0,"0"-263"0,0 1 0,0-1 0,0 1 0,1-1 0,-1 1 0,0-1 0,1 1 0,0-1 0,-1 0 0,1 1 0,0-1 0,-1 0 0,1 0 0,0 1 0,0-1 0,0 0 0,0 0 0,0 0 0,1 0 0,-1 0 0,0 0 0,0-1 0,1 1 0,-1 0 0,0 0 0,1-1 0,-1 1 0,0-1 0,1 0 0,-1 1 0,1-1 0,-1 0 0,3 0 0,8 1 0,-1 0 0,1-1 0,18-2 0,-9 0 0,198 2-1365,-208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24575,'10'324'0,"-15"-149"0,-1-68 0,6-57-1365,0-41-5461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24575,'-2'109'0,"4"118"0,-1-213-1365,2-1-5461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24575,'0'368'-1365,"0"-356"-5461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0 286 24575,'1'-6'0,"1"-1"0,-1 0 0,1 1 0,0 0 0,1-1 0,0 1 0,0 0 0,6-8 0,2-7 0,-3 5 0,1 0 0,0 1 0,1 0 0,0 0 0,2 1 0,0 1 0,14-13 0,-2-3 0,-22 26 0,0 0 0,0 1 0,0-1 0,0 0 0,0 1 0,0 0 0,0-1 0,1 1 0,-1 0 0,1 0 0,0 0 0,0 1 0,-1-1 0,1 1 0,0-1 0,0 1 0,1 0 0,-1 0 0,0 0 0,0 1 0,4-1 0,162 3 0,-163-1 0,0 0 0,-1 0 0,1 1 0,0-1 0,-1 1 0,1 1 0,-1-1 0,0 1 0,0 0 0,0 0 0,0 0 0,5 6 0,-3-4 0,0 0 0,0 0 0,1-1 0,12 6 0,-16-9 0,0 0 0,0 1 0,0-1 0,-1 1 0,1 0 0,0 0 0,-1 1 0,1-1 0,-1 1 0,0 0 0,0 0 0,0 0 0,0 0 0,-1 0 0,1 1 0,-1-1 0,0 1 0,0-1 0,0 1 0,0 0 0,0 0 0,0 5 0,5 9 0,-1-1 0,-1 1 0,0 0 0,-2 0 0,0 0 0,1 37 0,-5 76-1365,1-121-5461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24575,'0'5'0,"1"0"0,0-1 0,1 1 0,-1 0 0,1-1 0,0 0 0,0 1 0,0-1 0,1 0 0,-1 0 0,1 0 0,5 6 0,44 43 0,-46-47 0,121 99 0,-87-74 0,73 44 0,22 17 0,39 62 0,-162-149 96,-17-18-1557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0 24575,'-1'7'0,"-1"0"0,0-1 0,0 1 0,0-1 0,-1 1 0,0-1 0,0 0 0,0 0 0,-1 0 0,0-1 0,-6 8 0,-5 7 0,-193 267 0,54-95 0,87-112 0,3 10 80,46-62-562,-1-1 1,-29 33-1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24575,'10'7'0,"0"0"0,0 0 0,0 1 0,11 13 0,11 7 0,90 61 0,3-6 0,160 78 0,-274-155 0,18 11-1365,-5-2-5461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0:03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50,'235'2,"242"-5,-285-8,91-2,-52 1,-11 1,1280 10,-725 2,-754-1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 24575,'-10'12'0,"0"1"0,1 0 0,1 0 0,0 1 0,-9 23 0,-14 24 0,-14 5 0,-3-2 0,-66 68 0,63-73 0,-47 72 0,53-62-1365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24575,'30'26'0,"2"0"0,1-2 0,37 21 0,-13-8 0,88 52 0,-71-46 0,97 76 0,-150-103 67,41 22 0,5 4-1566,-51-31-5327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24575,'-3'0'0,"0"1"0,1-1 0,-1 1 0,0 0 0,0 0 0,1 0 0,-1 0 0,1 1 0,-1-1 0,1 1 0,0-1 0,-1 1 0,1 0 0,0 0 0,0 0 0,0 0 0,0 0 0,-2 5 0,-31 51 0,23-35 0,-166 275 0,114-180 29,46-79-378,-3-2 1,0 0-1,-32 39 1,37-58-6478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0:03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10767 9508 24575,'0'-4'0,"-1"-1"0,0 0 0,-1 1 0,1 0 0,-1-1 0,0 1 0,0 0 0,0 0 0,-4-5 0,-3-8 0,-150-284 0,72 139 0,84 158 0,1 0 0,-1 0 0,0 1 0,0 0 0,0-1 0,0 1 0,-1 0 0,1 0 0,-1 1 0,0-1 0,0 1 0,0 0 0,0 0 0,0 0 0,0 0 0,-5 0 0,-11-3 0,1 0 0,-31-1 0,7 0 0,-397-41 0,-7 34 0,70 3 0,161 0 0,-453-11 0,183-17 0,358 23 0,-180-8 0,-31-4 0,-217-56 0,168 23 0,38 22 0,51 7 0,-378-32 0,565 54 0,-304-41 0,17 2 0,18 0 0,-19-2 0,34 5 0,-381 20 0,556 22 0,-366-56 0,512 51 0,1-2 0,1-2 0,0-2 0,-73-34 0,112 46 0,1-1 0,-1 1 0,0-1 0,1 0 0,0 1 0,-1-1 0,1-1 0,0 1 0,1 0 0,-1-1 0,1 0 0,-1 1 0,1-1 0,0 0 0,0 0 0,1 0 0,-3-7 0,1-5 0,0 0 0,1 0 0,1-26 0,-6-33 0,-68-240 0,44 194 0,-9-50 0,23 57 0,-139-726 0,51 384 0,34 93 0,5 19 0,40 237 0,5-1 0,4 0 0,-2-138 0,20-247 0,-13-307 0,-22-120 0,34-2 0,2 422 0,-2 497 0,-1 1 0,1-1 0,1 0 0,-1 0 0,0 0 0,1 0 0,-1 0 0,1 0 0,0 0 0,0 0 0,0 1 0,1-1 0,-1 0 0,0 1 0,1-1 0,0 1 0,0 0 0,0-1 0,0 1 0,0 0 0,0 0 0,4-3 0,0 2 0,0 1 0,0-1 0,0 1 0,1 1 0,-1-1 0,0 1 0,1 0 0,-1 0 0,11 1 0,33-3 0,0-3 0,-1-2 0,92-26 0,-117 28 0,0 2 0,37-3 0,-39 5 0,-1 0 0,1-2 0,32-9 0,144-53 0,-197 65 0,1 1 0,-1 0 0,0-1 0,1 0 0,-1 1 0,0-1 0,1 0 0,-1 1 0,0-1 0,0 0 0,0 0 0,0 0 0,0 0 0,0 0 0,0 0 0,0-1 0,0 1 0,0 0 0,-1 0 0,1-1 0,0 1 0,-1 0 0,1-1 0,-1 1 0,0 0 0,1-1 0,-1 1 0,0-1 0,0 1 0,0-1 0,0 1 0,0-1 0,0 1 0,0 0 0,0-1 0,-1 1 0,1-1 0,-1 1 0,1-1 0,-1 1 0,1 0 0,-1 0 0,0-1 0,-1 0 0,-4-12 0,-2 1 0,0 0 0,-14-17 0,10 14 0,-201-246 0,116 172 0,48 47 0,30 26 0,7 4 0,-1 2 0,0 0 0,-17-11 0,21 21 0,11 12 0,11 13 0,16 16 0,52 52 0,15 20 0,-60-62 0,3-2 0,1-1 0,57 48 0,-78-79 0,4 3 0,-1 1 0,0 1 0,25 32 0,-45-48 0,1 0 0,-1-1 0,0 1 0,0 0 0,-1 0 0,1 0 0,-1 0 0,0 0 0,0 1 0,-1-1 0,1 0 0,-1 0 0,-1 0 0,1 1 0,-1-1 0,1 0 0,-3 8 0,-4 11 0,-1 0 0,-17 34 0,2-1 0,8-13 0,5-7 0,-2-1 0,-2-1 0,-1-1 0,-1 0 0,-24 35 0,1-9-1365,28-41-5461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4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7:55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1 228,'43'3,"0"2,-1 1,0 3,79 26,-80-21,0-2,1-2,0-2,1-1,43 0,-81-7,35-1,0 2,62 10,-45-3,0-4,114-4,-62-3,649 3,-729-1,0-2,0-1,0-1,0-2,-1 0,36-16,8 0,2 4,131-17,-37 26,-118 9,99-14,-64 2,2 4,145 3,-48-5,-4 0,310 11,-637-6,0-7,-163-35,224 31,-7-2,-2 4,-139-5,47 22,-408-15,56 2,339 13,123 1,-91 17,91-9,-94 1,-65-1,-9 0,204-10,0 2,-55 10,67-10,0 0,-38-3,45 0,0-1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7:55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3,'180'11,"-10"0,231-22,-22-1,-129 11,197 3,-280 9,63 1,130 11,23-1,-200-11,-14 0,13-13,137 4,-227 9,-56-5,55 1,-18-8,-52 1,-52 0,-299-12,-16 0,-539-14,-359-38,148 65,1077-1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24575,'132'103'0,"-52"-37"0,8 8 0,26 21 0,11-13 0,-55-37 0,91 74 0,-98-65 0,-3 3 0,-3 2 0,94 126 0,-138-165 0,1 0 0,1 0 0,1-1 0,1-1 0,0-1 0,1 0 0,1-2 0,1 0 0,0-1 0,25 13 0,-30-20 0,-1 1 0,1 0 0,-1 1 0,-1 1 0,1 0 0,-2 0 0,1 1 0,18 24 0,-14-17 33,0 0 0,2-1 0,34 25 0,27 25-1530,-64-51-5329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1314 0 24575,'-1'6'0,"-1"1"0,0-1 0,0 0 0,-1-1 0,0 1 0,0 0 0,0-1 0,0 0 0,-1 1 0,0-2 0,0 1 0,-8 7 0,-8 13 0,-48 78 0,-61 128 0,81-138 0,-4-2 0,-89 116 0,103-163 0,-54 46 0,15-15 0,45-43 0,1 1 0,2 1 0,2 1 0,-25 42 0,9-1 0,-3-2 0,-4-2 0,-106 119 0,75-94 131,25-28-1627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1248 24575,'12'7'0,"-1"0"0,-1 1 0,1 0 0,14 16 0,17 13 0,373 295 0,-410-327 0,0 0 0,1-1 0,-1 0 0,1 0 0,0-1 0,1 1 0,10 3 0,-14-6 0,0 0 0,0-1 0,-1 0 0,1 0 0,0 0 0,0 0 0,0 0 0,-1 0 0,1-1 0,0 0 0,-1 1 0,1-1 0,0 0 0,-1 0 0,1 0 0,-1-1 0,1 1 0,-1-1 0,0 1 0,1-1 0,-1 0 0,3-3 0,24-24 0,39-49 0,-43 46 0,54-51 0,-2 22 0,2 4 0,100-54 0,-128 81 0,237-137 0,199-126 0,-345 198 0,-4 5 0,182-156 0,-215 154 0,80-76 0,-137 113-1365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0:33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18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18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2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24575,'95'6'0,"-1"3"0,160 38 0,-94-15 0,251 33 0,-126-21 0,1609 177 0,-1124-158 0,464 18 0,-77-64 0,778-10 0,-1099-9 0,-393 0 0,487 4 0,-176 55 0,104 0 0,-710-51 0,202 34 0,-120-9 0,-36-5 0,73 8 0,23-2 0,-110-10 0,-64-8 0,-40-3 0,94 1 0,-119-10 0,0 3 0,91 22 0,-90-16 0,1-1 0,77 3 0,-97-11-139,0 2 0,0 1-1,36 11 1,-46-11-669,3 1-6018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13279 0 24575,'-61'2'0,"0"3"0,-109 23 0,-116 47 0,111-27 0,-923 204-682,-22-98 571,660-125 113,-325 29-122,-281 97 249,-80 7 653,201-119-782,384-26 0,-1430 109 0,-667 168 0,2470-274 0,106-14 0,-104 23 0,-22 13 0,190-38-1365,4 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2377 24575,'8'34'0,"2"-1"0,1-1 0,1 0 0,2-1 0,2 0 0,0-1 0,31 42 0,81 69 0,-64-58 0,71 102 0,-134-181 0,1-1 0,0-1 0,0 1 0,0 0 0,0 0 0,0-1 0,0 1 0,1-1 0,0 0 0,-1 0 0,1 1 0,0-2 0,0 1 0,0 0 0,0-1 0,6 3 0,-6-4 0,0 0 0,1-1 0,-1 1 0,0-1 0,0 0 0,0 0 0,0 0 0,0 0 0,0 0 0,0 0 0,0-1 0,0 0 0,-1 1 0,1-1 0,0 0 0,-1-1 0,0 1 0,1 0 0,-1-1 0,3-4 0,37-44 0,-2-2 0,39-69 0,-19 28 0,116-164 0,318-360 0,216-129 0,-381 408 0,-153 157 0,7 9 0,262-191 0,-350 290-1365,-78 61-5461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30:01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2738 24575,'19'33'0,"1"-1"0,2-1 0,49 54 0,20 28 0,-89-110 0,4 7 0,1 0 0,0 0 0,0-1 0,2 0 0,-1 0 0,1-1 0,0 0 0,13 8 0,-21-15 0,1-1 0,0 1 0,0-1 0,0 0 0,0 0 0,0 0 0,-1 0 0,1 0 0,0-1 0,0 1 0,0 0 0,0-1 0,-1 1 0,1-1 0,0 0 0,0 0 0,-1 1 0,1-1 0,-1 0 0,1-1 0,-1 1 0,1 0 0,-1 0 0,2-3 0,36-40 0,-31 34 0,314-372 0,198-280 0,-48 56 0,355-237 0,-674 694 0,-21 26-682,163-118-1,-226 192-6143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0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7.xml"/><Relationship Id="rId12" Type="http://schemas.openxmlformats.org/officeDocument/2006/relationships/image" Target="../media/image13.png"/><Relationship Id="rId17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8.xml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8.xml"/><Relationship Id="rId18" Type="http://schemas.openxmlformats.org/officeDocument/2006/relationships/image" Target="../media/image27.png"/><Relationship Id="rId26" Type="http://schemas.openxmlformats.org/officeDocument/2006/relationships/image" Target="../media/image3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4.png"/><Relationship Id="rId17" Type="http://schemas.openxmlformats.org/officeDocument/2006/relationships/customXml" Target="../ink/ink20.xml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NUL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7.xml"/><Relationship Id="rId24" Type="http://schemas.openxmlformats.org/officeDocument/2006/relationships/image" Target="../media/image28.png"/><Relationship Id="rId32" Type="http://schemas.openxmlformats.org/officeDocument/2006/relationships/image" Target="../media/image31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NULL"/><Relationship Id="rId10" Type="http://schemas.openxmlformats.org/officeDocument/2006/relationships/image" Target="../media/image23.png"/><Relationship Id="rId19" Type="http://schemas.openxmlformats.org/officeDocument/2006/relationships/customXml" Target="../ink/ink21.xml"/><Relationship Id="rId31" Type="http://schemas.openxmlformats.org/officeDocument/2006/relationships/customXml" Target="../ink/ink26.xml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5.png"/><Relationship Id="rId22" Type="http://schemas.openxmlformats.org/officeDocument/2006/relationships/image" Target="NULL"/><Relationship Id="rId27" Type="http://schemas.openxmlformats.org/officeDocument/2006/relationships/customXml" Target="../ink/ink24.xml"/><Relationship Id="rId30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customXml" Target="../ink/ink32.xml"/><Relationship Id="rId18" Type="http://schemas.openxmlformats.org/officeDocument/2006/relationships/image" Target="../media/image39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710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610.png"/><Relationship Id="rId4" Type="http://schemas.openxmlformats.org/officeDocument/2006/relationships/image" Target="../media/image310.png"/><Relationship Id="rId9" Type="http://schemas.openxmlformats.org/officeDocument/2006/relationships/customXml" Target="../ink/ink30.xml"/><Relationship Id="rId1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customXml" Target="../ink/ink40.xml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300.png"/><Relationship Id="rId2" Type="http://schemas.openxmlformats.org/officeDocument/2006/relationships/image" Target="../media/image1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40.png"/><Relationship Id="rId4" Type="http://schemas.openxmlformats.org/officeDocument/2006/relationships/image" Target="../media/image260.png"/><Relationship Id="rId9" Type="http://schemas.openxmlformats.org/officeDocument/2006/relationships/customXml" Target="../ink/ink38.xml"/><Relationship Id="rId14" Type="http://schemas.openxmlformats.org/officeDocument/2006/relationships/image" Target="../media/image3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43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45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48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5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58.xml"/><Relationship Id="rId18" Type="http://schemas.openxmlformats.org/officeDocument/2006/relationships/image" Target="../media/image58.png"/><Relationship Id="rId3" Type="http://schemas.openxmlformats.org/officeDocument/2006/relationships/customXml" Target="../ink/ink53.xml"/><Relationship Id="rId21" Type="http://schemas.openxmlformats.org/officeDocument/2006/relationships/customXml" Target="../ink/ink62.xml"/><Relationship Id="rId7" Type="http://schemas.openxmlformats.org/officeDocument/2006/relationships/customXml" Target="../ink/ink55.xml"/><Relationship Id="rId12" Type="http://schemas.openxmlformats.org/officeDocument/2006/relationships/image" Target="../media/image55.png"/><Relationship Id="rId17" Type="http://schemas.openxmlformats.org/officeDocument/2006/relationships/customXml" Target="../ink/ink60.xml"/><Relationship Id="rId2" Type="http://schemas.openxmlformats.org/officeDocument/2006/relationships/image" Target="../media/image1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10" Type="http://schemas.openxmlformats.org/officeDocument/2006/relationships/image" Target="../media/image54.png"/><Relationship Id="rId19" Type="http://schemas.openxmlformats.org/officeDocument/2006/relationships/customXml" Target="../ink/ink61.xml"/><Relationship Id="rId4" Type="http://schemas.openxmlformats.org/officeDocument/2006/relationships/image" Target="../media/image51.png"/><Relationship Id="rId9" Type="http://schemas.openxmlformats.org/officeDocument/2006/relationships/customXml" Target="../ink/ink56.xml"/><Relationship Id="rId1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68.xml"/><Relationship Id="rId18" Type="http://schemas.openxmlformats.org/officeDocument/2006/relationships/image" Target="../media/image66.png"/><Relationship Id="rId26" Type="http://schemas.openxmlformats.org/officeDocument/2006/relationships/image" Target="NULL"/><Relationship Id="rId3" Type="http://schemas.openxmlformats.org/officeDocument/2006/relationships/customXml" Target="../ink/ink63.xml"/><Relationship Id="rId21" Type="http://schemas.openxmlformats.org/officeDocument/2006/relationships/customXml" Target="../ink/ink72.xml"/><Relationship Id="rId7" Type="http://schemas.openxmlformats.org/officeDocument/2006/relationships/customXml" Target="../ink/ink65.xml"/><Relationship Id="rId12" Type="http://schemas.openxmlformats.org/officeDocument/2006/relationships/image" Target="../media/image63.png"/><Relationship Id="rId17" Type="http://schemas.openxmlformats.org/officeDocument/2006/relationships/customXml" Target="../ink/ink70.xml"/><Relationship Id="rId25" Type="http://schemas.openxmlformats.org/officeDocument/2006/relationships/customXml" Target="../ink/ink74.xml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67.xml"/><Relationship Id="rId24" Type="http://schemas.openxmlformats.org/officeDocument/2006/relationships/image" Target="../media/image69.png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28" Type="http://schemas.openxmlformats.org/officeDocument/2006/relationships/image" Target="NULL"/><Relationship Id="rId10" Type="http://schemas.openxmlformats.org/officeDocument/2006/relationships/image" Target="../media/image62.png"/><Relationship Id="rId19" Type="http://schemas.openxmlformats.org/officeDocument/2006/relationships/customXml" Target="../ink/ink71.xml"/><Relationship Id="rId4" Type="http://schemas.openxmlformats.org/officeDocument/2006/relationships/image" Target="../media/image59.png"/><Relationship Id="rId9" Type="http://schemas.openxmlformats.org/officeDocument/2006/relationships/customXml" Target="../ink/ink66.xml"/><Relationship Id="rId14" Type="http://schemas.openxmlformats.org/officeDocument/2006/relationships/image" Target="../media/image64.png"/><Relationship Id="rId22" Type="http://schemas.openxmlformats.org/officeDocument/2006/relationships/image" Target="../media/image68.png"/><Relationship Id="rId27" Type="http://schemas.openxmlformats.org/officeDocument/2006/relationships/customXml" Target="../ink/ink7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77.xml"/><Relationship Id="rId7" Type="http://schemas.openxmlformats.org/officeDocument/2006/relationships/customXml" Target="../ink/ink7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78.xml"/><Relationship Id="rId4" Type="http://schemas.openxmlformats.org/officeDocument/2006/relationships/image" Target="../media/image1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Midterm 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r>
              <a:rPr sz="2800" spc="-20" dirty="0">
                <a:latin typeface="Calibri"/>
                <a:cs typeface="Calibri"/>
              </a:rPr>
              <a:t>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5DD7A-E528-B881-8BEB-8E3C2F2DEC1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0B177-BE55-77F8-F0D8-25FEBF474482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76A4F-6AAF-E6F9-0C0B-56116531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9A7F7-D1F1-01C3-3643-FFA04307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58006F-0E3B-D00F-57CA-53EC11E00E59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D7147-01A5-433D-2E3C-9B31DE4D34D6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6C57A-E176-0196-2488-77EE5AD5CDAC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BD0EE-8BC5-A010-8A1F-18668097B4AB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943CD7-9B5E-7F74-3375-BA5F555C2A4C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943CD7-9B5E-7F74-3375-BA5F555C2A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89FDCE-755A-FB52-064D-09EB570B5AEA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89FDCE-755A-FB52-064D-09EB570B5A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CA1EFD-B353-64ED-4A13-333E9DF37378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CA1EFD-B353-64ED-4A13-333E9DF373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AAB1438-8F29-46F5-CD6E-805F3A606383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6980012-EE6E-52E3-B8F6-93EFD338168A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6980012-EE6E-52E3-B8F6-93EFD33816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607"/>
                <a:ext cx="385920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57116FD-452A-73CE-078A-03028F071586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57116FD-452A-73CE-078A-03028F0715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821" y="188667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F770855-48C8-9574-E25B-386D25CC0618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77F813-3D2C-9FC6-F391-E04E930406B0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77F813-3D2C-9FC6-F391-E04E930406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0714"/>
                <a:ext cx="63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B48DDA5-0EB2-D9DB-BFE9-325EFB2A0A06}"/>
                  </a:ext>
                </a:extLst>
              </p14:cNvPr>
              <p14:cNvContentPartPr/>
              <p14:nvPr/>
            </p14:nvContentPartPr>
            <p14:xfrm>
              <a:off x="3030061" y="2297434"/>
              <a:ext cx="1850760" cy="35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B48DDA5-0EB2-D9DB-BFE9-325EFB2A0A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2061" y="2279614"/>
                <a:ext cx="1886400" cy="70924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D09AD52-15B9-1348-F15C-3CB50E8AFE16}"/>
              </a:ext>
            </a:extLst>
          </p:cNvPr>
          <p:cNvSpPr txBox="1"/>
          <p:nvPr/>
        </p:nvSpPr>
        <p:spPr>
          <a:xfrm>
            <a:off x="749038" y="30241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</a:t>
            </a:r>
            <a:r>
              <a:rPr lang="en-US" i="1" dirty="0"/>
              <a:t>object</a:t>
            </a:r>
            <a:r>
              <a:rPr lang="en-US" dirty="0"/>
              <a:t> that this method was called on (student1)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93B87-1501-41B9-8D64-4EDD787EEA6B}"/>
              </a:ext>
            </a:extLst>
          </p:cNvPr>
          <p:cNvSpPr txBox="1"/>
          <p:nvPr/>
        </p:nvSpPr>
        <p:spPr>
          <a:xfrm>
            <a:off x="2157513" y="341185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(return student1’s name attribute)</a:t>
            </a:r>
          </a:p>
        </p:txBody>
      </p:sp>
    </p:spTree>
    <p:extLst>
      <p:ext uri="{BB962C8B-B14F-4D97-AF65-F5344CB8AC3E}">
        <p14:creationId xmlns:p14="http://schemas.microsoft.com/office/powerpoint/2010/main" val="320954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67CDC-726F-16D2-C81C-5C45112148E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80C5D-D5C6-D996-2D59-774A4D8F87AB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FC620-6FCB-7518-B8F1-C7CC35B12629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B95F3-3C9E-91B3-4136-07990EC51602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89332C-B960-6ADD-8E14-AF5BB1EE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BFB5F1-2B79-32B5-5599-8685FF6B1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45FA5D-BFFE-AF3E-501C-AA8AF301A5C4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0045D-8D26-31AC-975F-227E4FF78B53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0251C1-9D07-C3B4-8166-26500C032075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F417DE-14DD-CE42-F99E-AC385A6E7D3D}"/>
              </a:ext>
            </a:extLst>
          </p:cNvPr>
          <p:cNvSpPr/>
          <p:nvPr/>
        </p:nvSpPr>
        <p:spPr>
          <a:xfrm>
            <a:off x="2209800" y="4746910"/>
            <a:ext cx="223724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allowToRegister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4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B6638-CC0C-9C50-8E75-DDBDEA2687BE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8CF35-BC13-7254-396D-09EE7D328A2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2391C-4AF4-E299-C2A4-5D664D43F9C8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9ED71-7CC4-4999-DD60-BD5F8D2B317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BFCA13-ABD3-7C03-CFA8-6E06CB29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622"/>
            <a:ext cx="7010400" cy="3478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596F7D-AAAC-6C71-B4D0-EA1E33B63B97}"/>
              </a:ext>
            </a:extLst>
          </p:cNvPr>
          <p:cNvSpPr txBox="1"/>
          <p:nvPr/>
        </p:nvSpPr>
        <p:spPr>
          <a:xfrm>
            <a:off x="7848600" y="1002113"/>
            <a:ext cx="3581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multiple conditions using the and operator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keyword in Java)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6989E1-9378-7DCE-72C1-2DC449193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8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AE670-B169-54F8-618B-A54A5F074166}"/>
              </a:ext>
            </a:extLst>
          </p:cNvPr>
          <p:cNvSpPr txBox="1"/>
          <p:nvPr/>
        </p:nvSpPr>
        <p:spPr>
          <a:xfrm>
            <a:off x="330636" y="2286000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{99, 81, 65, 46};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1E9B0-3D76-23B5-B8D2-2532F7DC3BFC}"/>
              </a:ext>
            </a:extLst>
          </p:cNvPr>
          <p:cNvSpPr txBox="1"/>
          <p:nvPr/>
        </p:nvSpPr>
        <p:spPr>
          <a:xfrm>
            <a:off x="304800" y="38207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Arrays are a </a:t>
            </a:r>
            <a:r>
              <a:rPr lang="en-US" sz="2000" i="1" dirty="0"/>
              <a:t>collection</a:t>
            </a:r>
            <a:r>
              <a:rPr lang="en-US" sz="2000" dirty="0"/>
              <a:t> of data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Once initialized, are </a:t>
            </a:r>
            <a:r>
              <a:rPr lang="en-US" sz="2000" b="1" dirty="0">
                <a:sym typeface="Wingdings" panose="05000000000000000000" pitchFamily="2" charset="2"/>
              </a:rPr>
              <a:t>fixed</a:t>
            </a:r>
            <a:r>
              <a:rPr lang="en-US" sz="2000" dirty="0">
                <a:sym typeface="Wingdings" panose="05000000000000000000" pitchFamily="2" charset="2"/>
              </a:rPr>
              <a:t> in size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Can only hold one data type 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5534B-5A3D-B01A-7D6F-96BD10ECD2B3}"/>
              </a:ext>
            </a:extLst>
          </p:cNvPr>
          <p:cNvSpPr txBox="1"/>
          <p:nvPr/>
        </p:nvSpPr>
        <p:spPr>
          <a:xfrm>
            <a:off x="304800" y="18288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and giving it a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04D33-34EF-596B-DFA4-E5691C427022}"/>
              </a:ext>
            </a:extLst>
          </p:cNvPr>
          <p:cNvSpPr txBox="1"/>
          <p:nvPr/>
        </p:nvSpPr>
        <p:spPr>
          <a:xfrm>
            <a:off x="330635" y="3657600"/>
            <a:ext cx="78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String[5];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A5D0FD-6BF1-AB28-2392-43CB0A4F4D48}"/>
              </a:ext>
            </a:extLst>
          </p:cNvPr>
          <p:cNvSpPr txBox="1"/>
          <p:nvPr/>
        </p:nvSpPr>
        <p:spPr>
          <a:xfrm>
            <a:off x="330636" y="3256872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allocating 5 empty spots (we need to fill them later)</a:t>
            </a:r>
          </a:p>
        </p:txBody>
      </p:sp>
      <p:graphicFrame>
        <p:nvGraphicFramePr>
          <p:cNvPr id="17" name="Table 19">
            <a:extLst>
              <a:ext uri="{FF2B5EF4-FFF2-40B4-BE49-F238E27FC236}">
                <a16:creationId xmlns:a16="http://schemas.microsoft.com/office/drawing/2014/main" id="{816206BD-F35F-3C1B-7098-74A6C86A5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1854"/>
              </p:ext>
            </p:extLst>
          </p:nvPr>
        </p:nvGraphicFramePr>
        <p:xfrm>
          <a:off x="3007447" y="48541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2646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3761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483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44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115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7B56376-92CC-115C-B0EE-79A69DEE77F2}"/>
              </a:ext>
            </a:extLst>
          </p:cNvPr>
          <p:cNvSpPr txBox="1"/>
          <p:nvPr/>
        </p:nvSpPr>
        <p:spPr>
          <a:xfrm>
            <a:off x="1056553" y="4854152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CC83A-C294-1CEA-B2B2-DD8AC3669521}"/>
              </a:ext>
            </a:extLst>
          </p:cNvPr>
          <p:cNvSpPr txBox="1"/>
          <p:nvPr/>
        </p:nvSpPr>
        <p:spPr>
          <a:xfrm>
            <a:off x="1371600" y="5732691"/>
            <a:ext cx="612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endParaRPr lang="en-US" sz="2000" dirty="0"/>
          </a:p>
        </p:txBody>
      </p:sp>
      <p:graphicFrame>
        <p:nvGraphicFramePr>
          <p:cNvPr id="20" name="Table 28">
            <a:extLst>
              <a:ext uri="{FF2B5EF4-FFF2-40B4-BE49-F238E27FC236}">
                <a16:creationId xmlns:a16="http://schemas.microsoft.com/office/drawing/2014/main" id="{44053E7E-D171-4FB3-031F-53BB9630E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82546"/>
              </p:ext>
            </p:extLst>
          </p:nvPr>
        </p:nvGraphicFramePr>
        <p:xfrm>
          <a:off x="3016931" y="57494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1839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1570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14441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8655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08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146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BD801-52BD-C92D-D8CB-7B93D9C2E09C}"/>
                  </a:ext>
                </a:extLst>
              </p14:cNvPr>
              <p14:cNvContentPartPr/>
              <p14:nvPr/>
            </p14:nvContentPartPr>
            <p14:xfrm>
              <a:off x="3954986" y="4605106"/>
              <a:ext cx="163800" cy="14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BD801-52BD-C92D-D8CB-7B93D9C2E0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986" y="4596106"/>
                <a:ext cx="181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1FCDDF-69B3-9E6D-7433-269E032B3362}"/>
                  </a:ext>
                </a:extLst>
              </p14:cNvPr>
              <p14:cNvContentPartPr/>
              <p14:nvPr/>
            </p14:nvContentPartPr>
            <p14:xfrm>
              <a:off x="6054866" y="4595386"/>
              <a:ext cx="12600" cy="201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1FCDDF-69B3-9E6D-7433-269E032B33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5601" y="4586386"/>
                <a:ext cx="30759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277BFF7-6DB4-3510-B941-1F4908B7E092}"/>
                  </a:ext>
                </a:extLst>
              </p14:cNvPr>
              <p14:cNvContentPartPr/>
              <p14:nvPr/>
            </p14:nvContentPartPr>
            <p14:xfrm>
              <a:off x="7903466" y="4553266"/>
              <a:ext cx="312120" cy="251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277BFF7-6DB4-3510-B941-1F4908B7E0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4466" y="4544253"/>
                <a:ext cx="329760" cy="269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34CD55B-02C5-FE29-8924-9F4CAB332720}"/>
                  </a:ext>
                </a:extLst>
              </p14:cNvPr>
              <p14:cNvContentPartPr/>
              <p14:nvPr/>
            </p14:nvContentPartPr>
            <p14:xfrm>
              <a:off x="10065266" y="4563706"/>
              <a:ext cx="230040" cy="201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34CD55B-02C5-FE29-8924-9F4CAB3327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6266" y="4554722"/>
                <a:ext cx="247680" cy="21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8EDB6C-7FAD-30BA-E286-EBF4FC565597}"/>
                  </a:ext>
                </a:extLst>
              </p14:cNvPr>
              <p14:cNvContentPartPr/>
              <p14:nvPr/>
            </p14:nvContentPartPr>
            <p14:xfrm>
              <a:off x="3741866" y="5486026"/>
              <a:ext cx="171720" cy="150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8EDB6C-7FAD-30BA-E286-EBF4FC5655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2866" y="5477047"/>
                <a:ext cx="189360" cy="16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B78FB7-6071-AB50-345F-CBB1252A7014}"/>
                  </a:ext>
                </a:extLst>
              </p14:cNvPr>
              <p14:cNvContentPartPr/>
              <p14:nvPr/>
            </p14:nvContentPartPr>
            <p14:xfrm>
              <a:off x="5477786" y="5529226"/>
              <a:ext cx="3960" cy="117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B78FB7-6071-AB50-345F-CBB1252A70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9536" y="5520226"/>
                <a:ext cx="2013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D2199F-59D9-9307-AF20-E7AF985F3609}"/>
                  </a:ext>
                </a:extLst>
              </p14:cNvPr>
              <p14:cNvContentPartPr/>
              <p14:nvPr/>
            </p14:nvContentPartPr>
            <p14:xfrm>
              <a:off x="6918506" y="5516986"/>
              <a:ext cx="340560" cy="214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D2199F-59D9-9307-AF20-E7AF985F36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9516" y="5507986"/>
                <a:ext cx="358181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CAD1D72-B233-B4BC-6891-5D1FAD38DE9F}"/>
                  </a:ext>
                </a:extLst>
              </p14:cNvPr>
              <p14:cNvContentPartPr/>
              <p14:nvPr/>
            </p14:nvContentPartPr>
            <p14:xfrm>
              <a:off x="8613746" y="5458306"/>
              <a:ext cx="199440" cy="159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CAD1D72-B233-B4BC-6891-5D1FAD38DE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4730" y="5449306"/>
                <a:ext cx="217112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22054B8-084D-0D0A-2698-A0FB9B29B93C}"/>
              </a:ext>
            </a:extLst>
          </p:cNvPr>
          <p:cNvGrpSpPr/>
          <p:nvPr/>
        </p:nvGrpSpPr>
        <p:grpSpPr>
          <a:xfrm>
            <a:off x="10230866" y="5462626"/>
            <a:ext cx="126720" cy="239760"/>
            <a:chOff x="10230866" y="5462626"/>
            <a:chExt cx="1267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FEA3E4-080D-B095-2DF6-C4F2BBFF66C4}"/>
                    </a:ext>
                  </a:extLst>
                </p14:cNvPr>
                <p14:cNvContentPartPr/>
                <p14:nvPr/>
              </p14:nvContentPartPr>
              <p14:xfrm>
                <a:off x="10230866" y="5478106"/>
                <a:ext cx="126720" cy="10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22226" y="5469466"/>
                  <a:ext cx="14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AF686E-5AFB-CF54-BB80-104CC02EF693}"/>
                    </a:ext>
                  </a:extLst>
                </p14:cNvPr>
                <p14:cNvContentPartPr/>
                <p14:nvPr/>
              </p14:nvContentPartPr>
              <p14:xfrm>
                <a:off x="10332746" y="5462626"/>
                <a:ext cx="3960" cy="23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3746" y="5453986"/>
                  <a:ext cx="216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BF055E-8A0B-F72D-BDCA-C3A0CBF3414F}"/>
                  </a:ext>
                </a:extLst>
              </p14:cNvPr>
              <p14:cNvContentPartPr/>
              <p14:nvPr/>
            </p14:nvContentPartPr>
            <p14:xfrm>
              <a:off x="7762346" y="1926706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BF055E-8A0B-F72D-BDCA-C3A0CBF341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3346" y="1917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4FB3957-AC83-4061-9591-CEDF1B086B8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59066" y="480399"/>
            <a:ext cx="4389251" cy="3442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CD7086-F615-5967-0ADC-72E85673C71C}"/>
              </a:ext>
            </a:extLst>
          </p:cNvPr>
          <p:cNvSpPr txBox="1"/>
          <p:nvPr/>
        </p:nvSpPr>
        <p:spPr>
          <a:xfrm>
            <a:off x="7315200" y="7665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65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B6848F-E6CC-CA44-8824-89F68711725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91400" y="1332353"/>
            <a:ext cx="4389252" cy="3188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4338470-BAD7-FCAA-87EA-2C91F26B71F7}"/>
              </a:ext>
            </a:extLst>
          </p:cNvPr>
          <p:cNvSpPr/>
          <p:nvPr/>
        </p:nvSpPr>
        <p:spPr>
          <a:xfrm>
            <a:off x="7162800" y="382072"/>
            <a:ext cx="4876800" cy="166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BB4504-5699-3BED-B712-F623824D3662}"/>
              </a:ext>
            </a:extLst>
          </p:cNvPr>
          <p:cNvGrpSpPr/>
          <p:nvPr/>
        </p:nvGrpSpPr>
        <p:grpSpPr>
          <a:xfrm>
            <a:off x="4622426" y="917955"/>
            <a:ext cx="102600" cy="142920"/>
            <a:chOff x="4622426" y="917955"/>
            <a:chExt cx="1026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0197C6-E87A-29D9-07F2-4ADC870B4270}"/>
                    </a:ext>
                  </a:extLst>
                </p14:cNvPr>
                <p14:cNvContentPartPr/>
                <p14:nvPr/>
              </p14:nvContentPartPr>
              <p14:xfrm>
                <a:off x="4622426" y="929835"/>
                <a:ext cx="2520" cy="13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3426" y="920835"/>
                  <a:ext cx="20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ACAA85-4F5A-1006-0FA7-6F1366B713D0}"/>
                    </a:ext>
                  </a:extLst>
                </p14:cNvPr>
                <p14:cNvContentPartPr/>
                <p14:nvPr/>
              </p14:nvContentPartPr>
              <p14:xfrm>
                <a:off x="4724666" y="917955"/>
                <a:ext cx="360" cy="13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16026" y="908955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FF0907-5A1F-0048-F23C-002CD948444B}"/>
                  </a:ext>
                </a:extLst>
              </p14:cNvPr>
              <p14:cNvContentPartPr/>
              <p14:nvPr/>
            </p14:nvContentPartPr>
            <p14:xfrm>
              <a:off x="4583546" y="1160595"/>
              <a:ext cx="220320" cy="157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FF0907-5A1F-0048-F23C-002CD948444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4561" y="1151595"/>
                <a:ext cx="237931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24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652A5-1045-536F-E332-79093BC7A8F0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4CD5D-CAB8-36F2-DFBA-32EFEE95A376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D2FE1-3D06-6ECE-86DE-7CC21DE287C2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96638-1F3F-82F8-EE0D-346F3C60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488D1-352E-07AF-8BC6-A5C0631F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2000"/>
            <a:ext cx="4230029" cy="11515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BED736-3B1D-B42B-AAD3-052B19AA3EF1}"/>
              </a:ext>
            </a:extLst>
          </p:cNvPr>
          <p:cNvSpPr/>
          <p:nvPr/>
        </p:nvSpPr>
        <p:spPr>
          <a:xfrm>
            <a:off x="6629400" y="4325198"/>
            <a:ext cx="2514600" cy="7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will give you the exact same output…</a:t>
            </a:r>
          </a:p>
        </p:txBody>
      </p:sp>
    </p:spTree>
    <p:extLst>
      <p:ext uri="{BB962C8B-B14F-4D97-AF65-F5344CB8AC3E}">
        <p14:creationId xmlns:p14="http://schemas.microsoft.com/office/powerpoint/2010/main" val="17229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3624F-1655-0D86-65E7-5FD37A0EAC93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49D44-CC23-F099-D366-61B561682D0B}"/>
              </a:ext>
            </a:extLst>
          </p:cNvPr>
          <p:cNvSpPr txBox="1"/>
          <p:nvPr/>
        </p:nvSpPr>
        <p:spPr>
          <a:xfrm>
            <a:off x="5181600" y="1676400"/>
            <a:ext cx="45961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If condition is true, 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AB2DD0-3022-DB39-21AF-8E540BFF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374"/>
            <a:ext cx="3962400" cy="2005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9583C9-7F88-AEF7-6C07-117950BC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0" y="4267200"/>
            <a:ext cx="4026710" cy="21177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9880D3-D8F5-9BC1-E3A8-96F1CE05D081}"/>
              </a:ext>
            </a:extLst>
          </p:cNvPr>
          <p:cNvSpPr txBox="1"/>
          <p:nvPr/>
        </p:nvSpPr>
        <p:spPr>
          <a:xfrm>
            <a:off x="5105400" y="4724400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do have to worry about the possibility of infinite loops….</a:t>
            </a:r>
          </a:p>
        </p:txBody>
      </p:sp>
    </p:spTree>
    <p:extLst>
      <p:ext uri="{BB962C8B-B14F-4D97-AF65-F5344CB8AC3E}">
        <p14:creationId xmlns:p14="http://schemas.microsoft.com/office/powerpoint/2010/main" val="61199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06D85-D053-92EE-6EE7-7FA43F522B1D}"/>
              </a:ext>
            </a:extLst>
          </p:cNvPr>
          <p:cNvSpPr txBox="1"/>
          <p:nvPr/>
        </p:nvSpPr>
        <p:spPr>
          <a:xfrm>
            <a:off x="5943600" y="2298899"/>
            <a:ext cx="26853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CA1C5-42CF-33EE-7676-C3893A46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917"/>
            <a:ext cx="5172866" cy="2181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E0EB2A-D19D-9E11-B263-A2622C0EAF09}"/>
              </a:ext>
            </a:extLst>
          </p:cNvPr>
          <p:cNvSpPr/>
          <p:nvPr/>
        </p:nvSpPr>
        <p:spPr>
          <a:xfrm rot="20205243">
            <a:off x="77484" y="868146"/>
            <a:ext cx="116774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939ED-51D4-50A9-C6FF-DD65AEED77E8}"/>
              </a:ext>
            </a:extLst>
          </p:cNvPr>
          <p:cNvSpPr txBox="1"/>
          <p:nvPr/>
        </p:nvSpPr>
        <p:spPr>
          <a:xfrm>
            <a:off x="1828800" y="533400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do/while </a:t>
            </a:r>
            <a:r>
              <a:rPr lang="en-US" dirty="0"/>
              <a:t>loop will always execute the body of the loop once, and then check the condition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26A5F-4CBC-E162-525C-5CD8B2A51328}"/>
              </a:ext>
            </a:extLst>
          </p:cNvPr>
          <p:cNvSpPr txBox="1"/>
          <p:nvPr/>
        </p:nvSpPr>
        <p:spPr>
          <a:xfrm>
            <a:off x="5029200" y="5181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You are guaranteed at least one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128745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563FB-5895-433D-7D08-09D0BC7981C3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47D75-93B9-D384-6BA0-E6488C879600}"/>
              </a:ext>
            </a:extLst>
          </p:cNvPr>
          <p:cNvSpPr txBox="1"/>
          <p:nvPr/>
        </p:nvSpPr>
        <p:spPr>
          <a:xfrm>
            <a:off x="144752" y="237389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639D51-4004-9040-ED84-32AF38674E19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C4237C39-F3F1-4979-8E37-3EE9648D17B3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19FAD67A-A9E3-46EB-DA8B-A2F12466FEE9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23612B9-A241-7BE7-6181-F1FB51528C8A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FCFCB1F-A76F-81C7-A581-C99DD06367D6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98BDA-AD54-D10E-D6D7-00A52D4B47AD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951FF65-1D1A-0B6A-6EEE-9B00D450AF56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53B0825-5061-4785-6189-426149432D52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19CA3F-E7A5-FDD8-BEE7-B89CFC19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A27B84-4979-23BB-0481-91F5738EB28A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64596-473E-288C-830B-A3FE4A972331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02D9282-C733-9B66-D2AC-AD83DE6B891A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2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0D572-7B3D-0939-1DF2-9BFB0C657729}"/>
              </a:ext>
            </a:extLst>
          </p:cNvPr>
          <p:cNvSpPr txBox="1"/>
          <p:nvPr/>
        </p:nvSpPr>
        <p:spPr>
          <a:xfrm>
            <a:off x="216133" y="155800"/>
            <a:ext cx="952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4C30F-B424-52C4-F621-CB86861D0F06}"/>
              </a:ext>
            </a:extLst>
          </p:cNvPr>
          <p:cNvSpPr txBox="1"/>
          <p:nvPr/>
        </p:nvSpPr>
        <p:spPr>
          <a:xfrm>
            <a:off x="123133" y="292322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3BADA7-7ACB-4F15-C12F-C567CD629915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D414AD7F-53F7-7979-B37B-5AD91322E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02429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“test”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9A2415-B846-7A91-F68E-3C31869532B3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04E7A2-AC9D-15DA-687F-A66500A49D4D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C169F0-65D7-0ECE-083C-7D06D1FE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400642-767E-7B1E-1305-60CB89CEB00A}"/>
              </a:ext>
            </a:extLst>
          </p:cNvPr>
          <p:cNvSpPr txBox="1"/>
          <p:nvPr/>
        </p:nvSpPr>
        <p:spPr>
          <a:xfrm>
            <a:off x="151670" y="523653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will also 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person3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(and vice versa)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625E98-FE42-E807-A27B-063A30A93967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5A6C7D-F827-7288-C5CC-442ED90260A8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33642-0AC1-B102-62E7-281D28D134C1}"/>
              </a:ext>
            </a:extLst>
          </p:cNvPr>
          <p:cNvSpPr txBox="1"/>
          <p:nvPr/>
        </p:nvSpPr>
        <p:spPr>
          <a:xfrm>
            <a:off x="123133" y="5639036"/>
            <a:ext cx="7090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(person1.getName())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(person3.getName())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0795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E61BC-956C-B9EC-8F6C-DFBD23759B34}"/>
              </a:ext>
            </a:extLst>
          </p:cNvPr>
          <p:cNvSpPr txBox="1"/>
          <p:nvPr/>
        </p:nvSpPr>
        <p:spPr>
          <a:xfrm>
            <a:off x="830036" y="533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CF5B4-1EFF-3352-1056-8815B066705C}"/>
              </a:ext>
            </a:extLst>
          </p:cNvPr>
          <p:cNvSpPr txBox="1"/>
          <p:nvPr/>
        </p:nvSpPr>
        <p:spPr>
          <a:xfrm>
            <a:off x="176751" y="2667000"/>
            <a:ext cx="1205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Java, we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/>
              <a:t> keyword to indicate that a class is inheriting from another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5597-FC08-E488-EDA8-B69E0AC46D1B}"/>
              </a:ext>
            </a:extLst>
          </p:cNvPr>
          <p:cNvSpPr txBox="1"/>
          <p:nvPr/>
        </p:nvSpPr>
        <p:spPr>
          <a:xfrm>
            <a:off x="533400" y="3882713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E6BC9-244B-B31D-FF0A-3215DF364A7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92264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914400" y="1600200"/>
            <a:ext cx="53399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Lab this week</a:t>
            </a:r>
          </a:p>
          <a:p>
            <a:endParaRPr lang="en-US" sz="2400" dirty="0"/>
          </a:p>
          <a:p>
            <a:r>
              <a:rPr lang="en-US" sz="2400" dirty="0"/>
              <a:t>Midterm Exam Wednesday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Program 2 due </a:t>
            </a:r>
            <a:r>
              <a:rPr lang="en-US" sz="2400" b="1" dirty="0"/>
              <a:t>Friday</a:t>
            </a:r>
            <a:r>
              <a:rPr lang="en-US" sz="2400" dirty="0"/>
              <a:t> 10/11 @ 11:59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3797-AC54-ABBA-3A01-63102FE6D321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12CB6-EB78-C81C-B69D-F6689C823E60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7A22DAB-F95E-5251-9AE4-F34B261DC50B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E46279-B277-8043-66B4-6CAD9F0B6E46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2F7BE-F971-9C64-5A85-E5DF69E7ADAD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34E74-62EE-554A-0009-285880D3D75B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82F0A-2471-003E-B5CB-2D440275F4CC}"/>
              </a:ext>
            </a:extLst>
          </p:cNvPr>
          <p:cNvSpPr txBox="1"/>
          <p:nvPr/>
        </p:nvSpPr>
        <p:spPr>
          <a:xfrm>
            <a:off x="10442630" y="321346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Inherited!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512CA-DCCB-E16D-5F74-3DB4838A241A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8566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15ABE-F25C-7CCD-2B9C-E5185A9DAE0B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29F820-38C3-9134-6156-0465B82D6D76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F69897-30F4-B4FD-DD59-08F9622AA6EE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9C242-F2F5-1AD4-7748-008B922FD322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1CD66-7BE1-07EB-FEE8-713CB9EF4F6A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649049-E235-52E6-A7C5-C734793209CA}"/>
              </a:ext>
            </a:extLst>
          </p:cNvPr>
          <p:cNvGrpSpPr/>
          <p:nvPr/>
        </p:nvGrpSpPr>
        <p:grpSpPr>
          <a:xfrm>
            <a:off x="9127465" y="633309"/>
            <a:ext cx="393480" cy="970560"/>
            <a:chOff x="9127465" y="633309"/>
            <a:chExt cx="39348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1DD2E8-EF4C-FD87-95AE-80D38C7542ED}"/>
                    </a:ext>
                  </a:extLst>
                </p14:cNvPr>
                <p14:cNvContentPartPr/>
                <p14:nvPr/>
              </p14:nvContentPartPr>
              <p14:xfrm>
                <a:off x="9271825" y="689469"/>
                <a:ext cx="248040" cy="21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54185" y="671469"/>
                  <a:ext cx="28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D5D696-B5DE-DD43-0D5A-33AB959F91F5}"/>
                    </a:ext>
                  </a:extLst>
                </p14:cNvPr>
                <p14:cNvContentPartPr/>
                <p14:nvPr/>
              </p14:nvContentPartPr>
              <p14:xfrm>
                <a:off x="9293065" y="633309"/>
                <a:ext cx="227880" cy="31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5425" y="615309"/>
                  <a:ext cx="263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D162F6-9F7A-4359-4B05-D7BEBDCC68EC}"/>
                    </a:ext>
                  </a:extLst>
                </p14:cNvPr>
                <p14:cNvContentPartPr/>
                <p14:nvPr/>
              </p14:nvContentPartPr>
              <p14:xfrm>
                <a:off x="9183625" y="1018149"/>
                <a:ext cx="248760" cy="16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5985" y="1000509"/>
                  <a:ext cx="28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5CB9E7-DB85-9772-5994-6D79EF887A33}"/>
                    </a:ext>
                  </a:extLst>
                </p14:cNvPr>
                <p14:cNvContentPartPr/>
                <p14:nvPr/>
              </p14:nvContentPartPr>
              <p14:xfrm>
                <a:off x="9214585" y="978189"/>
                <a:ext cx="17820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96585" y="960549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E34C94-D044-2952-405E-B71BE54B8D21}"/>
                    </a:ext>
                  </a:extLst>
                </p14:cNvPr>
                <p14:cNvContentPartPr/>
                <p14:nvPr/>
              </p14:nvContentPartPr>
              <p14:xfrm>
                <a:off x="9127465" y="1355109"/>
                <a:ext cx="28044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09825" y="1337469"/>
                  <a:ext cx="316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5BCA46-5CC8-0414-3D47-C78BB2DD9588}"/>
                    </a:ext>
                  </a:extLst>
                </p14:cNvPr>
                <p14:cNvContentPartPr/>
                <p14:nvPr/>
              </p14:nvContentPartPr>
              <p14:xfrm>
                <a:off x="9224665" y="1338909"/>
                <a:ext cx="167760" cy="26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6665" y="1321269"/>
                  <a:ext cx="20340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868EC7-1675-1DB6-F5FC-3203D81A7DA2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868EC7-1675-1DB6-F5FC-3203D81A7D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EAB9DB7-7819-EDE0-4286-E620540262BE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EAB9DB7-7819-EDE0-4286-E620540262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8625" y="1719429"/>
                <a:ext cx="363240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4777D79-73FE-4078-3068-015A35F337D3}"/>
              </a:ext>
            </a:extLst>
          </p:cNvPr>
          <p:cNvSpPr txBox="1"/>
          <p:nvPr/>
        </p:nvSpPr>
        <p:spPr>
          <a:xfrm>
            <a:off x="990600" y="5715000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Instead, we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keyword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891C1-4F35-3C3E-D310-F592DE4622C5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67945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2C6DE-2346-2ACB-7E3A-BCF8C38AE37F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C4C15-5338-F341-F965-212C59C98D9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9FCF0-185B-DA00-1EC7-9BEBF8157A42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55A3E-F72E-8612-B492-6D2E687E03A4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FA9E7-869D-979A-7894-E41084B7D3B4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7D2EA-A6A4-6281-CEBC-345E59321673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2DA82-4DEE-2D83-CCA0-B7389DD9BE7B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A53CF-0543-BE51-29E4-6F7AF4DE0B87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14E56C-B22B-CFE2-3042-8422B0AD5508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4371C5-5FEA-C98C-927C-17B338586C74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9AAB6E-F1FB-C0F2-0231-B9C2239871D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1C53FA-8F81-C02E-E8F4-7F3827215D1C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5" y="2051665"/>
                  <a:ext cx="4282197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DA500C-CBAF-8CDC-5999-A2C0CFC49DBA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33" y="237170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4DF023-C2F7-4A1E-4170-D745783C7BC3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45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DE2456D-A0D8-5318-FA4A-1CBD74DD77D5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DE2456D-A0D8-5318-FA4A-1CBD74DD77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55B797D-6D34-CD3C-4A95-3A1B47F82437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8944D7-CF23-2D8F-0C88-E438171BE759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89" y="4618105"/>
                  <a:ext cx="430528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FCB7D7-26FF-EE54-A811-361D0D4AD21D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9613" y="4810345"/>
                  <a:ext cx="43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401C7D-E524-F6D3-92AF-A4515920142B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221"/>
                  <a:ext cx="456120" cy="2414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1FD678-EAD6-07E1-995E-79C457A964AE}"/>
              </a:ext>
            </a:extLst>
          </p:cNvPr>
          <p:cNvSpPr txBox="1"/>
          <p:nvPr/>
        </p:nvSpPr>
        <p:spPr>
          <a:xfrm>
            <a:off x="127857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ACE2AB-DDBC-1BC9-2F6D-7282D20546DE}"/>
              </a:ext>
            </a:extLst>
          </p:cNvPr>
          <p:cNvSpPr txBox="1"/>
          <p:nvPr/>
        </p:nvSpPr>
        <p:spPr>
          <a:xfrm>
            <a:off x="4223929" y="23640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2C725B-7278-84E2-D7F3-B5A73CD1C34E}"/>
              </a:ext>
            </a:extLst>
          </p:cNvPr>
          <p:cNvSpPr txBox="1"/>
          <p:nvPr/>
        </p:nvSpPr>
        <p:spPr>
          <a:xfrm>
            <a:off x="8783464" y="2402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1B5F9B-2B3F-D923-8370-5B034C27BAB2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2FD7AA-A184-7C81-CB8D-571AD9DBE955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0BD92E-77C3-B865-A71D-23E5384F6323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92C4D8-8251-64AC-8A9B-6FF20C13B65C}"/>
              </a:ext>
            </a:extLst>
          </p:cNvPr>
          <p:cNvSpPr txBox="1"/>
          <p:nvPr/>
        </p:nvSpPr>
        <p:spPr>
          <a:xfrm>
            <a:off x="381000" y="27662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 (int)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7C816E-4459-639D-4675-25B094BEEDA8}"/>
              </a:ext>
            </a:extLst>
          </p:cNvPr>
          <p:cNvSpPr txBox="1"/>
          <p:nvPr/>
        </p:nvSpPr>
        <p:spPr>
          <a:xfrm>
            <a:off x="380999" y="378870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62021A-0BC2-7EED-A51A-257B1FD3998D}"/>
              </a:ext>
            </a:extLst>
          </p:cNvPr>
          <p:cNvSpPr txBox="1"/>
          <p:nvPr/>
        </p:nvSpPr>
        <p:spPr>
          <a:xfrm>
            <a:off x="4343401" y="269457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278BBD-72D7-D832-7067-FC51B890C57F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BC1A14-067E-3A59-0563-B6C8CDAFDF11}"/>
              </a:ext>
            </a:extLst>
          </p:cNvPr>
          <p:cNvSpPr txBox="1"/>
          <p:nvPr/>
        </p:nvSpPr>
        <p:spPr>
          <a:xfrm>
            <a:off x="8793748" y="27662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D45C0A-7C3A-3F44-38AA-3D806D69496E}"/>
              </a:ext>
            </a:extLst>
          </p:cNvPr>
          <p:cNvSpPr txBox="1"/>
          <p:nvPr/>
        </p:nvSpPr>
        <p:spPr>
          <a:xfrm>
            <a:off x="8793747" y="37887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952AD7-A540-1797-0F22-4D7E3919E67B}"/>
              </a:ext>
            </a:extLst>
          </p:cNvPr>
          <p:cNvSpPr txBox="1"/>
          <p:nvPr/>
        </p:nvSpPr>
        <p:spPr>
          <a:xfrm>
            <a:off x="9000254" y="52921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  (String)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A39606-0627-0CF2-BAFB-DBE5B1C65C95}"/>
              </a:ext>
            </a:extLst>
          </p:cNvPr>
          <p:cNvSpPr txBox="1"/>
          <p:nvPr/>
        </p:nvSpPr>
        <p:spPr>
          <a:xfrm>
            <a:off x="9000254" y="58638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1EEEF8-4CFE-C6B3-FDCE-C027BB3C9EB6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B1CACD-CF17-9D1F-33A5-3B797A2D6958}"/>
              </a:ext>
            </a:extLst>
          </p:cNvPr>
          <p:cNvSpPr txBox="1"/>
          <p:nvPr/>
        </p:nvSpPr>
        <p:spPr>
          <a:xfrm>
            <a:off x="91762" y="530608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dirty="0"/>
              <a:t> object has access to the following instance fields and methods: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440727-C265-9BC7-344C-42071AE2269F}"/>
              </a:ext>
            </a:extLst>
          </p:cNvPr>
          <p:cNvSpPr txBox="1"/>
          <p:nvPr/>
        </p:nvSpPr>
        <p:spPr>
          <a:xfrm>
            <a:off x="3809414" y="5004665"/>
            <a:ext cx="1576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CED2F9-8FD0-55FC-6336-7D02EADB03DB}"/>
              </a:ext>
            </a:extLst>
          </p:cNvPr>
          <p:cNvSpPr txBox="1"/>
          <p:nvPr/>
        </p:nvSpPr>
        <p:spPr>
          <a:xfrm>
            <a:off x="5235281" y="5004665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0BA4693-FB2A-D89A-3441-1CDC743BB1E5}"/>
              </a:ext>
            </a:extLst>
          </p:cNvPr>
          <p:cNvSpPr/>
          <p:nvPr/>
        </p:nvSpPr>
        <p:spPr>
          <a:xfrm>
            <a:off x="119836" y="5081007"/>
            <a:ext cx="7848600" cy="1342313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41A84-A8C3-DD86-13BB-0214D594E1FB}"/>
              </a:ext>
            </a:extLst>
          </p:cNvPr>
          <p:cNvSpPr txBox="1"/>
          <p:nvPr/>
        </p:nvSpPr>
        <p:spPr>
          <a:xfrm>
            <a:off x="858253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methods </a:t>
            </a:r>
            <a:r>
              <a:rPr lang="en-US" sz="2800" dirty="0"/>
              <a:t>are methods in Java that can be called without creating an object of a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C4F86-9C63-463D-0790-DEFC639C390C}"/>
              </a:ext>
            </a:extLst>
          </p:cNvPr>
          <p:cNvSpPr txBox="1"/>
          <p:nvPr/>
        </p:nvSpPr>
        <p:spPr>
          <a:xfrm>
            <a:off x="152399" y="1430867"/>
            <a:ext cx="6124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FAF171-6F5D-AE62-9DA0-1FB084289EC0}"/>
              </a:ext>
            </a:extLst>
          </p:cNvPr>
          <p:cNvSpPr txBox="1"/>
          <p:nvPr/>
        </p:nvSpPr>
        <p:spPr>
          <a:xfrm>
            <a:off x="1219200" y="3399903"/>
            <a:ext cx="9240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static method is in another class, we can access it by giving the class name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Once again, I do not need to create 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 object to call this static method</a:t>
            </a:r>
          </a:p>
          <a:p>
            <a:endParaRPr lang="en-US" sz="2400" dirty="0"/>
          </a:p>
          <a:p>
            <a:r>
              <a:rPr lang="en-US" sz="2400" dirty="0"/>
              <a:t>However, now objects are no longer an implicit argument to this method (cant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/>
              <a:t> anymore)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A10201-5107-9EE9-7318-B17E9CAE9C3F}"/>
              </a:ext>
            </a:extLst>
          </p:cNvPr>
          <p:cNvCxnSpPr>
            <a:cxnSpLocks/>
          </p:cNvCxnSpPr>
          <p:nvPr/>
        </p:nvCxnSpPr>
        <p:spPr>
          <a:xfrm>
            <a:off x="6400800" y="1269706"/>
            <a:ext cx="0" cy="1930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C9FC74-ABF5-4786-0C41-297C6AF87AA3}"/>
                  </a:ext>
                </a:extLst>
              </p14:cNvPr>
              <p14:cNvContentPartPr/>
              <p14:nvPr/>
            </p14:nvContentPartPr>
            <p14:xfrm>
              <a:off x="2040776" y="2097540"/>
              <a:ext cx="1490400" cy="13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C9FC74-ABF5-4786-0C41-297C6AF87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6763" y="1989540"/>
                <a:ext cx="1598066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FDC87B-DA43-C59A-CA08-7553FCEC66B2}"/>
                  </a:ext>
                </a:extLst>
              </p14:cNvPr>
              <p14:cNvContentPartPr/>
              <p14:nvPr/>
            </p14:nvContentPartPr>
            <p14:xfrm>
              <a:off x="8229176" y="1493100"/>
              <a:ext cx="1488240" cy="42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FDC87B-DA43-C59A-CA08-7553FCEC66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5176" y="1385100"/>
                <a:ext cx="1595880" cy="257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66D70AA-00CC-5E6F-E602-AF9927E0A8F9}"/>
              </a:ext>
            </a:extLst>
          </p:cNvPr>
          <p:cNvSpPr/>
          <p:nvPr/>
        </p:nvSpPr>
        <p:spPr>
          <a:xfrm>
            <a:off x="2286000" y="274320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StaticDemo.java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B5D42-9391-ECA1-A0ED-A249D5BCFAF3}"/>
              </a:ext>
            </a:extLst>
          </p:cNvPr>
          <p:cNvSpPr/>
          <p:nvPr/>
        </p:nvSpPr>
        <p:spPr>
          <a:xfrm>
            <a:off x="8041823" y="271603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AnotherClass.java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C8287-25B6-5F41-8774-571F4FCCD4A7}"/>
              </a:ext>
            </a:extLst>
          </p:cNvPr>
          <p:cNvSpPr txBox="1"/>
          <p:nvPr/>
        </p:nvSpPr>
        <p:spPr>
          <a:xfrm>
            <a:off x="6525129" y="1317119"/>
            <a:ext cx="61240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827219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9B877-5628-EE7F-9681-6F1C13E795CA}"/>
              </a:ext>
            </a:extLst>
          </p:cNvPr>
          <p:cNvSpPr txBox="1"/>
          <p:nvPr/>
        </p:nvSpPr>
        <p:spPr>
          <a:xfrm>
            <a:off x="12192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 Classes </a:t>
            </a:r>
            <a:r>
              <a:rPr lang="en-US" sz="2800" dirty="0"/>
              <a:t>are restricted classes that cannot be used to create objects. To access it, it must be inherited from another 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EA334-3976-7247-68C3-8127D5FD8C88}"/>
              </a:ext>
            </a:extLst>
          </p:cNvPr>
          <p:cNvSpPr txBox="1"/>
          <p:nvPr/>
        </p:nvSpPr>
        <p:spPr>
          <a:xfrm>
            <a:off x="1219200" y="19812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r>
              <a:rPr lang="en-US" sz="2400" dirty="0"/>
              <a:t>      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CC612-0E9B-1BCC-6852-4FB09DA93112}"/>
              </a:ext>
            </a:extLst>
          </p:cNvPr>
          <p:cNvSpPr txBox="1"/>
          <p:nvPr/>
        </p:nvSpPr>
        <p:spPr>
          <a:xfrm>
            <a:off x="1219200" y="3659117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123456);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8F456-A6A5-2F0E-F0B8-66010F515486}"/>
              </a:ext>
            </a:extLst>
          </p:cNvPr>
          <p:cNvGrpSpPr/>
          <p:nvPr/>
        </p:nvGrpSpPr>
        <p:grpSpPr>
          <a:xfrm>
            <a:off x="679869" y="3546924"/>
            <a:ext cx="597240" cy="658440"/>
            <a:chOff x="603669" y="4114620"/>
            <a:chExt cx="5972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103170-D1D3-AEC4-5F17-5F646416A266}"/>
                    </a:ext>
                  </a:extLst>
                </p14:cNvPr>
                <p14:cNvContentPartPr/>
                <p14:nvPr/>
              </p14:nvContentPartPr>
              <p14:xfrm>
                <a:off x="603669" y="4204260"/>
                <a:ext cx="597240" cy="51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955947-A72D-2CFE-0423-5212091E29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6029" y="4186620"/>
                  <a:ext cx="6328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3B1738-5516-8EEF-71C4-604F959E563B}"/>
                    </a:ext>
                  </a:extLst>
                </p14:cNvPr>
                <p14:cNvContentPartPr/>
                <p14:nvPr/>
              </p14:nvContentPartPr>
              <p14:xfrm>
                <a:off x="669909" y="4114620"/>
                <a:ext cx="473400" cy="65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09045A-2E75-726C-8F5E-C0C42101F2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1909" y="4096620"/>
                  <a:ext cx="509040" cy="69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0765940-10CB-DB0B-C1FA-ABE6BB767E30}"/>
              </a:ext>
            </a:extLst>
          </p:cNvPr>
          <p:cNvSpPr txBox="1"/>
          <p:nvPr/>
        </p:nvSpPr>
        <p:spPr>
          <a:xfrm>
            <a:off x="1066800" y="4359863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</a:t>
            </a:r>
            <a:r>
              <a:rPr lang="en-US" sz="2400" b="1" dirty="0"/>
              <a:t>cannot</a:t>
            </a:r>
            <a:r>
              <a:rPr lang="en-US" sz="2400" dirty="0"/>
              <a:t> create instances of an abstract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BBAE1-7FF3-E7F9-EF44-5FEC0ED6E64A}"/>
              </a:ext>
            </a:extLst>
          </p:cNvPr>
          <p:cNvSpPr txBox="1"/>
          <p:nvPr/>
        </p:nvSpPr>
        <p:spPr>
          <a:xfrm>
            <a:off x="281365" y="5030387"/>
            <a:ext cx="9777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Accountant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kevin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Accountant(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"Kevin Malone"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42000,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6FA474-EE76-7571-0C35-772E9DF4A554}"/>
                  </a:ext>
                </a:extLst>
              </p14:cNvPr>
              <p14:cNvContentPartPr/>
              <p14:nvPr/>
            </p14:nvContentPartPr>
            <p14:xfrm>
              <a:off x="10009029" y="4767660"/>
              <a:ext cx="1060560" cy="61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6FA474-EE76-7571-0C35-772E9DF4A5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1035" y="4749649"/>
                <a:ext cx="1096188" cy="651261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F9B663C-5612-BE36-C141-E624288D7334}"/>
              </a:ext>
            </a:extLst>
          </p:cNvPr>
          <p:cNvSpPr txBox="1"/>
          <p:nvPr/>
        </p:nvSpPr>
        <p:spPr>
          <a:xfrm>
            <a:off x="526623" y="5776245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use objects from another class </a:t>
            </a:r>
            <a:r>
              <a:rPr lang="en-US" sz="2400" i="1" dirty="0"/>
              <a:t>that inherits from the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494250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12EE1-F767-BAE5-961F-995257115D3A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6E0-DD46-59AF-972C-F34558FA390D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D6D78-2DF2-8BA5-ABFF-E3FAD07EFEA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37C21-7F36-9FDB-08C1-C1D2A82084A4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B6390F-6D5C-5FD2-0280-6227624B2737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B6390F-6D5C-5FD2-0280-6227624B27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24"/>
                <a:ext cx="795240" cy="39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6330B2-764F-E7BD-86A9-707D6BA63356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6330B2-764F-E7BD-86A9-707D6BA633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45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B1BF42-DEAD-2C50-2BE3-8C43A3760220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B1BF42-DEAD-2C50-2BE3-8C43A37602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281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B7D439-FC82-6796-103F-FF8FE8EF1E01}"/>
              </a:ext>
            </a:extLst>
          </p:cNvPr>
          <p:cNvSpPr txBox="1"/>
          <p:nvPr/>
        </p:nvSpPr>
        <p:spPr>
          <a:xfrm>
            <a:off x="152400" y="3742944"/>
            <a:ext cx="5558015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any Class that also has the behavior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accelerating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slowdown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refuel</a:t>
            </a:r>
            <a:r>
              <a:rPr lang="en-US" sz="2400" dirty="0"/>
              <a:t> can implement our interface, and those classes are </a:t>
            </a:r>
            <a:r>
              <a:rPr lang="en-US" sz="2400" b="1" dirty="0"/>
              <a:t>forced</a:t>
            </a:r>
            <a:r>
              <a:rPr lang="en-US" sz="2400" dirty="0"/>
              <a:t> to write the body of the methods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83626E-9F08-E4C1-8C1F-9ACC27C1665E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4156872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8F8E1E-57D0-9519-76E1-0DA09FA5A27D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AC804-AA12-D380-27C7-EB0F36438DFC}"/>
              </a:ext>
            </a:extLst>
          </p:cNvPr>
          <p:cNvSpPr txBox="1"/>
          <p:nvPr/>
        </p:nvSpPr>
        <p:spPr>
          <a:xfrm>
            <a:off x="457200" y="21336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use interfaces?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4167E-A2C9-4E2B-CCB6-D670C51F2CDE}"/>
              </a:ext>
            </a:extLst>
          </p:cNvPr>
          <p:cNvSpPr txBox="1"/>
          <p:nvPr/>
        </p:nvSpPr>
        <p:spPr>
          <a:xfrm>
            <a:off x="1447800" y="2780437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Interfaces are great when you need </a:t>
            </a:r>
            <a:r>
              <a:rPr lang="en-US" sz="2400" b="1" dirty="0"/>
              <a:t>multiple implementations</a:t>
            </a:r>
            <a:r>
              <a:rPr lang="en-US" sz="2400" dirty="0"/>
              <a:t> of the </a:t>
            </a:r>
            <a:r>
              <a:rPr lang="en-US" sz="2400" b="1" dirty="0"/>
              <a:t>same behavior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01AB5-DA7E-6084-BFD1-4D1FFF6CC6ED}"/>
              </a:ext>
            </a:extLst>
          </p:cNvPr>
          <p:cNvSpPr txBox="1"/>
          <p:nvPr/>
        </p:nvSpPr>
        <p:spPr>
          <a:xfrm>
            <a:off x="1447800" y="3963419"/>
            <a:ext cx="876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forces classes to implement X methods that might not logically belong to them  </a:t>
            </a:r>
            <a:r>
              <a:rPr lang="en-US" sz="2400" i="1" dirty="0"/>
              <a:t>(more control)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C93CE-FD11-311C-6A64-88C04123629A}"/>
              </a:ext>
            </a:extLst>
          </p:cNvPr>
          <p:cNvSpPr txBox="1"/>
          <p:nvPr/>
        </p:nvSpPr>
        <p:spPr>
          <a:xfrm>
            <a:off x="1448210" y="514640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provides </a:t>
            </a:r>
            <a:r>
              <a:rPr lang="en-US" sz="2400" b="1" dirty="0"/>
              <a:t>abstraction</a:t>
            </a:r>
            <a:r>
              <a:rPr lang="en-US" sz="2400" dirty="0"/>
              <a:t>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ie</a:t>
            </a:r>
            <a:r>
              <a:rPr lang="en-US" sz="2400" dirty="0"/>
              <a:t> the details of how things are implemented are not revealed in an interface)</a:t>
            </a:r>
          </a:p>
        </p:txBody>
      </p:sp>
    </p:spTree>
    <p:extLst>
      <p:ext uri="{BB962C8B-B14F-4D97-AF65-F5344CB8AC3E}">
        <p14:creationId xmlns:p14="http://schemas.microsoft.com/office/powerpoint/2010/main" val="420473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FDEC-B884-45E0-23A3-709166E74849}"/>
              </a:ext>
            </a:extLst>
          </p:cNvPr>
          <p:cNvSpPr txBox="1"/>
          <p:nvPr/>
        </p:nvSpPr>
        <p:spPr>
          <a:xfrm>
            <a:off x="609600" y="169892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Inheriting from a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B548D-A8CB-2024-CEA0-537739F55E42}"/>
              </a:ext>
            </a:extLst>
          </p:cNvPr>
          <p:cNvSpPr txBox="1"/>
          <p:nvPr/>
        </p:nvSpPr>
        <p:spPr>
          <a:xfrm>
            <a:off x="6448425" y="217517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Implementing an Interface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92636-5A35-B51B-9F40-9EAEF53B8EE3}"/>
              </a:ext>
            </a:extLst>
          </p:cNvPr>
          <p:cNvCxnSpPr/>
          <p:nvPr/>
        </p:nvCxnSpPr>
        <p:spPr>
          <a:xfrm>
            <a:off x="5486400" y="152400"/>
            <a:ext cx="0" cy="6172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F33674-101D-4839-B346-22EB565C6B00}"/>
              </a:ext>
            </a:extLst>
          </p:cNvPr>
          <p:cNvSpPr txBox="1"/>
          <p:nvPr/>
        </p:nvSpPr>
        <p:spPr>
          <a:xfrm>
            <a:off x="933451" y="1295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b="1" dirty="0">
                <a:solidFill>
                  <a:srgbClr val="FF0000"/>
                </a:solidFill>
              </a:rPr>
              <a:t>instance fields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D77C60-7DAD-9BDF-9C6B-0548046AE1D3}"/>
              </a:ext>
            </a:extLst>
          </p:cNvPr>
          <p:cNvCxnSpPr/>
          <p:nvPr/>
        </p:nvCxnSpPr>
        <p:spPr>
          <a:xfrm>
            <a:off x="228600" y="914400"/>
            <a:ext cx="111683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D52F1-06F3-C4EF-4179-CB933EBAE9C6}"/>
              </a:ext>
            </a:extLst>
          </p:cNvPr>
          <p:cNvSpPr txBox="1"/>
          <p:nvPr/>
        </p:nvSpPr>
        <p:spPr>
          <a:xfrm>
            <a:off x="6370286" y="1354594"/>
            <a:ext cx="5127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 with no bodies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AD2F7-ACDA-6B8B-A20D-F8E6F835B4D7}"/>
              </a:ext>
            </a:extLst>
          </p:cNvPr>
          <p:cNvSpPr txBox="1"/>
          <p:nvPr/>
        </p:nvSpPr>
        <p:spPr>
          <a:xfrm>
            <a:off x="1278290" y="2819400"/>
            <a:ext cx="3352800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only inherit from one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754EA-9854-01A3-9056-308732DAF19A}"/>
              </a:ext>
            </a:extLst>
          </p:cNvPr>
          <p:cNvSpPr txBox="1"/>
          <p:nvPr/>
        </p:nvSpPr>
        <p:spPr>
          <a:xfrm>
            <a:off x="7345680" y="2761446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implement multiple interfaces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B650-9FFE-693C-F3B7-F5A715C5208E}"/>
              </a:ext>
            </a:extLst>
          </p:cNvPr>
          <p:cNvSpPr txBox="1"/>
          <p:nvPr/>
        </p:nvSpPr>
        <p:spPr>
          <a:xfrm>
            <a:off x="715345" y="4636394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08EBC3-B402-AF3E-89B1-1FFFA4B173D1}"/>
              </a:ext>
            </a:extLst>
          </p:cNvPr>
          <p:cNvSpPr txBox="1"/>
          <p:nvPr/>
        </p:nvSpPr>
        <p:spPr>
          <a:xfrm>
            <a:off x="6762487" y="4597492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</p:spTree>
    <p:extLst>
      <p:ext uri="{BB962C8B-B14F-4D97-AF65-F5344CB8AC3E}">
        <p14:creationId xmlns:p14="http://schemas.microsoft.com/office/powerpoint/2010/main" val="1434408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53B7D-B72F-575D-6E5E-4CEBBB1F732A}"/>
              </a:ext>
            </a:extLst>
          </p:cNvPr>
          <p:cNvSpPr txBox="1"/>
          <p:nvPr/>
        </p:nvSpPr>
        <p:spPr>
          <a:xfrm>
            <a:off x="3048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Polymorphism</a:t>
            </a:r>
            <a:r>
              <a:rPr lang="en-US" sz="2800" dirty="0"/>
              <a:t> is the ability of a class to provide different implementations of a method, depending on the </a:t>
            </a:r>
            <a:r>
              <a:rPr lang="en-US" sz="2800" i="1" dirty="0"/>
              <a:t>type of object </a:t>
            </a:r>
            <a:r>
              <a:rPr lang="en-US" sz="2800" dirty="0"/>
              <a:t>that is passed to the method.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6F713-1F9D-D2CF-FCAA-CC3DEF934805}"/>
              </a:ext>
            </a:extLst>
          </p:cNvPr>
          <p:cNvSpPr txBox="1"/>
          <p:nvPr/>
        </p:nvSpPr>
        <p:spPr>
          <a:xfrm>
            <a:off x="304800" y="1981200"/>
            <a:ext cx="11739111" cy="2369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"Puffin"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,27.0,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,7400000,21.5);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Wolf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Wolf(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"Arctic Wolf"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,120.0,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,200000, 16);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EA4EE-2980-F1F8-30B0-D7356767EC5C}"/>
              </a:ext>
            </a:extLst>
          </p:cNvPr>
          <p:cNvSpPr txBox="1"/>
          <p:nvPr/>
        </p:nvSpPr>
        <p:spPr>
          <a:xfrm>
            <a:off x="946294" y="4711886"/>
            <a:ext cx="975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method does something different for each object</a:t>
            </a:r>
          </a:p>
        </p:txBody>
      </p:sp>
    </p:spTree>
    <p:extLst>
      <p:ext uri="{BB962C8B-B14F-4D97-AF65-F5344CB8AC3E}">
        <p14:creationId xmlns:p14="http://schemas.microsoft.com/office/powerpoint/2010/main" val="568742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487A0-2EA4-05E6-F72E-39E7D701CCB7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2032E-7AFF-36BA-C939-4D33054696DC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578A4-37C9-3CCE-00A6-F49DFC20F770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82F4F-F593-9D90-B041-64310C67CE12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1A847-F31F-717D-BF0C-2323883F7B1F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76CB1-133B-623B-028B-B0B92AF42619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BBF7F-AC08-84FA-4AF2-5550D6F7B9E5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C475D-3368-A63A-1BAF-4CD5266B4381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E40B9-CB61-A431-2BA8-EF317E9ED6F6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7ECB7-34F9-EED4-4CFE-48B7027C424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3385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 Registration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767ED-4236-426C-26AB-10D588928766}"/>
              </a:ext>
            </a:extLst>
          </p:cNvPr>
          <p:cNvSpPr txBox="1"/>
          <p:nvPr/>
        </p:nvSpPr>
        <p:spPr>
          <a:xfrm>
            <a:off x="838200" y="1752600"/>
            <a:ext cx="96295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should register for </a:t>
            </a:r>
            <a:r>
              <a:rPr lang="en-US" sz="2400" b="1" dirty="0"/>
              <a:t>CSCI 232- Data Structures and Algorithms</a:t>
            </a:r>
          </a:p>
          <a:p>
            <a:endParaRPr lang="en-US" sz="2400" dirty="0"/>
          </a:p>
          <a:p>
            <a:r>
              <a:rPr lang="en-US" sz="2400" dirty="0"/>
              <a:t>Other classes that you may be interested in or required at some point: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 145- Web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CSCI 215- Social and Ethical Issues in 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CSCI 112- Programming in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CSCI 291- Intro to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CSCI 246- Discrete Structures</a:t>
            </a:r>
          </a:p>
        </p:txBody>
      </p:sp>
    </p:spTree>
    <p:extLst>
      <p:ext uri="{BB962C8B-B14F-4D97-AF65-F5344CB8AC3E}">
        <p14:creationId xmlns:p14="http://schemas.microsoft.com/office/powerpoint/2010/main" val="905692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6A3BC-0622-22F1-DB68-C1E1CDEAF48B}"/>
              </a:ext>
            </a:extLst>
          </p:cNvPr>
          <p:cNvSpPr txBox="1"/>
          <p:nvPr/>
        </p:nvSpPr>
        <p:spPr>
          <a:xfrm>
            <a:off x="228600" y="142229"/>
            <a:ext cx="1181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err="1"/>
              <a:t>ArrayList</a:t>
            </a:r>
            <a:r>
              <a:rPr lang="en-US" sz="2400" dirty="0"/>
              <a:t> is a data structure that can hold multiple, similar values </a:t>
            </a:r>
            <a:r>
              <a:rPr lang="en-US" sz="1050" dirty="0"/>
              <a:t>(just like an array), </a:t>
            </a:r>
            <a:r>
              <a:rPr lang="en-US" sz="4000" dirty="0"/>
              <a:t>BUT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7A026-A99C-5937-74B2-204745A51521}"/>
              </a:ext>
            </a:extLst>
          </p:cNvPr>
          <p:cNvSpPr txBox="1"/>
          <p:nvPr/>
        </p:nvSpPr>
        <p:spPr>
          <a:xfrm>
            <a:off x="762000" y="990600"/>
            <a:ext cx="754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Dynamic, can easily resize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add new elements and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a Python list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pic>
        <p:nvPicPr>
          <p:cNvPr id="7" name="Picture 2" descr="Array Data Structure - GeeksforGeeks">
            <a:extLst>
              <a:ext uri="{FF2B5EF4-FFF2-40B4-BE49-F238E27FC236}">
                <a16:creationId xmlns:a16="http://schemas.microsoft.com/office/drawing/2014/main" id="{EB5D77E1-301A-7CB3-FCC3-79B6F69B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4CF4D6-EFCF-00A4-AB73-31EE570F2633}"/>
              </a:ext>
            </a:extLst>
          </p:cNvPr>
          <p:cNvSpPr txBox="1"/>
          <p:nvPr/>
        </p:nvSpPr>
        <p:spPr>
          <a:xfrm>
            <a:off x="762000" y="4671228"/>
            <a:ext cx="6697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Somebody took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/>
              <a:t>, and made them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have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1731830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EB9CD-5CE8-5233-0335-F9C27F9B5F6A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CE708-B6F0-3178-E883-1AAD6531C514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CA170-D822-F0AC-CBB9-2855A46BFF0B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5C970-36B4-6BA7-4ABE-012CD124E895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F6A0E-A974-D585-1345-CE2A8B06B3AF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6E397-F633-6AC3-D4A4-011044A670A2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B936F-3913-184B-9B6F-1CDD18377985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8CBF2-A2DE-3909-FD70-70B7893DA953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9836F-47FD-3756-5D2E-D9C981727243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01E2C-2858-B86D-71F6-3D40347A1BB3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C380B-854B-2744-58C6-D77589DD3E0A}"/>
              </a:ext>
            </a:extLst>
          </p:cNvPr>
          <p:cNvSpPr txBox="1"/>
          <p:nvPr/>
        </p:nvSpPr>
        <p:spPr>
          <a:xfrm>
            <a:off x="652549" y="5729593"/>
            <a:ext cx="61659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.remove(0);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48E4-F5C9-61F2-D674-2B3C41C4F314}"/>
              </a:ext>
            </a:extLst>
          </p:cNvPr>
          <p:cNvSpPr txBox="1"/>
          <p:nvPr/>
        </p:nvSpPr>
        <p:spPr>
          <a:xfrm>
            <a:off x="233358" y="538156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remove stuff by index, or by searching for a specific element</a:t>
            </a:r>
          </a:p>
        </p:txBody>
      </p:sp>
    </p:spTree>
    <p:extLst>
      <p:ext uri="{BB962C8B-B14F-4D97-AF65-F5344CB8AC3E}">
        <p14:creationId xmlns:p14="http://schemas.microsoft.com/office/powerpoint/2010/main" val="143834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F0394-6EF2-8E11-6395-E51ADC00D89A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E201A-A46C-BF53-DB57-84B972789D87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D6C21-E0F2-E862-932F-D4AC13A67DB4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5A1945-F47A-543F-A1FF-FF332BA4E08C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BDDB276-F650-F040-A91C-84A2BEC202F1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1573C5-A872-B85E-AFA9-1D0A07CDBD42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1DF18-1D40-A732-D686-61DB06B7B9E8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7E39C8-806D-C08B-323F-23B652B14B04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F84216-9547-8B45-4733-99B96CEB97B8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8B7F71-89D7-C6A5-9F0F-C8C974F0F7E9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FA2A8-01B0-8E4A-742A-05A06420E919}"/>
              </a:ext>
            </a:extLst>
          </p:cNvPr>
          <p:cNvSpPr txBox="1"/>
          <p:nvPr/>
        </p:nvSpPr>
        <p:spPr>
          <a:xfrm>
            <a:off x="8725626" y="4365364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DE7EE7-03FA-275E-9793-B9F2A5DAFB4D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DE7EE7-03FA-275E-9793-B9F2A5DAFB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66FEB5-44D9-024D-D0CE-39D400D3EFAE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66FEB5-44D9-024D-D0CE-39D400D3EF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A57D8E1-93C7-2418-45F7-10751CDB7252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2B9A7D-72E4-375F-5E24-59859761D29A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73929C-D87B-C658-2403-447841FFB38D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D31F9BB-7B63-7AE7-EDA7-AEAF76267919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D31F9BB-7B63-7AE7-EDA7-AEAF762679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483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B3B85-B774-CAFF-3D86-9180BC3483A5}"/>
              </a:ext>
            </a:extLst>
          </p:cNvPr>
          <p:cNvSpPr txBox="1"/>
          <p:nvPr/>
        </p:nvSpPr>
        <p:spPr>
          <a:xfrm>
            <a:off x="533400" y="1173143"/>
            <a:ext cx="1143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02FCB-FEC1-7D34-BC93-4D073C76C65A}"/>
              </a:ext>
            </a:extLst>
          </p:cNvPr>
          <p:cNvSpPr txBox="1"/>
          <p:nvPr/>
        </p:nvSpPr>
        <p:spPr>
          <a:xfrm>
            <a:off x="228600" y="228600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Singly Linked List Methods (No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685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1DF55-96F1-CA7A-3D4A-6F1F4750CB51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21AE8-E84B-2C70-70F0-518C98BD7F1E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87D99-99DA-B7AC-1C42-8F07ABE4E640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7D634F-F46E-EA3C-8687-7F86B9CC5255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734D9-7706-5D0F-70F7-D49115DD02B7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F2D4B2-5964-706A-9BA2-2C4A1845273B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7C7B9-6890-15F2-C2B7-4F56A82935EB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1B45E-6248-D857-3552-105A2DBDE38E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D45248-01D2-4499-F0DB-DF16D351C335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271F1F-D16C-FCBC-FF88-96438531CF8E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EA1CB-CB74-FEDA-2561-E857960DE917}"/>
              </a:ext>
            </a:extLst>
          </p:cNvPr>
          <p:cNvSpPr txBox="1"/>
          <p:nvPr/>
        </p:nvSpPr>
        <p:spPr>
          <a:xfrm>
            <a:off x="9076618" y="3560623"/>
            <a:ext cx="1254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39E0E-89AF-9722-AD6D-03FF01D5B45F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130E25-B584-BE69-D2D6-E3D38EFC2BA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2AF1E5-AFF4-5011-B4F9-088F13365DF8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B4FFDF-0525-8616-59C3-98D977891FD7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B4FFDF-0525-8616-59C3-98D977891F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7" y="2815468"/>
                <a:ext cx="1550152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638B64-29A3-6DDA-DD74-0C732A919480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638B64-29A3-6DDA-DD74-0C732A9194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63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18274-D16A-390E-D7FD-25D1188A4248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18274-D16A-390E-D7FD-25D1188A42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ACD5CB-610F-5321-3A90-DCD89DD926F7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ACD5CB-610F-5321-3A90-DCD89DD926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17"/>
                <a:ext cx="1464480" cy="742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9B302F-6208-12E9-F9E7-2229EEAC5CEA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9B302F-6208-12E9-F9E7-2229EEAC5C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274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925754-6DFD-DF12-39A9-00AD03E39BF8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925754-6DFD-DF12-39A9-00AD03E39B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581" y="3607090"/>
                <a:ext cx="573504" cy="40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705E1B-8E1B-6BEA-D28C-8402E07A1C31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705E1B-8E1B-6BEA-D28C-8402E07A1C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49"/>
                <a:ext cx="1167120" cy="350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E22C46-84B5-E8A6-097B-D5D89602E51A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E22C46-84B5-E8A6-097B-D5D89602E51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9" y="4622686"/>
                <a:ext cx="1120308" cy="397765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1FE550E-9AC3-DDF2-DB36-E976C28983F9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3862D5-6E6E-D041-F95D-781D233DC8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A12962-2169-B9EB-D469-1150455DC15C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3665AB-2252-6CA3-2ADB-804D56835F19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8CF7B-AF54-2B4A-DD8C-4D68F71BFFC0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4FFB50-6B0C-9CA4-C7CE-9F5B0B7305BA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D42BB-9136-3512-69F7-C697FCE13CD7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837A2-DBF7-7FB5-38CA-CA73DE7F425C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B7FD4-9124-303A-F975-FA3B8C0C8DA7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4BEE2E-0CDF-1EAB-5E69-A12E771E8D23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48475-8975-7458-8BC4-27D3FCDDA19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EDDF4FA-5C3B-55FC-243C-2FFF44DD5DC8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EDDF4FA-5C3B-55FC-243C-2FFF44DD5D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6D4058D-ABF2-6381-A8AE-D16DD3FBBF0A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260AF57-BDD3-4B69-52A1-8C939B5A0555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260AF57-BDD3-4B69-52A1-8C939B5A05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700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3983B-3F46-2B85-E265-03A1FA7B47F1}"/>
              </a:ext>
            </a:extLst>
          </p:cNvPr>
          <p:cNvSpPr txBox="1"/>
          <p:nvPr/>
        </p:nvSpPr>
        <p:spPr>
          <a:xfrm>
            <a:off x="415255" y="1630343"/>
            <a:ext cx="1143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b="1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 </a:t>
            </a:r>
            <a:r>
              <a:rPr lang="en-US" sz="2800" b="1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insert(N) –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insert node at spot N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O(N) 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02010-B212-5DCE-758E-9E5823453744}"/>
              </a:ext>
            </a:extLst>
          </p:cNvPr>
          <p:cNvSpPr txBox="1"/>
          <p:nvPr/>
        </p:nvSpPr>
        <p:spPr>
          <a:xfrm>
            <a:off x="110455" y="685800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Doubly Linked List Methods </a:t>
            </a:r>
          </a:p>
        </p:txBody>
      </p:sp>
    </p:spTree>
    <p:extLst>
      <p:ext uri="{BB962C8B-B14F-4D97-AF65-F5344CB8AC3E}">
        <p14:creationId xmlns:p14="http://schemas.microsoft.com/office/powerpoint/2010/main" val="173146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D12FFD-6CFC-FDF4-0FF4-E967D9EFB33E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DE0EA-31F6-5B4E-4CC6-31E10689B493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A1E9A-8224-F589-F666-327F985FE0D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727ED-64DF-D854-A49A-CD44C20CE83C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4D85D36-4F45-56AF-5329-EBC17EBAB5BB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4D85D36-4F45-56AF-5329-EBC17EBAB5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67189F-9E90-BE9C-70E1-80F990C112B8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67189F-9E90-BE9C-70E1-80F990C112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296D7E-DFBA-8F76-E82A-25CACA81F3E9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296D7E-DFBA-8F76-E82A-25CACA81F3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E042FA-0192-3C15-848A-B5E70454F0EB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E042FA-0192-3C15-848A-B5E70454F0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434EDD-F3EA-83EC-1AEB-E6660FC6AFDA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434EDD-F3EA-83EC-1AEB-E6660FC6AF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435974-7B7F-CCEE-8F5B-6CBC74A3945C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435974-7B7F-CCEE-8F5B-6CBC74A394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6F78FD-C5B3-9583-D8FB-4C36863AE524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6F78FD-C5B3-9583-D8FB-4C36863AE5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B3C901-AA5D-4D31-A1FA-7873A3251C0B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B3C901-AA5D-4D31-A1FA-7873A3251C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24692-2EF4-D4C0-9760-56D7B3B8D5CE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24692-2EF4-D4C0-9760-56D7B3B8D5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B7011A3-E013-E137-557B-31C97C6D33FA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97A4B79-71E8-E3FC-F931-D9648123607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97A4B79-71E8-E3FC-F931-D9648123607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3B307D9B-4C5D-A050-0E08-ED187336D6CB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4DD467-B5B1-6359-25F2-26CF765C0CAA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4DD467-B5B1-6359-25F2-26CF765C0C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9388FDB-AC8C-49CE-4338-D3F3744A68FA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2E79E2-E66D-AFCD-38BA-5357456704B9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F3BD3E-49B8-2036-A66B-F7E1406677D7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17F4C70-D862-1539-8541-51F8035FE34C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B480B5-FF1D-9187-9CFE-A4D32EFCC18E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B480B5-FF1D-9187-9CFE-A4D32EFCC1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4D20552-49BA-1502-02B4-A65934D3FB79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651489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B7889-1516-BB2B-63FD-F5E0C5DF4142}"/>
              </a:ext>
            </a:extLst>
          </p:cNvPr>
          <p:cNvSpPr txBox="1"/>
          <p:nvPr/>
        </p:nvSpPr>
        <p:spPr>
          <a:xfrm>
            <a:off x="415255" y="1630343"/>
            <a:ext cx="1143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head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tail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insert(N) –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insert node at spot N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O(N) 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F4AB-914C-D931-6712-6DD3C434E02F}"/>
              </a:ext>
            </a:extLst>
          </p:cNvPr>
          <p:cNvSpPr txBox="1"/>
          <p:nvPr/>
        </p:nvSpPr>
        <p:spPr>
          <a:xfrm>
            <a:off x="110455" y="685800"/>
            <a:ext cx="604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Circular Doubly Linked List Methods </a:t>
            </a:r>
          </a:p>
        </p:txBody>
      </p:sp>
    </p:spTree>
    <p:extLst>
      <p:ext uri="{BB962C8B-B14F-4D97-AF65-F5344CB8AC3E}">
        <p14:creationId xmlns:p14="http://schemas.microsoft.com/office/powerpoint/2010/main" val="812522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48319-FFE4-624F-DE37-DAEEB1096AA3}"/>
              </a:ext>
            </a:extLst>
          </p:cNvPr>
          <p:cNvSpPr/>
          <p:nvPr/>
        </p:nvSpPr>
        <p:spPr>
          <a:xfrm>
            <a:off x="762000" y="451253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B787C-ADD7-D4D2-FD38-D86688F59D1C}"/>
              </a:ext>
            </a:extLst>
          </p:cNvPr>
          <p:cNvSpPr/>
          <p:nvPr/>
        </p:nvSpPr>
        <p:spPr>
          <a:xfrm>
            <a:off x="838200" y="3480276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Linear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DFBCB-ABAC-0B7B-05FB-544426BB2A39}"/>
              </a:ext>
            </a:extLst>
          </p:cNvPr>
          <p:cNvSpPr/>
          <p:nvPr/>
        </p:nvSpPr>
        <p:spPr>
          <a:xfrm>
            <a:off x="7315200" y="359591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Quadratic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15543-B5E6-686A-B655-BE71253AE658}"/>
              </a:ext>
            </a:extLst>
          </p:cNvPr>
          <p:cNvSpPr/>
          <p:nvPr/>
        </p:nvSpPr>
        <p:spPr>
          <a:xfrm>
            <a:off x="7315200" y="3404943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Exponential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16972-4F39-DBDE-F50D-09217307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267200"/>
            <a:ext cx="2934989" cy="1892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DFF62-D769-DE30-99D2-B59F3784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5400"/>
            <a:ext cx="2895600" cy="1896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BA0BBD-7297-B5DD-7730-D2019A99D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1" y="4378022"/>
            <a:ext cx="3166812" cy="1896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EF6F33-103A-0DA6-A1C7-2A73FC513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874" y="1225872"/>
            <a:ext cx="2603455" cy="17306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D6C14F-C94C-4753-08F1-466860A67CB9}"/>
              </a:ext>
            </a:extLst>
          </p:cNvPr>
          <p:cNvSpPr txBox="1"/>
          <p:nvPr/>
        </p:nvSpPr>
        <p:spPr>
          <a:xfrm>
            <a:off x="3319213" y="19065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to front of linked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F15A1-E868-4167-25C7-BA2DA8CAF4A8}"/>
              </a:ext>
            </a:extLst>
          </p:cNvPr>
          <p:cNvSpPr txBox="1"/>
          <p:nvPr/>
        </p:nvSpPr>
        <p:spPr>
          <a:xfrm>
            <a:off x="3276600" y="489025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an array for a certain 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5E2CB1-8CE3-D36E-A602-6231014AD529}"/>
              </a:ext>
            </a:extLst>
          </p:cNvPr>
          <p:cNvSpPr txBox="1"/>
          <p:nvPr/>
        </p:nvSpPr>
        <p:spPr>
          <a:xfrm>
            <a:off x="9601200" y="166608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Printing out a 2D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42154-8453-3890-0BB9-5B9C6859F651}"/>
              </a:ext>
            </a:extLst>
          </p:cNvPr>
          <p:cNvSpPr txBox="1"/>
          <p:nvPr/>
        </p:nvSpPr>
        <p:spPr>
          <a:xfrm>
            <a:off x="9636853" y="473025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Generating all possible binary strings of length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75BAEF-CA9F-3391-1F1E-7889B5FCEC60}"/>
              </a:ext>
            </a:extLst>
          </p:cNvPr>
          <p:cNvSpPr txBox="1"/>
          <p:nvPr/>
        </p:nvSpPr>
        <p:spPr>
          <a:xfrm>
            <a:off x="4088654" y="-1041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Growth Rates</a:t>
            </a:r>
          </a:p>
        </p:txBody>
      </p:sp>
    </p:spTree>
    <p:extLst>
      <p:ext uri="{BB962C8B-B14F-4D97-AF65-F5344CB8AC3E}">
        <p14:creationId xmlns:p14="http://schemas.microsoft.com/office/powerpoint/2010/main" val="3798656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A558F-BE94-5A43-B0BE-2566371C0985}"/>
              </a:ext>
            </a:extLst>
          </p:cNvPr>
          <p:cNvSpPr txBox="1"/>
          <p:nvPr/>
        </p:nvSpPr>
        <p:spPr>
          <a:xfrm>
            <a:off x="1295400" y="228600"/>
            <a:ext cx="910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running time </a:t>
            </a:r>
            <a:r>
              <a:rPr lang="en-US" sz="2800" dirty="0"/>
              <a:t>of an algorithm is the time it takes for an algorithm to completely run from start to finish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97892-8DDA-60BD-BA67-E1DCAEE66C0F}"/>
              </a:ext>
            </a:extLst>
          </p:cNvPr>
          <p:cNvSpPr txBox="1"/>
          <p:nvPr/>
        </p:nvSpPr>
        <p:spPr>
          <a:xfrm>
            <a:off x="1524000" y="16002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ways we can measure running time: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strike="sngStrike" dirty="0"/>
              <a:t>Time (seconds, nanoseconds, minutes, days, </a:t>
            </a:r>
            <a:r>
              <a:rPr lang="en-US" sz="2400" strike="sngStrike" dirty="0" err="1"/>
              <a:t>etc</a:t>
            </a:r>
            <a:r>
              <a:rPr lang="en-US" sz="2400" strike="sngStrike" dirty="0"/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Number of </a:t>
            </a:r>
            <a:r>
              <a:rPr lang="en-US" sz="2400" b="1" dirty="0"/>
              <a:t>operations</a:t>
            </a:r>
            <a:r>
              <a:rPr lang="en-US" sz="2400" dirty="0"/>
              <a:t> required to complete algorithm.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B35B2-A290-B8E2-E8EE-74BBBBD63DB9}"/>
              </a:ext>
            </a:extLst>
          </p:cNvPr>
          <p:cNvSpPr txBox="1"/>
          <p:nvPr/>
        </p:nvSpPr>
        <p:spPr>
          <a:xfrm>
            <a:off x="952500" y="4191000"/>
            <a:ext cx="1028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measure the running time of an algorithm, we will count the number of operations the algorithm performs, and look at how these operations scale </a:t>
            </a:r>
            <a:r>
              <a:rPr lang="en-US" sz="2800" i="1" dirty="0"/>
              <a:t>as the input increases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96BFD-41AF-3654-9550-0872BA7D490E}"/>
              </a:ext>
            </a:extLst>
          </p:cNvPr>
          <p:cNvSpPr txBox="1"/>
          <p:nvPr/>
        </p:nvSpPr>
        <p:spPr>
          <a:xfrm>
            <a:off x="472592" y="5816786"/>
            <a:ext cx="107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we describe the running time of an algorithm, we will represent it using </a:t>
            </a:r>
            <a:r>
              <a:rPr lang="en-US" sz="2000" b="1" dirty="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96313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E01B5-6C70-C1E9-4DD1-0D8433942339}"/>
              </a:ext>
            </a:extLst>
          </p:cNvPr>
          <p:cNvSpPr txBox="1"/>
          <p:nvPr/>
        </p:nvSpPr>
        <p:spPr>
          <a:xfrm>
            <a:off x="152400" y="7396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Declaring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9AA85-BC93-31E5-1624-4C4330D70291}"/>
              </a:ext>
            </a:extLst>
          </p:cNvPr>
          <p:cNvSpPr txBox="1"/>
          <p:nvPr/>
        </p:nvSpPr>
        <p:spPr>
          <a:xfrm>
            <a:off x="457200" y="1447800"/>
            <a:ext cx="3025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EA751-81DC-16F2-5C71-96356510A567}"/>
              </a:ext>
            </a:extLst>
          </p:cNvPr>
          <p:cNvSpPr txBox="1"/>
          <p:nvPr/>
        </p:nvSpPr>
        <p:spPr>
          <a:xfrm>
            <a:off x="457200" y="3960114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8D6A-8B65-8475-9C89-5531DD574B28}"/>
              </a:ext>
            </a:extLst>
          </p:cNvPr>
          <p:cNvSpPr txBox="1"/>
          <p:nvPr/>
        </p:nvSpPr>
        <p:spPr>
          <a:xfrm>
            <a:off x="6705600" y="1219200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125;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“A”;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flag = true;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66925-F5D6-67DD-902F-C1FCCB825649}"/>
              </a:ext>
            </a:extLst>
          </p:cNvPr>
          <p:cNvSpPr txBox="1"/>
          <p:nvPr/>
        </p:nvSpPr>
        <p:spPr>
          <a:xfrm>
            <a:off x="6400800" y="8382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Variable Declaration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14C6E-AC08-4888-4085-1AC8E5E3AEF4}"/>
              </a:ext>
            </a:extLst>
          </p:cNvPr>
          <p:cNvSpPr txBox="1"/>
          <p:nvPr/>
        </p:nvSpPr>
        <p:spPr>
          <a:xfrm>
            <a:off x="5732076" y="3729281"/>
            <a:ext cx="504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declare a variable, we </a:t>
            </a:r>
            <a:r>
              <a:rPr lang="en-US" b="1" dirty="0">
                <a:solidFill>
                  <a:srgbClr val="FF0000"/>
                </a:solidFill>
              </a:rPr>
              <a:t>must </a:t>
            </a:r>
            <a:r>
              <a:rPr lang="en-US" dirty="0">
                <a:solidFill>
                  <a:srgbClr val="FF0000"/>
                </a:solidFill>
              </a:rPr>
              <a:t>define the datatype as well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A0D02AC-88BA-A590-373B-D2B2951BDCE3}"/>
              </a:ext>
            </a:extLst>
          </p:cNvPr>
          <p:cNvSpPr/>
          <p:nvPr/>
        </p:nvSpPr>
        <p:spPr>
          <a:xfrm rot="5400000">
            <a:off x="7151641" y="3025827"/>
            <a:ext cx="381000" cy="1120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40308-B77F-A4CD-481D-7B24ED5BADAF}"/>
              </a:ext>
            </a:extLst>
          </p:cNvPr>
          <p:cNvSpPr txBox="1"/>
          <p:nvPr/>
        </p:nvSpPr>
        <p:spPr>
          <a:xfrm>
            <a:off x="4953000" y="470802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Variable Declaration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3CBD4-A331-68A8-DD96-923BE8584DB0}"/>
              </a:ext>
            </a:extLst>
          </p:cNvPr>
          <p:cNvSpPr txBox="1"/>
          <p:nvPr/>
        </p:nvSpPr>
        <p:spPr>
          <a:xfrm>
            <a:off x="276676" y="4892695"/>
            <a:ext cx="6122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“Reese”;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“Pearsall”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79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94421-A740-A5E9-1AB1-26E9543312B5}"/>
              </a:ext>
            </a:extLst>
          </p:cNvPr>
          <p:cNvSpPr txBox="1"/>
          <p:nvPr/>
        </p:nvSpPr>
        <p:spPr>
          <a:xfrm>
            <a:off x="983863" y="457200"/>
            <a:ext cx="1022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primitive operation </a:t>
            </a:r>
            <a:r>
              <a:rPr lang="en-US" sz="2400" dirty="0"/>
              <a:t>is an operation that has a </a:t>
            </a:r>
            <a:r>
              <a:rPr lang="en-US" sz="2400" b="1" dirty="0"/>
              <a:t>constant</a:t>
            </a:r>
            <a:r>
              <a:rPr lang="en-US" sz="2400" dirty="0"/>
              <a:t> execution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4283-E0D6-AC6A-6B9C-B313F559419F}"/>
              </a:ext>
            </a:extLst>
          </p:cNvPr>
          <p:cNvSpPr txBox="1"/>
          <p:nvPr/>
        </p:nvSpPr>
        <p:spPr>
          <a:xfrm>
            <a:off x="457200" y="1981200"/>
            <a:ext cx="64652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Assigning a value to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Performing an arithmetic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two numbers/values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Accessing an element in an array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Calling 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Returning from 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Printing out a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5BECE-14FC-1267-5220-822E238CD3EE}"/>
              </a:ext>
            </a:extLst>
          </p:cNvPr>
          <p:cNvSpPr txBox="1"/>
          <p:nvPr/>
        </p:nvSpPr>
        <p:spPr>
          <a:xfrm>
            <a:off x="7086600" y="1752600"/>
            <a:ext cx="4953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3;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a + 3 * 12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&gt;=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e.print2Darray(array);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(“Hi”)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18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230C2-81A1-BD33-453A-8AA9B23C0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52400"/>
            <a:ext cx="7712529" cy="3886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78A74D-485C-0C01-6F22-1ABF22715C05}"/>
              </a:ext>
            </a:extLst>
          </p:cNvPr>
          <p:cNvSpPr txBox="1"/>
          <p:nvPr/>
        </p:nvSpPr>
        <p:spPr>
          <a:xfrm>
            <a:off x="685800" y="46482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computer science (and this class in particular), we will be focusing on stating running time in terms of </a:t>
            </a:r>
            <a:r>
              <a:rPr lang="en-US" sz="2400" b="1" dirty="0"/>
              <a:t>worst-case scenario</a:t>
            </a:r>
          </a:p>
        </p:txBody>
      </p:sp>
    </p:spTree>
    <p:extLst>
      <p:ext uri="{BB962C8B-B14F-4D97-AF65-F5344CB8AC3E}">
        <p14:creationId xmlns:p14="http://schemas.microsoft.com/office/powerpoint/2010/main" val="921766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2ADF5-F14B-0A52-BB3C-08A03A0D3DBA}"/>
              </a:ext>
            </a:extLst>
          </p:cNvPr>
          <p:cNvSpPr txBox="1"/>
          <p:nvPr/>
        </p:nvSpPr>
        <p:spPr>
          <a:xfrm>
            <a:off x="76200" y="76200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O Formal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87E53-4DC1-4F28-1007-9C7D0EE6FCE7}"/>
              </a:ext>
            </a:extLst>
          </p:cNvPr>
          <p:cNvSpPr txBox="1"/>
          <p:nvPr/>
        </p:nvSpPr>
        <p:spPr>
          <a:xfrm>
            <a:off x="391214" y="762000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g(n)</a:t>
            </a:r>
            <a:r>
              <a:rPr lang="en-US" sz="2400" dirty="0"/>
              <a:t> be functions mapping positive integers to positive real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9D587-D353-A94B-9B8A-E4314AFDA38A}"/>
              </a:ext>
            </a:extLst>
          </p:cNvPr>
          <p:cNvSpPr txBox="1"/>
          <p:nvPr/>
        </p:nvSpPr>
        <p:spPr>
          <a:xfrm>
            <a:off x="247283" y="1386245"/>
            <a:ext cx="117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300" dirty="0">
                <a:latin typeface="Consolas" panose="020B0609020204030204" pitchFamily="49" charset="0"/>
              </a:rPr>
              <a:t>(n)</a:t>
            </a:r>
            <a:r>
              <a:rPr lang="en-US" sz="2300" dirty="0"/>
              <a:t> is </a:t>
            </a:r>
            <a:r>
              <a:rPr lang="en-US" sz="2300" b="1" dirty="0">
                <a:latin typeface="Consolas" panose="020B0609020204030204" pitchFamily="49" charset="0"/>
              </a:rPr>
              <a:t>O</a:t>
            </a:r>
            <a:r>
              <a:rPr lang="en-US" sz="2300" dirty="0">
                <a:latin typeface="Consolas" panose="020B0609020204030204" pitchFamily="49" charset="0"/>
              </a:rPr>
              <a:t>(g(n)) </a:t>
            </a:r>
            <a:r>
              <a:rPr lang="en-US" sz="2300" dirty="0"/>
              <a:t>if there is a real constant </a:t>
            </a:r>
            <a:r>
              <a:rPr lang="en-US" sz="2300" dirty="0">
                <a:latin typeface="Consolas" panose="020B0609020204030204" pitchFamily="49" charset="0"/>
              </a:rPr>
              <a:t>c</a:t>
            </a:r>
            <a:r>
              <a:rPr lang="en-US" sz="2300" dirty="0"/>
              <a:t> &gt; 0 and an integer constant </a:t>
            </a:r>
            <a:r>
              <a:rPr lang="en-US" sz="2300" dirty="0">
                <a:latin typeface="Consolas" panose="020B0609020204030204" pitchFamily="49" charset="0"/>
              </a:rPr>
              <a:t>n</a:t>
            </a:r>
            <a:r>
              <a:rPr lang="en-US" sz="2300" baseline="-25000" dirty="0">
                <a:latin typeface="Consolas" panose="020B0609020204030204" pitchFamily="49" charset="0"/>
              </a:rPr>
              <a:t>0</a:t>
            </a:r>
            <a:r>
              <a:rPr lang="en-US" sz="2300" baseline="-25000" dirty="0"/>
              <a:t> </a:t>
            </a:r>
            <a:r>
              <a:rPr lang="en-US" sz="2300" dirty="0"/>
              <a:t>≥ 1 such that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09CA6-1C7F-200F-5243-62FFAD068E1B}"/>
              </a:ext>
            </a:extLst>
          </p:cNvPr>
          <p:cNvSpPr txBox="1"/>
          <p:nvPr/>
        </p:nvSpPr>
        <p:spPr>
          <a:xfrm>
            <a:off x="1600200" y="2045869"/>
            <a:ext cx="780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(n)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+mn-lt"/>
              </a:rPr>
              <a:t>≤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c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  <a:r>
              <a:rPr lang="en-US" sz="4000" dirty="0"/>
              <a:t>,  </a:t>
            </a:r>
            <a:r>
              <a:rPr lang="en-US" sz="4000" dirty="0">
                <a:solidFill>
                  <a:srgbClr val="7030A0"/>
                </a:solidFill>
              </a:rPr>
              <a:t>for all 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n ≥ n</a:t>
            </a:r>
            <a:r>
              <a:rPr lang="en-US" sz="4000" baseline="-250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06200-CD74-F0F1-DA82-415D58213B1D}"/>
              </a:ext>
            </a:extLst>
          </p:cNvPr>
          <p:cNvSpPr txBox="1"/>
          <p:nvPr/>
        </p:nvSpPr>
        <p:spPr>
          <a:xfrm>
            <a:off x="391214" y="2905780"/>
            <a:ext cx="11338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Past a certain spot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g(n) dominates f(n) </a:t>
            </a:r>
            <a:r>
              <a:rPr lang="en-US" sz="2800" dirty="0">
                <a:solidFill>
                  <a:schemeClr val="accent6"/>
                </a:solidFill>
              </a:rPr>
              <a:t>within a multiplicative constant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116BE-9285-B28E-0D02-944E75BD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6" y="3518353"/>
            <a:ext cx="3128717" cy="3263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B26433-A07A-1F12-8D7A-14B567CD59A2}"/>
              </a:ext>
            </a:extLst>
          </p:cNvPr>
          <p:cNvSpPr txBox="1"/>
          <p:nvPr/>
        </p:nvSpPr>
        <p:spPr>
          <a:xfrm rot="19133169">
            <a:off x="2550803" y="39030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2BB44-ED0D-92C8-9A8A-CC0F35B33D45}"/>
              </a:ext>
            </a:extLst>
          </p:cNvPr>
          <p:cNvSpPr txBox="1"/>
          <p:nvPr/>
        </p:nvSpPr>
        <p:spPr>
          <a:xfrm rot="19133169">
            <a:off x="3250811" y="43158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04560-BF45-B226-806E-8B7370EA657F}"/>
              </a:ext>
            </a:extLst>
          </p:cNvPr>
          <p:cNvSpPr txBox="1"/>
          <p:nvPr/>
        </p:nvSpPr>
        <p:spPr>
          <a:xfrm>
            <a:off x="5192879" y="5726668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dirty="0"/>
              <a:t> -notation provides an upper bound on some function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2B88C-95DD-7E87-42E5-2F27F51D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68" y="3922353"/>
            <a:ext cx="3248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4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1AD52-3DBE-E550-396D-709C9BA031F1}"/>
              </a:ext>
            </a:extLst>
          </p:cNvPr>
          <p:cNvSpPr txBox="1"/>
          <p:nvPr/>
        </p:nvSpPr>
        <p:spPr>
          <a:xfrm>
            <a:off x="228600" y="22860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9A1E8-FD92-9820-C30B-CBBC9AA9E61B}"/>
              </a:ext>
            </a:extLst>
          </p:cNvPr>
          <p:cNvSpPr txBox="1"/>
          <p:nvPr/>
        </p:nvSpPr>
        <p:spPr>
          <a:xfrm>
            <a:off x="818013" y="685800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Notation used to describe the running time of an algorithm in terms of worse case scenario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26EFF-4D2B-2577-FBF7-1EE01A541B9B}"/>
              </a:ext>
            </a:extLst>
          </p:cNvPr>
          <p:cNvSpPr txBox="1"/>
          <p:nvPr/>
        </p:nvSpPr>
        <p:spPr>
          <a:xfrm>
            <a:off x="381000" y="251460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Traits of Big-O-Notation: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0F76E-D9C8-AC39-5107-A83835B853F3}"/>
              </a:ext>
            </a:extLst>
          </p:cNvPr>
          <p:cNvSpPr txBox="1"/>
          <p:nvPr/>
        </p:nvSpPr>
        <p:spPr>
          <a:xfrm>
            <a:off x="1391098" y="3350514"/>
            <a:ext cx="7141699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 Big-O, we can drop non-dominant factors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FD498-7AE2-A641-D7A3-E3272C3BD460}"/>
              </a:ext>
            </a:extLst>
          </p:cNvPr>
          <p:cNvSpPr txBox="1"/>
          <p:nvPr/>
        </p:nvSpPr>
        <p:spPr>
          <a:xfrm>
            <a:off x="1391098" y="4564902"/>
            <a:ext cx="805770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 Big-O, we can drop multiplicative constants</a:t>
            </a:r>
          </a:p>
        </p:txBody>
      </p:sp>
    </p:spTree>
    <p:extLst>
      <p:ext uri="{BB962C8B-B14F-4D97-AF65-F5344CB8AC3E}">
        <p14:creationId xmlns:p14="http://schemas.microsoft.com/office/powerpoint/2010/main" val="112356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90AD7-227E-A67C-E421-5417E6470C0C}"/>
              </a:ext>
            </a:extLst>
          </p:cNvPr>
          <p:cNvSpPr txBox="1"/>
          <p:nvPr/>
        </p:nvSpPr>
        <p:spPr>
          <a:xfrm>
            <a:off x="76200" y="0"/>
            <a:ext cx="632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Algorithm Analysis: Adding value to an Array/</a:t>
            </a:r>
            <a:r>
              <a:rPr lang="en-US" sz="2000" dirty="0" err="1"/>
              <a:t>ArrayList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A3D2E-9EB2-08A7-B733-5BE6C38F0649}"/>
              </a:ext>
            </a:extLst>
          </p:cNvPr>
          <p:cNvSpPr txBox="1"/>
          <p:nvPr/>
        </p:nvSpPr>
        <p:spPr>
          <a:xfrm>
            <a:off x="152400" y="609600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</a:t>
            </a:r>
            <a:r>
              <a:rPr lang="en-US" sz="2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A67F7A-2686-E379-2E4D-F29B7064D4F0}"/>
              </a:ext>
            </a:extLst>
          </p:cNvPr>
          <p:cNvSpPr/>
          <p:nvPr/>
        </p:nvSpPr>
        <p:spPr>
          <a:xfrm rot="10800000">
            <a:off x="8018769" y="68580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3C640-DA6A-1B68-5042-58A7631D9073}"/>
              </a:ext>
            </a:extLst>
          </p:cNvPr>
          <p:cNvSpPr txBox="1"/>
          <p:nvPr/>
        </p:nvSpPr>
        <p:spPr>
          <a:xfrm>
            <a:off x="152400" y="4547677"/>
            <a:ext cx="735970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Total Running Time =  n  + n * 1 + 1 + 1 + 1</a:t>
            </a:r>
          </a:p>
          <a:p>
            <a:r>
              <a:rPr lang="en-US" sz="2800" b="1" dirty="0"/>
              <a:t>                                   </a:t>
            </a:r>
            <a:r>
              <a:rPr lang="en-US" sz="3600" b="1" dirty="0"/>
              <a:t>= 2n + 3</a:t>
            </a:r>
          </a:p>
          <a:p>
            <a:r>
              <a:rPr lang="en-US" sz="2800" b="1" dirty="0"/>
              <a:t>                      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FBF84-C5AA-02CE-D526-0C4784F18AEF}"/>
              </a:ext>
            </a:extLst>
          </p:cNvPr>
          <p:cNvSpPr txBox="1"/>
          <p:nvPr/>
        </p:nvSpPr>
        <p:spPr>
          <a:xfrm>
            <a:off x="8805262" y="6096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O(n)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805DCC3-A68B-EDEA-0600-01F027DED16A}"/>
              </a:ext>
            </a:extLst>
          </p:cNvPr>
          <p:cNvSpPr/>
          <p:nvPr/>
        </p:nvSpPr>
        <p:spPr>
          <a:xfrm rot="10800000">
            <a:off x="7251326" y="137160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914FE-4304-3791-E7AC-9C2266953572}"/>
              </a:ext>
            </a:extLst>
          </p:cNvPr>
          <p:cNvSpPr txBox="1"/>
          <p:nvPr/>
        </p:nvSpPr>
        <p:spPr>
          <a:xfrm>
            <a:off x="8153400" y="129601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O(n)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A67808-706C-C732-76E3-123B864FC17D}"/>
              </a:ext>
            </a:extLst>
          </p:cNvPr>
          <p:cNvSpPr/>
          <p:nvPr/>
        </p:nvSpPr>
        <p:spPr>
          <a:xfrm rot="10800000">
            <a:off x="5639971" y="175768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05071-7FDB-59D2-8A2A-153754DD859F}"/>
              </a:ext>
            </a:extLst>
          </p:cNvPr>
          <p:cNvSpPr txBox="1"/>
          <p:nvPr/>
        </p:nvSpPr>
        <p:spPr>
          <a:xfrm>
            <a:off x="6435077" y="173633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A02A2C6-630C-EB10-7EEF-5DFD3F133965}"/>
              </a:ext>
            </a:extLst>
          </p:cNvPr>
          <p:cNvSpPr/>
          <p:nvPr/>
        </p:nvSpPr>
        <p:spPr>
          <a:xfrm rot="10800000">
            <a:off x="3429000" y="2853702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C6BFBFC-BCF0-8652-ADFD-AAC9C87114A6}"/>
              </a:ext>
            </a:extLst>
          </p:cNvPr>
          <p:cNvSpPr/>
          <p:nvPr/>
        </p:nvSpPr>
        <p:spPr>
          <a:xfrm rot="10800000">
            <a:off x="6629400" y="3239783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6BDE7-1B65-3DBF-E1FE-F6B100524262}"/>
              </a:ext>
            </a:extLst>
          </p:cNvPr>
          <p:cNvSpPr txBox="1"/>
          <p:nvPr/>
        </p:nvSpPr>
        <p:spPr>
          <a:xfrm>
            <a:off x="7445649" y="319816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C5838F-5EDA-E18A-1805-96E62FEC6E45}"/>
              </a:ext>
            </a:extLst>
          </p:cNvPr>
          <p:cNvSpPr txBox="1"/>
          <p:nvPr/>
        </p:nvSpPr>
        <p:spPr>
          <a:xfrm>
            <a:off x="4218214" y="2815909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59FAC1C-BB93-B0D6-0DEA-4F84E38E86ED}"/>
              </a:ext>
            </a:extLst>
          </p:cNvPr>
          <p:cNvSpPr/>
          <p:nvPr/>
        </p:nvSpPr>
        <p:spPr>
          <a:xfrm rot="10800000">
            <a:off x="3527683" y="3592259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1BFC8-C2B5-4255-69A1-144488A07553}"/>
              </a:ext>
            </a:extLst>
          </p:cNvPr>
          <p:cNvSpPr txBox="1"/>
          <p:nvPr/>
        </p:nvSpPr>
        <p:spPr>
          <a:xfrm>
            <a:off x="4365703" y="3554621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9A439-B1E7-52F9-3290-6D4B8F522633}"/>
              </a:ext>
            </a:extLst>
          </p:cNvPr>
          <p:cNvSpPr txBox="1"/>
          <p:nvPr/>
        </p:nvSpPr>
        <p:spPr>
          <a:xfrm>
            <a:off x="114652" y="5591580"/>
            <a:ext cx="640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O(2n) </a:t>
            </a:r>
            <a:r>
              <a:rPr lang="en-US" sz="2400" b="1" dirty="0">
                <a:solidFill>
                  <a:srgbClr val="FF0000"/>
                </a:solidFill>
              </a:rPr>
              <a:t>where n is the size of the array 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73D12-700C-0B6B-343A-317F6D2535ED}"/>
              </a:ext>
            </a:extLst>
          </p:cNvPr>
          <p:cNvSpPr txBox="1"/>
          <p:nvPr/>
        </p:nvSpPr>
        <p:spPr>
          <a:xfrm>
            <a:off x="6435077" y="5591580"/>
            <a:ext cx="5618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O(n) </a:t>
            </a:r>
            <a:r>
              <a:rPr lang="en-US" sz="2400" b="1" dirty="0">
                <a:solidFill>
                  <a:srgbClr val="FF0000"/>
                </a:solidFill>
              </a:rPr>
              <a:t>where n is the size of the array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23BC27-83B1-76A5-DC7E-1E782C99B688}"/>
              </a:ext>
            </a:extLst>
          </p:cNvPr>
          <p:cNvGrpSpPr/>
          <p:nvPr/>
        </p:nvGrpSpPr>
        <p:grpSpPr>
          <a:xfrm>
            <a:off x="146906" y="5657413"/>
            <a:ext cx="5355720" cy="559440"/>
            <a:chOff x="146906" y="5657413"/>
            <a:chExt cx="535572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77E52D-3B05-4737-3C59-52DDF143B52C}"/>
                    </a:ext>
                  </a:extLst>
                </p14:cNvPr>
                <p14:cNvContentPartPr/>
                <p14:nvPr/>
              </p14:nvContentPartPr>
              <p14:xfrm>
                <a:off x="146906" y="5682253"/>
                <a:ext cx="5338080" cy="37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8B8DAF-7422-40F9-5FC5-33834D5D7E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7906" y="5673253"/>
                  <a:ext cx="53557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10C087-8822-37C7-5CD1-D4435F408296}"/>
                    </a:ext>
                  </a:extLst>
                </p14:cNvPr>
                <p14:cNvContentPartPr/>
                <p14:nvPr/>
              </p14:nvContentPartPr>
              <p14:xfrm>
                <a:off x="722186" y="5657413"/>
                <a:ext cx="4780440" cy="55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FB202B-B842-7F06-8800-F0549C55DA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186" y="5648413"/>
                  <a:ext cx="4798080" cy="57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3376A6-392F-2838-5B94-736FCAC46059}"/>
                  </a:ext>
                </a:extLst>
              </p14:cNvPr>
              <p14:cNvContentPartPr/>
              <p14:nvPr/>
            </p14:nvContentPartPr>
            <p14:xfrm>
              <a:off x="9625346" y="4279333"/>
              <a:ext cx="1230120" cy="1124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3376A6-392F-2838-5B94-736FCAC460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07346" y="4261333"/>
                <a:ext cx="1265760" cy="11599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55F60E2-D0F6-84C6-4D64-B50100863D23}"/>
              </a:ext>
            </a:extLst>
          </p:cNvPr>
          <p:cNvSpPr/>
          <p:nvPr/>
        </p:nvSpPr>
        <p:spPr>
          <a:xfrm>
            <a:off x="8915400" y="2232319"/>
            <a:ext cx="2839864" cy="111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write algorithms, we should still be </a:t>
            </a:r>
            <a:r>
              <a:rPr lang="en-US" i="1" dirty="0"/>
              <a:t>aware of </a:t>
            </a:r>
            <a:r>
              <a:rPr lang="en-US" dirty="0"/>
              <a:t>these coefficients</a:t>
            </a:r>
          </a:p>
        </p:txBody>
      </p:sp>
    </p:spTree>
    <p:extLst>
      <p:ext uri="{BB962C8B-B14F-4D97-AF65-F5344CB8AC3E}">
        <p14:creationId xmlns:p14="http://schemas.microsoft.com/office/powerpoint/2010/main" val="3984866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DB517-0068-3A99-0E84-19441B7F8340}"/>
              </a:ext>
            </a:extLst>
          </p:cNvPr>
          <p:cNvSpPr txBox="1"/>
          <p:nvPr/>
        </p:nvSpPr>
        <p:spPr>
          <a:xfrm>
            <a:off x="457200" y="304800"/>
            <a:ext cx="9360255" cy="34163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find_element_in_array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55B5EE-A7B7-CFD0-D0F2-5BA7539DCCFA}"/>
              </a:ext>
            </a:extLst>
          </p:cNvPr>
          <p:cNvSpPr/>
          <p:nvPr/>
        </p:nvSpPr>
        <p:spPr>
          <a:xfrm rot="10800000">
            <a:off x="8153400" y="762000"/>
            <a:ext cx="6858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56247-BC4C-A7A4-9238-554DF8230027}"/>
              </a:ext>
            </a:extLst>
          </p:cNvPr>
          <p:cNvSpPr txBox="1"/>
          <p:nvPr/>
        </p:nvSpPr>
        <p:spPr>
          <a:xfrm>
            <a:off x="8920843" y="72166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4A08A-34FE-3DC0-13F8-2A34E221D941}"/>
              </a:ext>
            </a:extLst>
          </p:cNvPr>
          <p:cNvSpPr txBox="1"/>
          <p:nvPr/>
        </p:nvSpPr>
        <p:spPr>
          <a:xfrm>
            <a:off x="6068862" y="146189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88F05B-618D-44D9-82CC-8474C3B3941E}"/>
              </a:ext>
            </a:extLst>
          </p:cNvPr>
          <p:cNvSpPr/>
          <p:nvPr/>
        </p:nvSpPr>
        <p:spPr>
          <a:xfrm rot="10800000">
            <a:off x="3200400" y="2590800"/>
            <a:ext cx="6858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CC287-1507-5CBC-5D97-6CAA5A626D3D}"/>
              </a:ext>
            </a:extLst>
          </p:cNvPr>
          <p:cNvSpPr txBox="1"/>
          <p:nvPr/>
        </p:nvSpPr>
        <p:spPr>
          <a:xfrm>
            <a:off x="3888921" y="25504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DE772A1-115B-BE99-F50B-2547F3DB6F37}"/>
              </a:ext>
            </a:extLst>
          </p:cNvPr>
          <p:cNvSpPr/>
          <p:nvPr/>
        </p:nvSpPr>
        <p:spPr>
          <a:xfrm>
            <a:off x="5638800" y="1143000"/>
            <a:ext cx="387325" cy="9906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A7EBEE-69D9-9C5E-7ADD-3297F2DDCD4B}"/>
              </a:ext>
            </a:extLst>
          </p:cNvPr>
          <p:cNvSpPr txBox="1"/>
          <p:nvPr/>
        </p:nvSpPr>
        <p:spPr>
          <a:xfrm>
            <a:off x="311996" y="4071479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Total Running Time = N + 1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6A6375-4535-A5C6-31EE-A3D28277A8FB}"/>
              </a:ext>
            </a:extLst>
          </p:cNvPr>
          <p:cNvSpPr txBox="1"/>
          <p:nvPr/>
        </p:nvSpPr>
        <p:spPr>
          <a:xfrm>
            <a:off x="2819252" y="4749772"/>
            <a:ext cx="8001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O(N + 1 )   where N = Size of Array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F07AF-3655-82F5-D8B4-F7FF46F9EE99}"/>
              </a:ext>
            </a:extLst>
          </p:cNvPr>
          <p:cNvSpPr txBox="1"/>
          <p:nvPr/>
        </p:nvSpPr>
        <p:spPr>
          <a:xfrm>
            <a:off x="2830138" y="5434280"/>
            <a:ext cx="7443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O(N)   where N = Size of Array</a:t>
            </a:r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EE61DF4-F3E2-8857-D3AF-7A240D7F990A}"/>
                  </a:ext>
                </a:extLst>
              </p14:cNvPr>
              <p14:cNvContentPartPr/>
              <p14:nvPr/>
            </p14:nvContentPartPr>
            <p14:xfrm>
              <a:off x="10107026" y="4222813"/>
              <a:ext cx="1148760" cy="1125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EE61DF4-F3E2-8857-D3AF-7A240D7F99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026" y="4204813"/>
                <a:ext cx="1184400" cy="11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367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79664CB-3706-C1B8-D505-8FB922ED1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1377"/>
          <a:stretch/>
        </p:blipFill>
        <p:spPr>
          <a:xfrm>
            <a:off x="838200" y="101883"/>
            <a:ext cx="9525000" cy="63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CBA7C-B081-F72F-4BDF-5567E6517047}"/>
              </a:ext>
            </a:extLst>
          </p:cNvPr>
          <p:cNvSpPr txBox="1"/>
          <p:nvPr/>
        </p:nvSpPr>
        <p:spPr>
          <a:xfrm>
            <a:off x="404070" y="377586"/>
            <a:ext cx="4897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(Addition)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(Subtraction)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(Multiplication)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(Division)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(Modulo)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(String concatenation)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(Increment)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(Decrement)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DE47F-558B-AAEC-E29A-A3EE170142BC}"/>
              </a:ext>
            </a:extLst>
          </p:cNvPr>
          <p:cNvSpPr txBox="1"/>
          <p:nvPr/>
        </p:nvSpPr>
        <p:spPr>
          <a:xfrm>
            <a:off x="404070" y="4419600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answer;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 2;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x + y;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ADDE0-8673-8E59-9175-FFFE8EA230E5}"/>
              </a:ext>
            </a:extLst>
          </p:cNvPr>
          <p:cNvSpPr txBox="1"/>
          <p:nvPr/>
        </p:nvSpPr>
        <p:spPr>
          <a:xfrm>
            <a:off x="5593384" y="110483"/>
            <a:ext cx="555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plus operator (+) between two values that are Strings will result in </a:t>
            </a:r>
            <a:r>
              <a:rPr lang="en-US" b="1" dirty="0"/>
              <a:t>String concatenation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3D253-5B31-72CD-1584-740835F021C1}"/>
              </a:ext>
            </a:extLst>
          </p:cNvPr>
          <p:cNvSpPr txBox="1"/>
          <p:nvPr/>
        </p:nvSpPr>
        <p:spPr>
          <a:xfrm>
            <a:off x="5817803" y="821006"/>
            <a:ext cx="497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x = “hi ”;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y = “there”;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+ y);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hi there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CC054-2CFF-5483-CA3D-2DECC5093E6A}"/>
              </a:ext>
            </a:extLst>
          </p:cNvPr>
          <p:cNvSpPr txBox="1"/>
          <p:nvPr/>
        </p:nvSpPr>
        <p:spPr>
          <a:xfrm>
            <a:off x="5791200" y="3352800"/>
            <a:ext cx="46474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 = 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2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25545-26DF-9BAA-72D1-A4BFA578CCA1}"/>
              </a:ext>
            </a:extLst>
          </p:cNvPr>
          <p:cNvSpPr txBox="1"/>
          <p:nvPr/>
        </p:nvSpPr>
        <p:spPr>
          <a:xfrm>
            <a:off x="5613987" y="2968891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operator (++) will add 1 to a variable</a:t>
            </a:r>
          </a:p>
        </p:txBody>
      </p:sp>
    </p:spTree>
    <p:extLst>
      <p:ext uri="{BB962C8B-B14F-4D97-AF65-F5344CB8AC3E}">
        <p14:creationId xmlns:p14="http://schemas.microsoft.com/office/powerpoint/2010/main" val="378820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A2571-EDDB-2956-80F5-64AEBCA1C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2C49F2-A6A5-6783-0948-617400623DF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52197-67A6-C6F5-C4D5-B6EDAEABA240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1DC0C-BA2C-23FC-2AD8-5E93F95EB6D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EE943-0FB8-6D5D-75ED-E0BD9EDF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816138-D0CF-33B1-025A-CD25AD2E3AE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FCFE19-69E6-38CF-6DC3-78839D0D801F}"/>
              </a:ext>
            </a:extLst>
          </p:cNvPr>
          <p:cNvSpPr/>
          <p:nvPr/>
        </p:nvSpPr>
        <p:spPr>
          <a:xfrm>
            <a:off x="3886200" y="762000"/>
            <a:ext cx="1143000" cy="11430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7B60D-1C41-B933-61C3-120C527ED76C}"/>
              </a:ext>
            </a:extLst>
          </p:cNvPr>
          <p:cNvSpPr txBox="1"/>
          <p:nvPr/>
        </p:nvSpPr>
        <p:spPr>
          <a:xfrm>
            <a:off x="5134062" y="1132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fields of our Student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0CB66-4B94-648C-0DF7-DEBC03E6017C}"/>
              </a:ext>
            </a:extLst>
          </p:cNvPr>
          <p:cNvSpPr txBox="1"/>
          <p:nvPr/>
        </p:nvSpPr>
        <p:spPr>
          <a:xfrm>
            <a:off x="5057163" y="1461514"/>
            <a:ext cx="662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/>
              <a:t> means they can not be directly accessed outside of the class</a:t>
            </a:r>
          </a:p>
        </p:txBody>
      </p:sp>
    </p:spTree>
    <p:extLst>
      <p:ext uri="{BB962C8B-B14F-4D97-AF65-F5344CB8AC3E}">
        <p14:creationId xmlns:p14="http://schemas.microsoft.com/office/powerpoint/2010/main" val="229067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283A91-29CE-C776-F8D5-B54C7CA2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26FA36-8236-84D5-2989-3CCD0E15699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3FE98-1E56-D10C-1A2B-979DF901DEA5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4132F-05FF-34CB-C565-7819C7348041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967D9B-FB69-1443-E2E7-E246154C9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4B31C7-44D6-08FA-4E68-B047C1A23CA1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1C9DD8D-AF2C-9D99-D479-F00F6A12E424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1C9DD8D-AF2C-9D99-D479-F00F6A12E4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BC6D398-2E0D-CDEA-D1D3-C179CD1C079E}"/>
              </a:ext>
            </a:extLst>
          </p:cNvPr>
          <p:cNvSpPr txBox="1"/>
          <p:nvPr/>
        </p:nvSpPr>
        <p:spPr>
          <a:xfrm>
            <a:off x="4267200" y="12996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, the special method that creates our objects</a:t>
            </a:r>
          </a:p>
          <a:p>
            <a:r>
              <a:rPr lang="en-US" dirty="0">
                <a:solidFill>
                  <a:srgbClr val="FF0000"/>
                </a:solidFill>
              </a:rPr>
              <a:t>Each of our “blueprints” needs a constructor</a:t>
            </a:r>
          </a:p>
        </p:txBody>
      </p:sp>
    </p:spTree>
    <p:extLst>
      <p:ext uri="{BB962C8B-B14F-4D97-AF65-F5344CB8AC3E}">
        <p14:creationId xmlns:p14="http://schemas.microsoft.com/office/powerpoint/2010/main" val="271269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FF06A-99C6-8DD7-2357-7E5552B7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785580-E74A-B4A8-12B5-E5A30A95C54F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F523B-6734-B7BD-CA8E-28777CE5C160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CCEB2-0EBE-0EEA-82E5-234A808E416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6F579A-AC7F-9D97-892A-E825CB15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DDEA8D-A83D-9CCF-490E-26B0130F60E7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7E9BE5-1370-8644-03B8-0FFEF62F1382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7E9BE5-1370-8644-03B8-0FFEF62F13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1DB9BF-6B3F-617D-7189-ECF5AABAF883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46907B-E6A8-C3E6-8672-85FEDF612313}"/>
                  </a:ext>
                </a:extLst>
              </p14:cNvPr>
              <p14:cNvContentPartPr/>
              <p14:nvPr/>
            </p14:nvContentPartPr>
            <p14:xfrm>
              <a:off x="3732781" y="5686474"/>
              <a:ext cx="1416960" cy="18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46907B-E6A8-C3E6-8672-85FEDF6123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8767" y="5578474"/>
                <a:ext cx="1524627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1D0271-870F-D4C1-345D-2AC07719139B}"/>
                  </a:ext>
                </a:extLst>
              </p14:cNvPr>
              <p14:cNvContentPartPr/>
              <p14:nvPr/>
            </p14:nvContentPartPr>
            <p14:xfrm>
              <a:off x="359941" y="2071714"/>
              <a:ext cx="3876480" cy="3423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1D0271-870F-D4C1-345D-2AC0771913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941" y="2053714"/>
                <a:ext cx="391212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9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04477-B7F1-5649-9D0D-1227B1A4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3F7224-1A73-4524-4924-AF2BA9892B6C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42177-0A1A-7C87-5BF3-ED36AA12A393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252EB-D207-CC87-6B7C-7BEFF073691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181AE7-C3C0-4C0B-B781-AC758AE2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BF33B-03EA-8E6E-2C2C-DBD33D3A2851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E24498-2EA2-CC4E-875D-D6BB8604B16A}"/>
              </a:ext>
            </a:extLst>
          </p:cNvPr>
          <p:cNvSpPr/>
          <p:nvPr/>
        </p:nvSpPr>
        <p:spPr>
          <a:xfrm>
            <a:off x="-92279" y="27469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8C0509-0C7A-BC4B-CC49-26BA7AEC829C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8C944076-11BC-9DEC-F601-17364B0EF44D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024167D-4E1C-B431-931D-75A0C30FCACB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53DDAE-39E9-251D-8BB3-C19B2BCC1BD4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53DDAE-39E9-251D-8BB3-C19B2BCC1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A5946D1-CFDA-18B5-FD49-294B4C92A24F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9833B0-138A-90F3-E9F5-F8D6B636E37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9547A6-A116-0366-B2E9-0021DB054A15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57CDD4-43DD-0F34-1F56-2382FA047EA9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165DC3-D06C-3A48-14E7-773F5CB38E62}"/>
              </a:ext>
            </a:extLst>
          </p:cNvPr>
          <p:cNvSpPr txBox="1"/>
          <p:nvPr/>
        </p:nvSpPr>
        <p:spPr>
          <a:xfrm>
            <a:off x="9656366" y="277917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“Unknown”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1AFC9C-F0D3-9A78-297D-71FE09CF1388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9DF0A-177C-B436-7CB8-EAC003DA5414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07FF1B-AFAF-B2ED-FEFA-6788E6AD74A8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80FE7-4005-4518-4195-9A6D5E619C6C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4A69F2-75EC-9D78-5F4F-A1C9269DD107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56153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5993</TotalTime>
  <Words>3453</Words>
  <Application>Microsoft Office PowerPoint</Application>
  <PresentationFormat>Widescreen</PresentationFormat>
  <Paragraphs>603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Aharoni</vt:lpstr>
      <vt:lpstr>Arial</vt:lpstr>
      <vt:lpstr>Calibri</vt:lpstr>
      <vt:lpstr>Consolas</vt:lpstr>
      <vt:lpstr>Courier New</vt:lpstr>
      <vt:lpstr>Roboto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49</cp:revision>
  <dcterms:created xsi:type="dcterms:W3CDTF">2022-08-21T16:55:59Z</dcterms:created>
  <dcterms:modified xsi:type="dcterms:W3CDTF">2024-10-07T22:28:10Z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