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4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2" r:id="rId63"/>
    <p:sldId id="411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  <p:sldId id="428" r:id="rId80"/>
    <p:sldId id="429" r:id="rId81"/>
    <p:sldId id="430" r:id="rId82"/>
    <p:sldId id="431" r:id="rId83"/>
    <p:sldId id="432" r:id="rId84"/>
    <p:sldId id="433" r:id="rId85"/>
    <p:sldId id="435" r:id="rId86"/>
    <p:sldId id="434" r:id="rId87"/>
    <p:sldId id="436" r:id="rId88"/>
    <p:sldId id="437" r:id="rId89"/>
    <p:sldId id="438" r:id="rId90"/>
    <p:sldId id="439" r:id="rId91"/>
    <p:sldId id="440" r:id="rId92"/>
    <p:sldId id="441" r:id="rId93"/>
    <p:sldId id="442" r:id="rId94"/>
    <p:sldId id="443" r:id="rId95"/>
    <p:sldId id="444" r:id="rId96"/>
    <p:sldId id="445" r:id="rId97"/>
    <p:sldId id="446" r:id="rId98"/>
    <p:sldId id="447" r:id="rId99"/>
    <p:sldId id="448" r:id="rId100"/>
    <p:sldId id="449" r:id="rId101"/>
    <p:sldId id="450" r:id="rId102"/>
    <p:sldId id="451" r:id="rId10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4:58:03.9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0 947 24575,'2'4'0,"-1"0"0,1 0 0,0-1 0,0 1 0,0-1 0,1 1 0,-1-1 0,1 0 0,0 0 0,0 0 0,3 2 0,5 7 0,155 198 0,8 12 0,-159-203 0,-12-13 0,1-1 0,0 0 0,0 0 0,0-1 0,9 8 0,-11-11 0,0 0 0,-1 0 0,1 0 0,0 0 0,-1-1 0,1 1 0,0 0 0,0-1 0,-1 0 0,1 1 0,0-1 0,0 0 0,0 0 0,0 0 0,0 0 0,-1 0 0,1 0 0,0-1 0,0 1 0,0-1 0,0 1 0,-1-1 0,1 0 0,3-1 0,16-11 0,-1-1 0,0-1 0,0 0 0,26-30 0,14-9 0,34-21 0,4 5 0,155-84 0,233-88 0,-44 23 0,-262 121 0,477-241 0,-405 211-1365,-235 118-5461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03:34.1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2214 24575,'2'10'0,"1"0"0,0 0 0,0 0 0,1 0 0,1 0 0,-1-1 0,2 0 0,-1 0 0,11 12 0,-3-1 0,106 147 0,-116-163 0,0 0 0,1-1 0,-1 1 0,1-1 0,0 1 0,0-1 0,0 0 0,1-1 0,-1 1 0,1-1 0,-1 0 0,1 0 0,0 0 0,0 0 0,0-1 0,-1 0 0,2 0 0,-1 0 0,0-1 0,0 0 0,0 0 0,0 0 0,0-1 0,0 1 0,9-3 0,13-4 0,-1 0 0,-1-2 0,42-19 0,-42 16 0,159-74-23,-4-9 0,295-208-1,291-293-1331,-425 320 185,293-196 535,-482 372 456,3 8 0,229-100-1,-25 69 195,7 32 723,-171 45-236,-130 29-6180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4:57.24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5636 0 24575,'-14'1'0,"0"0"0,1 1 0,-1 1 0,1 0 0,-26 10 0,-66 33 0,51-20 0,-457 228 0,375-182 0,-80 31 0,-270 88 0,38 13 0,89-35 0,-333 111 0,357-120 0,118-53 0,-20 31 0,86-45 0,-251 101 0,293-146 0,-265 153 0,230-118 0,71-38 0,-104 87 0,112-81 0,-133 81 0,198-131 0,-1-1 0,1 0 0,0 1 0,-1-1 0,1 1 0,-1-1 0,1 0 0,-1 1 0,1-1 0,-1 0 0,1 0 0,-1 0 0,1 1 0,-1-1 0,0 0 0,1 0 0,-1 0 0,1 0 0,-1 0 0,1 0 0,-1 0 0,0 0 0,1 0 0,-1 0 0,1 0 0,-1 0 0,1 0 0,-1-1 0,0 1 0,1 0 0,-1 0 0,1-1 0,-1 1 0,1 0 0,0-1 0,-1 1 0,1 0 0,-1-1 0,1 1 0,-1-1 0,3-28 0,24-40 0,-25 67 0,17-37 0,44-101 0,62-198 0,-76 187 0,11-45 0,-59 196 0,1 0 0,-1 0 0,0 0 0,0 0 0,0-1 0,0 1 0,1 0 0,-1 0 0,0 0 0,0 0 0,0-1 0,0 1 0,0 0 0,0 0 0,1 0 0,-1 0 0,0-1 0,0 1 0,0 0 0,0 0 0,0 0 0,0-1 0,0 1 0,0 0 0,0 0 0,0 0 0,0-1 0,0 1 0,0 0 0,0 0 0,0 0 0,0-1 0,0 1 0,0 0 0,-1 0 0,1 0 0,0-1 0,0 1 0,0 0 0,0 0 0,0 0 0,0 0 0,-1-1 0,1 1 0,0 0 0,0 0 0,0 0 0,0 0 0,-1 0 0,1 0 0,0 0 0,0-1 0,0 1 0,0 0 0,-1 0 0,1 0 0,0 0 0,-1 0 0,-11 13 0,-14 25 0,6-7 0,-26 40 0,3 2 0,-51 120 0,70-119 0,-26 145 0,40-144 0,8-50 0,-1-1 0,-12 44 0,12-63 0,1 1 0,1 0 0,-1-1 0,1 1 0,0 0 0,0 0 0,1-1 0,0 1 0,0 0 0,1 7 0,0-10 0,0 0 0,0 0 0,1 0 0,0 0 0,-1-1 0,1 1 0,0 0 0,1-1 0,-1 1 0,0-1 0,1 1 0,-1-1 0,1 0 0,0 0 0,-1-1 0,1 1 0,0 0 0,0-1 0,6 2 0,28 12 0,0-2 0,1-1 0,0-2 0,41 5 0,163 11 0,-184-21 0,490 60 0,-389-49 53,-102-12-526,1 2 0,59 15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5:00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24575,'38'33'0,"1"-1"0,1-3 0,84 47 0,-55-35 0,573 341 0,313 195 0,-318-193 0,-144-80 0,-78-15 0,201 168 0,-508-378 0,135 126 0,-140-89 0,-81-95 0,2 1 0,42 32 0,-66-54 0,1 1 0,0 0 0,0-1 0,0 1 0,-1-1 0,1 0 0,0 1 0,0-1 0,0 1 0,0-1 0,0 0 0,0 0 0,0 0 0,0 0 0,0 0 0,0 0 0,0 0 0,0 0 0,0 0 0,0 0 0,0 0 0,0 0 0,-1-1 0,1 1 0,0 0 0,2-2 0,-2 1 0,1 0 0,0-1 0,-1 0 0,0 1 0,1-1 0,-1 0 0,0 0 0,0 0 0,0 1 0,0-1 0,1-4 0,2-8 0,0 0 0,-2 0 0,2-15 0,-3 20 0,87-471 0,-78 436 0,-2 0 0,-2-1 0,0-48 0,-39 222 0,-21 93 0,4-16 0,3 13 0,47-216 0,-1-1 0,0 0 0,1 0 0,-1 0 0,0 0 0,0 0 0,0 0 0,-1 0 0,1 0 0,0 0 0,-1 0 0,1-1 0,-1 1 0,0-1 0,1 1 0,-1-1 0,0 1 0,0-1 0,0 0 0,0 0 0,0 0 0,0 0 0,0-1 0,-1 1 0,1 0 0,-4 0 0,-6 1 0,0-1 0,-1 0 0,-23-2 0,8 0 0,-100 10 0,0 5 0,-161 39 0,239-39-341,0 1 0,1 3-1,-70 36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39.5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2869 1 24575,'-5'0'0,"1"1"0,-1 1 0,1-1 0,-1 0 0,1 1 0,0 0 0,-1 0 0,1 1 0,-4 2 0,-7 3 0,-321 173 0,53-48 0,-424 218 0,154-74 0,375-192 0,97-47 0,-350 182 0,414-210 0,-1-1 0,0 0 0,-1-2 0,0 0 0,-29 7 0,46-14 0,1 0 0,-1 0 0,1 0 0,0 0 0,-1 0 0,1-1 0,0 1 0,-1 0 0,1-1 0,0 1 0,-1-1 0,1 1 0,0-1 0,0 0 0,-1 1 0,1-1 0,0 0 0,0 0 0,0 0 0,0 0 0,0 0 0,0 0 0,0 0 0,0 0 0,1 0 0,-1-1 0,0 1 0,1 0 0,-1 0 0,1-1 0,-1 1 0,1 0 0,0-1 0,-1-1 0,-7-52 0,8 48 0,-1-95 0,4 0 0,19-118 0,4-121 0,-77 803 0,34-364 0,-9 78 0,22-152 0,-1 27 0,5-49 0,0 0 0,0-1 0,0 1 0,1 0 0,-1-1 0,1 1 0,-1-1 0,1 1 0,-1-1 0,1 1 0,0-1 0,0 1 0,0-1 0,0 0 0,0 1 0,0-1 0,0 0 0,0 0 0,1 0 0,-1 0 0,0 0 0,1 0 0,-1 0 0,1-1 0,-1 1 0,1 0 0,1 0 0,24 6 0,52 6 0,12 3 0,356 81 120,-304-75-863,169 6 1,-267-27-6084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05:17:41.5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24575,'40'3'0,"0"2"0,0 2 0,-1 2 0,0 1 0,65 27 0,-32-12 0,1475 447 0,-1298-407 0,356 46 0,-449-92 0,973 142 0,-432-59 0,-273-49 0,-130-13 0,-75-12 0,-217-27 0,0-1 0,1 1 0,-1-1 0,0 0 0,1 1 0,-1-1 0,1 0 0,-1 0 0,0-1 0,1 1 0,-1-1 0,0 1 0,1-1 0,-1 0 0,0 1 0,0-1 0,1 0 0,-1-1 0,0 1 0,0 0 0,0 0 0,0-1 0,1-1 0,-2 0 0,0 0 0,-1 0 0,0 0 0,0 0 0,1 0 0,-2 0 0,1 0 0,0 1 0,0-1 0,-1 0 0,0 0 0,0 0 0,1 0 0,-2 1 0,1-1 0,0 0 0,0 1 0,-4-5 0,-15-29 0,-2 0 0,-2 1 0,-1 2 0,-38-40 0,-129-111 0,93 97 0,-153-103 0,219 166 0,24 18 0,28 22 0,928 795 0,-943-808 0,2 2 0,0-1 0,-1 1 0,0 1 0,0-1 0,0 1 0,6 9 0,-11-14 0,1 0 0,-1 0 0,1 0 0,-1 0 0,0 0 0,0 0 0,1 0 0,-1 0 0,0 0 0,0 0 0,0 0 0,0 0 0,0 0 0,0 0 0,-1 0 0,1 0 0,0 0 0,0 0 0,-1 0 0,0 2 0,0-2 0,-1 1 0,1 0 0,-1-1 0,1 1 0,-1-1 0,0 1 0,0-1 0,0 0 0,1 1 0,-1-1 0,0 0 0,-1 0 0,-1 0 0,-51 16 0,-1-3 0,0-2 0,-88 7 0,68-9 0,-88 13 0,1 8 0,-258 82 0,387-100-1365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9.xml"/><Relationship Id="rId4" Type="http://schemas.openxmlformats.org/officeDocument/2006/relationships/image" Target="../media/image1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(Quick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50980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64186328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the </a:t>
            </a:r>
            <a:r>
              <a:rPr lang="en-US" sz="3200" b="1" dirty="0"/>
              <a:t>median</a:t>
            </a:r>
            <a:r>
              <a:rPr lang="en-US" sz="3200" dirty="0"/>
              <a:t> value of the array as the pivot, that will always give us the optimal recursion tree  and </a:t>
            </a:r>
            <a:r>
              <a:rPr lang="en-US" sz="3200" b="1" dirty="0"/>
              <a:t>O(n </a:t>
            </a:r>
            <a:r>
              <a:rPr lang="en-US" sz="3200" b="1" dirty="0" err="1"/>
              <a:t>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13573814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7028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457200" y="4481574"/>
            <a:ext cx="90754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we select a </a:t>
            </a:r>
            <a:r>
              <a:rPr lang="en-US" sz="3200" b="1" dirty="0"/>
              <a:t>random value </a:t>
            </a:r>
            <a:r>
              <a:rPr lang="en-US" sz="3200" dirty="0"/>
              <a:t>as the pivot, that will actually give us a much better chance of </a:t>
            </a:r>
            <a:r>
              <a:rPr lang="en-US" sz="3200" b="1" dirty="0"/>
              <a:t>O(</a:t>
            </a:r>
            <a:r>
              <a:rPr lang="en-US" sz="3200" b="1" dirty="0" err="1"/>
              <a:t>nlogn</a:t>
            </a:r>
            <a:r>
              <a:rPr lang="en-US" sz="3200" b="1" dirty="0"/>
              <a:t>) </a:t>
            </a:r>
            <a:r>
              <a:rPr lang="en-US" sz="3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8272975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C4B57-FBDF-597A-BAAC-6F89B8D98FC5}"/>
              </a:ext>
            </a:extLst>
          </p:cNvPr>
          <p:cNvSpPr txBox="1"/>
          <p:nvPr/>
        </p:nvSpPr>
        <p:spPr>
          <a:xfrm>
            <a:off x="152400" y="228600"/>
            <a:ext cx="679384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Running time of Quick Sort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        </a:t>
            </a:r>
            <a:r>
              <a:rPr lang="en-US" sz="3600" b="1" dirty="0">
                <a:solidFill>
                  <a:srgbClr val="00B050"/>
                </a:solidFill>
              </a:rPr>
              <a:t>O(n</a:t>
            </a:r>
            <a:r>
              <a:rPr lang="en-US" sz="3600" b="1" baseline="30000" dirty="0">
                <a:solidFill>
                  <a:srgbClr val="00B050"/>
                </a:solidFill>
              </a:rPr>
              <a:t>2</a:t>
            </a:r>
            <a:r>
              <a:rPr lang="en-US" sz="3600" b="1" dirty="0">
                <a:solidFill>
                  <a:srgbClr val="00B050"/>
                </a:solidFill>
              </a:rPr>
              <a:t>)  </a:t>
            </a:r>
            <a:r>
              <a:rPr lang="en-US" sz="3600" dirty="0"/>
              <a:t>worse case scenario</a:t>
            </a:r>
            <a:endParaRPr lang="en-US" sz="3600" b="1" dirty="0"/>
          </a:p>
          <a:p>
            <a:endParaRPr lang="en-US" sz="3600" dirty="0"/>
          </a:p>
          <a:p>
            <a:r>
              <a:rPr lang="en-US" sz="3600" dirty="0"/>
              <a:t>	</a:t>
            </a:r>
            <a:r>
              <a:rPr lang="en-US" sz="3600" b="1" dirty="0"/>
              <a:t>O(n * log n )  </a:t>
            </a:r>
            <a:r>
              <a:rPr lang="en-US" sz="3600" dirty="0"/>
              <a:t>on average </a:t>
            </a:r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75F27-0B58-76FE-6E0A-FE0963FCCC8D}"/>
              </a:ext>
            </a:extLst>
          </p:cNvPr>
          <p:cNvSpPr txBox="1"/>
          <p:nvPr/>
        </p:nvSpPr>
        <p:spPr>
          <a:xfrm>
            <a:off x="7033126" y="2133600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 recursive calls, O(n) work at each level)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4108B-7224-170B-7F43-20AE9DEDEA2E}"/>
              </a:ext>
            </a:extLst>
          </p:cNvPr>
          <p:cNvSpPr txBox="1"/>
          <p:nvPr/>
        </p:nvSpPr>
        <p:spPr>
          <a:xfrm>
            <a:off x="6943527" y="3244334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logn</a:t>
            </a:r>
            <a:r>
              <a:rPr lang="en-US" dirty="0"/>
              <a:t> recursive calls, O(n) work at each level)</a:t>
            </a:r>
          </a:p>
        </p:txBody>
      </p:sp>
    </p:spTree>
    <p:extLst>
      <p:ext uri="{BB962C8B-B14F-4D97-AF65-F5344CB8AC3E}">
        <p14:creationId xmlns:p14="http://schemas.microsoft.com/office/powerpoint/2010/main" val="3411939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174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8127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92597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785502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344746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697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971800" y="14178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953332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F1ACCC-E9A4-89D5-9321-C4E1F9D250FB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317163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34621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30605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2057400" y="149225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2048165" y="204931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42386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1593382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3808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3886200" y="143690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3867732" y="197719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1F9526-84F5-A0E6-A9E5-FCBEFF84CE69}"/>
              </a:ext>
            </a:extLst>
          </p:cNvPr>
          <p:cNvSpPr txBox="1"/>
          <p:nvPr/>
        </p:nvSpPr>
        <p:spPr>
          <a:xfrm>
            <a:off x="3029569" y="2481360"/>
            <a:ext cx="6906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4 is less than 5, so we increase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1" dirty="0"/>
              <a:t> and then swap!</a:t>
            </a:r>
          </a:p>
        </p:txBody>
      </p:sp>
    </p:spTree>
    <p:extLst>
      <p:ext uri="{BB962C8B-B14F-4D97-AF65-F5344CB8AC3E}">
        <p14:creationId xmlns:p14="http://schemas.microsoft.com/office/powerpoint/2010/main" val="2456384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81000" y="1371600"/>
            <a:ext cx="5943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Program 4 due </a:t>
            </a:r>
            <a:r>
              <a:rPr lang="en-US" sz="2800" b="1" dirty="0"/>
              <a:t>tonight</a:t>
            </a:r>
            <a:r>
              <a:rPr lang="en-US" sz="2800" dirty="0"/>
              <a:t> at 11:59 PM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8" name="Picture 4" descr="Recursive : r/ProgrammerHumor">
            <a:extLst>
              <a:ext uri="{FF2B5EF4-FFF2-40B4-BE49-F238E27FC236}">
                <a16:creationId xmlns:a16="http://schemas.microsoft.com/office/drawing/2014/main" id="{B9293C09-419B-752F-B090-C44BBA613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16" y="76200"/>
            <a:ext cx="5013184" cy="624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99968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4724400" y="1444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4705932" y="1985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657850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48817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029279" y="144479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020044" y="200185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1738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863967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07911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5695950" y="145505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5677482" y="199534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32447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69302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3849720" y="141521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3840485" y="197227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198515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429218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214901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6553262" y="14296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6534794" y="19699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0720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336773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7467600" y="139155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7449132" y="19318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540582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38494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409373" y="1384934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390905" y="192522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391427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57339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0A370C-7918-3A91-6622-1EC147E2251F}"/>
              </a:ext>
            </a:extLst>
          </p:cNvPr>
          <p:cNvSpPr txBox="1"/>
          <p:nvPr/>
        </p:nvSpPr>
        <p:spPr>
          <a:xfrm>
            <a:off x="1362074" y="4145808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B267EE-289A-8473-76E9-21D66F2B02F5}"/>
              </a:ext>
            </a:extLst>
          </p:cNvPr>
          <p:cNvSpPr txBox="1"/>
          <p:nvPr/>
        </p:nvSpPr>
        <p:spPr>
          <a:xfrm>
            <a:off x="379531" y="5086974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FF1E2-311A-9476-F832-9B5A943E5B75}"/>
              </a:ext>
            </a:extLst>
          </p:cNvPr>
          <p:cNvSpPr txBox="1"/>
          <p:nvPr/>
        </p:nvSpPr>
        <p:spPr>
          <a:xfrm>
            <a:off x="1371599" y="582763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6253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B89300-372B-5331-8193-2A8E1B704E99}"/>
              </a:ext>
            </a:extLst>
          </p:cNvPr>
          <p:cNvSpPr txBox="1"/>
          <p:nvPr/>
        </p:nvSpPr>
        <p:spPr>
          <a:xfrm>
            <a:off x="304800" y="381000"/>
            <a:ext cx="1158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Quick Sort </a:t>
            </a:r>
            <a:r>
              <a:rPr lang="en-US" sz="2400" dirty="0"/>
              <a:t>is a sorting algorithm that works by </a:t>
            </a:r>
            <a:r>
              <a:rPr lang="en-US" sz="2400" u="sng" dirty="0"/>
              <a:t>partitioning</a:t>
            </a:r>
            <a:r>
              <a:rPr lang="en-US" sz="2400" dirty="0"/>
              <a:t> an array around a certain element in the array, called a </a:t>
            </a:r>
            <a:r>
              <a:rPr lang="en-US" sz="2400" u="sng" dirty="0"/>
              <a:t>pivot</a:t>
            </a:r>
            <a:r>
              <a:rPr lang="en-US" sz="2400" dirty="0"/>
              <a:t>. This is a recursive method that then sorts the sections of the array to the left of the pivot, and to the right of the pivot.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405D1-7D89-65F3-4028-FFE74408C86C}"/>
              </a:ext>
            </a:extLst>
          </p:cNvPr>
          <p:cNvSpPr txBox="1"/>
          <p:nvPr/>
        </p:nvSpPr>
        <p:spPr>
          <a:xfrm>
            <a:off x="291193" y="2743200"/>
            <a:ext cx="106326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a </a:t>
            </a:r>
            <a:r>
              <a:rPr lang="en-US" sz="2400" b="1" dirty="0"/>
              <a:t>Divide and Conquer </a:t>
            </a:r>
            <a:r>
              <a:rPr lang="en-US" sz="2400" dirty="0"/>
              <a:t>algorithm, which involves dividing the problem into smaller sub-problems (divide), recursively solving the smaller problems (conquer), and combining the sub problems to get the final solution for the original problem</a:t>
            </a:r>
          </a:p>
        </p:txBody>
      </p:sp>
    </p:spTree>
    <p:extLst>
      <p:ext uri="{BB962C8B-B14F-4D97-AF65-F5344CB8AC3E}">
        <p14:creationId xmlns:p14="http://schemas.microsoft.com/office/powerpoint/2010/main" val="2127774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4724400" y="139446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4715165" y="195152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717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277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133018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4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962150" y="495300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617245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7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536206" y="15229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9231406" y="19895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8993572" y="1394460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5638800" y="1402229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5629565" y="1959291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8975104" y="1934748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0598B6-4B22-ACF0-B929-7F42A4617356}"/>
              </a:ext>
            </a:extLst>
          </p:cNvPr>
          <p:cNvSpPr txBox="1"/>
          <p:nvPr/>
        </p:nvSpPr>
        <p:spPr>
          <a:xfrm>
            <a:off x="1962150" y="3181740"/>
            <a:ext cx="7783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reaches the pivot, we will increase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by 1, and then swap the pivot with the element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4BAF43-E67F-5995-9A77-CE742292E0BB}"/>
              </a:ext>
            </a:extLst>
          </p:cNvPr>
          <p:cNvSpPr txBox="1"/>
          <p:nvPr/>
        </p:nvSpPr>
        <p:spPr>
          <a:xfrm>
            <a:off x="1380134" y="4225681"/>
            <a:ext cx="86782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Our pivot is now in the correct spot!</a:t>
            </a:r>
          </a:p>
          <a:p>
            <a:endParaRPr lang="en-US" sz="3200" dirty="0">
              <a:highlight>
                <a:srgbClr val="00FF00"/>
              </a:highlight>
            </a:endParaRPr>
          </a:p>
          <a:p>
            <a:r>
              <a:rPr lang="en-US" sz="3200" dirty="0">
                <a:highlight>
                  <a:srgbClr val="00FF00"/>
                </a:highlight>
              </a:rPr>
              <a:t>Everything to the left is less than the pivot, everything to the right is greater than the pivot</a:t>
            </a:r>
          </a:p>
        </p:txBody>
      </p:sp>
    </p:spTree>
    <p:extLst>
      <p:ext uri="{BB962C8B-B14F-4D97-AF65-F5344CB8AC3E}">
        <p14:creationId xmlns:p14="http://schemas.microsoft.com/office/powerpoint/2010/main" val="4183714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3E1B33-39A3-B1A0-5DD7-8522DC8A6618}"/>
              </a:ext>
            </a:extLst>
          </p:cNvPr>
          <p:cNvSpPr txBox="1"/>
          <p:nvPr/>
        </p:nvSpPr>
        <p:spPr>
          <a:xfrm>
            <a:off x="2514600" y="2819400"/>
            <a:ext cx="5796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step is known as </a:t>
            </a:r>
            <a:r>
              <a:rPr lang="en-US" sz="2800" b="1" dirty="0"/>
              <a:t>partitioning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4043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</p:spTree>
    <p:extLst>
      <p:ext uri="{BB962C8B-B14F-4D97-AF65-F5344CB8AC3E}">
        <p14:creationId xmlns:p14="http://schemas.microsoft.com/office/powerpoint/2010/main" val="3961916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43903"/>
              </p:ext>
            </p:extLst>
          </p:nvPr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08758"/>
              </p:ext>
            </p:extLst>
          </p:nvPr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28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</p:spTree>
    <p:extLst>
      <p:ext uri="{BB962C8B-B14F-4D97-AF65-F5344CB8AC3E}">
        <p14:creationId xmlns:p14="http://schemas.microsoft.com/office/powerpoint/2010/main" val="618179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A08968A-3669-4C24-A649-395BE6777306}"/>
              </a:ext>
            </a:extLst>
          </p:cNvPr>
          <p:cNvSpPr txBox="1"/>
          <p:nvPr/>
        </p:nvSpPr>
        <p:spPr>
          <a:xfrm>
            <a:off x="609600" y="2438400"/>
            <a:ext cx="1115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will recursively 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on the left section of the array, and the right section of the array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2672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4F10022-15ED-B7D1-51A1-90983E75DC06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278654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58510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1BE385-4E31-84C6-9A0B-75B2018C72FE}"/>
              </a:ext>
            </a:extLst>
          </p:cNvPr>
          <p:cNvSpPr txBox="1"/>
          <p:nvPr/>
        </p:nvSpPr>
        <p:spPr>
          <a:xfrm>
            <a:off x="6064704" y="431013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A808AD-1A48-B504-52C5-04A4B7FF7787}"/>
              </a:ext>
            </a:extLst>
          </p:cNvPr>
          <p:cNvSpPr txBox="1"/>
          <p:nvPr/>
        </p:nvSpPr>
        <p:spPr>
          <a:xfrm>
            <a:off x="1195520" y="5320277"/>
            <a:ext cx="931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Unlike Merge Sort, these are </a:t>
            </a:r>
            <a:r>
              <a:rPr lang="en-US" b="1" dirty="0"/>
              <a:t>not </a:t>
            </a:r>
            <a:r>
              <a:rPr lang="en-US" dirty="0"/>
              <a:t>new</a:t>
            </a:r>
            <a:r>
              <a:rPr lang="en-US" b="1" dirty="0"/>
              <a:t> </a:t>
            </a:r>
            <a:r>
              <a:rPr lang="en-US" dirty="0"/>
              <a:t>arrays, these are just “sections” of the original array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3671F-E074-61C2-4ADE-B43776A85522}"/>
              </a:ext>
            </a:extLst>
          </p:cNvPr>
          <p:cNvSpPr txBox="1"/>
          <p:nvPr/>
        </p:nvSpPr>
        <p:spPr>
          <a:xfrm>
            <a:off x="542295" y="5786272"/>
            <a:ext cx="10621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Due to how we call our recursive methods, we will always prioritize the “left tree” of the array</a:t>
            </a:r>
          </a:p>
        </p:txBody>
      </p:sp>
    </p:spTree>
    <p:extLst>
      <p:ext uri="{BB962C8B-B14F-4D97-AF65-F5344CB8AC3E}">
        <p14:creationId xmlns:p14="http://schemas.microsoft.com/office/powerpoint/2010/main" val="314381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B1804-48CA-9B07-B362-4E0CCE6CDC31}"/>
              </a:ext>
            </a:extLst>
          </p:cNvPr>
          <p:cNvSpPr txBox="1"/>
          <p:nvPr/>
        </p:nvSpPr>
        <p:spPr>
          <a:xfrm>
            <a:off x="457200" y="759767"/>
            <a:ext cx="1089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Quick sort is rather complex. I don’t expect you to memorize the code, and if you don’t fully understand the code, </a:t>
            </a:r>
            <a:r>
              <a:rPr lang="en-US" sz="2400" i="1" dirty="0"/>
              <a:t>that is fine!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F959A-7F45-06B0-9CC5-238777D1FC0D}"/>
              </a:ext>
            </a:extLst>
          </p:cNvPr>
          <p:cNvSpPr txBox="1"/>
          <p:nvPr/>
        </p:nvSpPr>
        <p:spPr>
          <a:xfrm>
            <a:off x="533400" y="2743200"/>
            <a:ext cx="998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should, however, be able to describe how quick sort works from a high level, and be able to draw out the steps if given an example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FD881-1401-C242-5CC0-2390534B4194}"/>
              </a:ext>
            </a:extLst>
          </p:cNvPr>
          <p:cNvSpPr txBox="1"/>
          <p:nvPr/>
        </p:nvSpPr>
        <p:spPr>
          <a:xfrm>
            <a:off x="533400" y="4724400"/>
            <a:ext cx="5999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should also know the time complexity of the sorting algorithms that we talk about</a:t>
            </a:r>
          </a:p>
        </p:txBody>
      </p:sp>
      <p:pic>
        <p:nvPicPr>
          <p:cNvPr id="2050" name="Picture 2" descr="Thumbs up crying cat Blank Template - Imgflip">
            <a:extLst>
              <a:ext uri="{FF2B5EF4-FFF2-40B4-BE49-F238E27FC236}">
                <a16:creationId xmlns:a16="http://schemas.microsoft.com/office/drawing/2014/main" id="{4945C9B3-57A5-B1FC-5636-598DD6A973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7"/>
          <a:stretch/>
        </p:blipFill>
        <p:spPr bwMode="auto">
          <a:xfrm>
            <a:off x="8121464" y="4037379"/>
            <a:ext cx="2349871" cy="2205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66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40214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255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A9AEDA-C93F-10A8-0216-974EC442CC93}"/>
              </a:ext>
            </a:extLst>
          </p:cNvPr>
          <p:cNvSpPr txBox="1"/>
          <p:nvPr/>
        </p:nvSpPr>
        <p:spPr>
          <a:xfrm>
            <a:off x="1846490" y="2479475"/>
            <a:ext cx="3172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we partition this section!</a:t>
            </a:r>
          </a:p>
        </p:txBody>
      </p:sp>
    </p:spTree>
    <p:extLst>
      <p:ext uri="{BB962C8B-B14F-4D97-AF65-F5344CB8AC3E}">
        <p14:creationId xmlns:p14="http://schemas.microsoft.com/office/powerpoint/2010/main" val="30441242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135B90-C0D4-7583-7F6D-726AC545DBAD}"/>
              </a:ext>
            </a:extLst>
          </p:cNvPr>
          <p:cNvSpPr txBox="1"/>
          <p:nvPr/>
        </p:nvSpPr>
        <p:spPr>
          <a:xfrm>
            <a:off x="76200" y="149001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829309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70291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057400" y="204888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295400" y="2013225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286165" y="2570287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038932" y="258917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681019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2294455" y="2050446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275987" y="259073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7090289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9699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009511" y="201322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1846490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1837255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2991043" y="255351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820434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32722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086267" y="2072624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077032" y="2629686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37739184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78368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59722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653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4800600" y="2087790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495800" y="2554427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3884707" y="199736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3866239" y="253765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508784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04366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2997681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2988446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3565593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122071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67895"/>
              </p:ext>
            </p:extLst>
          </p:nvPr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20452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247344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F2B47507-A4DD-B870-736E-B32CB50BD317}"/>
              </a:ext>
            </a:extLst>
          </p:cNvPr>
          <p:cNvSpPr/>
          <p:nvPr/>
        </p:nvSpPr>
        <p:spPr>
          <a:xfrm rot="10800000">
            <a:off x="5148942" y="2071304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F92E7-EEE5-19ED-65A5-857A44AAEEA3}"/>
              </a:ext>
            </a:extLst>
          </p:cNvPr>
          <p:cNvSpPr txBox="1"/>
          <p:nvPr/>
        </p:nvSpPr>
        <p:spPr>
          <a:xfrm>
            <a:off x="4844142" y="253794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453D607-26BB-45B2-1993-56EA8693C9F1}"/>
              </a:ext>
            </a:extLst>
          </p:cNvPr>
          <p:cNvSpPr/>
          <p:nvPr/>
        </p:nvSpPr>
        <p:spPr>
          <a:xfrm rot="10800000">
            <a:off x="4537849" y="20062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C33B022-0080-B8D9-EE00-4E3245805A0A}"/>
              </a:ext>
            </a:extLst>
          </p:cNvPr>
          <p:cNvSpPr/>
          <p:nvPr/>
        </p:nvSpPr>
        <p:spPr>
          <a:xfrm rot="10800000">
            <a:off x="3870936" y="2047357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C706EC-988A-2BEB-1463-A4F720B2F862}"/>
              </a:ext>
            </a:extLst>
          </p:cNvPr>
          <p:cNvSpPr txBox="1"/>
          <p:nvPr/>
        </p:nvSpPr>
        <p:spPr>
          <a:xfrm>
            <a:off x="3861701" y="2604419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9697CE-E35B-5EEB-8C53-0298655A6F28}"/>
              </a:ext>
            </a:extLst>
          </p:cNvPr>
          <p:cNvSpPr txBox="1"/>
          <p:nvPr/>
        </p:nvSpPr>
        <p:spPr>
          <a:xfrm>
            <a:off x="4519381" y="25465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61E2AA-A02F-54EB-25C3-39B7A699C966}"/>
              </a:ext>
            </a:extLst>
          </p:cNvPr>
          <p:cNvSpPr txBox="1"/>
          <p:nvPr/>
        </p:nvSpPr>
        <p:spPr>
          <a:xfrm>
            <a:off x="1066800" y="3850305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2606F1-D01E-3CD1-8C66-FBE1A38E2802}"/>
              </a:ext>
            </a:extLst>
          </p:cNvPr>
          <p:cNvSpPr txBox="1"/>
          <p:nvPr/>
        </p:nvSpPr>
        <p:spPr>
          <a:xfrm>
            <a:off x="1066800" y="4599272"/>
            <a:ext cx="6255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will check if index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is less than the pivot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B44669-7414-A3F2-328A-BBFF5707E224}"/>
              </a:ext>
            </a:extLst>
          </p:cNvPr>
          <p:cNvSpPr txBox="1"/>
          <p:nvPr/>
        </p:nvSpPr>
        <p:spPr>
          <a:xfrm>
            <a:off x="2038932" y="5171429"/>
            <a:ext cx="931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so, we will increase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by 1, and then swap the elements located at index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44856-811F-BF2C-CF70-B6FDDD3CDE6E}"/>
              </a:ext>
            </a:extLst>
          </p:cNvPr>
          <p:cNvSpPr txBox="1"/>
          <p:nvPr/>
        </p:nvSpPr>
        <p:spPr>
          <a:xfrm>
            <a:off x="2009941" y="6046643"/>
            <a:ext cx="313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not, increase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by 1</a:t>
            </a:r>
          </a:p>
        </p:txBody>
      </p:sp>
    </p:spTree>
    <p:extLst>
      <p:ext uri="{BB962C8B-B14F-4D97-AF65-F5344CB8AC3E}">
        <p14:creationId xmlns:p14="http://schemas.microsoft.com/office/powerpoint/2010/main" val="2675672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649296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854992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4528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581172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116206" y="329940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1811406" y="376603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124113" y="3291792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105645" y="383208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163122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48237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457200" y="3332872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447965" y="3889934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9312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77326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7668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2" name="Arrow: Down 1">
            <a:extLst>
              <a:ext uri="{FF2B5EF4-FFF2-40B4-BE49-F238E27FC236}">
                <a16:creationId xmlns:a16="http://schemas.microsoft.com/office/drawing/2014/main" id="{D8056AC7-20C9-3EB7-014C-92B46BB26604}"/>
              </a:ext>
            </a:extLst>
          </p:cNvPr>
          <p:cNvSpPr/>
          <p:nvPr/>
        </p:nvSpPr>
        <p:spPr>
          <a:xfrm rot="10800000">
            <a:off x="2368601" y="3308799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CC99A-9C12-4AC1-37EE-9434BC09304E}"/>
              </a:ext>
            </a:extLst>
          </p:cNvPr>
          <p:cNvSpPr txBox="1"/>
          <p:nvPr/>
        </p:nvSpPr>
        <p:spPr>
          <a:xfrm>
            <a:off x="2063801" y="3775436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5F0AFA-174A-D899-A934-2A138981565B}"/>
              </a:ext>
            </a:extLst>
          </p:cNvPr>
          <p:cNvSpPr/>
          <p:nvPr/>
        </p:nvSpPr>
        <p:spPr>
          <a:xfrm rot="10800000">
            <a:off x="1846490" y="326989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A3236C7-C108-76B3-CCD7-CE5925B9A7D9}"/>
              </a:ext>
            </a:extLst>
          </p:cNvPr>
          <p:cNvSpPr/>
          <p:nvPr/>
        </p:nvSpPr>
        <p:spPr>
          <a:xfrm rot="10800000">
            <a:off x="1195201" y="326736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74EED3-AD3B-56D7-98B2-8122D5076D28}"/>
              </a:ext>
            </a:extLst>
          </p:cNvPr>
          <p:cNvSpPr txBox="1"/>
          <p:nvPr/>
        </p:nvSpPr>
        <p:spPr>
          <a:xfrm>
            <a:off x="1185966" y="382442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4C5BF-75B3-C077-76B3-B981A92E37B8}"/>
              </a:ext>
            </a:extLst>
          </p:cNvPr>
          <p:cNvSpPr txBox="1"/>
          <p:nvPr/>
        </p:nvSpPr>
        <p:spPr>
          <a:xfrm>
            <a:off x="1828022" y="381018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1089531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263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05985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697693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/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528192-E09C-E322-ACD5-1B011BE5E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637696"/>
              </p:ext>
            </p:extLst>
          </p:nvPr>
        </p:nvGraphicFramePr>
        <p:xfrm>
          <a:off x="1846490" y="3882455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9249880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100E78A-94F1-C8F4-AE63-F24C1D7A7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146879"/>
              </p:ext>
            </p:extLst>
          </p:nvPr>
        </p:nvGraphicFramePr>
        <p:xfrm>
          <a:off x="943379" y="2679737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1679413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95092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52CDF90-AAE0-54EC-F34B-603EF1A03CAA}"/>
              </a:ext>
            </a:extLst>
          </p:cNvPr>
          <p:cNvSpPr txBox="1"/>
          <p:nvPr/>
        </p:nvSpPr>
        <p:spPr>
          <a:xfrm>
            <a:off x="616794" y="1600200"/>
            <a:ext cx="102472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first step of Quick Sort is to select a pivot, and to get the pivot sorted to is correct position  </a:t>
            </a:r>
          </a:p>
          <a:p>
            <a:endParaRPr lang="en-US" sz="2400" dirty="0"/>
          </a:p>
          <a:p>
            <a:r>
              <a:rPr lang="en-US" sz="2400" dirty="0">
                <a:sym typeface="Wingdings" panose="05000000000000000000" pitchFamily="2" charset="2"/>
              </a:rPr>
              <a:t> This step is known as </a:t>
            </a:r>
            <a:r>
              <a:rPr lang="en-US" sz="2400" b="1" dirty="0">
                <a:sym typeface="Wingdings" panose="05000000000000000000" pitchFamily="2" charset="2"/>
              </a:rPr>
              <a:t>partitioning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DFF0F-1525-615E-7EC0-FFC6AE58AD58}"/>
              </a:ext>
            </a:extLst>
          </p:cNvPr>
          <p:cNvSpPr txBox="1"/>
          <p:nvPr/>
        </p:nvSpPr>
        <p:spPr>
          <a:xfrm>
            <a:off x="771525" y="3990146"/>
            <a:ext cx="929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 are many ways to select a pivot, but to keep things simple, the </a:t>
            </a:r>
            <a:r>
              <a:rPr lang="en-US" sz="2400" u="sng" dirty="0"/>
              <a:t>last element of the array </a:t>
            </a:r>
            <a:r>
              <a:rPr lang="en-US" sz="2400" dirty="0"/>
              <a:t>will be the pivot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389082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091543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/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3963995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/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14F57813-9FF6-BC25-2C75-5462B18ADD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"/>
              </p:ext>
            </p:extLst>
          </p:nvPr>
        </p:nvGraphicFramePr>
        <p:xfrm>
          <a:off x="4648200" y="2727101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2705063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A50A90-8034-CDFF-889E-39505B6E2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003005"/>
              </p:ext>
            </p:extLst>
          </p:nvPr>
        </p:nvGraphicFramePr>
        <p:xfrm>
          <a:off x="1846490" y="1447083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839B1A-35EE-2D0F-E8EF-178AA147BC36}"/>
              </a:ext>
            </a:extLst>
          </p:cNvPr>
          <p:cNvSpPr txBox="1"/>
          <p:nvPr/>
        </p:nvSpPr>
        <p:spPr>
          <a:xfrm>
            <a:off x="1219200" y="51816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size of our “array section” is 1, then it’s already sorted!</a:t>
            </a:r>
          </a:p>
        </p:txBody>
      </p:sp>
    </p:spTree>
    <p:extLst>
      <p:ext uri="{BB962C8B-B14F-4D97-AF65-F5344CB8AC3E}">
        <p14:creationId xmlns:p14="http://schemas.microsoft.com/office/powerpoint/2010/main" val="13075709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37030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467954"/>
              </p:ext>
            </p:extLst>
          </p:nvPr>
        </p:nvGraphicFramePr>
        <p:xfrm>
          <a:off x="8296047" y="13401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6664551" y="13716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54404E-8540-9E8B-7D32-350BC4F0A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400108"/>
              </p:ext>
            </p:extLst>
          </p:nvPr>
        </p:nvGraphicFramePr>
        <p:xfrm>
          <a:off x="1921833" y="137160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2018371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731205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054252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4953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2333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A411225-CBD9-92D1-AE25-4D885531DE21}"/>
              </a:ext>
            </a:extLst>
          </p:cNvPr>
          <p:cNvSpPr txBox="1"/>
          <p:nvPr/>
        </p:nvSpPr>
        <p:spPr>
          <a:xfrm>
            <a:off x="186897" y="1404257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 )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14:cNvPr>
              <p14:cNvContentPartPr/>
              <p14:nvPr/>
            </p14:nvContentPartPr>
            <p14:xfrm>
              <a:off x="3061376" y="1985580"/>
              <a:ext cx="1131840" cy="539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30EDF5D-18DD-3FEE-55AE-A3629B8E19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376" y="1967940"/>
                <a:ext cx="116748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87067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28578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B5323A5-DB6A-63C6-DA1B-2E412DC0E344}"/>
              </a:ext>
            </a:extLst>
          </p:cNvPr>
          <p:cNvSpPr txBox="1"/>
          <p:nvPr/>
        </p:nvSpPr>
        <p:spPr>
          <a:xfrm>
            <a:off x="2743200" y="19050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quick_sort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                         )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623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885710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95764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621390" y="248570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3657600" y="2430831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3648365" y="2987893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602922" y="302599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377281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4823822" y="248378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4805354" y="302407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6119398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682340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5509720" y="2501118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5491252" y="304140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5736482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70006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4343597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4334362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3085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1524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144000" y="7152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839200" y="11819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FFB65E-FA30-31F5-9103-A92BB9E1DD1D}"/>
              </a:ext>
            </a:extLst>
          </p:cNvPr>
          <p:cNvSpPr txBox="1"/>
          <p:nvPr/>
        </p:nvSpPr>
        <p:spPr>
          <a:xfrm>
            <a:off x="838200" y="2154933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define two pointers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, that will help us get the pivot sorted correctly</a:t>
            </a:r>
          </a:p>
        </p:txBody>
      </p:sp>
    </p:spTree>
    <p:extLst>
      <p:ext uri="{BB962C8B-B14F-4D97-AF65-F5344CB8AC3E}">
        <p14:creationId xmlns:p14="http://schemas.microsoft.com/office/powerpoint/2010/main" val="28107694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02802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380111" y="2505556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075311" y="297219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6372113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6353645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68742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0716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5482254" y="2481623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5473019" y="3038685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432020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37365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48590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3827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8F9089F9-1003-58F4-3155-69A68861F842}"/>
              </a:ext>
            </a:extLst>
          </p:cNvPr>
          <p:cNvSpPr/>
          <p:nvPr/>
        </p:nvSpPr>
        <p:spPr>
          <a:xfrm rot="10800000">
            <a:off x="7696200" y="2495255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B4F41F-9D81-1F53-8A55-B03BFDB0092A}"/>
              </a:ext>
            </a:extLst>
          </p:cNvPr>
          <p:cNvSpPr txBox="1"/>
          <p:nvPr/>
        </p:nvSpPr>
        <p:spPr>
          <a:xfrm>
            <a:off x="7391400" y="2961892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11A43E58-1741-2296-D39F-B254A3BF7477}"/>
              </a:ext>
            </a:extLst>
          </p:cNvPr>
          <p:cNvSpPr/>
          <p:nvPr/>
        </p:nvSpPr>
        <p:spPr>
          <a:xfrm rot="10800000">
            <a:off x="7085107" y="248162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4C60C62-605C-348B-245F-51A4030CD7F8}"/>
              </a:ext>
            </a:extLst>
          </p:cNvPr>
          <p:cNvSpPr/>
          <p:nvPr/>
        </p:nvSpPr>
        <p:spPr>
          <a:xfrm rot="10800000">
            <a:off x="6424542" y="2486620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610C1-0972-6359-A435-0A2BE2642B2B}"/>
              </a:ext>
            </a:extLst>
          </p:cNvPr>
          <p:cNvSpPr txBox="1"/>
          <p:nvPr/>
        </p:nvSpPr>
        <p:spPr>
          <a:xfrm>
            <a:off x="6415307" y="3043682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9F7254-2948-7089-A469-5313C396B0F2}"/>
              </a:ext>
            </a:extLst>
          </p:cNvPr>
          <p:cNvSpPr txBox="1"/>
          <p:nvPr/>
        </p:nvSpPr>
        <p:spPr>
          <a:xfrm>
            <a:off x="7066639" y="302191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3302997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69622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36647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AF02B73-1708-1053-556D-994B24BF3E4F}"/>
              </a:ext>
            </a:extLst>
          </p:cNvPr>
          <p:cNvSpPr txBox="1"/>
          <p:nvPr/>
        </p:nvSpPr>
        <p:spPr>
          <a:xfrm>
            <a:off x="2819400" y="4751645"/>
            <a:ext cx="678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quick sort, and give it the section of the array to the left of the pivot, and to the right of the pivot</a:t>
            </a:r>
          </a:p>
        </p:txBody>
      </p:sp>
    </p:spTree>
    <p:extLst>
      <p:ext uri="{BB962C8B-B14F-4D97-AF65-F5344CB8AC3E}">
        <p14:creationId xmlns:p14="http://schemas.microsoft.com/office/powerpoint/2010/main" val="15960287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3074239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841177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395858" y="3774792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091058" y="4241429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3453072" y="3742135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3434604" y="428242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34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55488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2562578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2553343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8609792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1442021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44399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sp>
        <p:nvSpPr>
          <p:cNvPr id="6" name="Arrow: Down 5">
            <a:extLst>
              <a:ext uri="{FF2B5EF4-FFF2-40B4-BE49-F238E27FC236}">
                <a16:creationId xmlns:a16="http://schemas.microsoft.com/office/drawing/2014/main" id="{355B10D5-8B0C-1EF8-F9EC-E61581A01E58}"/>
              </a:ext>
            </a:extLst>
          </p:cNvPr>
          <p:cNvSpPr/>
          <p:nvPr/>
        </p:nvSpPr>
        <p:spPr>
          <a:xfrm rot="10800000">
            <a:off x="4724400" y="3779288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6A9CA-E7FD-7562-A579-05326C24577E}"/>
              </a:ext>
            </a:extLst>
          </p:cNvPr>
          <p:cNvSpPr txBox="1"/>
          <p:nvPr/>
        </p:nvSpPr>
        <p:spPr>
          <a:xfrm>
            <a:off x="4419600" y="424592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D83EFE6-1D59-AFAB-8C20-5C7C8515DD1F}"/>
              </a:ext>
            </a:extLst>
          </p:cNvPr>
          <p:cNvSpPr/>
          <p:nvPr/>
        </p:nvSpPr>
        <p:spPr>
          <a:xfrm rot="10800000">
            <a:off x="4113306" y="3743783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3B49FD5-FEFA-939E-7F2A-23AE3C7502D0}"/>
              </a:ext>
            </a:extLst>
          </p:cNvPr>
          <p:cNvSpPr/>
          <p:nvPr/>
        </p:nvSpPr>
        <p:spPr>
          <a:xfrm rot="10800000">
            <a:off x="3483745" y="3740386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DF8169-8DC9-589A-BE0C-35C427FDB2E8}"/>
              </a:ext>
            </a:extLst>
          </p:cNvPr>
          <p:cNvSpPr txBox="1"/>
          <p:nvPr/>
        </p:nvSpPr>
        <p:spPr>
          <a:xfrm>
            <a:off x="3474510" y="4297448"/>
            <a:ext cx="399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45C54-F9CF-AEEF-93CC-A176208D4A44}"/>
              </a:ext>
            </a:extLst>
          </p:cNvPr>
          <p:cNvSpPr txBox="1"/>
          <p:nvPr/>
        </p:nvSpPr>
        <p:spPr>
          <a:xfrm>
            <a:off x="4094838" y="42840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993074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077205"/>
              </p:ext>
            </p:extLst>
          </p:nvPr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8032D-856A-ECB7-FC91-91E1D615A143}"/>
              </a:ext>
            </a:extLst>
          </p:cNvPr>
          <p:cNvSpPr txBox="1"/>
          <p:nvPr/>
        </p:nvSpPr>
        <p:spPr>
          <a:xfrm>
            <a:off x="838200" y="3476620"/>
            <a:ext cx="9435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800" dirty="0"/>
              <a:t> will be defined to be the starting point of the array (0), and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will be defined to be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(j-1)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50053377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11975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68365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/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7FFD1E7-39E2-AA21-F9AA-0020B6A07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89498"/>
              </p:ext>
            </p:extLst>
          </p:nvPr>
        </p:nvGraphicFramePr>
        <p:xfrm>
          <a:off x="4191000" y="42614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48984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A3162EC-1802-80C7-4F4A-F16772858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904576"/>
              </p:ext>
            </p:extLst>
          </p:nvPr>
        </p:nvGraphicFramePr>
        <p:xfrm>
          <a:off x="3200400" y="3169920"/>
          <a:ext cx="18062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91392666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14459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1099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082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06429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/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70704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/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26BB366-48D9-BE5B-85C5-3B251C424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38100"/>
              </p:ext>
            </p:extLst>
          </p:nvPr>
        </p:nvGraphicFramePr>
        <p:xfrm>
          <a:off x="7391400" y="3169920"/>
          <a:ext cx="90311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361784067"/>
                    </a:ext>
                  </a:extLst>
                </a:gridCol>
              </a:tblGrid>
              <a:tr h="307377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712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600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8A1A04-9D2E-08A7-CD00-894B5959F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616183"/>
              </p:ext>
            </p:extLst>
          </p:nvPr>
        </p:nvGraphicFramePr>
        <p:xfrm>
          <a:off x="4374696" y="1873520"/>
          <a:ext cx="3612444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517818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2374901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3087320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7968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44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19657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19382"/>
              </p:ext>
            </p:extLst>
          </p:nvPr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50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34732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1985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F0D2F73-968C-E2AD-6227-A4CC0B47A15F}"/>
              </a:ext>
            </a:extLst>
          </p:cNvPr>
          <p:cNvSpPr txBox="1"/>
          <p:nvPr/>
        </p:nvSpPr>
        <p:spPr>
          <a:xfrm>
            <a:off x="4038600" y="2209800"/>
            <a:ext cx="1553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All done!!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14:cNvPr>
              <p14:cNvContentPartPr/>
              <p14:nvPr/>
            </p14:nvContentPartPr>
            <p14:xfrm>
              <a:off x="5739146" y="1537933"/>
              <a:ext cx="1704960" cy="920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9A42BEB-AA07-FBF4-EF21-72AB66602B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21146" y="1519933"/>
                <a:ext cx="1740600" cy="9561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19F7408-4A43-9AA4-16E7-88274E79CAA6}"/>
              </a:ext>
            </a:extLst>
          </p:cNvPr>
          <p:cNvSpPr txBox="1"/>
          <p:nvPr/>
        </p:nvSpPr>
        <p:spPr>
          <a:xfrm>
            <a:off x="2362200" y="4724400"/>
            <a:ext cx="5003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Papyrus" panose="03070502060502030205" pitchFamily="66" charset="0"/>
              </a:rPr>
              <a:t>Let’s code this!!!</a:t>
            </a:r>
          </a:p>
        </p:txBody>
      </p:sp>
    </p:spTree>
    <p:extLst>
      <p:ext uri="{BB962C8B-B14F-4D97-AF65-F5344CB8AC3E}">
        <p14:creationId xmlns:p14="http://schemas.microsoft.com/office/powerpoint/2010/main" val="3404927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92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D77BCC-F013-D54B-C52F-4620C509974C}"/>
              </a:ext>
            </a:extLst>
          </p:cNvPr>
          <p:cNvSpPr txBox="1"/>
          <p:nvPr/>
        </p:nvSpPr>
        <p:spPr>
          <a:xfrm>
            <a:off x="5791200" y="5029200"/>
            <a:ext cx="41344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409680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06395FA2-7562-4BF2-B6B4-DAF662A8FB61}"/>
              </a:ext>
            </a:extLst>
          </p:cNvPr>
          <p:cNvGraphicFramePr>
            <a:graphicFrameLocks noGrp="1"/>
          </p:cNvGraphicFramePr>
          <p:nvPr/>
        </p:nvGraphicFramePr>
        <p:xfrm>
          <a:off x="1789207" y="838200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3C0800D3-4AAB-07E3-1BD3-FA5A561C8E7F}"/>
              </a:ext>
            </a:extLst>
          </p:cNvPr>
          <p:cNvSpPr/>
          <p:nvPr/>
        </p:nvSpPr>
        <p:spPr>
          <a:xfrm rot="10800000">
            <a:off x="9256807" y="1401077"/>
            <a:ext cx="381000" cy="51816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712CB-3FAD-A1E4-2015-EB0C97B9DBAC}"/>
              </a:ext>
            </a:extLst>
          </p:cNvPr>
          <p:cNvSpPr txBox="1"/>
          <p:nvPr/>
        </p:nvSpPr>
        <p:spPr>
          <a:xfrm>
            <a:off x="8952007" y="1867714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7EE36D8-3684-CD98-079F-0623D157BCDA}"/>
              </a:ext>
            </a:extLst>
          </p:cNvPr>
          <p:cNvSpPr/>
          <p:nvPr/>
        </p:nvSpPr>
        <p:spPr>
          <a:xfrm rot="10800000">
            <a:off x="2048912" y="1401077"/>
            <a:ext cx="381000" cy="5570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EA129D-63EF-ED77-795D-934782CA1125}"/>
              </a:ext>
            </a:extLst>
          </p:cNvPr>
          <p:cNvSpPr/>
          <p:nvPr/>
        </p:nvSpPr>
        <p:spPr>
          <a:xfrm rot="10800000">
            <a:off x="1143000" y="1401078"/>
            <a:ext cx="381000" cy="55706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860BB-C4EE-5728-7EA5-E5C248B127E3}"/>
              </a:ext>
            </a:extLst>
          </p:cNvPr>
          <p:cNvSpPr txBox="1"/>
          <p:nvPr/>
        </p:nvSpPr>
        <p:spPr>
          <a:xfrm>
            <a:off x="1133765" y="1958140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013827-F6B9-09C2-4895-B70D47165399}"/>
              </a:ext>
            </a:extLst>
          </p:cNvPr>
          <p:cNvSpPr txBox="1"/>
          <p:nvPr/>
        </p:nvSpPr>
        <p:spPr>
          <a:xfrm>
            <a:off x="2030444" y="19413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ED02E-7D9B-5714-15D6-B32677C98A15}"/>
              </a:ext>
            </a:extLst>
          </p:cNvPr>
          <p:cNvSpPr txBox="1"/>
          <p:nvPr/>
        </p:nvSpPr>
        <p:spPr>
          <a:xfrm>
            <a:off x="1323974" y="3174316"/>
            <a:ext cx="8496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2400" dirty="0"/>
              <a:t> will now iterate through the array until it reaches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3217450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5852185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</p:spTree>
    <p:extLst>
      <p:ext uri="{BB962C8B-B14F-4D97-AF65-F5344CB8AC3E}">
        <p14:creationId xmlns:p14="http://schemas.microsoft.com/office/powerpoint/2010/main" val="204717595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3FFEB-246E-C55F-75DB-78941943999B}"/>
              </a:ext>
            </a:extLst>
          </p:cNvPr>
          <p:cNvSpPr txBox="1"/>
          <p:nvPr/>
        </p:nvSpPr>
        <p:spPr>
          <a:xfrm>
            <a:off x="152400" y="2971800"/>
            <a:ext cx="84132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partition(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6877-2C14-B580-4CA3-D6A77B757BC8}"/>
              </a:ext>
            </a:extLst>
          </p:cNvPr>
          <p:cNvSpPr txBox="1"/>
          <p:nvPr/>
        </p:nvSpPr>
        <p:spPr>
          <a:xfrm>
            <a:off x="228600" y="1524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//base case: array is size 1 or nothing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quick_sort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CAC3C-E2E4-BCE8-5CE1-48BEA48921B5}"/>
              </a:ext>
            </a:extLst>
          </p:cNvPr>
          <p:cNvCxnSpPr/>
          <p:nvPr/>
        </p:nvCxnSpPr>
        <p:spPr>
          <a:xfrm>
            <a:off x="228600" y="2819400"/>
            <a:ext cx="9601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F52F04-BB5D-1EDD-AE2C-37BFCAB068FF}"/>
              </a:ext>
            </a:extLst>
          </p:cNvPr>
          <p:cNvSpPr txBox="1"/>
          <p:nvPr/>
        </p:nvSpPr>
        <p:spPr>
          <a:xfrm>
            <a:off x="3352800" y="32443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880B-DBFC-0596-9EBA-2B56B98BBCA3}"/>
              </a:ext>
            </a:extLst>
          </p:cNvPr>
          <p:cNvSpPr txBox="1"/>
          <p:nvPr/>
        </p:nvSpPr>
        <p:spPr>
          <a:xfrm>
            <a:off x="2733683" y="35413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6A0EE-7DA4-7857-83CC-EF657EDEF4E3}"/>
              </a:ext>
            </a:extLst>
          </p:cNvPr>
          <p:cNvSpPr txBox="1"/>
          <p:nvPr/>
        </p:nvSpPr>
        <p:spPr>
          <a:xfrm>
            <a:off x="5441505" y="38100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AC780-0A68-8B0F-9F7D-A2DE4BF327F7}"/>
              </a:ext>
            </a:extLst>
          </p:cNvPr>
          <p:cNvSpPr txBox="1"/>
          <p:nvPr/>
        </p:nvSpPr>
        <p:spPr>
          <a:xfrm>
            <a:off x="3446706" y="405283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95D8D-DFF0-642F-2FA6-AF81FCFF00FD}"/>
              </a:ext>
            </a:extLst>
          </p:cNvPr>
          <p:cNvSpPr txBox="1"/>
          <p:nvPr/>
        </p:nvSpPr>
        <p:spPr>
          <a:xfrm>
            <a:off x="1490007" y="4352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8CCB9-A9C1-FF96-94C7-CCD4183BC349}"/>
              </a:ext>
            </a:extLst>
          </p:cNvPr>
          <p:cNvSpPr txBox="1"/>
          <p:nvPr/>
        </p:nvSpPr>
        <p:spPr>
          <a:xfrm>
            <a:off x="3473945" y="458607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EF649-D621-B3A4-EFE5-4B8A51043EB8}"/>
              </a:ext>
            </a:extLst>
          </p:cNvPr>
          <p:cNvSpPr txBox="1"/>
          <p:nvPr/>
        </p:nvSpPr>
        <p:spPr>
          <a:xfrm>
            <a:off x="3485514" y="48619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723AFB-4DF2-3DEE-A37F-C8C4AB2868EB}"/>
              </a:ext>
            </a:extLst>
          </p:cNvPr>
          <p:cNvSpPr txBox="1"/>
          <p:nvPr/>
        </p:nvSpPr>
        <p:spPr>
          <a:xfrm>
            <a:off x="2895600" y="51894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5742C-70CE-6648-A1CF-917E5E08E9DB}"/>
              </a:ext>
            </a:extLst>
          </p:cNvPr>
          <p:cNvSpPr txBox="1"/>
          <p:nvPr/>
        </p:nvSpPr>
        <p:spPr>
          <a:xfrm>
            <a:off x="3390900" y="5754093"/>
            <a:ext cx="828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US" dirty="0">
                <a:solidFill>
                  <a:srgbClr val="FF0000"/>
                </a:solidFill>
              </a:rPr>
              <a:t> subroutine = </a:t>
            </a:r>
            <a:r>
              <a:rPr lang="en-US" b="1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</a:rPr>
              <a:t>where n= # of elements in array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112A5-690F-8669-CC8B-1653A80CB7B4}"/>
              </a:ext>
            </a:extLst>
          </p:cNvPr>
          <p:cNvSpPr txBox="1"/>
          <p:nvPr/>
        </p:nvSpPr>
        <p:spPr>
          <a:xfrm>
            <a:off x="8077200" y="44850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11ACD2-1E76-44D1-1F89-3E36518F2F71}"/>
              </a:ext>
            </a:extLst>
          </p:cNvPr>
          <p:cNvSpPr txBox="1"/>
          <p:nvPr/>
        </p:nvSpPr>
        <p:spPr>
          <a:xfrm>
            <a:off x="2707434" y="694602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2C284C-6509-DEC0-6C4A-5057E85B24A0}"/>
              </a:ext>
            </a:extLst>
          </p:cNvPr>
          <p:cNvSpPr txBox="1"/>
          <p:nvPr/>
        </p:nvSpPr>
        <p:spPr>
          <a:xfrm>
            <a:off x="5801018" y="126181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898642-3470-FA46-0BA0-D7303E006367}"/>
              </a:ext>
            </a:extLst>
          </p:cNvPr>
          <p:cNvSpPr txBox="1"/>
          <p:nvPr/>
        </p:nvSpPr>
        <p:spPr>
          <a:xfrm>
            <a:off x="4983616" y="152815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4F5DA3-87B1-3D1C-4179-9758C5BF4D50}"/>
              </a:ext>
            </a:extLst>
          </p:cNvPr>
          <p:cNvSpPr txBox="1"/>
          <p:nvPr/>
        </p:nvSpPr>
        <p:spPr>
          <a:xfrm>
            <a:off x="4800600" y="1827825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A6EFEC-C88F-5156-2DDA-2E87F90C557A}"/>
              </a:ext>
            </a:extLst>
          </p:cNvPr>
          <p:cNvSpPr txBox="1"/>
          <p:nvPr/>
        </p:nvSpPr>
        <p:spPr>
          <a:xfrm>
            <a:off x="2286000" y="2107681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A9FD1B-B285-EC25-4022-94DE7680117E}"/>
              </a:ext>
            </a:extLst>
          </p:cNvPr>
          <p:cNvSpPr txBox="1"/>
          <p:nvPr/>
        </p:nvSpPr>
        <p:spPr>
          <a:xfrm>
            <a:off x="6544928" y="1884351"/>
            <a:ext cx="441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 time of quick sort method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256899994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C9E51-4406-C7E0-AF98-E813A12A4704}"/>
              </a:ext>
            </a:extLst>
          </p:cNvPr>
          <p:cNvSpPr txBox="1"/>
          <p:nvPr/>
        </p:nvSpPr>
        <p:spPr>
          <a:xfrm>
            <a:off x="304800" y="533400"/>
            <a:ext cx="8631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must now evaluate how often we recursively call the method, and the size of the problem we give that method</a:t>
            </a:r>
          </a:p>
        </p:txBody>
      </p:sp>
      <p:pic>
        <p:nvPicPr>
          <p:cNvPr id="2050" name="Picture 2" descr="Analysis of merge sort (article) | Khan Academy">
            <a:extLst>
              <a:ext uri="{FF2B5EF4-FFF2-40B4-BE49-F238E27FC236}">
                <a16:creationId xmlns:a16="http://schemas.microsoft.com/office/drawing/2014/main" id="{864D0D85-8111-29B3-85F3-BF1044C6D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337" y="1513174"/>
            <a:ext cx="6324600" cy="483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8D329E7-8AC4-4F1A-6390-14469F5A0509}"/>
              </a:ext>
            </a:extLst>
          </p:cNvPr>
          <p:cNvSpPr txBox="1"/>
          <p:nvPr/>
        </p:nvSpPr>
        <p:spPr>
          <a:xfrm>
            <a:off x="990600" y="3581400"/>
            <a:ext cx="3415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Reminder: Recursion tree for </a:t>
            </a:r>
            <a:r>
              <a:rPr lang="en-US" sz="2400" b="1" dirty="0"/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8968900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3844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94978"/>
              </p:ext>
            </p:extLst>
          </p:nvPr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22965"/>
              </p:ext>
            </p:extLst>
          </p:nvPr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586" y="1204573"/>
                  <a:ext cx="210060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469254" y="4413337"/>
            <a:ext cx="11585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Ideally, we want </a:t>
            </a:r>
            <a:r>
              <a:rPr lang="en-US" sz="2400" b="1" dirty="0"/>
              <a:t>balanced</a:t>
            </a:r>
            <a:r>
              <a:rPr lang="en-US" sz="2400" dirty="0"/>
              <a:t> partitions. </a:t>
            </a:r>
          </a:p>
          <a:p>
            <a:endParaRPr lang="en-US" sz="2400" dirty="0"/>
          </a:p>
          <a:p>
            <a:r>
              <a:rPr lang="en-US" sz="2400" dirty="0"/>
              <a:t>That way we are dividing the problem size by 2 (which gives us log n running time!) </a:t>
            </a:r>
          </a:p>
        </p:txBody>
      </p:sp>
    </p:spTree>
    <p:extLst>
      <p:ext uri="{BB962C8B-B14F-4D97-AF65-F5344CB8AC3E}">
        <p14:creationId xmlns:p14="http://schemas.microsoft.com/office/powerpoint/2010/main" val="37598031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EFF783-F2FA-07D0-4B9A-EEEE93E8036F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0210268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32888909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790922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54010410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9199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226EC6-D8A0-3ACF-D35E-94DE635F1143}"/>
              </a:ext>
            </a:extLst>
          </p:cNvPr>
          <p:cNvGraphicFramePr>
            <a:graphicFrameLocks noGrp="1"/>
          </p:cNvGraphicFramePr>
          <p:nvPr/>
        </p:nvGraphicFramePr>
        <p:xfrm>
          <a:off x="6039555" y="2590800"/>
          <a:ext cx="3612444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393771427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87528449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13136217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72777350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09611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9BA0FACB-69CC-4629-3BDA-2CF3682A9BEF}"/>
              </a:ext>
            </a:extLst>
          </p:cNvPr>
          <p:cNvGrpSpPr/>
          <p:nvPr/>
        </p:nvGrpSpPr>
        <p:grpSpPr>
          <a:xfrm>
            <a:off x="2959226" y="1175413"/>
            <a:ext cx="5034240" cy="1184760"/>
            <a:chOff x="2959226" y="1175413"/>
            <a:chExt cx="5034240" cy="11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14:cNvPr>
                <p14:cNvContentPartPr/>
                <p14:nvPr/>
              </p14:nvContentPartPr>
              <p14:xfrm>
                <a:off x="2959226" y="1240573"/>
                <a:ext cx="2028960" cy="1083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7AAF58-49E1-2C07-2FF3-1A51F65EEC0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23226" y="1204585"/>
                  <a:ext cx="2100600" cy="11548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14:cNvPr>
                <p14:cNvContentPartPr/>
                <p14:nvPr/>
              </p14:nvContentPartPr>
              <p14:xfrm>
                <a:off x="6261866" y="1175413"/>
                <a:ext cx="1731600" cy="118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B5E5B5-8B14-0955-1E1E-45C41B97211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25866" y="1139413"/>
                  <a:ext cx="1803240" cy="125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73DF568-A8C1-F54D-BA3B-926D98D96351}"/>
              </a:ext>
            </a:extLst>
          </p:cNvPr>
          <p:cNvSpPr txBox="1"/>
          <p:nvPr/>
        </p:nvSpPr>
        <p:spPr>
          <a:xfrm>
            <a:off x="2156032" y="324433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C416F-784C-C576-A2F5-116B9324C860}"/>
              </a:ext>
            </a:extLst>
          </p:cNvPr>
          <p:cNvSpPr txBox="1"/>
          <p:nvPr/>
        </p:nvSpPr>
        <p:spPr>
          <a:xfrm>
            <a:off x="7543800" y="321478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/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81000" y="4501993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</p:spTree>
    <p:extLst>
      <p:ext uri="{BB962C8B-B14F-4D97-AF65-F5344CB8AC3E}">
        <p14:creationId xmlns:p14="http://schemas.microsoft.com/office/powerpoint/2010/main" val="29815458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graphicFrame>
        <p:nvGraphicFramePr>
          <p:cNvPr id="2" name="Table 8">
            <a:extLst>
              <a:ext uri="{FF2B5EF4-FFF2-40B4-BE49-F238E27FC236}">
                <a16:creationId xmlns:a16="http://schemas.microsoft.com/office/drawing/2014/main" id="{02DEBE9E-FCB0-A856-CF1B-7B17C2F44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028977"/>
              </p:ext>
            </p:extLst>
          </p:nvPr>
        </p:nvGraphicFramePr>
        <p:xfrm>
          <a:off x="1524000" y="533400"/>
          <a:ext cx="8127999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79570118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71551816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998199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334889012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3789603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7953974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20137303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5739141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81907834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6867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B576697-47D0-B5EE-3BA7-EA450BCEDEAE}"/>
              </a:ext>
            </a:extLst>
          </p:cNvPr>
          <p:cNvSpPr txBox="1"/>
          <p:nvPr/>
        </p:nvSpPr>
        <p:spPr>
          <a:xfrm>
            <a:off x="304800" y="5181600"/>
            <a:ext cx="11057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Because our array is random, we don’t know how balanced our partitions will 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F0F594-5578-B5F9-F4A5-7FC4710DBEA0}"/>
              </a:ext>
            </a:extLst>
          </p:cNvPr>
          <p:cNvSpPr txBox="1"/>
          <p:nvPr/>
        </p:nvSpPr>
        <p:spPr>
          <a:xfrm>
            <a:off x="1908748" y="5911456"/>
            <a:ext cx="422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(This is a less ideal case)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18A5320-D3E3-2941-0A17-61D8F9DA2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736488"/>
              </p:ext>
            </p:extLst>
          </p:nvPr>
        </p:nvGraphicFramePr>
        <p:xfrm>
          <a:off x="4020063" y="1839034"/>
          <a:ext cx="6321777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208833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532036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931876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12990337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33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0102803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600674318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8492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E70EC0B-A878-EEF8-27AD-A17A814FC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26992"/>
              </p:ext>
            </p:extLst>
          </p:nvPr>
        </p:nvGraphicFramePr>
        <p:xfrm>
          <a:off x="838200" y="1830870"/>
          <a:ext cx="903111" cy="52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775195213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356033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70B8B933-83A2-AB72-DBDF-F6FFC58AD4A5}"/>
              </a:ext>
            </a:extLst>
          </p:cNvPr>
          <p:cNvGrpSpPr/>
          <p:nvPr/>
        </p:nvGrpSpPr>
        <p:grpSpPr>
          <a:xfrm>
            <a:off x="1522466" y="1118173"/>
            <a:ext cx="3957480" cy="580680"/>
            <a:chOff x="1522466" y="1118173"/>
            <a:chExt cx="3957480" cy="58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14:cNvPr>
                <p14:cNvContentPartPr/>
                <p14:nvPr/>
              </p14:nvContentPartPr>
              <p14:xfrm>
                <a:off x="1522466" y="1142653"/>
                <a:ext cx="1032840" cy="556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F3E1A94-2CDC-F55E-10E0-81588B22727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86826" y="1107013"/>
                  <a:ext cx="110448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14:cNvPr>
                <p14:cNvContentPartPr/>
                <p14:nvPr/>
              </p14:nvContentPartPr>
              <p14:xfrm>
                <a:off x="3314186" y="1118173"/>
                <a:ext cx="2165760" cy="555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2539B-0788-7D15-E697-BD3BDE69113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78546" y="1082533"/>
                  <a:ext cx="2237400" cy="627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4251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pic>
        <p:nvPicPr>
          <p:cNvPr id="3074" name="Picture 2" descr="Quick Sort Running Time - Learneroo">
            <a:extLst>
              <a:ext uri="{FF2B5EF4-FFF2-40B4-BE49-F238E27FC236}">
                <a16:creationId xmlns:a16="http://schemas.microsoft.com/office/drawing/2014/main" id="{06E8FEAB-4197-1DE8-E9CE-7CF794A8A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" y="381000"/>
            <a:ext cx="7467600" cy="580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7363819" y="1676400"/>
            <a:ext cx="3865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the ideal situation…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 * log(n)) </a:t>
            </a:r>
            <a:r>
              <a:rPr lang="en-US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268742401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FE96D-48BB-D8A8-C0DF-0EB9847DDAA0}"/>
              </a:ext>
            </a:extLst>
          </p:cNvPr>
          <p:cNvSpPr txBox="1"/>
          <p:nvPr/>
        </p:nvSpPr>
        <p:spPr>
          <a:xfrm>
            <a:off x="6781800" y="1676400"/>
            <a:ext cx="4188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worst case scenario…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C85615-02CD-E26D-C8C7-531900B99DFD}"/>
              </a:ext>
            </a:extLst>
          </p:cNvPr>
          <p:cNvSpPr txBox="1"/>
          <p:nvPr/>
        </p:nvSpPr>
        <p:spPr>
          <a:xfrm>
            <a:off x="7049051" y="2743200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give us </a:t>
            </a:r>
            <a:r>
              <a:rPr lang="en-US" b="1" dirty="0"/>
              <a:t>O(N</a:t>
            </a:r>
            <a:r>
              <a:rPr lang="en-US" b="1" baseline="30000" dirty="0"/>
              <a:t>2</a:t>
            </a:r>
            <a:r>
              <a:rPr lang="en-US" b="1" dirty="0"/>
              <a:t>) </a:t>
            </a:r>
            <a:r>
              <a:rPr lang="en-US" dirty="0"/>
              <a:t>running time</a:t>
            </a:r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5638800" cy="556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310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pic>
        <p:nvPicPr>
          <p:cNvPr id="4098" name="Picture 2" descr="Analysis of quicksort (article) | Quick sort | Khan Academy">
            <a:extLst>
              <a:ext uri="{FF2B5EF4-FFF2-40B4-BE49-F238E27FC236}">
                <a16:creationId xmlns:a16="http://schemas.microsoft.com/office/drawing/2014/main" id="{9BB51160-C875-4FC9-1DA4-D496B6C39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1842"/>
            <a:ext cx="3581400" cy="353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Quick Sort Running Time - Learneroo">
            <a:extLst>
              <a:ext uri="{FF2B5EF4-FFF2-40B4-BE49-F238E27FC236}">
                <a16:creationId xmlns:a16="http://schemas.microsoft.com/office/drawing/2014/main" id="{2E8F56EC-882C-F5C8-09AC-5896C4CF8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77" y="211917"/>
            <a:ext cx="5704555" cy="44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624164-F36E-FCD9-AF20-62912445941D}"/>
              </a:ext>
            </a:extLst>
          </p:cNvPr>
          <p:cNvSpPr txBox="1"/>
          <p:nvPr/>
        </p:nvSpPr>
        <p:spPr>
          <a:xfrm>
            <a:off x="1219200" y="4460231"/>
            <a:ext cx="8145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balanced our partitions are depends on </a:t>
            </a:r>
            <a:r>
              <a:rPr lang="en-US" sz="2000" b="1" dirty="0"/>
              <a:t>how we select the pivot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53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6662</TotalTime>
  <Words>5076</Words>
  <Application>Microsoft Office PowerPoint</Application>
  <PresentationFormat>Widescreen</PresentationFormat>
  <Paragraphs>1692</Paragraphs>
  <Slides>102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Consolas</vt:lpstr>
      <vt:lpstr>Courier New</vt:lpstr>
      <vt:lpstr>Papyrus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65</cp:revision>
  <dcterms:created xsi:type="dcterms:W3CDTF">2022-08-21T16:55:59Z</dcterms:created>
  <dcterms:modified xsi:type="dcterms:W3CDTF">2024-11-15T21:55:44Z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