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63" r:id="rId4"/>
    <p:sldId id="360" r:id="rId5"/>
    <p:sldId id="362" r:id="rId6"/>
    <p:sldId id="364" r:id="rId7"/>
    <p:sldId id="352" r:id="rId8"/>
    <p:sldId id="359" r:id="rId9"/>
    <p:sldId id="357" r:id="rId10"/>
    <p:sldId id="353" r:id="rId11"/>
    <p:sldId id="354" r:id="rId12"/>
    <p:sldId id="355" r:id="rId13"/>
    <p:sldId id="356" r:id="rId14"/>
    <p:sldId id="288" r:id="rId15"/>
    <p:sldId id="289" r:id="rId16"/>
    <p:sldId id="291" r:id="rId17"/>
    <p:sldId id="290" r:id="rId18"/>
    <p:sldId id="286" r:id="rId19"/>
    <p:sldId id="285" r:id="rId20"/>
    <p:sldId id="294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7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3" d="100"/>
          <a:sy n="163" d="100"/>
        </p:scale>
        <p:origin x="13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2.8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1 566 24575,'1'15'0,"2"1"0,0-1 0,1 0 0,1 0 0,10 25 0,-8-23 0,-3-5 0,1-1 0,0 1 0,0-1 0,13 18 0,-18-29 0,1 0 0,-1 1 0,1-1 0,-1 0 0,1 1 0,0-1 0,-1 0 0,1 0 0,-1 0 0,1 0 0,0 0 0,-1 1 0,1-1 0,0 0 0,-1 0 0,1 0 0,0-1 0,-1 1 0,1 0 0,0 0 0,-1 0 0,1 0 0,-1-1 0,1 1 0,-1 0 0,1 0 0,0-1 0,-1 1 0,1-1 0,-1 1 0,1 0 0,-1-1 0,1 1 0,-1-1 0,23-21 0,-18 16 0,75-79 0,33-32 0,-93 96 0,0 0 0,20-31 0,24-25 0,-2 20 0,-43 42 0,-2-1 0,0 0 0,25-32 0,25-39 0,-54 71-195,1-1 0,1 2 0,1 0 0,0 1 0,0 0 0,19-11 0,-12 10-6631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0,'348'0,"-333"0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1,'415'0,"-388"1,29 5,27 2,-15-8,-55-1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1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1,'492'0,"-467"0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4:20:1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24575,'65'0'0,"23"0"0,-4 0 0,3 5 0,-47-3 0,-2 3 0,-6 0 0,-6-4 0,-1 3 0,-6-4 0,1 0 0,-6 0 0,4 0 0,-8 0 0,8 0 0,-8 0 0,8 0 0,-3 0 0,0 0 0,-2 0 0,-4 0 0,0 0 0,-1 0 0,-3 4 0,-1 5 0,-4 6 0,0 9 0,0 3 0,0 4 0,0 1 0,0 6 0,0 2 0,0 6 0,0 0 0,0 1 0,0-1 0,0 0 0,0 0 0,0 0 0,0 8 0,0-13 0,0 11 0,0-12 0,0 6 0,0-6 0,0 4 0,0 3 0,0 1 0,0 13 0,0-6 0,0 8 0,0 7 0,0-6 0,0 7 0,0-9 0,0 9 0,-6-7 0,5 7 0,-5-9 0,6 1 0,-6 16 0,4-19 0,-4-8 0,-1 0 0,5 3 0,-10 40 0,10-30 0,-4 16 0,6-9 0,0-8 0,0-4 0,0-18 0,0 10 0,0-19 0,0 5 0,0-6 0,0 0 0,0 0 0,0 6 0,0-5 0,0 5 0,0 0 0,0-4 0,0 10 0,0-10 0,0 4 0,0 0 0,0-5 0,0 5 0,0-6 0,0 0 0,0-6 0,0-1 0,0-6 0,-4-4 0,3-2 0,-3-4 0,4 0 0,0 0 0,0-1 0,0 1 0,0 0 0,0 4 0,0-3 0,0 4 0,0-6 0,0 1 0,0 0 0,0-1 0,-3-3 0,-2-1 0,-8-4 0,-2 0 0,-4 0 0,-6 0 0,-2 0 0,-5 0 0,1 0 0,-8 0 0,6 0 0,-12 0 0,12 0 0,-6 0 0,1 0 0,4 0 0,-4 0 0,6 0 0,6 0 0,1 0 0,6 0 0,4 0 0,1 0 0,5 0 0,0 0 0,5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4:20:3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24575,'50'0'0,"10"0"0,-3 0 0,2 0 0,4 0 0,-12-3 0,4-1-2006,29-1 0,5 0 2006,-3-3 0,1-1 0,0 0 0,1 0-792,10-4 0,1 0 792,-11 3 0,-1 1 0,5-5 0,0 2 0,-5 6 0,-2 2-131,-4 0 1,-1 0 130,1 4 0,-4 0-264,-21 0 1,-3 0 263,6 0 0,-1 0 0,26 0 0,7 0 0,-1 0 1439,-18 6-1439,7 7 0,-15 1 0,24 19 0,-13-11 0,-26-5 0,0 1 0,34 15 723,-34-18 1,0 0-724,-3 5 0,0 0 0,4-1 0,1-1 0,0 4 0,-2-1 1639,28 8-1639,8 9 0,-19-10-30,-17-4 1,1 1 29,35 18 0,-35-19 0,-1 2 0,-2-2 0,-1 1 0,1 0 0,1 2 0,10 7 0,2 2-762,1 4 1,1 2 761,5 4 0,0 2 0,6 3 0,0 1 0,-3 0 0,-1 0 0,-1 2 0,-1 0 0,3-2 0,-5 0 0,-23-9 0,-1-2 97,16 4 0,-1-4-97,2 14 0,20 7 93,-15-16-93,-34-6 705,-1 1-705,-18-1-4739,12 30 4739,13 16 0,-9-34 0,0 2-203,-3 7 1,1-1 202,6-2 0,0 0 0,-2 1 0,-2-2 0,-3-10 0,-1 0 0,9 14 0,-3-2 0,2 13 0,1-3 0,-2-1 0,-5-4 0,2 3 0,0 2 0,-3 12 0,-4-22 0,0 3 0,-7-5 0,-2-3-373,10 24 373,-12-14 0,-1-3 0,5-4 0,-7-4 0,-1 0 0,1 13 0,-5 6 0,0-1 6198,0-16-6198,0-2 1175,0-6-1175,0-8 593,0 6-593,-5-12 0,-1 12 0,-5-5 0,-1 6 0,-4-6 0,3 4 0,-7-11 0,3 6 0,-5-1 0,6-10 0,-5 8 0,5-9 0,-6 4 0,1 1 0,0-6 0,1-1 0,-6 1 0,5-5 0,-5 5 0,6-6 0,1-5 0,-1 3 0,-5-2 0,4-1 0,-9 5 0,9-5 0,-9 1 0,9 3 0,-10-3 0,10 4 0,-9 1 0,9-2 0,-4 1 0,6 0 0,-1-1 0,1-4 0,-1 3 0,1-3 0,-1 4 0,1 1 0,4-1 0,-4-4 0,4 3 0,0-3 0,-3 5 0,3-5 0,-5 3 0,1-3 0,4 0 0,-3 3 0,3-8 0,0 4 0,-3-5 0,7 5 0,-7-4 0,3 4 0,-5 0 0,1-3 0,-6 3 0,4 0 0,-9 3 0,9-2 0,-10 5 0,11-9 0,-5 3 0,5-4 0,-5 0 0,4 0 0,-4-4 0,0 3 0,-1-8 0,-6 4 0,0-5 0,0 0 0,1 0 0,-1 0 0,5 0 0,2 0 0,6 0 0,4 0 0,2 0 0,4 0 0,0 0 0,1 4 0,-1-4 0,0 4 0,-4 1 0,3-4 0,-4 7 0,5-7 0,0 3 0,1 0 0,-1-3 0,1 2 0,-1-3 0,-4 0 0,-2 0 0,-10 0 0,-10 0 0,1 0 0,-1 0 0,10 0 0,6 0 0,4 0 0,1 0 0,5 0 0,1 0 0,3-3 0,5-2 0,6-8 0,11-10 0,-1 1 0,9-12 0,-6 14 0,2-11 0,-1 10 0,-4-9 0,3 9 0,-3-10 0,3 11 0,-3-5 0,3 0 0,-4 4 0,6-4 0,-6 5 0,3 1 0,-3-1 0,0 1 0,3 4 0,-7-4 0,7 4 0,-8 1 0,4-5 0,-4 5 0,-1-1 0,5-3 0,-4 8 0,3-9 0,-4 9 0,0-3 0,-4 4 0,3 0 0,-11 11 0,-4 11 0,-8 11 0,-22 23 0,12-11 0,-12 11 0,9-7 0,5-12 0,0 11 0,3-13 0,9 0 0,-8-1 0,8-6 0,-3 1 0,8-6 0,-2 4 0,3-8 0,-5 4 0,5-1 0,-2-3 0,6 3 0,-3-4 0,0 0 0,-1-1 0,-4-3 0,5 3 0,-4-8 0,7 8 0,-6-7 0,6 7 0,-7-3 0,3 4 0,0-1 0,-3 1 0,3 0 0,-4-1 0,-4 2 0,2 3 0,-3 2 0,5 0 0,3-2 0,-1-4 0,6 0 0,-7-1 0,7 1 0,-3 0 0,0 0 0,3-1 0,-7 1 0,3-4 0,0 3 0,-3-3 0,7 3 0,-3 0 0,0-3 0,3 2 0,1-2 0,6 8 0,17 11 0,-6-2 0,17 8 0,-12-5 0,3-3 0,-5 2 0,-1-4 0,0-1 0,1 0 0,-5 1 0,3-5 0,-7 3 0,7-7 0,-8 2 0,4 1 0,-5-4 0,0 3 0,0-4 0,-4 0 0,3-5 0,-8 4 0,8-3 0,-3 4 0,4-1 0,0 1 0,-1 0 0,1 0 0,0-1 0,-4 1 0,2 0 0,-6-1 0,3 1 0,0-4 0,-3 2 0,3-2 0,0 3 0,1 0 0,0 1 0,2 0 0,-6-1 0,7-3 0,-7-1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24575,'0'-7'0,"0"0"0,0 0 0,0-1 0,4-4 0,0 4 0,4-4 0,4 0 0,-3 3 0,7-7 0,-8 11 0,8-10 0,-7 9 0,3-9 0,0 5 0,1-10 0,4 5 0,1-3 0,-1 2 0,-4 3 0,3-4 0,-3 0 0,0 4 0,-2 1 0,-3 5 0,0-5 0,0 3 0,4-3 0,-3 0 0,3 3 0,0-7 0,-4 7 0,4-7 0,-4 7 0,0-3 0,0 8 0,-1-3 0,1 6 0,-4-5 0,2 2 0,-5-1 0,2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4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24575,'3'-4'0,"10"1"0,11 3 0,11 0 0,0 8 0,17 4 0,-8 4 0,11 0 0,-2 0 0,-11-5 0,-1 8 0,-2-12 0,-15 8 0,8-13 0,-3 10 0,-5-7 0,8 4 0,-9 0 0,10 1 0,-9 3 0,9-3 0,-15 2 0,-1-3 0,-1-1 0,-7 0 0,2 0 0,-3-4 0,-4 2 0,0-5 0,-4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4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1710 24575,'29'0'0,"9"0"0,17 0 0,9 0 0,6 0 0,17 0 0,-13 0 0,-23 0 0,1 0 0,22 0 0,-23 0 0,1 0 0,30 0 0,14 0 0,-23 0-471,-17-3 0,0-1 471,24-3-16,9-5 16,-8-1 0,-20-3 0,35-5 0,-27 3 0,-15 5 0,1 0 0,16-6 0,13-1 0,7-4 0,-43 12 0,35-6 0,-26 7 0,14-1 0,-1 0 0,-7 1 0,6-1 0,-6-5 702,0 5-702,5-5 0,4-6 0,-14 9 0,33-16 0,-43 18 0,2-3 0,0-1 256,-3 3-256,2-2 0,2-1 0,18-3 0,19-1 0,-2 2 0,-14 1 0,14 3-727,3-9 727,9 8 0,-41 2 0,2 0 0,0 2 0,1 0 0,3-2 0,1-2-680,5-3 1,0 0 679,-4 3 0,0 0 0,9-4 0,0 1 0,-4 3 0,0 1-866,10-2 0,1 1 866,-5 0 0,1-1 0,4 1 0,-2 0 0,-8-3 0,-1 0 0,4 3 0,-1-2 0,-7-3 0,-2-1-543,5 3 0,0-1 543,-4-2 0,-2-1 0,-4 2 0,0-1 0,6-1 0,-4 1 218,18-10-218,-23 11 0,-3 1 0,8-5 0,-14 6 0,0-1 0,19-11 1167,3 0-1167,-15-1 1763,-6 8-1763,-7-2 1305,-7 6-1305,-7 5 451,-4-3-451,4 7 0,-4-7 0,0 7 0,3-8 0,-3 8 0,0-7 0,3 7 0,-8-2 0,0 3 0,-2 5 0,-8-3 0,4 2 0,-4 1 0,3-3 0,-2-2 0,7 0 0,-3-3 0,0 4 0,3-1 0,-3 1 0,-1 0 0,0 3 0,-4-2 0,-1 6 0,-2-2 0,-2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9:1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832 84 24575,'-24'0'0,"0"0"0,-4 0 0,5 0 0,-9 0 0,7 0 0,-3 0 0,-11 0 0,8 5 0,-22 1 0,11 8 0,-5 2 0,-7 18 0,10-10 0,0 8 0,11-8 0,10-5 0,-2 9 0,3-9 0,4 3 0,1-5 0,0-1 0,4-3 0,1 3 0,4-3 0,-1 3 0,1 1 0,-1 5 0,0 1 0,0 0 0,0 3 0,0-3 0,0 0 0,-1 3 0,2-8 0,3 4 0,1-5 0,1-4 0,2 3 0,-3-4 0,4 10 0,0-4 0,0 9 0,0-5 0,0 12 0,5 0 0,5 7 0,11 0 0,6 1 0,15 24 0,4-15 0,4 15 0,14-12 0,-2-6-342,-19-19 1,3-1 341,-4-1 0,3-2 0,11 3 0,2-1 0,-6 0 0,0 0 0,5-2 0,2-1 0,-1 0 0,0-1 0,-3-5 0,-1-2 0,4 2 0,1-2 0,-5-2 0,-2-1 0,32 6 0,9 0 0,-43-12 0,0-1 0,45 1 0,-33-3 0,0-1 0,37-3 0,-46 0 0,0 0 0,1 1 0,-1-2 0,1-4 0,-1-2 0,1 0 0,-1-1 0,-3-4 0,-1-2 0,4 0 0,-1 1-36,16-5 36,23-6 0,-24 5-243,-15 3 0,2-1 243,30-9-42,-1 0 42,-17 4 0,17 2 0,-20 2 0,30-7 0,-36 8 0,6-6 664,-2 0-664,-6 1 36,-1 1-36,-4-6 502,-2-1-502,-6 1 45,-4-4-45,-9 7 0,-5-5 0,-6 1 0,1-5 0,-4 3 0,-1-9 0,-4 5 0,-4-7 0,-2 1 0,-4-1 0,0 7 0,0-5 0,0 4 0,-14-7 0,-5 0 0,-13-2 0,0 6 0,-5-4 0,-15-4 0,12 11 0,-30-23 0,18 27 0,-21-16 0,3 12 0,-1 0 0,-7 4-453,-2-4 453,-8 8 0,0-4 0,0 6 0,0 6 0,0-5 0,22 15 0,11-3 0,-1 0 0,-17 3 0,14-1 0,2 0 0,-10 3 0,-16 1 0,17 6 0,-14 0 0,1 0 0,16 0 0,1 0 0,8 0 0,6 0 0,-5 0 0,11 0 453,-11 0-453,11 0 0,-11 0 0,11 0 0,-5 0 0,7 0 0,-1 0 0,7 0 0,5 0 0,2 0 0,9 0 0,-4 0 0,1 0 0,2 0 0,-7 0 0,3 4 0,-5 1 0,-5 0 0,4 4 0,-10-4 0,4 0 0,-6 4 0,7-4 0,0 1 0,1 3 0,4-8 0,-5 7 0,6-7 0,1 7 0,-1-2 0,-6 3 0,5 0 0,-10 1 0,4 0 0,-5 0 0,0 0 0,-1 0 0,6 0 0,-4 0 0,23-5 0,-2-1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9 270 24575,'0'-15'0,"0"2"0,0-8 0,0-1 0,0 8 0,-4-6 0,3 7 0,-2 0 0,6-3 0,2 4 0,-1-1 0,0-1 0,-4 3 0,3 3 0,-2-6 0,5 9 0,-5-7 0,6 5 0,-6-1 0,2 0 0,0 4 0,-2-2 0,3 8 0,-4-1 0,0 6 0,0 0 0,0 0 0,0-3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6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24575,'5'15'0,"1"0"0,0 0 0,1 0 0,17 26 0,44 50 0,-31-44 0,106 161 0,9 11 0,96 113-1365,-216-290-5461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24575,'3'4'0,"5"-1"0,0 1 0,4-3 0,3 6 0,-1-3 0,2 1 0,0-1 0,-8-4 0,7 0 0,-6 0 0,2 0 0,-4 0 0,1 0 0,0 0 0,-1 0 0,1 0 0,-1 0 0,0 0 0,1 0 0,-2 0 0,2 0 0,-1 0 0,1 3 0,3-2 0,-2 6 0,7-6 0,-7 2 0,2 0 0,-3-2 0,0 3 0,-1-4 0,0 0 0,-3 3 0,2-2 0,-2 2 0,4 1 0,-1-3 0,1 2 0,0 0 0,-1-2 0,1 6 0,-1-6 0,-2 6 0,-2-7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3597 24575,'15'-20'0,"1"4"0,8-12 0,-10 10 0,9-10 0,-9 5 0,0 0 0,3-4 0,-7 4 0,7 0 0,-7-3 0,2 3 0,1 0 0,-3-4 0,7 4 0,-3-5 0,0 5 0,3-3 0,-7 8 0,3-9 0,-4 9 0,0-4 0,-1 5 0,0 0 0,1-5 0,-1 8 0,1-6 0,-5 7 0,4-4 0,-3-5 0,0 4 0,2-4 0,-2 0 0,4-1 0,0 0 0,0 1 0,-4 6 0,2-1 0,-6 0 0,7 0 0,-7 0 0,2-5 0,1 4 0,-3-4 0,3 0 0,0-1 0,-3-5 0,3-5 0,0 4 0,-3-5 0,3 7 0,-4-1 0,0 5 0,4-4 0,-3 4 0,3-5 0,-4 1 0,0-7 0,5-1 0,-4 1 0,3-5 0,-4 4 0,0 0 0,0 2 0,0 5 0,0 0 0,0 0 0,0 0 0,0 1 0,0-1 0,0-6 0,0 0 0,0-1 0,0-4 0,0 4 0,0 0 0,-4 2 0,-1 5 0,-4 0 0,-1 1 0,5-1 0,-3 0 0,7 0 0,-7 0 0,7 0 0,-8-5 0,8 4 0,-8-10 0,3 4 0,-4 0 0,5 2 0,-4 5 0,4 0 0,-4 1 0,4-1 0,-4-6 0,4 5 0,-5-10 0,0 10 0,5-10 0,1 4 0,-1-5 0,4 5 0,-4 2 0,5-1 0,0 5 0,0-4 0,0 5 0,0-6 0,0 5 0,0-4 0,0 5 0,0 0 0,0 5 0,0 1 0,0 6 0,0 3 0,0-3 0,4 7 0,-3-3 0,5 4 0,-5 1 0,6-5 0,-2 3 0,3-7 0,0 7 0,0-7 0,0 8 0,0-4 0,-4 4 0,3 0 0,-3 1 0,3-1 0,-3 1 0,3-1 0,-3 4 0,3-3 0,1 3 0,0-4 0,-1 1 0,1-1 0,-1 4 0,-3-3 0,0 3 0,-1-1 0,-2-1 0,6 5 0,-3-6 0,0 3 0,3-4 0,-3 4 0,0-3 0,3 2 0,-3-2 0,4 3 0,-4-3 0,2 6 0,-5-6 0,2 3 0,0 0 0,1-2 0,0-3 0,3 1 0,-3-4 0,4 4 0,-1 0 0,-2 1 0,1-1 0,-5 0 0,6 4 0,-6-2 0,5 2 0,-1-4 0,2 1 0,1-1 0,-1 0 0,1 1 0,-4-1 0,2 4 0,-5 1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8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1 993 24575,'0'-11'0,"1"0"0,1-1 0,0 1 0,1 0 0,0 0 0,0 1 0,1-1 0,1 1 0,6-11 0,9-15 0,31-37 0,-18 25 0,50-78 0,-79 121 0,0 0 0,1 1 0,-1-1 0,1 1 0,0 0 0,1 0 0,8-5 0,5-4 0,39-25 0,-37 26 0,-1-2 0,24-20 0,-5 1 0,1 2 0,1 1 0,48-24 0,-69 42 0,-2 0 0,1 0 0,30-29 0,-40 31 0,0 1 0,-1-1 0,0-1 0,0 0 0,-2 0 0,1 0 0,-1-1 0,4-12 0,23-69-1365,-27 80-5461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55:3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24575,'108'6'0,"-76"-3"0,14 0 0,-21-2 0,41 8 0,47 21 0,-85-20 0,1-2 0,-1-1 0,2-1 0,-1-2 0,36 1 0,-46-5 0,35-1 0,0 2 0,94 14 0,-126-10 0,-12-3 0,-1 1 0,1-2 0,-1 1 0,1-1 0,0-1 0,16-1 0,-25 1 0,0 0 0,0 0 0,0 0 0,0 0 0,-1 0 0,1-1 0,0 1 0,0 0 0,-1-1 0,1 1 0,0-1 0,0 1 0,-1-1 0,1 1 0,-1-1 0,1 1 0,0-1 0,-1 1 0,1-1 0,-1 0 0,1 1 0,-1-1 0,0 0 0,1 0 0,0-1 0,-1 1 0,0-1 0,0 0 0,0 1 0,0-1 0,0 1 0,0-1 0,-1 0 0,1 1 0,0-1 0,-1 1 0,1-1 0,-2-1 0,-2-5 0,-1 0 0,0 0 0,-8-10 0,12 18 0,-30-35 0,22 26 0,0-1 0,1 0 0,0 0 0,1-1 0,-9-14 0,1-10 0,1 0 0,1 0 0,-8-41 0,22 92 0,-1-8 0,0 0 0,0 0 0,1 0 0,0 0 0,3 10 0,56 144 0,-5-18 0,-55-143 0,1 0 0,-1 0 0,0 0 0,1 0 0,-1 0 0,0 0 0,0 0 0,0 0 0,0-1 0,0 1 0,0 0 0,0 0 0,0 0 0,-1 0 0,1 0 0,0 0 0,0 0 0,-1 0 0,1 0 0,-1-1 0,1 1 0,-1 0 0,1 0 0,-1 0 0,0 0 0,-23 14 0,2-2 0,4 3 0,-22 29 0,30-33 0,0 0 0,-1 0 0,-1-1 0,0-1 0,-25 18 0,-3-8 0,0-1 0,-1-2 0,-50 13 0,74-27 0,23-10 0,26-14 0,-30 20 0,-1 1 0,12-8 0,0 1 0,-1-2 0,0 0 0,19-18 0,-17 14 0,0 1 0,17-11 0,-14 11 0,21-19 0,-30 24 42,1 0 0,0 1 0,0 0-1,1 1 1,0 0 0,-1 0 0,18-4-1,-16 4-381,1 1 1,0-1-1,-1-1 0,21-14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21:38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31,'1149'0,"-1111"-2,57-10,8-1,290 10,-215 5,-49 5,5 0,-123-7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9,'0'0,"1"-1,-1 1,0-1,1 1,-1 0,1-1,-1 1,0 0,1-1,-1 1,1 0,-1 0,1 0,-1-1,1 1,-1 0,1 0,0 0,-1 0,1 0,-1 0,1 0,0 0,2-1,26-1,0 1,0 2,1 0,55 11,-39-5,134 22,180 17,-61-46,-126-3,-74 4,109-2,-94-14,-1 1,-48 8,41-1,-84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1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58,'1'-1,"-1"0,0 0,1 0,-1 0,1 1,-1-1,1 0,-1 0,1 1,-1-1,1 0,0 0,-1 1,1-1,0 1,0-1,0 1,-1-1,1 1,0-1,0 1,0 0,1-1,25-7,-22 7,36-9,2 1,-1 3,1 2,48 0,53 5,-131-1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3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1,'365'0,"-347"0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customXml" Target="../ink/ink14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customXml" Target="../ink/ink16.xml"/><Relationship Id="rId4" Type="http://schemas.openxmlformats.org/officeDocument/2006/relationships/image" Target="../media/image70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customXml" Target="../ink/ink20.xml"/><Relationship Id="rId4" Type="http://schemas.openxmlformats.org/officeDocument/2006/relationships/image" Target="../media/image130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Constructs, Java Generics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+ Iliana 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499246"/>
            <a:ext cx="916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E5D95-420C-0885-64F1-E7AC74A2069A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1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396866"/>
            <a:ext cx="916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</a:t>
            </a:r>
            <a:r>
              <a:rPr lang="en-US" sz="2000" dirty="0">
                <a:sym typeface="Wingdings" panose="05000000000000000000" pitchFamily="2" charset="2"/>
              </a:rPr>
              <a:t> We can achieve this using </a:t>
            </a:r>
            <a:r>
              <a:rPr lang="en-US" sz="2000" b="1" dirty="0">
                <a:sym typeface="Wingdings" panose="05000000000000000000" pitchFamily="2" charset="2"/>
              </a:rPr>
              <a:t>Java generics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20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3E91B-D015-F26B-8412-95957B8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4" y="449324"/>
            <a:ext cx="4685947" cy="620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EAFB0-DDE4-F98B-D778-B3970F10C5CA}"/>
              </a:ext>
            </a:extLst>
          </p:cNvPr>
          <p:cNvSpPr txBox="1"/>
          <p:nvPr/>
        </p:nvSpPr>
        <p:spPr>
          <a:xfrm>
            <a:off x="6248400" y="2040652"/>
            <a:ext cx="542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2800" dirty="0"/>
              <a:t>is used to indicate that this Node class will hold a </a:t>
            </a:r>
            <a:r>
              <a:rPr lang="en-US" sz="2800" b="1" dirty="0"/>
              <a:t>Generic object</a:t>
            </a:r>
            <a:r>
              <a:rPr lang="en-US" sz="2800" dirty="0"/>
              <a:t>. It can be </a:t>
            </a:r>
            <a:r>
              <a:rPr lang="en-US" sz="2800" i="1" dirty="0"/>
              <a:t>any</a:t>
            </a:r>
            <a:r>
              <a:rPr lang="en-US" sz="2800" dirty="0"/>
              <a:t> object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DE685-B01A-409D-1A4D-F1F74D558366}"/>
              </a:ext>
            </a:extLst>
          </p:cNvPr>
          <p:cNvSpPr txBox="1"/>
          <p:nvPr/>
        </p:nvSpPr>
        <p:spPr>
          <a:xfrm>
            <a:off x="5029200" y="228600"/>
            <a:ext cx="75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b="1" dirty="0"/>
              <a:t>embed</a:t>
            </a:r>
            <a:r>
              <a:rPr lang="en-US" dirty="0"/>
              <a:t> a class within another class (although I don’t recommend doing this unless the class is very small and/or the classes are strongly related to each other)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14:cNvPr>
              <p14:cNvContentPartPr/>
              <p14:nvPr/>
            </p14:nvContentPartPr>
            <p14:xfrm>
              <a:off x="1742040" y="1081000"/>
              <a:ext cx="80316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040" y="973360"/>
                <a:ext cx="910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14:cNvPr>
              <p14:cNvContentPartPr/>
              <p14:nvPr/>
            </p14:nvContentPartPr>
            <p14:xfrm>
              <a:off x="878760" y="1459720"/>
              <a:ext cx="721080" cy="3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351720"/>
                <a:ext cx="828720" cy="250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A7725-11E6-C145-ABBC-6AEF8AB5577C}"/>
              </a:ext>
            </a:extLst>
          </p:cNvPr>
          <p:cNvCxnSpPr>
            <a:cxnSpLocks/>
          </p:cNvCxnSpPr>
          <p:nvPr/>
        </p:nvCxnSpPr>
        <p:spPr>
          <a:xfrm flipH="1">
            <a:off x="1676400" y="1459720"/>
            <a:ext cx="1143000" cy="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EFB813-5657-B925-F63A-994AC6C783C1}"/>
              </a:ext>
            </a:extLst>
          </p:cNvPr>
          <p:cNvSpPr txBox="1"/>
          <p:nvPr/>
        </p:nvSpPr>
        <p:spPr>
          <a:xfrm>
            <a:off x="2897867" y="1219200"/>
            <a:ext cx="20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</a:t>
            </a:r>
            <a:r>
              <a:rPr lang="en-US" i="1" dirty="0"/>
              <a:t>any object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73DFF-9A7A-E6A4-6CC6-CE2DD4FF754A}"/>
              </a:ext>
            </a:extLst>
          </p:cNvPr>
          <p:cNvSpPr txBox="1"/>
          <p:nvPr/>
        </p:nvSpPr>
        <p:spPr>
          <a:xfrm>
            <a:off x="2790467" y="201346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Node object, we will give it some data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C9B97-DE2E-ACC0-9494-CFF442ECB409}"/>
              </a:ext>
            </a:extLst>
          </p:cNvPr>
          <p:cNvSpPr txBox="1"/>
          <p:nvPr/>
        </p:nvSpPr>
        <p:spPr>
          <a:xfrm>
            <a:off x="2939240" y="29441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getData</a:t>
            </a:r>
            <a:r>
              <a:rPr lang="en-US" dirty="0"/>
              <a:t>() will now return some generic object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1650E-7D67-556B-F375-BBA0A7E6782A}"/>
              </a:ext>
            </a:extLst>
          </p:cNvPr>
          <p:cNvSpPr txBox="1"/>
          <p:nvPr/>
        </p:nvSpPr>
        <p:spPr>
          <a:xfrm>
            <a:off x="2901227" y="5031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Linked List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14:cNvPr>
              <p14:cNvContentPartPr/>
              <p14:nvPr/>
            </p14:nvContentPartPr>
            <p14:xfrm>
              <a:off x="1269720" y="1858600"/>
              <a:ext cx="168120" cy="2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720" y="1750600"/>
                <a:ext cx="275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14:cNvPr>
              <p14:cNvContentPartPr/>
              <p14:nvPr/>
            </p14:nvContentPartPr>
            <p14:xfrm>
              <a:off x="1894680" y="2179000"/>
              <a:ext cx="1378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0680" y="2071360"/>
                <a:ext cx="24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14:cNvPr>
              <p14:cNvContentPartPr/>
              <p14:nvPr/>
            </p14:nvContentPartPr>
            <p14:xfrm>
              <a:off x="1472760" y="3088360"/>
              <a:ext cx="1310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8760" y="2980360"/>
                <a:ext cx="23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14:cNvPr>
              <p14:cNvContentPartPr/>
              <p14:nvPr/>
            </p14:nvContentPartPr>
            <p14:xfrm>
              <a:off x="1158120" y="6537520"/>
              <a:ext cx="2386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120" y="6429880"/>
                <a:ext cx="34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14:cNvPr>
              <p14:cNvContentPartPr/>
              <p14:nvPr/>
            </p14:nvContentPartPr>
            <p14:xfrm>
              <a:off x="2250000" y="6547600"/>
              <a:ext cx="186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6360" y="6439960"/>
                <a:ext cx="29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AE4144-0012-585D-C220-FF9E44DAD9AB}"/>
              </a:ext>
            </a:extLst>
          </p:cNvPr>
          <p:cNvSpPr txBox="1"/>
          <p:nvPr/>
        </p:nvSpPr>
        <p:spPr>
          <a:xfrm>
            <a:off x="6514375" y="4228593"/>
            <a:ext cx="52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very helpful for cases when we might not know what data type we will be working with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B4EF6-0EF8-8A1E-7B8F-1295F2610724}"/>
              </a:ext>
            </a:extLst>
          </p:cNvPr>
          <p:cNvSpPr txBox="1"/>
          <p:nvPr/>
        </p:nvSpPr>
        <p:spPr>
          <a:xfrm>
            <a:off x="6514375" y="58674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 is also a value used to indicate a generic object</a:t>
            </a:r>
          </a:p>
        </p:txBody>
      </p:sp>
    </p:spTree>
    <p:extLst>
      <p:ext uri="{BB962C8B-B14F-4D97-AF65-F5344CB8AC3E}">
        <p14:creationId xmlns:p14="http://schemas.microsoft.com/office/powerpoint/2010/main" val="181148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8C90-C385-BC6B-7794-57C6D077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42657CD-1B43-EBD9-8481-396D786EDE7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3F40D-41AC-EF5D-F7C3-AC9D68492452}"/>
              </a:ext>
            </a:extLst>
          </p:cNvPr>
          <p:cNvSpPr txBox="1"/>
          <p:nvPr/>
        </p:nvSpPr>
        <p:spPr>
          <a:xfrm>
            <a:off x="152400" y="304800"/>
            <a:ext cx="10994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Software testing involves verifying and validating that a software application is free of bugs/errors and that it meets the technical requirements.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D930-AC19-76CC-A355-C790DBF7B0D8}"/>
              </a:ext>
            </a:extLst>
          </p:cNvPr>
          <p:cNvSpPr txBox="1"/>
          <p:nvPr/>
        </p:nvSpPr>
        <p:spPr>
          <a:xfrm>
            <a:off x="152400" y="1447800"/>
            <a:ext cx="11211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Today we will be covering </a:t>
            </a:r>
            <a:r>
              <a:rPr lang="en-US" sz="2000" b="1" dirty="0"/>
              <a:t>unit testing</a:t>
            </a:r>
          </a:p>
          <a:p>
            <a:endParaRPr lang="en-US" sz="2000" b="1" dirty="0"/>
          </a:p>
          <a:p>
            <a:r>
              <a:rPr lang="en-US" sz="2000" dirty="0"/>
              <a:t>Unit testing is preformed by developers during coding</a:t>
            </a:r>
          </a:p>
          <a:p>
            <a:endParaRPr lang="en-US" sz="2000" dirty="0"/>
          </a:p>
          <a:p>
            <a:r>
              <a:rPr lang="en-US" sz="2000" dirty="0"/>
              <a:t>This method tests individual components of an application to identify bugs early</a:t>
            </a:r>
          </a:p>
        </p:txBody>
      </p:sp>
      <p:pic>
        <p:nvPicPr>
          <p:cNvPr id="1026" name="Picture 2" descr="JUnit · GitHub">
            <a:extLst>
              <a:ext uri="{FF2B5EF4-FFF2-40B4-BE49-F238E27FC236}">
                <a16:creationId xmlns:a16="http://schemas.microsoft.com/office/drawing/2014/main" id="{7938A0E0-B6FB-3425-9263-4A76D3CD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32" y="2984818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3BF0E-1827-C938-3B0D-3A7D8FD10716}"/>
              </a:ext>
            </a:extLst>
          </p:cNvPr>
          <p:cNvSpPr txBox="1"/>
          <p:nvPr/>
        </p:nvSpPr>
        <p:spPr>
          <a:xfrm>
            <a:off x="209868" y="3778985"/>
            <a:ext cx="703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using JUnit, a testing framework built into eclipse 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8169BE6-AA47-BD49-55DC-A8A0E36605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DD75618-F532-BD32-51A1-67F37D7C8D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798F151-DFF5-B651-E6FB-F5E85B648E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EAE4838-7D84-7548-7F8E-5ADF13F93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D265F666-7657-6822-E3EB-9B66CDE86C2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4CA31-A02C-EC10-BB07-9C974BF5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82F17A7-D984-3DD8-2F14-6D80E63B39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BBD5B-22E1-EC18-7B67-3C223556EB2F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Driven Development (TDD)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06D91-93ED-2E10-710F-3AE108DEDE1E}"/>
              </a:ext>
            </a:extLst>
          </p:cNvPr>
          <p:cNvSpPr txBox="1"/>
          <p:nvPr/>
        </p:nvSpPr>
        <p:spPr>
          <a:xfrm>
            <a:off x="152400" y="1447800"/>
            <a:ext cx="1121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Might see it on job listings </a:t>
            </a:r>
          </a:p>
          <a:p>
            <a:endParaRPr lang="en-US" sz="2000" dirty="0"/>
          </a:p>
          <a:p>
            <a:r>
              <a:rPr lang="en-US" sz="2000" dirty="0"/>
              <a:t>Very popular software development  approach where you write tests for a feature before writing the actual code that implements the feature </a:t>
            </a:r>
          </a:p>
          <a:p>
            <a:endParaRPr lang="en-US" sz="2000" dirty="0"/>
          </a:p>
          <a:p>
            <a:r>
              <a:rPr lang="en-US" sz="2000" dirty="0"/>
              <a:t>Main idea is to write automated tests first, then write the code to pass those tests to produce code with fewer bugs</a:t>
            </a:r>
          </a:p>
          <a:p>
            <a:endParaRPr lang="en-US" sz="2000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FEEC008-A40A-DB8C-44CE-60A87D0E57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1B24228-DDDA-F0B8-22FA-CBCAF826A8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787C02B-ED70-BE20-C743-079221E08F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2A23283C-C2D9-5E01-2809-20BFAA664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41167FA2-DBE3-4858-C660-A212C5B8BE0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1EEA-3484-F6E5-E167-0D5D73A8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92891BA-A8DF-64E0-213E-DEA3F3CAED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6C695-7BF2-1E25-7E60-74E2805E7594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C0400-6AD9-9258-367F-792C0B866587}"/>
              </a:ext>
            </a:extLst>
          </p:cNvPr>
          <p:cNvSpPr txBox="1"/>
          <p:nvPr/>
        </p:nvSpPr>
        <p:spPr>
          <a:xfrm>
            <a:off x="152400" y="1447800"/>
            <a:ext cx="1121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Unit testing focuses on testing individual components or "units" of code (usually functions) independently from the rest of the program</a:t>
            </a:r>
          </a:p>
          <a:p>
            <a:endParaRPr lang="en-US" sz="2000" dirty="0"/>
          </a:p>
          <a:p>
            <a:r>
              <a:rPr lang="en-US" sz="2000" dirty="0"/>
              <a:t>Focused tests that check if a function returns the correct output given a specific input</a:t>
            </a:r>
          </a:p>
          <a:p>
            <a:endParaRPr lang="en-US" sz="2000" dirty="0"/>
          </a:p>
          <a:p>
            <a:r>
              <a:rPr lang="en-US" sz="2000" dirty="0"/>
              <a:t>Allows you to check for strange behavior or confirm your program does what it should when it encounters edge cases</a:t>
            </a:r>
          </a:p>
          <a:p>
            <a:endParaRPr lang="en-US" sz="2000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E008FA22-2F5E-E715-6F37-157F22B9DBC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EECD007-8003-A325-D424-FE9BEABE12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5C80973-C07E-F088-D04A-1C3E2F4BAB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7233C524-506D-6C0B-3DF4-4238204AF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043CC371-273A-F33F-5F54-D8D3EDF98DE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B242-E84D-1DC9-377A-B365FF88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45D0ED8-B624-A156-215D-E7F7716E5E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F5447-F3E2-D838-B747-67AF04B60CE1}"/>
              </a:ext>
            </a:extLst>
          </p:cNvPr>
          <p:cNvSpPr txBox="1"/>
          <p:nvPr/>
        </p:nvSpPr>
        <p:spPr>
          <a:xfrm>
            <a:off x="152400" y="119773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3F083-6591-1C6E-3C84-669EFEDE0AB0}"/>
              </a:ext>
            </a:extLst>
          </p:cNvPr>
          <p:cNvSpPr txBox="1"/>
          <p:nvPr/>
        </p:nvSpPr>
        <p:spPr>
          <a:xfrm>
            <a:off x="152400" y="653279"/>
            <a:ext cx="11211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Code coverage is a metric used in software testing to measure the percentage of your code that is executed when you run your test suite </a:t>
            </a:r>
          </a:p>
          <a:p>
            <a:endParaRPr lang="en-US" sz="2000" dirty="0"/>
          </a:p>
          <a:p>
            <a:r>
              <a:rPr lang="en-US" sz="2000" dirty="0"/>
              <a:t>A percentage value reflects how much of your code is tested within your unit tests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36E2-2A94-E9BD-71A4-08FC95633BDC}"/>
              </a:ext>
            </a:extLst>
          </p:cNvPr>
          <p:cNvSpPr txBox="1"/>
          <p:nvPr/>
        </p:nvSpPr>
        <p:spPr>
          <a:xfrm>
            <a:off x="176784" y="3438144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tested</a:t>
            </a:r>
          </a:p>
          <a:p>
            <a:r>
              <a:rPr lang="en-US" dirty="0"/>
              <a:t>Yellow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partially tested</a:t>
            </a:r>
          </a:p>
          <a:p>
            <a:r>
              <a:rPr lang="en-US" dirty="0"/>
              <a:t>Red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not tested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74F875-DBE9-F3C6-D995-252FF997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6"/>
          <a:stretch/>
        </p:blipFill>
        <p:spPr>
          <a:xfrm>
            <a:off x="2895600" y="2133600"/>
            <a:ext cx="7772400" cy="4156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8CEE3A-8B45-EE22-DE36-D42596102CBD}"/>
                  </a:ext>
                </a:extLst>
              </p14:cNvPr>
              <p14:cNvContentPartPr/>
              <p14:nvPr/>
            </p14:nvContentPartPr>
            <p14:xfrm>
              <a:off x="10614816" y="2933520"/>
              <a:ext cx="249120" cy="124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8CEE3A-8B45-EE22-DE36-D42596102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6176" y="2924520"/>
                <a:ext cx="2667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A3A9AE-C39A-1FBB-E878-F2AC33733292}"/>
                  </a:ext>
                </a:extLst>
              </p14:cNvPr>
              <p14:cNvContentPartPr/>
              <p14:nvPr/>
            </p14:nvContentPartPr>
            <p14:xfrm>
              <a:off x="9506376" y="1727880"/>
              <a:ext cx="2224800" cy="2248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A3A9AE-C39A-1FBB-E878-F2AC33733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7376" y="1719240"/>
                <a:ext cx="2242440" cy="22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6A35C1C0-1547-E46B-0C6B-E0FCF15ABB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D8E42CA-96AB-6BA1-6833-0E79019794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AAD9827-350E-AB17-231A-26E4855F3C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9DCFB7E-AB13-8769-D469-2A4C468FC7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C713CF6F-1249-CFEE-0333-1B1B346AF3B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FA7D-DCC2-BFA0-FF00-8E15B2962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B70F2C1-03EF-0934-EB0E-53722157EDA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534020-5CD4-9723-E7A0-8D407CF6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8"/>
          <a:stretch/>
        </p:blipFill>
        <p:spPr>
          <a:xfrm>
            <a:off x="533400" y="914400"/>
            <a:ext cx="6324600" cy="47964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E85139B-AEDC-B0B0-159E-3BE069D360C3}"/>
              </a:ext>
            </a:extLst>
          </p:cNvPr>
          <p:cNvGrpSpPr/>
          <p:nvPr/>
        </p:nvGrpSpPr>
        <p:grpSpPr>
          <a:xfrm>
            <a:off x="6093544" y="4324019"/>
            <a:ext cx="2567880" cy="716400"/>
            <a:chOff x="6093544" y="4324019"/>
            <a:chExt cx="256788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1F26A1-5557-623A-8302-CBDD1325078E}"/>
                    </a:ext>
                  </a:extLst>
                </p14:cNvPr>
                <p14:cNvContentPartPr/>
                <p14:nvPr/>
              </p14:nvContentPartPr>
              <p14:xfrm>
                <a:off x="6093544" y="4775459"/>
                <a:ext cx="138240" cy="15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1F26A1-5557-623A-8302-CBDD132507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4544" y="4766459"/>
                  <a:ext cx="155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0D5885-AC78-1605-97A3-78010141B99F}"/>
                    </a:ext>
                  </a:extLst>
                </p14:cNvPr>
                <p14:cNvContentPartPr/>
                <p14:nvPr/>
              </p14:nvContentPartPr>
              <p14:xfrm>
                <a:off x="6107944" y="4950059"/>
                <a:ext cx="279720" cy="9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0D5885-AC78-1605-97A3-78010141B9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8944" y="4941419"/>
                  <a:ext cx="29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CD163D-138A-176B-362D-85329554A2F2}"/>
                    </a:ext>
                  </a:extLst>
                </p14:cNvPr>
                <p14:cNvContentPartPr/>
                <p14:nvPr/>
              </p14:nvContentPartPr>
              <p14:xfrm>
                <a:off x="6118024" y="4324019"/>
                <a:ext cx="2543400" cy="615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CD163D-138A-176B-362D-85329554A2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9024" y="4315379"/>
                  <a:ext cx="2561040" cy="63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466686-8FA6-DD93-46E5-C6FD6B556708}"/>
              </a:ext>
            </a:extLst>
          </p:cNvPr>
          <p:cNvSpPr txBox="1"/>
          <p:nvPr/>
        </p:nvSpPr>
        <p:spPr>
          <a:xfrm>
            <a:off x="8077200" y="38100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JUnit test case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5581AC9-CA02-C81E-8541-85E5FB1765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4CD27B5-E9B2-4AFD-8C4A-A77DE1589E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F9E8D23-9267-B258-4521-093521874B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02778B7-B916-B6B0-D16D-77BE4876BF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D71D32A-0910-C06C-682E-D1CFC066811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7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3740-D4D6-A3EB-1940-EBCD3B41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DB4D18C2-068B-92A8-911D-3AABBCD85D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1DD913-ABCC-D1E4-F7B7-57404BF8E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3" y="914400"/>
            <a:ext cx="5444974" cy="545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604C3-25AB-79A2-6B7E-5787F0B64DAD}"/>
              </a:ext>
            </a:extLst>
          </p:cNvPr>
          <p:cNvSpPr txBox="1"/>
          <p:nvPr/>
        </p:nvSpPr>
        <p:spPr>
          <a:xfrm>
            <a:off x="152400" y="27235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JUnit library to the project path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C0CF86-31ED-C29A-680C-22019470AE6F}"/>
                  </a:ext>
                </a:extLst>
              </p14:cNvPr>
              <p14:cNvContentPartPr/>
              <p14:nvPr/>
            </p14:nvContentPartPr>
            <p14:xfrm>
              <a:off x="7488184" y="3837299"/>
              <a:ext cx="1412280" cy="62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C0CF86-31ED-C29A-680C-22019470A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184" y="3828299"/>
                <a:ext cx="1429920" cy="6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object 3">
            <a:extLst>
              <a:ext uri="{FF2B5EF4-FFF2-40B4-BE49-F238E27FC236}">
                <a16:creationId xmlns:a16="http://schemas.microsoft.com/office/drawing/2014/main" id="{6672A888-F541-FFBA-F4F1-2F2AC76E80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07B220A-9D28-1C0E-E6FC-1DFA03DD1F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FA011B1-DBC5-3269-83B6-8E6A4B8814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3882202E-95D1-D0ED-502A-09CF37AAD8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187529F9-1281-3D80-6D64-975C237DC0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0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152400" y="685800"/>
            <a:ext cx="7543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dirty="0"/>
              <a:t>Lab 13 due Thursday @ 11:59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Course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Final Exam- </a:t>
            </a:r>
            <a:r>
              <a:rPr lang="en-US" sz="2800" b="1" dirty="0"/>
              <a:t>Monday December 9</a:t>
            </a:r>
            <a:r>
              <a:rPr lang="en-US" sz="2800" b="1" baseline="30000" dirty="0"/>
              <a:t>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</a:t>
            </a:r>
            <a:r>
              <a:rPr lang="en-US" sz="2400" dirty="0">
                <a:sym typeface="Wingdings" panose="05000000000000000000" pitchFamily="2" charset="2"/>
              </a:rPr>
              <a:t>:00 </a:t>
            </a:r>
            <a:r>
              <a:rPr lang="en-US" sz="2400" dirty="0"/>
              <a:t>PM – 3:50 PM (Same Classroom)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Study Guide Posted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Program 5 due </a:t>
            </a:r>
            <a:r>
              <a:rPr lang="en-US" sz="2400" b="1" dirty="0"/>
              <a:t>Sunday December 8</a:t>
            </a:r>
            <a:r>
              <a:rPr lang="en-US" sz="2400" b="1" baseline="30000" dirty="0"/>
              <a:t>th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Please look at the gradebook this week and let someone know if you are missing a grade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6EE1-93E5-1709-8161-6B66A0BBB7EE}"/>
              </a:ext>
            </a:extLst>
          </p:cNvPr>
          <p:cNvSpPr txBox="1"/>
          <p:nvPr/>
        </p:nvSpPr>
        <p:spPr>
          <a:xfrm>
            <a:off x="8153399" y="227859"/>
            <a:ext cx="38100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screenshot due by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D60E0BD-2A43-D3FC-2451-ACC2119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600200"/>
            <a:ext cx="2098371" cy="20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8616-B91E-094C-DA5B-75DF257D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9DB31E7-7964-9E75-A6E4-5C2B5956810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2164AAD-7485-E45E-9760-F66F9B69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8514769" cy="262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E74C4-3179-AF9F-74D8-484CCDD4B42F}"/>
              </a:ext>
            </a:extLst>
          </p:cNvPr>
          <p:cNvSpPr txBox="1"/>
          <p:nvPr/>
        </p:nvSpPr>
        <p:spPr>
          <a:xfrm>
            <a:off x="8686800" y="3429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Calculator.java</a:t>
            </a:r>
            <a:r>
              <a:rPr lang="en-US" dirty="0"/>
              <a:t> has 72.7% test coverage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A9CED-E85A-65EF-E3B0-AAD1E3D56F81}"/>
              </a:ext>
            </a:extLst>
          </p:cNvPr>
          <p:cNvGrpSpPr/>
          <p:nvPr/>
        </p:nvGrpSpPr>
        <p:grpSpPr>
          <a:xfrm>
            <a:off x="8471704" y="3690419"/>
            <a:ext cx="258120" cy="1327320"/>
            <a:chOff x="8471704" y="3690419"/>
            <a:chExt cx="258120" cy="13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C93B1C-6077-E5E0-55EE-4178C30FEBB7}"/>
                    </a:ext>
                  </a:extLst>
                </p14:cNvPr>
                <p14:cNvContentPartPr/>
                <p14:nvPr/>
              </p14:nvContentPartPr>
              <p14:xfrm>
                <a:off x="8471704" y="4863299"/>
                <a:ext cx="1692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C93B1C-6077-E5E0-55EE-4178C30FEB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63064" y="4854659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023AB4-5051-8E98-E0CA-F15E454646E8}"/>
                    </a:ext>
                  </a:extLst>
                </p14:cNvPr>
                <p14:cNvContentPartPr/>
                <p14:nvPr/>
              </p14:nvContentPartPr>
              <p14:xfrm>
                <a:off x="8482864" y="4984259"/>
                <a:ext cx="138960" cy="3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023AB4-5051-8E98-E0CA-F15E454646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4224" y="4975259"/>
                  <a:ext cx="156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E9DA84-8FCC-4411-6EBF-BA9A545C424B}"/>
                    </a:ext>
                  </a:extLst>
                </p14:cNvPr>
                <p14:cNvContentPartPr/>
                <p14:nvPr/>
              </p14:nvContentPartPr>
              <p14:xfrm>
                <a:off x="8496544" y="3690419"/>
                <a:ext cx="233280" cy="129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E9DA84-8FCC-4411-6EBF-BA9A545C42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7904" y="3681779"/>
                  <a:ext cx="250920" cy="131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92D12A-DD3D-ABFA-3786-BAE39A0A684F}"/>
              </a:ext>
            </a:extLst>
          </p:cNvPr>
          <p:cNvSpPr txBox="1"/>
          <p:nvPr/>
        </p:nvSpPr>
        <p:spPr>
          <a:xfrm>
            <a:off x="8884733" y="4450234"/>
            <a:ext cx="278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(since we never instantiated a calculator object)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6A1ED-29A9-AC95-1507-83E2894E0517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Coverage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E8CB0-49B0-3138-986E-BE4327CA70DC}"/>
              </a:ext>
            </a:extLst>
          </p:cNvPr>
          <p:cNvSpPr txBox="1"/>
          <p:nvPr/>
        </p:nvSpPr>
        <p:spPr>
          <a:xfrm>
            <a:off x="187517" y="1084210"/>
            <a:ext cx="11852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encounter situations where you're required to meet a minimum level of test coverage (ex. 70%) before you can release your code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Reaching a certain level of coverage is often a key part of maintaining code quality and meeting standards when working in industry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1B5FCC-234E-E6C6-E0FB-C7CD3D205A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7A8E2A-B082-96EF-FC57-C884675304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89B9F6-9325-2759-A7C2-057FAA0BBD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E2F1556-804F-0309-8397-A8717347A6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C3F12E52-8F47-AD7F-E0B0-D29DBB236E7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Collections in Java - GeeksforGeeks">
            <a:extLst>
              <a:ext uri="{FF2B5EF4-FFF2-40B4-BE49-F238E27FC236}">
                <a16:creationId xmlns:a16="http://schemas.microsoft.com/office/drawing/2014/main" id="{B52047D6-5B43-008D-5812-BD0A607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11341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DDD69-CCDC-9BA5-F1FD-3C6F4968027B}"/>
              </a:ext>
            </a:extLst>
          </p:cNvPr>
          <p:cNvSpPr txBox="1"/>
          <p:nvPr/>
        </p:nvSpPr>
        <p:spPr>
          <a:xfrm>
            <a:off x="762000" y="619780"/>
            <a:ext cx="6380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Structure Class Hierarchy in Java</a:t>
            </a:r>
          </a:p>
        </p:txBody>
      </p:sp>
    </p:spTree>
    <p:extLst>
      <p:ext uri="{BB962C8B-B14F-4D97-AF65-F5344CB8AC3E}">
        <p14:creationId xmlns:p14="http://schemas.microsoft.com/office/powerpoint/2010/main" val="17611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33B5-85B2-C080-F370-A605D5AAC16F}"/>
              </a:ext>
            </a:extLst>
          </p:cNvPr>
          <p:cNvSpPr txBox="1"/>
          <p:nvPr/>
        </p:nvSpPr>
        <p:spPr>
          <a:xfrm>
            <a:off x="228600" y="2286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Instead of writing many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if/else </a:t>
            </a:r>
            <a:r>
              <a:rPr lang="en-US" sz="1800" dirty="0"/>
              <a:t>statements, you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5594-2DB2-5D94-B598-B49C97B5F642}"/>
              </a:ext>
            </a:extLst>
          </p:cNvPr>
          <p:cNvSpPr txBox="1"/>
          <p:nvPr/>
        </p:nvSpPr>
        <p:spPr>
          <a:xfrm>
            <a:off x="233680" y="914400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selects one of many code blocks to be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FCD9-0BA3-C3B6-32EF-2C193755222E}"/>
              </a:ext>
            </a:extLst>
          </p:cNvPr>
          <p:cNvSpPr txBox="1"/>
          <p:nvPr/>
        </p:nvSpPr>
        <p:spPr>
          <a:xfrm>
            <a:off x="589280" y="1661386"/>
            <a:ext cx="75905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“???"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210E-D318-4AA4-297B-35F008F63B7C}"/>
              </a:ext>
            </a:extLst>
          </p:cNvPr>
          <p:cNvSpPr txBox="1"/>
          <p:nvPr/>
        </p:nvSpPr>
        <p:spPr>
          <a:xfrm>
            <a:off x="304800" y="57289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efficient when working with many possible conditions. They serve the same purpose as if statements, but are </a:t>
            </a:r>
            <a:r>
              <a:rPr lang="en-US" i="1" dirty="0"/>
              <a:t>slightly</a:t>
            </a:r>
            <a:r>
              <a:rPr lang="en-US" dirty="0"/>
              <a:t>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77899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Wrapper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3A92-E52A-4872-A35A-6ED4BA74B52E}"/>
              </a:ext>
            </a:extLst>
          </p:cNvPr>
          <p:cNvSpPr txBox="1"/>
          <p:nvPr/>
        </p:nvSpPr>
        <p:spPr>
          <a:xfrm>
            <a:off x="685800" y="1447800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primitive data type in Java has a </a:t>
            </a:r>
            <a:r>
              <a:rPr lang="en-US" b="1" dirty="0"/>
              <a:t>Wrapper Class</a:t>
            </a:r>
          </a:p>
          <a:p>
            <a:endParaRPr lang="en-US" b="1" dirty="0"/>
          </a:p>
          <a:p>
            <a:r>
              <a:rPr lang="en-US" dirty="0"/>
              <a:t>A Wrapper Class is a way to represent a primitive data type as a Java Object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85F305-3682-DCF1-51DE-5B7F2931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30149"/>
              </p:ext>
            </p:extLst>
          </p:nvPr>
        </p:nvGraphicFramePr>
        <p:xfrm>
          <a:off x="838200" y="2590800"/>
          <a:ext cx="4800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55749167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7079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Primitive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Wrapper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33215"/>
                  </a:ext>
                </a:extLst>
              </a:tr>
              <a:tr h="35955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2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9666"/>
                  </a:ext>
                </a:extLst>
              </a:tr>
              <a:tr h="30875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7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2EDE21-E252-41F9-94F4-ED5A44919824}"/>
              </a:ext>
            </a:extLst>
          </p:cNvPr>
          <p:cNvSpPr txBox="1"/>
          <p:nvPr/>
        </p:nvSpPr>
        <p:spPr>
          <a:xfrm>
            <a:off x="7315200" y="477955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num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Integer num = null;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2D21E3-A4E8-7A9D-BE09-B984D0A7AD2E}"/>
                  </a:ext>
                </a:extLst>
              </p14:cNvPr>
              <p14:cNvContentPartPr/>
              <p14:nvPr/>
            </p14:nvContentPartPr>
            <p14:xfrm>
              <a:off x="9854081" y="5295674"/>
              <a:ext cx="300240" cy="27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2D21E3-A4E8-7A9D-BE09-B984D0A7A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961" y="5289554"/>
                <a:ext cx="31248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CCA85-9D0D-2EA4-074A-65A5EF92CD99}"/>
              </a:ext>
            </a:extLst>
          </p:cNvPr>
          <p:cNvGrpSpPr/>
          <p:nvPr/>
        </p:nvGrpSpPr>
        <p:grpSpPr>
          <a:xfrm>
            <a:off x="9364121" y="4741634"/>
            <a:ext cx="308160" cy="450720"/>
            <a:chOff x="2763296" y="4381676"/>
            <a:chExt cx="308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DCD5AA-7A82-31EB-A04E-28A18845FD51}"/>
                    </a:ext>
                  </a:extLst>
                </p14:cNvPr>
                <p14:cNvContentPartPr/>
                <p14:nvPr/>
              </p14:nvContentPartPr>
              <p14:xfrm>
                <a:off x="2787776" y="4457276"/>
                <a:ext cx="262440" cy="37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DCD5AA-7A82-31EB-A04E-28A18845FD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1656" y="4451156"/>
                  <a:ext cx="274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1895D5-4823-5768-8164-437DA35D2C4C}"/>
                    </a:ext>
                  </a:extLst>
                </p14:cNvPr>
                <p14:cNvContentPartPr/>
                <p14:nvPr/>
              </p14:nvContentPartPr>
              <p14:xfrm>
                <a:off x="2763296" y="4381676"/>
                <a:ext cx="30816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1895D5-4823-5768-8164-437DA35D2C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57176" y="4375556"/>
                  <a:ext cx="320400" cy="37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EAED37-E0DF-D13D-68E3-0D0F8F6AF175}"/>
              </a:ext>
            </a:extLst>
          </p:cNvPr>
          <p:cNvSpPr txBox="1"/>
          <p:nvPr/>
        </p:nvSpPr>
        <p:spPr>
          <a:xfrm>
            <a:off x="7239000" y="2484184"/>
            <a:ext cx="4572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Wrapper classes also provide lots of helpful built-in methods 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Integer.compareTo</a:t>
            </a:r>
            <a:r>
              <a:rPr lang="en-US" dirty="0">
                <a:latin typeface="Consolas" panose="020B0609020204030204" pitchFamily="49" charset="0"/>
              </a:rPr>
              <a:t>(…)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Integer.ParseInt</a:t>
            </a:r>
            <a:r>
              <a:rPr lang="en-US" dirty="0">
                <a:latin typeface="Consolas" panose="020B0609020204030204" pitchFamily="49" charset="0"/>
              </a:rPr>
              <a:t>(…)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Integer.toString</a:t>
            </a:r>
            <a:r>
              <a:rPr lang="en-US" dirty="0">
                <a:latin typeface="Consolas" panose="020B0609020204030204" pitchFamily="49" charset="0"/>
              </a:rPr>
              <a:t>(..)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059C27E-0847-20BC-088F-A97997AF4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9338"/>
              </p:ext>
            </p:extLst>
          </p:nvPr>
        </p:nvGraphicFramePr>
        <p:xfrm>
          <a:off x="536009" y="5539018"/>
          <a:ext cx="116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0773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47911158"/>
                    </a:ext>
                  </a:extLst>
                </a:gridCol>
              </a:tblGrid>
              <a:tr h="32619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76745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3ABE1C4A-3BEE-7DED-95E7-0D6393FB7953}"/>
              </a:ext>
            </a:extLst>
          </p:cNvPr>
          <p:cNvSpPr/>
          <p:nvPr/>
        </p:nvSpPr>
        <p:spPr>
          <a:xfrm>
            <a:off x="3673508" y="4800702"/>
            <a:ext cx="22098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2344FC3-7764-E90D-EC3D-7188207F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21776"/>
              </p:ext>
            </p:extLst>
          </p:nvPr>
        </p:nvGraphicFramePr>
        <p:xfrm>
          <a:off x="4150144" y="5392514"/>
          <a:ext cx="116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0773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47911158"/>
                    </a:ext>
                  </a:extLst>
                </a:gridCol>
              </a:tblGrid>
              <a:tr h="32619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76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3FF643E-76EC-60C3-93D2-C2B908D39037}"/>
              </a:ext>
            </a:extLst>
          </p:cNvPr>
          <p:cNvSpPr txBox="1"/>
          <p:nvPr/>
        </p:nvSpPr>
        <p:spPr>
          <a:xfrm>
            <a:off x="454001" y="46580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num = 5;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1F30C-B24C-5736-FA4F-CAE5558E0C88}"/>
              </a:ext>
            </a:extLst>
          </p:cNvPr>
          <p:cNvSpPr txBox="1"/>
          <p:nvPr/>
        </p:nvSpPr>
        <p:spPr>
          <a:xfrm>
            <a:off x="3249447" y="43387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 num = 5;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B1434-0575-1D94-AFCB-7806D828A17D}"/>
              </a:ext>
            </a:extLst>
          </p:cNvPr>
          <p:cNvSpPr txBox="1"/>
          <p:nvPr/>
        </p:nvSpPr>
        <p:spPr>
          <a:xfrm rot="2493527">
            <a:off x="5413798" y="50212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C5FA18-772C-751D-6FBE-DB534B9285C9}"/>
                  </a:ext>
                </a:extLst>
              </p14:cNvPr>
              <p14:cNvContentPartPr/>
              <p14:nvPr/>
            </p14:nvContentPartPr>
            <p14:xfrm>
              <a:off x="3220496" y="5143796"/>
              <a:ext cx="359640" cy="24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C5FA18-772C-751D-6FBE-DB534B9285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496" y="5126156"/>
                <a:ext cx="395280" cy="276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437FD1-0A5C-2CD9-AD26-BB8DFEADC584}"/>
              </a:ext>
            </a:extLst>
          </p:cNvPr>
          <p:cNvSpPr txBox="1"/>
          <p:nvPr/>
        </p:nvSpPr>
        <p:spPr>
          <a:xfrm>
            <a:off x="2704514" y="50274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295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A775F9-2713-4FD8-B0B0-B1F511032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7C590C-3FCE-E026-D2C5-DD5EBD9728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D841CAF-12CE-BD44-0488-E41F85A36B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235AFE-889F-B8DC-4B06-CA09504AA6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98721F-D8AE-6C87-618A-31F1089F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9995E6-B93E-C8EE-F38D-65AFBE29A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28206-412D-3D97-3165-DCBE1C20AA5E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A3C06-F47F-C97E-4DD5-5C258E587212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28378-BC35-BBF6-B341-32C51DE5C37A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00" y="2924560"/>
                <a:ext cx="12351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6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14629"/>
            <a:ext cx="10820400" cy="2026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5ED2B3-E247-6EA5-E049-5E1EDF7BA459}"/>
              </a:ext>
            </a:extLst>
          </p:cNvPr>
          <p:cNvSpPr txBox="1"/>
          <p:nvPr/>
        </p:nvSpPr>
        <p:spPr>
          <a:xfrm>
            <a:off x="424843" y="3652426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.sort() </a:t>
            </a:r>
            <a:r>
              <a:rPr lang="en-US" dirty="0"/>
              <a:t>function uses a hybrid of merge sort and insertion sort, called </a:t>
            </a:r>
            <a:r>
              <a:rPr lang="en-US" b="1" dirty="0" err="1"/>
              <a:t>Timsort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D5486-8D0D-32DA-D1C1-20CEADA0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4084100"/>
            <a:ext cx="6778571" cy="24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59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7707</TotalTime>
  <Words>1407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80</cp:revision>
  <dcterms:created xsi:type="dcterms:W3CDTF">2022-08-21T16:55:59Z</dcterms:created>
  <dcterms:modified xsi:type="dcterms:W3CDTF">2024-12-04T21:15:15Z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