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51" r:id="rId3"/>
    <p:sldId id="358" r:id="rId4"/>
    <p:sldId id="359" r:id="rId5"/>
    <p:sldId id="360" r:id="rId6"/>
    <p:sldId id="366" r:id="rId7"/>
    <p:sldId id="365" r:id="rId8"/>
    <p:sldId id="363" r:id="rId9"/>
    <p:sldId id="361" r:id="rId10"/>
    <p:sldId id="362" r:id="rId11"/>
    <p:sldId id="364" r:id="rId12"/>
    <p:sldId id="373" r:id="rId13"/>
    <p:sldId id="367" r:id="rId14"/>
    <p:sldId id="368" r:id="rId15"/>
    <p:sldId id="369" r:id="rId16"/>
    <p:sldId id="371" r:id="rId17"/>
    <p:sldId id="3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>
        <p:scale>
          <a:sx n="100" d="100"/>
          <a:sy n="100" d="100"/>
        </p:scale>
        <p:origin x="2256" y="14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12/6/2024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12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gif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32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Final Exam 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&amp; Iliana Castillon</a:t>
            </a:r>
            <a:r>
              <a:rPr sz="2800" spc="-20" dirty="0">
                <a:latin typeface="Calibri"/>
                <a:cs typeface="Calibri"/>
              </a:rPr>
              <a:t>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Short 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24A27-39A7-2C1F-F630-AEE891254C87}"/>
              </a:ext>
            </a:extLst>
          </p:cNvPr>
          <p:cNvSpPr txBox="1"/>
          <p:nvPr/>
        </p:nvSpPr>
        <p:spPr>
          <a:xfrm>
            <a:off x="838200" y="1524000"/>
            <a:ext cx="8265853" cy="3731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Java Classes, Class Structure, Methods, Operations, if statements, loops, OOP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Linked Lists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Big-O Notation, How to determine running time of an algorithm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Search/Binary Search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0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Multiple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5CF1-1F6C-EAE9-769A-332B734F2C20}"/>
              </a:ext>
            </a:extLst>
          </p:cNvPr>
          <p:cNvSpPr txBox="1"/>
          <p:nvPr/>
        </p:nvSpPr>
        <p:spPr>
          <a:xfrm>
            <a:off x="838200" y="1524000"/>
            <a:ext cx="8265853" cy="3731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Java Classes, Class Structure, Methods, Operations, if statements, loops, OOP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Linked Lists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Big-O Notation, How to determine running time of an algorithm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Search/Binary Search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57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3581400" y="2362200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Exam Study Guide</a:t>
            </a:r>
          </a:p>
        </p:txBody>
      </p:sp>
    </p:spTree>
    <p:extLst>
      <p:ext uri="{BB962C8B-B14F-4D97-AF65-F5344CB8AC3E}">
        <p14:creationId xmlns:p14="http://schemas.microsoft.com/office/powerpoint/2010/main" val="419554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CDB3C-8273-725B-34DE-13607893E1BE}"/>
              </a:ext>
            </a:extLst>
          </p:cNvPr>
          <p:cNvSpPr txBox="1"/>
          <p:nvPr/>
        </p:nvSpPr>
        <p:spPr>
          <a:xfrm>
            <a:off x="304800" y="762000"/>
            <a:ext cx="1143000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Design and Implement programs of simple and moderate complexity in Java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Explain the concept of an ADT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Helvetica Neue"/>
              </a:rPr>
              <a:t>(meh)</a:t>
            </a:r>
            <a:endParaRPr lang="en-US" sz="2400" b="0" i="1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and implement basic data structures: Linked lists, stacks, and queues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Given a simple algorithm, determine the time complexity using Big-O notation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basic searching and sorting algorithms and their runtime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how recursion works, be able to analyze recursion runtime, and be able to implement recursion in a program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Be able to debug programs and become an independent problem solver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29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CA364-9ECC-066D-096E-1836BC924A12}"/>
              </a:ext>
            </a:extLst>
          </p:cNvPr>
          <p:cNvSpPr txBox="1"/>
          <p:nvPr/>
        </p:nvSpPr>
        <p:spPr>
          <a:xfrm>
            <a:off x="0" y="834681"/>
            <a:ext cx="1242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different data structures that handle data differently.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2" descr="Array Data Structure - GeeksforGeeks">
            <a:extLst>
              <a:ext uri="{FF2B5EF4-FFF2-40B4-BE49-F238E27FC236}">
                <a16:creationId xmlns:a16="http://schemas.microsoft.com/office/drawing/2014/main" id="{5B151908-26A1-03F6-82C4-50EF53BD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Queue Data Structure - GeeksforGeeks">
            <a:extLst>
              <a:ext uri="{FF2B5EF4-FFF2-40B4-BE49-F238E27FC236}">
                <a16:creationId xmlns:a16="http://schemas.microsoft.com/office/drawing/2014/main" id="{F21B0078-F645-968F-2B4C-37A56DE87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Linked List Data Structure - GeeksforGeeks">
            <a:extLst>
              <a:ext uri="{FF2B5EF4-FFF2-40B4-BE49-F238E27FC236}">
                <a16:creationId xmlns:a16="http://schemas.microsoft.com/office/drawing/2014/main" id="{87337D6E-30BC-F1B0-8D17-9AF93B4A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2B5EF6-FDCD-E3B8-44F1-174DEE08D86E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EE34C-3CE7-0038-F57E-1D6BCEDD2D5C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B1D91-D665-A6C8-5AF3-0BA8B8D7767A}"/>
              </a:ext>
            </a:extLst>
          </p:cNvPr>
          <p:cNvSpPr txBox="1"/>
          <p:nvPr/>
        </p:nvSpPr>
        <p:spPr>
          <a:xfrm>
            <a:off x="9658244" y="5154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512A2-5AB8-39C5-9049-DFEDE6C48485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0E85D-A1AB-EF3F-3FDC-D81791A885FB}"/>
              </a:ext>
            </a:extLst>
          </p:cNvPr>
          <p:cNvSpPr txBox="1"/>
          <p:nvPr/>
        </p:nvSpPr>
        <p:spPr>
          <a:xfrm>
            <a:off x="103414" y="4890341"/>
            <a:ext cx="4712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problem, you should be able to identify a good candidate for a data structure and provide a justification </a:t>
            </a:r>
          </a:p>
        </p:txBody>
      </p:sp>
      <p:pic>
        <p:nvPicPr>
          <p:cNvPr id="18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238E033D-16C1-C053-EF5C-D9AB3100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1108152" y="2676003"/>
            <a:ext cx="707323" cy="7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xcavators | John Deere US">
            <a:extLst>
              <a:ext uri="{FF2B5EF4-FFF2-40B4-BE49-F238E27FC236}">
                <a16:creationId xmlns:a16="http://schemas.microsoft.com/office/drawing/2014/main" id="{C44CF695-F4C9-366E-9A9C-2FF85D20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1" y="4315637"/>
            <a:ext cx="1197537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Water Well Drilling | Simco Drilling Equipment">
            <a:extLst>
              <a:ext uri="{FF2B5EF4-FFF2-40B4-BE49-F238E27FC236}">
                <a16:creationId xmlns:a16="http://schemas.microsoft.com/office/drawing/2014/main" id="{A1B36EB0-5B9C-74B3-2FE8-33676B9E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60" y="4264411"/>
            <a:ext cx="1362075" cy="13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Stack Data Structure - GeeksforGeeks">
            <a:extLst>
              <a:ext uri="{FF2B5EF4-FFF2-40B4-BE49-F238E27FC236}">
                <a16:creationId xmlns:a16="http://schemas.microsoft.com/office/drawing/2014/main" id="{38D99834-CA94-4669-48DF-AD34D73F4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8032066" y="3353989"/>
            <a:ext cx="3534353" cy="17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as Powered Earth Auger">
            <a:extLst>
              <a:ext uri="{FF2B5EF4-FFF2-40B4-BE49-F238E27FC236}">
                <a16:creationId xmlns:a16="http://schemas.microsoft.com/office/drawing/2014/main" id="{A22AF220-75A4-3F0A-ABC6-07659E2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76" y="2275127"/>
            <a:ext cx="1045384" cy="10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28104C-33A3-76C2-B192-79B26D4D8969}"/>
              </a:ext>
            </a:extLst>
          </p:cNvPr>
          <p:cNvSpPr txBox="1"/>
          <p:nvPr/>
        </p:nvSpPr>
        <p:spPr>
          <a:xfrm>
            <a:off x="6400800" y="837832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tradeoffs</a:t>
            </a:r>
            <a:r>
              <a:rPr lang="en-US" dirty="0"/>
              <a:t> between using these data structures</a:t>
            </a:r>
          </a:p>
        </p:txBody>
      </p:sp>
      <p:pic>
        <p:nvPicPr>
          <p:cNvPr id="2050" name="Picture 2" descr="How to Use PriorityQueue in Java">
            <a:extLst>
              <a:ext uri="{FF2B5EF4-FFF2-40B4-BE49-F238E27FC236}">
                <a16:creationId xmlns:a16="http://schemas.microsoft.com/office/drawing/2014/main" id="{20CF8C02-9D93-9920-D572-C14819CC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63" y="3754870"/>
            <a:ext cx="2745906" cy="149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ur Top 10 Tools For Working The Soil | Rodale's Organic Life">
            <a:extLst>
              <a:ext uri="{FF2B5EF4-FFF2-40B4-BE49-F238E27FC236}">
                <a16:creationId xmlns:a16="http://schemas.microsoft.com/office/drawing/2014/main" id="{1E56657E-D53D-0533-EC12-775F3B13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51" y="5397700"/>
            <a:ext cx="1263557" cy="8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DF93F-CA9E-C53F-E285-4963EE1CA5CF}"/>
              </a:ext>
            </a:extLst>
          </p:cNvPr>
          <p:cNvSpPr txBox="1"/>
          <p:nvPr/>
        </p:nvSpPr>
        <p:spPr>
          <a:xfrm>
            <a:off x="5334000" y="341461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28315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BA4D3-4D9E-AE3F-9AA9-447B35FD464F}"/>
              </a:ext>
            </a:extLst>
          </p:cNvPr>
          <p:cNvSpPr txBox="1"/>
          <p:nvPr/>
        </p:nvSpPr>
        <p:spPr>
          <a:xfrm>
            <a:off x="762000" y="885061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be many different types of algorithms. Every algorithm has a running time, which is important to be aware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algorithm you select is important. It can be the difference between your program finishing in 6 seconds, or you program </a:t>
            </a:r>
            <a:r>
              <a:rPr lang="en-US" sz="2000" i="1" dirty="0"/>
              <a:t>never finishing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structure you select is important. When deciding which data structure to use, you should have a reason to back it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methods for measuring the efficiency of some algorithm (big-O notation).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you write an algorithm, you should be able to broadly describe the effectiveness and efficiency of it </a:t>
            </a:r>
          </a:p>
        </p:txBody>
      </p:sp>
      <p:pic>
        <p:nvPicPr>
          <p:cNvPr id="3074" name="Picture 2" descr="Bob the Builder - Wikipedia">
            <a:extLst>
              <a:ext uri="{FF2B5EF4-FFF2-40B4-BE49-F238E27FC236}">
                <a16:creationId xmlns:a16="http://schemas.microsoft.com/office/drawing/2014/main" id="{46B0868C-5C98-5F7F-C79E-36F95676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949963"/>
            <a:ext cx="209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3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685800" y="457200"/>
            <a:ext cx="2613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Our Goals for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D90A1-F023-931A-3637-417374613C07}"/>
              </a:ext>
            </a:extLst>
          </p:cNvPr>
          <p:cNvSpPr txBox="1"/>
          <p:nvPr/>
        </p:nvSpPr>
        <p:spPr>
          <a:xfrm>
            <a:off x="990600" y="16002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you comfortable with writing basic Java programs</a:t>
            </a:r>
          </a:p>
          <a:p>
            <a:endParaRPr lang="en-US" sz="2400" dirty="0"/>
          </a:p>
          <a:p>
            <a:r>
              <a:rPr lang="en-US" sz="2400" dirty="0"/>
              <a:t>Give you a good toolset that can help you solve a variety of problems (Data Structures)</a:t>
            </a:r>
          </a:p>
          <a:p>
            <a:endParaRPr lang="en-US" sz="2400" dirty="0"/>
          </a:p>
          <a:p>
            <a:r>
              <a:rPr lang="en-US" sz="2400" dirty="0"/>
              <a:t>Give you techniques and methods for solving a variety of problems (Algorithms)</a:t>
            </a:r>
          </a:p>
          <a:p>
            <a:endParaRPr lang="en-US" sz="2400" dirty="0"/>
          </a:p>
          <a:p>
            <a:r>
              <a:rPr lang="en-US" sz="2400" dirty="0"/>
              <a:t>Give you the skills to analyze the algorithms that you write (Big-O notation) </a:t>
            </a:r>
          </a:p>
        </p:txBody>
      </p:sp>
      <p:pic>
        <p:nvPicPr>
          <p:cNvPr id="6" name="Picture 2" descr="Bob the Builder - Wikipedia">
            <a:extLst>
              <a:ext uri="{FF2B5EF4-FFF2-40B4-BE49-F238E27FC236}">
                <a16:creationId xmlns:a16="http://schemas.microsoft.com/office/drawing/2014/main" id="{16CE4F60-3650-AF04-D392-0C7F61ED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949963"/>
            <a:ext cx="209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1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C7322-BB85-0EA7-B29A-5DAB79BBC596}"/>
              </a:ext>
            </a:extLst>
          </p:cNvPr>
          <p:cNvSpPr txBox="1"/>
          <p:nvPr/>
        </p:nvSpPr>
        <p:spPr>
          <a:xfrm>
            <a:off x="189845" y="911710"/>
            <a:ext cx="7772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class has been fun to teach for us to teach. I understand that there were certain parts that were not very exciting.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We hope you enjoyed this class, and we hope the stuff you learned will be helpful in your career/future classes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we can be of assistance to you for anything in the future (reference, advising, support), please let me know!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There is a very good chance you will have in our classes in the future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EA783-06F0-BBFC-2EED-C9D95749C286}"/>
              </a:ext>
            </a:extLst>
          </p:cNvPr>
          <p:cNvSpPr txBox="1"/>
          <p:nvPr/>
        </p:nvSpPr>
        <p:spPr>
          <a:xfrm>
            <a:off x="-3124200" y="4938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Thank You!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0F558A-9D70-98BA-5C6C-EFACC3D5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" y="4653251"/>
            <a:ext cx="2630434" cy="1721387"/>
          </a:xfrm>
          <a:prstGeom prst="rect">
            <a:avLst/>
          </a:prstGeom>
        </p:spPr>
      </p:pic>
      <p:pic>
        <p:nvPicPr>
          <p:cNvPr id="4098" name="Picture 2" descr="Small knight giant knight Blank Template - Imgflip">
            <a:extLst>
              <a:ext uri="{FF2B5EF4-FFF2-40B4-BE49-F238E27FC236}">
                <a16:creationId xmlns:a16="http://schemas.microsoft.com/office/drawing/2014/main" id="{969D813A-F5EA-75DA-D01B-CC2D31A46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89" y="228600"/>
            <a:ext cx="3665022" cy="612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092D46-1BD7-A49D-B0FC-53F6DF7C899E}"/>
              </a:ext>
            </a:extLst>
          </p:cNvPr>
          <p:cNvSpPr txBox="1"/>
          <p:nvPr/>
        </p:nvSpPr>
        <p:spPr>
          <a:xfrm>
            <a:off x="8839200" y="1524000"/>
            <a:ext cx="28007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CSCI 232 next semester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37F24B-DAAF-A5AC-D37F-075D19BCD189}"/>
              </a:ext>
            </a:extLst>
          </p:cNvPr>
          <p:cNvSpPr txBox="1"/>
          <p:nvPr/>
        </p:nvSpPr>
        <p:spPr>
          <a:xfrm>
            <a:off x="8415858" y="4653251"/>
            <a:ext cx="2210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CSCI 132 students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1C4782-9497-52F2-29E1-56DC5E609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266" y="4676746"/>
            <a:ext cx="2560799" cy="16607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744962A-F149-40E7-5BA3-33BD72215D6A}"/>
              </a:ext>
            </a:extLst>
          </p:cNvPr>
          <p:cNvSpPr txBox="1"/>
          <p:nvPr/>
        </p:nvSpPr>
        <p:spPr>
          <a:xfrm>
            <a:off x="457200" y="4354494"/>
            <a:ext cx="359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 with us on LinkedIn! </a:t>
            </a:r>
          </a:p>
        </p:txBody>
      </p:sp>
      <p:pic>
        <p:nvPicPr>
          <p:cNvPr id="15" name="Picture 2" descr="Breaking Free GIFs | Tenor">
            <a:extLst>
              <a:ext uri="{FF2B5EF4-FFF2-40B4-BE49-F238E27FC236}">
                <a16:creationId xmlns:a16="http://schemas.microsoft.com/office/drawing/2014/main" id="{01724FB3-CA12-E984-A842-E7E1BAC11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729237"/>
            <a:ext cx="1782263" cy="1660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96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04800" y="899511"/>
            <a:ext cx="7543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Program 5 due </a:t>
            </a:r>
            <a:r>
              <a:rPr lang="en-US" sz="2800" b="1" dirty="0"/>
              <a:t>Sunday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Exam on Monday (12/9) at </a:t>
            </a:r>
          </a:p>
          <a:p>
            <a:r>
              <a:rPr lang="en-US" sz="2800" b="1" dirty="0"/>
              <a:t>   2:00 PM – 3:50 PM </a:t>
            </a:r>
            <a:r>
              <a:rPr lang="en-US" sz="2800" dirty="0"/>
              <a:t>in our normal classroom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E10546-DA1B-F01F-1877-5385AB7D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210395"/>
            <a:ext cx="2200682" cy="1914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E84B14-4E6A-B939-6C4D-DC538CACBAAF}"/>
              </a:ext>
            </a:extLst>
          </p:cNvPr>
          <p:cNvSpPr txBox="1"/>
          <p:nvPr/>
        </p:nvSpPr>
        <p:spPr>
          <a:xfrm>
            <a:off x="8610600" y="5115158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Meatball and Sasha wish you good luck on your final exams</a:t>
            </a:r>
          </a:p>
        </p:txBody>
      </p:sp>
      <p:pic>
        <p:nvPicPr>
          <p:cNvPr id="1026" name="Picture 2" descr="Duke, the Java Mascot | Oracle Israel">
            <a:extLst>
              <a:ext uri="{FF2B5EF4-FFF2-40B4-BE49-F238E27FC236}">
                <a16:creationId xmlns:a16="http://schemas.microsoft.com/office/drawing/2014/main" id="{76CF84D4-DB66-5DE9-CB76-0055FC79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542" y="3853096"/>
            <a:ext cx="4319058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B1FBA-C1C3-FA42-A8B5-4728A73D2FB0}"/>
              </a:ext>
            </a:extLst>
          </p:cNvPr>
          <p:cNvSpPr txBox="1"/>
          <p:nvPr/>
        </p:nvSpPr>
        <p:spPr>
          <a:xfrm>
            <a:off x="291193" y="3200400"/>
            <a:ext cx="31514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Rubber duck screenshot due tonight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F812D2F-BB6C-1B83-C57B-1FBE463F3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b="32222"/>
          <a:stretch/>
        </p:blipFill>
        <p:spPr bwMode="auto">
          <a:xfrm>
            <a:off x="8462759" y="2599709"/>
            <a:ext cx="3191282" cy="198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5DDA4-CEFB-3EDA-7C87-B641204CC2B4}"/>
              </a:ext>
            </a:extLst>
          </p:cNvPr>
          <p:cNvSpPr txBox="1"/>
          <p:nvPr/>
        </p:nvSpPr>
        <p:spPr>
          <a:xfrm>
            <a:off x="76200" y="152400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Exam Logistics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80511-FB0F-D8C7-9552-B7A8A3BE0BB1}"/>
              </a:ext>
            </a:extLst>
          </p:cNvPr>
          <p:cNvSpPr txBox="1"/>
          <p:nvPr/>
        </p:nvSpPr>
        <p:spPr>
          <a:xfrm>
            <a:off x="7467600" y="1371600"/>
            <a:ext cx="364715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Multiple Choice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Short Answer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Searching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Java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Stacks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Recursion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Queues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4B694-5390-4A0C-580C-EE0E31D8631F}"/>
              </a:ext>
            </a:extLst>
          </p:cNvPr>
          <p:cNvSpPr txBox="1"/>
          <p:nvPr/>
        </p:nvSpPr>
        <p:spPr>
          <a:xfrm>
            <a:off x="533400" y="1295400"/>
            <a:ext cx="6248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format/rules as the midterm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use notes, your IDE, lecture recordings, previous assignments, java documentation. No external resources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Bring your laptop if you need</a:t>
            </a:r>
          </a:p>
          <a:p>
            <a:endParaRPr lang="en-US" sz="2400" dirty="0"/>
          </a:p>
          <a:p>
            <a:r>
              <a:rPr lang="en-US" sz="2400" dirty="0"/>
              <a:t>Roughly about the same length as the Midterm, but you have 2 hours this time </a:t>
            </a:r>
            <a:r>
              <a:rPr lang="en-US" sz="2400" dirty="0">
                <a:sym typeface="Wingdings" panose="05000000000000000000" pitchFamily="2" charset="2"/>
              </a:rPr>
              <a:t>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FA9EF3-8ED6-C762-CEC3-A862BA955D44}"/>
              </a:ext>
            </a:extLst>
          </p:cNvPr>
          <p:cNvSpPr txBox="1"/>
          <p:nvPr/>
        </p:nvSpPr>
        <p:spPr>
          <a:xfrm rot="20504139">
            <a:off x="7044241" y="1054606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 Parts</a:t>
            </a:r>
          </a:p>
        </p:txBody>
      </p:sp>
    </p:spTree>
    <p:extLst>
      <p:ext uri="{BB962C8B-B14F-4D97-AF65-F5344CB8AC3E}">
        <p14:creationId xmlns:p14="http://schemas.microsoft.com/office/powerpoint/2010/main" val="18068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Java Class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D231B-4D44-433B-D74C-8F54B1DDEDD4}"/>
              </a:ext>
            </a:extLst>
          </p:cNvPr>
          <p:cNvSpPr txBox="1"/>
          <p:nvPr/>
        </p:nvSpPr>
        <p:spPr>
          <a:xfrm>
            <a:off x="533400" y="1219200"/>
            <a:ext cx="7315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able to identify/define instance fields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a constructor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basic Java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Java reference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a basic java method</a:t>
            </a:r>
          </a:p>
        </p:txBody>
      </p:sp>
    </p:spTree>
    <p:extLst>
      <p:ext uri="{BB962C8B-B14F-4D97-AF65-F5344CB8AC3E}">
        <p14:creationId xmlns:p14="http://schemas.microsoft.com/office/powerpoint/2010/main" val="10385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E3FB-8F17-A04F-EAD5-B18576DC0ACA}"/>
              </a:ext>
            </a:extLst>
          </p:cNvPr>
          <p:cNvSpPr txBox="1"/>
          <p:nvPr/>
        </p:nvSpPr>
        <p:spPr>
          <a:xfrm>
            <a:off x="914400" y="1267482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understand basic stack methods (push pop peek)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 that utilizes a stack, be able to visualize and illustrate the contents of a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of stack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code the uses a stack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0E748E-598B-EA76-33D8-5A356904EE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33"/>
          <a:stretch/>
        </p:blipFill>
        <p:spPr bwMode="auto">
          <a:xfrm>
            <a:off x="7071432" y="304800"/>
            <a:ext cx="48768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603D1E-676D-E20B-B17E-C637634DCA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333"/>
          <a:stretch/>
        </p:blipFill>
        <p:spPr bwMode="auto">
          <a:xfrm>
            <a:off x="7071432" y="3048000"/>
            <a:ext cx="48768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AF11BBE-C60F-BA49-B0F1-59625323C785}"/>
              </a:ext>
            </a:extLst>
          </p:cNvPr>
          <p:cNvSpPr/>
          <p:nvPr/>
        </p:nvSpPr>
        <p:spPr>
          <a:xfrm>
            <a:off x="10439400" y="457200"/>
            <a:ext cx="1600200" cy="3025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Significant other</a:t>
            </a:r>
          </a:p>
        </p:txBody>
      </p:sp>
    </p:spTree>
    <p:extLst>
      <p:ext uri="{BB962C8B-B14F-4D97-AF65-F5344CB8AC3E}">
        <p14:creationId xmlns:p14="http://schemas.microsoft.com/office/powerpoint/2010/main" val="212879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7FA98-C5F9-812B-E14B-9DAAEF627F75}"/>
              </a:ext>
            </a:extLst>
          </p:cNvPr>
          <p:cNvSpPr txBox="1"/>
          <p:nvPr/>
        </p:nvSpPr>
        <p:spPr>
          <a:xfrm>
            <a:off x="914400" y="1267482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understand basic queue methods (enqueue dequeue peek)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 that utilizes a queue, be able to visualize and illustrate the contents of a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of queue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code the uses a queue</a:t>
            </a:r>
          </a:p>
        </p:txBody>
      </p:sp>
    </p:spTree>
    <p:extLst>
      <p:ext uri="{BB962C8B-B14F-4D97-AF65-F5344CB8AC3E}">
        <p14:creationId xmlns:p14="http://schemas.microsoft.com/office/powerpoint/2010/main" val="428115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18B21-4E64-EB29-9BEC-68C993BE2DCA}"/>
              </a:ext>
            </a:extLst>
          </p:cNvPr>
          <p:cNvSpPr txBox="1"/>
          <p:nvPr/>
        </p:nvSpPr>
        <p:spPr>
          <a:xfrm>
            <a:off x="457200" y="18288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a basic recursion function, derive the output and number of recursive calls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to calculate the running time of a recursive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limitations/benefits of recursion</a:t>
            </a:r>
          </a:p>
        </p:txBody>
      </p:sp>
      <p:pic>
        <p:nvPicPr>
          <p:cNvPr id="3074" name="Picture 2" descr="Recursion - low effort meme with a base case : r/ProgrammerHumor">
            <a:extLst>
              <a:ext uri="{FF2B5EF4-FFF2-40B4-BE49-F238E27FC236}">
                <a16:creationId xmlns:a16="http://schemas.microsoft.com/office/drawing/2014/main" id="{B5054612-7333-6107-1811-823D7153D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90600"/>
            <a:ext cx="4450292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0694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BE6B1-5042-5953-DF9B-5006306B2721}"/>
              </a:ext>
            </a:extLst>
          </p:cNvPr>
          <p:cNvSpPr txBox="1"/>
          <p:nvPr/>
        </p:nvSpPr>
        <p:spPr>
          <a:xfrm>
            <a:off x="533400" y="13716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Bubble sort, selection sort, merge sort, quick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describe/illustrate the steps of these sorting algorithms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for each sorting algorithm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Know which ones are efficient/not efficient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62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E3FB-8F17-A04F-EAD5-B18576DC0ACA}"/>
              </a:ext>
            </a:extLst>
          </p:cNvPr>
          <p:cNvSpPr txBox="1"/>
          <p:nvPr/>
        </p:nvSpPr>
        <p:spPr>
          <a:xfrm>
            <a:off x="762000" y="1524000"/>
            <a:ext cx="571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 the differences between linear search and binary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 the running times of those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able to look at code for linear search and binary search and understand what is happening</a:t>
            </a:r>
          </a:p>
        </p:txBody>
      </p:sp>
    </p:spTree>
    <p:extLst>
      <p:ext uri="{BB962C8B-B14F-4D97-AF65-F5344CB8AC3E}">
        <p14:creationId xmlns:p14="http://schemas.microsoft.com/office/powerpoint/2010/main" val="235955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7715</TotalTime>
  <Words>907</Words>
  <Application>Microsoft Office PowerPoint</Application>
  <PresentationFormat>Widescreen</PresentationFormat>
  <Paragraphs>176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Neue</vt:lpstr>
      <vt:lpstr>Symbol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85</cp:revision>
  <dcterms:created xsi:type="dcterms:W3CDTF">2022-08-21T16:55:59Z</dcterms:created>
  <dcterms:modified xsi:type="dcterms:W3CDTF">2024-12-06T21:04:02Z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