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19" r:id="rId3"/>
    <p:sldId id="323" r:id="rId4"/>
    <p:sldId id="324" r:id="rId5"/>
    <p:sldId id="320" r:id="rId6"/>
    <p:sldId id="325" r:id="rId7"/>
    <p:sldId id="326" r:id="rId8"/>
    <p:sldId id="327" r:id="rId9"/>
    <p:sldId id="328" r:id="rId10"/>
    <p:sldId id="329" r:id="rId11"/>
    <p:sldId id="330" r:id="rId12"/>
    <p:sldId id="331" r:id="rId13"/>
    <p:sldId id="332" r:id="rId14"/>
    <p:sldId id="333" r:id="rId15"/>
    <p:sldId id="321" r:id="rId16"/>
    <p:sldId id="335" r:id="rId17"/>
    <p:sldId id="336" r:id="rId18"/>
    <p:sldId id="337" r:id="rId19"/>
    <p:sldId id="334" r:id="rId20"/>
    <p:sldId id="322" r:id="rId21"/>
    <p:sldId id="338" r:id="rId2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22" autoAdjust="0"/>
    <p:restoredTop sz="94660"/>
  </p:normalViewPr>
  <p:slideViewPr>
    <p:cSldViewPr>
      <p:cViewPr varScale="1">
        <p:scale>
          <a:sx n="83" d="100"/>
          <a:sy n="83" d="100"/>
        </p:scale>
        <p:origin x="802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8:07:47.8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3,'124'-2,"133"5,-248-2,0 0,0 1,0 0,0 1,-1 0,1 0,-1 1,0 0,0 0,0 1,0 0,-1 1,0-1,0 1,11 14,-14-16,-1 0,-1 0,1 0,-1 1,1-1,-1 1,-1 0,1 0,-1 0,1 0,-1 0,-1 0,1 0,-1 0,0 0,0 0,0 0,-1 0,0 0,0 0,0 0,0 0,-1 0,0-1,0 1,0 0,-1-1,1 0,-6 7,4-6,0 0,0 0,0-1,0 1,-1-1,0 0,1 0,-2-1,1 1,0-1,-1 0,1-1,-1 1,0-1,-7 2,-5-2,1 0,0 0,0-2,-20-1,14 0,-11-1,22 1,1 0,0 0,-1 1,1 1,-1 0,1 0,-14 4,23-3,-1 0,1 0,-1 0,1 0,0 1,-1-1,1 0,1 1,-1 0,0-1,1 1,-1 0,1 0,0 0,0 0,0 0,0 0,0 0,1 1,-1-1,1 0,0 0,1 5,-2 12,2 1,4 25,-5-43,0 2,1-1,0 1,0-1,0 0,1 1,-1-1,1 0,0 0,0 0,0 0,1 0,-1 0,1-1,0 1,0-1,0 0,1 0,-1 0,1 0,6 3,3 0,0 0,1-1,-1-1,1 0,16 1,-18-3,-1 0,1 1,-1 0,0 0,0 1,-1 1,1 0,-1 0,15 10,-15-5,1 1,-1 0,-1 0,0 1,-1 0,0 0,0 1,-2 0,1 1,-2-1,0 1,4 18,-7-25,-1-1,0 0,-1 1,1-1,-1 1,0-1,-1 0,1 1,-1-1,-1 1,1-1,-1 0,0 0,-1 0,1 0,-1 0,0 0,-1-1,1 0,-1 1,0-1,-1-1,1 1,-1 0,0-1,0 0,0 0,0-1,-1 0,-8 4,-1-2,0-1,0 0,-1-1,0-1,0 0,0-2,1 0,-1 0,-18-4,-17 2,47 2,-6-1,-1 1,1 1,0-1,-1 2,-16 3,24-4,1 0,-1 0,1 0,0 1,-1-1,1 1,0-1,0 1,0 0,0-1,0 1,1 0,-1 0,0 0,1 1,0-1,-1 0,1 1,0-1,0 1,0-1,0 1,1-1,-1 1,1-1,0 1,-1 4,1 10,1 0,1-1,0 1,1-1,0 1,2-1,0 0,1 0,0-1,1 0,1 0,0 0,1-1,1-1,14 17,-20-26,1 1,1-1,-1 0,1 0,-1-1,1 1,0-1,0-1,1 1,11 2,68 7,-16-3,-8-1,-43-7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8:51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24575,'0'-6'0,"1"1"0,0 0 0,0-1 0,0 1 0,0 0 0,1 0 0,0 0 0,0 0 0,0 0 0,1 0 0,-1 1 0,1-1 0,0 1 0,1 0 0,-1-1 0,8-5 0,-6 5 0,0 1 0,0 1 0,0-1 0,0 1 0,1 0 0,-1 0 0,1 0 0,0 1 0,-1 0 0,1 0 0,0 0 0,0 1 0,1 0 0,6 0 0,191 3 0,-202-2 0,0 0 0,-1 0 0,1 1 0,-1-1 0,1 1 0,-1-1 0,1 1 0,-1-1 0,1 1 0,-1 0 0,0 0 0,1 0 0,-1 0 0,0 0 0,0 0 0,1 0 0,-1 0 0,0 0 0,0 1 0,0-1 0,-1 0 0,1 1 0,0-1 0,0 0 0,-1 1 0,1-1 0,-1 1 0,1-1 0,-1 1 0,0 0 0,1-1 0,-1 3 0,1 7 0,-1 0 0,0-1 0,-3 22 0,0-6 0,3-23 0,0 0 0,0 0 0,-1 0 0,1 0 0,-1 0 0,1 0 0,-1 0 0,0 0 0,0-1 0,-1 1 0,1 0 0,-1-1 0,1 1 0,-1 0 0,-3 3 0,0-1 0,-1-1 0,0 0 0,1 0 0,-1-1 0,-12 6 0,7-4 0,-5 4 0,0-2 0,-1 0 0,1 0 0,-1-2 0,-24 5 0,41-10 0,-8 1 0,1 0 0,-1 0 0,1 1 0,-1 0 0,1 0 0,-14 7 0,21-9 0,0 0 0,0 0 0,0 0 0,0 0 0,0 0 0,0 0 0,0 0 0,0 0 0,-1 0 0,1 0 0,0 0 0,0 0 0,0 0 0,0 0 0,0 1 0,0-1 0,0 0 0,0 0 0,0 0 0,0 0 0,0 0 0,0 0 0,0 0 0,0 0 0,-1 0 0,1 1 0,0-1 0,0 0 0,0 0 0,0 0 0,0 0 0,0 0 0,0 0 0,0 0 0,0 1 0,0-1 0,0 0 0,0 0 0,1 0 0,-1 0 0,0 0 0,0 0 0,0 0 0,0 0 0,0 1 0,0-1 0,0 0 0,0 0 0,0 0 0,0 0 0,0 0 0,0 0 0,1 0 0,7 3 0,12-1 0,64-3 0,27 2 0,-106 0 0,0 0 0,-1 0 0,1 0 0,0 1 0,-1-1 0,1 1 0,-1 0 0,0 0 0,0 1 0,5 2 0,36 35 0,-3-4 0,-35-30 18,44 34 301,-46-36-509,-1 0 1,0 1 0,0 0 0,0 0 0,-1 0 0,0 0 0,0 0 0,4 9 0,-3 0-6637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8:51.8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24575,'4'1'0,"0"0"0,-1 1 0,1-1 0,-1 1 0,0-1 0,0 1 0,1 0 0,-1 0 0,4 5 0,5 1 0,344 236 0,-328-224 123,-13-8-371,0-2 0,1 1 0,0-2 0,1 0 0,18 7 0,-21-11-6578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8:51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24575,'-6'13'0,"0"0"0,-1 0 0,-1-1 0,0 0 0,0-1 0,-17 18 0,-17 26 0,12-5 0,17-26 0,-26 33 0,19-23-1365,14-26-5461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03:20.17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1 515 24575,'43'-3'0,"0"-3"0,-1 0 0,1-3 0,-1-2 0,67-26 0,87-21 0,-114 43 0,0 4 0,86 0 0,172 12 0,-247 1 0,-76-2 0,-1 1 0,1 1 0,-1 1 0,1 0 0,-1 2 0,0-1 0,18 9 0,-5 1 0,-1 1 0,46 34 0,-26-15 0,135 90 0,-157-110 0,0 0 0,1-1 0,0-2 0,1-1 0,41 9 0,-21-13 0,0-2 0,1-2 0,-1-3 0,64-8 0,-76 6 0,25-6 0,0-2 0,-1-4 0,113-41 0,-100 30 0,141-32 0,301-24 0,-443 73 0,0 4 0,1 3 0,0 3 0,-1 3 0,76 14 0,25 8 0,173 32 0,-291-46 0,36 9 0,1-3 0,0-5 0,152 3 0,-200-17 0,0-2 0,0-2 0,0-2 0,63-18 0,-97 22 0,415-126 0,11 32 0,-334 86 0,2 5 0,140 9 0,-170 4 0,0 3 0,-1 3 0,91 30 0,-77-20 0,145 22 0,-95-31 0,242-5 0,-348-12 0,0-1 0,0-2 0,60-19 0,84-45 0,-21 9 0,267-48 0,-330 89 0,-28 8 0,-1 3 0,74-1 0,126 11 0,-99 1 0,-60 3 0,189 35 0,-132-14 0,37-2 0,304-1 0,-320-23 0,122-3 0,-260-2 0,0-2 0,-1-1 0,0-3 0,54-21 0,-14 5 0,-6 4 0,272-78 0,-246 76 0,151-16 0,-217 40 0,-1 2 0,1 2 0,-1 1 0,0 1 0,0 3 0,62 20 0,-16-5 0,-39-12 0,-8-1 0,-1-2 0,1-1 0,47 3 0,150-7 0,116 8 0,619 24 0,-961-35 0,0 0 0,-1 1 0,1 0 0,-1 0 0,1 0 0,-1 1 0,0-1 0,1 1 0,-1 0 0,0 0 0,7 6 0,45 39 0,-18-15 0,11 3 0,3-1 0,0-4 0,105 46 0,-68-43 0,164 41 0,-211-66 0,0-2 0,0-1 0,1-3 0,47-3 0,-9-4 0,94-20 0,-150 19 0,0 0 0,-1-2 0,0-1 0,0-1 0,34-19 0,-35 17 0,0 2 0,1 1 0,0 1 0,45-10 0,105-7 0,-79 14 0,272-72 0,-338 77 0,0 2 0,1 1 0,-1 1 0,1 1 0,0 2 0,-1 1 0,38 8 0,0-2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8:07:55.08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 3,'80'-2,"81"2,-145 1,0 1,0 1,-1 0,1 1,-1 0,0 2,23 10,-33-13,0 0,-1 1,1 0,-1-1,1 2,-1-1,-1 0,1 1,-1 0,1 0,-1 0,0 0,-1 0,0 0,0 1,0-1,0 1,-1 0,1 6,0 6,0-1,-1 1,-2 0,-4 35,5-51,0 1,-1-1,0 0,1 1,-1-1,0 0,0 0,0 0,0 1,-1-1,1 0,-1 0,1-1,-1 1,1 0,-1 0,0-1,0 1,0-1,0 0,0 0,0 1,0-1,-1 0,1-1,0 1,-5 1,-6 0,1-1,-1 0,0 0,-17-3,-24 3,44 0,0 1,0 0,0 1,0 0,1 1,-12 5,17-7,-1 2,1-1,0 0,0 1,0 0,1-1,0 2,-1-1,1 0,1 1,-1-1,0 1,-2 8,-3 5,-21 58,27-71,1 0,0 0,-1 0,2 0,-1 1,1-1,-1 0,1 1,1-1,-1 0,3 9,-2-11,0-1,1 1,-1-1,1 1,0-1,0 0,0 0,0 1,0-1,0-1,0 1,1 0,-1 0,1-1,-1 0,1 1,0-1,-1 0,5 1,63 9,-28-5,-35-4,0-1,-1 2,1-1,0 1,-1 0,0 0,0 1,0-1,0 1,0 1,-1-1,0 1,0 0,0 0,0 1,-1-1,0 1,6 12,-2 1,-1 0,-1 1,-1 0,6 40,-8-39,0 0,2 0,0-1,16 38,-17-52,-1 1,0-1,-1 1,1 0,-1 0,0 0,-1 0,0 0,0 0,-1 0,1 0,-2 0,1 0,-1 0,0 1,0-1,-1 0,0-1,0 1,-1 0,-5 11,-11 35,16-41,-1 0,0-1,-1 1,0-1,-10 15,12-22,0 0,0-1,0 0,-1 0,1 0,-1 0,0 0,0-1,0 0,0 0,0 0,0 0,-1 0,1-1,-1 0,1 0,-1 0,-8 0,-5 0,-1 0,1-1,0-1,-25-4,34 4,1-2,-1 1,1-1,0-1,0 0,0 0,0 0,0-1,1 0,0 0,-6-7,-6-5,1-1,1-1,-20-27,33 41,1 0,0 1,0-2,0 1,1 0,-1 0,1-1,1 0,-1 1,1-1,0 0,0 0,1 1,-1-1,1 0,1 0,-1 0,1 0,0 1,0-1,3-6,-2 10,0-1,0 0,0 1,1-1,-1 1,1 0,0 0,0 0,-1 0,1 0,1 0,-1 1,0 0,0-1,0 1,1 1,-1-1,1 0,-1 1,0-1,1 1,5 1,2-2,1 1,-1 1,1 0,-1 1,18 4,-13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5:28.649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1096 24575,'2'48'0,"13"73"0,-3-33 0,-11-87 0,-1 0 0,0 0 0,0 0 0,0 1 0,1-1 0,-1 0 0,1 0 0,-1 0 0,1 0 0,-1 0 0,1 0 0,-1 0 0,1 0 0,0 0 0,0 0 0,0 0 0,-1 0 0,1 0 0,0-1 0,0 1 0,0 0 0,0-1 0,0 1 0,0 0 0,1-1 0,-1 0 0,0 1 0,0-1 0,0 0 0,0 1 0,1-1 0,-1 0 0,0 0 0,0 0 0,0 0 0,3 0 0,2-1 0,1 0 0,-1 0 0,1-1 0,-1 0 0,11-4 0,34-19 0,-2-2 0,82-60 0,-53 34 0,424-249-408,-325 212 204,192-68 0,284-57 204,-465 156 0,701-227-2733,-816 262 2531,51-16-4238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5:28.6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 24575,'0'-2'0,"-2"-1"0,-4-3 0,0 3 0,0 4 0,2 4 0,1 4 0,4 0 0,4 4 0,3 1 0,4 6 0,-2 2 0,-1 0 0,-3-2 0,-2-2 0,-2 4 0,-1 0 0,-1-4-8191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5:28.651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1 719 24575,'5'18'0,"1"0"0,16 28 0,-15-32 0,-1 0 0,0 0 0,0 1 0,5 25 0,-11-38 0,1 10 0,1-1 0,1 1 0,0-1 0,0 0 0,1 1 0,10 18 0,-13-28 0,1 0 0,-1-1 0,1 0 0,0 1 0,-1-1 0,1 0 0,0 0 0,0 0 0,0 0 0,0 0 0,0 0 0,0-1 0,0 1 0,0-1 0,0 1 0,4-1 0,38 2 0,-32-2 0,0 0 0,1 1 0,0-2 0,0 0 0,-1 0 0,1-1 0,-1 0 0,1-1 0,-1-1 0,19-8 0,0-5 0,-13 7 0,0 1 0,0 0 0,1 1 0,31-8 0,-47 15 0,26-5 0,43-17 0,-63 20 0,-1-1 0,0 0 0,0 0 0,0-1 0,0 0 0,-1-1 0,1 1 0,-1-1 0,8-10 0,-8 8 0,0 1 0,1 0 0,0 0 0,0 1 0,0 0 0,1 1 0,12-6 0,70-26 0,-39 17 0,-35 14 0,0-2 0,0 0 0,-1-1 0,0 0 0,-1-1 0,1-1 0,-2-1 0,0 0 0,0-1 0,-1 0 0,12-17 0,-16 18 0,7-11 0,27-28 0,-35 44 0,-1 0 0,1 1 0,0-1 0,0 2 0,1-1 0,0 1 0,13-6 0,10 0 0,-1 2 0,48-8 0,30-9 0,-95 22 0,-1-1 0,1-1 0,-1 0 0,-1 0 0,22-16 0,-25 16 0,11-11 0,1 2 0,0 1 0,2 0 0,-1 2 0,44-17 0,84-6 0,-6 3 0,-128 26 0,30-15 0,-31 14 0,0 0 0,18-6 0,9 4 0,1 1 0,0 2 0,77-1 0,-61 5 0,66-11 0,-117 12 0,-1-1 0,0-1 0,0 1 0,0-1 0,-1 0 0,1-1 0,-1 0 0,7-5 0,14-7 0,-5 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5:28.652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0 571 24575,'74'166'0,"-57"-124"0,-8-19 0,-1-2 0,1 0 0,1-1 0,19 30 0,-28-49 0,0 0 0,0 1 0,0-1 0,0 0 0,0 0 0,0 0 0,0 0 0,1 0 0,-1 0 0,0 0 0,1 0 0,-1 0 0,0-1 0,1 1 0,-1 0 0,1-1 0,-1 0 0,1 1 0,-1-1 0,1 0 0,2 1 0,-2-2 0,1 1 0,-1-1 0,0 1 0,0-1 0,0 0 0,0 0 0,0 0 0,0 0 0,0 0 0,0-1 0,0 1 0,0 0 0,2-3 0,5-6 0,-1 0 0,0 0 0,-1-1 0,8-13 0,-13 20 0,179-265 0,-152 236 0,1 1 0,59-49 0,-14 15 0,-50 42 0,-13 11 0,1 1 0,1 0 0,-1 0 0,29-16 0,43-7 0,-45 9 0,58-49 0,-12 9 0,-66 53-341,0 0 0,0 2-1,33-14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8:18:07.6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3,'140'-2,"150"4,-264 3,-2 1,2 1,-1 2,29 15,-54-24,1 0,1 0,-1 0,-1 0,2 2,-1-2,1 0,-2 2,1-2,1 0,-2 2,1-2,-1 2,2-2,-1 1,-1-1,2 2,-2 0,2-2,-2 2,0-2,1 2,-1 0,0-2,2 1,-2 1,0 0,0 0,0 0,0 0,-2-1,1 1,1 0,-2 0,2 0,-2 0,1-2,-1 1,1 1,1 0,-2-2,1 2,-1-2,1 2,-4 0,-12 7,0 0,-26 7,40-16,-27 10,-1-3,-58 2,12-2,30-3,36-4,-1 0,-1 2,3 0,-3 0,3 1,-18 6,25-7,0 2,0 0,0-1,0-1,0 2,0-1,-1 3,3-2,-2-1,1 1,1 1,-1-1,-2 7,-18 66,21-75,-2 13,0-1,-1 1,3 0,-1 1,1-1,1-1,0 1,1 2,-1-3,7 25,-4-30,-2 0,2-2,0 3,0-3,2 0,-2 1,2-1,-1 0,1 1,-1-3,3 2,-3-1,2-1,0 1,1-1,-1 1,0-2,2 1,5 2,6 1,-2-3,1 1,0-3,25 3,-26-4,-1 0,0 1,1 1,-1 1,1 1,15 9,-28-12,1 1,0-2,-2 1,1 3,-1-2,2-1,-2 3,0-3,2 3,-2-1,-2 1,2-2,0 1,-1 2,1-1,-1-1,-1 1,1-1,-2 3,1-3,1 1,-2 1,0-1,0 6,7 69,-4-64,-1-3,0 3,-2-1,0 32,-2-43,0 1,2-1,-1 3,-2-3,1 1,1-1,-2 1,1-1,-1 1,0-3,0 3,0-2,-2 1,2-1,0 1,-1-1,-6 3,0 1,-1-1,0 0,-1-1,0-1,1 1,-1-3,-1 1,1 0,-2-2,-13-1,-21 3,-59-9,48 3,115-2,109-25,-56 7,-74 18,-22 2,-1 2,2-3,-2 1,0-2,22-9,-32 11,1 2,0-1,-2-1,2 0,-1-2,1 2,-1 1,1-1,-2-2,1 2,-1-1,1 1,-1-2,1 0,-1 3,1-3,-1 0,-1 2,2-1,-2-1,2 0,-2 1,0-1,1 0,-1 1,0 1,0-2,-1 1,1-1,-2-3,-4-39,3 33,1 0,1 2,-1-2,1 0,1 1,0-1,1-13,4 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11-18T18:18:51.86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0,'201'34,"34"5,-169-31,109-2,510-10,-384 6,-214-10,-1 1,-29 4,83-15,-83 9,84-3,4 5,19 0,-134 7,-18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18:18:51.8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24575,'0'3'0,"0"10"0,0 10 0,2 8 0,6 9 0,2 4 0,1 3 0,6 2 0,0-5 0,-2-7 0,-5-7 0,-1-5 0,-2-3 0,-2-4 0,-3-2 0,0-2 0,-2 0 0,0-3-8191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1140" y="938529"/>
            <a:ext cx="3900804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506200" y="6540818"/>
            <a:ext cx="647827" cy="281304"/>
          </a:xfrm>
        </p:spPr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12192000" y="0"/>
                </a:moveTo>
                <a:lnTo>
                  <a:pt x="0" y="0"/>
                </a:lnTo>
                <a:lnTo>
                  <a:pt x="0" y="385063"/>
                </a:lnTo>
                <a:lnTo>
                  <a:pt x="12192000" y="385063"/>
                </a:lnTo>
                <a:lnTo>
                  <a:pt x="12192000" y="0"/>
                </a:lnTo>
                <a:close/>
              </a:path>
            </a:pathLst>
          </a:custGeom>
          <a:solidFill>
            <a:srgbClr val="8063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9525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472429"/>
            <a:ext cx="12192000" cy="385445"/>
          </a:xfrm>
          <a:custGeom>
            <a:avLst/>
            <a:gdLst/>
            <a:ahLst/>
            <a:cxnLst/>
            <a:rect l="l" t="t" r="r" b="b"/>
            <a:pathLst>
              <a:path w="12192000" h="385445">
                <a:moveTo>
                  <a:pt x="0" y="385063"/>
                </a:moveTo>
                <a:lnTo>
                  <a:pt x="12192000" y="385063"/>
                </a:lnTo>
                <a:lnTo>
                  <a:pt x="12192000" y="0"/>
                </a:lnTo>
                <a:lnTo>
                  <a:pt x="0" y="0"/>
                </a:lnTo>
                <a:lnTo>
                  <a:pt x="0" y="385063"/>
                </a:lnTo>
                <a:close/>
              </a:path>
            </a:pathLst>
          </a:custGeom>
          <a:ln w="127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76" y="99771"/>
            <a:ext cx="56248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0006" y="1212850"/>
            <a:ext cx="10189210" cy="174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11000" y="6540818"/>
            <a:ext cx="343027" cy="281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6.xml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12" Type="http://schemas.openxmlformats.org/officeDocument/2006/relationships/image" Target="../media/image26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18.png"/><Relationship Id="rId10" Type="http://schemas.openxmlformats.org/officeDocument/2006/relationships/image" Target="../media/image262.png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6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0.png"/><Relationship Id="rId13" Type="http://schemas.openxmlformats.org/officeDocument/2006/relationships/customXml" Target="../ink/ink12.xml"/><Relationship Id="rId3" Type="http://schemas.openxmlformats.org/officeDocument/2006/relationships/image" Target="../media/image22.png"/><Relationship Id="rId12" Type="http://schemas.openxmlformats.org/officeDocument/2006/relationships/image" Target="../media/image187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customXml" Target="../ink/ink11.xml"/><Relationship Id="rId5" Type="http://schemas.openxmlformats.org/officeDocument/2006/relationships/image" Target="../media/image269.png"/><Relationship Id="rId10" Type="http://schemas.openxmlformats.org/officeDocument/2006/relationships/image" Target="../media/image1860.png"/><Relationship Id="rId4" Type="http://schemas.openxmlformats.org/officeDocument/2006/relationships/customXml" Target="../ink/ink8.xml"/><Relationship Id="rId9" Type="http://schemas.openxmlformats.org/officeDocument/2006/relationships/customXml" Target="../ink/ink10.xml"/><Relationship Id="rId14" Type="http://schemas.openxmlformats.org/officeDocument/2006/relationships/image" Target="../media/image188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6.png"/><Relationship Id="rId4" Type="http://schemas.openxmlformats.org/officeDocument/2006/relationships/customXml" Target="../ink/ink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4.png"/><Relationship Id="rId5" Type="http://schemas.openxmlformats.org/officeDocument/2006/relationships/customXml" Target="../ink/ink2.xml"/><Relationship Id="rId4" Type="http://schemas.openxmlformats.org/officeDocument/2006/relationships/image" Target="../media/image24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4910" y="2047238"/>
            <a:ext cx="6989445" cy="146304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15"/>
              </a:spcBef>
            </a:pPr>
            <a:r>
              <a:rPr sz="6000" b="1" dirty="0">
                <a:latin typeface="Arial"/>
                <a:cs typeface="Arial"/>
              </a:rPr>
              <a:t>CSCI</a:t>
            </a:r>
            <a:r>
              <a:rPr sz="6000" b="1" spc="-370" dirty="0">
                <a:latin typeface="Arial"/>
                <a:cs typeface="Arial"/>
              </a:rPr>
              <a:t> </a:t>
            </a:r>
            <a:r>
              <a:rPr sz="6000" b="1" dirty="0">
                <a:latin typeface="Arial"/>
                <a:cs typeface="Arial"/>
              </a:rPr>
              <a:t>466:</a:t>
            </a:r>
            <a:r>
              <a:rPr sz="6000" b="1" spc="-360" dirty="0">
                <a:latin typeface="Arial"/>
                <a:cs typeface="Arial"/>
              </a:rPr>
              <a:t> </a:t>
            </a:r>
            <a:r>
              <a:rPr sz="6000" b="1" spc="-130" dirty="0">
                <a:latin typeface="Arial"/>
                <a:cs typeface="Arial"/>
              </a:rPr>
              <a:t>Networks</a:t>
            </a:r>
            <a:endParaRPr sz="6000" dirty="0">
              <a:latin typeface="Arial"/>
              <a:cs typeface="Arial"/>
            </a:endParaRPr>
          </a:p>
          <a:p>
            <a:pPr marR="60325" algn="ctr">
              <a:lnSpc>
                <a:spcPct val="100000"/>
              </a:lnSpc>
              <a:spcBef>
                <a:spcPts val="240"/>
              </a:spcBef>
            </a:pPr>
            <a:r>
              <a:rPr lang="en-US" sz="2800" dirty="0">
                <a:latin typeface="Calibri"/>
                <a:cs typeface="Calibri"/>
              </a:rPr>
              <a:t>Network Security (Network Attacks)</a:t>
            </a:r>
            <a:endParaRPr sz="2800" dirty="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145"/>
            <a:chOff x="-6350" y="6466078"/>
            <a:chExt cx="12204700" cy="398145"/>
          </a:xfrm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12192000" y="0"/>
                  </a:moveTo>
                  <a:lnTo>
                    <a:pt x="0" y="0"/>
                  </a:lnTo>
                  <a:lnTo>
                    <a:pt x="0" y="385063"/>
                  </a:lnTo>
                  <a:lnTo>
                    <a:pt x="12192000" y="385063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472428"/>
              <a:ext cx="12192000" cy="385445"/>
            </a:xfrm>
            <a:custGeom>
              <a:avLst/>
              <a:gdLst/>
              <a:ahLst/>
              <a:cxnLst/>
              <a:rect l="l" t="t" r="r" b="b"/>
              <a:pathLst>
                <a:path w="12192000" h="385445">
                  <a:moveTo>
                    <a:pt x="0" y="385063"/>
                  </a:moveTo>
                  <a:lnTo>
                    <a:pt x="12192000" y="385063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063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ln w="9525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5881" y="0"/>
                  </a:moveTo>
                  <a:lnTo>
                    <a:pt x="0" y="0"/>
                  </a:lnTo>
                  <a:lnTo>
                    <a:pt x="0" y="874522"/>
                  </a:lnTo>
                  <a:lnTo>
                    <a:pt x="825881" y="0"/>
                  </a:lnTo>
                  <a:close/>
                </a:path>
              </a:pathLst>
            </a:custGeom>
            <a:solidFill>
              <a:srgbClr val="8063A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5881" y="0"/>
                  </a:lnTo>
                  <a:lnTo>
                    <a:pt x="0" y="87452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63A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5692" y="5501436"/>
            <a:ext cx="2069464" cy="89217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ts val="3470"/>
              </a:lnSpc>
              <a:spcBef>
                <a:spcPts val="8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Pearsall </a:t>
            </a:r>
            <a:r>
              <a:rPr sz="2800" dirty="0">
                <a:latin typeface="Calibri"/>
                <a:cs typeface="Calibri"/>
              </a:rPr>
              <a:t>Fall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202</a:t>
            </a:r>
            <a:r>
              <a:rPr lang="en-US" sz="2800" spc="-20" dirty="0">
                <a:latin typeface="Calibri"/>
                <a:cs typeface="Calibri"/>
              </a:rPr>
              <a:t>4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931" y="6525259"/>
            <a:ext cx="5896610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u="sng" spc="-10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58400" y="6464808"/>
            <a:ext cx="1467611" cy="37033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62892" y="651916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4988" y="6556654"/>
            <a:ext cx="2646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i="1" dirty="0">
                <a:latin typeface="Arial"/>
                <a:cs typeface="Arial"/>
              </a:rPr>
              <a:t>*All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images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are</a:t>
            </a:r>
            <a:r>
              <a:rPr sz="1200" i="1" spc="-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stolen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from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-2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internet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CD881-D161-B499-D1EB-7C21E0B78BEC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21EC23-D7E8-9698-7307-9073BDF1F45C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B0AF6A-F0F2-4B30-9300-267546F6A179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6518ED-3702-BED0-FB06-70EB6E6C658A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F0357F-64BB-C042-5797-27F181269E24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9ED408-E7FA-3FE5-547F-9EF69AA33E72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CF57-D755-EECF-E6A8-47BF5F6EDD4C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F26F35-319B-0A4D-B340-AC628488EC2D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EA7951-EE23-F5DC-7C1E-F241F6215555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2387F8-EB8B-80E0-D47D-32C1216DBFB5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3352B-7917-3088-5B38-BC2164C2DA26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4EAE2-6E51-9212-5A99-E955504F2799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2688CA-1547-2E3A-BC45-C21F4585BC27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A94F32-D360-1157-5E10-11D29BDD6200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A8FE36-86AF-BAB5-148A-BFFF34ECB649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34330B-CF24-4E9F-6FDB-5BC380C621E8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D27837-9399-FEB8-DA1F-D21BC6ABD617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29B87F-33C5-B2AF-99CD-2502EF4D73A0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84406E-3F95-B39A-3BAD-CF82253C5B30}"/>
              </a:ext>
            </a:extLst>
          </p:cNvPr>
          <p:cNvSpPr txBox="1"/>
          <p:nvPr/>
        </p:nvSpPr>
        <p:spPr>
          <a:xfrm>
            <a:off x="6497279" y="229183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433E8-3BC8-865D-98FC-B7C1731CC9B4}"/>
              </a:ext>
            </a:extLst>
          </p:cNvPr>
          <p:cNvSpPr/>
          <p:nvPr/>
        </p:nvSpPr>
        <p:spPr>
          <a:xfrm>
            <a:off x="7343056" y="3001950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3C9EDB-C998-9716-C0F7-EA6B9EDF6834}"/>
              </a:ext>
            </a:extLst>
          </p:cNvPr>
          <p:cNvSpPr txBox="1"/>
          <p:nvPr/>
        </p:nvSpPr>
        <p:spPr>
          <a:xfrm>
            <a:off x="7805329" y="335751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E06D29-ABAB-FB21-0D12-26C511416A1D}"/>
              </a:ext>
            </a:extLst>
          </p:cNvPr>
          <p:cNvSpPr/>
          <p:nvPr/>
        </p:nvSpPr>
        <p:spPr>
          <a:xfrm>
            <a:off x="739140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0CC0D7-2A87-AFB5-3C8E-DCE6ED30FDA0}"/>
              </a:ext>
            </a:extLst>
          </p:cNvPr>
          <p:cNvSpPr txBox="1"/>
          <p:nvPr/>
        </p:nvSpPr>
        <p:spPr>
          <a:xfrm>
            <a:off x="6190488" y="3892557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73D4BD-EE6A-A923-A476-0AB3147E82DC}"/>
              </a:ext>
            </a:extLst>
          </p:cNvPr>
          <p:cNvSpPr/>
          <p:nvPr/>
        </p:nvSpPr>
        <p:spPr>
          <a:xfrm>
            <a:off x="7914612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2B5641-7767-4141-F4CB-87C2824BB07A}"/>
              </a:ext>
            </a:extLst>
          </p:cNvPr>
          <p:cNvSpPr/>
          <p:nvPr/>
        </p:nvSpPr>
        <p:spPr>
          <a:xfrm>
            <a:off x="8176218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56465-B205-94D9-EE4B-968F63709639}"/>
              </a:ext>
            </a:extLst>
          </p:cNvPr>
          <p:cNvSpPr/>
          <p:nvPr/>
        </p:nvSpPr>
        <p:spPr>
          <a:xfrm>
            <a:off x="8437813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40170F-597D-38FC-45B6-F2F726B30A2F}"/>
              </a:ext>
            </a:extLst>
          </p:cNvPr>
          <p:cNvSpPr/>
          <p:nvPr/>
        </p:nvSpPr>
        <p:spPr>
          <a:xfrm>
            <a:off x="8699419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6C3A42-2B45-6C61-CE59-8427826EE7CF}"/>
              </a:ext>
            </a:extLst>
          </p:cNvPr>
          <p:cNvSpPr/>
          <p:nvPr/>
        </p:nvSpPr>
        <p:spPr>
          <a:xfrm>
            <a:off x="8962333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1416D7-DF3B-613F-7F4D-6AEB887C505C}"/>
              </a:ext>
            </a:extLst>
          </p:cNvPr>
          <p:cNvSpPr/>
          <p:nvPr/>
        </p:nvSpPr>
        <p:spPr>
          <a:xfrm>
            <a:off x="9223939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2A29B0-5E4F-F321-FC4A-7760AF16F1C0}"/>
              </a:ext>
            </a:extLst>
          </p:cNvPr>
          <p:cNvSpPr/>
          <p:nvPr/>
        </p:nvSpPr>
        <p:spPr>
          <a:xfrm>
            <a:off x="9492205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FD2C05-2E3F-8CD3-5A59-0BFF77A2DB3D}"/>
              </a:ext>
            </a:extLst>
          </p:cNvPr>
          <p:cNvSpPr/>
          <p:nvPr/>
        </p:nvSpPr>
        <p:spPr>
          <a:xfrm>
            <a:off x="9753811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D2C7A4-16BB-1FB4-2762-14EB3F49E0FE}"/>
              </a:ext>
            </a:extLst>
          </p:cNvPr>
          <p:cNvSpPr/>
          <p:nvPr/>
        </p:nvSpPr>
        <p:spPr>
          <a:xfrm>
            <a:off x="10015406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16EF8F-061B-7026-8FDB-9AF9CB2C2FC0}"/>
              </a:ext>
            </a:extLst>
          </p:cNvPr>
          <p:cNvSpPr/>
          <p:nvPr/>
        </p:nvSpPr>
        <p:spPr>
          <a:xfrm>
            <a:off x="10277012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F4488C-BF31-D888-30C0-17944D606B18}"/>
              </a:ext>
            </a:extLst>
          </p:cNvPr>
          <p:cNvSpPr/>
          <p:nvPr/>
        </p:nvSpPr>
        <p:spPr>
          <a:xfrm>
            <a:off x="1053649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FE070B-0709-0C3C-B021-225AA0603D8C}"/>
              </a:ext>
            </a:extLst>
          </p:cNvPr>
          <p:cNvSpPr/>
          <p:nvPr/>
        </p:nvSpPr>
        <p:spPr>
          <a:xfrm>
            <a:off x="10798096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AFFC3D-A4E3-E33D-4BD8-F248DE23D840}"/>
              </a:ext>
            </a:extLst>
          </p:cNvPr>
          <p:cNvSpPr txBox="1"/>
          <p:nvPr/>
        </p:nvSpPr>
        <p:spPr>
          <a:xfrm>
            <a:off x="6259931" y="4607814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34AC88-2C56-A21B-1DCD-06255F2CD53C}"/>
              </a:ext>
            </a:extLst>
          </p:cNvPr>
          <p:cNvSpPr/>
          <p:nvPr/>
        </p:nvSpPr>
        <p:spPr>
          <a:xfrm>
            <a:off x="7646346" y="303414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9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1CD881-D161-B499-D1EB-7C21E0B78BEC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21EC23-D7E8-9698-7307-9073BDF1F45C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B0AF6A-F0F2-4B30-9300-267546F6A179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56518ED-3702-BED0-FB06-70EB6E6C658A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F0357F-64BB-C042-5797-27F181269E24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9ED408-E7FA-3FE5-547F-9EF69AA33E72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CF57-D755-EECF-E6A8-47BF5F6EDD4C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AF26F35-319B-0A4D-B340-AC628488EC2D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EA7951-EE23-F5DC-7C1E-F241F6215555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2387F8-EB8B-80E0-D47D-32C1216DBFB5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A33352B-7917-3088-5B38-BC2164C2DA26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574EAE2-6E51-9212-5A99-E955504F2799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32688CA-1547-2E3A-BC45-C21F4585BC27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6A94F32-D360-1157-5E10-11D29BDD6200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7A8FE36-86AF-BAB5-148A-BFFF34ECB649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334330B-CF24-4E9F-6FDB-5BC380C621E8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3D27837-9399-FEB8-DA1F-D21BC6ABD617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529B87F-33C5-B2AF-99CD-2502EF4D73A0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84406E-3F95-B39A-3BAD-CF82253C5B30}"/>
              </a:ext>
            </a:extLst>
          </p:cNvPr>
          <p:cNvSpPr txBox="1"/>
          <p:nvPr/>
        </p:nvSpPr>
        <p:spPr>
          <a:xfrm>
            <a:off x="6497279" y="2291834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433E8-3BC8-865D-98FC-B7C1731CC9B4}"/>
              </a:ext>
            </a:extLst>
          </p:cNvPr>
          <p:cNvSpPr/>
          <p:nvPr/>
        </p:nvSpPr>
        <p:spPr>
          <a:xfrm>
            <a:off x="7343056" y="3001950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3C9EDB-C998-9716-C0F7-EA6B9EDF6834}"/>
              </a:ext>
            </a:extLst>
          </p:cNvPr>
          <p:cNvSpPr txBox="1"/>
          <p:nvPr/>
        </p:nvSpPr>
        <p:spPr>
          <a:xfrm>
            <a:off x="7805329" y="335751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6E06D29-ABAB-FB21-0D12-26C511416A1D}"/>
              </a:ext>
            </a:extLst>
          </p:cNvPr>
          <p:cNvSpPr/>
          <p:nvPr/>
        </p:nvSpPr>
        <p:spPr>
          <a:xfrm>
            <a:off x="739140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0CC0D7-2A87-AFB5-3C8E-DCE6ED30FDA0}"/>
              </a:ext>
            </a:extLst>
          </p:cNvPr>
          <p:cNvSpPr txBox="1"/>
          <p:nvPr/>
        </p:nvSpPr>
        <p:spPr>
          <a:xfrm>
            <a:off x="6190488" y="3892557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E73D4BD-EE6A-A923-A476-0AB3147E82DC}"/>
              </a:ext>
            </a:extLst>
          </p:cNvPr>
          <p:cNvSpPr/>
          <p:nvPr/>
        </p:nvSpPr>
        <p:spPr>
          <a:xfrm>
            <a:off x="7914612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32B5641-7767-4141-F4CB-87C2824BB07A}"/>
              </a:ext>
            </a:extLst>
          </p:cNvPr>
          <p:cNvSpPr/>
          <p:nvPr/>
        </p:nvSpPr>
        <p:spPr>
          <a:xfrm>
            <a:off x="8176218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C56465-B205-94D9-EE4B-968F63709639}"/>
              </a:ext>
            </a:extLst>
          </p:cNvPr>
          <p:cNvSpPr/>
          <p:nvPr/>
        </p:nvSpPr>
        <p:spPr>
          <a:xfrm>
            <a:off x="8437813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E40170F-597D-38FC-45B6-F2F726B30A2F}"/>
              </a:ext>
            </a:extLst>
          </p:cNvPr>
          <p:cNvSpPr/>
          <p:nvPr/>
        </p:nvSpPr>
        <p:spPr>
          <a:xfrm>
            <a:off x="8699419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56C3A42-2B45-6C61-CE59-8427826EE7CF}"/>
              </a:ext>
            </a:extLst>
          </p:cNvPr>
          <p:cNvSpPr/>
          <p:nvPr/>
        </p:nvSpPr>
        <p:spPr>
          <a:xfrm>
            <a:off x="8962333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5A1416D7-DF3B-613F-7F4D-6AEB887C505C}"/>
              </a:ext>
            </a:extLst>
          </p:cNvPr>
          <p:cNvSpPr/>
          <p:nvPr/>
        </p:nvSpPr>
        <p:spPr>
          <a:xfrm>
            <a:off x="9223939" y="301778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92A29B0-5E4F-F321-FC4A-7760AF16F1C0}"/>
              </a:ext>
            </a:extLst>
          </p:cNvPr>
          <p:cNvSpPr/>
          <p:nvPr/>
        </p:nvSpPr>
        <p:spPr>
          <a:xfrm>
            <a:off x="9492205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3FD2C05-2E3F-8CD3-5A59-0BFF77A2DB3D}"/>
              </a:ext>
            </a:extLst>
          </p:cNvPr>
          <p:cNvSpPr/>
          <p:nvPr/>
        </p:nvSpPr>
        <p:spPr>
          <a:xfrm>
            <a:off x="9753811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2D2C7A4-16BB-1FB4-2762-14EB3F49E0FE}"/>
              </a:ext>
            </a:extLst>
          </p:cNvPr>
          <p:cNvSpPr/>
          <p:nvPr/>
        </p:nvSpPr>
        <p:spPr>
          <a:xfrm>
            <a:off x="10015406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616EF8F-061B-7026-8FDB-9AF9CB2C2FC0}"/>
              </a:ext>
            </a:extLst>
          </p:cNvPr>
          <p:cNvSpPr/>
          <p:nvPr/>
        </p:nvSpPr>
        <p:spPr>
          <a:xfrm>
            <a:off x="10277012" y="302269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FF4488C-BF31-D888-30C0-17944D606B18}"/>
              </a:ext>
            </a:extLst>
          </p:cNvPr>
          <p:cNvSpPr/>
          <p:nvPr/>
        </p:nvSpPr>
        <p:spPr>
          <a:xfrm>
            <a:off x="1053649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7FE070B-0709-0C3C-B021-225AA0603D8C}"/>
              </a:ext>
            </a:extLst>
          </p:cNvPr>
          <p:cNvSpPr/>
          <p:nvPr/>
        </p:nvSpPr>
        <p:spPr>
          <a:xfrm>
            <a:off x="10798096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5AFFC3D-A4E3-E33D-4BD8-F248DE23D840}"/>
              </a:ext>
            </a:extLst>
          </p:cNvPr>
          <p:cNvSpPr txBox="1"/>
          <p:nvPr/>
        </p:nvSpPr>
        <p:spPr>
          <a:xfrm>
            <a:off x="6259931" y="4607814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634AC88-2C56-A21B-1DCD-06255F2CD53C}"/>
              </a:ext>
            </a:extLst>
          </p:cNvPr>
          <p:cNvSpPr/>
          <p:nvPr/>
        </p:nvSpPr>
        <p:spPr>
          <a:xfrm>
            <a:off x="7646346" y="303414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0F7C98-C78E-C772-6A5A-65A11EFCF806}"/>
              </a:ext>
            </a:extLst>
          </p:cNvPr>
          <p:cNvSpPr txBox="1"/>
          <p:nvPr/>
        </p:nvSpPr>
        <p:spPr>
          <a:xfrm>
            <a:off x="6273145" y="54705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buffer is full…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C0FBE-1C12-46F3-6222-2CEFEEEBE2A4}"/>
              </a:ext>
            </a:extLst>
          </p:cNvPr>
          <p:cNvSpPr txBox="1"/>
          <p:nvPr/>
        </p:nvSpPr>
        <p:spPr>
          <a:xfrm>
            <a:off x="8382000" y="552553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won’t be able to accept new connections!</a:t>
            </a:r>
          </a:p>
        </p:txBody>
      </p:sp>
    </p:spTree>
    <p:extLst>
      <p:ext uri="{BB962C8B-B14F-4D97-AF65-F5344CB8AC3E}">
        <p14:creationId xmlns:p14="http://schemas.microsoft.com/office/powerpoint/2010/main" val="2980440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360708" y="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7C3D85-B403-C00B-F6BE-4372CE480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7" y="1295400"/>
            <a:ext cx="4549731" cy="414337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757CE34-CCB3-A7B0-C52C-AC42ED69C5EE}"/>
              </a:ext>
            </a:extLst>
          </p:cNvPr>
          <p:cNvSpPr/>
          <p:nvPr/>
        </p:nvSpPr>
        <p:spPr>
          <a:xfrm>
            <a:off x="3886200" y="2667000"/>
            <a:ext cx="1905000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408DC9-FFD8-9DA8-EBEA-2AD505135842}"/>
              </a:ext>
            </a:extLst>
          </p:cNvPr>
          <p:cNvSpPr/>
          <p:nvPr/>
        </p:nvSpPr>
        <p:spPr>
          <a:xfrm>
            <a:off x="3962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4E4BD1-0838-A452-3FE1-454D8ED6F65A}"/>
              </a:ext>
            </a:extLst>
          </p:cNvPr>
          <p:cNvSpPr/>
          <p:nvPr/>
        </p:nvSpPr>
        <p:spPr>
          <a:xfrm>
            <a:off x="42672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A5E30D-48FE-CC04-BE26-CA9894324553}"/>
              </a:ext>
            </a:extLst>
          </p:cNvPr>
          <p:cNvSpPr/>
          <p:nvPr/>
        </p:nvSpPr>
        <p:spPr>
          <a:xfrm>
            <a:off x="45720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548878-E9E0-D0E8-E77A-F8B57D972A1A}"/>
              </a:ext>
            </a:extLst>
          </p:cNvPr>
          <p:cNvSpPr/>
          <p:nvPr/>
        </p:nvSpPr>
        <p:spPr>
          <a:xfrm>
            <a:off x="48768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1CAA4C-6D0C-0BB8-8D86-43964706F8D5}"/>
              </a:ext>
            </a:extLst>
          </p:cNvPr>
          <p:cNvSpPr/>
          <p:nvPr/>
        </p:nvSpPr>
        <p:spPr>
          <a:xfrm>
            <a:off x="51816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13D120-3BF9-AAD8-0EA6-AADE6002D8AD}"/>
              </a:ext>
            </a:extLst>
          </p:cNvPr>
          <p:cNvSpPr/>
          <p:nvPr/>
        </p:nvSpPr>
        <p:spPr>
          <a:xfrm>
            <a:off x="5486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95B5D0E-8106-FD4E-6754-914130357BF5}"/>
              </a:ext>
            </a:extLst>
          </p:cNvPr>
          <p:cNvCxnSpPr/>
          <p:nvPr/>
        </p:nvCxnSpPr>
        <p:spPr>
          <a:xfrm>
            <a:off x="1181731" y="4953000"/>
            <a:ext cx="22098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CEAD1C0F-D128-D926-D8C6-68DDE64E0489}"/>
              </a:ext>
            </a:extLst>
          </p:cNvPr>
          <p:cNvSpPr/>
          <p:nvPr/>
        </p:nvSpPr>
        <p:spPr>
          <a:xfrm rot="12187594">
            <a:off x="3700613" y="5296609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C00548B-1487-F088-87FA-999FDC2F7E10}"/>
              </a:ext>
            </a:extLst>
          </p:cNvPr>
          <p:cNvSpPr txBox="1"/>
          <p:nvPr/>
        </p:nvSpPr>
        <p:spPr>
          <a:xfrm>
            <a:off x="4302948" y="5372443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new SYN comes in (from a legitimate user), they will be </a:t>
            </a:r>
            <a:r>
              <a:rPr lang="en-US" b="1" dirty="0"/>
              <a:t>denied</a:t>
            </a:r>
            <a:endParaRPr lang="en-US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9D1AD3E-99BA-9256-ED77-E9465818398E}"/>
              </a:ext>
            </a:extLst>
          </p:cNvPr>
          <p:cNvCxnSpPr/>
          <p:nvPr/>
        </p:nvCxnSpPr>
        <p:spPr>
          <a:xfrm flipH="1">
            <a:off x="5791200" y="2133600"/>
            <a:ext cx="304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A4A55B45-2B19-7BAC-F366-F8ADAABF1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4322" y="1740561"/>
            <a:ext cx="6781800" cy="365229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FE4C8BFD-C8CC-5CDB-771F-98447A5B02BF}"/>
              </a:ext>
            </a:extLst>
          </p:cNvPr>
          <p:cNvSpPr txBox="1"/>
          <p:nvPr/>
        </p:nvSpPr>
        <p:spPr>
          <a:xfrm>
            <a:off x="7315200" y="2133600"/>
            <a:ext cx="355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(The size of this buffer is also set by the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3167160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30014F-32BA-8F6F-9834-B433A035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76200"/>
            <a:ext cx="9296400" cy="495808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920912-5CA6-59BF-118C-074D172E5694}"/>
              </a:ext>
            </a:extLst>
          </p:cNvPr>
          <p:cNvSpPr/>
          <p:nvPr/>
        </p:nvSpPr>
        <p:spPr>
          <a:xfrm>
            <a:off x="2133600" y="31242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B2F4E-59F9-4048-7C38-673F5A4191EF}"/>
              </a:ext>
            </a:extLst>
          </p:cNvPr>
          <p:cNvSpPr/>
          <p:nvPr/>
        </p:nvSpPr>
        <p:spPr>
          <a:xfrm>
            <a:off x="1981200" y="5387816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C2882-78BD-A989-DE08-C762E079E761}"/>
              </a:ext>
            </a:extLst>
          </p:cNvPr>
          <p:cNvSpPr txBox="1"/>
          <p:nvPr/>
        </p:nvSpPr>
        <p:spPr>
          <a:xfrm>
            <a:off x="2362200" y="5181600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send a TCP packet to 10.9.0.7, with a random source IP address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8071B10-0928-321E-12DE-585C77E28A96}"/>
              </a:ext>
            </a:extLst>
          </p:cNvPr>
          <p:cNvCxnSpPr/>
          <p:nvPr/>
        </p:nvCxnSpPr>
        <p:spPr>
          <a:xfrm flipH="1">
            <a:off x="3733800" y="16764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1688EFD-E69C-6DF9-0799-756E50820EA0}"/>
              </a:ext>
            </a:extLst>
          </p:cNvPr>
          <p:cNvSpPr txBox="1"/>
          <p:nvPr/>
        </p:nvSpPr>
        <p:spPr>
          <a:xfrm>
            <a:off x="4799901" y="1491734"/>
            <a:ext cx="328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 address of the victim server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05ECA6A-67D5-9BBC-7A29-487D157328B0}"/>
              </a:ext>
            </a:extLst>
          </p:cNvPr>
          <p:cNvCxnSpPr/>
          <p:nvPr/>
        </p:nvCxnSpPr>
        <p:spPr>
          <a:xfrm flipH="1">
            <a:off x="4876800" y="2209800"/>
            <a:ext cx="10668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EA48C05-BF34-96A8-F27F-EA1B70989B2D}"/>
              </a:ext>
            </a:extLst>
          </p:cNvPr>
          <p:cNvSpPr txBox="1"/>
          <p:nvPr/>
        </p:nvSpPr>
        <p:spPr>
          <a:xfrm>
            <a:off x="5919629" y="2008386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SYN flag</a:t>
            </a:r>
          </a:p>
        </p:txBody>
      </p:sp>
    </p:spTree>
    <p:extLst>
      <p:ext uri="{BB962C8B-B14F-4D97-AF65-F5344CB8AC3E}">
        <p14:creationId xmlns:p14="http://schemas.microsoft.com/office/powerpoint/2010/main" val="1467749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30014F-32BA-8F6F-9834-B433A0358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7" y="2887343"/>
            <a:ext cx="6429375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C74C53-1952-2F0D-AF35-64BC7AB996D8}"/>
              </a:ext>
            </a:extLst>
          </p:cNvPr>
          <p:cNvSpPr txBox="1"/>
          <p:nvPr/>
        </p:nvSpPr>
        <p:spPr>
          <a:xfrm>
            <a:off x="838200" y="252258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synflood.py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920912-5CA6-59BF-118C-074D172E5694}"/>
              </a:ext>
            </a:extLst>
          </p:cNvPr>
          <p:cNvSpPr/>
          <p:nvPr/>
        </p:nvSpPr>
        <p:spPr>
          <a:xfrm>
            <a:off x="1371600" y="49530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EB2F4E-59F9-4048-7C38-673F5A4191EF}"/>
              </a:ext>
            </a:extLst>
          </p:cNvPr>
          <p:cNvSpPr/>
          <p:nvPr/>
        </p:nvSpPr>
        <p:spPr>
          <a:xfrm>
            <a:off x="5486400" y="6011543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C2882-78BD-A989-DE08-C762E079E761}"/>
              </a:ext>
            </a:extLst>
          </p:cNvPr>
          <p:cNvSpPr txBox="1"/>
          <p:nvPr/>
        </p:nvSpPr>
        <p:spPr>
          <a:xfrm>
            <a:off x="5867400" y="580532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send a TCP packet to 10.9.0.7, with a random source IP address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1650E4-3EF0-3F7C-C1BE-92EDBFF1E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21" y="240268"/>
            <a:ext cx="4572000" cy="1929303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84F82F-BC33-5CED-4A2C-3371BC017F25}"/>
              </a:ext>
            </a:extLst>
          </p:cNvPr>
          <p:cNvSpPr/>
          <p:nvPr/>
        </p:nvSpPr>
        <p:spPr>
          <a:xfrm rot="15954720">
            <a:off x="3991523" y="2381851"/>
            <a:ext cx="4572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CFF7EA-1256-EC9C-E68D-3D7167F42FF9}"/>
              </a:ext>
            </a:extLst>
          </p:cNvPr>
          <p:cNvSpPr txBox="1"/>
          <p:nvPr/>
        </p:nvSpPr>
        <p:spPr>
          <a:xfrm>
            <a:off x="3912988" y="2710971"/>
            <a:ext cx="175259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We’ve filled this server with spoofed SYN requests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9867CBB-FFBB-B94D-F6BB-BD4C8AE32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120" y="458163"/>
            <a:ext cx="5168580" cy="31460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AA807EC-3858-762F-2E2C-D9B193349FA3}"/>
              </a:ext>
            </a:extLst>
          </p:cNvPr>
          <p:cNvSpPr txBox="1"/>
          <p:nvPr/>
        </p:nvSpPr>
        <p:spPr>
          <a:xfrm>
            <a:off x="5638800" y="680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2336BF-F830-409B-AD2A-7A5E6A1347B5}"/>
              </a:ext>
            </a:extLst>
          </p:cNvPr>
          <p:cNvSpPr txBox="1"/>
          <p:nvPr/>
        </p:nvSpPr>
        <p:spPr>
          <a:xfrm>
            <a:off x="5665587" y="10914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terminal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48B56EC-7808-3FF0-5EEC-3EE31CD3DE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2530" y="1609351"/>
            <a:ext cx="3534092" cy="107559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0D6AE35-E7B1-B957-D226-B30A0485CD1D}"/>
              </a:ext>
            </a:extLst>
          </p:cNvPr>
          <p:cNvSpPr txBox="1"/>
          <p:nvPr/>
        </p:nvSpPr>
        <p:spPr>
          <a:xfrm>
            <a:off x="6142958" y="21851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is full!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332ECD52-38CF-149C-D6CB-D83144B68A68}"/>
                  </a:ext>
                </a:extLst>
              </p14:cNvPr>
              <p14:cNvContentPartPr/>
              <p14:nvPr/>
            </p14:nvContentPartPr>
            <p14:xfrm>
              <a:off x="7690680" y="1927000"/>
              <a:ext cx="1222560" cy="4968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332ECD52-38CF-149C-D6CB-D83144B68A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86360" y="1922680"/>
                <a:ext cx="1231200" cy="50544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3BFBF60B-C68B-749B-18D6-47DF499B05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16320" y="2828993"/>
            <a:ext cx="2895600" cy="32212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26410C4-0C47-29C1-C601-AEFAB6A6606C}"/>
              </a:ext>
            </a:extLst>
          </p:cNvPr>
          <p:cNvSpPr txBox="1"/>
          <p:nvPr/>
        </p:nvSpPr>
        <p:spPr>
          <a:xfrm>
            <a:off x="6903720" y="33164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06E74AC-ED03-A21D-6DEB-2E73DB5C5349}"/>
                  </a:ext>
                </a:extLst>
              </p14:cNvPr>
              <p14:cNvContentPartPr/>
              <p14:nvPr/>
            </p14:nvContentPartPr>
            <p14:xfrm>
              <a:off x="7696440" y="2306080"/>
              <a:ext cx="20880" cy="77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06E74AC-ED03-A21D-6DEB-2E73DB5C534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87593" y="2297080"/>
                <a:ext cx="38221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CCB7AE4-C6AC-A0DD-FE30-B414BDD296E7}"/>
                  </a:ext>
                </a:extLst>
              </p14:cNvPr>
              <p14:cNvContentPartPr/>
              <p14:nvPr/>
            </p14:nvContentPartPr>
            <p14:xfrm>
              <a:off x="7680600" y="2042200"/>
              <a:ext cx="986760" cy="3668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CCB7AE4-C6AC-A0DD-FE30-B414BDD296E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44587" y="2006200"/>
                <a:ext cx="1058426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C5885DD-89F7-36B1-E2C3-3C84D501C277}"/>
                  </a:ext>
                </a:extLst>
              </p14:cNvPr>
              <p14:cNvContentPartPr/>
              <p14:nvPr/>
            </p14:nvContentPartPr>
            <p14:xfrm>
              <a:off x="7797600" y="3213280"/>
              <a:ext cx="436680" cy="335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C5885DD-89F7-36B1-E2C3-3C84D501C2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61600" y="3177280"/>
                <a:ext cx="50832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9675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TCP Reset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921DB-2061-0C5B-60FC-C16624D7920D}"/>
              </a:ext>
            </a:extLst>
          </p:cNvPr>
          <p:cNvSpPr txBox="1"/>
          <p:nvPr/>
        </p:nvSpPr>
        <p:spPr>
          <a:xfrm>
            <a:off x="685800" y="990600"/>
            <a:ext cx="759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Goal: </a:t>
            </a:r>
            <a:r>
              <a:rPr lang="en-US" sz="2400" dirty="0"/>
              <a:t>Break an established TCP connection by sending a spoofed RESET (RST) packet</a:t>
            </a:r>
            <a:endParaRPr lang="en-US" sz="2400" b="1" dirty="0"/>
          </a:p>
        </p:txBody>
      </p:sp>
      <p:pic>
        <p:nvPicPr>
          <p:cNvPr id="12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4C21A2ED-8AC3-09AD-5698-A2A0D4055F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609600" y="2290411"/>
            <a:ext cx="5827177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289A266-B7EB-DA0A-16D3-0A5A603E6959}"/>
                  </a:ext>
                </a:extLst>
              </p14:cNvPr>
              <p14:cNvContentPartPr/>
              <p14:nvPr/>
            </p14:nvContentPartPr>
            <p14:xfrm>
              <a:off x="2657647" y="3547711"/>
              <a:ext cx="219839" cy="4323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289A266-B7EB-DA0A-16D3-0A5A603E69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3499" y="3439636"/>
                <a:ext cx="327773" cy="64809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7CC8A6F-DEF3-E64E-C826-158FF0AE38F6}"/>
              </a:ext>
            </a:extLst>
          </p:cNvPr>
          <p:cNvSpPr txBox="1"/>
          <p:nvPr/>
        </p:nvSpPr>
        <p:spPr>
          <a:xfrm>
            <a:off x="2682115" y="4926165"/>
            <a:ext cx="1365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Packet</a:t>
            </a:r>
          </a:p>
        </p:txBody>
      </p:sp>
    </p:spTree>
    <p:extLst>
      <p:ext uri="{BB962C8B-B14F-4D97-AF65-F5344CB8AC3E}">
        <p14:creationId xmlns:p14="http://schemas.microsoft.com/office/powerpoint/2010/main" val="2543985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97B37F-0A03-6CBD-4182-F9FB8AEDC20D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93FF33-914C-DFC4-63FD-4F17129AED56}"/>
              </a:ext>
            </a:extLst>
          </p:cNvPr>
          <p:cNvSpPr txBox="1"/>
          <p:nvPr/>
        </p:nvSpPr>
        <p:spPr>
          <a:xfrm>
            <a:off x="718095" y="655824"/>
            <a:ext cx="674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do our attack, we first need to find an ongoing TCP communication between two users!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70C694-7FB6-4E19-40BF-E3818350A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00200"/>
            <a:ext cx="6829425" cy="20002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8A91069-AEFA-22C1-96BC-A0E48C37B3D7}"/>
              </a:ext>
            </a:extLst>
          </p:cNvPr>
          <p:cNvSpPr txBox="1"/>
          <p:nvPr/>
        </p:nvSpPr>
        <p:spPr>
          <a:xfrm>
            <a:off x="5943600" y="2551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1815BF-B16D-FC01-C746-82186252AEB5}"/>
              </a:ext>
            </a:extLst>
          </p:cNvPr>
          <p:cNvSpPr txBox="1"/>
          <p:nvPr/>
        </p:nvSpPr>
        <p:spPr>
          <a:xfrm>
            <a:off x="909305" y="2514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9F6F9-030B-8347-4029-F1875103582D}"/>
              </a:ext>
            </a:extLst>
          </p:cNvPr>
          <p:cNvSpPr txBox="1"/>
          <p:nvPr/>
        </p:nvSpPr>
        <p:spPr>
          <a:xfrm>
            <a:off x="3581400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0C4196-0BCA-817A-7DAF-D9EBFBF103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13"/>
          <a:stretch/>
        </p:blipFill>
        <p:spPr>
          <a:xfrm>
            <a:off x="101779" y="4740916"/>
            <a:ext cx="5537022" cy="1695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7C025B-3574-F716-7BF5-DA5AFB55A0A4}"/>
                  </a:ext>
                </a:extLst>
              </p14:cNvPr>
              <p14:cNvContentPartPr/>
              <p14:nvPr/>
            </p14:nvContentPartPr>
            <p14:xfrm>
              <a:off x="3540240" y="5689360"/>
              <a:ext cx="930240" cy="31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7C025B-3574-F716-7BF5-DA5AFB55A0A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6219" y="5581360"/>
                <a:ext cx="1037922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DFAE50A4-F387-69AB-A358-4D39EF9C59B0}"/>
              </a:ext>
            </a:extLst>
          </p:cNvPr>
          <p:cNvGrpSpPr/>
          <p:nvPr/>
        </p:nvGrpSpPr>
        <p:grpSpPr>
          <a:xfrm>
            <a:off x="4663080" y="2518840"/>
            <a:ext cx="204120" cy="194400"/>
            <a:chOff x="4663080" y="2518840"/>
            <a:chExt cx="20412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D6240F-74AF-4CCC-CEBA-347FC124525A}"/>
                    </a:ext>
                  </a:extLst>
                </p14:cNvPr>
                <p14:cNvContentPartPr/>
                <p14:nvPr/>
              </p14:nvContentPartPr>
              <p14:xfrm>
                <a:off x="4683240" y="2539720"/>
                <a:ext cx="41760" cy="17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EA41EC-BD62-7BEC-9313-4F42F0D800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4600" y="2530720"/>
                  <a:ext cx="5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A1D9BF-C45D-A7C5-6911-E4ED2E4ACE6D}"/>
                    </a:ext>
                  </a:extLst>
                </p14:cNvPr>
                <p14:cNvContentPartPr/>
                <p14:nvPr/>
              </p14:nvContentPartPr>
              <p14:xfrm>
                <a:off x="4663080" y="2518840"/>
                <a:ext cx="20412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77F7AB-17B4-2B56-4316-8947A9F81A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4440" y="2510200"/>
                  <a:ext cx="2217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1BBF53E-EF52-CF1D-0C4A-28B2D6C8F1AF}"/>
              </a:ext>
            </a:extLst>
          </p:cNvPr>
          <p:cNvGrpSpPr/>
          <p:nvPr/>
        </p:nvGrpSpPr>
        <p:grpSpPr>
          <a:xfrm>
            <a:off x="3784320" y="2341360"/>
            <a:ext cx="202320" cy="136800"/>
            <a:chOff x="3784320" y="2341360"/>
            <a:chExt cx="2023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422A609-6E59-9707-FDC0-468CBCAA3974}"/>
                    </a:ext>
                  </a:extLst>
                </p14:cNvPr>
                <p14:cNvContentPartPr/>
                <p14:nvPr/>
              </p14:nvContentPartPr>
              <p14:xfrm>
                <a:off x="3784320" y="2346760"/>
                <a:ext cx="202320" cy="13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A9F1CD-5873-EC72-CE96-3F4CF69AE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5320" y="2337760"/>
                  <a:ext cx="219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7DC5248-955A-9257-437D-6870DC9B7953}"/>
                    </a:ext>
                  </a:extLst>
                </p14:cNvPr>
                <p14:cNvContentPartPr/>
                <p14:nvPr/>
              </p14:nvContentPartPr>
              <p14:xfrm>
                <a:off x="3827880" y="2341360"/>
                <a:ext cx="78840" cy="11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181FB4-06D7-3846-E280-E45950876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8880" y="2332720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56FC54-9700-9981-4E9A-A32BB275B2A1}"/>
              </a:ext>
            </a:extLst>
          </p:cNvPr>
          <p:cNvSpPr txBox="1"/>
          <p:nvPr/>
        </p:nvSpPr>
        <p:spPr>
          <a:xfrm>
            <a:off x="7772400" y="8381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server reads data in some order (typically by sequence number)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95474B8-AF53-0463-C139-D96C03549AB3}"/>
              </a:ext>
            </a:extLst>
          </p:cNvPr>
          <p:cNvSpPr/>
          <p:nvPr/>
        </p:nvSpPr>
        <p:spPr>
          <a:xfrm>
            <a:off x="7239000" y="1905000"/>
            <a:ext cx="4800600" cy="72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8289AB0-6406-C298-C79D-A6A819713602}"/>
              </a:ext>
            </a:extLst>
          </p:cNvPr>
          <p:cNvSpPr/>
          <p:nvPr/>
        </p:nvSpPr>
        <p:spPr>
          <a:xfrm>
            <a:off x="7237560" y="1944470"/>
            <a:ext cx="3352800" cy="606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9C451ED-9241-753E-DDBE-35DD2B41FAB6}"/>
              </a:ext>
            </a:extLst>
          </p:cNvPr>
          <p:cNvCxnSpPr/>
          <p:nvPr/>
        </p:nvCxnSpPr>
        <p:spPr>
          <a:xfrm flipV="1">
            <a:off x="10590360" y="2539720"/>
            <a:ext cx="0" cy="5082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98F56B8-5FAC-D4B6-8AE4-FBB3F4A16D03}"/>
              </a:ext>
            </a:extLst>
          </p:cNvPr>
          <p:cNvSpPr txBox="1"/>
          <p:nvPr/>
        </p:nvSpPr>
        <p:spPr>
          <a:xfrm>
            <a:off x="9770263" y="308176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# = 4440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003D5B-36E9-A455-A972-AB5B4FEE0071}"/>
              </a:ext>
            </a:extLst>
          </p:cNvPr>
          <p:cNvSpPr txBox="1"/>
          <p:nvPr/>
        </p:nvSpPr>
        <p:spPr>
          <a:xfrm>
            <a:off x="7848600" y="3458469"/>
            <a:ext cx="46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server gets a SEQ# of something below 4440, it will ignore it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B3C0B8-F7FD-6701-0BF5-56270D9F4409}"/>
              </a:ext>
            </a:extLst>
          </p:cNvPr>
          <p:cNvSpPr txBox="1"/>
          <p:nvPr/>
        </p:nvSpPr>
        <p:spPr>
          <a:xfrm>
            <a:off x="7843520" y="4212032"/>
            <a:ext cx="3344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spoofed packet, we need to make sure we select a sequence number that matches the sequence number the server is expecting!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4A52A3-127B-3CAD-4BB5-826B43D56A64}"/>
              </a:ext>
            </a:extLst>
          </p:cNvPr>
          <p:cNvSpPr txBox="1"/>
          <p:nvPr/>
        </p:nvSpPr>
        <p:spPr>
          <a:xfrm>
            <a:off x="228600" y="4412697"/>
            <a:ext cx="281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(@@@ are placeholders)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CB4ED95-323C-767F-CC23-563B42F0E0C8}"/>
              </a:ext>
            </a:extLst>
          </p:cNvPr>
          <p:cNvSpPr txBox="1"/>
          <p:nvPr/>
        </p:nvSpPr>
        <p:spPr>
          <a:xfrm>
            <a:off x="7853680" y="5835135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need to select the same ports!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443F74-805F-6FDD-896F-C2257F821157}"/>
              </a:ext>
            </a:extLst>
          </p:cNvPr>
          <p:cNvSpPr txBox="1"/>
          <p:nvPr/>
        </p:nvSpPr>
        <p:spPr>
          <a:xfrm>
            <a:off x="533400" y="1311868"/>
            <a:ext cx="7148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detect an already-existing TCP connection, we will use </a:t>
            </a:r>
            <a:r>
              <a:rPr lang="en-US" dirty="0" err="1"/>
              <a:t>wireshark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329706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3FEC46-8FDF-0189-97A9-C4B5E361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990600"/>
            <a:ext cx="6694279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24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823C69-6580-28A5-51A0-0BA8E0106E08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3B282D-EABF-6729-DB3C-E50BF123F482}"/>
              </a:ext>
            </a:extLst>
          </p:cNvPr>
          <p:cNvSpPr txBox="1"/>
          <p:nvPr/>
        </p:nvSpPr>
        <p:spPr>
          <a:xfrm>
            <a:off x="228600" y="914400"/>
            <a:ext cx="1161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(a telnet connection) to execute commands of our choice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0CA36-2C5C-1C3B-1F21-69628700F6A8}"/>
              </a:ext>
            </a:extLst>
          </p:cNvPr>
          <p:cNvSpPr txBox="1"/>
          <p:nvPr/>
        </p:nvSpPr>
        <p:spPr>
          <a:xfrm>
            <a:off x="381000" y="1609867"/>
            <a:ext cx="498085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Possible commands we might want to execute: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cat secret_password.txt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rm –rf 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 descr="Can I ru@ &quot;sudo rm -rf Linux / hat feels weird. but I'll allow it - )">
            <a:extLst>
              <a:ext uri="{FF2B5EF4-FFF2-40B4-BE49-F238E27FC236}">
                <a16:creationId xmlns:a16="http://schemas.microsoft.com/office/drawing/2014/main" id="{28B7A0C1-9813-A18C-2C9F-1B416773E9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00"/>
          <a:stretch/>
        </p:blipFill>
        <p:spPr bwMode="auto">
          <a:xfrm>
            <a:off x="7467600" y="1981200"/>
            <a:ext cx="4191000" cy="3547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72295D-16B8-2167-26B1-D658912A7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819400"/>
            <a:ext cx="5562600" cy="2451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0F0AED-4571-DB66-C680-76EC33EEAD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364193"/>
            <a:ext cx="5791200" cy="16961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2B19FC-A3FF-4BE2-C1FA-6DECD296234C}"/>
              </a:ext>
            </a:extLst>
          </p:cNvPr>
          <p:cNvSpPr txBox="1"/>
          <p:nvPr/>
        </p:nvSpPr>
        <p:spPr>
          <a:xfrm>
            <a:off x="4572000" y="41488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F985D-9BBE-46FC-F35C-0F4D3BEC7714}"/>
              </a:ext>
            </a:extLst>
          </p:cNvPr>
          <p:cNvSpPr txBox="1"/>
          <p:nvPr/>
        </p:nvSpPr>
        <p:spPr>
          <a:xfrm>
            <a:off x="304800" y="414889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F41FF-CDE9-85CC-8941-4B35D072AA57}"/>
              </a:ext>
            </a:extLst>
          </p:cNvPr>
          <p:cNvSpPr txBox="1"/>
          <p:nvPr/>
        </p:nvSpPr>
        <p:spPr>
          <a:xfrm>
            <a:off x="2514600" y="489348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505D98-D1FD-5F1B-77FE-621BFBCBCE91}"/>
              </a:ext>
            </a:extLst>
          </p:cNvPr>
          <p:cNvCxnSpPr/>
          <p:nvPr/>
        </p:nvCxnSpPr>
        <p:spPr>
          <a:xfrm>
            <a:off x="3581400" y="4212276"/>
            <a:ext cx="685800" cy="11979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77090A9-7E69-E96F-DFCA-63F84B0FA101}"/>
              </a:ext>
            </a:extLst>
          </p:cNvPr>
          <p:cNvSpPr/>
          <p:nvPr/>
        </p:nvSpPr>
        <p:spPr>
          <a:xfrm>
            <a:off x="4386716" y="5118519"/>
            <a:ext cx="2242684" cy="13215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72F34B-DB3E-D861-C9A5-1DA4EAFC328F}"/>
              </a:ext>
            </a:extLst>
          </p:cNvPr>
          <p:cNvSpPr txBox="1"/>
          <p:nvPr/>
        </p:nvSpPr>
        <p:spPr>
          <a:xfrm>
            <a:off x="4421872" y="5179136"/>
            <a:ext cx="19928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Spoofed Packet</a:t>
            </a:r>
          </a:p>
          <a:p>
            <a:r>
              <a:rPr lang="en-US" dirty="0" err="1"/>
              <a:t>Src</a:t>
            </a:r>
            <a:r>
              <a:rPr lang="en-US" dirty="0"/>
              <a:t>: 10.9.0.6</a:t>
            </a:r>
          </a:p>
          <a:p>
            <a:r>
              <a:rPr lang="en-US" dirty="0" err="1"/>
              <a:t>Dst</a:t>
            </a:r>
            <a:r>
              <a:rPr lang="en-US" dirty="0"/>
              <a:t>: 10.9.0.5</a:t>
            </a:r>
          </a:p>
          <a:p>
            <a:r>
              <a:rPr lang="en-US" dirty="0"/>
              <a:t>Command: rm-rf 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E528D5-9D16-2921-B46C-B759641FFF8D}"/>
              </a:ext>
            </a:extLst>
          </p:cNvPr>
          <p:cNvSpPr txBox="1"/>
          <p:nvPr/>
        </p:nvSpPr>
        <p:spPr>
          <a:xfrm>
            <a:off x="190500" y="5262814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*We need to make sure the spoofed packet as a SEQ # and an ACK # that the TCP server is expecting</a:t>
            </a:r>
          </a:p>
        </p:txBody>
      </p:sp>
    </p:spTree>
    <p:extLst>
      <p:ext uri="{BB962C8B-B14F-4D97-AF65-F5344CB8AC3E}">
        <p14:creationId xmlns:p14="http://schemas.microsoft.com/office/powerpoint/2010/main" val="2965604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BGP Hijack</a:t>
            </a:r>
            <a:endParaRPr lang="en-US" sz="2400" b="1" dirty="0"/>
          </a:p>
        </p:txBody>
      </p:sp>
      <p:pic>
        <p:nvPicPr>
          <p:cNvPr id="2050" name="Picture 2" descr="What is BGP hijacking? | Cloudflare">
            <a:extLst>
              <a:ext uri="{FF2B5EF4-FFF2-40B4-BE49-F238E27FC236}">
                <a16:creationId xmlns:a16="http://schemas.microsoft.com/office/drawing/2014/main" id="{2133FAF2-D23F-BA94-7E0E-DA3FB712F2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77" y="2590800"/>
            <a:ext cx="8898784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1B7312-64B8-29AE-5BE7-B1088A525552}"/>
              </a:ext>
            </a:extLst>
          </p:cNvPr>
          <p:cNvSpPr txBox="1"/>
          <p:nvPr/>
        </p:nvSpPr>
        <p:spPr>
          <a:xfrm>
            <a:off x="788113" y="762000"/>
            <a:ext cx="687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BGP is the routing protocol used to connect autonomous systems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72DB65-9265-74F0-3E29-CDA2E7356B00}"/>
              </a:ext>
            </a:extLst>
          </p:cNvPr>
          <p:cNvSpPr txBox="1"/>
          <p:nvPr/>
        </p:nvSpPr>
        <p:spPr>
          <a:xfrm>
            <a:off x="792386" y="1293770"/>
            <a:ext cx="8981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Routers send BGP messages to advertise which network prefixes they have access 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95F01-C66D-EA5A-7B12-B2FCC3E4CA21}"/>
              </a:ext>
            </a:extLst>
          </p:cNvPr>
          <p:cNvSpPr txBox="1"/>
          <p:nvPr/>
        </p:nvSpPr>
        <p:spPr>
          <a:xfrm>
            <a:off x="8077200" y="5334000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(Do something malicious)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A2E611-70B0-54CF-4512-022E6D2DC226}"/>
              </a:ext>
            </a:extLst>
          </p:cNvPr>
          <p:cNvSpPr txBox="1"/>
          <p:nvPr/>
        </p:nvSpPr>
        <p:spPr>
          <a:xfrm>
            <a:off x="838200" y="1905000"/>
            <a:ext cx="104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can trick a BGP router into accepting our bogus routing advertisements, we can </a:t>
            </a:r>
            <a:r>
              <a:rPr lang="en-US" b="1" dirty="0"/>
              <a:t>redirect traffic</a:t>
            </a:r>
          </a:p>
        </p:txBody>
      </p:sp>
    </p:spTree>
    <p:extLst>
      <p:ext uri="{BB962C8B-B14F-4D97-AF65-F5344CB8AC3E}">
        <p14:creationId xmlns:p14="http://schemas.microsoft.com/office/powerpoint/2010/main" val="10104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Network Attacks</a:t>
            </a:r>
            <a:endParaRPr lang="en-US" sz="2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EC1D5B-8E5F-888A-C9AB-E6C8BE65C154}"/>
              </a:ext>
            </a:extLst>
          </p:cNvPr>
          <p:cNvSpPr txBox="1"/>
          <p:nvPr/>
        </p:nvSpPr>
        <p:spPr>
          <a:xfrm>
            <a:off x="1371600" y="838200"/>
            <a:ext cx="71224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Disrupt services, steal data, cause damage over a network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8E234-630E-7A32-D1FA-302979352FDF}"/>
              </a:ext>
            </a:extLst>
          </p:cNvPr>
          <p:cNvSpPr txBox="1"/>
          <p:nvPr/>
        </p:nvSpPr>
        <p:spPr>
          <a:xfrm>
            <a:off x="762000" y="1981200"/>
            <a:ext cx="383310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TCP related attacks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Reset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Flooding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TCP Hijack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Malicious Network Routing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BGP Hijack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DNS Poisoning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233259D6-7282-E95A-5910-176910E07B5A}"/>
              </a:ext>
            </a:extLst>
          </p:cNvPr>
          <p:cNvSpPr/>
          <p:nvPr/>
        </p:nvSpPr>
        <p:spPr>
          <a:xfrm>
            <a:off x="6781800" y="2514600"/>
            <a:ext cx="4459937" cy="2133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 talk about </a:t>
            </a:r>
            <a:r>
              <a:rPr lang="en-US" b="1" dirty="0"/>
              <a:t>some</a:t>
            </a:r>
            <a:r>
              <a:rPr lang="en-US" dirty="0"/>
              <a:t> of these in-depth in CSCI 476 </a:t>
            </a:r>
          </a:p>
        </p:txBody>
      </p:sp>
    </p:spTree>
    <p:extLst>
      <p:ext uri="{BB962C8B-B14F-4D97-AF65-F5344CB8AC3E}">
        <p14:creationId xmlns:p14="http://schemas.microsoft.com/office/powerpoint/2010/main" val="4790562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DNS Poisoning</a:t>
            </a:r>
            <a:endParaRPr lang="en-US" sz="2400" b="1" dirty="0"/>
          </a:p>
        </p:txBody>
      </p:sp>
      <p:pic>
        <p:nvPicPr>
          <p:cNvPr id="3074" name="Picture 2" descr="DNS Spoofing or DNS Cache poisoning - GeeksforGeeks">
            <a:extLst>
              <a:ext uri="{FF2B5EF4-FFF2-40B4-BE49-F238E27FC236}">
                <a16:creationId xmlns:a16="http://schemas.microsoft.com/office/drawing/2014/main" id="{99E9B7BC-600E-4D4A-CE4B-4DA71226FD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612" y="2819400"/>
            <a:ext cx="6114762" cy="343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B4DF32D-2CE1-A3B3-13DC-BE52B1D83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800" y="93345"/>
            <a:ext cx="4310274" cy="2438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82E55BD-A526-D7C9-8080-16382CA68F07}"/>
                  </a:ext>
                </a:extLst>
              </p14:cNvPr>
              <p14:cNvContentPartPr/>
              <p14:nvPr/>
            </p14:nvContentPartPr>
            <p14:xfrm>
              <a:off x="5754283" y="2624674"/>
              <a:ext cx="6226920" cy="2559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82E55BD-A526-D7C9-8080-16382CA68F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1643" y="2561674"/>
                <a:ext cx="6352560" cy="381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B60AD74-90B7-E034-88C1-EA92AFE1504D}"/>
              </a:ext>
            </a:extLst>
          </p:cNvPr>
          <p:cNvSpPr txBox="1"/>
          <p:nvPr/>
        </p:nvSpPr>
        <p:spPr>
          <a:xfrm>
            <a:off x="5257800" y="122366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normal DNS works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C5491-8C29-C787-3C7A-F078E9AE64E8}"/>
              </a:ext>
            </a:extLst>
          </p:cNvPr>
          <p:cNvSpPr txBox="1"/>
          <p:nvPr/>
        </p:nvSpPr>
        <p:spPr>
          <a:xfrm>
            <a:off x="685800" y="1371600"/>
            <a:ext cx="43102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Attack is going to inject false DNS entries for legitimate services (montana.edu) and link a malicious IP address for a fake website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021392-9CC1-4750-A2C8-ECF86BC9DA3F}"/>
              </a:ext>
            </a:extLst>
          </p:cNvPr>
          <p:cNvSpPr txBox="1"/>
          <p:nvPr/>
        </p:nvSpPr>
        <p:spPr>
          <a:xfrm>
            <a:off x="533400" y="4038600"/>
            <a:ext cx="5068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a DNS server is waiting for a DNS query response, we could (very quickly) send a spoofed DNS resolution packet that looks like its coming from a legitimate source</a:t>
            </a:r>
          </a:p>
        </p:txBody>
      </p:sp>
    </p:spTree>
    <p:extLst>
      <p:ext uri="{BB962C8B-B14F-4D97-AF65-F5344CB8AC3E}">
        <p14:creationId xmlns:p14="http://schemas.microsoft.com/office/powerpoint/2010/main" val="2444132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pic>
        <p:nvPicPr>
          <p:cNvPr id="1026" name="Picture 2" descr="No alt text provided for this image">
            <a:extLst>
              <a:ext uri="{FF2B5EF4-FFF2-40B4-BE49-F238E27FC236}">
                <a16:creationId xmlns:a16="http://schemas.microsoft.com/office/drawing/2014/main" id="{7806215C-69CC-F43A-D0C1-31BD2B6AD4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0"/>
            <a:ext cx="5275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740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Review of TCP</a:t>
            </a:r>
            <a:endParaRPr lang="en-US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A97028-B139-E6BB-FD23-066ABDB30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066800"/>
            <a:ext cx="8991600" cy="4857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0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Review of TCP</a:t>
            </a:r>
            <a:endParaRPr lang="en-US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C0DE07-6411-0022-89F2-D8627F2EB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52400"/>
            <a:ext cx="7620000" cy="475707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2FD424A-F186-15CC-0429-43DDDD61D7F3}"/>
                  </a:ext>
                </a:extLst>
              </p14:cNvPr>
              <p14:cNvContentPartPr/>
              <p14:nvPr/>
            </p14:nvContentPartPr>
            <p14:xfrm>
              <a:off x="5639794" y="2536594"/>
              <a:ext cx="198000" cy="49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2FD424A-F186-15CC-0429-43DDDD61D7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586154" y="2428954"/>
                <a:ext cx="305640" cy="71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90A695-C63A-E456-D412-86B91588521A}"/>
                  </a:ext>
                </a:extLst>
              </p14:cNvPr>
              <p14:cNvContentPartPr/>
              <p14:nvPr/>
            </p14:nvContentPartPr>
            <p14:xfrm>
              <a:off x="5415514" y="2545594"/>
              <a:ext cx="178920" cy="48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90A695-C63A-E456-D412-86B91588521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61514" y="2437954"/>
                <a:ext cx="286560" cy="69696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6F15C85-F375-EDBD-8B9C-DC14E3C0096B}"/>
              </a:ext>
            </a:extLst>
          </p:cNvPr>
          <p:cNvSpPr txBox="1"/>
          <p:nvPr/>
        </p:nvSpPr>
        <p:spPr>
          <a:xfrm>
            <a:off x="406092" y="4985678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Reset (RST) flag is set (1), then the TCP connection will be </a:t>
            </a:r>
            <a:r>
              <a:rPr lang="en-US" b="1" dirty="0"/>
              <a:t>reset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F072C-A55C-996F-4022-8C77393DB02C}"/>
              </a:ext>
            </a:extLst>
          </p:cNvPr>
          <p:cNvSpPr txBox="1"/>
          <p:nvPr/>
        </p:nvSpPr>
        <p:spPr>
          <a:xfrm>
            <a:off x="406092" y="5478008"/>
            <a:ext cx="6840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the SYN flag is set(1), then a TCP handshake will be attempted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76239A-33B1-C0D8-FC0A-ED76B9BD26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39462" y="4985678"/>
            <a:ext cx="3976528" cy="144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9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Network Attacks</a:t>
            </a:r>
            <a:endParaRPr lang="en-US" sz="2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B72FE9-B5DB-CDA9-A7B9-B2535FF3BCA4}"/>
              </a:ext>
            </a:extLst>
          </p:cNvPr>
          <p:cNvSpPr txBox="1"/>
          <p:nvPr/>
        </p:nvSpPr>
        <p:spPr>
          <a:xfrm>
            <a:off x="838200" y="1384473"/>
            <a:ext cx="6934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Packet spoofing </a:t>
            </a:r>
            <a:r>
              <a:rPr lang="en-US" sz="2000" dirty="0"/>
              <a:t>is the creation of network packets, typically with the purpose of impersonating another person or system </a:t>
            </a:r>
          </a:p>
        </p:txBody>
      </p:sp>
      <p:pic>
        <p:nvPicPr>
          <p:cNvPr id="1026" name="Picture 2" descr="Computers | Free Full-Text | IP Spoofing In and Out of the Public Cloud:  From Policy to Practice | HTML">
            <a:extLst>
              <a:ext uri="{FF2B5EF4-FFF2-40B4-BE49-F238E27FC236}">
                <a16:creationId xmlns:a16="http://schemas.microsoft.com/office/drawing/2014/main" id="{F7EA71BC-1069-9E3E-193F-58079DE21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807764"/>
            <a:ext cx="3884612" cy="330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5CE0628-0FE6-2956-434C-FE46A8673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3048000"/>
            <a:ext cx="4725558" cy="2981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33ECB5-624D-4087-E9CA-0C8034D519F0}"/>
              </a:ext>
            </a:extLst>
          </p:cNvPr>
          <p:cNvSpPr txBox="1"/>
          <p:nvPr/>
        </p:nvSpPr>
        <p:spPr>
          <a:xfrm>
            <a:off x="5410200" y="2653743"/>
            <a:ext cx="6930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</a:t>
            </a:r>
            <a:r>
              <a:rPr lang="en-US" dirty="0" err="1"/>
              <a:t>scapy</a:t>
            </a:r>
            <a:r>
              <a:rPr lang="en-US" dirty="0"/>
              <a:t> module to easily construct spoofed packets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F471DD-72E1-9C04-8F93-3668D263AB41}"/>
              </a:ext>
            </a:extLst>
          </p:cNvPr>
          <p:cNvSpPr txBox="1"/>
          <p:nvPr/>
        </p:nvSpPr>
        <p:spPr>
          <a:xfrm>
            <a:off x="5562600" y="6054620"/>
            <a:ext cx="4634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</a:t>
            </a:r>
            <a:r>
              <a:rPr lang="en-US" dirty="0" err="1"/>
              <a:t>scapy</a:t>
            </a:r>
            <a:r>
              <a:rPr lang="en-US" dirty="0"/>
              <a:t> to spoof TCP packets….</a:t>
            </a:r>
          </a:p>
        </p:txBody>
      </p:sp>
    </p:spTree>
    <p:extLst>
      <p:ext uri="{BB962C8B-B14F-4D97-AF65-F5344CB8AC3E}">
        <p14:creationId xmlns:p14="http://schemas.microsoft.com/office/powerpoint/2010/main" val="1110638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BBDE4-CDC0-58C3-2562-B0ABBF99107A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A367B9-CA8D-41BC-3C21-370A2234690F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31DCC-A9F1-E9FE-25E0-7CC4A379B0D0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D52864-9810-FE0B-1ACB-9D8EEEFC42EA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22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6E21D6E7-1B0D-86EB-3178-C9BF0EF97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FEBED2-103F-3146-769A-E13687859D59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</p:spTree>
    <p:extLst>
      <p:ext uri="{BB962C8B-B14F-4D97-AF65-F5344CB8AC3E}">
        <p14:creationId xmlns:p14="http://schemas.microsoft.com/office/powerpoint/2010/main" val="1575288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BBDE4-CDC0-58C3-2562-B0ABBF99107A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A367B9-CA8D-41BC-3C21-370A2234690F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31DCC-A9F1-E9FE-25E0-7CC4A379B0D0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D52864-9810-FE0B-1ACB-9D8EEEFC42EA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22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6E21D6E7-1B0D-86EB-3178-C9BF0EF973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7FEBED2-103F-3146-769A-E13687859D59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0174DF-CE87-2BA9-499F-C1EC77812EE3}"/>
              </a:ext>
            </a:extLst>
          </p:cNvPr>
          <p:cNvSpPr txBox="1"/>
          <p:nvPr/>
        </p:nvSpPr>
        <p:spPr>
          <a:xfrm>
            <a:off x="6324601" y="48455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does not get an ACK after some amount of time, it will </a:t>
            </a:r>
            <a:r>
              <a:rPr lang="en-US" b="1" dirty="0"/>
              <a:t>retransmit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641D58-812A-F7EA-B6E7-79111D744467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706C1C-D4E6-4CB0-B906-B866A224F4BB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2C491-1C75-777D-AE69-49331E9721BC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8FA13-786A-6BDB-4CB1-33E4B0A11289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</p:spTree>
    <p:extLst>
      <p:ext uri="{BB962C8B-B14F-4D97-AF65-F5344CB8AC3E}">
        <p14:creationId xmlns:p14="http://schemas.microsoft.com/office/powerpoint/2010/main" val="19713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BBDE4-CDC0-58C3-2562-B0ABBF99107A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A367B9-CA8D-41BC-3C21-370A2234690F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31DCC-A9F1-E9FE-25E0-7CC4A379B0D0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D52864-9810-FE0B-1ACB-9D8EEEFC42EA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641D58-812A-F7EA-B6E7-79111D744467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706C1C-D4E6-4CB0-B906-B866A224F4BB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2C491-1C75-777D-AE69-49331E9721BC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8FA13-786A-6BDB-4CB1-33E4B0A11289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D58D9-7DE5-A3BE-F87C-7E7CA7AE8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570" y="2044898"/>
            <a:ext cx="4750780" cy="319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44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spc="-10" dirty="0">
                <a:latin typeface="Arial"/>
                <a:cs typeface="Arial"/>
              </a:rPr>
              <a:t>SYN Flooding</a:t>
            </a:r>
            <a:endParaRPr lang="en-US" sz="2400" b="1" dirty="0"/>
          </a:p>
        </p:txBody>
      </p:sp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90F221EE-D42D-5C52-D6F0-74D5247BB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11" name="Graphic 10" descr="Laptop with solid fill">
            <a:extLst>
              <a:ext uri="{FF2B5EF4-FFF2-40B4-BE49-F238E27FC236}">
                <a16:creationId xmlns:a16="http://schemas.microsoft.com/office/drawing/2014/main" id="{35AD51F3-F1A4-6421-0E0D-B48EC04689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C10925-2ECB-99B8-6B8D-40ABA1F6BAD3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6FE9F65-4C84-CB8B-1395-CA81E17C4A41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82ED12-4564-B620-3B9C-DB3E9377846C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B7FC51-2CF1-515B-2E8C-ACD5E3C07F8F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BD1B960-F515-3A0B-3059-C85AB3F72941}"/>
              </a:ext>
            </a:extLst>
          </p:cNvPr>
          <p:cNvSpPr txBox="1"/>
          <p:nvPr/>
        </p:nvSpPr>
        <p:spPr>
          <a:xfrm>
            <a:off x="9144000" y="152400"/>
            <a:ext cx="2783055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The Achilles heel:</a:t>
            </a:r>
          </a:p>
          <a:p>
            <a:endParaRPr lang="en-US" dirty="0"/>
          </a:p>
          <a:p>
            <a:r>
              <a:rPr lang="en-US" dirty="0"/>
              <a:t>TCP servers will accept SYN requests, send out SYN+ACK, and </a:t>
            </a:r>
            <a:r>
              <a:rPr lang="en-US" b="1" dirty="0"/>
              <a:t>wait</a:t>
            </a:r>
            <a:r>
              <a:rPr lang="en-US" dirty="0"/>
              <a:t> to receive an ACK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1BBDE4-CDC0-58C3-2562-B0ABBF99107A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A367B9-CA8D-41BC-3C21-370A2234690F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431DCC-A9F1-E9FE-25E0-7CC4A379B0D0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BD52864-9810-FE0B-1ACB-9D8EEEFC42EA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14641D58-812A-F7EA-B6E7-79111D744467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F706C1C-D4E6-4CB0-B906-B866A224F4BB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12C491-1C75-777D-AE69-49331E9721BC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58FA13-786A-6BDB-4CB1-33E4B0A11289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9BD58D9-7DE5-A3BE-F87C-7E7CA7AE8B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1570" y="2044898"/>
            <a:ext cx="4750780" cy="319937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8946DBC-6CB5-7796-553D-42F6FC43EE8B}"/>
              </a:ext>
            </a:extLst>
          </p:cNvPr>
          <p:cNvSpPr txBox="1"/>
          <p:nvPr/>
        </p:nvSpPr>
        <p:spPr>
          <a:xfrm>
            <a:off x="6171570" y="5363354"/>
            <a:ext cx="5528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Goal: Send of </a:t>
            </a:r>
            <a:r>
              <a:rPr lang="en-US" sz="2400" b="1" dirty="0"/>
              <a:t>a lot </a:t>
            </a:r>
            <a:r>
              <a:rPr lang="en-US" sz="2400" dirty="0"/>
              <a:t>of SYN requests form spoofed source IP addresses!</a:t>
            </a:r>
          </a:p>
        </p:txBody>
      </p:sp>
    </p:spTree>
    <p:extLst>
      <p:ext uri="{BB962C8B-B14F-4D97-AF65-F5344CB8AC3E}">
        <p14:creationId xmlns:p14="http://schemas.microsoft.com/office/powerpoint/2010/main" val="177282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2361</TotalTime>
  <Words>984</Words>
  <Application>Microsoft Office PowerPoint</Application>
  <PresentationFormat>Widescreen</PresentationFormat>
  <Paragraphs>187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 New</vt:lpstr>
      <vt:lpstr>Office Theme</vt:lpstr>
      <vt:lpstr>CSCI 466: Networks Network Security (Network Attacks)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24</cp:revision>
  <dcterms:created xsi:type="dcterms:W3CDTF">2022-10-19T16:25:51Z</dcterms:created>
  <dcterms:modified xsi:type="dcterms:W3CDTF">2024-10-25T17:56:50Z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2022-10-19T00:00:00Z</vt:filetime>
  </property>
  <property fmtid="{D5CDD505-2E9C-101B-9397-08002B2CF9AE}" pid="5" name="Producer">
    <vt:lpwstr>Microsoft® PowerPoint® for Microsoft 365</vt:lpwstr>
  </property>
</Properties>
</file>