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19" r:id="rId3"/>
    <p:sldId id="323" r:id="rId4"/>
    <p:sldId id="321" r:id="rId5"/>
    <p:sldId id="322"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56" r:id="rId19"/>
    <p:sldId id="338" r:id="rId20"/>
    <p:sldId id="339" r:id="rId21"/>
    <p:sldId id="340" r:id="rId22"/>
    <p:sldId id="341" r:id="rId23"/>
    <p:sldId id="343" r:id="rId24"/>
    <p:sldId id="342" r:id="rId25"/>
    <p:sldId id="344" r:id="rId26"/>
    <p:sldId id="346" r:id="rId27"/>
    <p:sldId id="345" r:id="rId28"/>
    <p:sldId id="347" r:id="rId29"/>
    <p:sldId id="348" r:id="rId30"/>
    <p:sldId id="349" r:id="rId31"/>
    <p:sldId id="350" r:id="rId32"/>
    <p:sldId id="351" r:id="rId33"/>
    <p:sldId id="352" r:id="rId34"/>
    <p:sldId id="353" r:id="rId35"/>
    <p:sldId id="354" r:id="rId36"/>
    <p:sldId id="355" r:id="rId3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22" autoAdjust="0"/>
    <p:restoredTop sz="94660"/>
  </p:normalViewPr>
  <p:slideViewPr>
    <p:cSldViewPr>
      <p:cViewPr varScale="1">
        <p:scale>
          <a:sx n="162" d="100"/>
          <a:sy n="162" d="100"/>
        </p:scale>
        <p:origin x="444" y="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5:49:19.595"/>
    </inkml:context>
    <inkml:brush xml:id="br0">
      <inkml:brushProperty name="width" value="0.05" units="cm"/>
      <inkml:brushProperty name="height" value="0.05" units="cm"/>
      <inkml:brushProperty name="color" value="#E71224"/>
    </inkml:brush>
  </inkml:definitions>
  <inkml:trace contextRef="#ctx0" brushRef="#br0">200 746 24575,'18'488'0,"-5"-285"0,-7-74 0,0 127 0,-2-39 0,20 8 0,-23-222 0,0 0 0,0-1 0,0 1 0,0-1 0,0 1 0,0-1 0,1 0 0,-1 1 0,1-1 0,-1 0 0,1 0 0,0 0 0,0 0 0,0 0 0,0 0 0,0-1 0,1 1 0,-1-1 0,0 0 0,1 1 0,-1-1 0,1 0 0,-1 0 0,1-1 0,0 1 0,2 0 0,13 3 0,0-1 0,34 2 0,-31-4 0,290 3 0,-14-2 0,-126 20 0,26-21 0,-73-2 0,200 24 0,-144-5 0,333-9 0,-298-11 0,2641 2 0,-2572-24 0,-60 1 0,585-61 0,-658 65 0,161 2 0,-248 12 0,114-25 0,-123 19 0,0 1 0,0 4 0,57-1 0,953 10 0,-592-4 0,-235 13 0,6 1 0,-238-13 0,1 0 0,-1 0 0,0 0 0,0-1 0,0 0 0,0 0 0,0-1 0,0 0 0,7-2 0,-11 2 0,1 0 0,-1 0 0,0 0 0,0 0 0,0 0 0,0 0 0,0 0 0,0-1 0,-1 1 0,1-1 0,-1 1 0,0-1 0,0 0 0,0 1 0,0-1 0,0 0 0,0 0 0,-1 0 0,1 0 0,-1 0 0,0-4 0,3-63 0,-6-76 0,-1 19 0,4 47 0,2-24 0,-4 0 0,-29-181 0,19 206 0,-3-108 0,8 78 0,-20-208 0,27 191 0,2 82 0,-7-68 0,4 108 0,0-1 0,0 1 0,-1 0 0,1 0 0,-1 0 0,0 0 0,0 0 0,-1 0 0,1 1 0,-1-1 0,0 1 0,0-1 0,0 1 0,0 0 0,0 0 0,-1 1 0,1-1 0,-1 1 0,0-1 0,0 1 0,0 0 0,0 0 0,0 1 0,-7-2 0,-12-4 0,-1 2 0,0 0 0,-33-1 0,29 3 0,-281-14 0,117 10 0,-257-27 0,-234-12 0,-523 24 0,-3343 23 0,2410-2 0,2119 1 0,6-1 0,0 1 0,-1 1 0,1 0 0,0 1 0,-22 5 0,33-6 0,0 0 0,0 0 0,1 1 0,-1-1 0,0 1 0,0-1 0,1 1 0,-1 0 0,1 0 0,0 0 0,-1 0 0,1 1 0,0-1 0,0 1 0,1-1 0,-1 1 0,0-1 0,1 1 0,0 0 0,-1 0 0,1 0 0,0 0 0,1 0 0,-1 0 0,0 0 0,1 0 0,0 0 0,-1 0 0,1 0 0,1 0 0,-1 4 0,2 6 0,1-1 0,0 0 0,0 0 0,1 0 0,1-1 0,0 1 0,1-1 0,7 11 0,-4-6 0,-1 1 0,11 29 0,-5-3 0,-6-20 0,-1 1 0,-1 0 0,0 0 0,-2 0 0,2 42 0,-9 26 0,4 96 0,3-169-1365,1-4-5461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16:26:01.8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0,'830'0,"-795"2,0 2,54 13,-29-5,81 8,-19-9,-121-11,0 0,0 0,1 1,-1-1,0 1,0-1,0 1,1-1,-1 1,0 0,0 0,0-1,0 1,0 0,0 0,-1 0,1 0,0 0,0 0,-1 0,1 0,0 1,-1-1,1 0,-1 0,0 0,1 1,-1-1,0 0,0 1,0 0,1 8,0-1,-1 1,-2 12,1-6,-1 53,3 1,3-1,16 84,-15-132,-3-16,-1 0,1 0,-1 0,0 0,0 0,-1 1,0-1,1 0,-2 0,-1 11,2-15,-1 0,1-1,-1 1,0 0,1-1,-1 1,0 0,0-1,1 1,-1-1,0 1,0-1,0 0,0 1,0-1,0 0,0 1,0-1,1 0,-1 0,0 0,0 0,0 0,-1 0,-30-3,21 1,-203-4,61 3,65 2,48 2,0-2,-66-11,71 6,-37-2,-91-13,-6 0,-12 0,170 21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16:26:01.8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11,'342'-10,"-162"10,415 10,-538-10,-41-1,0 1,-1 1,1 0,26 5,-40-5,-1 0,1-1,-1 1,1 0,-1 0,0 0,0 0,1 0,-1 0,0 1,0-1,0 0,0 0,0 1,0-1,-1 1,1-1,0 1,-1-1,1 1,-1-1,1 1,-1-1,0 3,1 6,0 0,-1 19,0-18,-3 353,3-362,0 0,0 0,0 0,0 0,-1 0,1-1,-1 1,0 0,1 0,-1 0,0-1,0 1,0-1,0 1,0 0,0-1,0 0,-1 1,1-1,-1 0,1 0,-1 1,1-1,-1 0,0-1,1 1,-1 0,0 0,0-1,1 1,-1-1,0 1,0-1,-2 0,-9 1,1 0,-1-1,1-1,-16-2,9 1,-131-24,66 9,52 11,2 0,0 2,-48-2,-56 2,9-1,-5-6,87 6,-49 0,-112 5,195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6:39:50.909"/>
    </inkml:context>
    <inkml:brush xml:id="br0">
      <inkml:brushProperty name="width" value="0.05" units="cm"/>
      <inkml:brushProperty name="height" value="0.05" units="cm"/>
      <inkml:brushProperty name="color" value="#E71224"/>
    </inkml:brush>
  </inkml:definitions>
  <inkml:trace contextRef="#ctx0" brushRef="#br0">0 166 24575,'2'0'0,"1"0"0,-1-1 0,1 1 0,-1-1 0,1 0 0,-1 1 0,0-1 0,0 0 0,1-1 0,-1 1 0,4-3 0,8-4 0,49-19-228,2 2 0,1 4-1,1 2 1,0 3 0,2 4-1,112-8 1,11 15-2365,205 20 0,-194 4 2593,-2 9 0,269 74 0,-331-65-448,175 73 1,-62 14 810,-94-21 3571,-109-65-3091,50 51 1,-59-50 4,67 49-1,-58-55-847,2-2 0,1-2 0,2-3 0,0-1 0,2-4 0,0-1 0,2-4 0,0-1 0,104 11 0,-105-22 0,1-3 0,100-11 0,-139 5 0,1-1 0,-1 0 0,0-2 0,0 0 0,-1-2 0,0 0 0,-1-1 0,28-22 0,46-27 0,193-74 0,-232 114 0,0 3 0,2 2 0,91-13 0,-66 22 0,112 7 0,-73 1 0,-75-1 0,0 3 0,-1 1 0,1 1 0,-1 3 0,-1 1 0,1 3 0,-2 1 0,0 2 0,69 38 0,-103-50 0,0-1 0,0 1 0,1-1 0,-1 0 0,1-1 0,11 4 0,-17-6 0,0 0 0,0 0 0,0 0 0,0 0 0,0 0 0,0 0 0,0 0 0,0 0 0,1-1 0,-1 1 0,0 0 0,0-1 0,-1 1 0,1 0 0,0-1 0,0 0 0,0 1 0,0-1 0,0 1 0,1-2 0,-1 0 0,0 0 0,0 0 0,0 1 0,0-1 0,0 0 0,0 0 0,-1 0 0,1-1 0,-1 1 0,1 0 0,-1 0 0,0 0 0,0-4 0,0-9 0,0 0 0,-2 0 0,0 0 0,0 0 0,-2 1 0,1-1 0,-2 1 0,-11-25 0,-5-1 0,-40-59 0,-14-24 0,61 90 0,14 24 0,13 18 0,33 41 0,72 103 0,-109-139 0,-1 1 0,-1 0 0,-1 1 0,0-1 0,6 25 0,14 37 0,-23-72 0,-1 1 0,0-1 0,0 1 0,0 0 0,-1-1 0,0 1 0,0 0 0,0 0 0,-1 0 0,1 0 0,-1 0 0,-1-1 0,1 1 0,-1 0 0,-3 9 0,2-9 0,-1 1 0,-1-1 0,1 1 0,-1-1 0,0-1 0,-1 1 0,0 0 0,1-1 0,-1 0 0,-1 0 0,1-1 0,-9 6 0,-31 19 0,-1-3 0,-1-1 0,-1-3 0,-78 25 0,115-43 0,-65 23 0,-128 66 0,135-58 0,66-30 0,15-4 0,17-4 0,15-9 0,-1-1 0,0-2 0,-1-3 0,64-35 0,-92 44 0,-1 0 0,0 0 0,13-14 0,25-18 0,8 2 0,100-59 0,-140 88-1365,-5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5:49:19.596"/>
    </inkml:context>
    <inkml:brush xml:id="br0">
      <inkml:brushProperty name="width" value="0.05" units="cm"/>
      <inkml:brushProperty name="height" value="0.05" units="cm"/>
      <inkml:brushProperty name="color" value="#66CC00"/>
    </inkml:brush>
  </inkml:definitions>
  <inkml:trace contextRef="#ctx0" brushRef="#br0">37 258 24575,'0'656'0,"13"-503"0,-1-1 0,0 25 0,0 0 0,-13 187 0,1-361 0,0 0 0,1-1 0,-1 1 0,1 0 0,-1-1 0,1 1 0,0-1 0,0 1 0,0-1 0,0 0 0,0 1 0,1-1 0,-1 0 0,1 0 0,0 0 0,-1 0 0,1 0 0,0 0 0,0 0 0,0-1 0,0 1 0,1-1 0,-1 1 0,0-1 0,1 0 0,-1 0 0,1 0 0,-1 0 0,1 0 0,2 0 0,11 2 0,0 0 0,1-1 0,31 0 0,-24-1 0,576 0 0,-279-5 0,2521 4 0,-2839 1 0,0-1 0,1 0 0,-1 0 0,0 0 0,0-1 0,0 1 0,0-1 0,0 0 0,0 0 0,-1 0 0,1 0 0,0 0 0,0-1 0,-1 1 0,1-1 0,0 1 0,-1-1 0,3-3 0,-2 1 0,-1 1 0,0-1 0,0 0 0,0 0 0,0-1 0,-1 1 0,0 0 0,0-1 0,0 1 0,0 0 0,-1-1 0,1-4 0,7-205 0,-4 81 0,4-589 0,-8 491 0,-2 195 0,-2 1 0,-14-60 0,10 56 0,-7-75 0,17 35 0,-1 56 0,0 1 0,-1-1 0,-1 0 0,-7-33 0,7 54 0,0 0 0,1 0 0,-2 0 0,1 0 0,0 0 0,0 0 0,-1 0 0,1 0 0,-1 0 0,1 0 0,-1 1 0,0-1 0,0 1 0,0-1 0,0 1 0,0 0 0,0 0 0,0 0 0,0 0 0,0 0 0,0 0 0,-1 1 0,-3-2 0,-61-3 0,55 5 0,-399-20 0,-80 0 0,-2399 21 0,2880-1 0,0 0 0,0 1 0,0 0 0,1 0 0,-1 1 0,0 1 0,-13 4 0,20-5 0,-1-1 0,1 1 0,0 0 0,0 0 0,0 0 0,1 1 0,-1-1 0,0 0 0,1 1 0,-1 0 0,1 0 0,0 0 0,0 0 0,0 0 0,1 0 0,-1 0 0,1 1 0,-1-1 0,1 0 0,0 1 0,1-1 0,-1 1 0,0 6 0,1 57 76,1-53-364,0 1-1,-1-1 1,-1 0 0,-3 17 0,0-13-6538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5:49:19.597"/>
    </inkml:context>
    <inkml:brush xml:id="br0">
      <inkml:brushProperty name="width" value="0.05" units="cm"/>
      <inkml:brushProperty name="height" value="0.05" units="cm"/>
      <inkml:brushProperty name="color" value="#AB008B"/>
    </inkml:brush>
  </inkml:definitions>
  <inkml:trace contextRef="#ctx0" brushRef="#br0">28 586 24575,'18'346'0,"-10"-229"0,-8 144 0,-3-99 0,3-118 0,0 36 0,14 122 0,10 25 0,-21-162 0,-3-51 0,0 0 0,1 0 0,0 0 0,1 0 0,6 18 0,-7-30 0,0-1 0,0 1 0,0-1 0,0 1 0,0 0 0,1-1 0,-1 0 0,0 1 0,1-1 0,0 0 0,-1 0 0,1 0 0,0 0 0,-1 0 0,1 0 0,0 0 0,0-1 0,0 1 0,0-1 0,-1 1 0,4-1 0,47 5 0,-38-5 0,616 2 0,-325-7 0,-172 7 0,117-3 0,-204-2 0,0-1 0,0-3 0,59-17 0,-10 0 0,0 4 0,1 4 0,127-5 0,297 18 0,-258 6 0,2273-3 0,-2532 0 0,0 1 0,0-2 0,0 1 0,0 0 0,0-1 0,0 1 0,0-1 0,0 0 0,0 0 0,-1 0 0,1 0 0,0 0 0,-1-1 0,1 0 0,-1 1 0,1-1 0,-1 0 0,0 0 0,1 0 0,-1 0 0,0 0 0,-1-1 0,1 1 0,0-1 0,-1 1 0,1-1 0,-1 0 0,0 1 0,0-1 0,1-4 0,1-7 0,0 0 0,-1-1 0,-1 1 0,-1-1 0,-1-16 0,1 5 0,-1-44 0,2-53 0,-21-157 0,-15-18 0,19 198 0,-20-102 0,27 144 0,2 0 0,3 0 0,6-112 0,1 47 0,-2 82 0,1 0 0,9-43 0,-11 82 0,1 0 0,-1-1 0,1 1 0,-1 0 0,0-1 0,0 1 0,0-1 0,0 1 0,0 0 0,-1-1 0,1 1 0,-1-1 0,1 1 0,-1 0 0,0 0 0,0-1 0,0 1 0,0 0 0,-1 0 0,1 0 0,-2-2 0,-2 1 0,1-1 0,-1 2 0,1-1 0,-1 0 0,0 1 0,0 0 0,0 0 0,0 1 0,-6-2 0,-56-14 0,-1 4 0,-80-6 0,-143 3 0,100 8 0,-585-6 0,-214-16 0,203 12 0,496 21 0,-1528-3 0,1816-1 0,0 1 0,1 0 0,-1 0 0,0 0 0,0 1 0,1-1 0,-1 1 0,0-1 0,0 1 0,1 0 0,-1 0 0,1 0 0,-1 0 0,1 1 0,-1-1 0,1 1 0,0-1 0,0 1 0,0 0 0,0 0 0,-4 4 0,4-1 0,0-1 0,0 1 0,0 0 0,1 0 0,0 0 0,0 0 0,0 0 0,1 1 0,-1-1 0,1 0 0,1 6 0,3 576-1365,-4-567-5461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5:49:19.598"/>
    </inkml:context>
    <inkml:brush xml:id="br0">
      <inkml:brushProperty name="width" value="0.05" units="cm"/>
      <inkml:brushProperty name="height" value="0.05" units="cm"/>
      <inkml:brushProperty name="color" value="#AB008B"/>
    </inkml:brush>
  </inkml:definitions>
  <inkml:trace contextRef="#ctx0" brushRef="#br0">48 1 24575,'0'537'0,"-1"-517"27,-2 0 0,0 1-1,-1-1 1,-9 26-1,6-23-525,1 1-1,-3 33 1,7-34-6327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5:49:19.599"/>
    </inkml:context>
    <inkml:brush xml:id="br0">
      <inkml:brushProperty name="width" value="0.05" units="cm"/>
      <inkml:brushProperty name="height" value="0.05" units="cm"/>
      <inkml:brushProperty name="color" value="#AB008B"/>
    </inkml:brush>
  </inkml:definitions>
  <inkml:trace contextRef="#ctx0" brushRef="#br0">100 0 24575,'393'27'0,"-187"-9"0,-146-13 0,1127 65 0,-625-55-433,655 28 293,-551-15 713,1353 1-573,-1406-31 0,-584 3 0,51 10 0,21 1 0,-92-12 0,0 1 0,0 0 0,0 0 0,0 1 0,0 0 0,0 1 0,12 5 0,-17-7 0,-1 1 0,1 0 0,-1 1 0,0-1 0,0 0 0,0 1 0,0 0 0,0-1 0,0 1 0,-1 0 0,1 1 0,-1-1 0,0 0 0,0 1 0,0-1 0,0 1 0,-1 0 0,1 0 0,0 4 0,19 93 0,7 116 0,-21-148 0,10 176 0,-16-128 0,-4 127 0,3-241 0,-1-1 0,1 0 0,-1 0 0,1 0 0,-1 1 0,0-1 0,0 0 0,0 0 0,0 0 0,0 0 0,0-1 0,-1 1 0,1 0 0,-1 0 0,1-1 0,-1 1 0,0-1 0,1 1 0,-1-1 0,0 0 0,0 0 0,0 0 0,0 0 0,0 0 0,0 0 0,0 0 0,0-1 0,-1 1 0,1-1 0,0 1 0,0-1 0,-1 0 0,-2 0 0,-10 0 0,-1 0 0,1-1 0,-30-6 0,19 2 0,-212-26 0,-381-42 0,230 46 0,273 21 0,-367-10 0,-1067 16 0,1475 3 0,-91 17 0,-39 2 0,19-19 0,-139 10 0,307-12 0,-810 54 0,309-24 0,439-24 0,-505 4 0,357-13 0,-280 2 0,502 0 0,-1 0 0,0-1 0,0 1 0,1-1 0,-1-1 0,0 1 0,1-1 0,-1 0 0,1-1 0,0 1 0,0-1 0,0 0 0,0-1 0,0 0 0,-7-6 0,9 6 0,0-1 0,0 1 0,1-1 0,-1 0 0,1-1 0,0 1 0,1 0 0,-1-1 0,1 0 0,0 1 0,0-1 0,1 0 0,0 0 0,0 0 0,0 0 0,1 0 0,0-8 0,6-520-1365,-6 514-5461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5:49:19.600"/>
    </inkml:context>
    <inkml:brush xml:id="br0">
      <inkml:brushProperty name="width" value="0.05" units="cm"/>
      <inkml:brushProperty name="height" value="0.05" units="cm"/>
      <inkml:brushProperty name="color" value="#66CC00"/>
    </inkml:brush>
  </inkml:definitions>
  <inkml:trace contextRef="#ctx0" brushRef="#br0">58 32 24575,'-13'190'0,"1"-8"0,11-159 0,-2 0 0,-5 24 0,-3 44 0,11 371 0,0-457 0,0 0 0,0 0 0,0 0 0,1 0 0,0 0 0,0 0 0,3 8 0,-3-11 0,0-1 0,0 1 0,1 0 0,-1 0 0,0-1 0,1 1 0,-1-1 0,1 1 0,0-1 0,0 1 0,-1-1 0,1 0 0,0 0 0,0 0 0,0 0 0,0 0 0,0-1 0,0 1 0,0-1 0,5 1 0,43 6 0,1-3 0,0-2 0,57-6 0,-22 2 0,213 2 0,374-18 0,-565 3 0,-64 7 0,83-3 0,39 12 0,692-19 0,-251 11 0,-355 9 0,-185-3 0,-31-1 0,0 2 0,0 2 0,0 1 0,44 10 0,-47-8 0,0 0 0,-1-3 0,1 0 0,49-5 0,-5 1 0,1318 2 0,-1357 2 0,50 8 0,29 2 0,59 5 0,-93-10 0,155-6 0,-102-4 0,438 3 0,-567 0 0,-1 1 0,1-2 0,0 1 0,0-1 0,-1 0 0,1-1 0,-1 1 0,1-1 0,-1-1 0,7-2 0,-9 2 0,-1 1 0,0-1 0,0 0 0,0 0 0,0 0 0,0 0 0,0 0 0,-1-1 0,0 1 0,0-1 0,0 0 0,0 0 0,0 1 0,-1-1 0,0 0 0,1 0 0,-1-6 0,7-39 0,-2 0 0,-3 0 0,-2-1 0,-5-49 0,1-9 0,5-11 0,-4-116 0,1 232 0,0-1 0,0 0 0,0 1 0,0 0 0,-1-1 0,1 1 0,-1 0 0,0 0 0,0 0 0,0 0 0,0 0 0,-1 0 0,1 0 0,-1 1 0,1-1 0,-1 1 0,0 0 0,0 0 0,0 0 0,0 0 0,0 1 0,-1-1 0,1 1 0,-1-1 0,1 1 0,-5 0 0,-14-5 0,0 2 0,0 0 0,-29 0 0,14 1 0,-483-49 0,-98-12 0,333 26 0,-294 1 0,-4220 40 0,4746-8-1365,34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5:49:19.601"/>
    </inkml:context>
    <inkml:brush xml:id="br0">
      <inkml:brushProperty name="width" value="0.05" units="cm"/>
      <inkml:brushProperty name="height" value="0.05" units="cm"/>
      <inkml:brushProperty name="color" value="#E71224"/>
    </inkml:brush>
  </inkml:definitions>
  <inkml:trace contextRef="#ctx0" brushRef="#br0">0 0 24575,'0'724'-1365,"0"-703"-5461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5:49:19.602"/>
    </inkml:context>
    <inkml:brush xml:id="br0">
      <inkml:brushProperty name="width" value="0.05" units="cm"/>
      <inkml:brushProperty name="height" value="0.05" units="cm"/>
      <inkml:brushProperty name="color" value="#E71224"/>
    </inkml:brush>
  </inkml:definitions>
  <inkml:trace contextRef="#ctx0" brushRef="#br0">27 1 24575,'2998'0'0,"-2963"0"0,0 2 0,-1 2 0,1 1 0,41 12 0,-72-16 0,1 1 0,-1-1 0,-1 1 0,1 1 0,0-1 0,-1 0 0,1 1 0,-1 0 0,1 0 0,-1 0 0,0 0 0,-1 0 0,1 1 0,0-1 0,-1 1 0,0 0 0,0-1 0,0 1 0,0 0 0,-1 0 0,1 1 0,-1-1 0,1 5 0,1 11 0,0 0 0,-1 1 0,-2 34 0,0-28 0,-2 79 0,1-43 0,1 0 0,13 87 0,5-56 0,-3-16 0,10 148 0,-25-224 0,0 1 0,0-1 0,0 1 0,-1 0 0,1-1 0,-1 1 0,1-1 0,-1 1 0,0-1 0,0 1 0,0-1 0,0 0 0,-1 1 0,1-1 0,0 0 0,-1 0 0,0 0 0,1 0 0,-1 0 0,0 0 0,0-1 0,0 1 0,0-1 0,-1 1 0,1-1 0,0 0 0,-1 1 0,1-1 0,-1-1 0,1 1 0,-4 1 0,-9 1 0,1-1 0,-1-1 0,0 0 0,-24-1 0,12-1 0,-916 0 0,354-2 0,334 5 0,-277-4 0,375-9 0,-45-1 0,174 10 0,0-1 0,0-1 0,-40-11 0,40 8 0,0 1 0,-1 1 0,-41-2 0,33 8 0,25 1 0,-1-2 0,0 1 0,0-2 0,1 1 0,-1-2 0,0 0 0,1 0 0,-1-1 0,1-1 0,-22-9 0,31 11-76,1 1 1,0-1-1,0 0 0,1 0 0,-1 0 0,0 0 0,1 0 0,-1-1 1,1 1-1,0 0 0,0-1 0,0 1 0,0-1 0,0 0 1,0 1-1,1-1 0,-1-3 0,-2-12-6750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16:26:01.8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0,'27'2,"0"1,0 1,51 15,-52-12,1-1,0 0,52 2,173 2,-30 1,-100-6,19 0,-76 1,-22 0,-29-5,0 1,0 0,0 1,0 1,-1 0,1 0,-1 2,0 0,20 12,10 7,-31-18,0-1,-1 2,21 16,-29-21,0 0,0 1,0 0,0-1,0 1,-1 0,0 1,1-1,-2 0,1 1,0-1,-1 1,0-1,0 1,0 6,1 163,-4-88,2-73,-1 1,0 0,-1-1,0 1,-2-1,1 1,-2-1,0-1,0 1,-9 14,13-25,-1 0,0 0,0 0,1 0,-1 0,-1 0,1-1,0 1,0-1,-1 1,1-1,-1 0,1 0,-1 0,1 0,-1-1,0 1,1-1,-1 1,0-1,1 0,-1 0,-4 0,-6-2,-1-1,1 0,-22-8,-8-1,-157-16,137 21,-132-10,11 2,132 11,-61 5,-24-2,19-11,101 9,11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1140" y="938529"/>
            <a:ext cx="3900804" cy="1305560"/>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6" name="Holder 6"/>
          <p:cNvSpPr>
            <a:spLocks noGrp="1"/>
          </p:cNvSpPr>
          <p:nvPr>
            <p:ph type="sldNum" sz="quarter" idx="7"/>
          </p:nvPr>
        </p:nvSpPr>
        <p:spPr>
          <a:xfrm>
            <a:off x="11506200" y="6540818"/>
            <a:ext cx="647827" cy="281304"/>
          </a:xfrm>
        </p:spPr>
        <p:txBody>
          <a:bodyPr lIns="0" tIns="0" rIns="0" bIns="0"/>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7" name="Holder 7"/>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5" name="Holder 5"/>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4" name="Holder 4"/>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72429"/>
            <a:ext cx="12192000" cy="385445"/>
          </a:xfrm>
          <a:custGeom>
            <a:avLst/>
            <a:gdLst/>
            <a:ahLst/>
            <a:cxnLst/>
            <a:rect l="l" t="t" r="r" b="b"/>
            <a:pathLst>
              <a:path w="12192000" h="385445">
                <a:moveTo>
                  <a:pt x="12192000" y="0"/>
                </a:moveTo>
                <a:lnTo>
                  <a:pt x="0" y="0"/>
                </a:lnTo>
                <a:lnTo>
                  <a:pt x="0" y="385063"/>
                </a:lnTo>
                <a:lnTo>
                  <a:pt x="12192000" y="385063"/>
                </a:lnTo>
                <a:lnTo>
                  <a:pt x="12192000" y="0"/>
                </a:lnTo>
                <a:close/>
              </a:path>
            </a:pathLst>
          </a:custGeom>
          <a:solidFill>
            <a:srgbClr val="8063A1"/>
          </a:solidFill>
        </p:spPr>
        <p:txBody>
          <a:bodyPr wrap="square" lIns="0" tIns="0" rIns="0" bIns="0" rtlCol="0"/>
          <a:lstStyle/>
          <a:p>
            <a:endParaRPr/>
          </a:p>
        </p:txBody>
      </p:sp>
      <p:sp>
        <p:nvSpPr>
          <p:cNvPr id="17" name="bg object 17"/>
          <p:cNvSpPr/>
          <p:nvPr/>
        </p:nvSpPr>
        <p:spPr>
          <a:xfrm>
            <a:off x="0" y="6472429"/>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9525">
            <a:solidFill>
              <a:srgbClr val="8063A1"/>
            </a:solidFill>
          </a:ln>
        </p:spPr>
        <p:txBody>
          <a:bodyPr wrap="square" lIns="0" tIns="0" rIns="0" bIns="0" rtlCol="0"/>
          <a:lstStyle/>
          <a:p>
            <a:endParaRPr/>
          </a:p>
        </p:txBody>
      </p:sp>
      <p:sp>
        <p:nvSpPr>
          <p:cNvPr id="18" name="bg object 18"/>
          <p:cNvSpPr/>
          <p:nvPr/>
        </p:nvSpPr>
        <p:spPr>
          <a:xfrm>
            <a:off x="0" y="6472429"/>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12700">
            <a:solidFill>
              <a:srgbClr val="8063A1"/>
            </a:solidFill>
          </a:ln>
        </p:spPr>
        <p:txBody>
          <a:bodyPr wrap="square" lIns="0" tIns="0" rIns="0" bIns="0" rtlCol="0"/>
          <a:lstStyle/>
          <a:p>
            <a:endParaRPr/>
          </a:p>
        </p:txBody>
      </p:sp>
      <p:pic>
        <p:nvPicPr>
          <p:cNvPr id="19" name="bg object 19"/>
          <p:cNvPicPr/>
          <p:nvPr/>
        </p:nvPicPr>
        <p:blipFill>
          <a:blip r:embed="rId7" cstate="print"/>
          <a:stretch>
            <a:fillRect/>
          </a:stretch>
        </p:blipFill>
        <p:spPr>
          <a:xfrm>
            <a:off x="10058400" y="6464808"/>
            <a:ext cx="1467611" cy="370330"/>
          </a:xfrm>
          <a:prstGeom prst="rect">
            <a:avLst/>
          </a:prstGeom>
        </p:spPr>
      </p:pic>
      <p:sp>
        <p:nvSpPr>
          <p:cNvPr id="2" name="Holder 2"/>
          <p:cNvSpPr>
            <a:spLocks noGrp="1"/>
          </p:cNvSpPr>
          <p:nvPr>
            <p:ph type="title"/>
          </p:nvPr>
        </p:nvSpPr>
        <p:spPr>
          <a:xfrm>
            <a:off x="100076" y="99771"/>
            <a:ext cx="5624830" cy="45212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3" name="Holder 3"/>
          <p:cNvSpPr>
            <a:spLocks noGrp="1"/>
          </p:cNvSpPr>
          <p:nvPr>
            <p:ph type="body" idx="1"/>
          </p:nvPr>
        </p:nvSpPr>
        <p:spPr>
          <a:xfrm>
            <a:off x="610006" y="1212850"/>
            <a:ext cx="10189210" cy="17462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6" name="Holder 6"/>
          <p:cNvSpPr>
            <a:spLocks noGrp="1"/>
          </p:cNvSpPr>
          <p:nvPr>
            <p:ph type="sldNum" sz="quarter" idx="7"/>
          </p:nvPr>
        </p:nvSpPr>
        <p:spPr>
          <a:xfrm>
            <a:off x="11811000" y="6540818"/>
            <a:ext cx="343027" cy="281304"/>
          </a:xfrm>
          <a:prstGeom prst="rect">
            <a:avLst/>
          </a:prstGeom>
        </p:spPr>
        <p:txBody>
          <a:bodyPr wrap="square" lIns="0" tIns="0" rIns="0" bIns="0">
            <a:spAutoFit/>
          </a:bodyPr>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s.montana.edu/pearsall/classes/fall2024/466/main.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customXml" Target="../ink/ink9.xml"/><Relationship Id="rId7" Type="http://schemas.openxmlformats.org/officeDocument/2006/relationships/customXml" Target="../ink/ink11.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customXml" Target="../ink/ink10.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customXml" Target="../ink/ink1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6.xml"/><Relationship Id="rId18" Type="http://schemas.openxmlformats.org/officeDocument/2006/relationships/image" Target="../media/image240.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1.png"/><Relationship Id="rId17" Type="http://schemas.openxmlformats.org/officeDocument/2006/relationships/customXml" Target="../ink/ink8.xml"/><Relationship Id="rId2" Type="http://schemas.openxmlformats.org/officeDocument/2006/relationships/image" Target="../media/image6.png"/><Relationship Id="rId16" Type="http://schemas.openxmlformats.org/officeDocument/2006/relationships/image" Target="../media/image239.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4.xml"/><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4910" y="2047238"/>
            <a:ext cx="6989445" cy="1463040"/>
          </a:xfrm>
          <a:prstGeom prst="rect">
            <a:avLst/>
          </a:prstGeom>
        </p:spPr>
        <p:txBody>
          <a:bodyPr vert="horz" wrap="square" lIns="0" tIns="78105" rIns="0" bIns="0" rtlCol="0">
            <a:spAutoFit/>
          </a:bodyPr>
          <a:lstStyle/>
          <a:p>
            <a:pPr algn="ctr">
              <a:lnSpc>
                <a:spcPct val="100000"/>
              </a:lnSpc>
              <a:spcBef>
                <a:spcPts val="615"/>
              </a:spcBef>
            </a:pPr>
            <a:r>
              <a:rPr sz="6000" b="1" dirty="0">
                <a:latin typeface="Arial"/>
                <a:cs typeface="Arial"/>
              </a:rPr>
              <a:t>CSCI</a:t>
            </a:r>
            <a:r>
              <a:rPr sz="6000" b="1" spc="-370" dirty="0">
                <a:latin typeface="Arial"/>
                <a:cs typeface="Arial"/>
              </a:rPr>
              <a:t> </a:t>
            </a:r>
            <a:r>
              <a:rPr sz="6000" b="1" dirty="0">
                <a:latin typeface="Arial"/>
                <a:cs typeface="Arial"/>
              </a:rPr>
              <a:t>466:</a:t>
            </a:r>
            <a:r>
              <a:rPr sz="6000" b="1" spc="-360" dirty="0">
                <a:latin typeface="Arial"/>
                <a:cs typeface="Arial"/>
              </a:rPr>
              <a:t> </a:t>
            </a:r>
            <a:r>
              <a:rPr sz="6000" b="1" spc="-130" dirty="0">
                <a:latin typeface="Arial"/>
                <a:cs typeface="Arial"/>
              </a:rPr>
              <a:t>Networks</a:t>
            </a:r>
            <a:endParaRPr sz="6000" dirty="0">
              <a:latin typeface="Arial"/>
              <a:cs typeface="Arial"/>
            </a:endParaRPr>
          </a:p>
          <a:p>
            <a:pPr marR="60325" algn="ctr">
              <a:lnSpc>
                <a:spcPct val="100000"/>
              </a:lnSpc>
              <a:spcBef>
                <a:spcPts val="240"/>
              </a:spcBef>
            </a:pPr>
            <a:r>
              <a:rPr lang="en-US" sz="2800" dirty="0">
                <a:latin typeface="Calibri"/>
                <a:cs typeface="Calibri"/>
              </a:rPr>
              <a:t>Operational Security (Firewalls, Protocols, </a:t>
            </a:r>
            <a:r>
              <a:rPr lang="en-US" sz="2800" dirty="0" err="1">
                <a:latin typeface="Calibri"/>
                <a:cs typeface="Calibri"/>
              </a:rPr>
              <a:t>Etc</a:t>
            </a:r>
            <a:r>
              <a:rPr lang="en-US" sz="2800" dirty="0">
                <a:latin typeface="Calibri"/>
                <a:cs typeface="Calibri"/>
              </a:rPr>
              <a:t>)</a:t>
            </a:r>
            <a:endParaRPr sz="2800" dirty="0">
              <a:latin typeface="Calibri"/>
              <a:cs typeface="Calibri"/>
            </a:endParaRPr>
          </a:p>
        </p:txBody>
      </p:sp>
      <p:grpSp>
        <p:nvGrpSpPr>
          <p:cNvPr id="3" name="object 3"/>
          <p:cNvGrpSpPr/>
          <p:nvPr/>
        </p:nvGrpSpPr>
        <p:grpSpPr>
          <a:xfrm>
            <a:off x="-6350" y="6466078"/>
            <a:ext cx="12204700" cy="398145"/>
            <a:chOff x="-6350" y="6466078"/>
            <a:chExt cx="12204700" cy="398145"/>
          </a:xfrm>
        </p:grpSpPr>
        <p:sp>
          <p:nvSpPr>
            <p:cNvPr id="4" name="object 4"/>
            <p:cNvSpPr/>
            <p:nvPr/>
          </p:nvSpPr>
          <p:spPr>
            <a:xfrm>
              <a:off x="0" y="6472428"/>
              <a:ext cx="12192000" cy="385445"/>
            </a:xfrm>
            <a:custGeom>
              <a:avLst/>
              <a:gdLst/>
              <a:ahLst/>
              <a:cxnLst/>
              <a:rect l="l" t="t" r="r" b="b"/>
              <a:pathLst>
                <a:path w="12192000" h="385445">
                  <a:moveTo>
                    <a:pt x="12192000" y="0"/>
                  </a:moveTo>
                  <a:lnTo>
                    <a:pt x="0" y="0"/>
                  </a:lnTo>
                  <a:lnTo>
                    <a:pt x="0" y="385063"/>
                  </a:lnTo>
                  <a:lnTo>
                    <a:pt x="12192000" y="385063"/>
                  </a:lnTo>
                  <a:lnTo>
                    <a:pt x="12192000" y="0"/>
                  </a:lnTo>
                  <a:close/>
                </a:path>
              </a:pathLst>
            </a:custGeom>
            <a:solidFill>
              <a:srgbClr val="8063A1"/>
            </a:solidFill>
          </p:spPr>
          <p:txBody>
            <a:bodyPr wrap="square" lIns="0" tIns="0" rIns="0" bIns="0" rtlCol="0"/>
            <a:lstStyle/>
            <a:p>
              <a:endParaRPr/>
            </a:p>
          </p:txBody>
        </p:sp>
        <p:sp>
          <p:nvSpPr>
            <p:cNvPr id="5" name="object 5"/>
            <p:cNvSpPr/>
            <p:nvPr/>
          </p:nvSpPr>
          <p:spPr>
            <a:xfrm>
              <a:off x="0" y="6472428"/>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9525">
              <a:solidFill>
                <a:srgbClr val="8063A1"/>
              </a:solidFill>
            </a:ln>
          </p:spPr>
          <p:txBody>
            <a:bodyPr wrap="square" lIns="0" tIns="0" rIns="0" bIns="0" rtlCol="0"/>
            <a:lstStyle/>
            <a:p>
              <a:endParaRPr/>
            </a:p>
          </p:txBody>
        </p:sp>
        <p:sp>
          <p:nvSpPr>
            <p:cNvPr id="6" name="object 6"/>
            <p:cNvSpPr/>
            <p:nvPr/>
          </p:nvSpPr>
          <p:spPr>
            <a:xfrm>
              <a:off x="0" y="6472428"/>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12700">
              <a:solidFill>
                <a:srgbClr val="8063A1"/>
              </a:solidFill>
            </a:ln>
          </p:spPr>
          <p:txBody>
            <a:bodyPr wrap="square" lIns="0" tIns="0" rIns="0" bIns="0" rtlCol="0"/>
            <a:lstStyle/>
            <a:p>
              <a:endParaRPr/>
            </a:p>
          </p:txBody>
        </p:sp>
      </p:grpSp>
      <p:grpSp>
        <p:nvGrpSpPr>
          <p:cNvPr id="7" name="object 7"/>
          <p:cNvGrpSpPr/>
          <p:nvPr/>
        </p:nvGrpSpPr>
        <p:grpSpPr>
          <a:xfrm>
            <a:off x="-6350" y="-6350"/>
            <a:ext cx="838835" cy="887730"/>
            <a:chOff x="-6350" y="-6350"/>
            <a:chExt cx="838835" cy="887730"/>
          </a:xfrm>
        </p:grpSpPr>
        <p:sp>
          <p:nvSpPr>
            <p:cNvPr id="8" name="object 8"/>
            <p:cNvSpPr/>
            <p:nvPr/>
          </p:nvSpPr>
          <p:spPr>
            <a:xfrm>
              <a:off x="0" y="0"/>
              <a:ext cx="826135" cy="875030"/>
            </a:xfrm>
            <a:custGeom>
              <a:avLst/>
              <a:gdLst/>
              <a:ahLst/>
              <a:cxnLst/>
              <a:rect l="l" t="t" r="r" b="b"/>
              <a:pathLst>
                <a:path w="826135" h="875030">
                  <a:moveTo>
                    <a:pt x="825881" y="0"/>
                  </a:moveTo>
                  <a:lnTo>
                    <a:pt x="0" y="0"/>
                  </a:lnTo>
                  <a:lnTo>
                    <a:pt x="0" y="874522"/>
                  </a:lnTo>
                  <a:lnTo>
                    <a:pt x="825881" y="0"/>
                  </a:lnTo>
                  <a:close/>
                </a:path>
              </a:pathLst>
            </a:custGeom>
            <a:solidFill>
              <a:srgbClr val="8063A1"/>
            </a:solidFill>
          </p:spPr>
          <p:txBody>
            <a:bodyPr wrap="square" lIns="0" tIns="0" rIns="0" bIns="0" rtlCol="0"/>
            <a:lstStyle/>
            <a:p>
              <a:endParaRPr/>
            </a:p>
          </p:txBody>
        </p:sp>
        <p:sp>
          <p:nvSpPr>
            <p:cNvPr id="9" name="object 9"/>
            <p:cNvSpPr/>
            <p:nvPr/>
          </p:nvSpPr>
          <p:spPr>
            <a:xfrm>
              <a:off x="0" y="0"/>
              <a:ext cx="826135" cy="875030"/>
            </a:xfrm>
            <a:custGeom>
              <a:avLst/>
              <a:gdLst/>
              <a:ahLst/>
              <a:cxnLst/>
              <a:rect l="l" t="t" r="r" b="b"/>
              <a:pathLst>
                <a:path w="826135" h="875030">
                  <a:moveTo>
                    <a:pt x="825881" y="0"/>
                  </a:moveTo>
                  <a:lnTo>
                    <a:pt x="0" y="0"/>
                  </a:lnTo>
                  <a:lnTo>
                    <a:pt x="0" y="874522"/>
                  </a:lnTo>
                  <a:lnTo>
                    <a:pt x="825881" y="0"/>
                  </a:lnTo>
                  <a:close/>
                </a:path>
              </a:pathLst>
            </a:custGeom>
            <a:ln w="9525">
              <a:solidFill>
                <a:srgbClr val="8063A1"/>
              </a:solidFill>
            </a:ln>
          </p:spPr>
          <p:txBody>
            <a:bodyPr wrap="square" lIns="0" tIns="0" rIns="0" bIns="0" rtlCol="0"/>
            <a:lstStyle/>
            <a:p>
              <a:endParaRPr/>
            </a:p>
          </p:txBody>
        </p:sp>
        <p:sp>
          <p:nvSpPr>
            <p:cNvPr id="10" name="object 10"/>
            <p:cNvSpPr/>
            <p:nvPr/>
          </p:nvSpPr>
          <p:spPr>
            <a:xfrm>
              <a:off x="0" y="0"/>
              <a:ext cx="826135" cy="875030"/>
            </a:xfrm>
            <a:custGeom>
              <a:avLst/>
              <a:gdLst/>
              <a:ahLst/>
              <a:cxnLst/>
              <a:rect l="l" t="t" r="r" b="b"/>
              <a:pathLst>
                <a:path w="826135" h="875030">
                  <a:moveTo>
                    <a:pt x="825881" y="0"/>
                  </a:moveTo>
                  <a:lnTo>
                    <a:pt x="0" y="0"/>
                  </a:lnTo>
                  <a:lnTo>
                    <a:pt x="0" y="874522"/>
                  </a:lnTo>
                  <a:lnTo>
                    <a:pt x="825881" y="0"/>
                  </a:lnTo>
                  <a:close/>
                </a:path>
              </a:pathLst>
            </a:custGeom>
            <a:solidFill>
              <a:srgbClr val="8063A1"/>
            </a:solidFill>
          </p:spPr>
          <p:txBody>
            <a:bodyPr wrap="square" lIns="0" tIns="0" rIns="0" bIns="0" rtlCol="0"/>
            <a:lstStyle/>
            <a:p>
              <a:endParaRPr/>
            </a:p>
          </p:txBody>
        </p:sp>
        <p:sp>
          <p:nvSpPr>
            <p:cNvPr id="11" name="object 11"/>
            <p:cNvSpPr/>
            <p:nvPr/>
          </p:nvSpPr>
          <p:spPr>
            <a:xfrm>
              <a:off x="0" y="0"/>
              <a:ext cx="826135" cy="875030"/>
            </a:xfrm>
            <a:custGeom>
              <a:avLst/>
              <a:gdLst/>
              <a:ahLst/>
              <a:cxnLst/>
              <a:rect l="l" t="t" r="r" b="b"/>
              <a:pathLst>
                <a:path w="826135" h="875030">
                  <a:moveTo>
                    <a:pt x="0" y="0"/>
                  </a:moveTo>
                  <a:lnTo>
                    <a:pt x="825881" y="0"/>
                  </a:lnTo>
                  <a:lnTo>
                    <a:pt x="0" y="874522"/>
                  </a:lnTo>
                  <a:lnTo>
                    <a:pt x="0" y="0"/>
                  </a:lnTo>
                  <a:close/>
                </a:path>
              </a:pathLst>
            </a:custGeom>
            <a:ln w="12700">
              <a:solidFill>
                <a:srgbClr val="8063A1"/>
              </a:solidFill>
            </a:ln>
          </p:spPr>
          <p:txBody>
            <a:bodyPr wrap="square" lIns="0" tIns="0" rIns="0" bIns="0" rtlCol="0"/>
            <a:lstStyle/>
            <a:p>
              <a:endParaRPr/>
            </a:p>
          </p:txBody>
        </p:sp>
      </p:grpSp>
      <p:sp>
        <p:nvSpPr>
          <p:cNvPr id="12" name="object 12"/>
          <p:cNvSpPr txBox="1"/>
          <p:nvPr/>
        </p:nvSpPr>
        <p:spPr>
          <a:xfrm>
            <a:off x="75692" y="5501436"/>
            <a:ext cx="2069464" cy="892175"/>
          </a:xfrm>
          <a:prstGeom prst="rect">
            <a:avLst/>
          </a:prstGeom>
        </p:spPr>
        <p:txBody>
          <a:bodyPr vert="horz" wrap="square" lIns="0" tIns="10160" rIns="0" bIns="0" rtlCol="0">
            <a:spAutoFit/>
          </a:bodyPr>
          <a:lstStyle/>
          <a:p>
            <a:pPr marL="12700" marR="5080">
              <a:lnSpc>
                <a:spcPts val="3470"/>
              </a:lnSpc>
              <a:spcBef>
                <a:spcPts val="80"/>
              </a:spcBef>
            </a:pPr>
            <a:r>
              <a:rPr sz="2800" dirty="0">
                <a:latin typeface="Calibri"/>
                <a:cs typeface="Calibri"/>
              </a:rPr>
              <a:t>Reese</a:t>
            </a:r>
            <a:r>
              <a:rPr sz="2800" spc="-120" dirty="0">
                <a:latin typeface="Calibri"/>
                <a:cs typeface="Calibri"/>
              </a:rPr>
              <a:t> </a:t>
            </a:r>
            <a:r>
              <a:rPr sz="2800" spc="-25" dirty="0">
                <a:latin typeface="Calibri"/>
                <a:cs typeface="Calibri"/>
              </a:rPr>
              <a:t>Pearsall </a:t>
            </a:r>
            <a:r>
              <a:rPr sz="2800" dirty="0">
                <a:latin typeface="Calibri"/>
                <a:cs typeface="Calibri"/>
              </a:rPr>
              <a:t>Fall</a:t>
            </a:r>
            <a:r>
              <a:rPr sz="2800" spc="-60" dirty="0">
                <a:latin typeface="Calibri"/>
                <a:cs typeface="Calibri"/>
              </a:rPr>
              <a:t> </a:t>
            </a:r>
            <a:r>
              <a:rPr sz="2800" spc="-20" dirty="0">
                <a:latin typeface="Calibri"/>
                <a:cs typeface="Calibri"/>
              </a:rPr>
              <a:t>202</a:t>
            </a:r>
            <a:r>
              <a:rPr lang="en-US" sz="2800" spc="-20" dirty="0">
                <a:latin typeface="Calibri"/>
                <a:cs typeface="Calibri"/>
              </a:rPr>
              <a:t>4</a:t>
            </a:r>
            <a:endParaRPr sz="2800" dirty="0">
              <a:latin typeface="Calibri"/>
              <a:cs typeface="Calibri"/>
            </a:endParaRPr>
          </a:p>
        </p:txBody>
      </p:sp>
      <p:sp>
        <p:nvSpPr>
          <p:cNvPr id="13" name="object 13"/>
          <p:cNvSpPr txBox="1"/>
          <p:nvPr/>
        </p:nvSpPr>
        <p:spPr>
          <a:xfrm>
            <a:off x="90931" y="6525259"/>
            <a:ext cx="5896610" cy="258404"/>
          </a:xfrm>
          <a:prstGeom prst="rect">
            <a:avLst/>
          </a:prstGeom>
        </p:spPr>
        <p:txBody>
          <a:bodyPr vert="horz" wrap="square" lIns="0" tIns="12065" rIns="0" bIns="0" rtlCol="0">
            <a:spAutoFit/>
          </a:bodyPr>
          <a:lstStyle/>
          <a:p>
            <a:pPr marL="12700">
              <a:lnSpc>
                <a:spcPct val="100000"/>
              </a:lnSpc>
              <a:spcBef>
                <a:spcPts val="95"/>
              </a:spcBef>
            </a:pPr>
            <a:r>
              <a:rPr lang="en-US" sz="1600" u="sng" spc="-10" dirty="0">
                <a:solidFill>
                  <a:schemeClr val="bg1"/>
                </a:solidFill>
                <a:uFill>
                  <a:solidFill>
                    <a:srgbClr val="FFFFFF"/>
                  </a:solidFill>
                </a:uFill>
                <a:latin typeface="Calibri"/>
                <a:cs typeface="Calibri"/>
                <a:hlinkClick r:id="rId2">
                  <a:extLst>
                    <a:ext uri="{A12FA001-AC4F-418D-AE19-62706E023703}">
                      <ahyp:hlinkClr xmlns:ahyp="http://schemas.microsoft.com/office/drawing/2018/hyperlinkcolor" val="tx"/>
                    </a:ext>
                  </a:extLst>
                </a:hlinkClick>
              </a:rPr>
              <a:t>https://www.cs.montana.edu/pearsall/classes/fall2024/466/main.html</a:t>
            </a:r>
            <a:endParaRPr sz="1600" dirty="0">
              <a:solidFill>
                <a:schemeClr val="bg1"/>
              </a:solidFill>
              <a:latin typeface="Calibri"/>
              <a:cs typeface="Calibri"/>
            </a:endParaRPr>
          </a:p>
        </p:txBody>
      </p:sp>
      <p:pic>
        <p:nvPicPr>
          <p:cNvPr id="14" name="object 14"/>
          <p:cNvPicPr/>
          <p:nvPr/>
        </p:nvPicPr>
        <p:blipFill>
          <a:blip r:embed="rId3" cstate="print"/>
          <a:stretch>
            <a:fillRect/>
          </a:stretch>
        </p:blipFill>
        <p:spPr>
          <a:xfrm>
            <a:off x="10058400" y="6464808"/>
            <a:ext cx="1467611" cy="370330"/>
          </a:xfrm>
          <a:prstGeom prst="rect">
            <a:avLst/>
          </a:prstGeom>
        </p:spPr>
      </p:pic>
      <p:sp>
        <p:nvSpPr>
          <p:cNvPr id="15" name="object 15"/>
          <p:cNvSpPr txBox="1"/>
          <p:nvPr/>
        </p:nvSpPr>
        <p:spPr>
          <a:xfrm>
            <a:off x="11962892" y="6519164"/>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a:t>
            </a:r>
            <a:endParaRPr sz="1800">
              <a:latin typeface="Arial"/>
              <a:cs typeface="Arial"/>
            </a:endParaRPr>
          </a:p>
        </p:txBody>
      </p:sp>
      <p:sp>
        <p:nvSpPr>
          <p:cNvPr id="16" name="object 16"/>
          <p:cNvSpPr txBox="1"/>
          <p:nvPr/>
        </p:nvSpPr>
        <p:spPr>
          <a:xfrm>
            <a:off x="6634988" y="6556654"/>
            <a:ext cx="2646045" cy="208279"/>
          </a:xfrm>
          <a:prstGeom prst="rect">
            <a:avLst/>
          </a:prstGeom>
        </p:spPr>
        <p:txBody>
          <a:bodyPr vert="horz" wrap="square" lIns="0" tIns="12700" rIns="0" bIns="0" rtlCol="0">
            <a:spAutoFit/>
          </a:bodyPr>
          <a:lstStyle/>
          <a:p>
            <a:pPr marL="12700">
              <a:lnSpc>
                <a:spcPct val="100000"/>
              </a:lnSpc>
              <a:spcBef>
                <a:spcPts val="100"/>
              </a:spcBef>
            </a:pPr>
            <a:r>
              <a:rPr sz="1200" i="1" dirty="0">
                <a:latin typeface="Arial"/>
                <a:cs typeface="Arial"/>
              </a:rPr>
              <a:t>*All</a:t>
            </a:r>
            <a:r>
              <a:rPr sz="1200" i="1" spc="-25" dirty="0">
                <a:latin typeface="Arial"/>
                <a:cs typeface="Arial"/>
              </a:rPr>
              <a:t> </a:t>
            </a:r>
            <a:r>
              <a:rPr sz="1200" i="1" dirty="0">
                <a:latin typeface="Arial"/>
                <a:cs typeface="Arial"/>
              </a:rPr>
              <a:t>images</a:t>
            </a:r>
            <a:r>
              <a:rPr sz="1200" i="1" spc="-15" dirty="0">
                <a:latin typeface="Arial"/>
                <a:cs typeface="Arial"/>
              </a:rPr>
              <a:t> </a:t>
            </a:r>
            <a:r>
              <a:rPr sz="1200" i="1" dirty="0">
                <a:latin typeface="Arial"/>
                <a:cs typeface="Arial"/>
              </a:rPr>
              <a:t>are</a:t>
            </a:r>
            <a:r>
              <a:rPr sz="1200" i="1" spc="-20" dirty="0">
                <a:latin typeface="Arial"/>
                <a:cs typeface="Arial"/>
              </a:rPr>
              <a:t> </a:t>
            </a:r>
            <a:r>
              <a:rPr sz="1200" i="1" dirty="0">
                <a:latin typeface="Arial"/>
                <a:cs typeface="Arial"/>
              </a:rPr>
              <a:t>stolen</a:t>
            </a:r>
            <a:r>
              <a:rPr sz="1200" i="1" spc="-25" dirty="0">
                <a:latin typeface="Arial"/>
                <a:cs typeface="Arial"/>
              </a:rPr>
              <a:t> </a:t>
            </a:r>
            <a:r>
              <a:rPr sz="1200" i="1" dirty="0">
                <a:latin typeface="Arial"/>
                <a:cs typeface="Arial"/>
              </a:rPr>
              <a:t>from</a:t>
            </a:r>
            <a:r>
              <a:rPr sz="1200" i="1" spc="-15" dirty="0">
                <a:latin typeface="Arial"/>
                <a:cs typeface="Arial"/>
              </a:rPr>
              <a:t> </a:t>
            </a:r>
            <a:r>
              <a:rPr sz="1200" i="1" dirty="0">
                <a:latin typeface="Arial"/>
                <a:cs typeface="Arial"/>
              </a:rPr>
              <a:t>the</a:t>
            </a:r>
            <a:r>
              <a:rPr sz="1200" i="1" spc="-25" dirty="0">
                <a:latin typeface="Arial"/>
                <a:cs typeface="Arial"/>
              </a:rPr>
              <a:t> </a:t>
            </a:r>
            <a:r>
              <a:rPr sz="1200" i="1" spc="-10" dirty="0">
                <a:latin typeface="Arial"/>
                <a:cs typeface="Arial"/>
              </a:rPr>
              <a:t>internet</a:t>
            </a:r>
            <a:endParaRPr sz="12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10</a:t>
            </a:fld>
            <a:endParaRPr spc="-5" dirty="0"/>
          </a:p>
        </p:txBody>
      </p:sp>
      <p:sp>
        <p:nvSpPr>
          <p:cNvPr id="3" name="object 2">
            <a:extLst>
              <a:ext uri="{FF2B5EF4-FFF2-40B4-BE49-F238E27FC236}">
                <a16:creationId xmlns:a16="http://schemas.microsoft.com/office/drawing/2014/main" id="{F062F7A7-6AC8-3AB4-3576-A9C1A0900CE2}"/>
              </a:ext>
            </a:extLst>
          </p:cNvPr>
          <p:cNvSpPr txBox="1">
            <a:spLocks noGrp="1"/>
          </p:cNvSpPr>
          <p:nvPr>
            <p:ph type="title"/>
          </p:nvPr>
        </p:nvSpPr>
        <p:spPr>
          <a:xfrm>
            <a:off x="100076" y="99771"/>
            <a:ext cx="5624830" cy="399725"/>
          </a:xfrm>
          <a:prstGeom prst="rect">
            <a:avLst/>
          </a:prstGeom>
        </p:spPr>
        <p:txBody>
          <a:bodyPr vert="horz" wrap="square" lIns="0" tIns="91059" rIns="0" bIns="0" rtlCol="0">
            <a:spAutoFit/>
          </a:bodyPr>
          <a:lstStyle/>
          <a:p>
            <a:pPr marL="219710">
              <a:lnSpc>
                <a:spcPct val="100000"/>
              </a:lnSpc>
              <a:spcBef>
                <a:spcPts val="105"/>
              </a:spcBef>
            </a:pPr>
            <a:r>
              <a:rPr lang="en-US" sz="2000" b="1" spc="-10" dirty="0">
                <a:latin typeface="Arial"/>
                <a:cs typeface="Arial"/>
              </a:rPr>
              <a:t>TLS</a:t>
            </a:r>
            <a:endParaRPr sz="2000" dirty="0">
              <a:latin typeface="Arial"/>
              <a:cs typeface="Arial"/>
            </a:endParaRPr>
          </a:p>
        </p:txBody>
      </p:sp>
      <p:sp>
        <p:nvSpPr>
          <p:cNvPr id="2" name="Rectangle 1">
            <a:extLst>
              <a:ext uri="{FF2B5EF4-FFF2-40B4-BE49-F238E27FC236}">
                <a16:creationId xmlns:a16="http://schemas.microsoft.com/office/drawing/2014/main" id="{EC9D0B81-8F4B-97F6-CB74-CB877B58E90A}"/>
              </a:ext>
            </a:extLst>
          </p:cNvPr>
          <p:cNvSpPr>
            <a:spLocks noChangeArrowheads="1"/>
          </p:cNvSpPr>
          <p:nvPr/>
        </p:nvSpPr>
        <p:spPr bwMode="auto">
          <a:xfrm>
            <a:off x="457200" y="808579"/>
            <a:ext cx="951064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The client sends a list of cryptographic algorithms it supports, along with a client nonce.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From the list, the server chooses a symmetric algorithm (for example, AES) and a public key algorithm (for example, RSA with a specific key length), and HMAC algorithm (MD5 or SHA-1) along with the HMAC keys. It sends back to the client its choices, as well as a certificate and a server nonce.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The client verifies the certificate, extracts the server’s public key, generates a Pre-Master Secret (PMS), encrypts the PMS with the server’s public key, and sends the encrypted PMS to the server.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Using the same key derivation function (as specified by the TLS standard), the client and server independently compute the Master Secret (MS) from the PMS and nonces. The MS is then sliced up to generate the two encryption and two HMAC keys. Furthermore, when the chosen symmetric cipher employs CBC (such as 3DES or AES), then two Initialization Vectors (IVs)—one for each side of the connection—are also obtained from the MS. Henceforth, all messages sent between client and server are encrypted and authenticated (with the HMAC).</a:t>
            </a:r>
          </a:p>
        </p:txBody>
      </p:sp>
    </p:spTree>
    <p:extLst>
      <p:ext uri="{BB962C8B-B14F-4D97-AF65-F5344CB8AC3E}">
        <p14:creationId xmlns:p14="http://schemas.microsoft.com/office/powerpoint/2010/main" val="202299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11</a:t>
            </a:fld>
            <a:endParaRPr spc="-5" dirty="0"/>
          </a:p>
        </p:txBody>
      </p:sp>
      <p:sp>
        <p:nvSpPr>
          <p:cNvPr id="3" name="object 2">
            <a:extLst>
              <a:ext uri="{FF2B5EF4-FFF2-40B4-BE49-F238E27FC236}">
                <a16:creationId xmlns:a16="http://schemas.microsoft.com/office/drawing/2014/main" id="{F062F7A7-6AC8-3AB4-3576-A9C1A0900CE2}"/>
              </a:ext>
            </a:extLst>
          </p:cNvPr>
          <p:cNvSpPr txBox="1">
            <a:spLocks noGrp="1"/>
          </p:cNvSpPr>
          <p:nvPr>
            <p:ph type="title"/>
          </p:nvPr>
        </p:nvSpPr>
        <p:spPr>
          <a:xfrm>
            <a:off x="100076" y="99771"/>
            <a:ext cx="5624830" cy="399725"/>
          </a:xfrm>
          <a:prstGeom prst="rect">
            <a:avLst/>
          </a:prstGeom>
        </p:spPr>
        <p:txBody>
          <a:bodyPr vert="horz" wrap="square" lIns="0" tIns="91059" rIns="0" bIns="0" rtlCol="0">
            <a:spAutoFit/>
          </a:bodyPr>
          <a:lstStyle/>
          <a:p>
            <a:pPr marL="219710">
              <a:lnSpc>
                <a:spcPct val="100000"/>
              </a:lnSpc>
              <a:spcBef>
                <a:spcPts val="105"/>
              </a:spcBef>
            </a:pPr>
            <a:r>
              <a:rPr lang="en-US" sz="2000" b="1" spc="-10" dirty="0">
                <a:latin typeface="Arial"/>
                <a:cs typeface="Arial"/>
              </a:rPr>
              <a:t>TLS</a:t>
            </a:r>
            <a:endParaRPr sz="2000" dirty="0">
              <a:latin typeface="Arial"/>
              <a:cs typeface="Arial"/>
            </a:endParaRPr>
          </a:p>
        </p:txBody>
      </p:sp>
      <p:sp>
        <p:nvSpPr>
          <p:cNvPr id="2" name="Rectangle 1">
            <a:extLst>
              <a:ext uri="{FF2B5EF4-FFF2-40B4-BE49-F238E27FC236}">
                <a16:creationId xmlns:a16="http://schemas.microsoft.com/office/drawing/2014/main" id="{EC9D0B81-8F4B-97F6-CB74-CB877B58E90A}"/>
              </a:ext>
            </a:extLst>
          </p:cNvPr>
          <p:cNvSpPr>
            <a:spLocks noChangeArrowheads="1"/>
          </p:cNvSpPr>
          <p:nvPr/>
        </p:nvSpPr>
        <p:spPr bwMode="auto">
          <a:xfrm>
            <a:off x="457200" y="531580"/>
            <a:ext cx="951064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The client sends a list of cryptographic algorithms it supports, along with a client nonce.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From the list, the server chooses a symmetric algorithm (for example, AES) and a public key algorithm (for example, RSA with a specific key length), and HMAC algorithm (MD5 or SHA-1) along with the HMAC keys. It sends back to the client its choices, as well as a certificate and a server nonce.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The client verifies the certificate, extracts the server’s public key, generates a Pre-Master Secret (PMS), encrypts the PMS with the server’s public key, and sends the encrypted PMS to the server.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Using the same key derivation function (as specified by the TLS standard), the client and server independently compute the Master Secret (MS) from the PMS and nonces. The MS is then sliced up to generate the two encryption and two HMAC keys. Furthermore, when the chosen symmetric cipher employs CBC (such as 3DES or AES), then two Initialization Vectors (IVs)—one for each side of the connection—are also obtained from the MS. Henceforth, all messages sent between client and server are encrypted and authenticated (with the HMAC).</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The client sends the HMAC of all the handshake messages.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The server sends the HMAC of all the handshake messages. </a:t>
            </a:r>
          </a:p>
        </p:txBody>
      </p:sp>
    </p:spTree>
    <p:extLst>
      <p:ext uri="{BB962C8B-B14F-4D97-AF65-F5344CB8AC3E}">
        <p14:creationId xmlns:p14="http://schemas.microsoft.com/office/powerpoint/2010/main" val="1439593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12</a:t>
            </a:fld>
            <a:endParaRPr spc="-5" dirty="0"/>
          </a:p>
        </p:txBody>
      </p:sp>
      <p:sp>
        <p:nvSpPr>
          <p:cNvPr id="3" name="object 2">
            <a:extLst>
              <a:ext uri="{FF2B5EF4-FFF2-40B4-BE49-F238E27FC236}">
                <a16:creationId xmlns:a16="http://schemas.microsoft.com/office/drawing/2014/main" id="{F062F7A7-6AC8-3AB4-3576-A9C1A0900CE2}"/>
              </a:ext>
            </a:extLst>
          </p:cNvPr>
          <p:cNvSpPr txBox="1">
            <a:spLocks noGrp="1"/>
          </p:cNvSpPr>
          <p:nvPr>
            <p:ph type="title"/>
          </p:nvPr>
        </p:nvSpPr>
        <p:spPr>
          <a:xfrm>
            <a:off x="36095" y="8021"/>
            <a:ext cx="5624830" cy="399725"/>
          </a:xfrm>
          <a:prstGeom prst="rect">
            <a:avLst/>
          </a:prstGeom>
        </p:spPr>
        <p:txBody>
          <a:bodyPr vert="horz" wrap="square" lIns="0" tIns="91059" rIns="0" bIns="0" rtlCol="0">
            <a:spAutoFit/>
          </a:bodyPr>
          <a:lstStyle/>
          <a:p>
            <a:pPr marL="219710">
              <a:lnSpc>
                <a:spcPct val="100000"/>
              </a:lnSpc>
              <a:spcBef>
                <a:spcPts val="105"/>
              </a:spcBef>
            </a:pPr>
            <a:r>
              <a:rPr lang="en-US" sz="2000" b="1" spc="-10" dirty="0">
                <a:latin typeface="Arial"/>
                <a:cs typeface="Arial"/>
              </a:rPr>
              <a:t>TLS</a:t>
            </a:r>
            <a:endParaRPr sz="2000" dirty="0">
              <a:latin typeface="Arial"/>
              <a:cs typeface="Arial"/>
            </a:endParaRPr>
          </a:p>
        </p:txBody>
      </p:sp>
      <p:pic>
        <p:nvPicPr>
          <p:cNvPr id="8" name="Picture 7">
            <a:extLst>
              <a:ext uri="{FF2B5EF4-FFF2-40B4-BE49-F238E27FC236}">
                <a16:creationId xmlns:a16="http://schemas.microsoft.com/office/drawing/2014/main" id="{15ABCF2B-A359-A48A-C026-55D8118DA829}"/>
              </a:ext>
            </a:extLst>
          </p:cNvPr>
          <p:cNvPicPr>
            <a:picLocks noChangeAspect="1"/>
          </p:cNvPicPr>
          <p:nvPr/>
        </p:nvPicPr>
        <p:blipFill>
          <a:blip r:embed="rId2"/>
          <a:stretch>
            <a:fillRect/>
          </a:stretch>
        </p:blipFill>
        <p:spPr>
          <a:xfrm>
            <a:off x="838200" y="1981200"/>
            <a:ext cx="10029825" cy="3209925"/>
          </a:xfrm>
          <a:prstGeom prst="rect">
            <a:avLst/>
          </a:prstGeom>
        </p:spPr>
      </p:pic>
      <p:sp>
        <p:nvSpPr>
          <p:cNvPr id="9" name="TextBox 8">
            <a:extLst>
              <a:ext uri="{FF2B5EF4-FFF2-40B4-BE49-F238E27FC236}">
                <a16:creationId xmlns:a16="http://schemas.microsoft.com/office/drawing/2014/main" id="{F6FE893F-6C4A-2387-B9B6-7066DA2DB7E2}"/>
              </a:ext>
            </a:extLst>
          </p:cNvPr>
          <p:cNvSpPr txBox="1"/>
          <p:nvPr/>
        </p:nvSpPr>
        <p:spPr>
          <a:xfrm>
            <a:off x="1447800" y="1066800"/>
            <a:ext cx="6442789" cy="369332"/>
          </a:xfrm>
          <a:prstGeom prst="rect">
            <a:avLst/>
          </a:prstGeom>
          <a:noFill/>
        </p:spPr>
        <p:txBody>
          <a:bodyPr wrap="none" rtlCol="0">
            <a:spAutoFit/>
          </a:bodyPr>
          <a:lstStyle/>
          <a:p>
            <a:r>
              <a:rPr lang="en-US" dirty="0"/>
              <a:t>The TLS Master secret, or “session key” consists of four keys</a:t>
            </a:r>
          </a:p>
        </p:txBody>
      </p:sp>
    </p:spTree>
    <p:extLst>
      <p:ext uri="{BB962C8B-B14F-4D97-AF65-F5344CB8AC3E}">
        <p14:creationId xmlns:p14="http://schemas.microsoft.com/office/powerpoint/2010/main" val="3311273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13</a:t>
            </a:fld>
            <a:endParaRPr spc="-5" dirty="0"/>
          </a:p>
        </p:txBody>
      </p:sp>
      <p:sp>
        <p:nvSpPr>
          <p:cNvPr id="5" name="TextBox 4">
            <a:extLst>
              <a:ext uri="{FF2B5EF4-FFF2-40B4-BE49-F238E27FC236}">
                <a16:creationId xmlns:a16="http://schemas.microsoft.com/office/drawing/2014/main" id="{AB83BFC8-68CD-1EB9-BF7F-B6831BBAB91E}"/>
              </a:ext>
            </a:extLst>
          </p:cNvPr>
          <p:cNvSpPr txBox="1"/>
          <p:nvPr/>
        </p:nvSpPr>
        <p:spPr>
          <a:xfrm>
            <a:off x="76200" y="76200"/>
            <a:ext cx="3624710" cy="461665"/>
          </a:xfrm>
          <a:prstGeom prst="rect">
            <a:avLst/>
          </a:prstGeom>
          <a:noFill/>
        </p:spPr>
        <p:txBody>
          <a:bodyPr wrap="none" rtlCol="0">
            <a:spAutoFit/>
          </a:bodyPr>
          <a:lstStyle/>
          <a:p>
            <a:r>
              <a:rPr lang="en-US" sz="2400" b="1" dirty="0"/>
              <a:t>Network-Layer Security</a:t>
            </a:r>
          </a:p>
        </p:txBody>
      </p:sp>
      <p:pic>
        <p:nvPicPr>
          <p:cNvPr id="7" name="Picture 2" descr="IPv4 - Wikipedia">
            <a:extLst>
              <a:ext uri="{FF2B5EF4-FFF2-40B4-BE49-F238E27FC236}">
                <a16:creationId xmlns:a16="http://schemas.microsoft.com/office/drawing/2014/main" id="{87E6375F-6EA7-9393-400F-C6E5262F8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4800600" cy="28349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F6B0D24-416A-F83A-BC7C-C50F113B6645}"/>
              </a:ext>
            </a:extLst>
          </p:cNvPr>
          <p:cNvSpPr txBox="1"/>
          <p:nvPr/>
        </p:nvSpPr>
        <p:spPr>
          <a:xfrm>
            <a:off x="5562600" y="872538"/>
            <a:ext cx="6324600" cy="646331"/>
          </a:xfrm>
          <a:prstGeom prst="rect">
            <a:avLst/>
          </a:prstGeom>
          <a:noFill/>
        </p:spPr>
        <p:txBody>
          <a:bodyPr wrap="square" rtlCol="0">
            <a:spAutoFit/>
          </a:bodyPr>
          <a:lstStyle/>
          <a:p>
            <a:r>
              <a:rPr lang="en-US" dirty="0"/>
              <a:t>We have security at the transport layer, but we might also desire security at a network-layer level</a:t>
            </a:r>
          </a:p>
        </p:txBody>
      </p:sp>
      <p:cxnSp>
        <p:nvCxnSpPr>
          <p:cNvPr id="11" name="Straight Arrow Connector 10">
            <a:extLst>
              <a:ext uri="{FF2B5EF4-FFF2-40B4-BE49-F238E27FC236}">
                <a16:creationId xmlns:a16="http://schemas.microsoft.com/office/drawing/2014/main" id="{65115834-53B1-9C86-7F72-ACEE2680C49A}"/>
              </a:ext>
            </a:extLst>
          </p:cNvPr>
          <p:cNvCxnSpPr>
            <a:cxnSpLocks/>
          </p:cNvCxnSpPr>
          <p:nvPr/>
        </p:nvCxnSpPr>
        <p:spPr>
          <a:xfrm flipV="1">
            <a:off x="1871222" y="3459742"/>
            <a:ext cx="5334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C66E04C-92FF-F046-60DC-04F73DFFD440}"/>
              </a:ext>
            </a:extLst>
          </p:cNvPr>
          <p:cNvSpPr txBox="1"/>
          <p:nvPr/>
        </p:nvSpPr>
        <p:spPr>
          <a:xfrm>
            <a:off x="228600" y="3916942"/>
            <a:ext cx="4114800" cy="923330"/>
          </a:xfrm>
          <a:prstGeom prst="rect">
            <a:avLst/>
          </a:prstGeom>
          <a:noFill/>
        </p:spPr>
        <p:txBody>
          <a:bodyPr wrap="square" rtlCol="0">
            <a:spAutoFit/>
          </a:bodyPr>
          <a:lstStyle/>
          <a:p>
            <a:r>
              <a:rPr lang="en-US" dirty="0"/>
              <a:t>This could be a </a:t>
            </a:r>
            <a:r>
              <a:rPr lang="en-US" b="1" dirty="0"/>
              <a:t>TCP </a:t>
            </a:r>
            <a:r>
              <a:rPr lang="en-US" dirty="0"/>
              <a:t>segment (unencrypted), </a:t>
            </a:r>
            <a:r>
              <a:rPr lang="en-US" b="1" dirty="0"/>
              <a:t>TLS</a:t>
            </a:r>
            <a:r>
              <a:rPr lang="en-US" dirty="0"/>
              <a:t> segment, </a:t>
            </a:r>
            <a:r>
              <a:rPr lang="en-US" b="1" dirty="0"/>
              <a:t>UDP</a:t>
            </a:r>
            <a:r>
              <a:rPr lang="en-US" dirty="0"/>
              <a:t> segment, </a:t>
            </a:r>
            <a:r>
              <a:rPr lang="en-US" b="1" dirty="0"/>
              <a:t>ICMP</a:t>
            </a:r>
            <a:r>
              <a:rPr lang="en-US" dirty="0"/>
              <a:t> packet </a:t>
            </a:r>
            <a:r>
              <a:rPr lang="en-US" dirty="0" err="1"/>
              <a:t>etc</a:t>
            </a:r>
            <a:endParaRPr lang="en-US" dirty="0"/>
          </a:p>
        </p:txBody>
      </p:sp>
      <p:sp>
        <p:nvSpPr>
          <p:cNvPr id="13" name="TextBox 12">
            <a:extLst>
              <a:ext uri="{FF2B5EF4-FFF2-40B4-BE49-F238E27FC236}">
                <a16:creationId xmlns:a16="http://schemas.microsoft.com/office/drawing/2014/main" id="{61BE33CE-6E2B-2124-3685-4F499CF5B6DD}"/>
              </a:ext>
            </a:extLst>
          </p:cNvPr>
          <p:cNvSpPr txBox="1"/>
          <p:nvPr/>
        </p:nvSpPr>
        <p:spPr>
          <a:xfrm>
            <a:off x="5540688" y="1793988"/>
            <a:ext cx="6324600" cy="923330"/>
          </a:xfrm>
          <a:prstGeom prst="rect">
            <a:avLst/>
          </a:prstGeom>
          <a:noFill/>
        </p:spPr>
        <p:txBody>
          <a:bodyPr wrap="square" rtlCol="0">
            <a:spAutoFit/>
          </a:bodyPr>
          <a:lstStyle/>
          <a:p>
            <a:r>
              <a:rPr lang="en-US" b="1" dirty="0"/>
              <a:t>The IP security protocol (IPsec) </a:t>
            </a:r>
            <a:r>
              <a:rPr lang="en-US" dirty="0"/>
              <a:t>provides data integrity, origin authentication, attack prevention, and confidentiality at the network-layer</a:t>
            </a:r>
          </a:p>
        </p:txBody>
      </p:sp>
      <p:sp>
        <p:nvSpPr>
          <p:cNvPr id="14" name="TextBox 13">
            <a:extLst>
              <a:ext uri="{FF2B5EF4-FFF2-40B4-BE49-F238E27FC236}">
                <a16:creationId xmlns:a16="http://schemas.microsoft.com/office/drawing/2014/main" id="{77970138-AC4C-E981-2B45-9969819E67B8}"/>
              </a:ext>
            </a:extLst>
          </p:cNvPr>
          <p:cNvSpPr txBox="1"/>
          <p:nvPr/>
        </p:nvSpPr>
        <p:spPr>
          <a:xfrm>
            <a:off x="228600" y="592730"/>
            <a:ext cx="1569660" cy="369332"/>
          </a:xfrm>
          <a:prstGeom prst="rect">
            <a:avLst/>
          </a:prstGeom>
          <a:noFill/>
        </p:spPr>
        <p:txBody>
          <a:bodyPr wrap="none" rtlCol="0">
            <a:spAutoFit/>
          </a:bodyPr>
          <a:lstStyle/>
          <a:p>
            <a:r>
              <a:rPr lang="en-US" dirty="0"/>
              <a:t>(IPv4 Packet)</a:t>
            </a:r>
          </a:p>
        </p:txBody>
      </p:sp>
      <p:sp>
        <p:nvSpPr>
          <p:cNvPr id="15" name="TextBox 14">
            <a:extLst>
              <a:ext uri="{FF2B5EF4-FFF2-40B4-BE49-F238E27FC236}">
                <a16:creationId xmlns:a16="http://schemas.microsoft.com/office/drawing/2014/main" id="{EB5112CD-65FD-3143-911F-58DA67AB7545}"/>
              </a:ext>
            </a:extLst>
          </p:cNvPr>
          <p:cNvSpPr txBox="1"/>
          <p:nvPr/>
        </p:nvSpPr>
        <p:spPr>
          <a:xfrm>
            <a:off x="5540688" y="3074116"/>
            <a:ext cx="6773064" cy="646331"/>
          </a:xfrm>
          <a:prstGeom prst="rect">
            <a:avLst/>
          </a:prstGeom>
          <a:noFill/>
        </p:spPr>
        <p:txBody>
          <a:bodyPr wrap="square" rtlCol="0">
            <a:spAutoFit/>
          </a:bodyPr>
          <a:lstStyle/>
          <a:p>
            <a:r>
              <a:rPr lang="en-US" dirty="0"/>
              <a:t>IPsec is most commonly seen when using a </a:t>
            </a:r>
            <a:r>
              <a:rPr lang="en-US" b="1" dirty="0"/>
              <a:t>Virtual Private Network (VPN)</a:t>
            </a:r>
          </a:p>
        </p:txBody>
      </p:sp>
      <p:sp>
        <p:nvSpPr>
          <p:cNvPr id="16" name="TextBox 15">
            <a:extLst>
              <a:ext uri="{FF2B5EF4-FFF2-40B4-BE49-F238E27FC236}">
                <a16:creationId xmlns:a16="http://schemas.microsoft.com/office/drawing/2014/main" id="{FEB9E6E1-3495-CCAC-D33D-F3EA53BA346E}"/>
              </a:ext>
            </a:extLst>
          </p:cNvPr>
          <p:cNvSpPr txBox="1"/>
          <p:nvPr/>
        </p:nvSpPr>
        <p:spPr>
          <a:xfrm>
            <a:off x="4724400" y="4628189"/>
            <a:ext cx="7341042" cy="1200329"/>
          </a:xfrm>
          <a:prstGeom prst="rect">
            <a:avLst/>
          </a:prstGeom>
          <a:noFill/>
        </p:spPr>
        <p:txBody>
          <a:bodyPr wrap="square" rtlCol="0">
            <a:spAutoFit/>
          </a:bodyPr>
          <a:lstStyle/>
          <a:p>
            <a:r>
              <a:rPr lang="en-US" b="1" dirty="0"/>
              <a:t>Public Network-</a:t>
            </a:r>
            <a:r>
              <a:rPr lang="en-US" dirty="0"/>
              <a:t> Anyone can access/communicate with the devices on the network</a:t>
            </a:r>
          </a:p>
          <a:p>
            <a:r>
              <a:rPr lang="en-US" b="1" dirty="0"/>
              <a:t>Private Network-</a:t>
            </a:r>
            <a:r>
              <a:rPr lang="en-US" dirty="0"/>
              <a:t> Completely isolated from public internet, typically reserved for a particular institution (this can be costly)</a:t>
            </a:r>
            <a:endParaRPr lang="en-US" b="1" dirty="0"/>
          </a:p>
        </p:txBody>
      </p:sp>
    </p:spTree>
    <p:extLst>
      <p:ext uri="{BB962C8B-B14F-4D97-AF65-F5344CB8AC3E}">
        <p14:creationId xmlns:p14="http://schemas.microsoft.com/office/powerpoint/2010/main" val="311971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14</a:t>
            </a:fld>
            <a:endParaRPr spc="-5" dirty="0"/>
          </a:p>
        </p:txBody>
      </p:sp>
      <p:sp>
        <p:nvSpPr>
          <p:cNvPr id="2" name="TextBox 1">
            <a:extLst>
              <a:ext uri="{FF2B5EF4-FFF2-40B4-BE49-F238E27FC236}">
                <a16:creationId xmlns:a16="http://schemas.microsoft.com/office/drawing/2014/main" id="{4FFCDAE0-0085-018C-5FE9-65D29BD5372D}"/>
              </a:ext>
            </a:extLst>
          </p:cNvPr>
          <p:cNvSpPr txBox="1"/>
          <p:nvPr/>
        </p:nvSpPr>
        <p:spPr>
          <a:xfrm>
            <a:off x="76200" y="76200"/>
            <a:ext cx="989373" cy="461665"/>
          </a:xfrm>
          <a:prstGeom prst="rect">
            <a:avLst/>
          </a:prstGeom>
          <a:noFill/>
        </p:spPr>
        <p:txBody>
          <a:bodyPr wrap="none" rtlCol="0">
            <a:spAutoFit/>
          </a:bodyPr>
          <a:lstStyle/>
          <a:p>
            <a:r>
              <a:rPr lang="en-US" sz="2400" b="1" dirty="0"/>
              <a:t>VPNs</a:t>
            </a:r>
          </a:p>
        </p:txBody>
      </p:sp>
      <p:sp>
        <p:nvSpPr>
          <p:cNvPr id="3" name="TextBox 2">
            <a:extLst>
              <a:ext uri="{FF2B5EF4-FFF2-40B4-BE49-F238E27FC236}">
                <a16:creationId xmlns:a16="http://schemas.microsoft.com/office/drawing/2014/main" id="{CE20187D-7ADA-5161-1EBA-1F977FB46FB7}"/>
              </a:ext>
            </a:extLst>
          </p:cNvPr>
          <p:cNvSpPr txBox="1"/>
          <p:nvPr/>
        </p:nvSpPr>
        <p:spPr>
          <a:xfrm>
            <a:off x="1752600" y="76200"/>
            <a:ext cx="4343400" cy="584775"/>
          </a:xfrm>
          <a:prstGeom prst="rect">
            <a:avLst/>
          </a:prstGeom>
          <a:noFill/>
        </p:spPr>
        <p:txBody>
          <a:bodyPr wrap="square" rtlCol="0">
            <a:spAutoFit/>
          </a:bodyPr>
          <a:lstStyle/>
          <a:p>
            <a:r>
              <a:rPr lang="en-US" sz="1600" dirty="0"/>
              <a:t>IPsec is most commonly seen when using a </a:t>
            </a:r>
            <a:r>
              <a:rPr lang="en-US" sz="1600" b="1" dirty="0"/>
              <a:t>Virtual Private Network (VPN)</a:t>
            </a:r>
          </a:p>
        </p:txBody>
      </p:sp>
      <p:sp>
        <p:nvSpPr>
          <p:cNvPr id="4" name="TextBox 3">
            <a:extLst>
              <a:ext uri="{FF2B5EF4-FFF2-40B4-BE49-F238E27FC236}">
                <a16:creationId xmlns:a16="http://schemas.microsoft.com/office/drawing/2014/main" id="{60DC227D-34FD-7D59-46BF-B8C5B55BF925}"/>
              </a:ext>
            </a:extLst>
          </p:cNvPr>
          <p:cNvSpPr txBox="1"/>
          <p:nvPr/>
        </p:nvSpPr>
        <p:spPr>
          <a:xfrm>
            <a:off x="6362827" y="34586"/>
            <a:ext cx="5791200" cy="1077218"/>
          </a:xfrm>
          <a:prstGeom prst="rect">
            <a:avLst/>
          </a:prstGeom>
          <a:noFill/>
        </p:spPr>
        <p:txBody>
          <a:bodyPr wrap="square" rtlCol="0">
            <a:spAutoFit/>
          </a:bodyPr>
          <a:lstStyle/>
          <a:p>
            <a:r>
              <a:rPr lang="en-US" sz="1600" b="1" dirty="0"/>
              <a:t>Public Network-</a:t>
            </a:r>
            <a:r>
              <a:rPr lang="en-US" sz="1600" dirty="0"/>
              <a:t> Anyone can access/communicate with the devices on the network</a:t>
            </a:r>
          </a:p>
          <a:p>
            <a:r>
              <a:rPr lang="en-US" sz="1600" b="1" dirty="0"/>
              <a:t>Private Network-</a:t>
            </a:r>
            <a:r>
              <a:rPr lang="en-US" sz="1600" dirty="0"/>
              <a:t> Completely isolated from public internet, typically reserved for a particular institution (this can be costly)</a:t>
            </a:r>
            <a:endParaRPr lang="en-US" sz="1600" b="1" dirty="0"/>
          </a:p>
        </p:txBody>
      </p:sp>
      <p:sp>
        <p:nvSpPr>
          <p:cNvPr id="8" name="TextBox 7">
            <a:extLst>
              <a:ext uri="{FF2B5EF4-FFF2-40B4-BE49-F238E27FC236}">
                <a16:creationId xmlns:a16="http://schemas.microsoft.com/office/drawing/2014/main" id="{689D28DE-A650-1C0B-DB44-66A9DB026A3B}"/>
              </a:ext>
            </a:extLst>
          </p:cNvPr>
          <p:cNvSpPr txBox="1"/>
          <p:nvPr/>
        </p:nvSpPr>
        <p:spPr>
          <a:xfrm>
            <a:off x="304801" y="1371601"/>
            <a:ext cx="11049000" cy="923330"/>
          </a:xfrm>
          <a:prstGeom prst="rect">
            <a:avLst/>
          </a:prstGeom>
          <a:noFill/>
        </p:spPr>
        <p:txBody>
          <a:bodyPr wrap="square" rtlCol="0">
            <a:spAutoFit/>
          </a:bodyPr>
          <a:lstStyle/>
          <a:p>
            <a:r>
              <a:rPr lang="en-US" dirty="0"/>
              <a:t>VPNs extend a </a:t>
            </a:r>
            <a:r>
              <a:rPr lang="en-US" b="1" dirty="0"/>
              <a:t>private network </a:t>
            </a:r>
            <a:r>
              <a:rPr lang="en-US" dirty="0"/>
              <a:t>over a </a:t>
            </a:r>
            <a:r>
              <a:rPr lang="en-US" b="1" dirty="0"/>
              <a:t>public network</a:t>
            </a:r>
          </a:p>
          <a:p>
            <a:pPr marL="285750" indent="-285750">
              <a:buFont typeface="Arial" panose="020B0604020202020204" pitchFamily="34" charset="0"/>
              <a:buChar char="•"/>
            </a:pPr>
            <a:r>
              <a:rPr lang="en-US" dirty="0"/>
              <a:t>All messages get encrypted prior to entering any public network (using IPsec), and rerouted through a secure network</a:t>
            </a:r>
          </a:p>
        </p:txBody>
      </p:sp>
      <p:pic>
        <p:nvPicPr>
          <p:cNvPr id="9" name="Picture 8">
            <a:extLst>
              <a:ext uri="{FF2B5EF4-FFF2-40B4-BE49-F238E27FC236}">
                <a16:creationId xmlns:a16="http://schemas.microsoft.com/office/drawing/2014/main" id="{6CE0ED17-37CE-13BA-D30E-AEBCC3A1C17E}"/>
              </a:ext>
            </a:extLst>
          </p:cNvPr>
          <p:cNvPicPr>
            <a:picLocks noChangeAspect="1"/>
          </p:cNvPicPr>
          <p:nvPr/>
        </p:nvPicPr>
        <p:blipFill>
          <a:blip r:embed="rId2"/>
          <a:stretch>
            <a:fillRect/>
          </a:stretch>
        </p:blipFill>
        <p:spPr>
          <a:xfrm>
            <a:off x="228600" y="2514600"/>
            <a:ext cx="6596063" cy="3770258"/>
          </a:xfrm>
          <a:prstGeom prst="rect">
            <a:avLst/>
          </a:prstGeom>
        </p:spPr>
      </p:pic>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6EEC5188-7455-9EF2-292B-770F1E06CFE9}"/>
                  </a:ext>
                </a:extLst>
              </p14:cNvPr>
              <p14:cNvContentPartPr/>
              <p14:nvPr/>
            </p14:nvContentPartPr>
            <p14:xfrm>
              <a:off x="2227534" y="2808988"/>
              <a:ext cx="527760" cy="265680"/>
            </p14:xfrm>
          </p:contentPart>
        </mc:Choice>
        <mc:Fallback xmlns="">
          <p:pic>
            <p:nvPicPr>
              <p:cNvPr id="17" name="Ink 16">
                <a:extLst>
                  <a:ext uri="{FF2B5EF4-FFF2-40B4-BE49-F238E27FC236}">
                    <a16:creationId xmlns:a16="http://schemas.microsoft.com/office/drawing/2014/main" id="{6EEC5188-7455-9EF2-292B-770F1E06CFE9}"/>
                  </a:ext>
                </a:extLst>
              </p:cNvPr>
              <p:cNvPicPr/>
              <p:nvPr/>
            </p:nvPicPr>
            <p:blipFill>
              <a:blip r:embed="rId4"/>
              <a:stretch>
                <a:fillRect/>
              </a:stretch>
            </p:blipFill>
            <p:spPr>
              <a:xfrm>
                <a:off x="2173534" y="2700988"/>
                <a:ext cx="635400" cy="481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C2AEEC7B-DE9C-98F4-1848-B0F5C33ACE45}"/>
                  </a:ext>
                </a:extLst>
              </p14:cNvPr>
              <p14:cNvContentPartPr/>
              <p14:nvPr/>
            </p14:nvContentPartPr>
            <p14:xfrm>
              <a:off x="2258494" y="3719428"/>
              <a:ext cx="494640" cy="223920"/>
            </p14:xfrm>
          </p:contentPart>
        </mc:Choice>
        <mc:Fallback xmlns="">
          <p:pic>
            <p:nvPicPr>
              <p:cNvPr id="18" name="Ink 17">
                <a:extLst>
                  <a:ext uri="{FF2B5EF4-FFF2-40B4-BE49-F238E27FC236}">
                    <a16:creationId xmlns:a16="http://schemas.microsoft.com/office/drawing/2014/main" id="{C2AEEC7B-DE9C-98F4-1848-B0F5C33ACE45}"/>
                  </a:ext>
                </a:extLst>
              </p:cNvPr>
              <p:cNvPicPr/>
              <p:nvPr/>
            </p:nvPicPr>
            <p:blipFill>
              <a:blip r:embed="rId6"/>
              <a:stretch>
                <a:fillRect/>
              </a:stretch>
            </p:blipFill>
            <p:spPr>
              <a:xfrm>
                <a:off x="2204494" y="3611428"/>
                <a:ext cx="602280" cy="439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124444B5-A16A-58EB-FF01-4D9B1C596367}"/>
                  </a:ext>
                </a:extLst>
              </p14:cNvPr>
              <p14:cNvContentPartPr/>
              <p14:nvPr/>
            </p14:nvContentPartPr>
            <p14:xfrm>
              <a:off x="2498974" y="5063668"/>
              <a:ext cx="470160" cy="187920"/>
            </p14:xfrm>
          </p:contentPart>
        </mc:Choice>
        <mc:Fallback xmlns="">
          <p:pic>
            <p:nvPicPr>
              <p:cNvPr id="19" name="Ink 18">
                <a:extLst>
                  <a:ext uri="{FF2B5EF4-FFF2-40B4-BE49-F238E27FC236}">
                    <a16:creationId xmlns:a16="http://schemas.microsoft.com/office/drawing/2014/main" id="{124444B5-A16A-58EB-FF01-4D9B1C596367}"/>
                  </a:ext>
                </a:extLst>
              </p:cNvPr>
              <p:cNvPicPr/>
              <p:nvPr/>
            </p:nvPicPr>
            <p:blipFill>
              <a:blip r:embed="rId8"/>
              <a:stretch>
                <a:fillRect/>
              </a:stretch>
            </p:blipFill>
            <p:spPr>
              <a:xfrm>
                <a:off x="2444974" y="4955668"/>
                <a:ext cx="577800" cy="403560"/>
              </a:xfrm>
              <a:prstGeom prst="rect">
                <a:avLst/>
              </a:prstGeom>
            </p:spPr>
          </p:pic>
        </mc:Fallback>
      </mc:AlternateContent>
      <p:sp>
        <p:nvSpPr>
          <p:cNvPr id="20" name="TextBox 19">
            <a:extLst>
              <a:ext uri="{FF2B5EF4-FFF2-40B4-BE49-F238E27FC236}">
                <a16:creationId xmlns:a16="http://schemas.microsoft.com/office/drawing/2014/main" id="{171A8CCC-3A00-AA35-2301-F72A348A9A06}"/>
              </a:ext>
            </a:extLst>
          </p:cNvPr>
          <p:cNvSpPr txBox="1"/>
          <p:nvPr/>
        </p:nvSpPr>
        <p:spPr>
          <a:xfrm>
            <a:off x="7010400" y="2514600"/>
            <a:ext cx="3048000" cy="923330"/>
          </a:xfrm>
          <a:prstGeom prst="rect">
            <a:avLst/>
          </a:prstGeom>
          <a:noFill/>
        </p:spPr>
        <p:txBody>
          <a:bodyPr wrap="square" rtlCol="0">
            <a:spAutoFit/>
          </a:bodyPr>
          <a:lstStyle/>
          <a:p>
            <a:r>
              <a:rPr lang="en-US" i="1" dirty="0"/>
              <a:t>Converts vanilla IPv4 datagrams to IPsec datagrams</a:t>
            </a:r>
          </a:p>
        </p:txBody>
      </p:sp>
      <p:sp>
        <p:nvSpPr>
          <p:cNvPr id="21" name="TextBox 20">
            <a:extLst>
              <a:ext uri="{FF2B5EF4-FFF2-40B4-BE49-F238E27FC236}">
                <a16:creationId xmlns:a16="http://schemas.microsoft.com/office/drawing/2014/main" id="{87A6379D-5933-8277-C145-2FD017F1491C}"/>
              </a:ext>
            </a:extLst>
          </p:cNvPr>
          <p:cNvSpPr txBox="1"/>
          <p:nvPr/>
        </p:nvSpPr>
        <p:spPr>
          <a:xfrm>
            <a:off x="7162800" y="3943348"/>
            <a:ext cx="4648200" cy="1754326"/>
          </a:xfrm>
          <a:prstGeom prst="rect">
            <a:avLst/>
          </a:prstGeom>
          <a:noFill/>
        </p:spPr>
        <p:txBody>
          <a:bodyPr wrap="square" rtlCol="0">
            <a:spAutoFit/>
          </a:bodyPr>
          <a:lstStyle/>
          <a:p>
            <a:r>
              <a:rPr lang="en-US" dirty="0"/>
              <a:t>When a source IPsec entity (host or router) sends secure datagrams to a destination entity, it does so with either the </a:t>
            </a:r>
            <a:r>
              <a:rPr lang="en-US" b="1" dirty="0"/>
              <a:t>Authentication Header (AH) </a:t>
            </a:r>
            <a:r>
              <a:rPr lang="en-US" dirty="0"/>
              <a:t>protocol, or the </a:t>
            </a:r>
            <a:r>
              <a:rPr lang="en-US" b="1" dirty="0"/>
              <a:t>Encapsulation Security Payload (ESP) </a:t>
            </a:r>
            <a:r>
              <a:rPr lang="en-US" dirty="0"/>
              <a:t>protocol</a:t>
            </a:r>
          </a:p>
        </p:txBody>
      </p:sp>
      <p:sp>
        <p:nvSpPr>
          <p:cNvPr id="22" name="TextBox 21">
            <a:extLst>
              <a:ext uri="{FF2B5EF4-FFF2-40B4-BE49-F238E27FC236}">
                <a16:creationId xmlns:a16="http://schemas.microsoft.com/office/drawing/2014/main" id="{4246A93C-A177-DDB2-6E52-24E12652B94B}"/>
              </a:ext>
            </a:extLst>
          </p:cNvPr>
          <p:cNvSpPr txBox="1"/>
          <p:nvPr/>
        </p:nvSpPr>
        <p:spPr>
          <a:xfrm>
            <a:off x="6666627" y="5833760"/>
            <a:ext cx="5487400" cy="369332"/>
          </a:xfrm>
          <a:prstGeom prst="rect">
            <a:avLst/>
          </a:prstGeom>
          <a:noFill/>
        </p:spPr>
        <p:txBody>
          <a:bodyPr wrap="none" rtlCol="0">
            <a:spAutoFit/>
          </a:bodyPr>
          <a:lstStyle/>
          <a:p>
            <a:r>
              <a:rPr lang="en-US" dirty="0"/>
              <a:t>(AH = no confidentiality– not used as much as ESP)</a:t>
            </a:r>
          </a:p>
        </p:txBody>
      </p:sp>
    </p:spTree>
    <p:extLst>
      <p:ext uri="{BB962C8B-B14F-4D97-AF65-F5344CB8AC3E}">
        <p14:creationId xmlns:p14="http://schemas.microsoft.com/office/powerpoint/2010/main" val="2661541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15</a:t>
            </a:fld>
            <a:endParaRPr spc="-5" dirty="0"/>
          </a:p>
        </p:txBody>
      </p:sp>
      <p:sp>
        <p:nvSpPr>
          <p:cNvPr id="2" name="TextBox 1">
            <a:extLst>
              <a:ext uri="{FF2B5EF4-FFF2-40B4-BE49-F238E27FC236}">
                <a16:creationId xmlns:a16="http://schemas.microsoft.com/office/drawing/2014/main" id="{4FFCDAE0-0085-018C-5FE9-65D29BD5372D}"/>
              </a:ext>
            </a:extLst>
          </p:cNvPr>
          <p:cNvSpPr txBox="1"/>
          <p:nvPr/>
        </p:nvSpPr>
        <p:spPr>
          <a:xfrm>
            <a:off x="76200" y="76200"/>
            <a:ext cx="1107996" cy="461665"/>
          </a:xfrm>
          <a:prstGeom prst="rect">
            <a:avLst/>
          </a:prstGeom>
          <a:noFill/>
        </p:spPr>
        <p:txBody>
          <a:bodyPr wrap="none" rtlCol="0">
            <a:spAutoFit/>
          </a:bodyPr>
          <a:lstStyle/>
          <a:p>
            <a:r>
              <a:rPr lang="en-US" sz="2400" b="1" dirty="0"/>
              <a:t>IP Sec</a:t>
            </a:r>
          </a:p>
        </p:txBody>
      </p:sp>
      <p:sp>
        <p:nvSpPr>
          <p:cNvPr id="5" name="Content Placeholder 2">
            <a:extLst>
              <a:ext uri="{FF2B5EF4-FFF2-40B4-BE49-F238E27FC236}">
                <a16:creationId xmlns:a16="http://schemas.microsoft.com/office/drawing/2014/main" id="{54E10657-FB74-07AD-8458-0336C576F08F}"/>
              </a:ext>
            </a:extLst>
          </p:cNvPr>
          <p:cNvSpPr txBox="1">
            <a:spLocks/>
          </p:cNvSpPr>
          <p:nvPr/>
        </p:nvSpPr>
        <p:spPr>
          <a:xfrm>
            <a:off x="990600" y="762000"/>
            <a:ext cx="10850217" cy="1965960"/>
          </a:xfrm>
          <a:prstGeom prst="rect">
            <a:avLst/>
          </a:prstGeom>
        </p:spPr>
        <p:txBody>
          <a:bodyPr wrap="square" lIns="0" tIns="0" rIns="0" bIns="0">
            <a:norm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3100"/>
              <a:t>provides datagram-level encryption, authentication, integrity</a:t>
            </a:r>
          </a:p>
          <a:p>
            <a:pPr lvl="1"/>
            <a:r>
              <a:rPr lang="en-US" sz="2700"/>
              <a:t>for both user traffic and control traffic (e.g., BGP, DNS messages)</a:t>
            </a:r>
          </a:p>
          <a:p>
            <a:r>
              <a:rPr lang="en-US" sz="3100"/>
              <a:t>two “modes”:</a:t>
            </a:r>
          </a:p>
          <a:p>
            <a:pPr marL="130175"/>
            <a:endParaRPr lang="en-US" sz="2800" dirty="0"/>
          </a:p>
        </p:txBody>
      </p:sp>
      <p:sp>
        <p:nvSpPr>
          <p:cNvPr id="7" name="TextBox 6">
            <a:extLst>
              <a:ext uri="{FF2B5EF4-FFF2-40B4-BE49-F238E27FC236}">
                <a16:creationId xmlns:a16="http://schemas.microsoft.com/office/drawing/2014/main" id="{2C51D1AD-FCA2-DE59-94A9-4FE968D828D5}"/>
              </a:ext>
            </a:extLst>
          </p:cNvPr>
          <p:cNvSpPr txBox="1"/>
          <p:nvPr/>
        </p:nvSpPr>
        <p:spPr>
          <a:xfrm>
            <a:off x="1593577" y="4072377"/>
            <a:ext cx="3856382" cy="1166153"/>
          </a:xfrm>
          <a:prstGeom prst="rect">
            <a:avLst/>
          </a:prstGeom>
          <a:noFill/>
        </p:spPr>
        <p:txBody>
          <a:bodyPr wrap="square" rtlCol="0">
            <a:spAutoFit/>
          </a:bodyPr>
          <a:lstStyle/>
          <a:p>
            <a:pPr>
              <a:lnSpc>
                <a:spcPct val="85000"/>
              </a:lnSpc>
            </a:pPr>
            <a:r>
              <a:rPr lang="en-US" sz="2800" dirty="0">
                <a:solidFill>
                  <a:srgbClr val="C00000"/>
                </a:solidFill>
              </a:rPr>
              <a:t>transport mode: </a:t>
            </a:r>
          </a:p>
          <a:p>
            <a:pPr marL="287338" indent="-222250">
              <a:lnSpc>
                <a:spcPct val="85000"/>
              </a:lnSpc>
              <a:spcBef>
                <a:spcPts val="600"/>
              </a:spcBef>
              <a:buFont typeface="Wingdings" pitchFamily="2" charset="2"/>
              <a:buChar char="§"/>
            </a:pPr>
            <a:r>
              <a:rPr lang="en-US" sz="2400" i="1" dirty="0">
                <a:solidFill>
                  <a:srgbClr val="0012A0"/>
                </a:solidFill>
              </a:rPr>
              <a:t>only</a:t>
            </a:r>
            <a:r>
              <a:rPr lang="en-US" sz="2400" dirty="0">
                <a:solidFill>
                  <a:srgbClr val="C00000"/>
                </a:solidFill>
              </a:rPr>
              <a:t> </a:t>
            </a:r>
            <a:r>
              <a:rPr lang="en-US" sz="2400" dirty="0"/>
              <a:t> datagram </a:t>
            </a:r>
            <a:r>
              <a:rPr lang="en-US" sz="2400" i="1" dirty="0">
                <a:solidFill>
                  <a:srgbClr val="0012A0"/>
                </a:solidFill>
              </a:rPr>
              <a:t>payload</a:t>
            </a:r>
            <a:r>
              <a:rPr lang="en-US" sz="2400" dirty="0"/>
              <a:t> is encrypted, authenticated</a:t>
            </a:r>
          </a:p>
        </p:txBody>
      </p:sp>
      <p:sp>
        <p:nvSpPr>
          <p:cNvPr id="10" name="Rectangle 9">
            <a:extLst>
              <a:ext uri="{FF2B5EF4-FFF2-40B4-BE49-F238E27FC236}">
                <a16:creationId xmlns:a16="http://schemas.microsoft.com/office/drawing/2014/main" id="{8771D304-B97B-1E48-852F-5BCA4585C3D5}"/>
              </a:ext>
            </a:extLst>
          </p:cNvPr>
          <p:cNvSpPr/>
          <p:nvPr/>
        </p:nvSpPr>
        <p:spPr>
          <a:xfrm>
            <a:off x="6311349" y="3484170"/>
            <a:ext cx="4717774" cy="2172582"/>
          </a:xfrm>
          <a:prstGeom prst="rect">
            <a:avLst/>
          </a:prstGeom>
        </p:spPr>
        <p:txBody>
          <a:bodyPr wrap="square">
            <a:spAutoFit/>
          </a:bodyPr>
          <a:lstStyle/>
          <a:p>
            <a:r>
              <a:rPr lang="en-US" sz="2800" dirty="0">
                <a:solidFill>
                  <a:srgbClr val="C00000"/>
                </a:solidFill>
              </a:rPr>
              <a:t>tunnel mode: </a:t>
            </a:r>
          </a:p>
          <a:p>
            <a:pPr marL="285750" indent="-220663">
              <a:lnSpc>
                <a:spcPct val="85000"/>
              </a:lnSpc>
              <a:spcBef>
                <a:spcPts val="600"/>
              </a:spcBef>
              <a:buClr>
                <a:srgbClr val="0012A0"/>
              </a:buClr>
              <a:buFont typeface="Wingdings" pitchFamily="2" charset="2"/>
              <a:buChar char="§"/>
            </a:pPr>
            <a:r>
              <a:rPr lang="en-US" sz="2400" dirty="0"/>
              <a:t>entire datagram is encrypted, authenticated</a:t>
            </a:r>
          </a:p>
          <a:p>
            <a:pPr marL="285750" indent="-220663">
              <a:lnSpc>
                <a:spcPct val="85000"/>
              </a:lnSpc>
              <a:buClr>
                <a:srgbClr val="0012A0"/>
              </a:buClr>
              <a:buFont typeface="Wingdings" pitchFamily="2" charset="2"/>
              <a:buChar char="§"/>
            </a:pPr>
            <a:r>
              <a:rPr lang="en-US" sz="2400" dirty="0"/>
              <a:t>encrypted datagram encapsulated in new datagram with new IP header, tunneled to destination</a:t>
            </a:r>
          </a:p>
        </p:txBody>
      </p:sp>
      <p:grpSp>
        <p:nvGrpSpPr>
          <p:cNvPr id="11" name="Group 10">
            <a:extLst>
              <a:ext uri="{FF2B5EF4-FFF2-40B4-BE49-F238E27FC236}">
                <a16:creationId xmlns:a16="http://schemas.microsoft.com/office/drawing/2014/main" id="{4A9CF8DC-A382-94B5-ADA3-5B7DF4FEDD22}"/>
              </a:ext>
            </a:extLst>
          </p:cNvPr>
          <p:cNvGrpSpPr/>
          <p:nvPr/>
        </p:nvGrpSpPr>
        <p:grpSpPr>
          <a:xfrm>
            <a:off x="6066186" y="2160104"/>
            <a:ext cx="4841859" cy="1089162"/>
            <a:chOff x="5943602" y="2769704"/>
            <a:chExt cx="4841859" cy="1089162"/>
          </a:xfrm>
        </p:grpSpPr>
        <p:sp>
          <p:nvSpPr>
            <p:cNvPr id="12" name="Freeform 8">
              <a:extLst>
                <a:ext uri="{FF2B5EF4-FFF2-40B4-BE49-F238E27FC236}">
                  <a16:creationId xmlns:a16="http://schemas.microsoft.com/office/drawing/2014/main" id="{3A7463BF-911F-B571-63EB-BFBB4B7DE0C2}"/>
                </a:ext>
              </a:extLst>
            </p:cNvPr>
            <p:cNvSpPr>
              <a:spLocks/>
            </p:cNvSpPr>
            <p:nvPr/>
          </p:nvSpPr>
          <p:spPr bwMode="auto">
            <a:xfrm rot="5400000">
              <a:off x="8079996" y="2940636"/>
              <a:ext cx="506067" cy="133039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grpSp>
          <p:nvGrpSpPr>
            <p:cNvPr id="13" name="Group 12">
              <a:extLst>
                <a:ext uri="{FF2B5EF4-FFF2-40B4-BE49-F238E27FC236}">
                  <a16:creationId xmlns:a16="http://schemas.microsoft.com/office/drawing/2014/main" id="{A981E9E3-0C5C-EFD6-B710-014350FB5D6C}"/>
                </a:ext>
              </a:extLst>
            </p:cNvPr>
            <p:cNvGrpSpPr/>
            <p:nvPr/>
          </p:nvGrpSpPr>
          <p:grpSpPr>
            <a:xfrm>
              <a:off x="5943602" y="2769704"/>
              <a:ext cx="1681218" cy="980660"/>
              <a:chOff x="6049618" y="2769704"/>
              <a:chExt cx="1681218" cy="980660"/>
            </a:xfrm>
          </p:grpSpPr>
          <p:cxnSp>
            <p:nvCxnSpPr>
              <p:cNvPr id="37" name="Straight Connector 36">
                <a:extLst>
                  <a:ext uri="{FF2B5EF4-FFF2-40B4-BE49-F238E27FC236}">
                    <a16:creationId xmlns:a16="http://schemas.microsoft.com/office/drawing/2014/main" id="{D4802E99-5955-51FA-D7D5-37017157E387}"/>
                  </a:ext>
                </a:extLst>
              </p:cNvPr>
              <p:cNvCxnSpPr>
                <a:endCxn id="48" idx="9"/>
              </p:cNvCxnSpPr>
              <p:nvPr/>
            </p:nvCxnSpPr>
            <p:spPr>
              <a:xfrm>
                <a:off x="6645292" y="3188175"/>
                <a:ext cx="781512" cy="358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3960FC3C-E6FA-321D-091A-9F4080CC3339}"/>
                  </a:ext>
                </a:extLst>
              </p:cNvPr>
              <p:cNvGrpSpPr/>
              <p:nvPr/>
            </p:nvGrpSpPr>
            <p:grpSpPr>
              <a:xfrm>
                <a:off x="7124700" y="3417997"/>
                <a:ext cx="606136" cy="332367"/>
                <a:chOff x="7493876" y="2774731"/>
                <a:chExt cx="1481958" cy="894622"/>
              </a:xfrm>
            </p:grpSpPr>
            <p:sp>
              <p:nvSpPr>
                <p:cNvPr id="42" name="Freeform 7">
                  <a:extLst>
                    <a:ext uri="{FF2B5EF4-FFF2-40B4-BE49-F238E27FC236}">
                      <a16:creationId xmlns:a16="http://schemas.microsoft.com/office/drawing/2014/main" id="{B1232F68-EF1C-C157-30A5-ACD93DC8323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3" name="Oval 42">
                  <a:extLst>
                    <a:ext uri="{FF2B5EF4-FFF2-40B4-BE49-F238E27FC236}">
                      <a16:creationId xmlns:a16="http://schemas.microsoft.com/office/drawing/2014/main" id="{0FBAE418-6110-B054-C32E-513D38C817D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4" name="Group 43">
                  <a:extLst>
                    <a:ext uri="{FF2B5EF4-FFF2-40B4-BE49-F238E27FC236}">
                      <a16:creationId xmlns:a16="http://schemas.microsoft.com/office/drawing/2014/main" id="{23176E9B-BCD6-078E-F3B6-D5670ED7290A}"/>
                    </a:ext>
                  </a:extLst>
                </p:cNvPr>
                <p:cNvGrpSpPr/>
                <p:nvPr/>
              </p:nvGrpSpPr>
              <p:grpSpPr>
                <a:xfrm>
                  <a:off x="7713663" y="2848339"/>
                  <a:ext cx="1042107" cy="425543"/>
                  <a:chOff x="7786941" y="2884917"/>
                  <a:chExt cx="897649" cy="353919"/>
                </a:xfrm>
              </p:grpSpPr>
              <p:sp>
                <p:nvSpPr>
                  <p:cNvPr id="45" name="Freeform 10">
                    <a:extLst>
                      <a:ext uri="{FF2B5EF4-FFF2-40B4-BE49-F238E27FC236}">
                        <a16:creationId xmlns:a16="http://schemas.microsoft.com/office/drawing/2014/main" id="{9D5B7688-A0DC-D12D-E8E6-211C111A3D5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Freeform 11">
                    <a:extLst>
                      <a:ext uri="{FF2B5EF4-FFF2-40B4-BE49-F238E27FC236}">
                        <a16:creationId xmlns:a16="http://schemas.microsoft.com/office/drawing/2014/main" id="{66D144DD-F94D-5492-71D6-4BBFC98754E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Freeform 12">
                    <a:extLst>
                      <a:ext uri="{FF2B5EF4-FFF2-40B4-BE49-F238E27FC236}">
                        <a16:creationId xmlns:a16="http://schemas.microsoft.com/office/drawing/2014/main" id="{DCC7C7F4-B238-38DC-1DA9-F1923A0237B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Freeform 13">
                    <a:extLst>
                      <a:ext uri="{FF2B5EF4-FFF2-40B4-BE49-F238E27FC236}">
                        <a16:creationId xmlns:a16="http://schemas.microsoft.com/office/drawing/2014/main" id="{F273A90C-7449-0551-015C-8F41CD7D7E7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9" name="Group 542">
                <a:extLst>
                  <a:ext uri="{FF2B5EF4-FFF2-40B4-BE49-F238E27FC236}">
                    <a16:creationId xmlns:a16="http://schemas.microsoft.com/office/drawing/2014/main" id="{717894BD-683F-9874-AB8C-3F1AC23F9A89}"/>
                  </a:ext>
                </a:extLst>
              </p:cNvPr>
              <p:cNvGrpSpPr>
                <a:grpSpLocks/>
              </p:cNvGrpSpPr>
              <p:nvPr/>
            </p:nvGrpSpPr>
            <p:grpSpPr bwMode="auto">
              <a:xfrm>
                <a:off x="6049618" y="2769704"/>
                <a:ext cx="720837" cy="645768"/>
                <a:chOff x="-44" y="1473"/>
                <a:chExt cx="981" cy="1105"/>
              </a:xfrm>
            </p:grpSpPr>
            <p:pic>
              <p:nvPicPr>
                <p:cNvPr id="40" name="Picture 529" descr="desktop_computer_stylized_medium">
                  <a:extLst>
                    <a:ext uri="{FF2B5EF4-FFF2-40B4-BE49-F238E27FC236}">
                      <a16:creationId xmlns:a16="http://schemas.microsoft.com/office/drawing/2014/main" id="{74F58222-A50A-79E8-01C2-E5DFB826A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 name="Freeform 530">
                  <a:extLst>
                    <a:ext uri="{FF2B5EF4-FFF2-40B4-BE49-F238E27FC236}">
                      <a16:creationId xmlns:a16="http://schemas.microsoft.com/office/drawing/2014/main" id="{526177AB-1FE9-B808-AC69-16AA646324F9}"/>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14" name="Group 13">
              <a:extLst>
                <a:ext uri="{FF2B5EF4-FFF2-40B4-BE49-F238E27FC236}">
                  <a16:creationId xmlns:a16="http://schemas.microsoft.com/office/drawing/2014/main" id="{C24360EF-7FD3-6A92-CAAF-87A4F81043CB}"/>
                </a:ext>
              </a:extLst>
            </p:cNvPr>
            <p:cNvGrpSpPr/>
            <p:nvPr/>
          </p:nvGrpSpPr>
          <p:grpSpPr>
            <a:xfrm flipH="1">
              <a:off x="9104243" y="2789583"/>
              <a:ext cx="1681218" cy="980660"/>
              <a:chOff x="6049618" y="2769704"/>
              <a:chExt cx="1681218" cy="980660"/>
            </a:xfrm>
          </p:grpSpPr>
          <p:cxnSp>
            <p:nvCxnSpPr>
              <p:cNvPr id="25" name="Straight Connector 24">
                <a:extLst>
                  <a:ext uri="{FF2B5EF4-FFF2-40B4-BE49-F238E27FC236}">
                    <a16:creationId xmlns:a16="http://schemas.microsoft.com/office/drawing/2014/main" id="{B8C7B38E-955D-6E08-7BA6-FEB7577D8EAC}"/>
                  </a:ext>
                </a:extLst>
              </p:cNvPr>
              <p:cNvCxnSpPr>
                <a:endCxn id="36" idx="9"/>
              </p:cNvCxnSpPr>
              <p:nvPr/>
            </p:nvCxnSpPr>
            <p:spPr>
              <a:xfrm>
                <a:off x="6645292" y="3188175"/>
                <a:ext cx="781512" cy="358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A4CF8635-5791-A2AC-73A4-599A2C4A3050}"/>
                  </a:ext>
                </a:extLst>
              </p:cNvPr>
              <p:cNvGrpSpPr/>
              <p:nvPr/>
            </p:nvGrpSpPr>
            <p:grpSpPr>
              <a:xfrm>
                <a:off x="7124700" y="3417997"/>
                <a:ext cx="606136" cy="332367"/>
                <a:chOff x="7493876" y="2774731"/>
                <a:chExt cx="1481958" cy="894622"/>
              </a:xfrm>
            </p:grpSpPr>
            <p:sp>
              <p:nvSpPr>
                <p:cNvPr id="30" name="Freeform 62">
                  <a:extLst>
                    <a:ext uri="{FF2B5EF4-FFF2-40B4-BE49-F238E27FC236}">
                      <a16:creationId xmlns:a16="http://schemas.microsoft.com/office/drawing/2014/main" id="{4B53B047-CE53-6D5A-25CF-1BC74399564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1" name="Oval 30">
                  <a:extLst>
                    <a:ext uri="{FF2B5EF4-FFF2-40B4-BE49-F238E27FC236}">
                      <a16:creationId xmlns:a16="http://schemas.microsoft.com/office/drawing/2014/main" id="{D828C646-162D-D1BC-F484-CC8F4B35F4E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2" name="Group 31">
                  <a:extLst>
                    <a:ext uri="{FF2B5EF4-FFF2-40B4-BE49-F238E27FC236}">
                      <a16:creationId xmlns:a16="http://schemas.microsoft.com/office/drawing/2014/main" id="{643A1AAA-5851-8B0A-C964-F3A863A60554}"/>
                    </a:ext>
                  </a:extLst>
                </p:cNvPr>
                <p:cNvGrpSpPr/>
                <p:nvPr/>
              </p:nvGrpSpPr>
              <p:grpSpPr>
                <a:xfrm>
                  <a:off x="7713663" y="2848339"/>
                  <a:ext cx="1042107" cy="425543"/>
                  <a:chOff x="7786941" y="2884917"/>
                  <a:chExt cx="897649" cy="353919"/>
                </a:xfrm>
              </p:grpSpPr>
              <p:sp>
                <p:nvSpPr>
                  <p:cNvPr id="33" name="Freeform 65">
                    <a:extLst>
                      <a:ext uri="{FF2B5EF4-FFF2-40B4-BE49-F238E27FC236}">
                        <a16:creationId xmlns:a16="http://schemas.microsoft.com/office/drawing/2014/main" id="{E68DE190-3F8E-2BCD-57CD-D0B6A12105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66">
                    <a:extLst>
                      <a:ext uri="{FF2B5EF4-FFF2-40B4-BE49-F238E27FC236}">
                        <a16:creationId xmlns:a16="http://schemas.microsoft.com/office/drawing/2014/main" id="{D1E626D2-D965-4923-58CD-95A6D52DFAD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67">
                    <a:extLst>
                      <a:ext uri="{FF2B5EF4-FFF2-40B4-BE49-F238E27FC236}">
                        <a16:creationId xmlns:a16="http://schemas.microsoft.com/office/drawing/2014/main" id="{C1D24145-21B2-884D-AA1B-E31C97AE354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Freeform 68">
                    <a:extLst>
                      <a:ext uri="{FF2B5EF4-FFF2-40B4-BE49-F238E27FC236}">
                        <a16:creationId xmlns:a16="http://schemas.microsoft.com/office/drawing/2014/main" id="{C50E2A47-8CA6-01EB-27DC-6AFA1283564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7" name="Group 542">
                <a:extLst>
                  <a:ext uri="{FF2B5EF4-FFF2-40B4-BE49-F238E27FC236}">
                    <a16:creationId xmlns:a16="http://schemas.microsoft.com/office/drawing/2014/main" id="{221D36B8-9EFB-900D-7A22-57D17F127DC7}"/>
                  </a:ext>
                </a:extLst>
              </p:cNvPr>
              <p:cNvGrpSpPr>
                <a:grpSpLocks/>
              </p:cNvGrpSpPr>
              <p:nvPr/>
            </p:nvGrpSpPr>
            <p:grpSpPr bwMode="auto">
              <a:xfrm>
                <a:off x="6049618" y="2769704"/>
                <a:ext cx="720837" cy="645768"/>
                <a:chOff x="-44" y="1473"/>
                <a:chExt cx="981" cy="1105"/>
              </a:xfrm>
            </p:grpSpPr>
            <p:pic>
              <p:nvPicPr>
                <p:cNvPr id="28" name="Picture 529" descr="desktop_computer_stylized_medium">
                  <a:extLst>
                    <a:ext uri="{FF2B5EF4-FFF2-40B4-BE49-F238E27FC236}">
                      <a16:creationId xmlns:a16="http://schemas.microsoft.com/office/drawing/2014/main" id="{7878F763-5AA6-FC12-CB67-E17B68532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Freeform 530">
                  <a:extLst>
                    <a:ext uri="{FF2B5EF4-FFF2-40B4-BE49-F238E27FC236}">
                      <a16:creationId xmlns:a16="http://schemas.microsoft.com/office/drawing/2014/main" id="{C8A7CBA8-6AE2-137A-1D92-D83EC7268784}"/>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15" name="Group 14">
              <a:extLst>
                <a:ext uri="{FF2B5EF4-FFF2-40B4-BE49-F238E27FC236}">
                  <a16:creationId xmlns:a16="http://schemas.microsoft.com/office/drawing/2014/main" id="{E5B555CE-E496-955C-B483-03A8B987EE3A}"/>
                </a:ext>
              </a:extLst>
            </p:cNvPr>
            <p:cNvGrpSpPr/>
            <p:nvPr/>
          </p:nvGrpSpPr>
          <p:grpSpPr>
            <a:xfrm>
              <a:off x="7715977" y="3548786"/>
              <a:ext cx="1285150" cy="185014"/>
              <a:chOff x="1616358" y="2551230"/>
              <a:chExt cx="2138678" cy="218510"/>
            </a:xfrm>
          </p:grpSpPr>
          <p:sp>
            <p:nvSpPr>
              <p:cNvPr id="16" name="Rectangle 15">
                <a:extLst>
                  <a:ext uri="{FF2B5EF4-FFF2-40B4-BE49-F238E27FC236}">
                    <a16:creationId xmlns:a16="http://schemas.microsoft.com/office/drawing/2014/main" id="{9631B1C4-C40E-4554-5325-43014CF27FA0}"/>
                  </a:ext>
                </a:extLst>
              </p:cNvPr>
              <p:cNvSpPr/>
              <p:nvPr/>
            </p:nvSpPr>
            <p:spPr>
              <a:xfrm>
                <a:off x="1673508" y="2551230"/>
                <a:ext cx="2027398"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Oval 21">
                <a:extLst>
                  <a:ext uri="{FF2B5EF4-FFF2-40B4-BE49-F238E27FC236}">
                    <a16:creationId xmlns:a16="http://schemas.microsoft.com/office/drawing/2014/main" id="{2F07E16F-DDD8-172C-62A6-079ED26458D0}"/>
                  </a:ext>
                </a:extLst>
              </p:cNvPr>
              <p:cNvSpPr/>
              <p:nvPr/>
            </p:nvSpPr>
            <p:spPr>
              <a:xfrm>
                <a:off x="1616358" y="2551230"/>
                <a:ext cx="114300" cy="218510"/>
              </a:xfrm>
              <a:prstGeom prst="ellipse">
                <a:avLst/>
              </a:prstGeom>
              <a:solidFill>
                <a:schemeClr val="bg1">
                  <a:lumMod val="85000"/>
                </a:schemeClr>
              </a:soli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id="{F2B3AAE6-1A6A-C785-9443-8E75E9856896}"/>
                  </a:ext>
                </a:extLst>
              </p:cNvPr>
              <p:cNvSpPr/>
              <p:nvPr/>
            </p:nvSpPr>
            <p:spPr>
              <a:xfrm>
                <a:off x="3643756" y="2559750"/>
                <a:ext cx="111280" cy="209990"/>
              </a:xfrm>
              <a:prstGeom prst="ellipse">
                <a:avLst/>
              </a:prstGeom>
              <a:gradFill flip="none" rotWithShape="1">
                <a:gsLst>
                  <a:gs pos="0">
                    <a:srgbClr val="0012A0">
                      <a:lumMod val="100000"/>
                    </a:srgbClr>
                  </a:gs>
                  <a:gs pos="75000">
                    <a:srgbClr val="66ACD3"/>
                  </a:gs>
                  <a:gs pos="99000">
                    <a:srgbClr val="0012A0"/>
                  </a:gs>
                  <a:gs pos="29000">
                    <a:srgbClr val="6EBFF0"/>
                  </a:gs>
                </a:gsLst>
                <a:lin ang="16200000" scaled="0"/>
                <a:tileRect/>
              </a:gra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Rectangle 23">
                <a:extLst>
                  <a:ext uri="{FF2B5EF4-FFF2-40B4-BE49-F238E27FC236}">
                    <a16:creationId xmlns:a16="http://schemas.microsoft.com/office/drawing/2014/main" id="{DB79DBBB-065B-9866-19D2-FD8DF7D268E7}"/>
                  </a:ext>
                </a:extLst>
              </p:cNvPr>
              <p:cNvSpPr/>
              <p:nvPr/>
            </p:nvSpPr>
            <p:spPr>
              <a:xfrm>
                <a:off x="3491356" y="2551230"/>
                <a:ext cx="209550"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sp>
        <p:nvSpPr>
          <p:cNvPr id="49" name="Freeform 8">
            <a:extLst>
              <a:ext uri="{FF2B5EF4-FFF2-40B4-BE49-F238E27FC236}">
                <a16:creationId xmlns:a16="http://schemas.microsoft.com/office/drawing/2014/main" id="{15E93042-E15C-F03B-064C-5FC78A822EC1}"/>
              </a:ext>
            </a:extLst>
          </p:cNvPr>
          <p:cNvSpPr>
            <a:spLocks/>
          </p:cNvSpPr>
          <p:nvPr/>
        </p:nvSpPr>
        <p:spPr bwMode="auto">
          <a:xfrm rot="5400000">
            <a:off x="3054110" y="3066528"/>
            <a:ext cx="506067" cy="133039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grpSp>
        <p:nvGrpSpPr>
          <p:cNvPr id="50" name="Group 49">
            <a:extLst>
              <a:ext uri="{FF2B5EF4-FFF2-40B4-BE49-F238E27FC236}">
                <a16:creationId xmlns:a16="http://schemas.microsoft.com/office/drawing/2014/main" id="{59861AA0-329C-6116-F7DC-0C03EC750743}"/>
              </a:ext>
            </a:extLst>
          </p:cNvPr>
          <p:cNvGrpSpPr/>
          <p:nvPr/>
        </p:nvGrpSpPr>
        <p:grpSpPr>
          <a:xfrm>
            <a:off x="917716" y="2895596"/>
            <a:ext cx="1681218" cy="980660"/>
            <a:chOff x="6049618" y="2769704"/>
            <a:chExt cx="1681218" cy="980660"/>
          </a:xfrm>
        </p:grpSpPr>
        <p:cxnSp>
          <p:nvCxnSpPr>
            <p:cNvPr id="51" name="Straight Connector 50">
              <a:extLst>
                <a:ext uri="{FF2B5EF4-FFF2-40B4-BE49-F238E27FC236}">
                  <a16:creationId xmlns:a16="http://schemas.microsoft.com/office/drawing/2014/main" id="{F012A88F-B09C-9FB2-5FCB-C4756A6CCFC0}"/>
                </a:ext>
              </a:extLst>
            </p:cNvPr>
            <p:cNvCxnSpPr>
              <a:endCxn id="62" idx="9"/>
            </p:cNvCxnSpPr>
            <p:nvPr/>
          </p:nvCxnSpPr>
          <p:spPr>
            <a:xfrm>
              <a:off x="6645292" y="3188175"/>
              <a:ext cx="781512" cy="358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4CE64CB3-0384-87FC-709D-DE6FAA5D78FA}"/>
                </a:ext>
              </a:extLst>
            </p:cNvPr>
            <p:cNvGrpSpPr/>
            <p:nvPr/>
          </p:nvGrpSpPr>
          <p:grpSpPr>
            <a:xfrm>
              <a:off x="7124700" y="3417997"/>
              <a:ext cx="606136" cy="332367"/>
              <a:chOff x="7493876" y="2774731"/>
              <a:chExt cx="1481958" cy="894622"/>
            </a:xfrm>
          </p:grpSpPr>
          <p:sp>
            <p:nvSpPr>
              <p:cNvPr id="56" name="Freeform 143">
                <a:extLst>
                  <a:ext uri="{FF2B5EF4-FFF2-40B4-BE49-F238E27FC236}">
                    <a16:creationId xmlns:a16="http://schemas.microsoft.com/office/drawing/2014/main" id="{60BBD7AE-5931-E8FA-A6C5-27CA4C3437E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7" name="Oval 56">
                <a:extLst>
                  <a:ext uri="{FF2B5EF4-FFF2-40B4-BE49-F238E27FC236}">
                    <a16:creationId xmlns:a16="http://schemas.microsoft.com/office/drawing/2014/main" id="{E7561A67-A7BD-EA23-1039-EA4195E3ECA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8" name="Group 57">
                <a:extLst>
                  <a:ext uri="{FF2B5EF4-FFF2-40B4-BE49-F238E27FC236}">
                    <a16:creationId xmlns:a16="http://schemas.microsoft.com/office/drawing/2014/main" id="{55B6014E-78F3-4143-DEF7-5059DDD5E80F}"/>
                  </a:ext>
                </a:extLst>
              </p:cNvPr>
              <p:cNvGrpSpPr/>
              <p:nvPr/>
            </p:nvGrpSpPr>
            <p:grpSpPr>
              <a:xfrm>
                <a:off x="7713663" y="2848339"/>
                <a:ext cx="1042107" cy="425543"/>
                <a:chOff x="7786941" y="2884917"/>
                <a:chExt cx="897649" cy="353919"/>
              </a:xfrm>
            </p:grpSpPr>
            <p:sp>
              <p:nvSpPr>
                <p:cNvPr id="59" name="Freeform 146">
                  <a:extLst>
                    <a:ext uri="{FF2B5EF4-FFF2-40B4-BE49-F238E27FC236}">
                      <a16:creationId xmlns:a16="http://schemas.microsoft.com/office/drawing/2014/main" id="{1A50BFE7-97E7-BD1F-D6B3-9470EEB4FC0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Freeform 147">
                  <a:extLst>
                    <a:ext uri="{FF2B5EF4-FFF2-40B4-BE49-F238E27FC236}">
                      <a16:creationId xmlns:a16="http://schemas.microsoft.com/office/drawing/2014/main" id="{F1A31594-B636-FF77-E22D-E91FF5A087F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1" name="Freeform 148">
                  <a:extLst>
                    <a:ext uri="{FF2B5EF4-FFF2-40B4-BE49-F238E27FC236}">
                      <a16:creationId xmlns:a16="http://schemas.microsoft.com/office/drawing/2014/main" id="{C5B3CCE7-7AF8-8F44-6F0A-C34E1906821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149">
                  <a:extLst>
                    <a:ext uri="{FF2B5EF4-FFF2-40B4-BE49-F238E27FC236}">
                      <a16:creationId xmlns:a16="http://schemas.microsoft.com/office/drawing/2014/main" id="{60787C95-312F-56EB-D8FB-515E456C0A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3" name="Group 542">
              <a:extLst>
                <a:ext uri="{FF2B5EF4-FFF2-40B4-BE49-F238E27FC236}">
                  <a16:creationId xmlns:a16="http://schemas.microsoft.com/office/drawing/2014/main" id="{596F8FAF-E040-DCE7-A62A-B697AF075A21}"/>
                </a:ext>
              </a:extLst>
            </p:cNvPr>
            <p:cNvGrpSpPr>
              <a:grpSpLocks/>
            </p:cNvGrpSpPr>
            <p:nvPr/>
          </p:nvGrpSpPr>
          <p:grpSpPr bwMode="auto">
            <a:xfrm>
              <a:off x="6049618" y="2769704"/>
              <a:ext cx="720837" cy="645768"/>
              <a:chOff x="-44" y="1473"/>
              <a:chExt cx="981" cy="1105"/>
            </a:xfrm>
          </p:grpSpPr>
          <p:pic>
            <p:nvPicPr>
              <p:cNvPr id="54" name="Picture 529" descr="desktop_computer_stylized_medium">
                <a:extLst>
                  <a:ext uri="{FF2B5EF4-FFF2-40B4-BE49-F238E27FC236}">
                    <a16:creationId xmlns:a16="http://schemas.microsoft.com/office/drawing/2014/main" id="{904E247A-7E65-9C4F-034F-1E5504845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5" name="Freeform 530">
                <a:extLst>
                  <a:ext uri="{FF2B5EF4-FFF2-40B4-BE49-F238E27FC236}">
                    <a16:creationId xmlns:a16="http://schemas.microsoft.com/office/drawing/2014/main" id="{F6FC86A9-99AA-65A5-2EA8-4258F9B084DD}"/>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63" name="Group 62">
            <a:extLst>
              <a:ext uri="{FF2B5EF4-FFF2-40B4-BE49-F238E27FC236}">
                <a16:creationId xmlns:a16="http://schemas.microsoft.com/office/drawing/2014/main" id="{FF03938C-34C5-8E47-F0DF-6B30C0C7FE57}"/>
              </a:ext>
            </a:extLst>
          </p:cNvPr>
          <p:cNvGrpSpPr/>
          <p:nvPr/>
        </p:nvGrpSpPr>
        <p:grpSpPr>
          <a:xfrm flipH="1">
            <a:off x="4078357" y="2915475"/>
            <a:ext cx="1681218" cy="980660"/>
            <a:chOff x="6049618" y="2769704"/>
            <a:chExt cx="1681218" cy="980660"/>
          </a:xfrm>
        </p:grpSpPr>
        <p:cxnSp>
          <p:nvCxnSpPr>
            <p:cNvPr id="64" name="Straight Connector 63">
              <a:extLst>
                <a:ext uri="{FF2B5EF4-FFF2-40B4-BE49-F238E27FC236}">
                  <a16:creationId xmlns:a16="http://schemas.microsoft.com/office/drawing/2014/main" id="{2558F387-5454-088C-BF8A-06DDC48961EC}"/>
                </a:ext>
              </a:extLst>
            </p:cNvPr>
            <p:cNvCxnSpPr>
              <a:endCxn id="75" idx="9"/>
            </p:cNvCxnSpPr>
            <p:nvPr/>
          </p:nvCxnSpPr>
          <p:spPr>
            <a:xfrm>
              <a:off x="6645292" y="3188175"/>
              <a:ext cx="781512" cy="358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BC969D38-17A7-3C50-8D5B-DACA0A2707EC}"/>
                </a:ext>
              </a:extLst>
            </p:cNvPr>
            <p:cNvGrpSpPr/>
            <p:nvPr/>
          </p:nvGrpSpPr>
          <p:grpSpPr>
            <a:xfrm>
              <a:off x="7124700" y="3417997"/>
              <a:ext cx="606136" cy="332367"/>
              <a:chOff x="7493876" y="2774731"/>
              <a:chExt cx="1481958" cy="894622"/>
            </a:xfrm>
          </p:grpSpPr>
          <p:sp>
            <p:nvSpPr>
              <p:cNvPr id="69" name="Freeform 156">
                <a:extLst>
                  <a:ext uri="{FF2B5EF4-FFF2-40B4-BE49-F238E27FC236}">
                    <a16:creationId xmlns:a16="http://schemas.microsoft.com/office/drawing/2014/main" id="{BC8061B9-A72F-D091-F9FD-0A1369AB467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0" name="Oval 69">
                <a:extLst>
                  <a:ext uri="{FF2B5EF4-FFF2-40B4-BE49-F238E27FC236}">
                    <a16:creationId xmlns:a16="http://schemas.microsoft.com/office/drawing/2014/main" id="{D0A59BE8-3DB6-D734-8084-33B59E94376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1" name="Group 70">
                <a:extLst>
                  <a:ext uri="{FF2B5EF4-FFF2-40B4-BE49-F238E27FC236}">
                    <a16:creationId xmlns:a16="http://schemas.microsoft.com/office/drawing/2014/main" id="{B5A72FBC-E2F6-1ECD-C533-35481EED4339}"/>
                  </a:ext>
                </a:extLst>
              </p:cNvPr>
              <p:cNvGrpSpPr/>
              <p:nvPr/>
            </p:nvGrpSpPr>
            <p:grpSpPr>
              <a:xfrm>
                <a:off x="7713663" y="2848339"/>
                <a:ext cx="1042107" cy="425543"/>
                <a:chOff x="7786941" y="2884917"/>
                <a:chExt cx="897649" cy="353919"/>
              </a:xfrm>
            </p:grpSpPr>
            <p:sp>
              <p:nvSpPr>
                <p:cNvPr id="72" name="Freeform 159">
                  <a:extLst>
                    <a:ext uri="{FF2B5EF4-FFF2-40B4-BE49-F238E27FC236}">
                      <a16:creationId xmlns:a16="http://schemas.microsoft.com/office/drawing/2014/main" id="{C4CD890F-6495-9C61-5E9D-226CA53C6BA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3" name="Freeform 160">
                  <a:extLst>
                    <a:ext uri="{FF2B5EF4-FFF2-40B4-BE49-F238E27FC236}">
                      <a16:creationId xmlns:a16="http://schemas.microsoft.com/office/drawing/2014/main" id="{E001AF00-0086-0BF7-4EA4-4BEF455B143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Freeform 161">
                  <a:extLst>
                    <a:ext uri="{FF2B5EF4-FFF2-40B4-BE49-F238E27FC236}">
                      <a16:creationId xmlns:a16="http://schemas.microsoft.com/office/drawing/2014/main" id="{1877F6F1-8056-9809-84FF-70D7579EB6A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Freeform 162">
                  <a:extLst>
                    <a:ext uri="{FF2B5EF4-FFF2-40B4-BE49-F238E27FC236}">
                      <a16:creationId xmlns:a16="http://schemas.microsoft.com/office/drawing/2014/main" id="{6EF0CC08-B12B-A16D-7BCE-CBF4A95D105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6" name="Group 542">
              <a:extLst>
                <a:ext uri="{FF2B5EF4-FFF2-40B4-BE49-F238E27FC236}">
                  <a16:creationId xmlns:a16="http://schemas.microsoft.com/office/drawing/2014/main" id="{6F1A15EE-14E4-4112-1725-E741726041D3}"/>
                </a:ext>
              </a:extLst>
            </p:cNvPr>
            <p:cNvGrpSpPr>
              <a:grpSpLocks/>
            </p:cNvGrpSpPr>
            <p:nvPr/>
          </p:nvGrpSpPr>
          <p:grpSpPr bwMode="auto">
            <a:xfrm>
              <a:off x="6049618" y="2769704"/>
              <a:ext cx="720837" cy="645768"/>
              <a:chOff x="-44" y="1473"/>
              <a:chExt cx="981" cy="1105"/>
            </a:xfrm>
          </p:grpSpPr>
          <p:pic>
            <p:nvPicPr>
              <p:cNvPr id="67" name="Picture 529" descr="desktop_computer_stylized_medium">
                <a:extLst>
                  <a:ext uri="{FF2B5EF4-FFF2-40B4-BE49-F238E27FC236}">
                    <a16:creationId xmlns:a16="http://schemas.microsoft.com/office/drawing/2014/main" id="{09B06267-7006-3CE7-6CEA-CC4949C05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8" name="Freeform 530">
                <a:extLst>
                  <a:ext uri="{FF2B5EF4-FFF2-40B4-BE49-F238E27FC236}">
                    <a16:creationId xmlns:a16="http://schemas.microsoft.com/office/drawing/2014/main" id="{370EEACD-AF48-EE99-CC6A-B9C41F852B9B}"/>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76" name="Group 75">
            <a:extLst>
              <a:ext uri="{FF2B5EF4-FFF2-40B4-BE49-F238E27FC236}">
                <a16:creationId xmlns:a16="http://schemas.microsoft.com/office/drawing/2014/main" id="{76556B63-C6EA-A381-A839-22906C2D8A87}"/>
              </a:ext>
            </a:extLst>
          </p:cNvPr>
          <p:cNvGrpSpPr/>
          <p:nvPr/>
        </p:nvGrpSpPr>
        <p:grpSpPr>
          <a:xfrm>
            <a:off x="1719473" y="3016054"/>
            <a:ext cx="1744188" cy="288737"/>
            <a:chOff x="1596889" y="3055814"/>
            <a:chExt cx="1744188" cy="288737"/>
          </a:xfrm>
        </p:grpSpPr>
        <p:grpSp>
          <p:nvGrpSpPr>
            <p:cNvPr id="77" name="Group 76">
              <a:extLst>
                <a:ext uri="{FF2B5EF4-FFF2-40B4-BE49-F238E27FC236}">
                  <a16:creationId xmlns:a16="http://schemas.microsoft.com/office/drawing/2014/main" id="{8BA78290-E1BE-6790-9BFA-981E201F9A1E}"/>
                </a:ext>
              </a:extLst>
            </p:cNvPr>
            <p:cNvGrpSpPr/>
            <p:nvPr/>
          </p:nvGrpSpPr>
          <p:grpSpPr>
            <a:xfrm>
              <a:off x="1596889" y="3061114"/>
              <a:ext cx="1060174" cy="276999"/>
              <a:chOff x="2418521" y="3140627"/>
              <a:chExt cx="1060174" cy="276999"/>
            </a:xfrm>
          </p:grpSpPr>
          <p:sp>
            <p:nvSpPr>
              <p:cNvPr id="79" name="Rectangle 78">
                <a:extLst>
                  <a:ext uri="{FF2B5EF4-FFF2-40B4-BE49-F238E27FC236}">
                    <a16:creationId xmlns:a16="http://schemas.microsoft.com/office/drawing/2014/main" id="{68E418A6-533E-6E28-3F42-E14EF3981B7A}"/>
                  </a:ext>
                </a:extLst>
              </p:cNvPr>
              <p:cNvSpPr/>
              <p:nvPr/>
            </p:nvSpPr>
            <p:spPr>
              <a:xfrm>
                <a:off x="2418521" y="3187148"/>
                <a:ext cx="1060174" cy="185530"/>
              </a:xfrm>
              <a:prstGeom prst="rect">
                <a:avLst/>
              </a:prstGeom>
              <a:solidFill>
                <a:srgbClr val="001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900E7135-BDBF-ECBA-E07F-F4B10983D5E3}"/>
                  </a:ext>
                </a:extLst>
              </p:cNvPr>
              <p:cNvSpPr/>
              <p:nvPr/>
            </p:nvSpPr>
            <p:spPr>
              <a:xfrm>
                <a:off x="2706480" y="3197527"/>
                <a:ext cx="733425" cy="158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9C62C586-3B16-2846-E3C1-C43D7678FC2A}"/>
                  </a:ext>
                </a:extLst>
              </p:cNvPr>
              <p:cNvSpPr txBox="1"/>
              <p:nvPr/>
            </p:nvSpPr>
            <p:spPr>
              <a:xfrm>
                <a:off x="2750930" y="3140627"/>
                <a:ext cx="681597" cy="276999"/>
              </a:xfrm>
              <a:prstGeom prst="rect">
                <a:avLst/>
              </a:prstGeom>
              <a:noFill/>
            </p:spPr>
            <p:txBody>
              <a:bodyPr wrap="none" rtlCol="0">
                <a:spAutoFit/>
              </a:bodyPr>
              <a:lstStyle/>
              <a:p>
                <a:r>
                  <a:rPr lang="en-US" sz="1200" i="1" dirty="0">
                    <a:solidFill>
                      <a:srgbClr val="0012A0"/>
                    </a:solidFill>
                  </a:rPr>
                  <a:t>payload</a:t>
                </a:r>
                <a:endParaRPr lang="en-US" sz="1100" i="1" dirty="0">
                  <a:solidFill>
                    <a:srgbClr val="0012A0"/>
                  </a:solidFill>
                </a:endParaRPr>
              </a:p>
            </p:txBody>
          </p:sp>
          <p:cxnSp>
            <p:nvCxnSpPr>
              <p:cNvPr id="82" name="Straight Connector 81">
                <a:extLst>
                  <a:ext uri="{FF2B5EF4-FFF2-40B4-BE49-F238E27FC236}">
                    <a16:creationId xmlns:a16="http://schemas.microsoft.com/office/drawing/2014/main" id="{069EAE4E-BCDF-50E0-DC93-81B148238AA9}"/>
                  </a:ext>
                </a:extLst>
              </p:cNvPr>
              <p:cNvCxnSpPr/>
              <p:nvPr/>
            </p:nvCxnSpPr>
            <p:spPr>
              <a:xfrm>
                <a:off x="2474705" y="318507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D4FDC09-078B-7EFC-73FA-3D7045E40061}"/>
                  </a:ext>
                </a:extLst>
              </p:cNvPr>
              <p:cNvCxnSpPr/>
              <p:nvPr/>
            </p:nvCxnSpPr>
            <p:spPr>
              <a:xfrm>
                <a:off x="25255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65E121A-57CA-A8F2-EABC-5B13149F0D8D}"/>
                  </a:ext>
                </a:extLst>
              </p:cNvPr>
              <p:cNvCxnSpPr/>
              <p:nvPr/>
            </p:nvCxnSpPr>
            <p:spPr>
              <a:xfrm>
                <a:off x="26017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D42B27A-53DF-1E49-1392-3FD6009A852A}"/>
                  </a:ext>
                </a:extLst>
              </p:cNvPr>
              <p:cNvCxnSpPr/>
              <p:nvPr/>
            </p:nvCxnSpPr>
            <p:spPr>
              <a:xfrm>
                <a:off x="2658855" y="317872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8" name="Right Arrow 190">
              <a:extLst>
                <a:ext uri="{FF2B5EF4-FFF2-40B4-BE49-F238E27FC236}">
                  <a16:creationId xmlns:a16="http://schemas.microsoft.com/office/drawing/2014/main" id="{C8BC9961-9C23-CFDE-C443-F39A2EB67C0E}"/>
                </a:ext>
              </a:extLst>
            </p:cNvPr>
            <p:cNvSpPr/>
            <p:nvPr/>
          </p:nvSpPr>
          <p:spPr>
            <a:xfrm>
              <a:off x="2727569" y="3055814"/>
              <a:ext cx="613508" cy="288737"/>
            </a:xfrm>
            <a:prstGeom prst="rightArrow">
              <a:avLst/>
            </a:prstGeom>
            <a:gradFill>
              <a:gsLst>
                <a:gs pos="0">
                  <a:schemeClr val="bg1"/>
                </a:gs>
                <a:gs pos="99000">
                  <a:srgbClr val="0012A0"/>
                </a:gs>
                <a:gs pos="58000">
                  <a:srgbClr val="6EBF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 name="Group 85">
            <a:extLst>
              <a:ext uri="{FF2B5EF4-FFF2-40B4-BE49-F238E27FC236}">
                <a16:creationId xmlns:a16="http://schemas.microsoft.com/office/drawing/2014/main" id="{13A672BD-A2D6-9579-7C25-40612E0844CD}"/>
              </a:ext>
            </a:extLst>
          </p:cNvPr>
          <p:cNvGrpSpPr/>
          <p:nvPr/>
        </p:nvGrpSpPr>
        <p:grpSpPr>
          <a:xfrm>
            <a:off x="2011796" y="3042432"/>
            <a:ext cx="749300" cy="222250"/>
            <a:chOff x="2066925" y="3086100"/>
            <a:chExt cx="749300" cy="222250"/>
          </a:xfrm>
        </p:grpSpPr>
        <p:sp>
          <p:nvSpPr>
            <p:cNvPr id="87" name="Rounded Rectangle 179">
              <a:extLst>
                <a:ext uri="{FF2B5EF4-FFF2-40B4-BE49-F238E27FC236}">
                  <a16:creationId xmlns:a16="http://schemas.microsoft.com/office/drawing/2014/main" id="{8DFD7BF2-BF74-BBB8-BA30-C564B417A8ED}"/>
                </a:ext>
              </a:extLst>
            </p:cNvPr>
            <p:cNvSpPr/>
            <p:nvPr/>
          </p:nvSpPr>
          <p:spPr>
            <a:xfrm>
              <a:off x="2066925" y="3092450"/>
              <a:ext cx="749300" cy="215900"/>
            </a:xfrm>
            <a:prstGeom prst="roundRect">
              <a:avLst/>
            </a:prstGeom>
            <a:solidFill>
              <a:schemeClr val="bg1">
                <a:alpha val="83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Connector 87">
              <a:extLst>
                <a:ext uri="{FF2B5EF4-FFF2-40B4-BE49-F238E27FC236}">
                  <a16:creationId xmlns:a16="http://schemas.microsoft.com/office/drawing/2014/main" id="{C8ECA0AD-0812-C737-FE8D-2AB8652A08C6}"/>
                </a:ext>
              </a:extLst>
            </p:cNvPr>
            <p:cNvCxnSpPr/>
            <p:nvPr/>
          </p:nvCxnSpPr>
          <p:spPr>
            <a:xfrm flipH="1">
              <a:off x="209867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A0B7B15-9D39-B365-81DD-26F89EB23657}"/>
                </a:ext>
              </a:extLst>
            </p:cNvPr>
            <p:cNvCxnSpPr/>
            <p:nvPr/>
          </p:nvCxnSpPr>
          <p:spPr>
            <a:xfrm flipH="1">
              <a:off x="21907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5B7FD91-247A-BA03-E0DD-BD891CC3230F}"/>
                </a:ext>
              </a:extLst>
            </p:cNvPr>
            <p:cNvCxnSpPr/>
            <p:nvPr/>
          </p:nvCxnSpPr>
          <p:spPr>
            <a:xfrm flipH="1">
              <a:off x="22828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1FA7F1B-A1A7-F80A-8CE0-93C36669B268}"/>
                </a:ext>
              </a:extLst>
            </p:cNvPr>
            <p:cNvCxnSpPr/>
            <p:nvPr/>
          </p:nvCxnSpPr>
          <p:spPr>
            <a:xfrm flipH="1">
              <a:off x="237490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1B4477E-A30F-2F6B-B7DB-7723E8CF453B}"/>
                </a:ext>
              </a:extLst>
            </p:cNvPr>
            <p:cNvCxnSpPr/>
            <p:nvPr/>
          </p:nvCxnSpPr>
          <p:spPr>
            <a:xfrm flipH="1">
              <a:off x="2466975"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BD6ADF-A889-CECD-60D3-DEFD262401E0}"/>
                </a:ext>
              </a:extLst>
            </p:cNvPr>
            <p:cNvCxnSpPr/>
            <p:nvPr/>
          </p:nvCxnSpPr>
          <p:spPr>
            <a:xfrm flipH="1">
              <a:off x="25590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7E9890E-F5BF-502E-9605-FE86DFC0200C}"/>
                </a:ext>
              </a:extLst>
            </p:cNvPr>
            <p:cNvCxnSpPr/>
            <p:nvPr/>
          </p:nvCxnSpPr>
          <p:spPr>
            <a:xfrm flipH="1">
              <a:off x="26511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B5AAE02-866F-5C51-D1BF-FE64672A629B}"/>
                </a:ext>
              </a:extLst>
            </p:cNvPr>
            <p:cNvCxnSpPr/>
            <p:nvPr/>
          </p:nvCxnSpPr>
          <p:spPr>
            <a:xfrm flipH="1">
              <a:off x="273685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4B8E618-09B5-7A58-B3A2-31695BF0DDFC}"/>
              </a:ext>
            </a:extLst>
          </p:cNvPr>
          <p:cNvGrpSpPr/>
          <p:nvPr/>
        </p:nvGrpSpPr>
        <p:grpSpPr>
          <a:xfrm>
            <a:off x="6867943" y="2042020"/>
            <a:ext cx="1744188" cy="288737"/>
            <a:chOff x="1596889" y="3055814"/>
            <a:chExt cx="1744188" cy="288737"/>
          </a:xfrm>
        </p:grpSpPr>
        <p:grpSp>
          <p:nvGrpSpPr>
            <p:cNvPr id="97" name="Group 96">
              <a:extLst>
                <a:ext uri="{FF2B5EF4-FFF2-40B4-BE49-F238E27FC236}">
                  <a16:creationId xmlns:a16="http://schemas.microsoft.com/office/drawing/2014/main" id="{52AFE7BE-61A5-41BB-7105-E2C3BA9C566E}"/>
                </a:ext>
              </a:extLst>
            </p:cNvPr>
            <p:cNvGrpSpPr/>
            <p:nvPr/>
          </p:nvGrpSpPr>
          <p:grpSpPr>
            <a:xfrm>
              <a:off x="1596889" y="3061114"/>
              <a:ext cx="1060174" cy="276999"/>
              <a:chOff x="2418521" y="3140627"/>
              <a:chExt cx="1060174" cy="276999"/>
            </a:xfrm>
          </p:grpSpPr>
          <p:sp>
            <p:nvSpPr>
              <p:cNvPr id="99" name="Rectangle 98">
                <a:extLst>
                  <a:ext uri="{FF2B5EF4-FFF2-40B4-BE49-F238E27FC236}">
                    <a16:creationId xmlns:a16="http://schemas.microsoft.com/office/drawing/2014/main" id="{CDE2CC76-A6DE-52DA-FC93-27BA887A27C6}"/>
                  </a:ext>
                </a:extLst>
              </p:cNvPr>
              <p:cNvSpPr/>
              <p:nvPr/>
            </p:nvSpPr>
            <p:spPr>
              <a:xfrm>
                <a:off x="2418521" y="3187148"/>
                <a:ext cx="1060174" cy="185530"/>
              </a:xfrm>
              <a:prstGeom prst="rect">
                <a:avLst/>
              </a:prstGeom>
              <a:solidFill>
                <a:srgbClr val="001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1A0239BA-97EE-CC6A-55E4-9D8CC540D455}"/>
                  </a:ext>
                </a:extLst>
              </p:cNvPr>
              <p:cNvSpPr/>
              <p:nvPr/>
            </p:nvSpPr>
            <p:spPr>
              <a:xfrm>
                <a:off x="2706480" y="3197527"/>
                <a:ext cx="733425" cy="158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8D77401A-C6BE-A091-25F4-443EA3ED0D63}"/>
                  </a:ext>
                </a:extLst>
              </p:cNvPr>
              <p:cNvSpPr txBox="1"/>
              <p:nvPr/>
            </p:nvSpPr>
            <p:spPr>
              <a:xfrm>
                <a:off x="2750930" y="3140627"/>
                <a:ext cx="681597" cy="276999"/>
              </a:xfrm>
              <a:prstGeom prst="rect">
                <a:avLst/>
              </a:prstGeom>
              <a:noFill/>
            </p:spPr>
            <p:txBody>
              <a:bodyPr wrap="none" rtlCol="0">
                <a:spAutoFit/>
              </a:bodyPr>
              <a:lstStyle/>
              <a:p>
                <a:r>
                  <a:rPr lang="en-US" sz="1200" i="1" dirty="0">
                    <a:solidFill>
                      <a:srgbClr val="0012A0"/>
                    </a:solidFill>
                  </a:rPr>
                  <a:t>payload</a:t>
                </a:r>
                <a:endParaRPr lang="en-US" sz="1100" i="1" dirty="0">
                  <a:solidFill>
                    <a:srgbClr val="0012A0"/>
                  </a:solidFill>
                </a:endParaRPr>
              </a:p>
            </p:txBody>
          </p:sp>
          <p:cxnSp>
            <p:nvCxnSpPr>
              <p:cNvPr id="102" name="Straight Connector 101">
                <a:extLst>
                  <a:ext uri="{FF2B5EF4-FFF2-40B4-BE49-F238E27FC236}">
                    <a16:creationId xmlns:a16="http://schemas.microsoft.com/office/drawing/2014/main" id="{CC630FA3-C290-7A02-0152-98A067F40C57}"/>
                  </a:ext>
                </a:extLst>
              </p:cNvPr>
              <p:cNvCxnSpPr/>
              <p:nvPr/>
            </p:nvCxnSpPr>
            <p:spPr>
              <a:xfrm>
                <a:off x="2474705" y="318507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2F3C1C5-6D91-D863-AD97-8D6D7567EBAC}"/>
                  </a:ext>
                </a:extLst>
              </p:cNvPr>
              <p:cNvCxnSpPr/>
              <p:nvPr/>
            </p:nvCxnSpPr>
            <p:spPr>
              <a:xfrm>
                <a:off x="25255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4F75871-EDF6-DAB5-8A2E-DB1601E18CDC}"/>
                  </a:ext>
                </a:extLst>
              </p:cNvPr>
              <p:cNvCxnSpPr/>
              <p:nvPr/>
            </p:nvCxnSpPr>
            <p:spPr>
              <a:xfrm>
                <a:off x="26017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DC695B-F09B-B00E-B795-90B448974F09}"/>
                  </a:ext>
                </a:extLst>
              </p:cNvPr>
              <p:cNvCxnSpPr/>
              <p:nvPr/>
            </p:nvCxnSpPr>
            <p:spPr>
              <a:xfrm>
                <a:off x="2658855" y="317872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8" name="Right Arrow 194">
              <a:extLst>
                <a:ext uri="{FF2B5EF4-FFF2-40B4-BE49-F238E27FC236}">
                  <a16:creationId xmlns:a16="http://schemas.microsoft.com/office/drawing/2014/main" id="{AA3E8F84-CDDA-D431-2371-4972B5CADFD6}"/>
                </a:ext>
              </a:extLst>
            </p:cNvPr>
            <p:cNvSpPr/>
            <p:nvPr/>
          </p:nvSpPr>
          <p:spPr>
            <a:xfrm>
              <a:off x="2727569" y="3055814"/>
              <a:ext cx="613508" cy="288737"/>
            </a:xfrm>
            <a:prstGeom prst="rightArrow">
              <a:avLst/>
            </a:prstGeom>
            <a:gradFill>
              <a:gsLst>
                <a:gs pos="0">
                  <a:schemeClr val="bg1"/>
                </a:gs>
                <a:gs pos="99000">
                  <a:srgbClr val="0012A0"/>
                </a:gs>
                <a:gs pos="58000">
                  <a:srgbClr val="6EBF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6" name="Right Arrow 205">
            <a:extLst>
              <a:ext uri="{FF2B5EF4-FFF2-40B4-BE49-F238E27FC236}">
                <a16:creationId xmlns:a16="http://schemas.microsoft.com/office/drawing/2014/main" id="{67698B17-724F-9874-5490-2967FB01C25C}"/>
              </a:ext>
            </a:extLst>
          </p:cNvPr>
          <p:cNvSpPr/>
          <p:nvPr/>
        </p:nvSpPr>
        <p:spPr>
          <a:xfrm>
            <a:off x="8813632" y="2499220"/>
            <a:ext cx="613508" cy="288737"/>
          </a:xfrm>
          <a:prstGeom prst="rightArrow">
            <a:avLst/>
          </a:prstGeom>
          <a:gradFill>
            <a:gsLst>
              <a:gs pos="0">
                <a:schemeClr val="bg1"/>
              </a:gs>
              <a:gs pos="99000">
                <a:srgbClr val="0012A0"/>
              </a:gs>
              <a:gs pos="58000">
                <a:srgbClr val="6EBF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 name="Group 106">
            <a:extLst>
              <a:ext uri="{FF2B5EF4-FFF2-40B4-BE49-F238E27FC236}">
                <a16:creationId xmlns:a16="http://schemas.microsoft.com/office/drawing/2014/main" id="{597ECC0D-A6E3-591D-6514-72D415B6113D}"/>
              </a:ext>
            </a:extLst>
          </p:cNvPr>
          <p:cNvGrpSpPr/>
          <p:nvPr/>
        </p:nvGrpSpPr>
        <p:grpSpPr>
          <a:xfrm>
            <a:off x="7355159" y="2428875"/>
            <a:ext cx="1430955" cy="365894"/>
            <a:chOff x="7219875" y="3091894"/>
            <a:chExt cx="1430955" cy="271200"/>
          </a:xfrm>
        </p:grpSpPr>
        <p:sp>
          <p:nvSpPr>
            <p:cNvPr id="108" name="Rectangle 107">
              <a:extLst>
                <a:ext uri="{FF2B5EF4-FFF2-40B4-BE49-F238E27FC236}">
                  <a16:creationId xmlns:a16="http://schemas.microsoft.com/office/drawing/2014/main" id="{1FFA1C9E-FB98-B971-F5FB-2042B71549EB}"/>
                </a:ext>
              </a:extLst>
            </p:cNvPr>
            <p:cNvSpPr/>
            <p:nvPr/>
          </p:nvSpPr>
          <p:spPr>
            <a:xfrm>
              <a:off x="7219875" y="3096088"/>
              <a:ext cx="1430955" cy="2534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9" name="Straight Connector 108">
              <a:extLst>
                <a:ext uri="{FF2B5EF4-FFF2-40B4-BE49-F238E27FC236}">
                  <a16:creationId xmlns:a16="http://schemas.microsoft.com/office/drawing/2014/main" id="{C19FAFEF-091D-1A06-EC51-A11EA3A32E93}"/>
                </a:ext>
              </a:extLst>
            </p:cNvPr>
            <p:cNvCxnSpPr/>
            <p:nvPr/>
          </p:nvCxnSpPr>
          <p:spPr>
            <a:xfrm>
              <a:off x="7498944" y="30918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F8352C5-4FC0-0B97-44E5-5E6588994EC3}"/>
                </a:ext>
              </a:extLst>
            </p:cNvPr>
            <p:cNvCxnSpPr/>
            <p:nvPr/>
          </p:nvCxnSpPr>
          <p:spPr>
            <a:xfrm>
              <a:off x="7273344" y="30966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636BAB7-17C7-8C36-4178-EE2F10F49226}"/>
                </a:ext>
              </a:extLst>
            </p:cNvPr>
            <p:cNvCxnSpPr/>
            <p:nvPr/>
          </p:nvCxnSpPr>
          <p:spPr>
            <a:xfrm>
              <a:off x="7321344" y="30942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3A9EF28-B0A1-9520-6AA8-53A0480993AF}"/>
                </a:ext>
              </a:extLst>
            </p:cNvPr>
            <p:cNvCxnSpPr/>
            <p:nvPr/>
          </p:nvCxnSpPr>
          <p:spPr>
            <a:xfrm>
              <a:off x="7423344" y="30918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AF1D440A-CE37-1930-1117-7687E17D606E}"/>
              </a:ext>
            </a:extLst>
          </p:cNvPr>
          <p:cNvGrpSpPr/>
          <p:nvPr/>
        </p:nvGrpSpPr>
        <p:grpSpPr>
          <a:xfrm>
            <a:off x="7686624" y="2475142"/>
            <a:ext cx="1060174" cy="276999"/>
            <a:chOff x="2418521" y="3140627"/>
            <a:chExt cx="1060174" cy="276999"/>
          </a:xfrm>
        </p:grpSpPr>
        <p:sp>
          <p:nvSpPr>
            <p:cNvPr id="114" name="Rectangle 113">
              <a:extLst>
                <a:ext uri="{FF2B5EF4-FFF2-40B4-BE49-F238E27FC236}">
                  <a16:creationId xmlns:a16="http://schemas.microsoft.com/office/drawing/2014/main" id="{1D5E0A95-56D1-BBCB-55C4-747408916B81}"/>
                </a:ext>
              </a:extLst>
            </p:cNvPr>
            <p:cNvSpPr/>
            <p:nvPr/>
          </p:nvSpPr>
          <p:spPr>
            <a:xfrm>
              <a:off x="2418521" y="3187148"/>
              <a:ext cx="1060174" cy="185530"/>
            </a:xfrm>
            <a:prstGeom prst="rect">
              <a:avLst/>
            </a:prstGeom>
            <a:solidFill>
              <a:srgbClr val="001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id="{DD31C6B5-5403-4C07-9413-5AD7890CDF4C}"/>
                </a:ext>
              </a:extLst>
            </p:cNvPr>
            <p:cNvSpPr/>
            <p:nvPr/>
          </p:nvSpPr>
          <p:spPr>
            <a:xfrm>
              <a:off x="2706480" y="3197527"/>
              <a:ext cx="733425"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extBox 115">
              <a:extLst>
                <a:ext uri="{FF2B5EF4-FFF2-40B4-BE49-F238E27FC236}">
                  <a16:creationId xmlns:a16="http://schemas.microsoft.com/office/drawing/2014/main" id="{ED6EB0DA-3942-723C-E705-6DD680AC1B06}"/>
                </a:ext>
              </a:extLst>
            </p:cNvPr>
            <p:cNvSpPr txBox="1"/>
            <p:nvPr/>
          </p:nvSpPr>
          <p:spPr>
            <a:xfrm>
              <a:off x="2750930" y="3140627"/>
              <a:ext cx="681597" cy="276999"/>
            </a:xfrm>
            <a:prstGeom prst="rect">
              <a:avLst/>
            </a:prstGeom>
            <a:noFill/>
          </p:spPr>
          <p:txBody>
            <a:bodyPr wrap="none" rtlCol="0">
              <a:spAutoFit/>
            </a:bodyPr>
            <a:lstStyle/>
            <a:p>
              <a:r>
                <a:rPr lang="en-US" sz="1200" i="1" dirty="0">
                  <a:solidFill>
                    <a:srgbClr val="0012A0"/>
                  </a:solidFill>
                </a:rPr>
                <a:t>payload</a:t>
              </a:r>
              <a:endParaRPr lang="en-US" sz="1100" i="1" dirty="0">
                <a:solidFill>
                  <a:srgbClr val="0012A0"/>
                </a:solidFill>
              </a:endParaRPr>
            </a:p>
          </p:txBody>
        </p:sp>
        <p:cxnSp>
          <p:nvCxnSpPr>
            <p:cNvPr id="117" name="Straight Connector 116">
              <a:extLst>
                <a:ext uri="{FF2B5EF4-FFF2-40B4-BE49-F238E27FC236}">
                  <a16:creationId xmlns:a16="http://schemas.microsoft.com/office/drawing/2014/main" id="{85AA4F80-9724-057A-9CB7-C09428C36829}"/>
                </a:ext>
              </a:extLst>
            </p:cNvPr>
            <p:cNvCxnSpPr>
              <a:cxnSpLocks/>
            </p:cNvCxnSpPr>
            <p:nvPr/>
          </p:nvCxnSpPr>
          <p:spPr>
            <a:xfrm>
              <a:off x="2474705" y="3196425"/>
              <a:ext cx="0" cy="166838"/>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B444801D-479B-3422-33E9-F80B678A6B62}"/>
                </a:ext>
              </a:extLst>
            </p:cNvPr>
            <p:cNvCxnSpPr>
              <a:cxnSpLocks/>
            </p:cNvCxnSpPr>
            <p:nvPr/>
          </p:nvCxnSpPr>
          <p:spPr>
            <a:xfrm>
              <a:off x="2525505" y="3199637"/>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722F8D0-0ADA-0497-E810-C076149622A4}"/>
                </a:ext>
              </a:extLst>
            </p:cNvPr>
            <p:cNvCxnSpPr>
              <a:cxnSpLocks/>
            </p:cNvCxnSpPr>
            <p:nvPr/>
          </p:nvCxnSpPr>
          <p:spPr>
            <a:xfrm>
              <a:off x="2616945" y="3194825"/>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7EAAAD9-546F-5A49-257A-816590A1F710}"/>
                </a:ext>
              </a:extLst>
            </p:cNvPr>
            <p:cNvCxnSpPr>
              <a:cxnSpLocks/>
            </p:cNvCxnSpPr>
            <p:nvPr/>
          </p:nvCxnSpPr>
          <p:spPr>
            <a:xfrm>
              <a:off x="2660259" y="3196429"/>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21" name="Group 120">
            <a:extLst>
              <a:ext uri="{FF2B5EF4-FFF2-40B4-BE49-F238E27FC236}">
                <a16:creationId xmlns:a16="http://schemas.microsoft.com/office/drawing/2014/main" id="{96FE6183-8DFD-F8E5-E765-B1D448C6C4C0}"/>
              </a:ext>
            </a:extLst>
          </p:cNvPr>
          <p:cNvGrpSpPr/>
          <p:nvPr/>
        </p:nvGrpSpPr>
        <p:grpSpPr>
          <a:xfrm>
            <a:off x="7665255" y="2491925"/>
            <a:ext cx="1106157" cy="224519"/>
            <a:chOff x="2044062" y="3084919"/>
            <a:chExt cx="1106157" cy="224519"/>
          </a:xfrm>
        </p:grpSpPr>
        <p:sp>
          <p:nvSpPr>
            <p:cNvPr id="122" name="Rounded Rectangle 241">
              <a:extLst>
                <a:ext uri="{FF2B5EF4-FFF2-40B4-BE49-F238E27FC236}">
                  <a16:creationId xmlns:a16="http://schemas.microsoft.com/office/drawing/2014/main" id="{F299B547-E121-9FF1-3D17-CED183740F58}"/>
                </a:ext>
              </a:extLst>
            </p:cNvPr>
            <p:cNvSpPr/>
            <p:nvPr/>
          </p:nvSpPr>
          <p:spPr>
            <a:xfrm>
              <a:off x="2044062" y="3092450"/>
              <a:ext cx="1106157" cy="215900"/>
            </a:xfrm>
            <a:prstGeom prst="roundRect">
              <a:avLst/>
            </a:prstGeom>
            <a:solidFill>
              <a:schemeClr val="bg1">
                <a:alpha val="83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3" name="Straight Connector 122">
              <a:extLst>
                <a:ext uri="{FF2B5EF4-FFF2-40B4-BE49-F238E27FC236}">
                  <a16:creationId xmlns:a16="http://schemas.microsoft.com/office/drawing/2014/main" id="{D95D94D4-3BF8-4E85-56AC-0FA6FCA361C8}"/>
                </a:ext>
              </a:extLst>
            </p:cNvPr>
            <p:cNvCxnSpPr/>
            <p:nvPr/>
          </p:nvCxnSpPr>
          <p:spPr>
            <a:xfrm flipH="1">
              <a:off x="209867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631045B-487E-B9B9-F781-C8645A598306}"/>
                </a:ext>
              </a:extLst>
            </p:cNvPr>
            <p:cNvCxnSpPr/>
            <p:nvPr/>
          </p:nvCxnSpPr>
          <p:spPr>
            <a:xfrm flipH="1">
              <a:off x="21907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DE3CB12-5611-288C-8C5C-54ACF46ED93B}"/>
                </a:ext>
              </a:extLst>
            </p:cNvPr>
            <p:cNvCxnSpPr/>
            <p:nvPr/>
          </p:nvCxnSpPr>
          <p:spPr>
            <a:xfrm flipH="1">
              <a:off x="22828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062A87B-252A-641C-8C27-4AA4A1D2A564}"/>
                </a:ext>
              </a:extLst>
            </p:cNvPr>
            <p:cNvCxnSpPr/>
            <p:nvPr/>
          </p:nvCxnSpPr>
          <p:spPr>
            <a:xfrm flipH="1">
              <a:off x="237490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76E03D0-7917-E7FD-262A-41F139ABC528}"/>
                </a:ext>
              </a:extLst>
            </p:cNvPr>
            <p:cNvCxnSpPr/>
            <p:nvPr/>
          </p:nvCxnSpPr>
          <p:spPr>
            <a:xfrm flipH="1">
              <a:off x="2466975"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3245128-5FD8-25E0-1154-0D3ECEAF80DB}"/>
                </a:ext>
              </a:extLst>
            </p:cNvPr>
            <p:cNvCxnSpPr/>
            <p:nvPr/>
          </p:nvCxnSpPr>
          <p:spPr>
            <a:xfrm flipH="1">
              <a:off x="25590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873BEE3-EC5D-C54A-4F28-AEF2AD27410A}"/>
                </a:ext>
              </a:extLst>
            </p:cNvPr>
            <p:cNvCxnSpPr/>
            <p:nvPr/>
          </p:nvCxnSpPr>
          <p:spPr>
            <a:xfrm flipH="1">
              <a:off x="26511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9935521-C536-D011-1C3E-5C8B55406DAA}"/>
                </a:ext>
              </a:extLst>
            </p:cNvPr>
            <p:cNvCxnSpPr/>
            <p:nvPr/>
          </p:nvCxnSpPr>
          <p:spPr>
            <a:xfrm flipH="1">
              <a:off x="273685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1832EED-FB74-A4D9-05E3-AAA4A61A7B58}"/>
                </a:ext>
              </a:extLst>
            </p:cNvPr>
            <p:cNvCxnSpPr/>
            <p:nvPr/>
          </p:nvCxnSpPr>
          <p:spPr>
            <a:xfrm flipH="1">
              <a:off x="2814139" y="308492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8BAC116-15FD-A265-14CB-EB3AD907B4B1}"/>
                </a:ext>
              </a:extLst>
            </p:cNvPr>
            <p:cNvCxnSpPr/>
            <p:nvPr/>
          </p:nvCxnSpPr>
          <p:spPr>
            <a:xfrm flipH="1">
              <a:off x="2891428" y="3090363"/>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D810BCC-434D-8EB7-109F-BB3F55009E6A}"/>
                </a:ext>
              </a:extLst>
            </p:cNvPr>
            <p:cNvCxnSpPr/>
            <p:nvPr/>
          </p:nvCxnSpPr>
          <p:spPr>
            <a:xfrm flipH="1">
              <a:off x="2968717" y="3089274"/>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1C71FC4-237D-6CD8-FDF3-8646B83EB27D}"/>
                </a:ext>
              </a:extLst>
            </p:cNvPr>
            <p:cNvCxnSpPr/>
            <p:nvPr/>
          </p:nvCxnSpPr>
          <p:spPr>
            <a:xfrm flipH="1">
              <a:off x="3046006" y="3084919"/>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938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wipe(left)">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dissolve">
                                      <p:cBhvr>
                                        <p:cTn id="17" dur="500"/>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6"/>
                                        </p:tgtEl>
                                        <p:attrNameLst>
                                          <p:attrName>style.visibility</p:attrName>
                                        </p:attrNameLst>
                                      </p:cBhvr>
                                      <p:to>
                                        <p:strVal val="visible"/>
                                      </p:to>
                                    </p:set>
                                    <p:animEffect transition="in" filter="wipe(left)">
                                      <p:cBhvr>
                                        <p:cTn id="30" dur="500"/>
                                        <p:tgtEl>
                                          <p:spTgt spid="9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3"/>
                                        </p:tgtEl>
                                        <p:attrNameLst>
                                          <p:attrName>style.visibility</p:attrName>
                                        </p:attrNameLst>
                                      </p:cBhvr>
                                      <p:to>
                                        <p:strVal val="visible"/>
                                      </p:to>
                                    </p:set>
                                    <p:animEffect transition="in" filter="dissolve">
                                      <p:cBhvr>
                                        <p:cTn id="35" dur="500"/>
                                        <p:tgtEl>
                                          <p:spTgt spid="11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dissolve">
                                      <p:cBhvr>
                                        <p:cTn id="40" dur="500"/>
                                        <p:tgtEl>
                                          <p:spTgt spid="12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07"/>
                                        </p:tgtEl>
                                        <p:attrNameLst>
                                          <p:attrName>style.visibility</p:attrName>
                                        </p:attrNameLst>
                                      </p:cBhvr>
                                      <p:to>
                                        <p:strVal val="visible"/>
                                      </p:to>
                                    </p:set>
                                    <p:animEffect transition="in" filter="dissolve">
                                      <p:cBhvr>
                                        <p:cTn id="45" dur="500"/>
                                        <p:tgtEl>
                                          <p:spTgt spid="10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wipe(left)">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0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16</a:t>
            </a:fld>
            <a:endParaRPr spc="-5" dirty="0"/>
          </a:p>
        </p:txBody>
      </p:sp>
      <p:grpSp>
        <p:nvGrpSpPr>
          <p:cNvPr id="3" name="Group 2">
            <a:extLst>
              <a:ext uri="{FF2B5EF4-FFF2-40B4-BE49-F238E27FC236}">
                <a16:creationId xmlns:a16="http://schemas.microsoft.com/office/drawing/2014/main" id="{1DDF8E9D-EF16-3E73-3F1D-5243F5B91444}"/>
              </a:ext>
            </a:extLst>
          </p:cNvPr>
          <p:cNvGrpSpPr/>
          <p:nvPr/>
        </p:nvGrpSpPr>
        <p:grpSpPr>
          <a:xfrm>
            <a:off x="4395863" y="4316439"/>
            <a:ext cx="2075622" cy="462165"/>
            <a:chOff x="5075582" y="4872335"/>
            <a:chExt cx="2075622" cy="462165"/>
          </a:xfrm>
        </p:grpSpPr>
        <p:grpSp>
          <p:nvGrpSpPr>
            <p:cNvPr id="4" name="Group 3">
              <a:extLst>
                <a:ext uri="{FF2B5EF4-FFF2-40B4-BE49-F238E27FC236}">
                  <a16:creationId xmlns:a16="http://schemas.microsoft.com/office/drawing/2014/main" id="{6265CD9F-4A53-FF9E-865C-AC50648E508B}"/>
                </a:ext>
              </a:extLst>
            </p:cNvPr>
            <p:cNvGrpSpPr/>
            <p:nvPr/>
          </p:nvGrpSpPr>
          <p:grpSpPr>
            <a:xfrm>
              <a:off x="5075582" y="4896928"/>
              <a:ext cx="2075622" cy="437572"/>
              <a:chOff x="5049078" y="4896928"/>
              <a:chExt cx="2075622" cy="437572"/>
            </a:xfrm>
          </p:grpSpPr>
          <p:cxnSp>
            <p:nvCxnSpPr>
              <p:cNvPr id="9" name="Straight Connector 8">
                <a:extLst>
                  <a:ext uri="{FF2B5EF4-FFF2-40B4-BE49-F238E27FC236}">
                    <a16:creationId xmlns:a16="http://schemas.microsoft.com/office/drawing/2014/main" id="{F95D3754-30E6-BD67-A633-9223257997F2}"/>
                  </a:ext>
                </a:extLst>
              </p:cNvPr>
              <p:cNvCxnSpPr/>
              <p:nvPr/>
            </p:nvCxnSpPr>
            <p:spPr>
              <a:xfrm>
                <a:off x="5049078" y="4896928"/>
                <a:ext cx="0" cy="437322"/>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0E23168-4AB1-A961-5CB8-BA8CA67A84F3}"/>
                  </a:ext>
                </a:extLst>
              </p:cNvPr>
              <p:cNvCxnSpPr/>
              <p:nvPr/>
            </p:nvCxnSpPr>
            <p:spPr>
              <a:xfrm>
                <a:off x="7124700" y="4897178"/>
                <a:ext cx="0" cy="437322"/>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263A8C5-6D62-54AB-6599-911EF55E5634}"/>
                  </a:ext>
                </a:extLst>
              </p:cNvPr>
              <p:cNvCxnSpPr/>
              <p:nvPr/>
            </p:nvCxnSpPr>
            <p:spPr>
              <a:xfrm>
                <a:off x="5049078" y="5088835"/>
                <a:ext cx="2075622" cy="0"/>
              </a:xfrm>
              <a:prstGeom prst="straightConnector1">
                <a:avLst/>
              </a:prstGeom>
              <a:ln w="222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DE94201B-0452-C71D-B943-430BB55FC03F}"/>
                </a:ext>
              </a:extLst>
            </p:cNvPr>
            <p:cNvSpPr txBox="1"/>
            <p:nvPr/>
          </p:nvSpPr>
          <p:spPr>
            <a:xfrm>
              <a:off x="5844208" y="4872335"/>
              <a:ext cx="501419" cy="461665"/>
            </a:xfrm>
            <a:prstGeom prst="rect">
              <a:avLst/>
            </a:prstGeom>
            <a:solidFill>
              <a:schemeClr val="bg1"/>
            </a:solidFill>
          </p:spPr>
          <p:txBody>
            <a:bodyPr wrap="none" rtlCol="0">
              <a:spAutoFit/>
            </a:bodyPr>
            <a:lstStyle/>
            <a:p>
              <a:r>
                <a:rPr lang="en-US" sz="2400" dirty="0">
                  <a:solidFill>
                    <a:srgbClr val="C00000"/>
                  </a:solidFill>
                </a:rPr>
                <a:t>SA</a:t>
              </a:r>
            </a:p>
          </p:txBody>
        </p:sp>
      </p:grpSp>
      <p:sp>
        <p:nvSpPr>
          <p:cNvPr id="19" name="Freeform 296">
            <a:extLst>
              <a:ext uri="{FF2B5EF4-FFF2-40B4-BE49-F238E27FC236}">
                <a16:creationId xmlns:a16="http://schemas.microsoft.com/office/drawing/2014/main" id="{0360A34E-2155-F5D2-0501-E388781007CA}"/>
              </a:ext>
            </a:extLst>
          </p:cNvPr>
          <p:cNvSpPr>
            <a:spLocks/>
          </p:cNvSpPr>
          <p:nvPr/>
        </p:nvSpPr>
        <p:spPr bwMode="auto">
          <a:xfrm flipH="1">
            <a:off x="6400800" y="3793948"/>
            <a:ext cx="2272749" cy="73328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ＭＳ Ｐゴシック" panose="020B0600070205080204" pitchFamily="34" charset="-128"/>
                <a:cs typeface="Arial"/>
              </a:rPr>
              <a:t>             </a:t>
            </a:r>
          </a:p>
        </p:txBody>
      </p:sp>
      <p:sp>
        <p:nvSpPr>
          <p:cNvPr id="20" name="Freeform 296">
            <a:extLst>
              <a:ext uri="{FF2B5EF4-FFF2-40B4-BE49-F238E27FC236}">
                <a16:creationId xmlns:a16="http://schemas.microsoft.com/office/drawing/2014/main" id="{0B133987-8F1B-250A-7AE9-689C1A66D531}"/>
              </a:ext>
            </a:extLst>
          </p:cNvPr>
          <p:cNvSpPr>
            <a:spLocks/>
          </p:cNvSpPr>
          <p:nvPr/>
        </p:nvSpPr>
        <p:spPr bwMode="auto">
          <a:xfrm>
            <a:off x="2182751" y="3724556"/>
            <a:ext cx="2202205" cy="73328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ＭＳ Ｐゴシック" panose="020B0600070205080204" pitchFamily="34" charset="-128"/>
                <a:cs typeface="Arial"/>
              </a:rPr>
              <a:t>             </a:t>
            </a:r>
          </a:p>
        </p:txBody>
      </p:sp>
      <p:sp>
        <p:nvSpPr>
          <p:cNvPr id="21" name="Freeform 8">
            <a:extLst>
              <a:ext uri="{FF2B5EF4-FFF2-40B4-BE49-F238E27FC236}">
                <a16:creationId xmlns:a16="http://schemas.microsoft.com/office/drawing/2014/main" id="{50DEE73B-BE41-4C3F-393D-58E008CC9B3A}"/>
              </a:ext>
            </a:extLst>
          </p:cNvPr>
          <p:cNvSpPr>
            <a:spLocks/>
          </p:cNvSpPr>
          <p:nvPr/>
        </p:nvSpPr>
        <p:spPr bwMode="auto">
          <a:xfrm rot="5400000">
            <a:off x="5158183" y="3166620"/>
            <a:ext cx="506067" cy="1966498"/>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grpSp>
        <p:nvGrpSpPr>
          <p:cNvPr id="135" name="Group 134">
            <a:extLst>
              <a:ext uri="{FF2B5EF4-FFF2-40B4-BE49-F238E27FC236}">
                <a16:creationId xmlns:a16="http://schemas.microsoft.com/office/drawing/2014/main" id="{7CE95C90-5C47-CB8D-61FE-BBE8320D4F96}"/>
              </a:ext>
            </a:extLst>
          </p:cNvPr>
          <p:cNvGrpSpPr/>
          <p:nvPr/>
        </p:nvGrpSpPr>
        <p:grpSpPr>
          <a:xfrm>
            <a:off x="3874060" y="3922275"/>
            <a:ext cx="606136" cy="332367"/>
            <a:chOff x="7493876" y="2774731"/>
            <a:chExt cx="1481958" cy="894622"/>
          </a:xfrm>
        </p:grpSpPr>
        <p:sp>
          <p:nvSpPr>
            <p:cNvPr id="136" name="Freeform 30">
              <a:extLst>
                <a:ext uri="{FF2B5EF4-FFF2-40B4-BE49-F238E27FC236}">
                  <a16:creationId xmlns:a16="http://schemas.microsoft.com/office/drawing/2014/main" id="{733D23C4-77D9-BDA0-72E9-D8A79A01D8B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7" name="Oval 136">
              <a:extLst>
                <a:ext uri="{FF2B5EF4-FFF2-40B4-BE49-F238E27FC236}">
                  <a16:creationId xmlns:a16="http://schemas.microsoft.com/office/drawing/2014/main" id="{D84D46D6-F4AA-E65F-05A1-E48D519CB5F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8" name="Group 137">
              <a:extLst>
                <a:ext uri="{FF2B5EF4-FFF2-40B4-BE49-F238E27FC236}">
                  <a16:creationId xmlns:a16="http://schemas.microsoft.com/office/drawing/2014/main" id="{5ED15117-453F-3F0C-28B9-EBAC4465C87D}"/>
                </a:ext>
              </a:extLst>
            </p:cNvPr>
            <p:cNvGrpSpPr/>
            <p:nvPr/>
          </p:nvGrpSpPr>
          <p:grpSpPr>
            <a:xfrm>
              <a:off x="7713663" y="2848339"/>
              <a:ext cx="1042107" cy="425543"/>
              <a:chOff x="7786941" y="2884917"/>
              <a:chExt cx="897649" cy="353919"/>
            </a:xfrm>
          </p:grpSpPr>
          <p:sp>
            <p:nvSpPr>
              <p:cNvPr id="139" name="Freeform 33">
                <a:extLst>
                  <a:ext uri="{FF2B5EF4-FFF2-40B4-BE49-F238E27FC236}">
                    <a16:creationId xmlns:a16="http://schemas.microsoft.com/office/drawing/2014/main" id="{A5FC2B49-B4D5-121F-0CA6-0D737880E82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34">
                <a:extLst>
                  <a:ext uri="{FF2B5EF4-FFF2-40B4-BE49-F238E27FC236}">
                    <a16:creationId xmlns:a16="http://schemas.microsoft.com/office/drawing/2014/main" id="{8DD49473-B7B7-C083-4AA5-7625143545A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35">
                <a:extLst>
                  <a:ext uri="{FF2B5EF4-FFF2-40B4-BE49-F238E27FC236}">
                    <a16:creationId xmlns:a16="http://schemas.microsoft.com/office/drawing/2014/main" id="{99BA937E-850A-B8AB-615A-AA0CC495680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36">
                <a:extLst>
                  <a:ext uri="{FF2B5EF4-FFF2-40B4-BE49-F238E27FC236}">
                    <a16:creationId xmlns:a16="http://schemas.microsoft.com/office/drawing/2014/main" id="{62502709-1BAF-F2AC-8BDD-41DF1B8BC52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3" name="Group 542">
            <a:extLst>
              <a:ext uri="{FF2B5EF4-FFF2-40B4-BE49-F238E27FC236}">
                <a16:creationId xmlns:a16="http://schemas.microsoft.com/office/drawing/2014/main" id="{B44E5E53-451C-0B9E-E6E6-DAC9E9F9DF2C}"/>
              </a:ext>
            </a:extLst>
          </p:cNvPr>
          <p:cNvGrpSpPr>
            <a:grpSpLocks/>
          </p:cNvGrpSpPr>
          <p:nvPr/>
        </p:nvGrpSpPr>
        <p:grpSpPr bwMode="auto">
          <a:xfrm>
            <a:off x="2136370" y="3618539"/>
            <a:ext cx="720837" cy="645768"/>
            <a:chOff x="-44" y="1473"/>
            <a:chExt cx="981" cy="1105"/>
          </a:xfrm>
        </p:grpSpPr>
        <p:pic>
          <p:nvPicPr>
            <p:cNvPr id="144" name="Picture 529" descr="desktop_computer_stylized_medium">
              <a:extLst>
                <a:ext uri="{FF2B5EF4-FFF2-40B4-BE49-F238E27FC236}">
                  <a16:creationId xmlns:a16="http://schemas.microsoft.com/office/drawing/2014/main" id="{BA263F17-37B0-6F9C-A6DC-23717827A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5" name="Freeform 530">
              <a:extLst>
                <a:ext uri="{FF2B5EF4-FFF2-40B4-BE49-F238E27FC236}">
                  <a16:creationId xmlns:a16="http://schemas.microsoft.com/office/drawing/2014/main" id="{3E7490C6-637C-1CB6-31F1-28E075C7E080}"/>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46" name="Group 145">
            <a:extLst>
              <a:ext uri="{FF2B5EF4-FFF2-40B4-BE49-F238E27FC236}">
                <a16:creationId xmlns:a16="http://schemas.microsoft.com/office/drawing/2014/main" id="{8546973A-29A1-B619-97CE-4BEF86D82234}"/>
              </a:ext>
            </a:extLst>
          </p:cNvPr>
          <p:cNvGrpSpPr/>
          <p:nvPr/>
        </p:nvGrpSpPr>
        <p:grpSpPr>
          <a:xfrm flipH="1">
            <a:off x="6394612" y="3934727"/>
            <a:ext cx="606136" cy="332367"/>
            <a:chOff x="7493876" y="2774731"/>
            <a:chExt cx="1481958" cy="894622"/>
          </a:xfrm>
        </p:grpSpPr>
        <p:sp>
          <p:nvSpPr>
            <p:cNvPr id="147" name="Freeform 18">
              <a:extLst>
                <a:ext uri="{FF2B5EF4-FFF2-40B4-BE49-F238E27FC236}">
                  <a16:creationId xmlns:a16="http://schemas.microsoft.com/office/drawing/2014/main" id="{A0036C3E-8195-DEAF-7625-7753769C2AD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8" name="Oval 147">
              <a:extLst>
                <a:ext uri="{FF2B5EF4-FFF2-40B4-BE49-F238E27FC236}">
                  <a16:creationId xmlns:a16="http://schemas.microsoft.com/office/drawing/2014/main" id="{D03C5C69-F8F1-D5B5-67E6-E109EC5160D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9" name="Group 148">
              <a:extLst>
                <a:ext uri="{FF2B5EF4-FFF2-40B4-BE49-F238E27FC236}">
                  <a16:creationId xmlns:a16="http://schemas.microsoft.com/office/drawing/2014/main" id="{6593262B-6111-0494-E3D5-690BBAC81B7C}"/>
                </a:ext>
              </a:extLst>
            </p:cNvPr>
            <p:cNvGrpSpPr/>
            <p:nvPr/>
          </p:nvGrpSpPr>
          <p:grpSpPr>
            <a:xfrm>
              <a:off x="7713663" y="2848339"/>
              <a:ext cx="1042107" cy="425543"/>
              <a:chOff x="7786941" y="2884917"/>
              <a:chExt cx="897649" cy="353919"/>
            </a:xfrm>
          </p:grpSpPr>
          <p:sp>
            <p:nvSpPr>
              <p:cNvPr id="150" name="Freeform 21">
                <a:extLst>
                  <a:ext uri="{FF2B5EF4-FFF2-40B4-BE49-F238E27FC236}">
                    <a16:creationId xmlns:a16="http://schemas.microsoft.com/office/drawing/2014/main" id="{97FF2653-C05E-5C31-0A75-B623D45C39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22">
                <a:extLst>
                  <a:ext uri="{FF2B5EF4-FFF2-40B4-BE49-F238E27FC236}">
                    <a16:creationId xmlns:a16="http://schemas.microsoft.com/office/drawing/2014/main" id="{B07F1BA1-5DC2-4625-83B1-775ACBC9C37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23">
                <a:extLst>
                  <a:ext uri="{FF2B5EF4-FFF2-40B4-BE49-F238E27FC236}">
                    <a16:creationId xmlns:a16="http://schemas.microsoft.com/office/drawing/2014/main" id="{B9FA6925-1154-1CB4-2273-831A51E9F49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3" name="Freeform 24">
                <a:extLst>
                  <a:ext uri="{FF2B5EF4-FFF2-40B4-BE49-F238E27FC236}">
                    <a16:creationId xmlns:a16="http://schemas.microsoft.com/office/drawing/2014/main" id="{2CE409CA-4D78-2CAD-D840-27ADE0F5091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4" name="Group 542">
            <a:extLst>
              <a:ext uri="{FF2B5EF4-FFF2-40B4-BE49-F238E27FC236}">
                <a16:creationId xmlns:a16="http://schemas.microsoft.com/office/drawing/2014/main" id="{40A1CC2F-3CB9-957B-0809-171BDDEE8A1E}"/>
              </a:ext>
            </a:extLst>
          </p:cNvPr>
          <p:cNvGrpSpPr>
            <a:grpSpLocks/>
          </p:cNvGrpSpPr>
          <p:nvPr/>
        </p:nvGrpSpPr>
        <p:grpSpPr bwMode="auto">
          <a:xfrm flipH="1">
            <a:off x="7847652" y="3757688"/>
            <a:ext cx="720837" cy="645768"/>
            <a:chOff x="-44" y="1473"/>
            <a:chExt cx="981" cy="1105"/>
          </a:xfrm>
        </p:grpSpPr>
        <p:pic>
          <p:nvPicPr>
            <p:cNvPr id="155" name="Picture 529" descr="desktop_computer_stylized_medium">
              <a:extLst>
                <a:ext uri="{FF2B5EF4-FFF2-40B4-BE49-F238E27FC236}">
                  <a16:creationId xmlns:a16="http://schemas.microsoft.com/office/drawing/2014/main" id="{ADF69482-4046-D5ED-DDC2-49F0FCA5E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6" name="Freeform 530">
              <a:extLst>
                <a:ext uri="{FF2B5EF4-FFF2-40B4-BE49-F238E27FC236}">
                  <a16:creationId xmlns:a16="http://schemas.microsoft.com/office/drawing/2014/main" id="{6F3C04B8-2CE5-DBCA-08F4-495783E711FB}"/>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57" name="Group 156">
            <a:extLst>
              <a:ext uri="{FF2B5EF4-FFF2-40B4-BE49-F238E27FC236}">
                <a16:creationId xmlns:a16="http://schemas.microsoft.com/office/drawing/2014/main" id="{82A53E29-3AAE-5278-432D-A0322402C40D}"/>
              </a:ext>
            </a:extLst>
          </p:cNvPr>
          <p:cNvGrpSpPr/>
          <p:nvPr/>
        </p:nvGrpSpPr>
        <p:grpSpPr>
          <a:xfrm>
            <a:off x="4594646" y="4006179"/>
            <a:ext cx="1653170" cy="214830"/>
            <a:chOff x="1616358" y="2551230"/>
            <a:chExt cx="2134354" cy="218510"/>
          </a:xfrm>
        </p:grpSpPr>
        <p:sp>
          <p:nvSpPr>
            <p:cNvPr id="158" name="Rectangle 157">
              <a:extLst>
                <a:ext uri="{FF2B5EF4-FFF2-40B4-BE49-F238E27FC236}">
                  <a16:creationId xmlns:a16="http://schemas.microsoft.com/office/drawing/2014/main" id="{9A97DDE2-CF76-4DCC-9F47-39CF7E902FBF}"/>
                </a:ext>
              </a:extLst>
            </p:cNvPr>
            <p:cNvSpPr/>
            <p:nvPr/>
          </p:nvSpPr>
          <p:spPr>
            <a:xfrm>
              <a:off x="1673508" y="2551230"/>
              <a:ext cx="2027398"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9" name="Oval 158">
              <a:extLst>
                <a:ext uri="{FF2B5EF4-FFF2-40B4-BE49-F238E27FC236}">
                  <a16:creationId xmlns:a16="http://schemas.microsoft.com/office/drawing/2014/main" id="{0954BF37-2975-FCA0-F698-8CC8DBA189DD}"/>
                </a:ext>
              </a:extLst>
            </p:cNvPr>
            <p:cNvSpPr/>
            <p:nvPr/>
          </p:nvSpPr>
          <p:spPr>
            <a:xfrm>
              <a:off x="1616358" y="2551230"/>
              <a:ext cx="114300" cy="218510"/>
            </a:xfrm>
            <a:prstGeom prst="ellipse">
              <a:avLst/>
            </a:prstGeom>
            <a:solidFill>
              <a:schemeClr val="bg1">
                <a:lumMod val="85000"/>
              </a:schemeClr>
            </a:soli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0" name="Oval 159">
              <a:extLst>
                <a:ext uri="{FF2B5EF4-FFF2-40B4-BE49-F238E27FC236}">
                  <a16:creationId xmlns:a16="http://schemas.microsoft.com/office/drawing/2014/main" id="{EDE8C630-00A1-1634-F1E7-3671CAC8F1A6}"/>
                </a:ext>
              </a:extLst>
            </p:cNvPr>
            <p:cNvSpPr/>
            <p:nvPr/>
          </p:nvSpPr>
          <p:spPr>
            <a:xfrm>
              <a:off x="3639432" y="2552938"/>
              <a:ext cx="111280" cy="209990"/>
            </a:xfrm>
            <a:prstGeom prst="ellipse">
              <a:avLst/>
            </a:prstGeom>
            <a:gradFill flip="none" rotWithShape="1">
              <a:gsLst>
                <a:gs pos="0">
                  <a:srgbClr val="0012A0">
                    <a:lumMod val="100000"/>
                  </a:srgbClr>
                </a:gs>
                <a:gs pos="69000">
                  <a:srgbClr val="66ACD3"/>
                </a:gs>
                <a:gs pos="99000">
                  <a:srgbClr val="0012A0"/>
                </a:gs>
                <a:gs pos="29000">
                  <a:srgbClr val="6EBFF0"/>
                </a:gs>
              </a:gsLst>
              <a:lin ang="16200000" scaled="0"/>
              <a:tileRect/>
            </a:gra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1" name="Rectangle 160">
              <a:extLst>
                <a:ext uri="{FF2B5EF4-FFF2-40B4-BE49-F238E27FC236}">
                  <a16:creationId xmlns:a16="http://schemas.microsoft.com/office/drawing/2014/main" id="{A67BB642-96A3-CD78-81FC-176575507E1A}"/>
                </a:ext>
              </a:extLst>
            </p:cNvPr>
            <p:cNvSpPr/>
            <p:nvPr/>
          </p:nvSpPr>
          <p:spPr>
            <a:xfrm>
              <a:off x="3491356" y="2551230"/>
              <a:ext cx="209550"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cxnSp>
        <p:nvCxnSpPr>
          <p:cNvPr id="162" name="Straight Connector 161">
            <a:extLst>
              <a:ext uri="{FF2B5EF4-FFF2-40B4-BE49-F238E27FC236}">
                <a16:creationId xmlns:a16="http://schemas.microsoft.com/office/drawing/2014/main" id="{181716D5-26BE-F939-0B6D-711A6691EFF8}"/>
              </a:ext>
            </a:extLst>
          </p:cNvPr>
          <p:cNvCxnSpPr/>
          <p:nvPr/>
        </p:nvCxnSpPr>
        <p:spPr>
          <a:xfrm>
            <a:off x="4478434" y="4106539"/>
            <a:ext cx="15072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DED740B3-137F-04E3-FA76-B55DD826EDFD}"/>
              </a:ext>
            </a:extLst>
          </p:cNvPr>
          <p:cNvCxnSpPr/>
          <p:nvPr/>
        </p:nvCxnSpPr>
        <p:spPr>
          <a:xfrm>
            <a:off x="6241920" y="4121611"/>
            <a:ext cx="15072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Text Box 43">
            <a:extLst>
              <a:ext uri="{FF2B5EF4-FFF2-40B4-BE49-F238E27FC236}">
                <a16:creationId xmlns:a16="http://schemas.microsoft.com/office/drawing/2014/main" id="{4EF0C8ED-598A-6B35-1BAD-467C1FA7B0D5}"/>
              </a:ext>
            </a:extLst>
          </p:cNvPr>
          <p:cNvSpPr txBox="1">
            <a:spLocks noChangeArrowheads="1"/>
          </p:cNvSpPr>
          <p:nvPr/>
        </p:nvSpPr>
        <p:spPr bwMode="auto">
          <a:xfrm>
            <a:off x="6117238" y="3584731"/>
            <a:ext cx="105028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400" dirty="0">
                <a:latin typeface="+mn-lt"/>
                <a:cs typeface="Arial" charset="0"/>
              </a:rPr>
              <a:t>193.68.2.23</a:t>
            </a:r>
          </a:p>
        </p:txBody>
      </p:sp>
      <p:sp>
        <p:nvSpPr>
          <p:cNvPr id="165" name="Text Box 44">
            <a:extLst>
              <a:ext uri="{FF2B5EF4-FFF2-40B4-BE49-F238E27FC236}">
                <a16:creationId xmlns:a16="http://schemas.microsoft.com/office/drawing/2014/main" id="{6036F48C-5518-3100-F7E9-6B96AB446CD8}"/>
              </a:ext>
            </a:extLst>
          </p:cNvPr>
          <p:cNvSpPr txBox="1">
            <a:spLocks noChangeArrowheads="1"/>
          </p:cNvSpPr>
          <p:nvPr/>
        </p:nvSpPr>
        <p:spPr bwMode="auto">
          <a:xfrm>
            <a:off x="3609634" y="3582891"/>
            <a:ext cx="123303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400" dirty="0">
                <a:latin typeface="+mn-lt"/>
                <a:cs typeface="Arial" charset="0"/>
              </a:rPr>
              <a:t>200.168.1.100</a:t>
            </a:r>
          </a:p>
        </p:txBody>
      </p:sp>
      <p:cxnSp>
        <p:nvCxnSpPr>
          <p:cNvPr id="166" name="Straight Connector 165">
            <a:extLst>
              <a:ext uri="{FF2B5EF4-FFF2-40B4-BE49-F238E27FC236}">
                <a16:creationId xmlns:a16="http://schemas.microsoft.com/office/drawing/2014/main" id="{25B88CF2-833E-810A-972D-39889ED80B5B}"/>
              </a:ext>
            </a:extLst>
          </p:cNvPr>
          <p:cNvCxnSpPr/>
          <p:nvPr/>
        </p:nvCxnSpPr>
        <p:spPr>
          <a:xfrm flipV="1">
            <a:off x="6353093" y="3858101"/>
            <a:ext cx="0" cy="2151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F94327A-5DC0-18D6-E3AD-CC51967A0E13}"/>
              </a:ext>
            </a:extLst>
          </p:cNvPr>
          <p:cNvCxnSpPr/>
          <p:nvPr/>
        </p:nvCxnSpPr>
        <p:spPr>
          <a:xfrm flipV="1">
            <a:off x="4505243" y="3852498"/>
            <a:ext cx="0" cy="2151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8" name="Group 167">
            <a:extLst>
              <a:ext uri="{FF2B5EF4-FFF2-40B4-BE49-F238E27FC236}">
                <a16:creationId xmlns:a16="http://schemas.microsoft.com/office/drawing/2014/main" id="{2E1882AD-0788-A498-EE06-938960CB823F}"/>
              </a:ext>
            </a:extLst>
          </p:cNvPr>
          <p:cNvGrpSpPr/>
          <p:nvPr/>
        </p:nvGrpSpPr>
        <p:grpSpPr>
          <a:xfrm>
            <a:off x="1092138" y="4527348"/>
            <a:ext cx="9147934" cy="1993417"/>
            <a:chOff x="1109249" y="4672427"/>
            <a:chExt cx="9147934" cy="1993417"/>
          </a:xfrm>
        </p:grpSpPr>
        <p:sp>
          <p:nvSpPr>
            <p:cNvPr id="169" name="Rectangle 59">
              <a:extLst>
                <a:ext uri="{FF2B5EF4-FFF2-40B4-BE49-F238E27FC236}">
                  <a16:creationId xmlns:a16="http://schemas.microsoft.com/office/drawing/2014/main" id="{A9318AB0-E1E8-8E0B-D2BE-0B0CF73E0043}"/>
                </a:ext>
              </a:extLst>
            </p:cNvPr>
            <p:cNvSpPr txBox="1">
              <a:spLocks noChangeArrowheads="1"/>
            </p:cNvSpPr>
            <p:nvPr/>
          </p:nvSpPr>
          <p:spPr>
            <a:xfrm>
              <a:off x="1109249" y="4672427"/>
              <a:ext cx="8161337" cy="19536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solidFill>
                    <a:srgbClr val="0012A0"/>
                  </a:solidFill>
                </a:rPr>
                <a:t>R1 stores for SA:</a:t>
              </a:r>
            </a:p>
            <a:p>
              <a:pPr>
                <a:spcBef>
                  <a:spcPts val="400"/>
                </a:spcBef>
              </a:pPr>
              <a:r>
                <a:rPr lang="en-US" sz="2200" dirty="0"/>
                <a:t>32-bit identifier: </a:t>
              </a:r>
              <a:r>
                <a:rPr lang="en-US" sz="2200" i="1" dirty="0"/>
                <a:t>Security Parameter Index (SPI)</a:t>
              </a:r>
            </a:p>
            <a:p>
              <a:pPr>
                <a:spcBef>
                  <a:spcPts val="400"/>
                </a:spcBef>
              </a:pPr>
              <a:r>
                <a:rPr lang="en-US" sz="2200" dirty="0"/>
                <a:t>origin SA interface </a:t>
              </a:r>
              <a:r>
                <a:rPr lang="en-US" sz="2000" dirty="0"/>
                <a:t>(200.168.1.100)</a:t>
              </a:r>
            </a:p>
            <a:p>
              <a:pPr>
                <a:spcBef>
                  <a:spcPts val="400"/>
                </a:spcBef>
              </a:pPr>
              <a:r>
                <a:rPr lang="en-US" sz="2200" dirty="0"/>
                <a:t>destination SA interface </a:t>
              </a:r>
              <a:r>
                <a:rPr lang="en-US" sz="1800" dirty="0"/>
                <a:t>(193.68.2.23)</a:t>
              </a:r>
            </a:p>
            <a:p>
              <a:pPr>
                <a:spcBef>
                  <a:spcPts val="400"/>
                </a:spcBef>
              </a:pPr>
              <a:r>
                <a:rPr lang="en-US" sz="2200" dirty="0"/>
                <a:t>type of encryption used</a:t>
              </a:r>
            </a:p>
          </p:txBody>
        </p:sp>
        <p:sp>
          <p:nvSpPr>
            <p:cNvPr id="170" name="Rectangle 59">
              <a:extLst>
                <a:ext uri="{FF2B5EF4-FFF2-40B4-BE49-F238E27FC236}">
                  <a16:creationId xmlns:a16="http://schemas.microsoft.com/office/drawing/2014/main" id="{005FE16F-C154-0F72-DB6D-428DBD087EFC}"/>
                </a:ext>
              </a:extLst>
            </p:cNvPr>
            <p:cNvSpPr txBox="1">
              <a:spLocks noChangeArrowheads="1"/>
            </p:cNvSpPr>
            <p:nvPr/>
          </p:nvSpPr>
          <p:spPr>
            <a:xfrm>
              <a:off x="6045685" y="5487436"/>
              <a:ext cx="4211498" cy="11784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pPr>
              <a:r>
                <a:rPr lang="en-US" sz="2200" dirty="0"/>
                <a:t>encryption key</a:t>
              </a:r>
            </a:p>
            <a:p>
              <a:pPr>
                <a:spcBef>
                  <a:spcPts val="400"/>
                </a:spcBef>
              </a:pPr>
              <a:r>
                <a:rPr lang="en-US" sz="2200" dirty="0"/>
                <a:t>type of integrity check used </a:t>
              </a:r>
            </a:p>
            <a:p>
              <a:pPr>
                <a:spcBef>
                  <a:spcPts val="400"/>
                </a:spcBef>
              </a:pPr>
              <a:r>
                <a:rPr lang="en-US" sz="2200" dirty="0"/>
                <a:t>authentication key</a:t>
              </a:r>
            </a:p>
          </p:txBody>
        </p:sp>
      </p:grpSp>
      <p:sp>
        <p:nvSpPr>
          <p:cNvPr id="173" name="Content Placeholder 2">
            <a:extLst>
              <a:ext uri="{FF2B5EF4-FFF2-40B4-BE49-F238E27FC236}">
                <a16:creationId xmlns:a16="http://schemas.microsoft.com/office/drawing/2014/main" id="{D2CD7CF0-94B2-A12E-1646-0B1E7634D90A}"/>
              </a:ext>
            </a:extLst>
          </p:cNvPr>
          <p:cNvSpPr txBox="1">
            <a:spLocks/>
          </p:cNvSpPr>
          <p:nvPr/>
        </p:nvSpPr>
        <p:spPr>
          <a:xfrm>
            <a:off x="1076096" y="659403"/>
            <a:ext cx="10571923" cy="4648200"/>
          </a:xfrm>
          <a:prstGeom prst="rect">
            <a:avLst/>
          </a:prstGeom>
        </p:spPr>
        <p:txBody>
          <a:bodyPr wrap="square" lIns="0" tIns="0" rIns="0" bIns="0">
            <a:norm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indent="-287338"/>
            <a:r>
              <a:rPr lang="en-US" sz="2800" dirty="0"/>
              <a:t>before sending data, </a:t>
            </a:r>
            <a:r>
              <a:rPr lang="en-US" altLang="ja-JP" sz="2800" dirty="0">
                <a:solidFill>
                  <a:srgbClr val="C00000"/>
                </a:solidFill>
              </a:rPr>
              <a:t>security association (SA) </a:t>
            </a:r>
            <a:r>
              <a:rPr lang="en-US" altLang="ja-JP" sz="2800" dirty="0"/>
              <a:t>established from sending to receiving entity  (directional, simplex)</a:t>
            </a:r>
          </a:p>
          <a:p>
            <a:pPr indent="-287338"/>
            <a:endParaRPr lang="en-US" altLang="ja-JP" sz="4400" dirty="0"/>
          </a:p>
          <a:p>
            <a:pPr indent="-287338"/>
            <a:r>
              <a:rPr lang="en-US" sz="2800" dirty="0"/>
              <a:t>Sending, receiving entitles maintain </a:t>
            </a:r>
            <a:r>
              <a:rPr lang="en-US" sz="2800" i="1" dirty="0"/>
              <a:t>state information</a:t>
            </a:r>
            <a:r>
              <a:rPr lang="en-US" sz="2800" dirty="0"/>
              <a:t> about SA</a:t>
            </a:r>
          </a:p>
          <a:p>
            <a:pPr indent="-287338"/>
            <a:endParaRPr lang="en-US" dirty="0"/>
          </a:p>
          <a:p>
            <a:pPr lvl="1"/>
            <a:r>
              <a:rPr lang="en-US" sz="2000" i="1" dirty="0"/>
              <a:t>recall</a:t>
            </a:r>
            <a:r>
              <a:rPr lang="en-US" sz="2000" dirty="0"/>
              <a:t>: TCP endpoints also maintain state info</a:t>
            </a:r>
          </a:p>
          <a:p>
            <a:pPr lvl="1"/>
            <a:r>
              <a:rPr lang="en-US" sz="2000" dirty="0"/>
              <a:t>IP is connectionless; IPsec is connection-oriented!</a:t>
            </a:r>
          </a:p>
        </p:txBody>
      </p:sp>
      <p:sp>
        <p:nvSpPr>
          <p:cNvPr id="175" name="TextBox 174">
            <a:extLst>
              <a:ext uri="{FF2B5EF4-FFF2-40B4-BE49-F238E27FC236}">
                <a16:creationId xmlns:a16="http://schemas.microsoft.com/office/drawing/2014/main" id="{90D4E461-3CF1-17AF-EFA8-04B2A7C59484}"/>
              </a:ext>
            </a:extLst>
          </p:cNvPr>
          <p:cNvSpPr txBox="1"/>
          <p:nvPr/>
        </p:nvSpPr>
        <p:spPr>
          <a:xfrm>
            <a:off x="100700" y="49793"/>
            <a:ext cx="6104020" cy="523220"/>
          </a:xfrm>
          <a:prstGeom prst="rect">
            <a:avLst/>
          </a:prstGeom>
          <a:noFill/>
        </p:spPr>
        <p:txBody>
          <a:bodyPr wrap="square">
            <a:spAutoFit/>
          </a:bodyPr>
          <a:lstStyle/>
          <a:p>
            <a:r>
              <a:rPr lang="en-US" sz="2800" b="1" dirty="0">
                <a:latin typeface="+mn-lt"/>
              </a:rPr>
              <a:t>Security associations (SAs) </a:t>
            </a:r>
            <a:endParaRPr lang="en-US" sz="2800" b="1" dirty="0"/>
          </a:p>
        </p:txBody>
      </p:sp>
    </p:spTree>
    <p:extLst>
      <p:ext uri="{BB962C8B-B14F-4D97-AF65-F5344CB8AC3E}">
        <p14:creationId xmlns:p14="http://schemas.microsoft.com/office/powerpoint/2010/main" val="269221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dissolve">
                                      <p:cBhvr>
                                        <p:cTn id="7"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17</a:t>
            </a:fld>
            <a:endParaRPr spc="-5" dirty="0"/>
          </a:p>
        </p:txBody>
      </p:sp>
      <p:sp>
        <p:nvSpPr>
          <p:cNvPr id="2" name="TextBox 1">
            <a:extLst>
              <a:ext uri="{FF2B5EF4-FFF2-40B4-BE49-F238E27FC236}">
                <a16:creationId xmlns:a16="http://schemas.microsoft.com/office/drawing/2014/main" id="{68F5CDAF-668F-8099-3441-EB17D40DBF3F}"/>
              </a:ext>
            </a:extLst>
          </p:cNvPr>
          <p:cNvSpPr txBox="1"/>
          <p:nvPr/>
        </p:nvSpPr>
        <p:spPr>
          <a:xfrm>
            <a:off x="20053" y="76200"/>
            <a:ext cx="1640193" cy="461665"/>
          </a:xfrm>
          <a:prstGeom prst="rect">
            <a:avLst/>
          </a:prstGeom>
          <a:noFill/>
        </p:spPr>
        <p:txBody>
          <a:bodyPr wrap="none" rtlCol="0">
            <a:spAutoFit/>
          </a:bodyPr>
          <a:lstStyle/>
          <a:p>
            <a:r>
              <a:rPr lang="en-US" sz="2400" b="1" dirty="0"/>
              <a:t>VPN Uses</a:t>
            </a:r>
          </a:p>
        </p:txBody>
      </p:sp>
      <p:sp>
        <p:nvSpPr>
          <p:cNvPr id="3" name="TextBox 2">
            <a:extLst>
              <a:ext uri="{FF2B5EF4-FFF2-40B4-BE49-F238E27FC236}">
                <a16:creationId xmlns:a16="http://schemas.microsoft.com/office/drawing/2014/main" id="{F8C25ADF-FA55-442A-9521-B2C1636A7540}"/>
              </a:ext>
            </a:extLst>
          </p:cNvPr>
          <p:cNvSpPr txBox="1"/>
          <p:nvPr/>
        </p:nvSpPr>
        <p:spPr>
          <a:xfrm>
            <a:off x="381000" y="1219200"/>
            <a:ext cx="7010400" cy="5078313"/>
          </a:xfrm>
          <a:prstGeom prst="rect">
            <a:avLst/>
          </a:prstGeom>
          <a:noFill/>
        </p:spPr>
        <p:txBody>
          <a:bodyPr wrap="square" rtlCol="0">
            <a:spAutoFit/>
          </a:bodyPr>
          <a:lstStyle/>
          <a:p>
            <a:pPr marL="285750" indent="-285750">
              <a:buFont typeface="Arial" panose="020B0604020202020204" pitchFamily="34" charset="0"/>
              <a:buChar char="•"/>
            </a:pPr>
            <a:r>
              <a:rPr lang="en-US" b="1" dirty="0"/>
              <a:t>Privacy-</a:t>
            </a:r>
            <a:r>
              <a:rPr lang="en-US" dirty="0"/>
              <a:t> makes it harder for websites, ISPs, and advertisers to track your online activities or identify your real location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Encryption-</a:t>
            </a:r>
            <a:r>
              <a:rPr lang="en-US" dirty="0"/>
              <a:t> </a:t>
            </a:r>
            <a:r>
              <a:rPr lang="en-US" b="1" dirty="0"/>
              <a:t>all</a:t>
            </a:r>
            <a:r>
              <a:rPr lang="en-US" dirty="0"/>
              <a:t> network traffic is encrypted (good when using public networks)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Geo-Restrictions-</a:t>
            </a:r>
            <a:r>
              <a:rPr lang="en-US" dirty="0"/>
              <a:t> streaming services have different shows/movies based on country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Accessing a private network-</a:t>
            </a:r>
            <a:r>
              <a:rPr lang="en-US" dirty="0"/>
              <a:t> helpful for remote workers to access their corporate network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Dealing with bad ISPs –</a:t>
            </a:r>
            <a:r>
              <a:rPr lang="en-US" dirty="0"/>
              <a:t> ISP may throttle services based on your activities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Government Censorship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DE2F18A5-06D0-38F4-BCB7-B0BE3A103C13}"/>
              </a:ext>
            </a:extLst>
          </p:cNvPr>
          <p:cNvSpPr txBox="1"/>
          <p:nvPr/>
        </p:nvSpPr>
        <p:spPr>
          <a:xfrm>
            <a:off x="8610600" y="2229609"/>
            <a:ext cx="3136076" cy="646331"/>
          </a:xfrm>
          <a:prstGeom prst="rect">
            <a:avLst/>
          </a:prstGeom>
          <a:noFill/>
          <a:ln>
            <a:solidFill>
              <a:schemeClr val="accent1"/>
            </a:solidFill>
          </a:ln>
        </p:spPr>
        <p:txBody>
          <a:bodyPr wrap="square" rtlCol="0">
            <a:spAutoFit/>
          </a:bodyPr>
          <a:lstStyle/>
          <a:p>
            <a:r>
              <a:rPr lang="en-US" dirty="0"/>
              <a:t>(2024) Around 46% of adults have reported using a VPN</a:t>
            </a:r>
          </a:p>
        </p:txBody>
      </p:sp>
    </p:spTree>
    <p:extLst>
      <p:ext uri="{BB962C8B-B14F-4D97-AF65-F5344CB8AC3E}">
        <p14:creationId xmlns:p14="http://schemas.microsoft.com/office/powerpoint/2010/main" val="899560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1CC58-F422-A726-7E37-945290D50583}"/>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04DE3B8B-9DFA-53D6-2FD4-1191C75058FA}"/>
              </a:ext>
            </a:extLst>
          </p:cNvPr>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18</a:t>
            </a:fld>
            <a:endParaRPr spc="-5" dirty="0"/>
          </a:p>
        </p:txBody>
      </p:sp>
      <p:sp>
        <p:nvSpPr>
          <p:cNvPr id="2" name="TextBox 1">
            <a:extLst>
              <a:ext uri="{FF2B5EF4-FFF2-40B4-BE49-F238E27FC236}">
                <a16:creationId xmlns:a16="http://schemas.microsoft.com/office/drawing/2014/main" id="{9579068B-1EA5-A928-3DF6-8581C0DD1801}"/>
              </a:ext>
            </a:extLst>
          </p:cNvPr>
          <p:cNvSpPr txBox="1"/>
          <p:nvPr/>
        </p:nvSpPr>
        <p:spPr>
          <a:xfrm>
            <a:off x="20053" y="76200"/>
            <a:ext cx="2478564" cy="461665"/>
          </a:xfrm>
          <a:prstGeom prst="rect">
            <a:avLst/>
          </a:prstGeom>
          <a:noFill/>
        </p:spPr>
        <p:txBody>
          <a:bodyPr wrap="none" rtlCol="0">
            <a:spAutoFit/>
          </a:bodyPr>
          <a:lstStyle/>
          <a:p>
            <a:r>
              <a:rPr lang="en-US" sz="2400" b="1" dirty="0" err="1"/>
              <a:t>Ipsec</a:t>
            </a:r>
            <a:r>
              <a:rPr lang="en-US" sz="2400" b="1" dirty="0"/>
              <a:t> Datagram</a:t>
            </a:r>
          </a:p>
        </p:txBody>
      </p:sp>
      <p:pic>
        <p:nvPicPr>
          <p:cNvPr id="5" name="Picture 4">
            <a:extLst>
              <a:ext uri="{FF2B5EF4-FFF2-40B4-BE49-F238E27FC236}">
                <a16:creationId xmlns:a16="http://schemas.microsoft.com/office/drawing/2014/main" id="{C006B147-CB23-BB09-0A38-D571C4E95478}"/>
              </a:ext>
            </a:extLst>
          </p:cNvPr>
          <p:cNvPicPr>
            <a:picLocks noChangeAspect="1"/>
          </p:cNvPicPr>
          <p:nvPr/>
        </p:nvPicPr>
        <p:blipFill>
          <a:blip r:embed="rId2"/>
          <a:stretch>
            <a:fillRect/>
          </a:stretch>
        </p:blipFill>
        <p:spPr>
          <a:xfrm>
            <a:off x="1772653" y="1676400"/>
            <a:ext cx="8710474" cy="3097280"/>
          </a:xfrm>
          <a:prstGeom prst="rect">
            <a:avLst/>
          </a:prstGeom>
        </p:spPr>
      </p:pic>
    </p:spTree>
    <p:extLst>
      <p:ext uri="{BB962C8B-B14F-4D97-AF65-F5344CB8AC3E}">
        <p14:creationId xmlns:p14="http://schemas.microsoft.com/office/powerpoint/2010/main" val="3687956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19</a:t>
            </a:fld>
            <a:endParaRPr spc="-5" dirty="0"/>
          </a:p>
        </p:txBody>
      </p:sp>
      <p:sp>
        <p:nvSpPr>
          <p:cNvPr id="3" name="TextBox 2">
            <a:extLst>
              <a:ext uri="{FF2B5EF4-FFF2-40B4-BE49-F238E27FC236}">
                <a16:creationId xmlns:a16="http://schemas.microsoft.com/office/drawing/2014/main" id="{620B3F47-A3B4-0D1A-3873-ED9110FCE604}"/>
              </a:ext>
            </a:extLst>
          </p:cNvPr>
          <p:cNvSpPr txBox="1"/>
          <p:nvPr/>
        </p:nvSpPr>
        <p:spPr>
          <a:xfrm>
            <a:off x="76200" y="76200"/>
            <a:ext cx="2815194" cy="461665"/>
          </a:xfrm>
          <a:prstGeom prst="rect">
            <a:avLst/>
          </a:prstGeom>
          <a:noFill/>
        </p:spPr>
        <p:txBody>
          <a:bodyPr wrap="none" rtlCol="0">
            <a:spAutoFit/>
          </a:bodyPr>
          <a:lstStyle/>
          <a:p>
            <a:r>
              <a:rPr lang="en-US" sz="2400" b="1" dirty="0"/>
              <a:t>Endpoint Security</a:t>
            </a:r>
          </a:p>
        </p:txBody>
      </p:sp>
      <p:sp>
        <p:nvSpPr>
          <p:cNvPr id="4" name="TextBox 3">
            <a:extLst>
              <a:ext uri="{FF2B5EF4-FFF2-40B4-BE49-F238E27FC236}">
                <a16:creationId xmlns:a16="http://schemas.microsoft.com/office/drawing/2014/main" id="{F6C8221F-1A51-F3FA-E121-A77A7D85CC21}"/>
              </a:ext>
            </a:extLst>
          </p:cNvPr>
          <p:cNvSpPr txBox="1"/>
          <p:nvPr/>
        </p:nvSpPr>
        <p:spPr>
          <a:xfrm>
            <a:off x="457200" y="1156900"/>
            <a:ext cx="10439400" cy="1200329"/>
          </a:xfrm>
          <a:prstGeom prst="rect">
            <a:avLst/>
          </a:prstGeom>
          <a:noFill/>
        </p:spPr>
        <p:txBody>
          <a:bodyPr wrap="square" rtlCol="0">
            <a:spAutoFit/>
          </a:bodyPr>
          <a:lstStyle/>
          <a:p>
            <a:r>
              <a:rPr lang="en-US" sz="2400" dirty="0"/>
              <a:t>A </a:t>
            </a:r>
            <a:r>
              <a:rPr lang="en-US" sz="2400" b="1" dirty="0"/>
              <a:t>firewall</a:t>
            </a:r>
            <a:r>
              <a:rPr lang="en-US" sz="2400" dirty="0"/>
              <a:t> is a combination of hardware and software that isolates an organizations internal network form the internet at large, allowing some packets to pass, and blocking others</a:t>
            </a:r>
          </a:p>
        </p:txBody>
      </p:sp>
      <p:sp>
        <p:nvSpPr>
          <p:cNvPr id="7" name="TextBox 6">
            <a:extLst>
              <a:ext uri="{FF2B5EF4-FFF2-40B4-BE49-F238E27FC236}">
                <a16:creationId xmlns:a16="http://schemas.microsoft.com/office/drawing/2014/main" id="{1E07383A-A5A1-6707-1445-05A6C7676590}"/>
              </a:ext>
            </a:extLst>
          </p:cNvPr>
          <p:cNvSpPr txBox="1"/>
          <p:nvPr/>
        </p:nvSpPr>
        <p:spPr>
          <a:xfrm>
            <a:off x="533400" y="2438400"/>
            <a:ext cx="10895932" cy="1569660"/>
          </a:xfrm>
          <a:prstGeom prst="rect">
            <a:avLst/>
          </a:prstGeom>
          <a:noFill/>
        </p:spPr>
        <p:txBody>
          <a:bodyPr wrap="none" rtlCol="0">
            <a:spAutoFit/>
          </a:bodyPr>
          <a:lstStyle/>
          <a:p>
            <a:r>
              <a:rPr lang="en-US" sz="2400" b="1" dirty="0"/>
              <a:t>Three goals </a:t>
            </a:r>
          </a:p>
          <a:p>
            <a:pPr marL="285750" indent="-285750">
              <a:buFont typeface="Arial" panose="020B0604020202020204" pitchFamily="34" charset="0"/>
              <a:buChar char="•"/>
            </a:pPr>
            <a:r>
              <a:rPr lang="en-US" sz="2400" dirty="0"/>
              <a:t>All traffic from outside to inside, inside to outside, passes through the firewall</a:t>
            </a:r>
          </a:p>
          <a:p>
            <a:pPr marL="285750" indent="-285750">
              <a:buFont typeface="Arial" panose="020B0604020202020204" pitchFamily="34" charset="0"/>
              <a:buChar char="•"/>
            </a:pPr>
            <a:r>
              <a:rPr lang="en-US" sz="2400" dirty="0"/>
              <a:t>Only authorized traffic (defined by firewall’s policy) will be allowed to pass</a:t>
            </a:r>
          </a:p>
          <a:p>
            <a:pPr marL="285750" indent="-285750">
              <a:buFont typeface="Arial" panose="020B0604020202020204" pitchFamily="34" charset="0"/>
              <a:buChar char="•"/>
            </a:pPr>
            <a:r>
              <a:rPr lang="en-US" sz="2400" dirty="0"/>
              <a:t>The firewall itself is immune to penetration</a:t>
            </a:r>
          </a:p>
        </p:txBody>
      </p:sp>
      <p:pic>
        <p:nvPicPr>
          <p:cNvPr id="8" name="Picture 7">
            <a:extLst>
              <a:ext uri="{FF2B5EF4-FFF2-40B4-BE49-F238E27FC236}">
                <a16:creationId xmlns:a16="http://schemas.microsoft.com/office/drawing/2014/main" id="{F49A884C-BD59-CAD5-CD8E-D5BC53B352B5}"/>
              </a:ext>
            </a:extLst>
          </p:cNvPr>
          <p:cNvPicPr>
            <a:picLocks noChangeAspect="1"/>
          </p:cNvPicPr>
          <p:nvPr/>
        </p:nvPicPr>
        <p:blipFill>
          <a:blip r:embed="rId2"/>
          <a:stretch>
            <a:fillRect/>
          </a:stretch>
        </p:blipFill>
        <p:spPr>
          <a:xfrm>
            <a:off x="685800" y="4137201"/>
            <a:ext cx="5257800" cy="2571391"/>
          </a:xfrm>
          <a:prstGeom prst="rect">
            <a:avLst/>
          </a:prstGeom>
        </p:spPr>
      </p:pic>
    </p:spTree>
    <p:extLst>
      <p:ext uri="{BB962C8B-B14F-4D97-AF65-F5344CB8AC3E}">
        <p14:creationId xmlns:p14="http://schemas.microsoft.com/office/powerpoint/2010/main" val="89896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a:t>
            </a:fld>
            <a:endParaRPr spc="-5" dirty="0"/>
          </a:p>
        </p:txBody>
      </p:sp>
      <p:sp>
        <p:nvSpPr>
          <p:cNvPr id="3" name="TextBox 2">
            <a:extLst>
              <a:ext uri="{FF2B5EF4-FFF2-40B4-BE49-F238E27FC236}">
                <a16:creationId xmlns:a16="http://schemas.microsoft.com/office/drawing/2014/main" id="{A4BF0F22-C9AC-7B91-8816-32E0DC8EDFBC}"/>
              </a:ext>
            </a:extLst>
          </p:cNvPr>
          <p:cNvSpPr txBox="1"/>
          <p:nvPr/>
        </p:nvSpPr>
        <p:spPr>
          <a:xfrm>
            <a:off x="76200" y="76200"/>
            <a:ext cx="8077200" cy="461665"/>
          </a:xfrm>
          <a:prstGeom prst="rect">
            <a:avLst/>
          </a:prstGeom>
          <a:noFill/>
        </p:spPr>
        <p:txBody>
          <a:bodyPr wrap="square" rtlCol="0">
            <a:spAutoFit/>
          </a:bodyPr>
          <a:lstStyle/>
          <a:p>
            <a:pPr algn="l"/>
            <a:r>
              <a:rPr lang="en-US" sz="2400" b="1" spc="-10" dirty="0">
                <a:latin typeface="Arial"/>
                <a:cs typeface="Arial"/>
              </a:rPr>
              <a:t>Announcements</a:t>
            </a:r>
            <a:endParaRPr lang="en-US" sz="2400" b="1" dirty="0"/>
          </a:p>
        </p:txBody>
      </p:sp>
      <p:sp>
        <p:nvSpPr>
          <p:cNvPr id="4" name="TextBox 3">
            <a:extLst>
              <a:ext uri="{FF2B5EF4-FFF2-40B4-BE49-F238E27FC236}">
                <a16:creationId xmlns:a16="http://schemas.microsoft.com/office/drawing/2014/main" id="{75B164F2-CCF8-2E06-CC71-0B1DDEAE7D8A}"/>
              </a:ext>
            </a:extLst>
          </p:cNvPr>
          <p:cNvSpPr txBox="1"/>
          <p:nvPr/>
        </p:nvSpPr>
        <p:spPr>
          <a:xfrm>
            <a:off x="838200" y="1447800"/>
            <a:ext cx="5477782" cy="2246769"/>
          </a:xfrm>
          <a:prstGeom prst="rect">
            <a:avLst/>
          </a:prstGeom>
          <a:noFill/>
        </p:spPr>
        <p:txBody>
          <a:bodyPr wrap="none" rtlCol="0">
            <a:spAutoFit/>
          </a:bodyPr>
          <a:lstStyle/>
          <a:p>
            <a:r>
              <a:rPr lang="en-US" sz="2800"/>
              <a:t>PA3 </a:t>
            </a:r>
            <a:r>
              <a:rPr lang="en-US" sz="2800" dirty="0"/>
              <a:t>due </a:t>
            </a:r>
            <a:r>
              <a:rPr lang="en-US" sz="2800" b="1" dirty="0"/>
              <a:t>Sunday November 3rd</a:t>
            </a:r>
          </a:p>
          <a:p>
            <a:endParaRPr lang="en-US" sz="2800" b="1" dirty="0"/>
          </a:p>
          <a:p>
            <a:endParaRPr lang="en-US" sz="2800" dirty="0"/>
          </a:p>
          <a:p>
            <a:endParaRPr lang="en-US" sz="2800" dirty="0"/>
          </a:p>
          <a:p>
            <a:r>
              <a:rPr lang="en-US" sz="2800" dirty="0"/>
              <a:t>Quiz on Friday (no class)</a:t>
            </a:r>
          </a:p>
        </p:txBody>
      </p:sp>
      <p:pic>
        <p:nvPicPr>
          <p:cNvPr id="9" name="Picture 8" descr="A cat lying on a blanket&#10;&#10;Description automatically generated">
            <a:extLst>
              <a:ext uri="{FF2B5EF4-FFF2-40B4-BE49-F238E27FC236}">
                <a16:creationId xmlns:a16="http://schemas.microsoft.com/office/drawing/2014/main" id="{ADAA9D22-A512-4253-FABF-2D01D83B88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3400" y="537865"/>
            <a:ext cx="2495550" cy="3327400"/>
          </a:xfrm>
          <a:prstGeom prst="rect">
            <a:avLst/>
          </a:prstGeom>
        </p:spPr>
      </p:pic>
    </p:spTree>
    <p:extLst>
      <p:ext uri="{BB962C8B-B14F-4D97-AF65-F5344CB8AC3E}">
        <p14:creationId xmlns:p14="http://schemas.microsoft.com/office/powerpoint/2010/main" val="479056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20</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2850460" cy="461665"/>
          </a:xfrm>
          <a:prstGeom prst="rect">
            <a:avLst/>
          </a:prstGeom>
          <a:noFill/>
        </p:spPr>
        <p:txBody>
          <a:bodyPr wrap="none" rtlCol="0">
            <a:spAutoFit/>
          </a:bodyPr>
          <a:lstStyle/>
          <a:p>
            <a:r>
              <a:rPr lang="en-US" sz="2400" b="1" dirty="0"/>
              <a:t>Types of Firewalls</a:t>
            </a:r>
          </a:p>
        </p:txBody>
      </p:sp>
      <p:sp>
        <p:nvSpPr>
          <p:cNvPr id="5" name="TextBox 4">
            <a:extLst>
              <a:ext uri="{FF2B5EF4-FFF2-40B4-BE49-F238E27FC236}">
                <a16:creationId xmlns:a16="http://schemas.microsoft.com/office/drawing/2014/main" id="{31BA3435-23D2-0F13-3FAF-B66207D7DBC4}"/>
              </a:ext>
            </a:extLst>
          </p:cNvPr>
          <p:cNvSpPr txBox="1"/>
          <p:nvPr/>
        </p:nvSpPr>
        <p:spPr>
          <a:xfrm>
            <a:off x="609600" y="1066800"/>
            <a:ext cx="7576113" cy="1015663"/>
          </a:xfrm>
          <a:prstGeom prst="rect">
            <a:avLst/>
          </a:prstGeom>
          <a:noFill/>
        </p:spPr>
        <p:txBody>
          <a:bodyPr wrap="none" rtlCol="0">
            <a:spAutoFit/>
          </a:bodyPr>
          <a:lstStyle/>
          <a:p>
            <a:r>
              <a:rPr lang="en-US" sz="2000" dirty="0"/>
              <a:t>Packet Filter</a:t>
            </a:r>
          </a:p>
          <a:p>
            <a:pPr marL="285750" indent="-285750">
              <a:buFont typeface="Wingdings" panose="05000000000000000000" pitchFamily="2" charset="2"/>
              <a:buChar char="à"/>
            </a:pPr>
            <a:r>
              <a:rPr lang="en-US" sz="2000" dirty="0">
                <a:sym typeface="Wingdings" panose="05000000000000000000" pitchFamily="2" charset="2"/>
              </a:rPr>
              <a:t>Analyze packet’s details, and make decision.</a:t>
            </a:r>
          </a:p>
          <a:p>
            <a:pPr marL="285750" indent="-285750">
              <a:buFont typeface="Wingdings" panose="05000000000000000000" pitchFamily="2" charset="2"/>
              <a:buChar char="à"/>
            </a:pPr>
            <a:r>
              <a:rPr lang="en-US" sz="2000" dirty="0">
                <a:sym typeface="Wingdings" panose="05000000000000000000" pitchFamily="2" charset="2"/>
              </a:rPr>
              <a:t>Look at IPs, Ports, Protocol, TCP Flags, ICMP Type, and more</a:t>
            </a:r>
            <a:endParaRPr lang="en-US" sz="2000" dirty="0"/>
          </a:p>
        </p:txBody>
      </p:sp>
      <p:sp>
        <p:nvSpPr>
          <p:cNvPr id="9" name="TextBox 8">
            <a:extLst>
              <a:ext uri="{FF2B5EF4-FFF2-40B4-BE49-F238E27FC236}">
                <a16:creationId xmlns:a16="http://schemas.microsoft.com/office/drawing/2014/main" id="{C2D1CE47-9DBA-0395-4511-068B5F60BBF0}"/>
              </a:ext>
            </a:extLst>
          </p:cNvPr>
          <p:cNvSpPr txBox="1"/>
          <p:nvPr/>
        </p:nvSpPr>
        <p:spPr>
          <a:xfrm>
            <a:off x="796871" y="2426732"/>
            <a:ext cx="1890261" cy="369332"/>
          </a:xfrm>
          <a:prstGeom prst="rect">
            <a:avLst/>
          </a:prstGeom>
          <a:noFill/>
        </p:spPr>
        <p:txBody>
          <a:bodyPr wrap="none" rtlCol="0">
            <a:spAutoFit/>
          </a:bodyPr>
          <a:lstStyle/>
          <a:p>
            <a:r>
              <a:rPr lang="en-US" dirty="0"/>
              <a:t>Example Polices</a:t>
            </a:r>
          </a:p>
        </p:txBody>
      </p:sp>
      <p:graphicFrame>
        <p:nvGraphicFramePr>
          <p:cNvPr id="10" name="Table 9">
            <a:extLst>
              <a:ext uri="{FF2B5EF4-FFF2-40B4-BE49-F238E27FC236}">
                <a16:creationId xmlns:a16="http://schemas.microsoft.com/office/drawing/2014/main" id="{3C0D7D67-686C-65E3-D5EA-E512C13F044D}"/>
              </a:ext>
            </a:extLst>
          </p:cNvPr>
          <p:cNvGraphicFramePr>
            <a:graphicFrameLocks noGrp="1"/>
          </p:cNvGraphicFramePr>
          <p:nvPr>
            <p:extLst>
              <p:ext uri="{D42A27DB-BD31-4B8C-83A1-F6EECF244321}">
                <p14:modId xmlns:p14="http://schemas.microsoft.com/office/powerpoint/2010/main" val="216569130"/>
              </p:ext>
            </p:extLst>
          </p:nvPr>
        </p:nvGraphicFramePr>
        <p:xfrm>
          <a:off x="796871" y="3142916"/>
          <a:ext cx="9677400" cy="2209800"/>
        </p:xfrm>
        <a:graphic>
          <a:graphicData uri="http://schemas.openxmlformats.org/drawingml/2006/table">
            <a:tbl>
              <a:tblPr firstRow="1" bandRow="1">
                <a:tableStyleId>{5C22544A-7EE6-4342-B048-85BDC9FD1C3A}</a:tableStyleId>
              </a:tblPr>
              <a:tblGrid>
                <a:gridCol w="4838700">
                  <a:extLst>
                    <a:ext uri="{9D8B030D-6E8A-4147-A177-3AD203B41FA5}">
                      <a16:colId xmlns:a16="http://schemas.microsoft.com/office/drawing/2014/main" val="1398060516"/>
                    </a:ext>
                  </a:extLst>
                </a:gridCol>
                <a:gridCol w="4838700">
                  <a:extLst>
                    <a:ext uri="{9D8B030D-6E8A-4147-A177-3AD203B41FA5}">
                      <a16:colId xmlns:a16="http://schemas.microsoft.com/office/drawing/2014/main" val="2080345277"/>
                    </a:ext>
                  </a:extLst>
                </a:gridCol>
              </a:tblGrid>
              <a:tr h="552450">
                <a:tc>
                  <a:txBody>
                    <a:bodyPr/>
                    <a:lstStyle/>
                    <a:p>
                      <a:pPr algn="ctr"/>
                      <a:r>
                        <a:rPr lang="en-US" sz="2400" dirty="0"/>
                        <a:t>Policy</a:t>
                      </a:r>
                    </a:p>
                  </a:txBody>
                  <a:tcPr/>
                </a:tc>
                <a:tc>
                  <a:txBody>
                    <a:bodyPr/>
                    <a:lstStyle/>
                    <a:p>
                      <a:pPr algn="ctr"/>
                      <a:r>
                        <a:rPr lang="en-US" sz="2400" dirty="0"/>
                        <a:t>Rules</a:t>
                      </a:r>
                    </a:p>
                  </a:txBody>
                  <a:tcPr/>
                </a:tc>
                <a:extLst>
                  <a:ext uri="{0D108BD9-81ED-4DB2-BD59-A6C34878D82A}">
                    <a16:rowId xmlns:a16="http://schemas.microsoft.com/office/drawing/2014/main" val="2972294071"/>
                  </a:ext>
                </a:extLst>
              </a:tr>
              <a:tr h="552450">
                <a:tc>
                  <a:txBody>
                    <a:bodyPr/>
                    <a:lstStyle/>
                    <a:p>
                      <a:r>
                        <a:rPr lang="en-US" sz="2400" dirty="0"/>
                        <a:t>No outside web access.</a:t>
                      </a:r>
                    </a:p>
                  </a:txBody>
                  <a:tcPr/>
                </a:tc>
                <a:tc>
                  <a:txBody>
                    <a:bodyPr/>
                    <a:lstStyle/>
                    <a:p>
                      <a:endParaRPr lang="en-US" dirty="0"/>
                    </a:p>
                  </a:txBody>
                  <a:tcPr/>
                </a:tc>
                <a:extLst>
                  <a:ext uri="{0D108BD9-81ED-4DB2-BD59-A6C34878D82A}">
                    <a16:rowId xmlns:a16="http://schemas.microsoft.com/office/drawing/2014/main" val="178980971"/>
                  </a:ext>
                </a:extLst>
              </a:tr>
              <a:tr h="552450">
                <a:tc>
                  <a:txBody>
                    <a:bodyPr/>
                    <a:lstStyle/>
                    <a:p>
                      <a:endParaRPr lang="en-US"/>
                    </a:p>
                  </a:txBody>
                  <a:tcPr/>
                </a:tc>
                <a:tc>
                  <a:txBody>
                    <a:bodyPr/>
                    <a:lstStyle/>
                    <a:p>
                      <a:endParaRPr lang="en-US"/>
                    </a:p>
                  </a:txBody>
                  <a:tcPr/>
                </a:tc>
                <a:extLst>
                  <a:ext uri="{0D108BD9-81ED-4DB2-BD59-A6C34878D82A}">
                    <a16:rowId xmlns:a16="http://schemas.microsoft.com/office/drawing/2014/main" val="838962952"/>
                  </a:ext>
                </a:extLst>
              </a:tr>
              <a:tr h="552450">
                <a:tc>
                  <a:txBody>
                    <a:bodyPr/>
                    <a:lstStyle/>
                    <a:p>
                      <a:endParaRPr lang="en-US"/>
                    </a:p>
                  </a:txBody>
                  <a:tcPr/>
                </a:tc>
                <a:tc>
                  <a:txBody>
                    <a:bodyPr/>
                    <a:lstStyle/>
                    <a:p>
                      <a:endParaRPr lang="en-US" dirty="0"/>
                    </a:p>
                  </a:txBody>
                  <a:tcPr/>
                </a:tc>
                <a:extLst>
                  <a:ext uri="{0D108BD9-81ED-4DB2-BD59-A6C34878D82A}">
                    <a16:rowId xmlns:a16="http://schemas.microsoft.com/office/drawing/2014/main" val="1976279401"/>
                  </a:ext>
                </a:extLst>
              </a:tr>
            </a:tbl>
          </a:graphicData>
        </a:graphic>
      </p:graphicFrame>
    </p:spTree>
    <p:extLst>
      <p:ext uri="{BB962C8B-B14F-4D97-AF65-F5344CB8AC3E}">
        <p14:creationId xmlns:p14="http://schemas.microsoft.com/office/powerpoint/2010/main" val="2822282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21</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2850460" cy="461665"/>
          </a:xfrm>
          <a:prstGeom prst="rect">
            <a:avLst/>
          </a:prstGeom>
          <a:noFill/>
        </p:spPr>
        <p:txBody>
          <a:bodyPr wrap="none" rtlCol="0">
            <a:spAutoFit/>
          </a:bodyPr>
          <a:lstStyle/>
          <a:p>
            <a:r>
              <a:rPr lang="en-US" sz="2400" b="1" dirty="0"/>
              <a:t>Types of Firewalls</a:t>
            </a:r>
          </a:p>
        </p:txBody>
      </p:sp>
      <p:sp>
        <p:nvSpPr>
          <p:cNvPr id="5" name="TextBox 4">
            <a:extLst>
              <a:ext uri="{FF2B5EF4-FFF2-40B4-BE49-F238E27FC236}">
                <a16:creationId xmlns:a16="http://schemas.microsoft.com/office/drawing/2014/main" id="{31BA3435-23D2-0F13-3FAF-B66207D7DBC4}"/>
              </a:ext>
            </a:extLst>
          </p:cNvPr>
          <p:cNvSpPr txBox="1"/>
          <p:nvPr/>
        </p:nvSpPr>
        <p:spPr>
          <a:xfrm>
            <a:off x="609600" y="1066800"/>
            <a:ext cx="7576113" cy="1015663"/>
          </a:xfrm>
          <a:prstGeom prst="rect">
            <a:avLst/>
          </a:prstGeom>
          <a:noFill/>
        </p:spPr>
        <p:txBody>
          <a:bodyPr wrap="none" rtlCol="0">
            <a:spAutoFit/>
          </a:bodyPr>
          <a:lstStyle/>
          <a:p>
            <a:r>
              <a:rPr lang="en-US" sz="2000" dirty="0"/>
              <a:t>Packet Filter</a:t>
            </a:r>
          </a:p>
          <a:p>
            <a:pPr marL="285750" indent="-285750">
              <a:buFont typeface="Wingdings" panose="05000000000000000000" pitchFamily="2" charset="2"/>
              <a:buChar char="à"/>
            </a:pPr>
            <a:r>
              <a:rPr lang="en-US" sz="2000" dirty="0">
                <a:sym typeface="Wingdings" panose="05000000000000000000" pitchFamily="2" charset="2"/>
              </a:rPr>
              <a:t>Analyze packet’s details, and make decision.</a:t>
            </a:r>
          </a:p>
          <a:p>
            <a:pPr marL="285750" indent="-285750">
              <a:buFont typeface="Wingdings" panose="05000000000000000000" pitchFamily="2" charset="2"/>
              <a:buChar char="à"/>
            </a:pPr>
            <a:r>
              <a:rPr lang="en-US" sz="2000" dirty="0">
                <a:sym typeface="Wingdings" panose="05000000000000000000" pitchFamily="2" charset="2"/>
              </a:rPr>
              <a:t>Look at IPs, Ports, Protocol, TCP Flags, ICMP Type, and more</a:t>
            </a:r>
            <a:endParaRPr lang="en-US" sz="2000" dirty="0"/>
          </a:p>
        </p:txBody>
      </p:sp>
      <p:sp>
        <p:nvSpPr>
          <p:cNvPr id="9" name="TextBox 8">
            <a:extLst>
              <a:ext uri="{FF2B5EF4-FFF2-40B4-BE49-F238E27FC236}">
                <a16:creationId xmlns:a16="http://schemas.microsoft.com/office/drawing/2014/main" id="{C2D1CE47-9DBA-0395-4511-068B5F60BBF0}"/>
              </a:ext>
            </a:extLst>
          </p:cNvPr>
          <p:cNvSpPr txBox="1"/>
          <p:nvPr/>
        </p:nvSpPr>
        <p:spPr>
          <a:xfrm>
            <a:off x="796871" y="2426732"/>
            <a:ext cx="1890261" cy="369332"/>
          </a:xfrm>
          <a:prstGeom prst="rect">
            <a:avLst/>
          </a:prstGeom>
          <a:noFill/>
        </p:spPr>
        <p:txBody>
          <a:bodyPr wrap="none" rtlCol="0">
            <a:spAutoFit/>
          </a:bodyPr>
          <a:lstStyle/>
          <a:p>
            <a:r>
              <a:rPr lang="en-US" dirty="0"/>
              <a:t>Example Polices</a:t>
            </a:r>
          </a:p>
        </p:txBody>
      </p:sp>
      <p:graphicFrame>
        <p:nvGraphicFramePr>
          <p:cNvPr id="10" name="Table 9">
            <a:extLst>
              <a:ext uri="{FF2B5EF4-FFF2-40B4-BE49-F238E27FC236}">
                <a16:creationId xmlns:a16="http://schemas.microsoft.com/office/drawing/2014/main" id="{3C0D7D67-686C-65E3-D5EA-E512C13F044D}"/>
              </a:ext>
            </a:extLst>
          </p:cNvPr>
          <p:cNvGraphicFramePr>
            <a:graphicFrameLocks noGrp="1"/>
          </p:cNvGraphicFramePr>
          <p:nvPr>
            <p:extLst>
              <p:ext uri="{D42A27DB-BD31-4B8C-83A1-F6EECF244321}">
                <p14:modId xmlns:p14="http://schemas.microsoft.com/office/powerpoint/2010/main" val="3773600955"/>
              </p:ext>
            </p:extLst>
          </p:nvPr>
        </p:nvGraphicFramePr>
        <p:xfrm>
          <a:off x="796871" y="3142916"/>
          <a:ext cx="9677400" cy="2297430"/>
        </p:xfrm>
        <a:graphic>
          <a:graphicData uri="http://schemas.openxmlformats.org/drawingml/2006/table">
            <a:tbl>
              <a:tblPr firstRow="1" bandRow="1">
                <a:tableStyleId>{5C22544A-7EE6-4342-B048-85BDC9FD1C3A}</a:tableStyleId>
              </a:tblPr>
              <a:tblGrid>
                <a:gridCol w="4838700">
                  <a:extLst>
                    <a:ext uri="{9D8B030D-6E8A-4147-A177-3AD203B41FA5}">
                      <a16:colId xmlns:a16="http://schemas.microsoft.com/office/drawing/2014/main" val="1398060516"/>
                    </a:ext>
                  </a:extLst>
                </a:gridCol>
                <a:gridCol w="4838700">
                  <a:extLst>
                    <a:ext uri="{9D8B030D-6E8A-4147-A177-3AD203B41FA5}">
                      <a16:colId xmlns:a16="http://schemas.microsoft.com/office/drawing/2014/main" val="2080345277"/>
                    </a:ext>
                  </a:extLst>
                </a:gridCol>
              </a:tblGrid>
              <a:tr h="552450">
                <a:tc>
                  <a:txBody>
                    <a:bodyPr/>
                    <a:lstStyle/>
                    <a:p>
                      <a:pPr algn="ctr"/>
                      <a:r>
                        <a:rPr lang="en-US" sz="2400" dirty="0"/>
                        <a:t>Policy</a:t>
                      </a:r>
                    </a:p>
                  </a:txBody>
                  <a:tcPr/>
                </a:tc>
                <a:tc>
                  <a:txBody>
                    <a:bodyPr/>
                    <a:lstStyle/>
                    <a:p>
                      <a:pPr algn="ctr"/>
                      <a:r>
                        <a:rPr lang="en-US" sz="2400" dirty="0"/>
                        <a:t>Rules</a:t>
                      </a:r>
                    </a:p>
                  </a:txBody>
                  <a:tcPr/>
                </a:tc>
                <a:extLst>
                  <a:ext uri="{0D108BD9-81ED-4DB2-BD59-A6C34878D82A}">
                    <a16:rowId xmlns:a16="http://schemas.microsoft.com/office/drawing/2014/main" val="2972294071"/>
                  </a:ext>
                </a:extLst>
              </a:tr>
              <a:tr h="552450">
                <a:tc>
                  <a:txBody>
                    <a:bodyPr/>
                    <a:lstStyle/>
                    <a:p>
                      <a:r>
                        <a:rPr lang="en-US" sz="2400" dirty="0"/>
                        <a:t>No outside web access.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outgoing packets to any IP address, port 80 or 443</a:t>
                      </a:r>
                    </a:p>
                  </a:txBody>
                  <a:tcPr/>
                </a:tc>
                <a:extLst>
                  <a:ext uri="{0D108BD9-81ED-4DB2-BD59-A6C34878D82A}">
                    <a16:rowId xmlns:a16="http://schemas.microsoft.com/office/drawing/2014/main" val="178980971"/>
                  </a:ext>
                </a:extLst>
              </a:tr>
              <a:tr h="552450">
                <a:tc>
                  <a:txBody>
                    <a:bodyPr/>
                    <a:lstStyle/>
                    <a:p>
                      <a:endParaRPr lang="en-US"/>
                    </a:p>
                  </a:txBody>
                  <a:tcPr/>
                </a:tc>
                <a:tc>
                  <a:txBody>
                    <a:bodyPr/>
                    <a:lstStyle/>
                    <a:p>
                      <a:endParaRPr lang="en-US"/>
                    </a:p>
                  </a:txBody>
                  <a:tcPr/>
                </a:tc>
                <a:extLst>
                  <a:ext uri="{0D108BD9-81ED-4DB2-BD59-A6C34878D82A}">
                    <a16:rowId xmlns:a16="http://schemas.microsoft.com/office/drawing/2014/main" val="838962952"/>
                  </a:ext>
                </a:extLst>
              </a:tr>
              <a:tr h="552450">
                <a:tc>
                  <a:txBody>
                    <a:bodyPr/>
                    <a:lstStyle/>
                    <a:p>
                      <a:endParaRPr lang="en-US"/>
                    </a:p>
                  </a:txBody>
                  <a:tcPr/>
                </a:tc>
                <a:tc>
                  <a:txBody>
                    <a:bodyPr/>
                    <a:lstStyle/>
                    <a:p>
                      <a:endParaRPr lang="en-US" dirty="0"/>
                    </a:p>
                  </a:txBody>
                  <a:tcPr/>
                </a:tc>
                <a:extLst>
                  <a:ext uri="{0D108BD9-81ED-4DB2-BD59-A6C34878D82A}">
                    <a16:rowId xmlns:a16="http://schemas.microsoft.com/office/drawing/2014/main" val="1976279401"/>
                  </a:ext>
                </a:extLst>
              </a:tr>
            </a:tbl>
          </a:graphicData>
        </a:graphic>
      </p:graphicFrame>
    </p:spTree>
    <p:extLst>
      <p:ext uri="{BB962C8B-B14F-4D97-AF65-F5344CB8AC3E}">
        <p14:creationId xmlns:p14="http://schemas.microsoft.com/office/powerpoint/2010/main" val="3372825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22</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2850460" cy="461665"/>
          </a:xfrm>
          <a:prstGeom prst="rect">
            <a:avLst/>
          </a:prstGeom>
          <a:noFill/>
        </p:spPr>
        <p:txBody>
          <a:bodyPr wrap="none" rtlCol="0">
            <a:spAutoFit/>
          </a:bodyPr>
          <a:lstStyle/>
          <a:p>
            <a:r>
              <a:rPr lang="en-US" sz="2400" b="1" dirty="0"/>
              <a:t>Types of Firewalls</a:t>
            </a:r>
          </a:p>
        </p:txBody>
      </p:sp>
      <p:sp>
        <p:nvSpPr>
          <p:cNvPr id="5" name="TextBox 4">
            <a:extLst>
              <a:ext uri="{FF2B5EF4-FFF2-40B4-BE49-F238E27FC236}">
                <a16:creationId xmlns:a16="http://schemas.microsoft.com/office/drawing/2014/main" id="{31BA3435-23D2-0F13-3FAF-B66207D7DBC4}"/>
              </a:ext>
            </a:extLst>
          </p:cNvPr>
          <p:cNvSpPr txBox="1"/>
          <p:nvPr/>
        </p:nvSpPr>
        <p:spPr>
          <a:xfrm>
            <a:off x="609600" y="1066800"/>
            <a:ext cx="7576113" cy="1015663"/>
          </a:xfrm>
          <a:prstGeom prst="rect">
            <a:avLst/>
          </a:prstGeom>
          <a:noFill/>
        </p:spPr>
        <p:txBody>
          <a:bodyPr wrap="none" rtlCol="0">
            <a:spAutoFit/>
          </a:bodyPr>
          <a:lstStyle/>
          <a:p>
            <a:r>
              <a:rPr lang="en-US" sz="2000" dirty="0"/>
              <a:t>Packet Filter</a:t>
            </a:r>
          </a:p>
          <a:p>
            <a:pPr marL="285750" indent="-285750">
              <a:buFont typeface="Wingdings" panose="05000000000000000000" pitchFamily="2" charset="2"/>
              <a:buChar char="à"/>
            </a:pPr>
            <a:r>
              <a:rPr lang="en-US" sz="2000" dirty="0">
                <a:sym typeface="Wingdings" panose="05000000000000000000" pitchFamily="2" charset="2"/>
              </a:rPr>
              <a:t>Analyze packet’s details, and make decision.</a:t>
            </a:r>
          </a:p>
          <a:p>
            <a:pPr marL="285750" indent="-285750">
              <a:buFont typeface="Wingdings" panose="05000000000000000000" pitchFamily="2" charset="2"/>
              <a:buChar char="à"/>
            </a:pPr>
            <a:r>
              <a:rPr lang="en-US" sz="2000" dirty="0">
                <a:sym typeface="Wingdings" panose="05000000000000000000" pitchFamily="2" charset="2"/>
              </a:rPr>
              <a:t>Look at IPs, Ports, Protocol, TCP Flags, ICMP Type, and more</a:t>
            </a:r>
            <a:endParaRPr lang="en-US" sz="2000" dirty="0"/>
          </a:p>
        </p:txBody>
      </p:sp>
      <p:sp>
        <p:nvSpPr>
          <p:cNvPr id="9" name="TextBox 8">
            <a:extLst>
              <a:ext uri="{FF2B5EF4-FFF2-40B4-BE49-F238E27FC236}">
                <a16:creationId xmlns:a16="http://schemas.microsoft.com/office/drawing/2014/main" id="{C2D1CE47-9DBA-0395-4511-068B5F60BBF0}"/>
              </a:ext>
            </a:extLst>
          </p:cNvPr>
          <p:cNvSpPr txBox="1"/>
          <p:nvPr/>
        </p:nvSpPr>
        <p:spPr>
          <a:xfrm>
            <a:off x="796871" y="2426732"/>
            <a:ext cx="1890261" cy="369332"/>
          </a:xfrm>
          <a:prstGeom prst="rect">
            <a:avLst/>
          </a:prstGeom>
          <a:noFill/>
        </p:spPr>
        <p:txBody>
          <a:bodyPr wrap="none" rtlCol="0">
            <a:spAutoFit/>
          </a:bodyPr>
          <a:lstStyle/>
          <a:p>
            <a:r>
              <a:rPr lang="en-US" dirty="0"/>
              <a:t>Example Polices</a:t>
            </a:r>
          </a:p>
        </p:txBody>
      </p:sp>
      <p:graphicFrame>
        <p:nvGraphicFramePr>
          <p:cNvPr id="10" name="Table 9">
            <a:extLst>
              <a:ext uri="{FF2B5EF4-FFF2-40B4-BE49-F238E27FC236}">
                <a16:creationId xmlns:a16="http://schemas.microsoft.com/office/drawing/2014/main" id="{3C0D7D67-686C-65E3-D5EA-E512C13F044D}"/>
              </a:ext>
            </a:extLst>
          </p:cNvPr>
          <p:cNvGraphicFramePr>
            <a:graphicFrameLocks noGrp="1"/>
          </p:cNvGraphicFramePr>
          <p:nvPr>
            <p:extLst>
              <p:ext uri="{D42A27DB-BD31-4B8C-83A1-F6EECF244321}">
                <p14:modId xmlns:p14="http://schemas.microsoft.com/office/powerpoint/2010/main" val="1997594539"/>
              </p:ext>
            </p:extLst>
          </p:nvPr>
        </p:nvGraphicFramePr>
        <p:xfrm>
          <a:off x="796871" y="3142916"/>
          <a:ext cx="9677400" cy="2297430"/>
        </p:xfrm>
        <a:graphic>
          <a:graphicData uri="http://schemas.openxmlformats.org/drawingml/2006/table">
            <a:tbl>
              <a:tblPr firstRow="1" bandRow="1">
                <a:tableStyleId>{5C22544A-7EE6-4342-B048-85BDC9FD1C3A}</a:tableStyleId>
              </a:tblPr>
              <a:tblGrid>
                <a:gridCol w="4838700">
                  <a:extLst>
                    <a:ext uri="{9D8B030D-6E8A-4147-A177-3AD203B41FA5}">
                      <a16:colId xmlns:a16="http://schemas.microsoft.com/office/drawing/2014/main" val="1398060516"/>
                    </a:ext>
                  </a:extLst>
                </a:gridCol>
                <a:gridCol w="4838700">
                  <a:extLst>
                    <a:ext uri="{9D8B030D-6E8A-4147-A177-3AD203B41FA5}">
                      <a16:colId xmlns:a16="http://schemas.microsoft.com/office/drawing/2014/main" val="2080345277"/>
                    </a:ext>
                  </a:extLst>
                </a:gridCol>
              </a:tblGrid>
              <a:tr h="552450">
                <a:tc>
                  <a:txBody>
                    <a:bodyPr/>
                    <a:lstStyle/>
                    <a:p>
                      <a:pPr algn="ctr"/>
                      <a:r>
                        <a:rPr lang="en-US" sz="2400" dirty="0"/>
                        <a:t>Policy</a:t>
                      </a:r>
                    </a:p>
                  </a:txBody>
                  <a:tcPr/>
                </a:tc>
                <a:tc>
                  <a:txBody>
                    <a:bodyPr/>
                    <a:lstStyle/>
                    <a:p>
                      <a:pPr algn="ctr"/>
                      <a:r>
                        <a:rPr lang="en-US" sz="2400" dirty="0"/>
                        <a:t>Rules</a:t>
                      </a:r>
                    </a:p>
                  </a:txBody>
                  <a:tcPr/>
                </a:tc>
                <a:extLst>
                  <a:ext uri="{0D108BD9-81ED-4DB2-BD59-A6C34878D82A}">
                    <a16:rowId xmlns:a16="http://schemas.microsoft.com/office/drawing/2014/main" val="2972294071"/>
                  </a:ext>
                </a:extLst>
              </a:tr>
              <a:tr h="552450">
                <a:tc>
                  <a:txBody>
                    <a:bodyPr/>
                    <a:lstStyle/>
                    <a:p>
                      <a:r>
                        <a:rPr lang="en-US" sz="2400" dirty="0"/>
                        <a:t>No outside web access.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outgoing packets to any IP address, port 80 or 443</a:t>
                      </a:r>
                    </a:p>
                  </a:txBody>
                  <a:tcPr/>
                </a:tc>
                <a:extLst>
                  <a:ext uri="{0D108BD9-81ED-4DB2-BD59-A6C34878D82A}">
                    <a16:rowId xmlns:a16="http://schemas.microsoft.com/office/drawing/2014/main" val="178980971"/>
                  </a:ext>
                </a:extLst>
              </a:tr>
              <a:tr h="55245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t>No incoming TCP connections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838962952"/>
                  </a:ext>
                </a:extLst>
              </a:tr>
              <a:tr h="552450">
                <a:tc>
                  <a:txBody>
                    <a:bodyPr/>
                    <a:lstStyle/>
                    <a:p>
                      <a:endParaRPr lang="en-US"/>
                    </a:p>
                  </a:txBody>
                  <a:tcPr/>
                </a:tc>
                <a:tc>
                  <a:txBody>
                    <a:bodyPr/>
                    <a:lstStyle/>
                    <a:p>
                      <a:endParaRPr lang="en-US" dirty="0"/>
                    </a:p>
                  </a:txBody>
                  <a:tcPr/>
                </a:tc>
                <a:extLst>
                  <a:ext uri="{0D108BD9-81ED-4DB2-BD59-A6C34878D82A}">
                    <a16:rowId xmlns:a16="http://schemas.microsoft.com/office/drawing/2014/main" val="1976279401"/>
                  </a:ext>
                </a:extLst>
              </a:tr>
            </a:tbl>
          </a:graphicData>
        </a:graphic>
      </p:graphicFrame>
    </p:spTree>
    <p:extLst>
      <p:ext uri="{BB962C8B-B14F-4D97-AF65-F5344CB8AC3E}">
        <p14:creationId xmlns:p14="http://schemas.microsoft.com/office/powerpoint/2010/main" val="1682385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23</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2850460" cy="461665"/>
          </a:xfrm>
          <a:prstGeom prst="rect">
            <a:avLst/>
          </a:prstGeom>
          <a:noFill/>
        </p:spPr>
        <p:txBody>
          <a:bodyPr wrap="none" rtlCol="0">
            <a:spAutoFit/>
          </a:bodyPr>
          <a:lstStyle/>
          <a:p>
            <a:r>
              <a:rPr lang="en-US" sz="2400" b="1" dirty="0"/>
              <a:t>Types of Firewalls</a:t>
            </a:r>
          </a:p>
        </p:txBody>
      </p:sp>
      <p:sp>
        <p:nvSpPr>
          <p:cNvPr id="5" name="TextBox 4">
            <a:extLst>
              <a:ext uri="{FF2B5EF4-FFF2-40B4-BE49-F238E27FC236}">
                <a16:creationId xmlns:a16="http://schemas.microsoft.com/office/drawing/2014/main" id="{31BA3435-23D2-0F13-3FAF-B66207D7DBC4}"/>
              </a:ext>
            </a:extLst>
          </p:cNvPr>
          <p:cNvSpPr txBox="1"/>
          <p:nvPr/>
        </p:nvSpPr>
        <p:spPr>
          <a:xfrm>
            <a:off x="609600" y="1066800"/>
            <a:ext cx="7576113" cy="1015663"/>
          </a:xfrm>
          <a:prstGeom prst="rect">
            <a:avLst/>
          </a:prstGeom>
          <a:noFill/>
        </p:spPr>
        <p:txBody>
          <a:bodyPr wrap="none" rtlCol="0">
            <a:spAutoFit/>
          </a:bodyPr>
          <a:lstStyle/>
          <a:p>
            <a:r>
              <a:rPr lang="en-US" sz="2000" dirty="0"/>
              <a:t>Packet Filter</a:t>
            </a:r>
          </a:p>
          <a:p>
            <a:pPr marL="285750" indent="-285750">
              <a:buFont typeface="Wingdings" panose="05000000000000000000" pitchFamily="2" charset="2"/>
              <a:buChar char="à"/>
            </a:pPr>
            <a:r>
              <a:rPr lang="en-US" sz="2000" dirty="0">
                <a:sym typeface="Wingdings" panose="05000000000000000000" pitchFamily="2" charset="2"/>
              </a:rPr>
              <a:t>Analyze packet’s details, and make decision.</a:t>
            </a:r>
          </a:p>
          <a:p>
            <a:pPr marL="285750" indent="-285750">
              <a:buFont typeface="Wingdings" panose="05000000000000000000" pitchFamily="2" charset="2"/>
              <a:buChar char="à"/>
            </a:pPr>
            <a:r>
              <a:rPr lang="en-US" sz="2000" dirty="0">
                <a:sym typeface="Wingdings" panose="05000000000000000000" pitchFamily="2" charset="2"/>
              </a:rPr>
              <a:t>Look at IPs, Ports, Protocol, TCP Flags, ICMP Type, and more</a:t>
            </a:r>
            <a:endParaRPr lang="en-US" sz="2000" dirty="0"/>
          </a:p>
        </p:txBody>
      </p:sp>
      <p:sp>
        <p:nvSpPr>
          <p:cNvPr id="9" name="TextBox 8">
            <a:extLst>
              <a:ext uri="{FF2B5EF4-FFF2-40B4-BE49-F238E27FC236}">
                <a16:creationId xmlns:a16="http://schemas.microsoft.com/office/drawing/2014/main" id="{C2D1CE47-9DBA-0395-4511-068B5F60BBF0}"/>
              </a:ext>
            </a:extLst>
          </p:cNvPr>
          <p:cNvSpPr txBox="1"/>
          <p:nvPr/>
        </p:nvSpPr>
        <p:spPr>
          <a:xfrm>
            <a:off x="796871" y="2426732"/>
            <a:ext cx="1890261" cy="369332"/>
          </a:xfrm>
          <a:prstGeom prst="rect">
            <a:avLst/>
          </a:prstGeom>
          <a:noFill/>
        </p:spPr>
        <p:txBody>
          <a:bodyPr wrap="none" rtlCol="0">
            <a:spAutoFit/>
          </a:bodyPr>
          <a:lstStyle/>
          <a:p>
            <a:r>
              <a:rPr lang="en-US" dirty="0"/>
              <a:t>Example Polices</a:t>
            </a:r>
          </a:p>
        </p:txBody>
      </p:sp>
      <p:graphicFrame>
        <p:nvGraphicFramePr>
          <p:cNvPr id="10" name="Table 9">
            <a:extLst>
              <a:ext uri="{FF2B5EF4-FFF2-40B4-BE49-F238E27FC236}">
                <a16:creationId xmlns:a16="http://schemas.microsoft.com/office/drawing/2014/main" id="{3C0D7D67-686C-65E3-D5EA-E512C13F044D}"/>
              </a:ext>
            </a:extLst>
          </p:cNvPr>
          <p:cNvGraphicFramePr>
            <a:graphicFrameLocks noGrp="1"/>
          </p:cNvGraphicFramePr>
          <p:nvPr/>
        </p:nvGraphicFramePr>
        <p:xfrm>
          <a:off x="796871" y="3142916"/>
          <a:ext cx="9677400" cy="2297430"/>
        </p:xfrm>
        <a:graphic>
          <a:graphicData uri="http://schemas.openxmlformats.org/drawingml/2006/table">
            <a:tbl>
              <a:tblPr firstRow="1" bandRow="1">
                <a:tableStyleId>{5C22544A-7EE6-4342-B048-85BDC9FD1C3A}</a:tableStyleId>
              </a:tblPr>
              <a:tblGrid>
                <a:gridCol w="4838700">
                  <a:extLst>
                    <a:ext uri="{9D8B030D-6E8A-4147-A177-3AD203B41FA5}">
                      <a16:colId xmlns:a16="http://schemas.microsoft.com/office/drawing/2014/main" val="1398060516"/>
                    </a:ext>
                  </a:extLst>
                </a:gridCol>
                <a:gridCol w="4838700">
                  <a:extLst>
                    <a:ext uri="{9D8B030D-6E8A-4147-A177-3AD203B41FA5}">
                      <a16:colId xmlns:a16="http://schemas.microsoft.com/office/drawing/2014/main" val="2080345277"/>
                    </a:ext>
                  </a:extLst>
                </a:gridCol>
              </a:tblGrid>
              <a:tr h="552450">
                <a:tc>
                  <a:txBody>
                    <a:bodyPr/>
                    <a:lstStyle/>
                    <a:p>
                      <a:pPr algn="ctr"/>
                      <a:r>
                        <a:rPr lang="en-US" sz="2400" dirty="0"/>
                        <a:t>Policy</a:t>
                      </a:r>
                    </a:p>
                  </a:txBody>
                  <a:tcPr/>
                </a:tc>
                <a:tc>
                  <a:txBody>
                    <a:bodyPr/>
                    <a:lstStyle/>
                    <a:p>
                      <a:pPr algn="ctr"/>
                      <a:r>
                        <a:rPr lang="en-US" sz="2400" dirty="0"/>
                        <a:t>Rules</a:t>
                      </a:r>
                    </a:p>
                  </a:txBody>
                  <a:tcPr/>
                </a:tc>
                <a:extLst>
                  <a:ext uri="{0D108BD9-81ED-4DB2-BD59-A6C34878D82A}">
                    <a16:rowId xmlns:a16="http://schemas.microsoft.com/office/drawing/2014/main" val="2972294071"/>
                  </a:ext>
                </a:extLst>
              </a:tr>
              <a:tr h="552450">
                <a:tc>
                  <a:txBody>
                    <a:bodyPr/>
                    <a:lstStyle/>
                    <a:p>
                      <a:r>
                        <a:rPr lang="en-US" sz="2400" dirty="0"/>
                        <a:t>No outside web access.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outgoing packets to any IP address, port 80 or 443</a:t>
                      </a:r>
                    </a:p>
                  </a:txBody>
                  <a:tcPr/>
                </a:tc>
                <a:extLst>
                  <a:ext uri="{0D108BD9-81ED-4DB2-BD59-A6C34878D82A}">
                    <a16:rowId xmlns:a16="http://schemas.microsoft.com/office/drawing/2014/main" val="178980971"/>
                  </a:ext>
                </a:extLst>
              </a:tr>
              <a:tr h="55245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t>No incoming TCP connections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incoming TCP SYN packets</a:t>
                      </a:r>
                    </a:p>
                  </a:txBody>
                  <a:tcPr/>
                </a:tc>
                <a:extLst>
                  <a:ext uri="{0D108BD9-81ED-4DB2-BD59-A6C34878D82A}">
                    <a16:rowId xmlns:a16="http://schemas.microsoft.com/office/drawing/2014/main" val="838962952"/>
                  </a:ext>
                </a:extLst>
              </a:tr>
              <a:tr h="552450">
                <a:tc>
                  <a:txBody>
                    <a:bodyPr/>
                    <a:lstStyle/>
                    <a:p>
                      <a:endParaRPr lang="en-US"/>
                    </a:p>
                  </a:txBody>
                  <a:tcPr/>
                </a:tc>
                <a:tc>
                  <a:txBody>
                    <a:bodyPr/>
                    <a:lstStyle/>
                    <a:p>
                      <a:endParaRPr lang="en-US" dirty="0"/>
                    </a:p>
                  </a:txBody>
                  <a:tcPr/>
                </a:tc>
                <a:extLst>
                  <a:ext uri="{0D108BD9-81ED-4DB2-BD59-A6C34878D82A}">
                    <a16:rowId xmlns:a16="http://schemas.microsoft.com/office/drawing/2014/main" val="1976279401"/>
                  </a:ext>
                </a:extLst>
              </a:tr>
            </a:tbl>
          </a:graphicData>
        </a:graphic>
      </p:graphicFrame>
    </p:spTree>
    <p:extLst>
      <p:ext uri="{BB962C8B-B14F-4D97-AF65-F5344CB8AC3E}">
        <p14:creationId xmlns:p14="http://schemas.microsoft.com/office/powerpoint/2010/main" val="2119103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24</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2850460" cy="461665"/>
          </a:xfrm>
          <a:prstGeom prst="rect">
            <a:avLst/>
          </a:prstGeom>
          <a:noFill/>
        </p:spPr>
        <p:txBody>
          <a:bodyPr wrap="none" rtlCol="0">
            <a:spAutoFit/>
          </a:bodyPr>
          <a:lstStyle/>
          <a:p>
            <a:r>
              <a:rPr lang="en-US" sz="2400" b="1" dirty="0"/>
              <a:t>Types of Firewalls</a:t>
            </a:r>
          </a:p>
        </p:txBody>
      </p:sp>
      <p:sp>
        <p:nvSpPr>
          <p:cNvPr id="5" name="TextBox 4">
            <a:extLst>
              <a:ext uri="{FF2B5EF4-FFF2-40B4-BE49-F238E27FC236}">
                <a16:creationId xmlns:a16="http://schemas.microsoft.com/office/drawing/2014/main" id="{31BA3435-23D2-0F13-3FAF-B66207D7DBC4}"/>
              </a:ext>
            </a:extLst>
          </p:cNvPr>
          <p:cNvSpPr txBox="1"/>
          <p:nvPr/>
        </p:nvSpPr>
        <p:spPr>
          <a:xfrm>
            <a:off x="609600" y="1066800"/>
            <a:ext cx="7576113" cy="1015663"/>
          </a:xfrm>
          <a:prstGeom prst="rect">
            <a:avLst/>
          </a:prstGeom>
          <a:noFill/>
        </p:spPr>
        <p:txBody>
          <a:bodyPr wrap="none" rtlCol="0">
            <a:spAutoFit/>
          </a:bodyPr>
          <a:lstStyle/>
          <a:p>
            <a:r>
              <a:rPr lang="en-US" sz="2000" dirty="0"/>
              <a:t>Packet Filter</a:t>
            </a:r>
          </a:p>
          <a:p>
            <a:pPr marL="285750" indent="-285750">
              <a:buFont typeface="Wingdings" panose="05000000000000000000" pitchFamily="2" charset="2"/>
              <a:buChar char="à"/>
            </a:pPr>
            <a:r>
              <a:rPr lang="en-US" sz="2000" dirty="0">
                <a:sym typeface="Wingdings" panose="05000000000000000000" pitchFamily="2" charset="2"/>
              </a:rPr>
              <a:t>Analyze packet’s details, and make decision.</a:t>
            </a:r>
          </a:p>
          <a:p>
            <a:pPr marL="285750" indent="-285750">
              <a:buFont typeface="Wingdings" panose="05000000000000000000" pitchFamily="2" charset="2"/>
              <a:buChar char="à"/>
            </a:pPr>
            <a:r>
              <a:rPr lang="en-US" sz="2000" dirty="0">
                <a:sym typeface="Wingdings" panose="05000000000000000000" pitchFamily="2" charset="2"/>
              </a:rPr>
              <a:t>Look at IPs, Ports, Protocol, TCP Flags, ICMP Type, and more</a:t>
            </a:r>
            <a:endParaRPr lang="en-US" sz="2000" dirty="0"/>
          </a:p>
        </p:txBody>
      </p:sp>
      <p:sp>
        <p:nvSpPr>
          <p:cNvPr id="9" name="TextBox 8">
            <a:extLst>
              <a:ext uri="{FF2B5EF4-FFF2-40B4-BE49-F238E27FC236}">
                <a16:creationId xmlns:a16="http://schemas.microsoft.com/office/drawing/2014/main" id="{C2D1CE47-9DBA-0395-4511-068B5F60BBF0}"/>
              </a:ext>
            </a:extLst>
          </p:cNvPr>
          <p:cNvSpPr txBox="1"/>
          <p:nvPr/>
        </p:nvSpPr>
        <p:spPr>
          <a:xfrm>
            <a:off x="796871" y="2426732"/>
            <a:ext cx="1890261" cy="369332"/>
          </a:xfrm>
          <a:prstGeom prst="rect">
            <a:avLst/>
          </a:prstGeom>
          <a:noFill/>
        </p:spPr>
        <p:txBody>
          <a:bodyPr wrap="none" rtlCol="0">
            <a:spAutoFit/>
          </a:bodyPr>
          <a:lstStyle/>
          <a:p>
            <a:r>
              <a:rPr lang="en-US" dirty="0"/>
              <a:t>Example Polices</a:t>
            </a:r>
          </a:p>
        </p:txBody>
      </p:sp>
      <p:graphicFrame>
        <p:nvGraphicFramePr>
          <p:cNvPr id="10" name="Table 9">
            <a:extLst>
              <a:ext uri="{FF2B5EF4-FFF2-40B4-BE49-F238E27FC236}">
                <a16:creationId xmlns:a16="http://schemas.microsoft.com/office/drawing/2014/main" id="{3C0D7D67-686C-65E3-D5EA-E512C13F044D}"/>
              </a:ext>
            </a:extLst>
          </p:cNvPr>
          <p:cNvGraphicFramePr>
            <a:graphicFrameLocks noGrp="1"/>
          </p:cNvGraphicFramePr>
          <p:nvPr/>
        </p:nvGraphicFramePr>
        <p:xfrm>
          <a:off x="796871" y="3142916"/>
          <a:ext cx="9677400" cy="2297430"/>
        </p:xfrm>
        <a:graphic>
          <a:graphicData uri="http://schemas.openxmlformats.org/drawingml/2006/table">
            <a:tbl>
              <a:tblPr firstRow="1" bandRow="1">
                <a:tableStyleId>{5C22544A-7EE6-4342-B048-85BDC9FD1C3A}</a:tableStyleId>
              </a:tblPr>
              <a:tblGrid>
                <a:gridCol w="4838700">
                  <a:extLst>
                    <a:ext uri="{9D8B030D-6E8A-4147-A177-3AD203B41FA5}">
                      <a16:colId xmlns:a16="http://schemas.microsoft.com/office/drawing/2014/main" val="1398060516"/>
                    </a:ext>
                  </a:extLst>
                </a:gridCol>
                <a:gridCol w="4838700">
                  <a:extLst>
                    <a:ext uri="{9D8B030D-6E8A-4147-A177-3AD203B41FA5}">
                      <a16:colId xmlns:a16="http://schemas.microsoft.com/office/drawing/2014/main" val="2080345277"/>
                    </a:ext>
                  </a:extLst>
                </a:gridCol>
              </a:tblGrid>
              <a:tr h="552450">
                <a:tc>
                  <a:txBody>
                    <a:bodyPr/>
                    <a:lstStyle/>
                    <a:p>
                      <a:pPr algn="ctr"/>
                      <a:r>
                        <a:rPr lang="en-US" sz="2400" dirty="0"/>
                        <a:t>Policy</a:t>
                      </a:r>
                    </a:p>
                  </a:txBody>
                  <a:tcPr/>
                </a:tc>
                <a:tc>
                  <a:txBody>
                    <a:bodyPr/>
                    <a:lstStyle/>
                    <a:p>
                      <a:pPr algn="ctr"/>
                      <a:r>
                        <a:rPr lang="en-US" sz="2400" dirty="0"/>
                        <a:t>Rules</a:t>
                      </a:r>
                    </a:p>
                  </a:txBody>
                  <a:tcPr/>
                </a:tc>
                <a:extLst>
                  <a:ext uri="{0D108BD9-81ED-4DB2-BD59-A6C34878D82A}">
                    <a16:rowId xmlns:a16="http://schemas.microsoft.com/office/drawing/2014/main" val="2972294071"/>
                  </a:ext>
                </a:extLst>
              </a:tr>
              <a:tr h="552450">
                <a:tc>
                  <a:txBody>
                    <a:bodyPr/>
                    <a:lstStyle/>
                    <a:p>
                      <a:r>
                        <a:rPr lang="en-US" sz="2400" dirty="0"/>
                        <a:t>No outside web access.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outgoing packets to any IP address, port 80 or 443</a:t>
                      </a:r>
                    </a:p>
                  </a:txBody>
                  <a:tcPr/>
                </a:tc>
                <a:extLst>
                  <a:ext uri="{0D108BD9-81ED-4DB2-BD59-A6C34878D82A}">
                    <a16:rowId xmlns:a16="http://schemas.microsoft.com/office/drawing/2014/main" val="178980971"/>
                  </a:ext>
                </a:extLst>
              </a:tr>
              <a:tr h="55245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t>No incoming TCP connections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incoming TCP SYN packets</a:t>
                      </a:r>
                    </a:p>
                  </a:txBody>
                  <a:tcPr/>
                </a:tc>
                <a:extLst>
                  <a:ext uri="{0D108BD9-81ED-4DB2-BD59-A6C34878D82A}">
                    <a16:rowId xmlns:a16="http://schemas.microsoft.com/office/drawing/2014/main" val="838962952"/>
                  </a:ext>
                </a:extLst>
              </a:tr>
              <a:tr h="552450">
                <a:tc>
                  <a:txBody>
                    <a:bodyPr/>
                    <a:lstStyle/>
                    <a:p>
                      <a:endParaRPr lang="en-US"/>
                    </a:p>
                  </a:txBody>
                  <a:tcPr/>
                </a:tc>
                <a:tc>
                  <a:txBody>
                    <a:bodyPr/>
                    <a:lstStyle/>
                    <a:p>
                      <a:endParaRPr lang="en-US" dirty="0"/>
                    </a:p>
                  </a:txBody>
                  <a:tcPr/>
                </a:tc>
                <a:extLst>
                  <a:ext uri="{0D108BD9-81ED-4DB2-BD59-A6C34878D82A}">
                    <a16:rowId xmlns:a16="http://schemas.microsoft.com/office/drawing/2014/main" val="1976279401"/>
                  </a:ext>
                </a:extLst>
              </a:tr>
            </a:tbl>
          </a:graphicData>
        </a:graphic>
      </p:graphicFrame>
      <p:sp>
        <p:nvSpPr>
          <p:cNvPr id="3" name="TextBox 2">
            <a:extLst>
              <a:ext uri="{FF2B5EF4-FFF2-40B4-BE49-F238E27FC236}">
                <a16:creationId xmlns:a16="http://schemas.microsoft.com/office/drawing/2014/main" id="{80800348-79C4-509C-D78F-9117A4F6965A}"/>
              </a:ext>
            </a:extLst>
          </p:cNvPr>
          <p:cNvSpPr txBox="1"/>
          <p:nvPr/>
        </p:nvSpPr>
        <p:spPr>
          <a:xfrm>
            <a:off x="10586946" y="4038600"/>
            <a:ext cx="1567081" cy="1200329"/>
          </a:xfrm>
          <a:prstGeom prst="rect">
            <a:avLst/>
          </a:prstGeom>
          <a:noFill/>
        </p:spPr>
        <p:txBody>
          <a:bodyPr wrap="square" rtlCol="0">
            <a:spAutoFit/>
          </a:bodyPr>
          <a:lstStyle/>
          <a:p>
            <a:r>
              <a:rPr lang="en-US" dirty="0"/>
              <a:t>(Would this help with SYN flooding?)</a:t>
            </a:r>
          </a:p>
        </p:txBody>
      </p:sp>
    </p:spTree>
    <p:extLst>
      <p:ext uri="{BB962C8B-B14F-4D97-AF65-F5344CB8AC3E}">
        <p14:creationId xmlns:p14="http://schemas.microsoft.com/office/powerpoint/2010/main" val="3379583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25</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2850460" cy="461665"/>
          </a:xfrm>
          <a:prstGeom prst="rect">
            <a:avLst/>
          </a:prstGeom>
          <a:noFill/>
        </p:spPr>
        <p:txBody>
          <a:bodyPr wrap="none" rtlCol="0">
            <a:spAutoFit/>
          </a:bodyPr>
          <a:lstStyle/>
          <a:p>
            <a:r>
              <a:rPr lang="en-US" sz="2400" b="1" dirty="0"/>
              <a:t>Types of Firewalls</a:t>
            </a:r>
          </a:p>
        </p:txBody>
      </p:sp>
      <p:sp>
        <p:nvSpPr>
          <p:cNvPr id="5" name="TextBox 4">
            <a:extLst>
              <a:ext uri="{FF2B5EF4-FFF2-40B4-BE49-F238E27FC236}">
                <a16:creationId xmlns:a16="http://schemas.microsoft.com/office/drawing/2014/main" id="{31BA3435-23D2-0F13-3FAF-B66207D7DBC4}"/>
              </a:ext>
            </a:extLst>
          </p:cNvPr>
          <p:cNvSpPr txBox="1"/>
          <p:nvPr/>
        </p:nvSpPr>
        <p:spPr>
          <a:xfrm>
            <a:off x="609600" y="1066800"/>
            <a:ext cx="7576113" cy="1015663"/>
          </a:xfrm>
          <a:prstGeom prst="rect">
            <a:avLst/>
          </a:prstGeom>
          <a:noFill/>
        </p:spPr>
        <p:txBody>
          <a:bodyPr wrap="none" rtlCol="0">
            <a:spAutoFit/>
          </a:bodyPr>
          <a:lstStyle/>
          <a:p>
            <a:r>
              <a:rPr lang="en-US" sz="2000" dirty="0"/>
              <a:t>Packet Filter</a:t>
            </a:r>
          </a:p>
          <a:p>
            <a:pPr marL="285750" indent="-285750">
              <a:buFont typeface="Wingdings" panose="05000000000000000000" pitchFamily="2" charset="2"/>
              <a:buChar char="à"/>
            </a:pPr>
            <a:r>
              <a:rPr lang="en-US" sz="2000" dirty="0">
                <a:sym typeface="Wingdings" panose="05000000000000000000" pitchFamily="2" charset="2"/>
              </a:rPr>
              <a:t>Analyze packet’s details, and make decision.</a:t>
            </a:r>
          </a:p>
          <a:p>
            <a:pPr marL="285750" indent="-285750">
              <a:buFont typeface="Wingdings" panose="05000000000000000000" pitchFamily="2" charset="2"/>
              <a:buChar char="à"/>
            </a:pPr>
            <a:r>
              <a:rPr lang="en-US" sz="2000" dirty="0">
                <a:sym typeface="Wingdings" panose="05000000000000000000" pitchFamily="2" charset="2"/>
              </a:rPr>
              <a:t>Look at IPs, Ports, Protocol, TCP Flags, ICMP Type, and more</a:t>
            </a:r>
            <a:endParaRPr lang="en-US" sz="2000" dirty="0"/>
          </a:p>
        </p:txBody>
      </p:sp>
      <p:sp>
        <p:nvSpPr>
          <p:cNvPr id="9" name="TextBox 8">
            <a:extLst>
              <a:ext uri="{FF2B5EF4-FFF2-40B4-BE49-F238E27FC236}">
                <a16:creationId xmlns:a16="http://schemas.microsoft.com/office/drawing/2014/main" id="{C2D1CE47-9DBA-0395-4511-068B5F60BBF0}"/>
              </a:ext>
            </a:extLst>
          </p:cNvPr>
          <p:cNvSpPr txBox="1"/>
          <p:nvPr/>
        </p:nvSpPr>
        <p:spPr>
          <a:xfrm>
            <a:off x="796871" y="2426732"/>
            <a:ext cx="1890261" cy="369332"/>
          </a:xfrm>
          <a:prstGeom prst="rect">
            <a:avLst/>
          </a:prstGeom>
          <a:noFill/>
        </p:spPr>
        <p:txBody>
          <a:bodyPr wrap="none" rtlCol="0">
            <a:spAutoFit/>
          </a:bodyPr>
          <a:lstStyle/>
          <a:p>
            <a:r>
              <a:rPr lang="en-US" dirty="0"/>
              <a:t>Example Polices</a:t>
            </a:r>
          </a:p>
        </p:txBody>
      </p:sp>
      <p:graphicFrame>
        <p:nvGraphicFramePr>
          <p:cNvPr id="10" name="Table 9">
            <a:extLst>
              <a:ext uri="{FF2B5EF4-FFF2-40B4-BE49-F238E27FC236}">
                <a16:creationId xmlns:a16="http://schemas.microsoft.com/office/drawing/2014/main" id="{3C0D7D67-686C-65E3-D5EA-E512C13F044D}"/>
              </a:ext>
            </a:extLst>
          </p:cNvPr>
          <p:cNvGraphicFramePr>
            <a:graphicFrameLocks noGrp="1"/>
          </p:cNvGraphicFramePr>
          <p:nvPr>
            <p:extLst>
              <p:ext uri="{D42A27DB-BD31-4B8C-83A1-F6EECF244321}">
                <p14:modId xmlns:p14="http://schemas.microsoft.com/office/powerpoint/2010/main" val="3706968695"/>
              </p:ext>
            </p:extLst>
          </p:nvPr>
        </p:nvGraphicFramePr>
        <p:xfrm>
          <a:off x="796871" y="3142916"/>
          <a:ext cx="9677400" cy="2297430"/>
        </p:xfrm>
        <a:graphic>
          <a:graphicData uri="http://schemas.openxmlformats.org/drawingml/2006/table">
            <a:tbl>
              <a:tblPr firstRow="1" bandRow="1">
                <a:tableStyleId>{5C22544A-7EE6-4342-B048-85BDC9FD1C3A}</a:tableStyleId>
              </a:tblPr>
              <a:tblGrid>
                <a:gridCol w="4838700">
                  <a:extLst>
                    <a:ext uri="{9D8B030D-6E8A-4147-A177-3AD203B41FA5}">
                      <a16:colId xmlns:a16="http://schemas.microsoft.com/office/drawing/2014/main" val="1398060516"/>
                    </a:ext>
                  </a:extLst>
                </a:gridCol>
                <a:gridCol w="4838700">
                  <a:extLst>
                    <a:ext uri="{9D8B030D-6E8A-4147-A177-3AD203B41FA5}">
                      <a16:colId xmlns:a16="http://schemas.microsoft.com/office/drawing/2014/main" val="2080345277"/>
                    </a:ext>
                  </a:extLst>
                </a:gridCol>
              </a:tblGrid>
              <a:tr h="552450">
                <a:tc>
                  <a:txBody>
                    <a:bodyPr/>
                    <a:lstStyle/>
                    <a:p>
                      <a:pPr algn="ctr"/>
                      <a:r>
                        <a:rPr lang="en-US" sz="2400" dirty="0"/>
                        <a:t>Policy</a:t>
                      </a:r>
                    </a:p>
                  </a:txBody>
                  <a:tcPr/>
                </a:tc>
                <a:tc>
                  <a:txBody>
                    <a:bodyPr/>
                    <a:lstStyle/>
                    <a:p>
                      <a:pPr algn="ctr"/>
                      <a:r>
                        <a:rPr lang="en-US" sz="2400" dirty="0"/>
                        <a:t>Rules</a:t>
                      </a:r>
                    </a:p>
                  </a:txBody>
                  <a:tcPr/>
                </a:tc>
                <a:extLst>
                  <a:ext uri="{0D108BD9-81ED-4DB2-BD59-A6C34878D82A}">
                    <a16:rowId xmlns:a16="http://schemas.microsoft.com/office/drawing/2014/main" val="2972294071"/>
                  </a:ext>
                </a:extLst>
              </a:tr>
              <a:tr h="552450">
                <a:tc>
                  <a:txBody>
                    <a:bodyPr/>
                    <a:lstStyle/>
                    <a:p>
                      <a:r>
                        <a:rPr lang="en-US" sz="2400" dirty="0"/>
                        <a:t>No outside web access.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outgoing packets to any IP address, port 80 or 443</a:t>
                      </a:r>
                    </a:p>
                  </a:txBody>
                  <a:tcPr/>
                </a:tc>
                <a:extLst>
                  <a:ext uri="{0D108BD9-81ED-4DB2-BD59-A6C34878D82A}">
                    <a16:rowId xmlns:a16="http://schemas.microsoft.com/office/drawing/2014/main" val="178980971"/>
                  </a:ext>
                </a:extLst>
              </a:tr>
              <a:tr h="55245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t>No incoming TCP connections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incoming TCP SYN packets</a:t>
                      </a:r>
                    </a:p>
                  </a:txBody>
                  <a:tcPr/>
                </a:tc>
                <a:extLst>
                  <a:ext uri="{0D108BD9-81ED-4DB2-BD59-A6C34878D82A}">
                    <a16:rowId xmlns:a16="http://schemas.microsoft.com/office/drawing/2014/main" val="838962952"/>
                  </a:ext>
                </a:extLst>
              </a:tr>
              <a:tr h="55245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Prevent your network from being tracerouted</a:t>
                      </a:r>
                    </a:p>
                  </a:txBody>
                  <a:tcPr/>
                </a:tc>
                <a:tc>
                  <a:txBody>
                    <a:bodyPr/>
                    <a:lstStyle/>
                    <a:p>
                      <a:endParaRPr lang="en-US" dirty="0"/>
                    </a:p>
                  </a:txBody>
                  <a:tcPr/>
                </a:tc>
                <a:extLst>
                  <a:ext uri="{0D108BD9-81ED-4DB2-BD59-A6C34878D82A}">
                    <a16:rowId xmlns:a16="http://schemas.microsoft.com/office/drawing/2014/main" val="1976279401"/>
                  </a:ext>
                </a:extLst>
              </a:tr>
            </a:tbl>
          </a:graphicData>
        </a:graphic>
      </p:graphicFrame>
    </p:spTree>
    <p:extLst>
      <p:ext uri="{BB962C8B-B14F-4D97-AF65-F5344CB8AC3E}">
        <p14:creationId xmlns:p14="http://schemas.microsoft.com/office/powerpoint/2010/main" val="2618909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26</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2850460" cy="461665"/>
          </a:xfrm>
          <a:prstGeom prst="rect">
            <a:avLst/>
          </a:prstGeom>
          <a:noFill/>
        </p:spPr>
        <p:txBody>
          <a:bodyPr wrap="none" rtlCol="0">
            <a:spAutoFit/>
          </a:bodyPr>
          <a:lstStyle/>
          <a:p>
            <a:r>
              <a:rPr lang="en-US" sz="2400" b="1" dirty="0"/>
              <a:t>Types of Firewalls</a:t>
            </a:r>
          </a:p>
        </p:txBody>
      </p:sp>
      <p:sp>
        <p:nvSpPr>
          <p:cNvPr id="5" name="TextBox 4">
            <a:extLst>
              <a:ext uri="{FF2B5EF4-FFF2-40B4-BE49-F238E27FC236}">
                <a16:creationId xmlns:a16="http://schemas.microsoft.com/office/drawing/2014/main" id="{31BA3435-23D2-0F13-3FAF-B66207D7DBC4}"/>
              </a:ext>
            </a:extLst>
          </p:cNvPr>
          <p:cNvSpPr txBox="1"/>
          <p:nvPr/>
        </p:nvSpPr>
        <p:spPr>
          <a:xfrm>
            <a:off x="609600" y="1066800"/>
            <a:ext cx="7576113" cy="1015663"/>
          </a:xfrm>
          <a:prstGeom prst="rect">
            <a:avLst/>
          </a:prstGeom>
          <a:noFill/>
        </p:spPr>
        <p:txBody>
          <a:bodyPr wrap="none" rtlCol="0">
            <a:spAutoFit/>
          </a:bodyPr>
          <a:lstStyle/>
          <a:p>
            <a:r>
              <a:rPr lang="en-US" sz="2000" dirty="0"/>
              <a:t>Packet Filter</a:t>
            </a:r>
          </a:p>
          <a:p>
            <a:pPr marL="285750" indent="-285750">
              <a:buFont typeface="Wingdings" panose="05000000000000000000" pitchFamily="2" charset="2"/>
              <a:buChar char="à"/>
            </a:pPr>
            <a:r>
              <a:rPr lang="en-US" sz="2000" dirty="0">
                <a:sym typeface="Wingdings" panose="05000000000000000000" pitchFamily="2" charset="2"/>
              </a:rPr>
              <a:t>Analyze packet’s details, and make decision.</a:t>
            </a:r>
          </a:p>
          <a:p>
            <a:pPr marL="285750" indent="-285750">
              <a:buFont typeface="Wingdings" panose="05000000000000000000" pitchFamily="2" charset="2"/>
              <a:buChar char="à"/>
            </a:pPr>
            <a:r>
              <a:rPr lang="en-US" sz="2000" dirty="0">
                <a:sym typeface="Wingdings" panose="05000000000000000000" pitchFamily="2" charset="2"/>
              </a:rPr>
              <a:t>Look at IPs, Ports, Protocol, TCP Flags, ICMP Type, and more</a:t>
            </a:r>
            <a:endParaRPr lang="en-US" sz="2000" dirty="0"/>
          </a:p>
        </p:txBody>
      </p:sp>
      <p:sp>
        <p:nvSpPr>
          <p:cNvPr id="9" name="TextBox 8">
            <a:extLst>
              <a:ext uri="{FF2B5EF4-FFF2-40B4-BE49-F238E27FC236}">
                <a16:creationId xmlns:a16="http://schemas.microsoft.com/office/drawing/2014/main" id="{C2D1CE47-9DBA-0395-4511-068B5F60BBF0}"/>
              </a:ext>
            </a:extLst>
          </p:cNvPr>
          <p:cNvSpPr txBox="1"/>
          <p:nvPr/>
        </p:nvSpPr>
        <p:spPr>
          <a:xfrm>
            <a:off x="796871" y="2426732"/>
            <a:ext cx="1890261" cy="369332"/>
          </a:xfrm>
          <a:prstGeom prst="rect">
            <a:avLst/>
          </a:prstGeom>
          <a:noFill/>
        </p:spPr>
        <p:txBody>
          <a:bodyPr wrap="none" rtlCol="0">
            <a:spAutoFit/>
          </a:bodyPr>
          <a:lstStyle/>
          <a:p>
            <a:r>
              <a:rPr lang="en-US" dirty="0"/>
              <a:t>Example Polices</a:t>
            </a:r>
          </a:p>
        </p:txBody>
      </p:sp>
      <p:graphicFrame>
        <p:nvGraphicFramePr>
          <p:cNvPr id="10" name="Table 9">
            <a:extLst>
              <a:ext uri="{FF2B5EF4-FFF2-40B4-BE49-F238E27FC236}">
                <a16:creationId xmlns:a16="http://schemas.microsoft.com/office/drawing/2014/main" id="{3C0D7D67-686C-65E3-D5EA-E512C13F044D}"/>
              </a:ext>
            </a:extLst>
          </p:cNvPr>
          <p:cNvGraphicFramePr>
            <a:graphicFrameLocks noGrp="1"/>
          </p:cNvGraphicFramePr>
          <p:nvPr/>
        </p:nvGraphicFramePr>
        <p:xfrm>
          <a:off x="796871" y="3142916"/>
          <a:ext cx="9677400" cy="2297430"/>
        </p:xfrm>
        <a:graphic>
          <a:graphicData uri="http://schemas.openxmlformats.org/drawingml/2006/table">
            <a:tbl>
              <a:tblPr firstRow="1" bandRow="1">
                <a:tableStyleId>{5C22544A-7EE6-4342-B048-85BDC9FD1C3A}</a:tableStyleId>
              </a:tblPr>
              <a:tblGrid>
                <a:gridCol w="4838700">
                  <a:extLst>
                    <a:ext uri="{9D8B030D-6E8A-4147-A177-3AD203B41FA5}">
                      <a16:colId xmlns:a16="http://schemas.microsoft.com/office/drawing/2014/main" val="1398060516"/>
                    </a:ext>
                  </a:extLst>
                </a:gridCol>
                <a:gridCol w="4838700">
                  <a:extLst>
                    <a:ext uri="{9D8B030D-6E8A-4147-A177-3AD203B41FA5}">
                      <a16:colId xmlns:a16="http://schemas.microsoft.com/office/drawing/2014/main" val="2080345277"/>
                    </a:ext>
                  </a:extLst>
                </a:gridCol>
              </a:tblGrid>
              <a:tr h="552450">
                <a:tc>
                  <a:txBody>
                    <a:bodyPr/>
                    <a:lstStyle/>
                    <a:p>
                      <a:pPr algn="ctr"/>
                      <a:r>
                        <a:rPr lang="en-US" sz="2400" dirty="0"/>
                        <a:t>Policy</a:t>
                      </a:r>
                    </a:p>
                  </a:txBody>
                  <a:tcPr/>
                </a:tc>
                <a:tc>
                  <a:txBody>
                    <a:bodyPr/>
                    <a:lstStyle/>
                    <a:p>
                      <a:pPr algn="ctr"/>
                      <a:r>
                        <a:rPr lang="en-US" sz="2400" dirty="0"/>
                        <a:t>Rules</a:t>
                      </a:r>
                    </a:p>
                  </a:txBody>
                  <a:tcPr/>
                </a:tc>
                <a:extLst>
                  <a:ext uri="{0D108BD9-81ED-4DB2-BD59-A6C34878D82A}">
                    <a16:rowId xmlns:a16="http://schemas.microsoft.com/office/drawing/2014/main" val="2972294071"/>
                  </a:ext>
                </a:extLst>
              </a:tr>
              <a:tr h="552450">
                <a:tc>
                  <a:txBody>
                    <a:bodyPr/>
                    <a:lstStyle/>
                    <a:p>
                      <a:r>
                        <a:rPr lang="en-US" sz="2400" dirty="0"/>
                        <a:t>No outside web access.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outgoing packets to any IP address, port 80 or 443</a:t>
                      </a:r>
                    </a:p>
                  </a:txBody>
                  <a:tcPr/>
                </a:tc>
                <a:extLst>
                  <a:ext uri="{0D108BD9-81ED-4DB2-BD59-A6C34878D82A}">
                    <a16:rowId xmlns:a16="http://schemas.microsoft.com/office/drawing/2014/main" val="178980971"/>
                  </a:ext>
                </a:extLst>
              </a:tr>
              <a:tr h="55245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t>No incoming TCP connections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incoming TCP SYN packets</a:t>
                      </a:r>
                    </a:p>
                  </a:txBody>
                  <a:tcPr/>
                </a:tc>
                <a:extLst>
                  <a:ext uri="{0D108BD9-81ED-4DB2-BD59-A6C34878D82A}">
                    <a16:rowId xmlns:a16="http://schemas.microsoft.com/office/drawing/2014/main" val="838962952"/>
                  </a:ext>
                </a:extLst>
              </a:tr>
              <a:tr h="55245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Prevent your network from being tracerouted</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incoming/outgoing ICMP traffic</a:t>
                      </a:r>
                    </a:p>
                  </a:txBody>
                  <a:tcPr/>
                </a:tc>
                <a:extLst>
                  <a:ext uri="{0D108BD9-81ED-4DB2-BD59-A6C34878D82A}">
                    <a16:rowId xmlns:a16="http://schemas.microsoft.com/office/drawing/2014/main" val="1976279401"/>
                  </a:ext>
                </a:extLst>
              </a:tr>
            </a:tbl>
          </a:graphicData>
        </a:graphic>
      </p:graphicFrame>
    </p:spTree>
    <p:extLst>
      <p:ext uri="{BB962C8B-B14F-4D97-AF65-F5344CB8AC3E}">
        <p14:creationId xmlns:p14="http://schemas.microsoft.com/office/powerpoint/2010/main" val="2395113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27</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2850460" cy="461665"/>
          </a:xfrm>
          <a:prstGeom prst="rect">
            <a:avLst/>
          </a:prstGeom>
          <a:noFill/>
        </p:spPr>
        <p:txBody>
          <a:bodyPr wrap="none" rtlCol="0">
            <a:spAutoFit/>
          </a:bodyPr>
          <a:lstStyle/>
          <a:p>
            <a:r>
              <a:rPr lang="en-US" sz="2400" b="1" dirty="0"/>
              <a:t>Types of Firewalls</a:t>
            </a:r>
          </a:p>
        </p:txBody>
      </p:sp>
      <p:sp>
        <p:nvSpPr>
          <p:cNvPr id="5" name="TextBox 4">
            <a:extLst>
              <a:ext uri="{FF2B5EF4-FFF2-40B4-BE49-F238E27FC236}">
                <a16:creationId xmlns:a16="http://schemas.microsoft.com/office/drawing/2014/main" id="{31BA3435-23D2-0F13-3FAF-B66207D7DBC4}"/>
              </a:ext>
            </a:extLst>
          </p:cNvPr>
          <p:cNvSpPr txBox="1"/>
          <p:nvPr/>
        </p:nvSpPr>
        <p:spPr>
          <a:xfrm>
            <a:off x="609600" y="1066800"/>
            <a:ext cx="7576113" cy="1015663"/>
          </a:xfrm>
          <a:prstGeom prst="rect">
            <a:avLst/>
          </a:prstGeom>
          <a:noFill/>
        </p:spPr>
        <p:txBody>
          <a:bodyPr wrap="none" rtlCol="0">
            <a:spAutoFit/>
          </a:bodyPr>
          <a:lstStyle/>
          <a:p>
            <a:r>
              <a:rPr lang="en-US" sz="2000" dirty="0"/>
              <a:t>Packet Filter</a:t>
            </a:r>
          </a:p>
          <a:p>
            <a:pPr marL="285750" indent="-285750">
              <a:buFont typeface="Wingdings" panose="05000000000000000000" pitchFamily="2" charset="2"/>
              <a:buChar char="à"/>
            </a:pPr>
            <a:r>
              <a:rPr lang="en-US" sz="2000" dirty="0">
                <a:sym typeface="Wingdings" panose="05000000000000000000" pitchFamily="2" charset="2"/>
              </a:rPr>
              <a:t>Analyze packet’s details, and make decision.</a:t>
            </a:r>
          </a:p>
          <a:p>
            <a:pPr marL="285750" indent="-285750">
              <a:buFont typeface="Wingdings" panose="05000000000000000000" pitchFamily="2" charset="2"/>
              <a:buChar char="à"/>
            </a:pPr>
            <a:r>
              <a:rPr lang="en-US" sz="2000" dirty="0">
                <a:sym typeface="Wingdings" panose="05000000000000000000" pitchFamily="2" charset="2"/>
              </a:rPr>
              <a:t>Look at IPs, Ports, Protocol, TCP Flags, ICMP Type, and more</a:t>
            </a:r>
            <a:endParaRPr lang="en-US" sz="2000" dirty="0"/>
          </a:p>
        </p:txBody>
      </p:sp>
      <p:pic>
        <p:nvPicPr>
          <p:cNvPr id="3" name="Picture 2">
            <a:extLst>
              <a:ext uri="{FF2B5EF4-FFF2-40B4-BE49-F238E27FC236}">
                <a16:creationId xmlns:a16="http://schemas.microsoft.com/office/drawing/2014/main" id="{10539E1F-29D4-F87C-052E-AC5D2584A9A9}"/>
              </a:ext>
            </a:extLst>
          </p:cNvPr>
          <p:cNvPicPr>
            <a:picLocks noChangeAspect="1"/>
          </p:cNvPicPr>
          <p:nvPr/>
        </p:nvPicPr>
        <p:blipFill>
          <a:blip r:embed="rId2"/>
          <a:stretch>
            <a:fillRect/>
          </a:stretch>
        </p:blipFill>
        <p:spPr>
          <a:xfrm>
            <a:off x="990600" y="2743200"/>
            <a:ext cx="4683883" cy="3400425"/>
          </a:xfrm>
          <a:prstGeom prst="rect">
            <a:avLst/>
          </a:prstGeom>
        </p:spPr>
      </p:pic>
      <p:sp>
        <p:nvSpPr>
          <p:cNvPr id="4" name="TextBox 3">
            <a:extLst>
              <a:ext uri="{FF2B5EF4-FFF2-40B4-BE49-F238E27FC236}">
                <a16:creationId xmlns:a16="http://schemas.microsoft.com/office/drawing/2014/main" id="{553E5187-5CB2-4AC0-E31C-A8EE0645EAA4}"/>
              </a:ext>
            </a:extLst>
          </p:cNvPr>
          <p:cNvSpPr txBox="1"/>
          <p:nvPr/>
        </p:nvSpPr>
        <p:spPr>
          <a:xfrm>
            <a:off x="6172200" y="3076458"/>
            <a:ext cx="2159566" cy="369332"/>
          </a:xfrm>
          <a:prstGeom prst="rect">
            <a:avLst/>
          </a:prstGeom>
          <a:noFill/>
        </p:spPr>
        <p:txBody>
          <a:bodyPr wrap="none" rtlCol="0">
            <a:spAutoFit/>
          </a:bodyPr>
          <a:lstStyle/>
          <a:p>
            <a:r>
              <a:rPr lang="en-US" dirty="0"/>
              <a:t>Access Control List</a:t>
            </a:r>
          </a:p>
        </p:txBody>
      </p:sp>
      <p:sp>
        <p:nvSpPr>
          <p:cNvPr id="7" name="TextBox 6">
            <a:extLst>
              <a:ext uri="{FF2B5EF4-FFF2-40B4-BE49-F238E27FC236}">
                <a16:creationId xmlns:a16="http://schemas.microsoft.com/office/drawing/2014/main" id="{C0123717-D079-99C7-B371-29D869A4F6B5}"/>
              </a:ext>
            </a:extLst>
          </p:cNvPr>
          <p:cNvSpPr txBox="1"/>
          <p:nvPr/>
        </p:nvSpPr>
        <p:spPr>
          <a:xfrm>
            <a:off x="6229908" y="3657600"/>
            <a:ext cx="2044149" cy="369332"/>
          </a:xfrm>
          <a:prstGeom prst="rect">
            <a:avLst/>
          </a:prstGeom>
          <a:noFill/>
        </p:spPr>
        <p:txBody>
          <a:bodyPr wrap="none" rtlCol="0">
            <a:spAutoFit/>
          </a:bodyPr>
          <a:lstStyle/>
          <a:p>
            <a:r>
              <a:rPr lang="en-US" dirty="0"/>
              <a:t>Allow/Deny Traffic</a:t>
            </a:r>
          </a:p>
        </p:txBody>
      </p:sp>
      <p:sp>
        <p:nvSpPr>
          <p:cNvPr id="8" name="TextBox 7">
            <a:extLst>
              <a:ext uri="{FF2B5EF4-FFF2-40B4-BE49-F238E27FC236}">
                <a16:creationId xmlns:a16="http://schemas.microsoft.com/office/drawing/2014/main" id="{2DB86AA9-4A08-5696-74B6-116FB01A2D6F}"/>
              </a:ext>
            </a:extLst>
          </p:cNvPr>
          <p:cNvSpPr txBox="1"/>
          <p:nvPr/>
        </p:nvSpPr>
        <p:spPr>
          <a:xfrm>
            <a:off x="6705600" y="5105400"/>
            <a:ext cx="4267200" cy="646331"/>
          </a:xfrm>
          <a:prstGeom prst="rect">
            <a:avLst/>
          </a:prstGeom>
          <a:noFill/>
        </p:spPr>
        <p:txBody>
          <a:bodyPr wrap="square" rtlCol="0">
            <a:spAutoFit/>
          </a:bodyPr>
          <a:lstStyle/>
          <a:p>
            <a:r>
              <a:rPr lang="en-US" dirty="0"/>
              <a:t>In Linux world, these tables are set using the </a:t>
            </a:r>
            <a:r>
              <a:rPr lang="en-US" dirty="0">
                <a:latin typeface="Courier New" panose="02070309020205020404" pitchFamily="49" charset="0"/>
                <a:cs typeface="Courier New" panose="02070309020205020404" pitchFamily="49" charset="0"/>
              </a:rPr>
              <a:t>iptables</a:t>
            </a:r>
            <a:r>
              <a:rPr lang="en-US" dirty="0"/>
              <a:t> program</a:t>
            </a:r>
          </a:p>
        </p:txBody>
      </p:sp>
    </p:spTree>
    <p:extLst>
      <p:ext uri="{BB962C8B-B14F-4D97-AF65-F5344CB8AC3E}">
        <p14:creationId xmlns:p14="http://schemas.microsoft.com/office/powerpoint/2010/main" val="2836973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28</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2850460" cy="461665"/>
          </a:xfrm>
          <a:prstGeom prst="rect">
            <a:avLst/>
          </a:prstGeom>
          <a:noFill/>
        </p:spPr>
        <p:txBody>
          <a:bodyPr wrap="none" rtlCol="0">
            <a:spAutoFit/>
          </a:bodyPr>
          <a:lstStyle/>
          <a:p>
            <a:r>
              <a:rPr lang="en-US" sz="2400" b="1" dirty="0"/>
              <a:t>Types of Firewalls</a:t>
            </a:r>
          </a:p>
        </p:txBody>
      </p:sp>
      <p:sp>
        <p:nvSpPr>
          <p:cNvPr id="9" name="TextBox 8">
            <a:extLst>
              <a:ext uri="{FF2B5EF4-FFF2-40B4-BE49-F238E27FC236}">
                <a16:creationId xmlns:a16="http://schemas.microsoft.com/office/drawing/2014/main" id="{6F6F1190-462F-ECCC-9D73-CBD750D5206C}"/>
              </a:ext>
            </a:extLst>
          </p:cNvPr>
          <p:cNvSpPr txBox="1"/>
          <p:nvPr/>
        </p:nvSpPr>
        <p:spPr>
          <a:xfrm>
            <a:off x="609600" y="1066800"/>
            <a:ext cx="6319359" cy="707886"/>
          </a:xfrm>
          <a:prstGeom prst="rect">
            <a:avLst/>
          </a:prstGeom>
          <a:noFill/>
        </p:spPr>
        <p:txBody>
          <a:bodyPr wrap="none" rtlCol="0">
            <a:spAutoFit/>
          </a:bodyPr>
          <a:lstStyle/>
          <a:p>
            <a:r>
              <a:rPr lang="en-US" sz="2000" dirty="0"/>
              <a:t>Stateful Filter</a:t>
            </a:r>
          </a:p>
          <a:p>
            <a:r>
              <a:rPr lang="en-US" sz="2000" dirty="0">
                <a:sym typeface="Wingdings" panose="05000000000000000000" pitchFamily="2" charset="2"/>
              </a:rPr>
              <a:t> Make decisions based on </a:t>
            </a:r>
            <a:r>
              <a:rPr lang="en-US" sz="2000" b="1" dirty="0">
                <a:sym typeface="Wingdings" panose="05000000000000000000" pitchFamily="2" charset="2"/>
              </a:rPr>
              <a:t>connection information</a:t>
            </a:r>
            <a:endParaRPr lang="en-US" sz="2000" b="1" dirty="0"/>
          </a:p>
        </p:txBody>
      </p:sp>
      <p:pic>
        <p:nvPicPr>
          <p:cNvPr id="10" name="Picture 9">
            <a:extLst>
              <a:ext uri="{FF2B5EF4-FFF2-40B4-BE49-F238E27FC236}">
                <a16:creationId xmlns:a16="http://schemas.microsoft.com/office/drawing/2014/main" id="{97CFC899-C2C9-C29C-74B2-38ED19D38F98}"/>
              </a:ext>
            </a:extLst>
          </p:cNvPr>
          <p:cNvPicPr>
            <a:picLocks noChangeAspect="1"/>
          </p:cNvPicPr>
          <p:nvPr/>
        </p:nvPicPr>
        <p:blipFill>
          <a:blip r:embed="rId2"/>
          <a:stretch>
            <a:fillRect/>
          </a:stretch>
        </p:blipFill>
        <p:spPr>
          <a:xfrm>
            <a:off x="304800" y="2971800"/>
            <a:ext cx="4344513" cy="1971675"/>
          </a:xfrm>
          <a:prstGeom prst="rect">
            <a:avLst/>
          </a:prstGeom>
        </p:spPr>
      </p:pic>
      <p:sp>
        <p:nvSpPr>
          <p:cNvPr id="11" name="TextBox 10">
            <a:extLst>
              <a:ext uri="{FF2B5EF4-FFF2-40B4-BE49-F238E27FC236}">
                <a16:creationId xmlns:a16="http://schemas.microsoft.com/office/drawing/2014/main" id="{C0F290AD-6E64-92A2-5EC4-5656932B6F97}"/>
              </a:ext>
            </a:extLst>
          </p:cNvPr>
          <p:cNvSpPr txBox="1"/>
          <p:nvPr/>
        </p:nvSpPr>
        <p:spPr>
          <a:xfrm>
            <a:off x="320298" y="2602468"/>
            <a:ext cx="3813865" cy="369332"/>
          </a:xfrm>
          <a:prstGeom prst="rect">
            <a:avLst/>
          </a:prstGeom>
          <a:noFill/>
        </p:spPr>
        <p:txBody>
          <a:bodyPr wrap="none" rtlCol="0">
            <a:spAutoFit/>
          </a:bodyPr>
          <a:lstStyle/>
          <a:p>
            <a:r>
              <a:rPr lang="en-US" dirty="0"/>
              <a:t>Firewall may keep an internal table </a:t>
            </a:r>
          </a:p>
        </p:txBody>
      </p:sp>
      <p:pic>
        <p:nvPicPr>
          <p:cNvPr id="12" name="Picture 11">
            <a:extLst>
              <a:ext uri="{FF2B5EF4-FFF2-40B4-BE49-F238E27FC236}">
                <a16:creationId xmlns:a16="http://schemas.microsoft.com/office/drawing/2014/main" id="{3589C540-EAA1-586D-1350-C918EDF39487}"/>
              </a:ext>
            </a:extLst>
          </p:cNvPr>
          <p:cNvPicPr>
            <a:picLocks noChangeAspect="1"/>
          </p:cNvPicPr>
          <p:nvPr/>
        </p:nvPicPr>
        <p:blipFill>
          <a:blip r:embed="rId3"/>
          <a:stretch>
            <a:fillRect/>
          </a:stretch>
        </p:blipFill>
        <p:spPr>
          <a:xfrm>
            <a:off x="7086600" y="2667000"/>
            <a:ext cx="4678455" cy="3181350"/>
          </a:xfrm>
          <a:prstGeom prst="rect">
            <a:avLst/>
          </a:prstGeom>
        </p:spPr>
      </p:pic>
      <p:sp>
        <p:nvSpPr>
          <p:cNvPr id="13" name="TextBox 12">
            <a:extLst>
              <a:ext uri="{FF2B5EF4-FFF2-40B4-BE49-F238E27FC236}">
                <a16:creationId xmlns:a16="http://schemas.microsoft.com/office/drawing/2014/main" id="{52B00560-7656-4F22-C701-816561A72B65}"/>
              </a:ext>
            </a:extLst>
          </p:cNvPr>
          <p:cNvSpPr txBox="1"/>
          <p:nvPr/>
        </p:nvSpPr>
        <p:spPr>
          <a:xfrm>
            <a:off x="7086600" y="2297668"/>
            <a:ext cx="3916457" cy="369332"/>
          </a:xfrm>
          <a:prstGeom prst="rect">
            <a:avLst/>
          </a:prstGeom>
          <a:noFill/>
        </p:spPr>
        <p:txBody>
          <a:bodyPr wrap="none" rtlCol="0">
            <a:spAutoFit/>
          </a:bodyPr>
          <a:lstStyle/>
          <a:p>
            <a:r>
              <a:rPr lang="en-US" dirty="0"/>
              <a:t>Access Control List for Stateful Filter</a:t>
            </a:r>
          </a:p>
        </p:txBody>
      </p:sp>
      <p:sp>
        <p:nvSpPr>
          <p:cNvPr id="14" name="TextBox 13">
            <a:extLst>
              <a:ext uri="{FF2B5EF4-FFF2-40B4-BE49-F238E27FC236}">
                <a16:creationId xmlns:a16="http://schemas.microsoft.com/office/drawing/2014/main" id="{5BE76EBE-8639-E81A-1722-51C2EF9FCD53}"/>
              </a:ext>
            </a:extLst>
          </p:cNvPr>
          <p:cNvSpPr txBox="1"/>
          <p:nvPr/>
        </p:nvSpPr>
        <p:spPr>
          <a:xfrm>
            <a:off x="457200" y="5955923"/>
            <a:ext cx="9494907" cy="369332"/>
          </a:xfrm>
          <a:prstGeom prst="rect">
            <a:avLst/>
          </a:prstGeom>
          <a:noFill/>
        </p:spPr>
        <p:txBody>
          <a:bodyPr wrap="none" rtlCol="0">
            <a:spAutoFit/>
          </a:bodyPr>
          <a:lstStyle/>
          <a:p>
            <a:r>
              <a:rPr lang="en-US" dirty="0"/>
              <a:t>Example: Random TCP packet with the ACK bit set, even if no TCP connection established</a:t>
            </a:r>
          </a:p>
        </p:txBody>
      </p:sp>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833F4FA4-239E-94F0-5E1D-122701D77A5F}"/>
                  </a:ext>
                </a:extLst>
              </p14:cNvPr>
              <p14:cNvContentPartPr/>
              <p14:nvPr/>
            </p14:nvContentPartPr>
            <p14:xfrm>
              <a:off x="4836467" y="4119145"/>
              <a:ext cx="2182680" cy="435600"/>
            </p14:xfrm>
          </p:contentPart>
        </mc:Choice>
        <mc:Fallback xmlns="">
          <p:pic>
            <p:nvPicPr>
              <p:cNvPr id="15" name="Ink 14">
                <a:extLst>
                  <a:ext uri="{FF2B5EF4-FFF2-40B4-BE49-F238E27FC236}">
                    <a16:creationId xmlns:a16="http://schemas.microsoft.com/office/drawing/2014/main" id="{833F4FA4-239E-94F0-5E1D-122701D77A5F}"/>
                  </a:ext>
                </a:extLst>
              </p:cNvPr>
              <p:cNvPicPr/>
              <p:nvPr/>
            </p:nvPicPr>
            <p:blipFill>
              <a:blip r:embed="rId5"/>
              <a:stretch>
                <a:fillRect/>
              </a:stretch>
            </p:blipFill>
            <p:spPr>
              <a:xfrm>
                <a:off x="4827467" y="4110505"/>
                <a:ext cx="2200320" cy="453240"/>
              </a:xfrm>
              <a:prstGeom prst="rect">
                <a:avLst/>
              </a:prstGeom>
            </p:spPr>
          </p:pic>
        </mc:Fallback>
      </mc:AlternateContent>
    </p:spTree>
    <p:extLst>
      <p:ext uri="{BB962C8B-B14F-4D97-AF65-F5344CB8AC3E}">
        <p14:creationId xmlns:p14="http://schemas.microsoft.com/office/powerpoint/2010/main" val="1302414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29</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2850460" cy="461665"/>
          </a:xfrm>
          <a:prstGeom prst="rect">
            <a:avLst/>
          </a:prstGeom>
          <a:noFill/>
        </p:spPr>
        <p:txBody>
          <a:bodyPr wrap="none" rtlCol="0">
            <a:spAutoFit/>
          </a:bodyPr>
          <a:lstStyle/>
          <a:p>
            <a:r>
              <a:rPr lang="en-US" sz="2400" b="1" dirty="0"/>
              <a:t>Types of Firewalls</a:t>
            </a:r>
          </a:p>
        </p:txBody>
      </p:sp>
      <p:sp>
        <p:nvSpPr>
          <p:cNvPr id="4" name="Title 1">
            <a:extLst>
              <a:ext uri="{FF2B5EF4-FFF2-40B4-BE49-F238E27FC236}">
                <a16:creationId xmlns:a16="http://schemas.microsoft.com/office/drawing/2014/main" id="{227CD145-6DA0-7252-0AFB-81266AC955C8}"/>
              </a:ext>
            </a:extLst>
          </p:cNvPr>
          <p:cNvSpPr txBox="1">
            <a:spLocks/>
          </p:cNvSpPr>
          <p:nvPr/>
        </p:nvSpPr>
        <p:spPr>
          <a:xfrm>
            <a:off x="533400" y="1524000"/>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sz="2800" b="0" dirty="0">
                <a:latin typeface="+mn-lt"/>
              </a:rPr>
              <a:t>Application gateways</a:t>
            </a:r>
          </a:p>
        </p:txBody>
      </p:sp>
      <p:sp>
        <p:nvSpPr>
          <p:cNvPr id="5" name="Rectangle 3">
            <a:extLst>
              <a:ext uri="{FF2B5EF4-FFF2-40B4-BE49-F238E27FC236}">
                <a16:creationId xmlns:a16="http://schemas.microsoft.com/office/drawing/2014/main" id="{9CA381E8-53A8-E0D4-A04D-8BA591D54C12}"/>
              </a:ext>
            </a:extLst>
          </p:cNvPr>
          <p:cNvSpPr txBox="1">
            <a:spLocks noChangeArrowheads="1"/>
          </p:cNvSpPr>
          <p:nvPr/>
        </p:nvSpPr>
        <p:spPr>
          <a:xfrm>
            <a:off x="723900" y="2482035"/>
            <a:ext cx="4279280" cy="256838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filter packets on application data as well as on IP/TCP/UDP fields.</a:t>
            </a:r>
          </a:p>
          <a:p>
            <a:r>
              <a:rPr lang="en-US" i="1" dirty="0">
                <a:solidFill>
                  <a:srgbClr val="0012A0"/>
                </a:solidFill>
              </a:rPr>
              <a:t>example: </a:t>
            </a:r>
            <a:r>
              <a:rPr lang="en-US" dirty="0"/>
              <a:t>allow select internal users to telnet outside</a:t>
            </a:r>
            <a:endParaRPr lang="en-US" sz="2400" dirty="0"/>
          </a:p>
        </p:txBody>
      </p:sp>
      <p:sp>
        <p:nvSpPr>
          <p:cNvPr id="7" name="Text Box 108">
            <a:extLst>
              <a:ext uri="{FF2B5EF4-FFF2-40B4-BE49-F238E27FC236}">
                <a16:creationId xmlns:a16="http://schemas.microsoft.com/office/drawing/2014/main" id="{ACA03646-8885-BB8A-205B-AF88F17E9068}"/>
              </a:ext>
            </a:extLst>
          </p:cNvPr>
          <p:cNvSpPr txBox="1">
            <a:spLocks noChangeArrowheads="1"/>
          </p:cNvSpPr>
          <p:nvPr/>
        </p:nvSpPr>
        <p:spPr bwMode="auto">
          <a:xfrm>
            <a:off x="7352881" y="2702829"/>
            <a:ext cx="1102739" cy="491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pPr>
            <a:r>
              <a:rPr lang="en-US" sz="1600" dirty="0">
                <a:latin typeface="+mn-lt"/>
                <a:cs typeface="Arial" charset="0"/>
              </a:rPr>
              <a:t>application</a:t>
            </a:r>
          </a:p>
          <a:p>
            <a:pPr algn="ctr">
              <a:lnSpc>
                <a:spcPct val="80000"/>
              </a:lnSpc>
            </a:pPr>
            <a:r>
              <a:rPr lang="en-US" sz="1600" dirty="0">
                <a:latin typeface="+mn-lt"/>
                <a:cs typeface="Arial" charset="0"/>
              </a:rPr>
              <a:t>gateway</a:t>
            </a:r>
            <a:endParaRPr lang="en-US" sz="2400" dirty="0">
              <a:latin typeface="+mn-lt"/>
              <a:cs typeface="Arial" charset="0"/>
            </a:endParaRPr>
          </a:p>
        </p:txBody>
      </p:sp>
      <p:sp>
        <p:nvSpPr>
          <p:cNvPr id="8" name="Freeform 17">
            <a:extLst>
              <a:ext uri="{FF2B5EF4-FFF2-40B4-BE49-F238E27FC236}">
                <a16:creationId xmlns:a16="http://schemas.microsoft.com/office/drawing/2014/main" id="{C1DDCB42-7A0D-8E8B-3921-A0056F58EC5D}"/>
              </a:ext>
            </a:extLst>
          </p:cNvPr>
          <p:cNvSpPr>
            <a:spLocks/>
          </p:cNvSpPr>
          <p:nvPr/>
        </p:nvSpPr>
        <p:spPr bwMode="auto">
          <a:xfrm>
            <a:off x="5802835" y="2972218"/>
            <a:ext cx="3648994" cy="1808285"/>
          </a:xfrm>
          <a:custGeom>
            <a:avLst/>
            <a:gdLst/>
            <a:ahLst/>
            <a:cxnLst/>
            <a:rect l="0" t="0" r="r" b="b"/>
            <a:pathLst>
              <a:path w="10000" h="10000">
                <a:moveTo>
                  <a:pt x="323" y="164"/>
                </a:moveTo>
                <a:lnTo>
                  <a:pt x="341" y="143"/>
                </a:lnTo>
                <a:cubicBezTo>
                  <a:pt x="349" y="129"/>
                  <a:pt x="357" y="116"/>
                  <a:pt x="365" y="102"/>
                </a:cubicBezTo>
                <a:lnTo>
                  <a:pt x="413" y="72"/>
                </a:lnTo>
                <a:cubicBezTo>
                  <a:pt x="429" y="58"/>
                  <a:pt x="445" y="45"/>
                  <a:pt x="461" y="31"/>
                </a:cubicBezTo>
                <a:lnTo>
                  <a:pt x="514" y="10"/>
                </a:lnTo>
                <a:cubicBezTo>
                  <a:pt x="534" y="7"/>
                  <a:pt x="554" y="3"/>
                  <a:pt x="574" y="0"/>
                </a:cubicBezTo>
                <a:lnTo>
                  <a:pt x="628" y="0"/>
                </a:lnTo>
                <a:lnTo>
                  <a:pt x="694" y="0"/>
                </a:lnTo>
                <a:cubicBezTo>
                  <a:pt x="716" y="3"/>
                  <a:pt x="738" y="7"/>
                  <a:pt x="760" y="10"/>
                </a:cubicBezTo>
                <a:lnTo>
                  <a:pt x="825" y="31"/>
                </a:lnTo>
                <a:lnTo>
                  <a:pt x="891" y="61"/>
                </a:lnTo>
                <a:cubicBezTo>
                  <a:pt x="915" y="71"/>
                  <a:pt x="939" y="82"/>
                  <a:pt x="963" y="92"/>
                </a:cubicBezTo>
                <a:cubicBezTo>
                  <a:pt x="989" y="106"/>
                  <a:pt x="1015" y="119"/>
                  <a:pt x="1041" y="133"/>
                </a:cubicBezTo>
                <a:lnTo>
                  <a:pt x="1118" y="174"/>
                </a:lnTo>
                <a:lnTo>
                  <a:pt x="1196" y="225"/>
                </a:lnTo>
                <a:lnTo>
                  <a:pt x="1268" y="276"/>
                </a:lnTo>
                <a:cubicBezTo>
                  <a:pt x="1294" y="290"/>
                  <a:pt x="1320" y="303"/>
                  <a:pt x="1346" y="317"/>
                </a:cubicBezTo>
                <a:lnTo>
                  <a:pt x="1513" y="440"/>
                </a:lnTo>
                <a:lnTo>
                  <a:pt x="1681" y="553"/>
                </a:lnTo>
                <a:lnTo>
                  <a:pt x="1848" y="665"/>
                </a:lnTo>
                <a:lnTo>
                  <a:pt x="2022" y="778"/>
                </a:lnTo>
                <a:cubicBezTo>
                  <a:pt x="2050" y="798"/>
                  <a:pt x="2077" y="819"/>
                  <a:pt x="2105" y="839"/>
                </a:cubicBezTo>
                <a:cubicBezTo>
                  <a:pt x="2133" y="853"/>
                  <a:pt x="2161" y="866"/>
                  <a:pt x="2189" y="880"/>
                </a:cubicBezTo>
                <a:cubicBezTo>
                  <a:pt x="2217" y="894"/>
                  <a:pt x="2245" y="907"/>
                  <a:pt x="2273" y="921"/>
                </a:cubicBezTo>
                <a:lnTo>
                  <a:pt x="2356" y="972"/>
                </a:lnTo>
                <a:lnTo>
                  <a:pt x="2440" y="993"/>
                </a:lnTo>
                <a:cubicBezTo>
                  <a:pt x="2468" y="1003"/>
                  <a:pt x="2496" y="1014"/>
                  <a:pt x="2524" y="1024"/>
                </a:cubicBezTo>
                <a:lnTo>
                  <a:pt x="2608" y="1054"/>
                </a:lnTo>
                <a:cubicBezTo>
                  <a:pt x="2638" y="1057"/>
                  <a:pt x="2667" y="1061"/>
                  <a:pt x="2697" y="1064"/>
                </a:cubicBezTo>
                <a:cubicBezTo>
                  <a:pt x="2725" y="1068"/>
                  <a:pt x="2753" y="1071"/>
                  <a:pt x="2781" y="1075"/>
                </a:cubicBezTo>
                <a:lnTo>
                  <a:pt x="2853" y="1075"/>
                </a:lnTo>
                <a:cubicBezTo>
                  <a:pt x="2881" y="1262"/>
                  <a:pt x="2909" y="1143"/>
                  <a:pt x="2937" y="1330"/>
                </a:cubicBezTo>
                <a:cubicBezTo>
                  <a:pt x="2963" y="1118"/>
                  <a:pt x="2988" y="1287"/>
                  <a:pt x="3014" y="1075"/>
                </a:cubicBezTo>
                <a:cubicBezTo>
                  <a:pt x="3042" y="1071"/>
                  <a:pt x="3070" y="1068"/>
                  <a:pt x="3098" y="1064"/>
                </a:cubicBezTo>
                <a:lnTo>
                  <a:pt x="3182" y="1064"/>
                </a:lnTo>
                <a:lnTo>
                  <a:pt x="3343" y="1024"/>
                </a:lnTo>
                <a:lnTo>
                  <a:pt x="3505" y="1003"/>
                </a:lnTo>
                <a:lnTo>
                  <a:pt x="3672" y="972"/>
                </a:lnTo>
                <a:lnTo>
                  <a:pt x="3834" y="921"/>
                </a:lnTo>
                <a:lnTo>
                  <a:pt x="4007" y="880"/>
                </a:lnTo>
                <a:lnTo>
                  <a:pt x="4175" y="850"/>
                </a:lnTo>
                <a:lnTo>
                  <a:pt x="4348" y="809"/>
                </a:lnTo>
                <a:lnTo>
                  <a:pt x="4528" y="788"/>
                </a:lnTo>
                <a:cubicBezTo>
                  <a:pt x="4562" y="785"/>
                  <a:pt x="4595" y="781"/>
                  <a:pt x="4629" y="778"/>
                </a:cubicBezTo>
                <a:cubicBezTo>
                  <a:pt x="4659" y="775"/>
                  <a:pt x="4689" y="771"/>
                  <a:pt x="4719" y="768"/>
                </a:cubicBezTo>
                <a:lnTo>
                  <a:pt x="4809" y="768"/>
                </a:lnTo>
                <a:lnTo>
                  <a:pt x="4904" y="768"/>
                </a:lnTo>
                <a:lnTo>
                  <a:pt x="5006" y="778"/>
                </a:lnTo>
                <a:lnTo>
                  <a:pt x="5102" y="778"/>
                </a:lnTo>
                <a:cubicBezTo>
                  <a:pt x="5138" y="781"/>
                  <a:pt x="5173" y="785"/>
                  <a:pt x="5209" y="788"/>
                </a:cubicBezTo>
                <a:lnTo>
                  <a:pt x="5311" y="809"/>
                </a:lnTo>
                <a:lnTo>
                  <a:pt x="5419" y="839"/>
                </a:lnTo>
                <a:lnTo>
                  <a:pt x="5520" y="860"/>
                </a:lnTo>
                <a:lnTo>
                  <a:pt x="5634" y="901"/>
                </a:lnTo>
                <a:lnTo>
                  <a:pt x="5748" y="931"/>
                </a:lnTo>
                <a:lnTo>
                  <a:pt x="5861" y="972"/>
                </a:lnTo>
                <a:lnTo>
                  <a:pt x="5999" y="1003"/>
                </a:lnTo>
                <a:lnTo>
                  <a:pt x="6124" y="1044"/>
                </a:lnTo>
                <a:lnTo>
                  <a:pt x="6256" y="1085"/>
                </a:lnTo>
                <a:lnTo>
                  <a:pt x="6394" y="1126"/>
                </a:lnTo>
                <a:lnTo>
                  <a:pt x="6531" y="1167"/>
                </a:lnTo>
                <a:lnTo>
                  <a:pt x="6681" y="1218"/>
                </a:lnTo>
                <a:lnTo>
                  <a:pt x="6824" y="1269"/>
                </a:lnTo>
                <a:lnTo>
                  <a:pt x="7117" y="1372"/>
                </a:lnTo>
                <a:lnTo>
                  <a:pt x="7410" y="1494"/>
                </a:lnTo>
                <a:lnTo>
                  <a:pt x="7703" y="1627"/>
                </a:lnTo>
                <a:lnTo>
                  <a:pt x="7853" y="1699"/>
                </a:lnTo>
                <a:lnTo>
                  <a:pt x="7996" y="1771"/>
                </a:lnTo>
                <a:lnTo>
                  <a:pt x="8140" y="1842"/>
                </a:lnTo>
                <a:lnTo>
                  <a:pt x="8278" y="1914"/>
                </a:lnTo>
                <a:cubicBezTo>
                  <a:pt x="8322" y="1941"/>
                  <a:pt x="8365" y="1969"/>
                  <a:pt x="8409" y="1996"/>
                </a:cubicBezTo>
                <a:lnTo>
                  <a:pt x="8547" y="2078"/>
                </a:lnTo>
                <a:cubicBezTo>
                  <a:pt x="8589" y="2105"/>
                  <a:pt x="8630" y="2133"/>
                  <a:pt x="8672" y="2160"/>
                </a:cubicBezTo>
                <a:lnTo>
                  <a:pt x="8798" y="2252"/>
                </a:lnTo>
                <a:lnTo>
                  <a:pt x="8911" y="2344"/>
                </a:lnTo>
                <a:lnTo>
                  <a:pt x="9025" y="2436"/>
                </a:lnTo>
                <a:lnTo>
                  <a:pt x="9133" y="2538"/>
                </a:lnTo>
                <a:cubicBezTo>
                  <a:pt x="9149" y="2552"/>
                  <a:pt x="9165" y="2565"/>
                  <a:pt x="9181" y="2579"/>
                </a:cubicBezTo>
                <a:lnTo>
                  <a:pt x="9228" y="2641"/>
                </a:lnTo>
                <a:lnTo>
                  <a:pt x="9276" y="2692"/>
                </a:lnTo>
                <a:cubicBezTo>
                  <a:pt x="9290" y="2706"/>
                  <a:pt x="9304" y="2719"/>
                  <a:pt x="9318" y="2733"/>
                </a:cubicBezTo>
                <a:cubicBezTo>
                  <a:pt x="9332" y="2753"/>
                  <a:pt x="9346" y="2774"/>
                  <a:pt x="9360" y="2794"/>
                </a:cubicBezTo>
                <a:cubicBezTo>
                  <a:pt x="9374" y="2815"/>
                  <a:pt x="9388" y="2835"/>
                  <a:pt x="9402" y="2856"/>
                </a:cubicBezTo>
                <a:lnTo>
                  <a:pt x="9444" y="2907"/>
                </a:lnTo>
                <a:cubicBezTo>
                  <a:pt x="9456" y="2927"/>
                  <a:pt x="9468" y="2948"/>
                  <a:pt x="9480" y="2968"/>
                </a:cubicBezTo>
                <a:cubicBezTo>
                  <a:pt x="9492" y="2989"/>
                  <a:pt x="9504" y="3009"/>
                  <a:pt x="9516" y="3030"/>
                </a:cubicBezTo>
                <a:cubicBezTo>
                  <a:pt x="9528" y="3047"/>
                  <a:pt x="9539" y="3064"/>
                  <a:pt x="9551" y="3081"/>
                </a:cubicBezTo>
                <a:lnTo>
                  <a:pt x="9611" y="3204"/>
                </a:lnTo>
                <a:cubicBezTo>
                  <a:pt x="9629" y="3248"/>
                  <a:pt x="9647" y="3293"/>
                  <a:pt x="9665" y="3337"/>
                </a:cubicBezTo>
                <a:cubicBezTo>
                  <a:pt x="9683" y="3385"/>
                  <a:pt x="9701" y="3432"/>
                  <a:pt x="9719" y="3480"/>
                </a:cubicBezTo>
                <a:cubicBezTo>
                  <a:pt x="9735" y="3531"/>
                  <a:pt x="9751" y="3583"/>
                  <a:pt x="9767" y="3634"/>
                </a:cubicBezTo>
                <a:lnTo>
                  <a:pt x="9809" y="3787"/>
                </a:lnTo>
                <a:cubicBezTo>
                  <a:pt x="9823" y="3838"/>
                  <a:pt x="9836" y="3890"/>
                  <a:pt x="9850" y="3941"/>
                </a:cubicBezTo>
                <a:cubicBezTo>
                  <a:pt x="9858" y="4002"/>
                  <a:pt x="9866" y="4064"/>
                  <a:pt x="9874" y="4125"/>
                </a:cubicBezTo>
                <a:cubicBezTo>
                  <a:pt x="9884" y="4180"/>
                  <a:pt x="9894" y="4234"/>
                  <a:pt x="9904" y="4289"/>
                </a:cubicBezTo>
                <a:cubicBezTo>
                  <a:pt x="9914" y="4354"/>
                  <a:pt x="9924" y="4418"/>
                  <a:pt x="9934" y="4483"/>
                </a:cubicBezTo>
                <a:cubicBezTo>
                  <a:pt x="9940" y="4544"/>
                  <a:pt x="9946" y="4606"/>
                  <a:pt x="9952" y="4667"/>
                </a:cubicBezTo>
                <a:cubicBezTo>
                  <a:pt x="9958" y="4729"/>
                  <a:pt x="9964" y="4790"/>
                  <a:pt x="9970" y="4852"/>
                </a:cubicBezTo>
                <a:cubicBezTo>
                  <a:pt x="9974" y="4917"/>
                  <a:pt x="9978" y="4981"/>
                  <a:pt x="9982" y="5046"/>
                </a:cubicBezTo>
                <a:lnTo>
                  <a:pt x="9994" y="5241"/>
                </a:lnTo>
                <a:lnTo>
                  <a:pt x="9994" y="5425"/>
                </a:lnTo>
                <a:lnTo>
                  <a:pt x="10000" y="5629"/>
                </a:lnTo>
                <a:lnTo>
                  <a:pt x="9994" y="5824"/>
                </a:lnTo>
                <a:lnTo>
                  <a:pt x="9994" y="6018"/>
                </a:lnTo>
                <a:lnTo>
                  <a:pt x="9988" y="6213"/>
                </a:lnTo>
                <a:cubicBezTo>
                  <a:pt x="9984" y="6278"/>
                  <a:pt x="9980" y="6342"/>
                  <a:pt x="9976" y="6407"/>
                </a:cubicBezTo>
                <a:lnTo>
                  <a:pt x="9958" y="6602"/>
                </a:lnTo>
                <a:lnTo>
                  <a:pt x="9946" y="6776"/>
                </a:lnTo>
                <a:cubicBezTo>
                  <a:pt x="9940" y="6837"/>
                  <a:pt x="9934" y="6899"/>
                  <a:pt x="9928" y="6960"/>
                </a:cubicBezTo>
                <a:lnTo>
                  <a:pt x="9904" y="7134"/>
                </a:lnTo>
                <a:cubicBezTo>
                  <a:pt x="9894" y="7195"/>
                  <a:pt x="9884" y="7257"/>
                  <a:pt x="9874" y="7318"/>
                </a:cubicBezTo>
                <a:cubicBezTo>
                  <a:pt x="9868" y="7373"/>
                  <a:pt x="9862" y="7427"/>
                  <a:pt x="9856" y="7482"/>
                </a:cubicBezTo>
                <a:cubicBezTo>
                  <a:pt x="9846" y="7537"/>
                  <a:pt x="9837" y="7591"/>
                  <a:pt x="9827" y="7646"/>
                </a:cubicBezTo>
                <a:lnTo>
                  <a:pt x="9791" y="7799"/>
                </a:lnTo>
                <a:lnTo>
                  <a:pt x="9761" y="7943"/>
                </a:lnTo>
                <a:cubicBezTo>
                  <a:pt x="9749" y="7991"/>
                  <a:pt x="9737" y="8038"/>
                  <a:pt x="9725" y="8086"/>
                </a:cubicBezTo>
                <a:cubicBezTo>
                  <a:pt x="9713" y="8130"/>
                  <a:pt x="9701" y="8175"/>
                  <a:pt x="9689" y="8219"/>
                </a:cubicBezTo>
                <a:cubicBezTo>
                  <a:pt x="9677" y="8257"/>
                  <a:pt x="9665" y="8294"/>
                  <a:pt x="9653" y="8332"/>
                </a:cubicBezTo>
                <a:cubicBezTo>
                  <a:pt x="9639" y="8369"/>
                  <a:pt x="9625" y="8407"/>
                  <a:pt x="9611" y="8444"/>
                </a:cubicBezTo>
                <a:cubicBezTo>
                  <a:pt x="9597" y="8475"/>
                  <a:pt x="9583" y="8505"/>
                  <a:pt x="9569" y="8536"/>
                </a:cubicBezTo>
                <a:cubicBezTo>
                  <a:pt x="9553" y="8567"/>
                  <a:pt x="9538" y="8597"/>
                  <a:pt x="9522" y="8628"/>
                </a:cubicBezTo>
                <a:lnTo>
                  <a:pt x="9474" y="8721"/>
                </a:lnTo>
                <a:cubicBezTo>
                  <a:pt x="9454" y="8745"/>
                  <a:pt x="9434" y="8768"/>
                  <a:pt x="9414" y="8792"/>
                </a:cubicBezTo>
                <a:cubicBezTo>
                  <a:pt x="9394" y="8819"/>
                  <a:pt x="9374" y="8847"/>
                  <a:pt x="9354" y="8874"/>
                </a:cubicBezTo>
                <a:cubicBezTo>
                  <a:pt x="9332" y="8895"/>
                  <a:pt x="9310" y="8915"/>
                  <a:pt x="9288" y="8936"/>
                </a:cubicBezTo>
                <a:cubicBezTo>
                  <a:pt x="9268" y="8956"/>
                  <a:pt x="9248" y="8977"/>
                  <a:pt x="9228" y="8997"/>
                </a:cubicBezTo>
                <a:lnTo>
                  <a:pt x="9157" y="9048"/>
                </a:lnTo>
                <a:cubicBezTo>
                  <a:pt x="9131" y="9069"/>
                  <a:pt x="9105" y="9089"/>
                  <a:pt x="9079" y="9110"/>
                </a:cubicBezTo>
                <a:lnTo>
                  <a:pt x="9007" y="9161"/>
                </a:lnTo>
                <a:lnTo>
                  <a:pt x="8929" y="9191"/>
                </a:lnTo>
                <a:lnTo>
                  <a:pt x="8846" y="9232"/>
                </a:lnTo>
                <a:cubicBezTo>
                  <a:pt x="8818" y="9242"/>
                  <a:pt x="8790" y="9253"/>
                  <a:pt x="8762" y="9263"/>
                </a:cubicBezTo>
                <a:cubicBezTo>
                  <a:pt x="8734" y="9277"/>
                  <a:pt x="8706" y="9290"/>
                  <a:pt x="8678" y="9304"/>
                </a:cubicBezTo>
                <a:cubicBezTo>
                  <a:pt x="8648" y="9314"/>
                  <a:pt x="8619" y="9325"/>
                  <a:pt x="8589" y="9335"/>
                </a:cubicBezTo>
                <a:lnTo>
                  <a:pt x="8493" y="9365"/>
                </a:lnTo>
                <a:lnTo>
                  <a:pt x="8313" y="9406"/>
                </a:lnTo>
                <a:lnTo>
                  <a:pt x="8122" y="9447"/>
                </a:lnTo>
                <a:lnTo>
                  <a:pt x="7931" y="9478"/>
                </a:lnTo>
                <a:lnTo>
                  <a:pt x="7733" y="9519"/>
                </a:lnTo>
                <a:lnTo>
                  <a:pt x="7530" y="9539"/>
                </a:lnTo>
                <a:lnTo>
                  <a:pt x="7339" y="9580"/>
                </a:lnTo>
                <a:lnTo>
                  <a:pt x="7141" y="9611"/>
                </a:lnTo>
                <a:lnTo>
                  <a:pt x="6950" y="9662"/>
                </a:lnTo>
                <a:lnTo>
                  <a:pt x="6854" y="9683"/>
                </a:lnTo>
                <a:lnTo>
                  <a:pt x="6758" y="9713"/>
                </a:lnTo>
                <a:lnTo>
                  <a:pt x="6651" y="9724"/>
                </a:lnTo>
                <a:lnTo>
                  <a:pt x="6549" y="9744"/>
                </a:lnTo>
                <a:lnTo>
                  <a:pt x="6441" y="9765"/>
                </a:lnTo>
                <a:lnTo>
                  <a:pt x="6334" y="9785"/>
                </a:lnTo>
                <a:lnTo>
                  <a:pt x="6226" y="9806"/>
                </a:lnTo>
                <a:lnTo>
                  <a:pt x="6112" y="9816"/>
                </a:lnTo>
                <a:lnTo>
                  <a:pt x="5885" y="9857"/>
                </a:lnTo>
                <a:lnTo>
                  <a:pt x="5652" y="9887"/>
                </a:lnTo>
                <a:lnTo>
                  <a:pt x="5425" y="9918"/>
                </a:lnTo>
                <a:lnTo>
                  <a:pt x="5185" y="9928"/>
                </a:lnTo>
                <a:lnTo>
                  <a:pt x="4958" y="9949"/>
                </a:lnTo>
                <a:lnTo>
                  <a:pt x="4731" y="9959"/>
                </a:lnTo>
                <a:lnTo>
                  <a:pt x="4623" y="9969"/>
                </a:lnTo>
                <a:lnTo>
                  <a:pt x="4510" y="9969"/>
                </a:lnTo>
                <a:lnTo>
                  <a:pt x="4402" y="9990"/>
                </a:lnTo>
                <a:lnTo>
                  <a:pt x="4294" y="9990"/>
                </a:lnTo>
                <a:lnTo>
                  <a:pt x="4193" y="9990"/>
                </a:lnTo>
                <a:lnTo>
                  <a:pt x="4091" y="10000"/>
                </a:lnTo>
                <a:lnTo>
                  <a:pt x="3995" y="10000"/>
                </a:lnTo>
                <a:lnTo>
                  <a:pt x="3894" y="10000"/>
                </a:lnTo>
                <a:lnTo>
                  <a:pt x="3804" y="10000"/>
                </a:lnTo>
                <a:lnTo>
                  <a:pt x="3714" y="10000"/>
                </a:lnTo>
                <a:lnTo>
                  <a:pt x="3630" y="10000"/>
                </a:lnTo>
                <a:lnTo>
                  <a:pt x="3547" y="10000"/>
                </a:lnTo>
                <a:cubicBezTo>
                  <a:pt x="3521" y="9997"/>
                  <a:pt x="3495" y="9993"/>
                  <a:pt x="3469" y="9990"/>
                </a:cubicBezTo>
                <a:lnTo>
                  <a:pt x="3391" y="9990"/>
                </a:lnTo>
                <a:lnTo>
                  <a:pt x="3325" y="9990"/>
                </a:lnTo>
                <a:lnTo>
                  <a:pt x="3254" y="9969"/>
                </a:lnTo>
                <a:lnTo>
                  <a:pt x="3182" y="9969"/>
                </a:lnTo>
                <a:lnTo>
                  <a:pt x="3122" y="9969"/>
                </a:lnTo>
                <a:cubicBezTo>
                  <a:pt x="3100" y="9966"/>
                  <a:pt x="3078" y="9962"/>
                  <a:pt x="3056" y="9959"/>
                </a:cubicBezTo>
                <a:cubicBezTo>
                  <a:pt x="3038" y="9956"/>
                  <a:pt x="3020" y="9952"/>
                  <a:pt x="3002" y="9949"/>
                </a:cubicBezTo>
                <a:lnTo>
                  <a:pt x="2949" y="9949"/>
                </a:lnTo>
                <a:cubicBezTo>
                  <a:pt x="2929" y="9946"/>
                  <a:pt x="2909" y="9942"/>
                  <a:pt x="2889" y="9939"/>
                </a:cubicBezTo>
                <a:cubicBezTo>
                  <a:pt x="2871" y="9935"/>
                  <a:pt x="2853" y="9932"/>
                  <a:pt x="2835" y="9928"/>
                </a:cubicBezTo>
                <a:cubicBezTo>
                  <a:pt x="2817" y="9925"/>
                  <a:pt x="2799" y="9921"/>
                  <a:pt x="2781" y="9918"/>
                </a:cubicBezTo>
                <a:lnTo>
                  <a:pt x="2679" y="9887"/>
                </a:lnTo>
                <a:lnTo>
                  <a:pt x="2584" y="9867"/>
                </a:lnTo>
                <a:cubicBezTo>
                  <a:pt x="2554" y="9853"/>
                  <a:pt x="2524" y="9840"/>
                  <a:pt x="2494" y="9826"/>
                </a:cubicBezTo>
                <a:cubicBezTo>
                  <a:pt x="2462" y="9819"/>
                  <a:pt x="2430" y="9813"/>
                  <a:pt x="2398" y="9806"/>
                </a:cubicBezTo>
                <a:lnTo>
                  <a:pt x="2225" y="9724"/>
                </a:lnTo>
                <a:cubicBezTo>
                  <a:pt x="2195" y="9710"/>
                  <a:pt x="2165" y="9697"/>
                  <a:pt x="2135" y="9683"/>
                </a:cubicBezTo>
                <a:cubicBezTo>
                  <a:pt x="2105" y="9669"/>
                  <a:pt x="2075" y="9656"/>
                  <a:pt x="2045" y="9642"/>
                </a:cubicBezTo>
                <a:lnTo>
                  <a:pt x="1950" y="9591"/>
                </a:lnTo>
                <a:lnTo>
                  <a:pt x="1842" y="9539"/>
                </a:lnTo>
                <a:lnTo>
                  <a:pt x="1740" y="9498"/>
                </a:lnTo>
                <a:lnTo>
                  <a:pt x="1633" y="9447"/>
                </a:lnTo>
                <a:lnTo>
                  <a:pt x="1519" y="9396"/>
                </a:lnTo>
                <a:lnTo>
                  <a:pt x="1411" y="9355"/>
                </a:lnTo>
                <a:cubicBezTo>
                  <a:pt x="1371" y="9335"/>
                  <a:pt x="1332" y="9314"/>
                  <a:pt x="1292" y="9294"/>
                </a:cubicBezTo>
                <a:lnTo>
                  <a:pt x="1178" y="9243"/>
                </a:lnTo>
                <a:lnTo>
                  <a:pt x="1071" y="9181"/>
                </a:lnTo>
                <a:lnTo>
                  <a:pt x="957" y="9120"/>
                </a:lnTo>
                <a:lnTo>
                  <a:pt x="849" y="9069"/>
                </a:lnTo>
                <a:lnTo>
                  <a:pt x="748" y="8976"/>
                </a:lnTo>
                <a:cubicBezTo>
                  <a:pt x="716" y="8952"/>
                  <a:pt x="684" y="8929"/>
                  <a:pt x="652" y="8905"/>
                </a:cubicBezTo>
                <a:lnTo>
                  <a:pt x="550" y="8813"/>
                </a:lnTo>
                <a:lnTo>
                  <a:pt x="508" y="8762"/>
                </a:lnTo>
                <a:lnTo>
                  <a:pt x="467" y="8721"/>
                </a:lnTo>
                <a:cubicBezTo>
                  <a:pt x="453" y="8700"/>
                  <a:pt x="439" y="8680"/>
                  <a:pt x="425" y="8659"/>
                </a:cubicBezTo>
                <a:lnTo>
                  <a:pt x="383" y="8608"/>
                </a:lnTo>
                <a:cubicBezTo>
                  <a:pt x="371" y="8588"/>
                  <a:pt x="359" y="8567"/>
                  <a:pt x="347" y="8547"/>
                </a:cubicBezTo>
                <a:lnTo>
                  <a:pt x="317" y="8475"/>
                </a:lnTo>
                <a:cubicBezTo>
                  <a:pt x="305" y="8455"/>
                  <a:pt x="293" y="8434"/>
                  <a:pt x="281" y="8414"/>
                </a:cubicBezTo>
                <a:lnTo>
                  <a:pt x="251" y="8342"/>
                </a:lnTo>
                <a:lnTo>
                  <a:pt x="221" y="8270"/>
                </a:lnTo>
                <a:cubicBezTo>
                  <a:pt x="215" y="8246"/>
                  <a:pt x="209" y="8223"/>
                  <a:pt x="203" y="8199"/>
                </a:cubicBezTo>
                <a:cubicBezTo>
                  <a:pt x="193" y="8172"/>
                  <a:pt x="183" y="8144"/>
                  <a:pt x="173" y="8117"/>
                </a:cubicBezTo>
                <a:cubicBezTo>
                  <a:pt x="167" y="8093"/>
                  <a:pt x="162" y="8069"/>
                  <a:pt x="156" y="8045"/>
                </a:cubicBezTo>
                <a:cubicBezTo>
                  <a:pt x="148" y="8018"/>
                  <a:pt x="140" y="7990"/>
                  <a:pt x="132" y="7963"/>
                </a:cubicBezTo>
                <a:cubicBezTo>
                  <a:pt x="128" y="7936"/>
                  <a:pt x="124" y="7908"/>
                  <a:pt x="120" y="7881"/>
                </a:cubicBezTo>
                <a:cubicBezTo>
                  <a:pt x="108" y="7820"/>
                  <a:pt x="96" y="7758"/>
                  <a:pt x="84" y="7697"/>
                </a:cubicBezTo>
                <a:lnTo>
                  <a:pt x="54" y="7523"/>
                </a:lnTo>
                <a:cubicBezTo>
                  <a:pt x="50" y="7458"/>
                  <a:pt x="46" y="7394"/>
                  <a:pt x="42" y="7329"/>
                </a:cubicBezTo>
                <a:cubicBezTo>
                  <a:pt x="38" y="7261"/>
                  <a:pt x="34" y="7192"/>
                  <a:pt x="30" y="7124"/>
                </a:cubicBezTo>
                <a:cubicBezTo>
                  <a:pt x="24" y="7052"/>
                  <a:pt x="18" y="6981"/>
                  <a:pt x="12" y="6909"/>
                </a:cubicBezTo>
                <a:cubicBezTo>
                  <a:pt x="10" y="6837"/>
                  <a:pt x="8" y="6766"/>
                  <a:pt x="6" y="6694"/>
                </a:cubicBezTo>
                <a:lnTo>
                  <a:pt x="6" y="6479"/>
                </a:lnTo>
                <a:lnTo>
                  <a:pt x="0" y="6254"/>
                </a:lnTo>
                <a:lnTo>
                  <a:pt x="0" y="6018"/>
                </a:lnTo>
                <a:cubicBezTo>
                  <a:pt x="2" y="5936"/>
                  <a:pt x="4" y="5855"/>
                  <a:pt x="6" y="5773"/>
                </a:cubicBezTo>
                <a:lnTo>
                  <a:pt x="6" y="5527"/>
                </a:lnTo>
                <a:cubicBezTo>
                  <a:pt x="8" y="5442"/>
                  <a:pt x="10" y="5356"/>
                  <a:pt x="12" y="5271"/>
                </a:cubicBezTo>
                <a:lnTo>
                  <a:pt x="12" y="5026"/>
                </a:lnTo>
                <a:lnTo>
                  <a:pt x="12" y="4893"/>
                </a:lnTo>
                <a:lnTo>
                  <a:pt x="12" y="4749"/>
                </a:lnTo>
                <a:lnTo>
                  <a:pt x="12" y="4606"/>
                </a:lnTo>
                <a:lnTo>
                  <a:pt x="12" y="4452"/>
                </a:lnTo>
                <a:lnTo>
                  <a:pt x="6" y="4278"/>
                </a:lnTo>
                <a:lnTo>
                  <a:pt x="6" y="4115"/>
                </a:lnTo>
                <a:lnTo>
                  <a:pt x="6" y="3941"/>
                </a:lnTo>
                <a:lnTo>
                  <a:pt x="0" y="3767"/>
                </a:lnTo>
                <a:lnTo>
                  <a:pt x="0" y="3582"/>
                </a:lnTo>
                <a:lnTo>
                  <a:pt x="0" y="3408"/>
                </a:lnTo>
                <a:lnTo>
                  <a:pt x="0" y="3040"/>
                </a:lnTo>
                <a:lnTo>
                  <a:pt x="0" y="2661"/>
                </a:lnTo>
                <a:lnTo>
                  <a:pt x="0" y="2293"/>
                </a:lnTo>
                <a:lnTo>
                  <a:pt x="6" y="2119"/>
                </a:lnTo>
                <a:cubicBezTo>
                  <a:pt x="8" y="2057"/>
                  <a:pt x="10" y="1996"/>
                  <a:pt x="12" y="1934"/>
                </a:cubicBezTo>
                <a:cubicBezTo>
                  <a:pt x="16" y="1880"/>
                  <a:pt x="20" y="1825"/>
                  <a:pt x="24" y="1771"/>
                </a:cubicBezTo>
                <a:lnTo>
                  <a:pt x="30" y="1597"/>
                </a:lnTo>
                <a:cubicBezTo>
                  <a:pt x="34" y="1542"/>
                  <a:pt x="38" y="1488"/>
                  <a:pt x="42" y="1433"/>
                </a:cubicBezTo>
                <a:cubicBezTo>
                  <a:pt x="44" y="1382"/>
                  <a:pt x="46" y="1330"/>
                  <a:pt x="48" y="1279"/>
                </a:cubicBezTo>
                <a:lnTo>
                  <a:pt x="72" y="1126"/>
                </a:lnTo>
                <a:cubicBezTo>
                  <a:pt x="76" y="1078"/>
                  <a:pt x="80" y="1031"/>
                  <a:pt x="84" y="983"/>
                </a:cubicBezTo>
                <a:lnTo>
                  <a:pt x="108" y="839"/>
                </a:lnTo>
                <a:lnTo>
                  <a:pt x="126" y="716"/>
                </a:lnTo>
                <a:cubicBezTo>
                  <a:pt x="136" y="675"/>
                  <a:pt x="146" y="635"/>
                  <a:pt x="156" y="594"/>
                </a:cubicBezTo>
                <a:cubicBezTo>
                  <a:pt x="162" y="560"/>
                  <a:pt x="167" y="525"/>
                  <a:pt x="173" y="491"/>
                </a:cubicBezTo>
                <a:cubicBezTo>
                  <a:pt x="185" y="454"/>
                  <a:pt x="197" y="416"/>
                  <a:pt x="209" y="379"/>
                </a:cubicBezTo>
                <a:cubicBezTo>
                  <a:pt x="213" y="369"/>
                  <a:pt x="217" y="358"/>
                  <a:pt x="221" y="348"/>
                </a:cubicBezTo>
                <a:lnTo>
                  <a:pt x="245" y="297"/>
                </a:lnTo>
                <a:cubicBezTo>
                  <a:pt x="249" y="287"/>
                  <a:pt x="253" y="276"/>
                  <a:pt x="257" y="266"/>
                </a:cubicBezTo>
                <a:cubicBezTo>
                  <a:pt x="265" y="252"/>
                  <a:pt x="273" y="239"/>
                  <a:pt x="281" y="225"/>
                </a:cubicBezTo>
                <a:cubicBezTo>
                  <a:pt x="287" y="215"/>
                  <a:pt x="293" y="204"/>
                  <a:pt x="299" y="194"/>
                </a:cubicBezTo>
                <a:lnTo>
                  <a:pt x="323" y="164"/>
                </a:ln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nSpc>
                <a:spcPct val="80000"/>
              </a:lnSpc>
            </a:pPr>
            <a:endParaRPr lang="en-US" sz="2400" dirty="0"/>
          </a:p>
        </p:txBody>
      </p:sp>
      <p:sp>
        <p:nvSpPr>
          <p:cNvPr id="16" name="Rectangle 198">
            <a:extLst>
              <a:ext uri="{FF2B5EF4-FFF2-40B4-BE49-F238E27FC236}">
                <a16:creationId xmlns:a16="http://schemas.microsoft.com/office/drawing/2014/main" id="{4FBABD6D-97BA-FE60-94A8-F3516A9E1F8A}"/>
              </a:ext>
            </a:extLst>
          </p:cNvPr>
          <p:cNvSpPr>
            <a:spLocks noChangeArrowheads="1"/>
          </p:cNvSpPr>
          <p:nvPr/>
        </p:nvSpPr>
        <p:spPr bwMode="auto">
          <a:xfrm>
            <a:off x="9231148" y="4075497"/>
            <a:ext cx="46488" cy="2019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0000"/>
              </a:lnSpc>
            </a:pPr>
            <a:r>
              <a:rPr lang="en-US" sz="1600" dirty="0">
                <a:solidFill>
                  <a:srgbClr val="000000"/>
                </a:solidFill>
              </a:rPr>
              <a:t> </a:t>
            </a:r>
            <a:endParaRPr lang="en-US" sz="2400" dirty="0"/>
          </a:p>
        </p:txBody>
      </p:sp>
      <p:sp>
        <p:nvSpPr>
          <p:cNvPr id="17" name="Line 334">
            <a:extLst>
              <a:ext uri="{FF2B5EF4-FFF2-40B4-BE49-F238E27FC236}">
                <a16:creationId xmlns:a16="http://schemas.microsoft.com/office/drawing/2014/main" id="{D51084B8-5B7F-4F52-0A74-EC74B0C80C3C}"/>
              </a:ext>
            </a:extLst>
          </p:cNvPr>
          <p:cNvSpPr>
            <a:spLocks noChangeShapeType="1"/>
          </p:cNvSpPr>
          <p:nvPr/>
        </p:nvSpPr>
        <p:spPr bwMode="auto">
          <a:xfrm>
            <a:off x="8054303" y="3922644"/>
            <a:ext cx="837092" cy="181434"/>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pPr>
              <a:lnSpc>
                <a:spcPct val="80000"/>
              </a:lnSpc>
            </a:pPr>
            <a:endParaRPr lang="en-US" sz="2400" dirty="0"/>
          </a:p>
        </p:txBody>
      </p:sp>
      <p:sp>
        <p:nvSpPr>
          <p:cNvPr id="18" name="Line 20">
            <a:extLst>
              <a:ext uri="{FF2B5EF4-FFF2-40B4-BE49-F238E27FC236}">
                <a16:creationId xmlns:a16="http://schemas.microsoft.com/office/drawing/2014/main" id="{04D4DA5D-AE70-58A0-DA86-EAC6DFC1B858}"/>
              </a:ext>
            </a:extLst>
          </p:cNvPr>
          <p:cNvSpPr>
            <a:spLocks noChangeShapeType="1"/>
          </p:cNvSpPr>
          <p:nvPr/>
        </p:nvSpPr>
        <p:spPr bwMode="auto">
          <a:xfrm flipH="1">
            <a:off x="6233609" y="3516853"/>
            <a:ext cx="5556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19" name="Line 21">
            <a:extLst>
              <a:ext uri="{FF2B5EF4-FFF2-40B4-BE49-F238E27FC236}">
                <a16:creationId xmlns:a16="http://schemas.microsoft.com/office/drawing/2014/main" id="{E82D5255-BF6B-688B-4DE1-787245C7826A}"/>
              </a:ext>
            </a:extLst>
          </p:cNvPr>
          <p:cNvSpPr>
            <a:spLocks noChangeShapeType="1"/>
          </p:cNvSpPr>
          <p:nvPr/>
        </p:nvSpPr>
        <p:spPr bwMode="auto">
          <a:xfrm flipH="1">
            <a:off x="6620959" y="3564478"/>
            <a:ext cx="271462" cy="3143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20" name="Line 22">
            <a:extLst>
              <a:ext uri="{FF2B5EF4-FFF2-40B4-BE49-F238E27FC236}">
                <a16:creationId xmlns:a16="http://schemas.microsoft.com/office/drawing/2014/main" id="{3498AA16-6744-92D6-A584-25A462C00268}"/>
              </a:ext>
            </a:extLst>
          </p:cNvPr>
          <p:cNvSpPr>
            <a:spLocks noChangeShapeType="1"/>
          </p:cNvSpPr>
          <p:nvPr/>
        </p:nvSpPr>
        <p:spPr bwMode="auto">
          <a:xfrm>
            <a:off x="7040059" y="3593053"/>
            <a:ext cx="73025" cy="2952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grpSp>
        <p:nvGrpSpPr>
          <p:cNvPr id="21" name="Group 44">
            <a:extLst>
              <a:ext uri="{FF2B5EF4-FFF2-40B4-BE49-F238E27FC236}">
                <a16:creationId xmlns:a16="http://schemas.microsoft.com/office/drawing/2014/main" id="{A22BF3C8-11CC-5B58-672B-5052D99ED51F}"/>
              </a:ext>
            </a:extLst>
          </p:cNvPr>
          <p:cNvGrpSpPr>
            <a:grpSpLocks/>
          </p:cNvGrpSpPr>
          <p:nvPr/>
        </p:nvGrpSpPr>
        <p:grpSpPr bwMode="auto">
          <a:xfrm>
            <a:off x="5777518" y="3319663"/>
            <a:ext cx="568374" cy="481119"/>
            <a:chOff x="-44" y="1473"/>
            <a:chExt cx="981" cy="1105"/>
          </a:xfrm>
        </p:grpSpPr>
        <p:pic>
          <p:nvPicPr>
            <p:cNvPr id="22" name="Picture 45" descr="desktop_computer_stylized_medium">
              <a:extLst>
                <a:ext uri="{FF2B5EF4-FFF2-40B4-BE49-F238E27FC236}">
                  <a16:creationId xmlns:a16="http://schemas.microsoft.com/office/drawing/2014/main" id="{DC39A6E0-F2C0-FFE9-82B7-900C47115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Freeform 46">
              <a:extLst>
                <a:ext uri="{FF2B5EF4-FFF2-40B4-BE49-F238E27FC236}">
                  <a16:creationId xmlns:a16="http://schemas.microsoft.com/office/drawing/2014/main" id="{A59654A5-232F-34AD-E43F-6D82F19E655F}"/>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24" name="Group 44">
            <a:extLst>
              <a:ext uri="{FF2B5EF4-FFF2-40B4-BE49-F238E27FC236}">
                <a16:creationId xmlns:a16="http://schemas.microsoft.com/office/drawing/2014/main" id="{CA19AF32-E2B6-19A9-EB59-699812514110}"/>
              </a:ext>
            </a:extLst>
          </p:cNvPr>
          <p:cNvGrpSpPr>
            <a:grpSpLocks/>
          </p:cNvGrpSpPr>
          <p:nvPr/>
        </p:nvGrpSpPr>
        <p:grpSpPr bwMode="auto">
          <a:xfrm>
            <a:off x="6712636" y="3808722"/>
            <a:ext cx="568374" cy="481119"/>
            <a:chOff x="-44" y="1473"/>
            <a:chExt cx="981" cy="1105"/>
          </a:xfrm>
        </p:grpSpPr>
        <p:pic>
          <p:nvPicPr>
            <p:cNvPr id="25" name="Picture 45" descr="desktop_computer_stylized_medium">
              <a:extLst>
                <a:ext uri="{FF2B5EF4-FFF2-40B4-BE49-F238E27FC236}">
                  <a16:creationId xmlns:a16="http://schemas.microsoft.com/office/drawing/2014/main" id="{C0C1A099-AA8D-A09F-81A5-960D88D36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 name="Freeform 46">
              <a:extLst>
                <a:ext uri="{FF2B5EF4-FFF2-40B4-BE49-F238E27FC236}">
                  <a16:creationId xmlns:a16="http://schemas.microsoft.com/office/drawing/2014/main" id="{4BF4BD05-C37A-F361-40AA-A2569DD9D963}"/>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nSpc>
                  <a:spcPct val="80000"/>
                </a:lnSpc>
              </a:pPr>
              <a:endParaRPr lang="en-US" sz="2400" dirty="0"/>
            </a:p>
          </p:txBody>
        </p:sp>
      </p:grpSp>
      <p:sp>
        <p:nvSpPr>
          <p:cNvPr id="27" name="Line 21">
            <a:extLst>
              <a:ext uri="{FF2B5EF4-FFF2-40B4-BE49-F238E27FC236}">
                <a16:creationId xmlns:a16="http://schemas.microsoft.com/office/drawing/2014/main" id="{19017D88-5850-F048-4D14-A9E6EC8C6CE2}"/>
              </a:ext>
            </a:extLst>
          </p:cNvPr>
          <p:cNvSpPr>
            <a:spLocks noChangeShapeType="1"/>
          </p:cNvSpPr>
          <p:nvPr/>
        </p:nvSpPr>
        <p:spPr bwMode="auto">
          <a:xfrm>
            <a:off x="7259134" y="3523203"/>
            <a:ext cx="377825"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28" name="Line 22">
            <a:extLst>
              <a:ext uri="{FF2B5EF4-FFF2-40B4-BE49-F238E27FC236}">
                <a16:creationId xmlns:a16="http://schemas.microsoft.com/office/drawing/2014/main" id="{2FA20811-7DD5-C8D1-5ECD-6B47258A7C84}"/>
              </a:ext>
            </a:extLst>
          </p:cNvPr>
          <p:cNvSpPr>
            <a:spLocks noChangeShapeType="1"/>
          </p:cNvSpPr>
          <p:nvPr/>
        </p:nvSpPr>
        <p:spPr bwMode="auto">
          <a:xfrm flipH="1">
            <a:off x="7490909" y="4018503"/>
            <a:ext cx="120650" cy="2936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29" name="Line 22">
            <a:extLst>
              <a:ext uri="{FF2B5EF4-FFF2-40B4-BE49-F238E27FC236}">
                <a16:creationId xmlns:a16="http://schemas.microsoft.com/office/drawing/2014/main" id="{2EF12C6A-B474-2D9E-F2D7-8FC0C40FD0E4}"/>
              </a:ext>
            </a:extLst>
          </p:cNvPr>
          <p:cNvSpPr>
            <a:spLocks noChangeShapeType="1"/>
          </p:cNvSpPr>
          <p:nvPr/>
        </p:nvSpPr>
        <p:spPr bwMode="auto">
          <a:xfrm>
            <a:off x="7895721" y="4029615"/>
            <a:ext cx="73025" cy="2952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30" name="Line 20">
            <a:extLst>
              <a:ext uri="{FF2B5EF4-FFF2-40B4-BE49-F238E27FC236}">
                <a16:creationId xmlns:a16="http://schemas.microsoft.com/office/drawing/2014/main" id="{5D2341C4-2084-73AD-CD8D-4F5BB5E444F3}"/>
              </a:ext>
            </a:extLst>
          </p:cNvPr>
          <p:cNvSpPr>
            <a:spLocks noChangeShapeType="1"/>
          </p:cNvSpPr>
          <p:nvPr/>
        </p:nvSpPr>
        <p:spPr bwMode="auto">
          <a:xfrm flipH="1">
            <a:off x="7090859" y="3477165"/>
            <a:ext cx="5556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grpSp>
        <p:nvGrpSpPr>
          <p:cNvPr id="31" name="Group 44">
            <a:extLst>
              <a:ext uri="{FF2B5EF4-FFF2-40B4-BE49-F238E27FC236}">
                <a16:creationId xmlns:a16="http://schemas.microsoft.com/office/drawing/2014/main" id="{03A5AD40-73DE-B942-2C08-68FF33DEA246}"/>
              </a:ext>
            </a:extLst>
          </p:cNvPr>
          <p:cNvGrpSpPr>
            <a:grpSpLocks/>
          </p:cNvGrpSpPr>
          <p:nvPr/>
        </p:nvGrpSpPr>
        <p:grpSpPr bwMode="auto">
          <a:xfrm>
            <a:off x="7117483" y="4181867"/>
            <a:ext cx="568374" cy="481120"/>
            <a:chOff x="-44" y="1473"/>
            <a:chExt cx="981" cy="1105"/>
          </a:xfrm>
        </p:grpSpPr>
        <p:pic>
          <p:nvPicPr>
            <p:cNvPr id="32" name="Picture 45" descr="desktop_computer_stylized_medium">
              <a:extLst>
                <a:ext uri="{FF2B5EF4-FFF2-40B4-BE49-F238E27FC236}">
                  <a16:creationId xmlns:a16="http://schemas.microsoft.com/office/drawing/2014/main" id="{7D1EC621-4008-0A80-4EDE-7BAF2112F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 name="Freeform 46">
              <a:extLst>
                <a:ext uri="{FF2B5EF4-FFF2-40B4-BE49-F238E27FC236}">
                  <a16:creationId xmlns:a16="http://schemas.microsoft.com/office/drawing/2014/main" id="{05CA5FC7-4A80-DD6E-1B76-4A55972BB604}"/>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34" name="Group 44">
            <a:extLst>
              <a:ext uri="{FF2B5EF4-FFF2-40B4-BE49-F238E27FC236}">
                <a16:creationId xmlns:a16="http://schemas.microsoft.com/office/drawing/2014/main" id="{D090E47B-DF4D-407A-BD10-966120167635}"/>
              </a:ext>
            </a:extLst>
          </p:cNvPr>
          <p:cNvGrpSpPr>
            <a:grpSpLocks/>
          </p:cNvGrpSpPr>
          <p:nvPr/>
        </p:nvGrpSpPr>
        <p:grpSpPr bwMode="auto">
          <a:xfrm>
            <a:off x="7574722" y="4250146"/>
            <a:ext cx="568374" cy="481119"/>
            <a:chOff x="-44" y="1473"/>
            <a:chExt cx="981" cy="1105"/>
          </a:xfrm>
        </p:grpSpPr>
        <p:pic>
          <p:nvPicPr>
            <p:cNvPr id="35" name="Picture 45" descr="desktop_computer_stylized_medium">
              <a:extLst>
                <a:ext uri="{FF2B5EF4-FFF2-40B4-BE49-F238E27FC236}">
                  <a16:creationId xmlns:a16="http://schemas.microsoft.com/office/drawing/2014/main" id="{0C8D4B49-12B4-A44D-447F-1A9DA580D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 name="Freeform 46">
              <a:extLst>
                <a:ext uri="{FF2B5EF4-FFF2-40B4-BE49-F238E27FC236}">
                  <a16:creationId xmlns:a16="http://schemas.microsoft.com/office/drawing/2014/main" id="{47AAEC80-B7BD-F2DE-7E1D-DB4E882A22FC}"/>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37" name="Group 44">
            <a:extLst>
              <a:ext uri="{FF2B5EF4-FFF2-40B4-BE49-F238E27FC236}">
                <a16:creationId xmlns:a16="http://schemas.microsoft.com/office/drawing/2014/main" id="{89995643-3F36-D5BE-6DC8-7C07B012F7A5}"/>
              </a:ext>
            </a:extLst>
          </p:cNvPr>
          <p:cNvGrpSpPr>
            <a:grpSpLocks/>
          </p:cNvGrpSpPr>
          <p:nvPr/>
        </p:nvGrpSpPr>
        <p:grpSpPr bwMode="auto">
          <a:xfrm>
            <a:off x="6171812" y="3753521"/>
            <a:ext cx="568374" cy="481120"/>
            <a:chOff x="-44" y="1473"/>
            <a:chExt cx="981" cy="1105"/>
          </a:xfrm>
        </p:grpSpPr>
        <p:pic>
          <p:nvPicPr>
            <p:cNvPr id="38" name="Picture 45" descr="desktop_computer_stylized_medium">
              <a:extLst>
                <a:ext uri="{FF2B5EF4-FFF2-40B4-BE49-F238E27FC236}">
                  <a16:creationId xmlns:a16="http://schemas.microsoft.com/office/drawing/2014/main" id="{21C83249-48F4-D96C-C041-886635B52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9" name="Freeform 46">
              <a:extLst>
                <a:ext uri="{FF2B5EF4-FFF2-40B4-BE49-F238E27FC236}">
                  <a16:creationId xmlns:a16="http://schemas.microsoft.com/office/drawing/2014/main" id="{74F92A10-EEE7-340E-6C45-FDB21EDFFC40}"/>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40" name="Group 906">
            <a:extLst>
              <a:ext uri="{FF2B5EF4-FFF2-40B4-BE49-F238E27FC236}">
                <a16:creationId xmlns:a16="http://schemas.microsoft.com/office/drawing/2014/main" id="{9BA9323A-53B4-6A82-C483-9AFEB650695D}"/>
              </a:ext>
            </a:extLst>
          </p:cNvPr>
          <p:cNvGrpSpPr>
            <a:grpSpLocks/>
          </p:cNvGrpSpPr>
          <p:nvPr/>
        </p:nvGrpSpPr>
        <p:grpSpPr bwMode="auto">
          <a:xfrm>
            <a:off x="7562022" y="3199454"/>
            <a:ext cx="285949" cy="538002"/>
            <a:chOff x="4140" y="429"/>
            <a:chExt cx="1425" cy="2396"/>
          </a:xfrm>
        </p:grpSpPr>
        <p:sp>
          <p:nvSpPr>
            <p:cNvPr id="41" name="Freeform 907">
              <a:extLst>
                <a:ext uri="{FF2B5EF4-FFF2-40B4-BE49-F238E27FC236}">
                  <a16:creationId xmlns:a16="http://schemas.microsoft.com/office/drawing/2014/main" id="{043E5EC9-6D89-17C6-E048-995911DCE6CA}"/>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42" name="Rectangle 908">
              <a:extLst>
                <a:ext uri="{FF2B5EF4-FFF2-40B4-BE49-F238E27FC236}">
                  <a16:creationId xmlns:a16="http://schemas.microsoft.com/office/drawing/2014/main" id="{55DB2D07-6937-DCB1-B956-110AAC5DB0C0}"/>
                </a:ext>
              </a:extLst>
            </p:cNvPr>
            <p:cNvSpPr>
              <a:spLocks noChangeArrowheads="1"/>
            </p:cNvSpPr>
            <p:nvPr/>
          </p:nvSpPr>
          <p:spPr bwMode="auto">
            <a:xfrm>
              <a:off x="4213" y="429"/>
              <a:ext cx="1036"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43" name="Freeform 909">
              <a:extLst>
                <a:ext uri="{FF2B5EF4-FFF2-40B4-BE49-F238E27FC236}">
                  <a16:creationId xmlns:a16="http://schemas.microsoft.com/office/drawing/2014/main" id="{94B99530-FFAE-96D6-EC7D-A382F6F69D49}"/>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44" name="Freeform 910">
              <a:extLst>
                <a:ext uri="{FF2B5EF4-FFF2-40B4-BE49-F238E27FC236}">
                  <a16:creationId xmlns:a16="http://schemas.microsoft.com/office/drawing/2014/main" id="{10F7CF9D-7F54-E082-EC6E-3223F2DCF0FE}"/>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45" name="Rectangle 911">
              <a:extLst>
                <a:ext uri="{FF2B5EF4-FFF2-40B4-BE49-F238E27FC236}">
                  <a16:creationId xmlns:a16="http://schemas.microsoft.com/office/drawing/2014/main" id="{033C0390-6609-E96D-6423-1C47335A8868}"/>
                </a:ext>
              </a:extLst>
            </p:cNvPr>
            <p:cNvSpPr>
              <a:spLocks noChangeArrowheads="1"/>
            </p:cNvSpPr>
            <p:nvPr/>
          </p:nvSpPr>
          <p:spPr bwMode="auto">
            <a:xfrm>
              <a:off x="4213" y="690"/>
              <a:ext cx="593"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46" name="Group 912">
              <a:extLst>
                <a:ext uri="{FF2B5EF4-FFF2-40B4-BE49-F238E27FC236}">
                  <a16:creationId xmlns:a16="http://schemas.microsoft.com/office/drawing/2014/main" id="{5CB33276-38DB-1157-9083-BB167E64E77E}"/>
                </a:ext>
              </a:extLst>
            </p:cNvPr>
            <p:cNvGrpSpPr>
              <a:grpSpLocks/>
            </p:cNvGrpSpPr>
            <p:nvPr/>
          </p:nvGrpSpPr>
          <p:grpSpPr bwMode="auto">
            <a:xfrm>
              <a:off x="4749" y="668"/>
              <a:ext cx="581" cy="145"/>
              <a:chOff x="614" y="2568"/>
              <a:chExt cx="725" cy="139"/>
            </a:xfrm>
          </p:grpSpPr>
          <p:sp>
            <p:nvSpPr>
              <p:cNvPr id="71" name="AutoShape 913">
                <a:extLst>
                  <a:ext uri="{FF2B5EF4-FFF2-40B4-BE49-F238E27FC236}">
                    <a16:creationId xmlns:a16="http://schemas.microsoft.com/office/drawing/2014/main" id="{214CC697-EC7D-696B-D7DD-7DF9D56293C0}"/>
                  </a:ext>
                </a:extLst>
              </p:cNvPr>
              <p:cNvSpPr>
                <a:spLocks noChangeArrowheads="1"/>
              </p:cNvSpPr>
              <p:nvPr/>
            </p:nvSpPr>
            <p:spPr bwMode="auto">
              <a:xfrm>
                <a:off x="616" y="2569"/>
                <a:ext cx="721" cy="12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72" name="AutoShape 914">
                <a:extLst>
                  <a:ext uri="{FF2B5EF4-FFF2-40B4-BE49-F238E27FC236}">
                    <a16:creationId xmlns:a16="http://schemas.microsoft.com/office/drawing/2014/main" id="{0E97953A-EFC3-EBDD-1DE2-3C424BE1B76F}"/>
                  </a:ext>
                </a:extLst>
              </p:cNvPr>
              <p:cNvSpPr>
                <a:spLocks noChangeArrowheads="1"/>
              </p:cNvSpPr>
              <p:nvPr/>
            </p:nvSpPr>
            <p:spPr bwMode="auto">
              <a:xfrm>
                <a:off x="636" y="2582"/>
                <a:ext cx="691"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47" name="Rectangle 915">
              <a:extLst>
                <a:ext uri="{FF2B5EF4-FFF2-40B4-BE49-F238E27FC236}">
                  <a16:creationId xmlns:a16="http://schemas.microsoft.com/office/drawing/2014/main" id="{67B45189-2165-0684-5D28-89E1F6EFB821}"/>
                </a:ext>
              </a:extLst>
            </p:cNvPr>
            <p:cNvSpPr>
              <a:spLocks noChangeArrowheads="1"/>
            </p:cNvSpPr>
            <p:nvPr/>
          </p:nvSpPr>
          <p:spPr bwMode="auto">
            <a:xfrm>
              <a:off x="4229" y="1022"/>
              <a:ext cx="593"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48" name="Group 916">
              <a:extLst>
                <a:ext uri="{FF2B5EF4-FFF2-40B4-BE49-F238E27FC236}">
                  <a16:creationId xmlns:a16="http://schemas.microsoft.com/office/drawing/2014/main" id="{3D99F2B5-889E-BE26-1BBD-EC2B11FAFFAE}"/>
                </a:ext>
              </a:extLst>
            </p:cNvPr>
            <p:cNvGrpSpPr>
              <a:grpSpLocks/>
            </p:cNvGrpSpPr>
            <p:nvPr/>
          </p:nvGrpSpPr>
          <p:grpSpPr bwMode="auto">
            <a:xfrm>
              <a:off x="4747" y="994"/>
              <a:ext cx="581" cy="134"/>
              <a:chOff x="614" y="2568"/>
              <a:chExt cx="725" cy="139"/>
            </a:xfrm>
          </p:grpSpPr>
          <p:sp>
            <p:nvSpPr>
              <p:cNvPr id="69" name="AutoShape 917">
                <a:extLst>
                  <a:ext uri="{FF2B5EF4-FFF2-40B4-BE49-F238E27FC236}">
                    <a16:creationId xmlns:a16="http://schemas.microsoft.com/office/drawing/2014/main" id="{F2F62C84-EA97-5CD4-38DB-B0683B945D1A}"/>
                  </a:ext>
                </a:extLst>
              </p:cNvPr>
              <p:cNvSpPr>
                <a:spLocks noChangeArrowheads="1"/>
              </p:cNvSpPr>
              <p:nvPr/>
            </p:nvSpPr>
            <p:spPr bwMode="auto">
              <a:xfrm>
                <a:off x="619" y="2568"/>
                <a:ext cx="721"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70" name="AutoShape 918">
                <a:extLst>
                  <a:ext uri="{FF2B5EF4-FFF2-40B4-BE49-F238E27FC236}">
                    <a16:creationId xmlns:a16="http://schemas.microsoft.com/office/drawing/2014/main" id="{6DE3845A-35D2-9621-5B9D-207C07616FE2}"/>
                  </a:ext>
                </a:extLst>
              </p:cNvPr>
              <p:cNvSpPr>
                <a:spLocks noChangeArrowheads="1"/>
              </p:cNvSpPr>
              <p:nvPr/>
            </p:nvSpPr>
            <p:spPr bwMode="auto">
              <a:xfrm>
                <a:off x="629" y="2583"/>
                <a:ext cx="70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49" name="Rectangle 919">
              <a:extLst>
                <a:ext uri="{FF2B5EF4-FFF2-40B4-BE49-F238E27FC236}">
                  <a16:creationId xmlns:a16="http://schemas.microsoft.com/office/drawing/2014/main" id="{B16BAC82-1F0C-EF07-4EC9-D1F36539AB8B}"/>
                </a:ext>
              </a:extLst>
            </p:cNvPr>
            <p:cNvSpPr>
              <a:spLocks noChangeArrowheads="1"/>
            </p:cNvSpPr>
            <p:nvPr/>
          </p:nvSpPr>
          <p:spPr bwMode="auto">
            <a:xfrm>
              <a:off x="4213" y="1362"/>
              <a:ext cx="601"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50" name="Rectangle 920">
              <a:extLst>
                <a:ext uri="{FF2B5EF4-FFF2-40B4-BE49-F238E27FC236}">
                  <a16:creationId xmlns:a16="http://schemas.microsoft.com/office/drawing/2014/main" id="{047B89EA-020C-BD53-0F41-F71FA04723C4}"/>
                </a:ext>
              </a:extLst>
            </p:cNvPr>
            <p:cNvSpPr>
              <a:spLocks noChangeArrowheads="1"/>
            </p:cNvSpPr>
            <p:nvPr/>
          </p:nvSpPr>
          <p:spPr bwMode="auto">
            <a:xfrm>
              <a:off x="4229" y="1659"/>
              <a:ext cx="593"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51" name="Group 921">
              <a:extLst>
                <a:ext uri="{FF2B5EF4-FFF2-40B4-BE49-F238E27FC236}">
                  <a16:creationId xmlns:a16="http://schemas.microsoft.com/office/drawing/2014/main" id="{B2E7B8A9-C462-264B-AB38-B6A2865699C8}"/>
                </a:ext>
              </a:extLst>
            </p:cNvPr>
            <p:cNvGrpSpPr>
              <a:grpSpLocks/>
            </p:cNvGrpSpPr>
            <p:nvPr/>
          </p:nvGrpSpPr>
          <p:grpSpPr bwMode="auto">
            <a:xfrm>
              <a:off x="4733" y="1630"/>
              <a:ext cx="586" cy="151"/>
              <a:chOff x="611" y="2571"/>
              <a:chExt cx="730" cy="139"/>
            </a:xfrm>
          </p:grpSpPr>
          <p:sp>
            <p:nvSpPr>
              <p:cNvPr id="67" name="AutoShape 922">
                <a:extLst>
                  <a:ext uri="{FF2B5EF4-FFF2-40B4-BE49-F238E27FC236}">
                    <a16:creationId xmlns:a16="http://schemas.microsoft.com/office/drawing/2014/main" id="{7E26B078-8860-7399-D70C-60F3B4D02B89}"/>
                  </a:ext>
                </a:extLst>
              </p:cNvPr>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8" name="AutoShape 923">
                <a:extLst>
                  <a:ext uri="{FF2B5EF4-FFF2-40B4-BE49-F238E27FC236}">
                    <a16:creationId xmlns:a16="http://schemas.microsoft.com/office/drawing/2014/main" id="{E47A7F41-0144-4264-9F8C-B7B525F676FD}"/>
                  </a:ext>
                </a:extLst>
              </p:cNvPr>
              <p:cNvSpPr>
                <a:spLocks noChangeArrowheads="1"/>
              </p:cNvSpPr>
              <p:nvPr/>
            </p:nvSpPr>
            <p:spPr bwMode="auto">
              <a:xfrm>
                <a:off x="633" y="259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52" name="Freeform 924">
              <a:extLst>
                <a:ext uri="{FF2B5EF4-FFF2-40B4-BE49-F238E27FC236}">
                  <a16:creationId xmlns:a16="http://schemas.microsoft.com/office/drawing/2014/main" id="{5AECB655-3067-C9C4-B449-C61A2C885F46}"/>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grpSp>
          <p:nvGrpSpPr>
            <p:cNvPr id="53" name="Group 925">
              <a:extLst>
                <a:ext uri="{FF2B5EF4-FFF2-40B4-BE49-F238E27FC236}">
                  <a16:creationId xmlns:a16="http://schemas.microsoft.com/office/drawing/2014/main" id="{9C704FC7-7FE3-5E00-973C-204E656195AD}"/>
                </a:ext>
              </a:extLst>
            </p:cNvPr>
            <p:cNvGrpSpPr>
              <a:grpSpLocks/>
            </p:cNvGrpSpPr>
            <p:nvPr/>
          </p:nvGrpSpPr>
          <p:grpSpPr bwMode="auto">
            <a:xfrm>
              <a:off x="4739" y="1327"/>
              <a:ext cx="582" cy="139"/>
              <a:chOff x="614" y="2568"/>
              <a:chExt cx="725" cy="139"/>
            </a:xfrm>
          </p:grpSpPr>
          <p:sp>
            <p:nvSpPr>
              <p:cNvPr id="65" name="AutoShape 926">
                <a:extLst>
                  <a:ext uri="{FF2B5EF4-FFF2-40B4-BE49-F238E27FC236}">
                    <a16:creationId xmlns:a16="http://schemas.microsoft.com/office/drawing/2014/main" id="{DC8708FE-70B6-AAF4-2E97-F24C35143764}"/>
                  </a:ext>
                </a:extLst>
              </p:cNvPr>
              <p:cNvSpPr>
                <a:spLocks noChangeArrowheads="1"/>
              </p:cNvSpPr>
              <p:nvPr/>
            </p:nvSpPr>
            <p:spPr bwMode="auto">
              <a:xfrm>
                <a:off x="619" y="2567"/>
                <a:ext cx="710"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6" name="AutoShape 927">
                <a:extLst>
                  <a:ext uri="{FF2B5EF4-FFF2-40B4-BE49-F238E27FC236}">
                    <a16:creationId xmlns:a16="http://schemas.microsoft.com/office/drawing/2014/main" id="{A1D60602-D7EA-DD64-13FF-1C278888EDD8}"/>
                  </a:ext>
                </a:extLst>
              </p:cNvPr>
              <p:cNvSpPr>
                <a:spLocks noChangeArrowheads="1"/>
              </p:cNvSpPr>
              <p:nvPr/>
            </p:nvSpPr>
            <p:spPr bwMode="auto">
              <a:xfrm>
                <a:off x="639" y="2582"/>
                <a:ext cx="680"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54" name="Rectangle 928">
              <a:extLst>
                <a:ext uri="{FF2B5EF4-FFF2-40B4-BE49-F238E27FC236}">
                  <a16:creationId xmlns:a16="http://schemas.microsoft.com/office/drawing/2014/main" id="{895D532E-DEB2-A92E-2327-C1F5905E786A}"/>
                </a:ext>
              </a:extLst>
            </p:cNvPr>
            <p:cNvSpPr>
              <a:spLocks noChangeArrowheads="1"/>
            </p:cNvSpPr>
            <p:nvPr/>
          </p:nvSpPr>
          <p:spPr bwMode="auto">
            <a:xfrm>
              <a:off x="5249" y="429"/>
              <a:ext cx="71"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55" name="Freeform 929">
              <a:extLst>
                <a:ext uri="{FF2B5EF4-FFF2-40B4-BE49-F238E27FC236}">
                  <a16:creationId xmlns:a16="http://schemas.microsoft.com/office/drawing/2014/main" id="{16EC8239-41DA-93F5-A8E0-BBF517F4FCD3}"/>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56" name="Freeform 930">
              <a:extLst>
                <a:ext uri="{FF2B5EF4-FFF2-40B4-BE49-F238E27FC236}">
                  <a16:creationId xmlns:a16="http://schemas.microsoft.com/office/drawing/2014/main" id="{55054161-43F8-74ED-A53C-4C6CE9327673}"/>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57" name="Oval 931">
              <a:extLst>
                <a:ext uri="{FF2B5EF4-FFF2-40B4-BE49-F238E27FC236}">
                  <a16:creationId xmlns:a16="http://schemas.microsoft.com/office/drawing/2014/main" id="{35EC2334-AF86-074D-5C9D-3C1E37ACDF6F}"/>
                </a:ext>
              </a:extLst>
            </p:cNvPr>
            <p:cNvSpPr>
              <a:spLocks noChangeArrowheads="1"/>
            </p:cNvSpPr>
            <p:nvPr/>
          </p:nvSpPr>
          <p:spPr bwMode="auto">
            <a:xfrm>
              <a:off x="5518" y="2606"/>
              <a:ext cx="47" cy="99"/>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58" name="Freeform 932">
              <a:extLst>
                <a:ext uri="{FF2B5EF4-FFF2-40B4-BE49-F238E27FC236}">
                  <a16:creationId xmlns:a16="http://schemas.microsoft.com/office/drawing/2014/main" id="{5ED926CD-49D2-C1D9-059C-4D6E78B6C353}"/>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59" name="AutoShape 933">
              <a:extLst>
                <a:ext uri="{FF2B5EF4-FFF2-40B4-BE49-F238E27FC236}">
                  <a16:creationId xmlns:a16="http://schemas.microsoft.com/office/drawing/2014/main" id="{7E4C8422-0DF0-AF30-51F8-20AA097F7EBC}"/>
                </a:ext>
              </a:extLst>
            </p:cNvPr>
            <p:cNvSpPr>
              <a:spLocks noChangeArrowheads="1"/>
            </p:cNvSpPr>
            <p:nvPr/>
          </p:nvSpPr>
          <p:spPr bwMode="auto">
            <a:xfrm>
              <a:off x="4142" y="2684"/>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0" name="AutoShape 934">
              <a:extLst>
                <a:ext uri="{FF2B5EF4-FFF2-40B4-BE49-F238E27FC236}">
                  <a16:creationId xmlns:a16="http://schemas.microsoft.com/office/drawing/2014/main" id="{D2DBB1B7-F17B-E63C-2B8A-A7C6739FD17F}"/>
                </a:ext>
              </a:extLst>
            </p:cNvPr>
            <p:cNvSpPr>
              <a:spLocks noChangeArrowheads="1"/>
            </p:cNvSpPr>
            <p:nvPr/>
          </p:nvSpPr>
          <p:spPr bwMode="auto">
            <a:xfrm>
              <a:off x="4213" y="2712"/>
              <a:ext cx="106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1" name="Oval 935">
              <a:extLst>
                <a:ext uri="{FF2B5EF4-FFF2-40B4-BE49-F238E27FC236}">
                  <a16:creationId xmlns:a16="http://schemas.microsoft.com/office/drawing/2014/main" id="{83352CEB-C4FC-D248-9D30-71C90380C23E}"/>
                </a:ext>
              </a:extLst>
            </p:cNvPr>
            <p:cNvSpPr>
              <a:spLocks noChangeArrowheads="1"/>
            </p:cNvSpPr>
            <p:nvPr/>
          </p:nvSpPr>
          <p:spPr bwMode="auto">
            <a:xfrm>
              <a:off x="4308" y="2387"/>
              <a:ext cx="158" cy="13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2" name="Oval 936">
              <a:extLst>
                <a:ext uri="{FF2B5EF4-FFF2-40B4-BE49-F238E27FC236}">
                  <a16:creationId xmlns:a16="http://schemas.microsoft.com/office/drawing/2014/main" id="{F01B14D1-315A-A58F-8385-4154B09A3A50}"/>
                </a:ext>
              </a:extLst>
            </p:cNvPr>
            <p:cNvSpPr>
              <a:spLocks noChangeArrowheads="1"/>
            </p:cNvSpPr>
            <p:nvPr/>
          </p:nvSpPr>
          <p:spPr bwMode="auto">
            <a:xfrm>
              <a:off x="4490" y="2387"/>
              <a:ext cx="158"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80000"/>
                </a:lnSpc>
                <a:defRPr/>
              </a:pPr>
              <a:endParaRPr lang="en-US" sz="2400" dirty="0">
                <a:solidFill>
                  <a:srgbClr val="FF0000"/>
                </a:solidFill>
                <a:cs typeface="Arial" charset="0"/>
              </a:endParaRPr>
            </a:p>
          </p:txBody>
        </p:sp>
        <p:sp>
          <p:nvSpPr>
            <p:cNvPr id="63" name="Oval 937">
              <a:extLst>
                <a:ext uri="{FF2B5EF4-FFF2-40B4-BE49-F238E27FC236}">
                  <a16:creationId xmlns:a16="http://schemas.microsoft.com/office/drawing/2014/main" id="{EAD4DEE7-888F-0C90-CFCE-EDA7E55EAAC4}"/>
                </a:ext>
              </a:extLst>
            </p:cNvPr>
            <p:cNvSpPr>
              <a:spLocks noChangeArrowheads="1"/>
            </p:cNvSpPr>
            <p:nvPr/>
          </p:nvSpPr>
          <p:spPr bwMode="auto">
            <a:xfrm>
              <a:off x="4664" y="2380"/>
              <a:ext cx="158"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4" name="Rectangle 938">
              <a:extLst>
                <a:ext uri="{FF2B5EF4-FFF2-40B4-BE49-F238E27FC236}">
                  <a16:creationId xmlns:a16="http://schemas.microsoft.com/office/drawing/2014/main" id="{C8B3E98C-DE49-538A-209F-F7D823C6C107}"/>
                </a:ext>
              </a:extLst>
            </p:cNvPr>
            <p:cNvSpPr>
              <a:spLocks noChangeArrowheads="1"/>
            </p:cNvSpPr>
            <p:nvPr/>
          </p:nvSpPr>
          <p:spPr bwMode="auto">
            <a:xfrm>
              <a:off x="5059" y="1835"/>
              <a:ext cx="87" cy="756"/>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73" name="Text Box 106">
            <a:extLst>
              <a:ext uri="{FF2B5EF4-FFF2-40B4-BE49-F238E27FC236}">
                <a16:creationId xmlns:a16="http://schemas.microsoft.com/office/drawing/2014/main" id="{3DCE1898-F05F-AB32-4A0A-D420354D1A49}"/>
              </a:ext>
            </a:extLst>
          </p:cNvPr>
          <p:cNvSpPr txBox="1">
            <a:spLocks noChangeArrowheads="1"/>
          </p:cNvSpPr>
          <p:nvPr/>
        </p:nvSpPr>
        <p:spPr bwMode="auto">
          <a:xfrm>
            <a:off x="5592259" y="2510378"/>
            <a:ext cx="1697901" cy="5410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1800" dirty="0">
                <a:latin typeface="+mn-lt"/>
                <a:cs typeface="Arial" charset="0"/>
              </a:rPr>
              <a:t>host-to-gateway</a:t>
            </a:r>
          </a:p>
          <a:p>
            <a:pPr>
              <a:lnSpc>
                <a:spcPct val="80000"/>
              </a:lnSpc>
            </a:pPr>
            <a:r>
              <a:rPr lang="en-US" sz="1800" dirty="0">
                <a:latin typeface="+mn-lt"/>
                <a:cs typeface="Arial" charset="0"/>
              </a:rPr>
              <a:t>telnet session</a:t>
            </a:r>
            <a:endParaRPr lang="en-US" sz="2400" dirty="0">
              <a:latin typeface="+mn-lt"/>
              <a:cs typeface="Arial" charset="0"/>
            </a:endParaRPr>
          </a:p>
        </p:txBody>
      </p:sp>
      <p:sp>
        <p:nvSpPr>
          <p:cNvPr id="74" name="Freeform 104">
            <a:extLst>
              <a:ext uri="{FF2B5EF4-FFF2-40B4-BE49-F238E27FC236}">
                <a16:creationId xmlns:a16="http://schemas.microsoft.com/office/drawing/2014/main" id="{4B1A57AE-B844-3D30-205E-AA0137B5714B}"/>
              </a:ext>
            </a:extLst>
          </p:cNvPr>
          <p:cNvSpPr>
            <a:spLocks/>
          </p:cNvSpPr>
          <p:nvPr/>
        </p:nvSpPr>
        <p:spPr bwMode="auto">
          <a:xfrm>
            <a:off x="6320818" y="2894283"/>
            <a:ext cx="1239327" cy="415072"/>
          </a:xfrm>
          <a:custGeom>
            <a:avLst/>
            <a:gdLst>
              <a:gd name="T0" fmla="*/ 0 w 636"/>
              <a:gd name="T1" fmla="*/ 2147483647 h 144"/>
              <a:gd name="T2" fmla="*/ 2147483647 w 636"/>
              <a:gd name="T3" fmla="*/ 2147483647 h 144"/>
              <a:gd name="T4" fmla="*/ 0 60000 65536"/>
              <a:gd name="T5" fmla="*/ 0 60000 65536"/>
              <a:gd name="T6" fmla="*/ 0 w 636"/>
              <a:gd name="T7" fmla="*/ 0 h 144"/>
              <a:gd name="T8" fmla="*/ 636 w 636"/>
              <a:gd name="T9" fmla="*/ 144 h 144"/>
            </a:gdLst>
            <a:ahLst/>
            <a:cxnLst>
              <a:cxn ang="T4">
                <a:pos x="T0" y="T1"/>
              </a:cxn>
              <a:cxn ang="T5">
                <a:pos x="T2" y="T3"/>
              </a:cxn>
            </a:cxnLst>
            <a:rect l="T6" t="T7" r="T8" b="T9"/>
            <a:pathLst>
              <a:path w="636" h="144">
                <a:moveTo>
                  <a:pt x="0" y="144"/>
                </a:moveTo>
                <a:cubicBezTo>
                  <a:pt x="180" y="6"/>
                  <a:pt x="450" y="0"/>
                  <a:pt x="636" y="114"/>
                </a:cubicBezTo>
              </a:path>
            </a:pathLst>
          </a:custGeom>
          <a:noFill/>
          <a:ln w="38100">
            <a:solidFill>
              <a:srgbClr val="C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a:lnSpc>
                <a:spcPct val="80000"/>
              </a:lnSpc>
            </a:pPr>
            <a:endParaRPr lang="en-US" sz="2400" dirty="0"/>
          </a:p>
        </p:txBody>
      </p:sp>
      <p:sp>
        <p:nvSpPr>
          <p:cNvPr id="75" name="Text Box 109">
            <a:extLst>
              <a:ext uri="{FF2B5EF4-FFF2-40B4-BE49-F238E27FC236}">
                <a16:creationId xmlns:a16="http://schemas.microsoft.com/office/drawing/2014/main" id="{F899DF97-4DDA-AFE0-D78A-73C1F4A40077}"/>
              </a:ext>
            </a:extLst>
          </p:cNvPr>
          <p:cNvSpPr txBox="1">
            <a:spLocks noChangeArrowheads="1"/>
          </p:cNvSpPr>
          <p:nvPr/>
        </p:nvSpPr>
        <p:spPr bwMode="auto">
          <a:xfrm>
            <a:off x="8327590" y="3176773"/>
            <a:ext cx="1513876" cy="294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1600" dirty="0">
                <a:latin typeface="+mn-lt"/>
                <a:cs typeface="Arial" charset="0"/>
              </a:rPr>
              <a:t>router and filter</a:t>
            </a:r>
            <a:endParaRPr lang="en-US" sz="2400" dirty="0">
              <a:latin typeface="+mn-lt"/>
              <a:cs typeface="Arial" charset="0"/>
            </a:endParaRPr>
          </a:p>
        </p:txBody>
      </p:sp>
      <p:sp>
        <p:nvSpPr>
          <p:cNvPr id="76" name="Text Box 107">
            <a:extLst>
              <a:ext uri="{FF2B5EF4-FFF2-40B4-BE49-F238E27FC236}">
                <a16:creationId xmlns:a16="http://schemas.microsoft.com/office/drawing/2014/main" id="{E62F284C-7104-D006-8691-5D89CDF185E2}"/>
              </a:ext>
            </a:extLst>
          </p:cNvPr>
          <p:cNvSpPr txBox="1">
            <a:spLocks noChangeArrowheads="1"/>
          </p:cNvSpPr>
          <p:nvPr/>
        </p:nvSpPr>
        <p:spPr bwMode="auto">
          <a:xfrm>
            <a:off x="8908120" y="4211574"/>
            <a:ext cx="2033633" cy="5410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1800" dirty="0">
                <a:latin typeface="+mn-lt"/>
                <a:cs typeface="Arial" charset="0"/>
              </a:rPr>
              <a:t>gateway-to-remote </a:t>
            </a:r>
          </a:p>
          <a:p>
            <a:pPr>
              <a:lnSpc>
                <a:spcPct val="80000"/>
              </a:lnSpc>
            </a:pPr>
            <a:r>
              <a:rPr lang="en-US" sz="1800" dirty="0">
                <a:latin typeface="+mn-lt"/>
                <a:cs typeface="Arial" charset="0"/>
              </a:rPr>
              <a:t>host telnet session</a:t>
            </a:r>
            <a:endParaRPr lang="en-US" sz="2400" dirty="0">
              <a:latin typeface="+mn-lt"/>
              <a:cs typeface="Arial" charset="0"/>
            </a:endParaRPr>
          </a:p>
        </p:txBody>
      </p:sp>
      <p:sp>
        <p:nvSpPr>
          <p:cNvPr id="77" name="Line 334">
            <a:extLst>
              <a:ext uri="{FF2B5EF4-FFF2-40B4-BE49-F238E27FC236}">
                <a16:creationId xmlns:a16="http://schemas.microsoft.com/office/drawing/2014/main" id="{10C2C8AA-DE39-EB10-C893-B481790011B1}"/>
              </a:ext>
            </a:extLst>
          </p:cNvPr>
          <p:cNvSpPr>
            <a:spLocks noChangeShapeType="1"/>
          </p:cNvSpPr>
          <p:nvPr/>
        </p:nvSpPr>
        <p:spPr bwMode="auto">
          <a:xfrm>
            <a:off x="9108655" y="4042860"/>
            <a:ext cx="837092" cy="181434"/>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pPr>
              <a:lnSpc>
                <a:spcPct val="80000"/>
              </a:lnSpc>
            </a:pPr>
            <a:endParaRPr lang="en-US" sz="2400" dirty="0"/>
          </a:p>
        </p:txBody>
      </p:sp>
      <p:grpSp>
        <p:nvGrpSpPr>
          <p:cNvPr id="78" name="Group 77">
            <a:extLst>
              <a:ext uri="{FF2B5EF4-FFF2-40B4-BE49-F238E27FC236}">
                <a16:creationId xmlns:a16="http://schemas.microsoft.com/office/drawing/2014/main" id="{A4B3E01E-DCA1-AEB4-2516-534E68FFEB21}"/>
              </a:ext>
            </a:extLst>
          </p:cNvPr>
          <p:cNvGrpSpPr/>
          <p:nvPr/>
        </p:nvGrpSpPr>
        <p:grpSpPr>
          <a:xfrm>
            <a:off x="8543100" y="3858575"/>
            <a:ext cx="754294" cy="393599"/>
            <a:chOff x="7493876" y="2774731"/>
            <a:chExt cx="1481958" cy="894622"/>
          </a:xfrm>
        </p:grpSpPr>
        <p:sp>
          <p:nvSpPr>
            <p:cNvPr id="79" name="Freeform 127">
              <a:extLst>
                <a:ext uri="{FF2B5EF4-FFF2-40B4-BE49-F238E27FC236}">
                  <a16:creationId xmlns:a16="http://schemas.microsoft.com/office/drawing/2014/main" id="{E747388E-EF32-9B14-D5BA-8F1C91A9321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0" name="Oval 79">
              <a:extLst>
                <a:ext uri="{FF2B5EF4-FFF2-40B4-BE49-F238E27FC236}">
                  <a16:creationId xmlns:a16="http://schemas.microsoft.com/office/drawing/2014/main" id="{82108659-CD23-E190-93FC-BB34D6E8B54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1" name="Group 80">
              <a:extLst>
                <a:ext uri="{FF2B5EF4-FFF2-40B4-BE49-F238E27FC236}">
                  <a16:creationId xmlns:a16="http://schemas.microsoft.com/office/drawing/2014/main" id="{DF8927F6-20D7-F108-F194-8FC5DA73B4DF}"/>
                </a:ext>
              </a:extLst>
            </p:cNvPr>
            <p:cNvGrpSpPr/>
            <p:nvPr/>
          </p:nvGrpSpPr>
          <p:grpSpPr>
            <a:xfrm>
              <a:off x="7713663" y="2848339"/>
              <a:ext cx="1042107" cy="425543"/>
              <a:chOff x="7786941" y="2884917"/>
              <a:chExt cx="897649" cy="353919"/>
            </a:xfrm>
          </p:grpSpPr>
          <p:sp>
            <p:nvSpPr>
              <p:cNvPr id="82" name="Freeform 130">
                <a:extLst>
                  <a:ext uri="{FF2B5EF4-FFF2-40B4-BE49-F238E27FC236}">
                    <a16:creationId xmlns:a16="http://schemas.microsoft.com/office/drawing/2014/main" id="{6D8EF316-9E53-9A6C-9121-C3DF07AFCEA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3" name="Freeform 131">
                <a:extLst>
                  <a:ext uri="{FF2B5EF4-FFF2-40B4-BE49-F238E27FC236}">
                    <a16:creationId xmlns:a16="http://schemas.microsoft.com/office/drawing/2014/main" id="{563BE80F-F22E-9F6E-0B16-D1771F87695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4" name="Freeform 132">
                <a:extLst>
                  <a:ext uri="{FF2B5EF4-FFF2-40B4-BE49-F238E27FC236}">
                    <a16:creationId xmlns:a16="http://schemas.microsoft.com/office/drawing/2014/main" id="{00352E10-E352-01CF-3962-30572AEAACF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Freeform 133">
                <a:extLst>
                  <a:ext uri="{FF2B5EF4-FFF2-40B4-BE49-F238E27FC236}">
                    <a16:creationId xmlns:a16="http://schemas.microsoft.com/office/drawing/2014/main" id="{D12CDE4B-AB24-8A62-FC8D-4D95640F1BD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6" name="Group 85">
            <a:extLst>
              <a:ext uri="{FF2B5EF4-FFF2-40B4-BE49-F238E27FC236}">
                <a16:creationId xmlns:a16="http://schemas.microsoft.com/office/drawing/2014/main" id="{20C3C836-3476-0404-503F-AE8718D49C72}"/>
              </a:ext>
            </a:extLst>
          </p:cNvPr>
          <p:cNvGrpSpPr/>
          <p:nvPr/>
        </p:nvGrpSpPr>
        <p:grpSpPr>
          <a:xfrm>
            <a:off x="6661843" y="3367194"/>
            <a:ext cx="693067" cy="304790"/>
            <a:chOff x="3668110" y="2448910"/>
            <a:chExt cx="3794234" cy="2165130"/>
          </a:xfrm>
        </p:grpSpPr>
        <p:sp>
          <p:nvSpPr>
            <p:cNvPr id="87" name="Rectangle 86">
              <a:extLst>
                <a:ext uri="{FF2B5EF4-FFF2-40B4-BE49-F238E27FC236}">
                  <a16:creationId xmlns:a16="http://schemas.microsoft.com/office/drawing/2014/main" id="{6494ED09-2FC8-7E92-8882-02706C14F9B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 name="Freeform 136">
              <a:extLst>
                <a:ext uri="{FF2B5EF4-FFF2-40B4-BE49-F238E27FC236}">
                  <a16:creationId xmlns:a16="http://schemas.microsoft.com/office/drawing/2014/main" id="{09A5E963-9526-28BD-97F0-13A7481CEBC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9" name="Group 88">
              <a:extLst>
                <a:ext uri="{FF2B5EF4-FFF2-40B4-BE49-F238E27FC236}">
                  <a16:creationId xmlns:a16="http://schemas.microsoft.com/office/drawing/2014/main" id="{63C8FDEB-8E0E-F36E-F25A-9BA2E4D3663D}"/>
                </a:ext>
              </a:extLst>
            </p:cNvPr>
            <p:cNvGrpSpPr/>
            <p:nvPr/>
          </p:nvGrpSpPr>
          <p:grpSpPr>
            <a:xfrm>
              <a:off x="3941378" y="2603243"/>
              <a:ext cx="3202061" cy="1066110"/>
              <a:chOff x="7939341" y="3037317"/>
              <a:chExt cx="897649" cy="353919"/>
            </a:xfrm>
          </p:grpSpPr>
          <p:sp>
            <p:nvSpPr>
              <p:cNvPr id="90" name="Freeform 138">
                <a:extLst>
                  <a:ext uri="{FF2B5EF4-FFF2-40B4-BE49-F238E27FC236}">
                    <a16:creationId xmlns:a16="http://schemas.microsoft.com/office/drawing/2014/main" id="{191A8B79-2CDE-22AF-273A-53288E20418D}"/>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1" name="Freeform 139">
                <a:extLst>
                  <a:ext uri="{FF2B5EF4-FFF2-40B4-BE49-F238E27FC236}">
                    <a16:creationId xmlns:a16="http://schemas.microsoft.com/office/drawing/2014/main" id="{651AFF72-1D43-81EA-6F66-07B1740DF985}"/>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2" name="Freeform 140">
                <a:extLst>
                  <a:ext uri="{FF2B5EF4-FFF2-40B4-BE49-F238E27FC236}">
                    <a16:creationId xmlns:a16="http://schemas.microsoft.com/office/drawing/2014/main" id="{685514FA-B771-09C9-F498-E4993C291EB2}"/>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3" name="Freeform 141">
                <a:extLst>
                  <a:ext uri="{FF2B5EF4-FFF2-40B4-BE49-F238E27FC236}">
                    <a16:creationId xmlns:a16="http://schemas.microsoft.com/office/drawing/2014/main" id="{615B7535-2D92-A493-BE27-11D07F43296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94" name="Group 906">
            <a:extLst>
              <a:ext uri="{FF2B5EF4-FFF2-40B4-BE49-F238E27FC236}">
                <a16:creationId xmlns:a16="http://schemas.microsoft.com/office/drawing/2014/main" id="{1DDD0EDB-21C3-14D4-AA10-3D342A6C4981}"/>
              </a:ext>
            </a:extLst>
          </p:cNvPr>
          <p:cNvGrpSpPr>
            <a:grpSpLocks/>
          </p:cNvGrpSpPr>
          <p:nvPr/>
        </p:nvGrpSpPr>
        <p:grpSpPr bwMode="auto">
          <a:xfrm>
            <a:off x="8722795" y="3449065"/>
            <a:ext cx="297242" cy="540574"/>
            <a:chOff x="4140" y="429"/>
            <a:chExt cx="1425" cy="2396"/>
          </a:xfrm>
        </p:grpSpPr>
        <p:sp>
          <p:nvSpPr>
            <p:cNvPr id="95" name="Freeform 907">
              <a:extLst>
                <a:ext uri="{FF2B5EF4-FFF2-40B4-BE49-F238E27FC236}">
                  <a16:creationId xmlns:a16="http://schemas.microsoft.com/office/drawing/2014/main" id="{66270946-E343-7060-990F-161C3EC628DE}"/>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96" name="Rectangle 908">
              <a:extLst>
                <a:ext uri="{FF2B5EF4-FFF2-40B4-BE49-F238E27FC236}">
                  <a16:creationId xmlns:a16="http://schemas.microsoft.com/office/drawing/2014/main" id="{DBFFBC44-C691-9FF1-0652-DC81E564A259}"/>
                </a:ext>
              </a:extLst>
            </p:cNvPr>
            <p:cNvSpPr>
              <a:spLocks noChangeArrowheads="1"/>
            </p:cNvSpPr>
            <p:nvPr/>
          </p:nvSpPr>
          <p:spPr bwMode="auto">
            <a:xfrm>
              <a:off x="4209" y="427"/>
              <a:ext cx="1043"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97" name="Freeform 909">
              <a:extLst>
                <a:ext uri="{FF2B5EF4-FFF2-40B4-BE49-F238E27FC236}">
                  <a16:creationId xmlns:a16="http://schemas.microsoft.com/office/drawing/2014/main" id="{322E0593-666A-BAE0-8F58-92AAADB6CAF3}"/>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98" name="Freeform 910">
              <a:extLst>
                <a:ext uri="{FF2B5EF4-FFF2-40B4-BE49-F238E27FC236}">
                  <a16:creationId xmlns:a16="http://schemas.microsoft.com/office/drawing/2014/main" id="{4EA56E0A-286D-DC29-C441-4421311C80E1}"/>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99" name="Rectangle 911">
              <a:extLst>
                <a:ext uri="{FF2B5EF4-FFF2-40B4-BE49-F238E27FC236}">
                  <a16:creationId xmlns:a16="http://schemas.microsoft.com/office/drawing/2014/main" id="{58363157-1499-A303-12C2-40ECC08DCD3A}"/>
                </a:ext>
              </a:extLst>
            </p:cNvPr>
            <p:cNvSpPr>
              <a:spLocks noChangeArrowheads="1"/>
            </p:cNvSpPr>
            <p:nvPr/>
          </p:nvSpPr>
          <p:spPr bwMode="auto">
            <a:xfrm>
              <a:off x="4216" y="687"/>
              <a:ext cx="586"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100" name="Group 912">
              <a:extLst>
                <a:ext uri="{FF2B5EF4-FFF2-40B4-BE49-F238E27FC236}">
                  <a16:creationId xmlns:a16="http://schemas.microsoft.com/office/drawing/2014/main" id="{002B5B34-6806-87EE-FCC7-CDB40C785A49}"/>
                </a:ext>
              </a:extLst>
            </p:cNvPr>
            <p:cNvGrpSpPr>
              <a:grpSpLocks/>
            </p:cNvGrpSpPr>
            <p:nvPr/>
          </p:nvGrpSpPr>
          <p:grpSpPr bwMode="auto">
            <a:xfrm>
              <a:off x="4749" y="668"/>
              <a:ext cx="581" cy="145"/>
              <a:chOff x="614" y="2568"/>
              <a:chExt cx="725" cy="139"/>
            </a:xfrm>
          </p:grpSpPr>
          <p:sp>
            <p:nvSpPr>
              <p:cNvPr id="125" name="AutoShape 913">
                <a:extLst>
                  <a:ext uri="{FF2B5EF4-FFF2-40B4-BE49-F238E27FC236}">
                    <a16:creationId xmlns:a16="http://schemas.microsoft.com/office/drawing/2014/main" id="{F211C2A8-A200-B87F-457A-3299FA7D6948}"/>
                  </a:ext>
                </a:extLst>
              </p:cNvPr>
              <p:cNvSpPr>
                <a:spLocks noChangeArrowheads="1"/>
              </p:cNvSpPr>
              <p:nvPr/>
            </p:nvSpPr>
            <p:spPr bwMode="auto">
              <a:xfrm>
                <a:off x="614" y="2566"/>
                <a:ext cx="722" cy="12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26" name="AutoShape 914">
                <a:extLst>
                  <a:ext uri="{FF2B5EF4-FFF2-40B4-BE49-F238E27FC236}">
                    <a16:creationId xmlns:a16="http://schemas.microsoft.com/office/drawing/2014/main" id="{6913158D-6138-1881-73B4-5DE73E203015}"/>
                  </a:ext>
                </a:extLst>
              </p:cNvPr>
              <p:cNvSpPr>
                <a:spLocks noChangeArrowheads="1"/>
              </p:cNvSpPr>
              <p:nvPr/>
            </p:nvSpPr>
            <p:spPr bwMode="auto">
              <a:xfrm>
                <a:off x="633" y="2580"/>
                <a:ext cx="693"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101" name="Rectangle 915">
              <a:extLst>
                <a:ext uri="{FF2B5EF4-FFF2-40B4-BE49-F238E27FC236}">
                  <a16:creationId xmlns:a16="http://schemas.microsoft.com/office/drawing/2014/main" id="{BFE48E52-7867-FE47-3A92-0DE71C2212EC}"/>
                </a:ext>
              </a:extLst>
            </p:cNvPr>
            <p:cNvSpPr>
              <a:spLocks noChangeArrowheads="1"/>
            </p:cNvSpPr>
            <p:nvPr/>
          </p:nvSpPr>
          <p:spPr bwMode="auto">
            <a:xfrm>
              <a:off x="4224" y="1018"/>
              <a:ext cx="594"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102" name="Group 916">
              <a:extLst>
                <a:ext uri="{FF2B5EF4-FFF2-40B4-BE49-F238E27FC236}">
                  <a16:creationId xmlns:a16="http://schemas.microsoft.com/office/drawing/2014/main" id="{162468DC-AE79-299C-6FA5-E993ADE829FF}"/>
                </a:ext>
              </a:extLst>
            </p:cNvPr>
            <p:cNvGrpSpPr>
              <a:grpSpLocks/>
            </p:cNvGrpSpPr>
            <p:nvPr/>
          </p:nvGrpSpPr>
          <p:grpSpPr bwMode="auto">
            <a:xfrm>
              <a:off x="4747" y="994"/>
              <a:ext cx="581" cy="134"/>
              <a:chOff x="614" y="2568"/>
              <a:chExt cx="725" cy="139"/>
            </a:xfrm>
          </p:grpSpPr>
          <p:sp>
            <p:nvSpPr>
              <p:cNvPr id="123" name="AutoShape 917">
                <a:extLst>
                  <a:ext uri="{FF2B5EF4-FFF2-40B4-BE49-F238E27FC236}">
                    <a16:creationId xmlns:a16="http://schemas.microsoft.com/office/drawing/2014/main" id="{AA16F192-1E50-22B4-8473-99DAF3BDA28B}"/>
                  </a:ext>
                </a:extLst>
              </p:cNvPr>
              <p:cNvSpPr>
                <a:spLocks noChangeArrowheads="1"/>
              </p:cNvSpPr>
              <p:nvPr/>
            </p:nvSpPr>
            <p:spPr bwMode="auto">
              <a:xfrm>
                <a:off x="616" y="2564"/>
                <a:ext cx="722"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24" name="AutoShape 918">
                <a:extLst>
                  <a:ext uri="{FF2B5EF4-FFF2-40B4-BE49-F238E27FC236}">
                    <a16:creationId xmlns:a16="http://schemas.microsoft.com/office/drawing/2014/main" id="{CE059336-98F1-803C-F2A6-CC95C3757DD1}"/>
                  </a:ext>
                </a:extLst>
              </p:cNvPr>
              <p:cNvSpPr>
                <a:spLocks noChangeArrowheads="1"/>
              </p:cNvSpPr>
              <p:nvPr/>
            </p:nvSpPr>
            <p:spPr bwMode="auto">
              <a:xfrm>
                <a:off x="626" y="2578"/>
                <a:ext cx="703"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103" name="Rectangle 919">
              <a:extLst>
                <a:ext uri="{FF2B5EF4-FFF2-40B4-BE49-F238E27FC236}">
                  <a16:creationId xmlns:a16="http://schemas.microsoft.com/office/drawing/2014/main" id="{A4760075-EEE8-8D1E-75A3-77B13AF61F8E}"/>
                </a:ext>
              </a:extLst>
            </p:cNvPr>
            <p:cNvSpPr>
              <a:spLocks noChangeArrowheads="1"/>
            </p:cNvSpPr>
            <p:nvPr/>
          </p:nvSpPr>
          <p:spPr bwMode="auto">
            <a:xfrm>
              <a:off x="4216" y="1363"/>
              <a:ext cx="594"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4" name="Rectangle 920">
              <a:extLst>
                <a:ext uri="{FF2B5EF4-FFF2-40B4-BE49-F238E27FC236}">
                  <a16:creationId xmlns:a16="http://schemas.microsoft.com/office/drawing/2014/main" id="{543ACF37-C2A4-2618-4A96-73C0B1A46AC5}"/>
                </a:ext>
              </a:extLst>
            </p:cNvPr>
            <p:cNvSpPr>
              <a:spLocks noChangeArrowheads="1"/>
            </p:cNvSpPr>
            <p:nvPr/>
          </p:nvSpPr>
          <p:spPr bwMode="auto">
            <a:xfrm>
              <a:off x="4224" y="1658"/>
              <a:ext cx="601"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105" name="Group 921">
              <a:extLst>
                <a:ext uri="{FF2B5EF4-FFF2-40B4-BE49-F238E27FC236}">
                  <a16:creationId xmlns:a16="http://schemas.microsoft.com/office/drawing/2014/main" id="{D6D1C0B8-CE82-3B7A-9625-52368F41CEF4}"/>
                </a:ext>
              </a:extLst>
            </p:cNvPr>
            <p:cNvGrpSpPr>
              <a:grpSpLocks/>
            </p:cNvGrpSpPr>
            <p:nvPr/>
          </p:nvGrpSpPr>
          <p:grpSpPr bwMode="auto">
            <a:xfrm>
              <a:off x="4733" y="1630"/>
              <a:ext cx="586" cy="151"/>
              <a:chOff x="611" y="2571"/>
              <a:chExt cx="730" cy="139"/>
            </a:xfrm>
          </p:grpSpPr>
          <p:sp>
            <p:nvSpPr>
              <p:cNvPr id="121" name="AutoShape 922">
                <a:extLst>
                  <a:ext uri="{FF2B5EF4-FFF2-40B4-BE49-F238E27FC236}">
                    <a16:creationId xmlns:a16="http://schemas.microsoft.com/office/drawing/2014/main" id="{F9FDB726-1DCF-C0BD-CDF7-A5B757397222}"/>
                  </a:ext>
                </a:extLst>
              </p:cNvPr>
              <p:cNvSpPr>
                <a:spLocks noChangeArrowheads="1"/>
              </p:cNvSpPr>
              <p:nvPr/>
            </p:nvSpPr>
            <p:spPr bwMode="auto">
              <a:xfrm>
                <a:off x="612" y="2571"/>
                <a:ext cx="730"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22" name="AutoShape 923">
                <a:extLst>
                  <a:ext uri="{FF2B5EF4-FFF2-40B4-BE49-F238E27FC236}">
                    <a16:creationId xmlns:a16="http://schemas.microsoft.com/office/drawing/2014/main" id="{DC3DE0C7-E5D4-B8BE-B064-39DE8C2F48D4}"/>
                  </a:ext>
                </a:extLst>
              </p:cNvPr>
              <p:cNvSpPr>
                <a:spLocks noChangeArrowheads="1"/>
              </p:cNvSpPr>
              <p:nvPr/>
            </p:nvSpPr>
            <p:spPr bwMode="auto">
              <a:xfrm>
                <a:off x="631" y="2591"/>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106" name="Freeform 924">
              <a:extLst>
                <a:ext uri="{FF2B5EF4-FFF2-40B4-BE49-F238E27FC236}">
                  <a16:creationId xmlns:a16="http://schemas.microsoft.com/office/drawing/2014/main" id="{D2E976D3-F769-CE6E-6D01-16457B6DAF21}"/>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grpSp>
          <p:nvGrpSpPr>
            <p:cNvPr id="107" name="Group 925">
              <a:extLst>
                <a:ext uri="{FF2B5EF4-FFF2-40B4-BE49-F238E27FC236}">
                  <a16:creationId xmlns:a16="http://schemas.microsoft.com/office/drawing/2014/main" id="{1DB0C301-F1E0-0CEE-1807-2F400FB8E855}"/>
                </a:ext>
              </a:extLst>
            </p:cNvPr>
            <p:cNvGrpSpPr>
              <a:grpSpLocks/>
            </p:cNvGrpSpPr>
            <p:nvPr/>
          </p:nvGrpSpPr>
          <p:grpSpPr bwMode="auto">
            <a:xfrm>
              <a:off x="4739" y="1327"/>
              <a:ext cx="582" cy="139"/>
              <a:chOff x="614" y="2568"/>
              <a:chExt cx="725" cy="139"/>
            </a:xfrm>
          </p:grpSpPr>
          <p:sp>
            <p:nvSpPr>
              <p:cNvPr id="119" name="AutoShape 926">
                <a:extLst>
                  <a:ext uri="{FF2B5EF4-FFF2-40B4-BE49-F238E27FC236}">
                    <a16:creationId xmlns:a16="http://schemas.microsoft.com/office/drawing/2014/main" id="{A7834C8E-49C0-B205-E361-43A70E4E09C9}"/>
                  </a:ext>
                </a:extLst>
              </p:cNvPr>
              <p:cNvSpPr>
                <a:spLocks noChangeArrowheads="1"/>
              </p:cNvSpPr>
              <p:nvPr/>
            </p:nvSpPr>
            <p:spPr bwMode="auto">
              <a:xfrm>
                <a:off x="617" y="2569"/>
                <a:ext cx="711"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20" name="AutoShape 927">
                <a:extLst>
                  <a:ext uri="{FF2B5EF4-FFF2-40B4-BE49-F238E27FC236}">
                    <a16:creationId xmlns:a16="http://schemas.microsoft.com/office/drawing/2014/main" id="{EB14013F-3394-7606-A43D-D6ED1C058C7A}"/>
                  </a:ext>
                </a:extLst>
              </p:cNvPr>
              <p:cNvSpPr>
                <a:spLocks noChangeArrowheads="1"/>
              </p:cNvSpPr>
              <p:nvPr/>
            </p:nvSpPr>
            <p:spPr bwMode="auto">
              <a:xfrm>
                <a:off x="636" y="2583"/>
                <a:ext cx="683"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108" name="Rectangle 928">
              <a:extLst>
                <a:ext uri="{FF2B5EF4-FFF2-40B4-BE49-F238E27FC236}">
                  <a16:creationId xmlns:a16="http://schemas.microsoft.com/office/drawing/2014/main" id="{52F4F5ED-797A-4DC4-3D08-F3C2788F0D3E}"/>
                </a:ext>
              </a:extLst>
            </p:cNvPr>
            <p:cNvSpPr>
              <a:spLocks noChangeArrowheads="1"/>
            </p:cNvSpPr>
            <p:nvPr/>
          </p:nvSpPr>
          <p:spPr bwMode="auto">
            <a:xfrm>
              <a:off x="5251" y="427"/>
              <a:ext cx="68" cy="2294"/>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9" name="Freeform 929">
              <a:extLst>
                <a:ext uri="{FF2B5EF4-FFF2-40B4-BE49-F238E27FC236}">
                  <a16:creationId xmlns:a16="http://schemas.microsoft.com/office/drawing/2014/main" id="{B00BE0F0-6233-1636-24D4-D9FED2F30E46}"/>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110" name="Freeform 930">
              <a:extLst>
                <a:ext uri="{FF2B5EF4-FFF2-40B4-BE49-F238E27FC236}">
                  <a16:creationId xmlns:a16="http://schemas.microsoft.com/office/drawing/2014/main" id="{D783C2D0-4DB3-1CAB-16B9-8C7FA532C550}"/>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111" name="Oval 931">
              <a:extLst>
                <a:ext uri="{FF2B5EF4-FFF2-40B4-BE49-F238E27FC236}">
                  <a16:creationId xmlns:a16="http://schemas.microsoft.com/office/drawing/2014/main" id="{CF43B3E1-A922-5298-3F61-D33A9B07639F}"/>
                </a:ext>
              </a:extLst>
            </p:cNvPr>
            <p:cNvSpPr>
              <a:spLocks noChangeArrowheads="1"/>
            </p:cNvSpPr>
            <p:nvPr/>
          </p:nvSpPr>
          <p:spPr bwMode="auto">
            <a:xfrm>
              <a:off x="5518" y="2608"/>
              <a:ext cx="46" cy="99"/>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2" name="Freeform 932">
              <a:extLst>
                <a:ext uri="{FF2B5EF4-FFF2-40B4-BE49-F238E27FC236}">
                  <a16:creationId xmlns:a16="http://schemas.microsoft.com/office/drawing/2014/main" id="{8547BAE5-BFA5-1260-1AB0-B03B5E0A404B}"/>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113" name="AutoShape 933">
              <a:extLst>
                <a:ext uri="{FF2B5EF4-FFF2-40B4-BE49-F238E27FC236}">
                  <a16:creationId xmlns:a16="http://schemas.microsoft.com/office/drawing/2014/main" id="{D7045FA5-B7DD-2DD4-A8CA-5814FC1A7194}"/>
                </a:ext>
              </a:extLst>
            </p:cNvPr>
            <p:cNvSpPr>
              <a:spLocks noChangeArrowheads="1"/>
            </p:cNvSpPr>
            <p:nvPr/>
          </p:nvSpPr>
          <p:spPr bwMode="auto">
            <a:xfrm>
              <a:off x="4140" y="2686"/>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4" name="AutoShape 934">
              <a:extLst>
                <a:ext uri="{FF2B5EF4-FFF2-40B4-BE49-F238E27FC236}">
                  <a16:creationId xmlns:a16="http://schemas.microsoft.com/office/drawing/2014/main" id="{F0D461C6-9035-F8C0-5564-16B6257EE81B}"/>
                </a:ext>
              </a:extLst>
            </p:cNvPr>
            <p:cNvSpPr>
              <a:spLocks noChangeArrowheads="1"/>
            </p:cNvSpPr>
            <p:nvPr/>
          </p:nvSpPr>
          <p:spPr bwMode="auto">
            <a:xfrm>
              <a:off x="4209" y="2714"/>
              <a:ext cx="1065"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5" name="Oval 935">
              <a:extLst>
                <a:ext uri="{FF2B5EF4-FFF2-40B4-BE49-F238E27FC236}">
                  <a16:creationId xmlns:a16="http://schemas.microsoft.com/office/drawing/2014/main" id="{F4CDCFD8-C5F7-4194-CBF7-F64B808983F3}"/>
                </a:ext>
              </a:extLst>
            </p:cNvPr>
            <p:cNvSpPr>
              <a:spLocks noChangeArrowheads="1"/>
            </p:cNvSpPr>
            <p:nvPr/>
          </p:nvSpPr>
          <p:spPr bwMode="auto">
            <a:xfrm>
              <a:off x="4308" y="2383"/>
              <a:ext cx="160"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6" name="Oval 936">
              <a:extLst>
                <a:ext uri="{FF2B5EF4-FFF2-40B4-BE49-F238E27FC236}">
                  <a16:creationId xmlns:a16="http://schemas.microsoft.com/office/drawing/2014/main" id="{31436E91-FA48-E910-71DD-9D8372BFA37F}"/>
                </a:ext>
              </a:extLst>
            </p:cNvPr>
            <p:cNvSpPr>
              <a:spLocks noChangeArrowheads="1"/>
            </p:cNvSpPr>
            <p:nvPr/>
          </p:nvSpPr>
          <p:spPr bwMode="auto">
            <a:xfrm>
              <a:off x="4483" y="2383"/>
              <a:ext cx="160" cy="148"/>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80000"/>
                </a:lnSpc>
                <a:defRPr/>
              </a:pPr>
              <a:endParaRPr lang="en-US" sz="2400" dirty="0">
                <a:solidFill>
                  <a:srgbClr val="FF0000"/>
                </a:solidFill>
                <a:cs typeface="Arial" charset="0"/>
              </a:endParaRPr>
            </a:p>
          </p:txBody>
        </p:sp>
        <p:sp>
          <p:nvSpPr>
            <p:cNvPr id="117" name="Oval 937">
              <a:extLst>
                <a:ext uri="{FF2B5EF4-FFF2-40B4-BE49-F238E27FC236}">
                  <a16:creationId xmlns:a16="http://schemas.microsoft.com/office/drawing/2014/main" id="{16E95EFE-B192-B0F7-7A57-F4B7B158727D}"/>
                </a:ext>
              </a:extLst>
            </p:cNvPr>
            <p:cNvSpPr>
              <a:spLocks noChangeArrowheads="1"/>
            </p:cNvSpPr>
            <p:nvPr/>
          </p:nvSpPr>
          <p:spPr bwMode="auto">
            <a:xfrm>
              <a:off x="4665" y="2383"/>
              <a:ext cx="152"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8" name="Rectangle 938">
              <a:extLst>
                <a:ext uri="{FF2B5EF4-FFF2-40B4-BE49-F238E27FC236}">
                  <a16:creationId xmlns:a16="http://schemas.microsoft.com/office/drawing/2014/main" id="{BBB22B6F-D8E5-2144-D5B1-8E153DB68275}"/>
                </a:ext>
              </a:extLst>
            </p:cNvPr>
            <p:cNvSpPr>
              <a:spLocks noChangeArrowheads="1"/>
            </p:cNvSpPr>
            <p:nvPr/>
          </p:nvSpPr>
          <p:spPr bwMode="auto">
            <a:xfrm>
              <a:off x="5061" y="1834"/>
              <a:ext cx="84" cy="760"/>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127" name="Freeform 105">
            <a:extLst>
              <a:ext uri="{FF2B5EF4-FFF2-40B4-BE49-F238E27FC236}">
                <a16:creationId xmlns:a16="http://schemas.microsoft.com/office/drawing/2014/main" id="{F2571B26-C746-01F9-37DB-1ABF691AED3F}"/>
              </a:ext>
            </a:extLst>
          </p:cNvPr>
          <p:cNvSpPr>
            <a:spLocks/>
          </p:cNvSpPr>
          <p:nvPr/>
        </p:nvSpPr>
        <p:spPr bwMode="auto">
          <a:xfrm>
            <a:off x="7912630" y="3551666"/>
            <a:ext cx="2115294" cy="560485"/>
          </a:xfrm>
          <a:custGeom>
            <a:avLst/>
            <a:gdLst>
              <a:gd name="T0" fmla="*/ 0 w 9169"/>
              <a:gd name="T1" fmla="*/ 2512 h 9369"/>
              <a:gd name="T2" fmla="*/ 703115 w 9169"/>
              <a:gd name="T3" fmla="*/ 267650 h 9369"/>
              <a:gd name="T4" fmla="*/ 1297580 w 9169"/>
              <a:gd name="T5" fmla="*/ 331288 h 9369"/>
              <a:gd name="T6" fmla="*/ 2115113 w 9169"/>
              <a:gd name="T7" fmla="*/ 560360 h 93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69" h="9369">
                <a:moveTo>
                  <a:pt x="0" y="42"/>
                </a:moveTo>
                <a:cubicBezTo>
                  <a:pt x="172" y="-490"/>
                  <a:pt x="1259" y="4154"/>
                  <a:pt x="3048" y="4475"/>
                </a:cubicBezTo>
                <a:cubicBezTo>
                  <a:pt x="4280" y="2061"/>
                  <a:pt x="4508" y="-199"/>
                  <a:pt x="5625" y="5539"/>
                </a:cubicBezTo>
                <a:cubicBezTo>
                  <a:pt x="6872" y="6531"/>
                  <a:pt x="7556" y="7648"/>
                  <a:pt x="9169" y="9369"/>
                </a:cubicBezTo>
              </a:path>
            </a:pathLst>
          </a:custGeom>
          <a:noFill/>
          <a:ln w="38100">
            <a:solidFill>
              <a:srgbClr val="C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a:lnSpc>
                <a:spcPct val="80000"/>
              </a:lnSpc>
            </a:pPr>
            <a:endParaRPr lang="en-US" sz="2400" dirty="0"/>
          </a:p>
        </p:txBody>
      </p:sp>
      <p:grpSp>
        <p:nvGrpSpPr>
          <p:cNvPr id="128" name="Group 127">
            <a:extLst>
              <a:ext uri="{FF2B5EF4-FFF2-40B4-BE49-F238E27FC236}">
                <a16:creationId xmlns:a16="http://schemas.microsoft.com/office/drawing/2014/main" id="{8719EDC4-D0F2-600B-74EC-E78549613459}"/>
              </a:ext>
            </a:extLst>
          </p:cNvPr>
          <p:cNvGrpSpPr/>
          <p:nvPr/>
        </p:nvGrpSpPr>
        <p:grpSpPr>
          <a:xfrm>
            <a:off x="7425989" y="3819028"/>
            <a:ext cx="693067" cy="304790"/>
            <a:chOff x="3668110" y="2448910"/>
            <a:chExt cx="3794234" cy="2165130"/>
          </a:xfrm>
        </p:grpSpPr>
        <p:sp>
          <p:nvSpPr>
            <p:cNvPr id="129" name="Rectangle 128">
              <a:extLst>
                <a:ext uri="{FF2B5EF4-FFF2-40B4-BE49-F238E27FC236}">
                  <a16:creationId xmlns:a16="http://schemas.microsoft.com/office/drawing/2014/main" id="{C879B96A-0003-E95C-07E3-28D55F5D510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0" name="Freeform 144">
              <a:extLst>
                <a:ext uri="{FF2B5EF4-FFF2-40B4-BE49-F238E27FC236}">
                  <a16:creationId xmlns:a16="http://schemas.microsoft.com/office/drawing/2014/main" id="{929DBC51-2232-9857-2B93-396E7F3157F1}"/>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1" name="Group 130">
              <a:extLst>
                <a:ext uri="{FF2B5EF4-FFF2-40B4-BE49-F238E27FC236}">
                  <a16:creationId xmlns:a16="http://schemas.microsoft.com/office/drawing/2014/main" id="{AB126A09-406A-BFCC-DF47-6FC30F9943A0}"/>
                </a:ext>
              </a:extLst>
            </p:cNvPr>
            <p:cNvGrpSpPr/>
            <p:nvPr/>
          </p:nvGrpSpPr>
          <p:grpSpPr>
            <a:xfrm>
              <a:off x="3941378" y="2603243"/>
              <a:ext cx="3202061" cy="1066110"/>
              <a:chOff x="7939341" y="3037317"/>
              <a:chExt cx="897649" cy="353919"/>
            </a:xfrm>
          </p:grpSpPr>
          <p:sp>
            <p:nvSpPr>
              <p:cNvPr id="132" name="Freeform 146">
                <a:extLst>
                  <a:ext uri="{FF2B5EF4-FFF2-40B4-BE49-F238E27FC236}">
                    <a16:creationId xmlns:a16="http://schemas.microsoft.com/office/drawing/2014/main" id="{355BA84C-E7E0-AE33-9420-9C2DA418E159}"/>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47">
                <a:extLst>
                  <a:ext uri="{FF2B5EF4-FFF2-40B4-BE49-F238E27FC236}">
                    <a16:creationId xmlns:a16="http://schemas.microsoft.com/office/drawing/2014/main" id="{58D9E464-F69F-6399-5727-13594EECBFE8}"/>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48">
                <a:extLst>
                  <a:ext uri="{FF2B5EF4-FFF2-40B4-BE49-F238E27FC236}">
                    <a16:creationId xmlns:a16="http://schemas.microsoft.com/office/drawing/2014/main" id="{DD36D6BE-CA7B-65B3-2B2B-FE1032007D84}"/>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49">
                <a:extLst>
                  <a:ext uri="{FF2B5EF4-FFF2-40B4-BE49-F238E27FC236}">
                    <a16:creationId xmlns:a16="http://schemas.microsoft.com/office/drawing/2014/main" id="{5BFDE171-602C-A7B8-B8B9-29C92C438DA2}"/>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506337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a:t>
            </a:fld>
            <a:endParaRPr spc="-5" dirty="0"/>
          </a:p>
        </p:txBody>
      </p:sp>
      <p:sp>
        <p:nvSpPr>
          <p:cNvPr id="3" name="TextBox 2">
            <a:extLst>
              <a:ext uri="{FF2B5EF4-FFF2-40B4-BE49-F238E27FC236}">
                <a16:creationId xmlns:a16="http://schemas.microsoft.com/office/drawing/2014/main" id="{59947F9A-5B5C-EA8B-28FE-F4CAB78FB238}"/>
              </a:ext>
            </a:extLst>
          </p:cNvPr>
          <p:cNvSpPr txBox="1"/>
          <p:nvPr/>
        </p:nvSpPr>
        <p:spPr>
          <a:xfrm>
            <a:off x="152400" y="152400"/>
            <a:ext cx="3962944" cy="461665"/>
          </a:xfrm>
          <a:prstGeom prst="rect">
            <a:avLst/>
          </a:prstGeom>
          <a:noFill/>
        </p:spPr>
        <p:txBody>
          <a:bodyPr wrap="none" rtlCol="0">
            <a:spAutoFit/>
          </a:bodyPr>
          <a:lstStyle/>
          <a:p>
            <a:r>
              <a:rPr lang="en-US" sz="2400" b="1" dirty="0"/>
              <a:t>Spoofing MAC Addresses</a:t>
            </a:r>
          </a:p>
        </p:txBody>
      </p:sp>
      <p:sp>
        <p:nvSpPr>
          <p:cNvPr id="4" name="TextBox 3">
            <a:extLst>
              <a:ext uri="{FF2B5EF4-FFF2-40B4-BE49-F238E27FC236}">
                <a16:creationId xmlns:a16="http://schemas.microsoft.com/office/drawing/2014/main" id="{E08AF7D1-875D-76CB-15A4-0DA39CE59F2F}"/>
              </a:ext>
            </a:extLst>
          </p:cNvPr>
          <p:cNvSpPr txBox="1"/>
          <p:nvPr/>
        </p:nvSpPr>
        <p:spPr>
          <a:xfrm>
            <a:off x="685800" y="1143000"/>
            <a:ext cx="10287000" cy="646331"/>
          </a:xfrm>
          <a:prstGeom prst="rect">
            <a:avLst/>
          </a:prstGeom>
          <a:noFill/>
        </p:spPr>
        <p:txBody>
          <a:bodyPr wrap="square" rtlCol="0">
            <a:spAutoFit/>
          </a:bodyPr>
          <a:lstStyle/>
          <a:p>
            <a:r>
              <a:rPr lang="en-US" dirty="0"/>
              <a:t>We used </a:t>
            </a:r>
            <a:r>
              <a:rPr lang="en-US" dirty="0" err="1">
                <a:latin typeface="Courier New" panose="02070309020205020404" pitchFamily="49" charset="0"/>
                <a:cs typeface="Courier New" panose="02070309020205020404" pitchFamily="49" charset="0"/>
              </a:rPr>
              <a:t>scapy</a:t>
            </a:r>
            <a:r>
              <a:rPr lang="en-US" dirty="0"/>
              <a:t> to spoof network layer and transport layer information, but we can also use it to spoof MAC addresses or things like ARP packets</a:t>
            </a:r>
          </a:p>
        </p:txBody>
      </p:sp>
      <p:pic>
        <p:nvPicPr>
          <p:cNvPr id="1026" name="Picture 2" descr="Technitium MAC Address Changer Screen Shot">
            <a:extLst>
              <a:ext uri="{FF2B5EF4-FFF2-40B4-BE49-F238E27FC236}">
                <a16:creationId xmlns:a16="http://schemas.microsoft.com/office/drawing/2014/main" id="{37161AF2-B13D-9B18-6B76-771F1F349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029" y="2514600"/>
            <a:ext cx="4496381" cy="3562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6189F4E-365D-1013-95CE-F73EE5D29935}"/>
              </a:ext>
            </a:extLst>
          </p:cNvPr>
          <p:cNvSpPr txBox="1"/>
          <p:nvPr/>
        </p:nvSpPr>
        <p:spPr>
          <a:xfrm>
            <a:off x="5943600" y="2782669"/>
            <a:ext cx="5953467" cy="646331"/>
          </a:xfrm>
          <a:prstGeom prst="rect">
            <a:avLst/>
          </a:prstGeom>
          <a:noFill/>
        </p:spPr>
        <p:txBody>
          <a:bodyPr wrap="square" rtlCol="0">
            <a:spAutoFit/>
          </a:bodyPr>
          <a:lstStyle/>
          <a:p>
            <a:r>
              <a:rPr lang="en-US" dirty="0"/>
              <a:t>There is a variety of tools out there that allow you to override the MAC addresses of your NIC</a:t>
            </a:r>
          </a:p>
        </p:txBody>
      </p:sp>
      <p:sp>
        <p:nvSpPr>
          <p:cNvPr id="7" name="TextBox 6">
            <a:extLst>
              <a:ext uri="{FF2B5EF4-FFF2-40B4-BE49-F238E27FC236}">
                <a16:creationId xmlns:a16="http://schemas.microsoft.com/office/drawing/2014/main" id="{AA48BFD5-00D2-0CE5-1233-EAAFEAF0D1F5}"/>
              </a:ext>
            </a:extLst>
          </p:cNvPr>
          <p:cNvSpPr txBox="1"/>
          <p:nvPr/>
        </p:nvSpPr>
        <p:spPr>
          <a:xfrm>
            <a:off x="5943600" y="4099172"/>
            <a:ext cx="5856258" cy="646331"/>
          </a:xfrm>
          <a:prstGeom prst="rect">
            <a:avLst/>
          </a:prstGeom>
          <a:noFill/>
        </p:spPr>
        <p:txBody>
          <a:bodyPr wrap="square" rtlCol="0">
            <a:spAutoFit/>
          </a:bodyPr>
          <a:lstStyle/>
          <a:p>
            <a:r>
              <a:rPr lang="en-US" dirty="0" err="1"/>
              <a:t>Technitium</a:t>
            </a:r>
            <a:r>
              <a:rPr lang="en-US" dirty="0"/>
              <a:t> is one program that overrides Windows settings to spoof MAC addresses</a:t>
            </a:r>
          </a:p>
        </p:txBody>
      </p:sp>
    </p:spTree>
    <p:extLst>
      <p:ext uri="{BB962C8B-B14F-4D97-AF65-F5344CB8AC3E}">
        <p14:creationId xmlns:p14="http://schemas.microsoft.com/office/powerpoint/2010/main" val="577491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30</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4270721" cy="461665"/>
          </a:xfrm>
          <a:prstGeom prst="rect">
            <a:avLst/>
          </a:prstGeom>
          <a:noFill/>
        </p:spPr>
        <p:txBody>
          <a:bodyPr wrap="none" rtlCol="0">
            <a:spAutoFit/>
          </a:bodyPr>
          <a:lstStyle/>
          <a:p>
            <a:r>
              <a:rPr lang="en-US" sz="2400" b="1" dirty="0"/>
              <a:t>Intrusion Detection System</a:t>
            </a:r>
          </a:p>
        </p:txBody>
      </p:sp>
      <p:sp>
        <p:nvSpPr>
          <p:cNvPr id="3" name="TextBox 2">
            <a:extLst>
              <a:ext uri="{FF2B5EF4-FFF2-40B4-BE49-F238E27FC236}">
                <a16:creationId xmlns:a16="http://schemas.microsoft.com/office/drawing/2014/main" id="{B12954A7-C46F-7A47-0401-2C8104687D36}"/>
              </a:ext>
            </a:extLst>
          </p:cNvPr>
          <p:cNvSpPr txBox="1"/>
          <p:nvPr/>
        </p:nvSpPr>
        <p:spPr>
          <a:xfrm>
            <a:off x="762000" y="838200"/>
            <a:ext cx="8943474" cy="369332"/>
          </a:xfrm>
          <a:prstGeom prst="rect">
            <a:avLst/>
          </a:prstGeom>
          <a:noFill/>
        </p:spPr>
        <p:txBody>
          <a:bodyPr wrap="none" rtlCol="0">
            <a:spAutoFit/>
          </a:bodyPr>
          <a:lstStyle/>
          <a:p>
            <a:r>
              <a:rPr lang="en-US" dirty="0"/>
              <a:t>Stateless and Stateful firewalls are examples of </a:t>
            </a:r>
            <a:r>
              <a:rPr lang="en-US" b="1" dirty="0"/>
              <a:t>Intrusion Prevention Systems (IPS)</a:t>
            </a:r>
          </a:p>
        </p:txBody>
      </p:sp>
      <p:sp>
        <p:nvSpPr>
          <p:cNvPr id="9" name="TextBox 8">
            <a:extLst>
              <a:ext uri="{FF2B5EF4-FFF2-40B4-BE49-F238E27FC236}">
                <a16:creationId xmlns:a16="http://schemas.microsoft.com/office/drawing/2014/main" id="{0586DD7C-DDA3-F6F1-39DF-AD6F47C8B5D8}"/>
              </a:ext>
            </a:extLst>
          </p:cNvPr>
          <p:cNvSpPr txBox="1"/>
          <p:nvPr/>
        </p:nvSpPr>
        <p:spPr>
          <a:xfrm>
            <a:off x="265549" y="1295400"/>
            <a:ext cx="11660902" cy="646331"/>
          </a:xfrm>
          <a:prstGeom prst="rect">
            <a:avLst/>
          </a:prstGeom>
          <a:noFill/>
        </p:spPr>
        <p:txBody>
          <a:bodyPr wrap="square" rtlCol="0">
            <a:spAutoFit/>
          </a:bodyPr>
          <a:lstStyle/>
          <a:p>
            <a:r>
              <a:rPr lang="en-US" dirty="0"/>
              <a:t>There will be times where malicious packets will bypass the firewall, so we need another system </a:t>
            </a:r>
            <a:r>
              <a:rPr lang="en-US" i="1" dirty="0"/>
              <a:t>within </a:t>
            </a:r>
            <a:r>
              <a:rPr lang="en-US" dirty="0"/>
              <a:t>the network to detect potentially malicious traffic</a:t>
            </a:r>
          </a:p>
        </p:txBody>
      </p:sp>
      <p:sp>
        <p:nvSpPr>
          <p:cNvPr id="10" name="TextBox 9">
            <a:extLst>
              <a:ext uri="{FF2B5EF4-FFF2-40B4-BE49-F238E27FC236}">
                <a16:creationId xmlns:a16="http://schemas.microsoft.com/office/drawing/2014/main" id="{834C81F8-AB85-B512-225F-C10000B13089}"/>
              </a:ext>
            </a:extLst>
          </p:cNvPr>
          <p:cNvSpPr txBox="1"/>
          <p:nvPr/>
        </p:nvSpPr>
        <p:spPr>
          <a:xfrm>
            <a:off x="687814" y="3200400"/>
            <a:ext cx="10780286" cy="646331"/>
          </a:xfrm>
          <a:prstGeom prst="rect">
            <a:avLst/>
          </a:prstGeom>
          <a:noFill/>
        </p:spPr>
        <p:txBody>
          <a:bodyPr wrap="square" rtlCol="0">
            <a:spAutoFit/>
          </a:bodyPr>
          <a:lstStyle/>
          <a:p>
            <a:r>
              <a:rPr lang="en-US" dirty="0"/>
              <a:t>An </a:t>
            </a:r>
            <a:r>
              <a:rPr lang="en-US" b="1" dirty="0"/>
              <a:t>instruction detection system (IDS) </a:t>
            </a:r>
            <a:r>
              <a:rPr lang="en-US" dirty="0"/>
              <a:t>inspects packets will generate an alert when potentially malicious traffic is observed</a:t>
            </a:r>
          </a:p>
        </p:txBody>
      </p:sp>
      <p:sp>
        <p:nvSpPr>
          <p:cNvPr id="11" name="TextBox 10">
            <a:extLst>
              <a:ext uri="{FF2B5EF4-FFF2-40B4-BE49-F238E27FC236}">
                <a16:creationId xmlns:a16="http://schemas.microsoft.com/office/drawing/2014/main" id="{E4A183C8-ABD8-0B52-C400-BA55EB1D3B28}"/>
              </a:ext>
            </a:extLst>
          </p:cNvPr>
          <p:cNvSpPr txBox="1"/>
          <p:nvPr/>
        </p:nvSpPr>
        <p:spPr>
          <a:xfrm>
            <a:off x="2971800" y="1965067"/>
            <a:ext cx="5981125" cy="1200329"/>
          </a:xfrm>
          <a:prstGeom prst="rect">
            <a:avLst/>
          </a:prstGeom>
          <a:noFill/>
        </p:spPr>
        <p:txBody>
          <a:bodyPr wrap="none" rtlCol="0">
            <a:spAutoFit/>
          </a:bodyPr>
          <a:lstStyle/>
          <a:p>
            <a:r>
              <a:rPr lang="en-US" dirty="0"/>
              <a:t>To detect attacks, we need to perform </a:t>
            </a:r>
            <a:r>
              <a:rPr lang="en-US" b="1" dirty="0"/>
              <a:t>deeper</a:t>
            </a:r>
            <a:r>
              <a:rPr lang="en-US" dirty="0"/>
              <a:t> inspection</a:t>
            </a:r>
          </a:p>
          <a:p>
            <a:pPr marL="285750" indent="-285750">
              <a:buFont typeface="Wingdings" panose="05000000000000000000" pitchFamily="2" charset="2"/>
              <a:buChar char="à"/>
            </a:pPr>
            <a:r>
              <a:rPr lang="en-US" dirty="0">
                <a:sym typeface="Wingdings" panose="05000000000000000000" pitchFamily="2" charset="2"/>
              </a:rPr>
              <a:t>A series of packets</a:t>
            </a:r>
          </a:p>
          <a:p>
            <a:pPr marL="285750" indent="-285750">
              <a:buFont typeface="Wingdings" panose="05000000000000000000" pitchFamily="2" charset="2"/>
              <a:buChar char="à"/>
            </a:pPr>
            <a:r>
              <a:rPr lang="en-US" dirty="0">
                <a:sym typeface="Wingdings" panose="05000000000000000000" pitchFamily="2" charset="2"/>
              </a:rPr>
              <a:t>The context of a packet</a:t>
            </a:r>
          </a:p>
          <a:p>
            <a:pPr marL="285750" indent="-285750">
              <a:buFont typeface="Wingdings" panose="05000000000000000000" pitchFamily="2" charset="2"/>
              <a:buChar char="à"/>
            </a:pPr>
            <a:r>
              <a:rPr lang="en-US" dirty="0">
                <a:sym typeface="Wingdings" panose="05000000000000000000" pitchFamily="2" charset="2"/>
              </a:rPr>
              <a:t>Application Data of a Packet</a:t>
            </a:r>
            <a:endParaRPr lang="en-US" dirty="0"/>
          </a:p>
        </p:txBody>
      </p:sp>
    </p:spTree>
    <p:extLst>
      <p:ext uri="{BB962C8B-B14F-4D97-AF65-F5344CB8AC3E}">
        <p14:creationId xmlns:p14="http://schemas.microsoft.com/office/powerpoint/2010/main" val="739846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31</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4270721" cy="461665"/>
          </a:xfrm>
          <a:prstGeom prst="rect">
            <a:avLst/>
          </a:prstGeom>
          <a:noFill/>
        </p:spPr>
        <p:txBody>
          <a:bodyPr wrap="none" rtlCol="0">
            <a:spAutoFit/>
          </a:bodyPr>
          <a:lstStyle/>
          <a:p>
            <a:r>
              <a:rPr lang="en-US" sz="2400" b="1" dirty="0"/>
              <a:t>Intrusion Detection System</a:t>
            </a:r>
          </a:p>
        </p:txBody>
      </p:sp>
      <p:sp>
        <p:nvSpPr>
          <p:cNvPr id="3" name="TextBox 2">
            <a:extLst>
              <a:ext uri="{FF2B5EF4-FFF2-40B4-BE49-F238E27FC236}">
                <a16:creationId xmlns:a16="http://schemas.microsoft.com/office/drawing/2014/main" id="{B12954A7-C46F-7A47-0401-2C8104687D36}"/>
              </a:ext>
            </a:extLst>
          </p:cNvPr>
          <p:cNvSpPr txBox="1"/>
          <p:nvPr/>
        </p:nvSpPr>
        <p:spPr>
          <a:xfrm>
            <a:off x="762000" y="838200"/>
            <a:ext cx="8943474" cy="369332"/>
          </a:xfrm>
          <a:prstGeom prst="rect">
            <a:avLst/>
          </a:prstGeom>
          <a:noFill/>
        </p:spPr>
        <p:txBody>
          <a:bodyPr wrap="none" rtlCol="0">
            <a:spAutoFit/>
          </a:bodyPr>
          <a:lstStyle/>
          <a:p>
            <a:r>
              <a:rPr lang="en-US" dirty="0"/>
              <a:t>Stateless and Stateful firewalls are examples of </a:t>
            </a:r>
            <a:r>
              <a:rPr lang="en-US" b="1" dirty="0"/>
              <a:t>Intrusion Prevention Systems (IPS)</a:t>
            </a:r>
          </a:p>
        </p:txBody>
      </p:sp>
      <p:sp>
        <p:nvSpPr>
          <p:cNvPr id="9" name="TextBox 8">
            <a:extLst>
              <a:ext uri="{FF2B5EF4-FFF2-40B4-BE49-F238E27FC236}">
                <a16:creationId xmlns:a16="http://schemas.microsoft.com/office/drawing/2014/main" id="{0586DD7C-DDA3-F6F1-39DF-AD6F47C8B5D8}"/>
              </a:ext>
            </a:extLst>
          </p:cNvPr>
          <p:cNvSpPr txBox="1"/>
          <p:nvPr/>
        </p:nvSpPr>
        <p:spPr>
          <a:xfrm>
            <a:off x="265549" y="1295400"/>
            <a:ext cx="11660902" cy="646331"/>
          </a:xfrm>
          <a:prstGeom prst="rect">
            <a:avLst/>
          </a:prstGeom>
          <a:noFill/>
        </p:spPr>
        <p:txBody>
          <a:bodyPr wrap="square" rtlCol="0">
            <a:spAutoFit/>
          </a:bodyPr>
          <a:lstStyle/>
          <a:p>
            <a:r>
              <a:rPr lang="en-US" dirty="0"/>
              <a:t>There will be times where malicious packets will bypass the firewall, so we need another system </a:t>
            </a:r>
            <a:r>
              <a:rPr lang="en-US" i="1" dirty="0"/>
              <a:t>within </a:t>
            </a:r>
            <a:r>
              <a:rPr lang="en-US" dirty="0"/>
              <a:t>the network to detect potentially malicious traffic</a:t>
            </a:r>
          </a:p>
        </p:txBody>
      </p:sp>
      <p:sp>
        <p:nvSpPr>
          <p:cNvPr id="10" name="TextBox 9">
            <a:extLst>
              <a:ext uri="{FF2B5EF4-FFF2-40B4-BE49-F238E27FC236}">
                <a16:creationId xmlns:a16="http://schemas.microsoft.com/office/drawing/2014/main" id="{834C81F8-AB85-B512-225F-C10000B13089}"/>
              </a:ext>
            </a:extLst>
          </p:cNvPr>
          <p:cNvSpPr txBox="1"/>
          <p:nvPr/>
        </p:nvSpPr>
        <p:spPr>
          <a:xfrm>
            <a:off x="687814" y="3200400"/>
            <a:ext cx="10780286" cy="646331"/>
          </a:xfrm>
          <a:prstGeom prst="rect">
            <a:avLst/>
          </a:prstGeom>
          <a:noFill/>
        </p:spPr>
        <p:txBody>
          <a:bodyPr wrap="square" rtlCol="0">
            <a:spAutoFit/>
          </a:bodyPr>
          <a:lstStyle/>
          <a:p>
            <a:r>
              <a:rPr lang="en-US" dirty="0"/>
              <a:t>An </a:t>
            </a:r>
            <a:r>
              <a:rPr lang="en-US" b="1" dirty="0"/>
              <a:t>instruction detection system (IDS) </a:t>
            </a:r>
            <a:r>
              <a:rPr lang="en-US" dirty="0"/>
              <a:t>inspects packets will generate an alert when potentially malicious traffic is observed</a:t>
            </a:r>
          </a:p>
        </p:txBody>
      </p:sp>
      <p:sp>
        <p:nvSpPr>
          <p:cNvPr id="11" name="TextBox 10">
            <a:extLst>
              <a:ext uri="{FF2B5EF4-FFF2-40B4-BE49-F238E27FC236}">
                <a16:creationId xmlns:a16="http://schemas.microsoft.com/office/drawing/2014/main" id="{E4A183C8-ABD8-0B52-C400-BA55EB1D3B28}"/>
              </a:ext>
            </a:extLst>
          </p:cNvPr>
          <p:cNvSpPr txBox="1"/>
          <p:nvPr/>
        </p:nvSpPr>
        <p:spPr>
          <a:xfrm>
            <a:off x="2971800" y="1965067"/>
            <a:ext cx="5981125" cy="1200329"/>
          </a:xfrm>
          <a:prstGeom prst="rect">
            <a:avLst/>
          </a:prstGeom>
          <a:noFill/>
        </p:spPr>
        <p:txBody>
          <a:bodyPr wrap="none" rtlCol="0">
            <a:spAutoFit/>
          </a:bodyPr>
          <a:lstStyle/>
          <a:p>
            <a:r>
              <a:rPr lang="en-US" dirty="0"/>
              <a:t>To detect attacks, we need to perform </a:t>
            </a:r>
            <a:r>
              <a:rPr lang="en-US" b="1" dirty="0"/>
              <a:t>deeper</a:t>
            </a:r>
            <a:r>
              <a:rPr lang="en-US" dirty="0"/>
              <a:t> inspection</a:t>
            </a:r>
          </a:p>
          <a:p>
            <a:pPr marL="285750" indent="-285750">
              <a:buFont typeface="Wingdings" panose="05000000000000000000" pitchFamily="2" charset="2"/>
              <a:buChar char="à"/>
            </a:pPr>
            <a:r>
              <a:rPr lang="en-US" dirty="0">
                <a:sym typeface="Wingdings" panose="05000000000000000000" pitchFamily="2" charset="2"/>
              </a:rPr>
              <a:t>A series of packets</a:t>
            </a:r>
          </a:p>
          <a:p>
            <a:pPr marL="285750" indent="-285750">
              <a:buFont typeface="Wingdings" panose="05000000000000000000" pitchFamily="2" charset="2"/>
              <a:buChar char="à"/>
            </a:pPr>
            <a:r>
              <a:rPr lang="en-US" dirty="0">
                <a:sym typeface="Wingdings" panose="05000000000000000000" pitchFamily="2" charset="2"/>
              </a:rPr>
              <a:t>The context of a packet</a:t>
            </a:r>
          </a:p>
          <a:p>
            <a:pPr marL="285750" indent="-285750">
              <a:buFont typeface="Wingdings" panose="05000000000000000000" pitchFamily="2" charset="2"/>
              <a:buChar char="à"/>
            </a:pPr>
            <a:r>
              <a:rPr lang="en-US" dirty="0">
                <a:sym typeface="Wingdings" panose="05000000000000000000" pitchFamily="2" charset="2"/>
              </a:rPr>
              <a:t>Application Data of a Packet</a:t>
            </a:r>
            <a:endParaRPr lang="en-US" dirty="0"/>
          </a:p>
        </p:txBody>
      </p:sp>
      <p:sp>
        <p:nvSpPr>
          <p:cNvPr id="4" name="TextBox 3">
            <a:extLst>
              <a:ext uri="{FF2B5EF4-FFF2-40B4-BE49-F238E27FC236}">
                <a16:creationId xmlns:a16="http://schemas.microsoft.com/office/drawing/2014/main" id="{03249EB7-257B-4E19-34F8-16B2AE79F97B}"/>
              </a:ext>
            </a:extLst>
          </p:cNvPr>
          <p:cNvSpPr txBox="1"/>
          <p:nvPr/>
        </p:nvSpPr>
        <p:spPr>
          <a:xfrm>
            <a:off x="533400" y="4724400"/>
            <a:ext cx="5472973" cy="461665"/>
          </a:xfrm>
          <a:prstGeom prst="rect">
            <a:avLst/>
          </a:prstGeom>
          <a:noFill/>
        </p:spPr>
        <p:txBody>
          <a:bodyPr wrap="none" rtlCol="0">
            <a:spAutoFit/>
          </a:bodyPr>
          <a:lstStyle/>
          <a:p>
            <a:r>
              <a:rPr lang="en-US" sz="2400" dirty="0">
                <a:highlight>
                  <a:srgbClr val="00FF00"/>
                </a:highlight>
              </a:rPr>
              <a:t>What might suspicious traffic look like?</a:t>
            </a:r>
          </a:p>
        </p:txBody>
      </p:sp>
    </p:spTree>
    <p:extLst>
      <p:ext uri="{BB962C8B-B14F-4D97-AF65-F5344CB8AC3E}">
        <p14:creationId xmlns:p14="http://schemas.microsoft.com/office/powerpoint/2010/main" val="3747731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32</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4270721" cy="461665"/>
          </a:xfrm>
          <a:prstGeom prst="rect">
            <a:avLst/>
          </a:prstGeom>
          <a:noFill/>
        </p:spPr>
        <p:txBody>
          <a:bodyPr wrap="none" rtlCol="0">
            <a:spAutoFit/>
          </a:bodyPr>
          <a:lstStyle/>
          <a:p>
            <a:r>
              <a:rPr lang="en-US" sz="2400" b="1" dirty="0"/>
              <a:t>Intrusion Detection System</a:t>
            </a:r>
          </a:p>
        </p:txBody>
      </p:sp>
      <p:sp>
        <p:nvSpPr>
          <p:cNvPr id="3" name="TextBox 2">
            <a:extLst>
              <a:ext uri="{FF2B5EF4-FFF2-40B4-BE49-F238E27FC236}">
                <a16:creationId xmlns:a16="http://schemas.microsoft.com/office/drawing/2014/main" id="{B12954A7-C46F-7A47-0401-2C8104687D36}"/>
              </a:ext>
            </a:extLst>
          </p:cNvPr>
          <p:cNvSpPr txBox="1"/>
          <p:nvPr/>
        </p:nvSpPr>
        <p:spPr>
          <a:xfrm>
            <a:off x="762000" y="838200"/>
            <a:ext cx="8943474" cy="369332"/>
          </a:xfrm>
          <a:prstGeom prst="rect">
            <a:avLst/>
          </a:prstGeom>
          <a:noFill/>
        </p:spPr>
        <p:txBody>
          <a:bodyPr wrap="none" rtlCol="0">
            <a:spAutoFit/>
          </a:bodyPr>
          <a:lstStyle/>
          <a:p>
            <a:r>
              <a:rPr lang="en-US" dirty="0"/>
              <a:t>Stateless and Stateful firewalls are examples of </a:t>
            </a:r>
            <a:r>
              <a:rPr lang="en-US" b="1" dirty="0"/>
              <a:t>Intrusion Prevention Systems (IPS)</a:t>
            </a:r>
          </a:p>
        </p:txBody>
      </p:sp>
      <p:sp>
        <p:nvSpPr>
          <p:cNvPr id="9" name="TextBox 8">
            <a:extLst>
              <a:ext uri="{FF2B5EF4-FFF2-40B4-BE49-F238E27FC236}">
                <a16:creationId xmlns:a16="http://schemas.microsoft.com/office/drawing/2014/main" id="{0586DD7C-DDA3-F6F1-39DF-AD6F47C8B5D8}"/>
              </a:ext>
            </a:extLst>
          </p:cNvPr>
          <p:cNvSpPr txBox="1"/>
          <p:nvPr/>
        </p:nvSpPr>
        <p:spPr>
          <a:xfrm>
            <a:off x="265549" y="1295400"/>
            <a:ext cx="11660902" cy="646331"/>
          </a:xfrm>
          <a:prstGeom prst="rect">
            <a:avLst/>
          </a:prstGeom>
          <a:noFill/>
        </p:spPr>
        <p:txBody>
          <a:bodyPr wrap="square" rtlCol="0">
            <a:spAutoFit/>
          </a:bodyPr>
          <a:lstStyle/>
          <a:p>
            <a:r>
              <a:rPr lang="en-US" dirty="0"/>
              <a:t>There will be times where malicious packets will bypass the firewall, so we need another system </a:t>
            </a:r>
            <a:r>
              <a:rPr lang="en-US" i="1" dirty="0"/>
              <a:t>within </a:t>
            </a:r>
            <a:r>
              <a:rPr lang="en-US" dirty="0"/>
              <a:t>the network to detect potentially malicious traffic</a:t>
            </a:r>
          </a:p>
        </p:txBody>
      </p:sp>
      <p:sp>
        <p:nvSpPr>
          <p:cNvPr id="10" name="TextBox 9">
            <a:extLst>
              <a:ext uri="{FF2B5EF4-FFF2-40B4-BE49-F238E27FC236}">
                <a16:creationId xmlns:a16="http://schemas.microsoft.com/office/drawing/2014/main" id="{834C81F8-AB85-B512-225F-C10000B13089}"/>
              </a:ext>
            </a:extLst>
          </p:cNvPr>
          <p:cNvSpPr txBox="1"/>
          <p:nvPr/>
        </p:nvSpPr>
        <p:spPr>
          <a:xfrm>
            <a:off x="687814" y="3200400"/>
            <a:ext cx="10780286" cy="646331"/>
          </a:xfrm>
          <a:prstGeom prst="rect">
            <a:avLst/>
          </a:prstGeom>
          <a:noFill/>
        </p:spPr>
        <p:txBody>
          <a:bodyPr wrap="square" rtlCol="0">
            <a:spAutoFit/>
          </a:bodyPr>
          <a:lstStyle/>
          <a:p>
            <a:r>
              <a:rPr lang="en-US" dirty="0"/>
              <a:t>An </a:t>
            </a:r>
            <a:r>
              <a:rPr lang="en-US" b="1" dirty="0"/>
              <a:t>instruction detection system (IDS) </a:t>
            </a:r>
            <a:r>
              <a:rPr lang="en-US" dirty="0"/>
              <a:t>inspects packets will generate an alert when potentially malicious traffic is observed</a:t>
            </a:r>
          </a:p>
        </p:txBody>
      </p:sp>
      <p:sp>
        <p:nvSpPr>
          <p:cNvPr id="11" name="TextBox 10">
            <a:extLst>
              <a:ext uri="{FF2B5EF4-FFF2-40B4-BE49-F238E27FC236}">
                <a16:creationId xmlns:a16="http://schemas.microsoft.com/office/drawing/2014/main" id="{E4A183C8-ABD8-0B52-C400-BA55EB1D3B28}"/>
              </a:ext>
            </a:extLst>
          </p:cNvPr>
          <p:cNvSpPr txBox="1"/>
          <p:nvPr/>
        </p:nvSpPr>
        <p:spPr>
          <a:xfrm>
            <a:off x="2971800" y="1965067"/>
            <a:ext cx="5981125" cy="1200329"/>
          </a:xfrm>
          <a:prstGeom prst="rect">
            <a:avLst/>
          </a:prstGeom>
          <a:noFill/>
        </p:spPr>
        <p:txBody>
          <a:bodyPr wrap="none" rtlCol="0">
            <a:spAutoFit/>
          </a:bodyPr>
          <a:lstStyle/>
          <a:p>
            <a:r>
              <a:rPr lang="en-US" dirty="0"/>
              <a:t>To detect attacks, we need to perform </a:t>
            </a:r>
            <a:r>
              <a:rPr lang="en-US" b="1" dirty="0"/>
              <a:t>deeper</a:t>
            </a:r>
            <a:r>
              <a:rPr lang="en-US" dirty="0"/>
              <a:t> inspection</a:t>
            </a:r>
          </a:p>
          <a:p>
            <a:pPr marL="285750" indent="-285750">
              <a:buFont typeface="Wingdings" panose="05000000000000000000" pitchFamily="2" charset="2"/>
              <a:buChar char="à"/>
            </a:pPr>
            <a:r>
              <a:rPr lang="en-US" dirty="0">
                <a:sym typeface="Wingdings" panose="05000000000000000000" pitchFamily="2" charset="2"/>
              </a:rPr>
              <a:t>A series of packets</a:t>
            </a:r>
          </a:p>
          <a:p>
            <a:pPr marL="285750" indent="-285750">
              <a:buFont typeface="Wingdings" panose="05000000000000000000" pitchFamily="2" charset="2"/>
              <a:buChar char="à"/>
            </a:pPr>
            <a:r>
              <a:rPr lang="en-US" dirty="0">
                <a:sym typeface="Wingdings" panose="05000000000000000000" pitchFamily="2" charset="2"/>
              </a:rPr>
              <a:t>The context of a packet</a:t>
            </a:r>
          </a:p>
          <a:p>
            <a:pPr marL="285750" indent="-285750">
              <a:buFont typeface="Wingdings" panose="05000000000000000000" pitchFamily="2" charset="2"/>
              <a:buChar char="à"/>
            </a:pPr>
            <a:r>
              <a:rPr lang="en-US" dirty="0">
                <a:sym typeface="Wingdings" panose="05000000000000000000" pitchFamily="2" charset="2"/>
              </a:rPr>
              <a:t>Application Data of a Packet</a:t>
            </a:r>
            <a:endParaRPr lang="en-US" dirty="0"/>
          </a:p>
        </p:txBody>
      </p:sp>
      <p:sp>
        <p:nvSpPr>
          <p:cNvPr id="5" name="TextBox 4">
            <a:extLst>
              <a:ext uri="{FF2B5EF4-FFF2-40B4-BE49-F238E27FC236}">
                <a16:creationId xmlns:a16="http://schemas.microsoft.com/office/drawing/2014/main" id="{6C92C505-9D5F-0108-85FC-BE890C81F26A}"/>
              </a:ext>
            </a:extLst>
          </p:cNvPr>
          <p:cNvSpPr txBox="1"/>
          <p:nvPr/>
        </p:nvSpPr>
        <p:spPr>
          <a:xfrm>
            <a:off x="800100" y="4320570"/>
            <a:ext cx="7293984" cy="1569660"/>
          </a:xfrm>
          <a:prstGeom prst="rect">
            <a:avLst/>
          </a:prstGeom>
          <a:noFill/>
        </p:spPr>
        <p:txBody>
          <a:bodyPr wrap="none" rtlCol="0">
            <a:spAutoFit/>
          </a:bodyPr>
          <a:lstStyle/>
          <a:p>
            <a:r>
              <a:rPr lang="en-US" sz="2400" dirty="0"/>
              <a:t>What might suspicious traffic look like?</a:t>
            </a:r>
          </a:p>
          <a:p>
            <a:pPr marL="342900" indent="-342900">
              <a:buFont typeface="Wingdings" panose="05000000000000000000" pitchFamily="2" charset="2"/>
              <a:buChar char="à"/>
            </a:pPr>
            <a:r>
              <a:rPr lang="en-US" sz="2400" dirty="0">
                <a:sym typeface="Wingdings" panose="05000000000000000000" pitchFamily="2" charset="2"/>
              </a:rPr>
              <a:t>Communication with foreign, unknown IP address</a:t>
            </a:r>
          </a:p>
          <a:p>
            <a:pPr marL="342900" indent="-342900">
              <a:buFont typeface="Wingdings" panose="05000000000000000000" pitchFamily="2" charset="2"/>
              <a:buChar char="à"/>
            </a:pPr>
            <a:r>
              <a:rPr lang="en-US" sz="2400" dirty="0">
                <a:sym typeface="Wingdings" panose="05000000000000000000" pitchFamily="2" charset="2"/>
              </a:rPr>
              <a:t>Unauthorized web traffic</a:t>
            </a:r>
          </a:p>
          <a:p>
            <a:pPr marL="342900" indent="-342900">
              <a:buFont typeface="Wingdings" panose="05000000000000000000" pitchFamily="2" charset="2"/>
              <a:buChar char="à"/>
            </a:pPr>
            <a:r>
              <a:rPr lang="en-US" sz="2400" dirty="0">
                <a:sym typeface="Wingdings" panose="05000000000000000000" pitchFamily="2" charset="2"/>
              </a:rPr>
              <a:t>A large spike in traffic</a:t>
            </a:r>
            <a:endParaRPr lang="en-US" sz="2400" dirty="0"/>
          </a:p>
        </p:txBody>
      </p:sp>
    </p:spTree>
    <p:extLst>
      <p:ext uri="{BB962C8B-B14F-4D97-AF65-F5344CB8AC3E}">
        <p14:creationId xmlns:p14="http://schemas.microsoft.com/office/powerpoint/2010/main" val="4136211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33</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4270721" cy="461665"/>
          </a:xfrm>
          <a:prstGeom prst="rect">
            <a:avLst/>
          </a:prstGeom>
          <a:noFill/>
        </p:spPr>
        <p:txBody>
          <a:bodyPr wrap="none" rtlCol="0">
            <a:spAutoFit/>
          </a:bodyPr>
          <a:lstStyle/>
          <a:p>
            <a:r>
              <a:rPr lang="en-US" sz="2400" b="1" dirty="0"/>
              <a:t>Intrusion Detection System</a:t>
            </a:r>
          </a:p>
        </p:txBody>
      </p:sp>
      <p:sp>
        <p:nvSpPr>
          <p:cNvPr id="4" name="TextBox 3">
            <a:extLst>
              <a:ext uri="{FF2B5EF4-FFF2-40B4-BE49-F238E27FC236}">
                <a16:creationId xmlns:a16="http://schemas.microsoft.com/office/drawing/2014/main" id="{049E6E82-9E4F-A85B-1390-4CF997466360}"/>
              </a:ext>
            </a:extLst>
          </p:cNvPr>
          <p:cNvSpPr txBox="1"/>
          <p:nvPr/>
        </p:nvSpPr>
        <p:spPr>
          <a:xfrm>
            <a:off x="457200" y="990600"/>
            <a:ext cx="4147289" cy="923330"/>
          </a:xfrm>
          <a:prstGeom prst="rect">
            <a:avLst/>
          </a:prstGeom>
          <a:noFill/>
        </p:spPr>
        <p:txBody>
          <a:bodyPr wrap="none" rtlCol="0">
            <a:spAutoFit/>
          </a:bodyPr>
          <a:lstStyle/>
          <a:p>
            <a:r>
              <a:rPr lang="en-US" dirty="0"/>
              <a:t>Two types – </a:t>
            </a:r>
          </a:p>
          <a:p>
            <a:endParaRPr lang="en-US" dirty="0"/>
          </a:p>
          <a:p>
            <a:r>
              <a:rPr lang="en-US" dirty="0"/>
              <a:t>1. Signature-Based Detection Systems</a:t>
            </a:r>
          </a:p>
        </p:txBody>
      </p:sp>
      <p:sp>
        <p:nvSpPr>
          <p:cNvPr id="7" name="TextBox 6">
            <a:extLst>
              <a:ext uri="{FF2B5EF4-FFF2-40B4-BE49-F238E27FC236}">
                <a16:creationId xmlns:a16="http://schemas.microsoft.com/office/drawing/2014/main" id="{FE2713E1-2B8D-24B8-4BE9-D0EB4C8A3287}"/>
              </a:ext>
            </a:extLst>
          </p:cNvPr>
          <p:cNvSpPr txBox="1"/>
          <p:nvPr/>
        </p:nvSpPr>
        <p:spPr>
          <a:xfrm>
            <a:off x="609600" y="2029599"/>
            <a:ext cx="7327647" cy="369332"/>
          </a:xfrm>
          <a:prstGeom prst="rect">
            <a:avLst/>
          </a:prstGeom>
          <a:noFill/>
        </p:spPr>
        <p:txBody>
          <a:bodyPr wrap="none" rtlCol="0">
            <a:spAutoFit/>
          </a:bodyPr>
          <a:lstStyle/>
          <a:p>
            <a:r>
              <a:rPr lang="en-US" dirty="0"/>
              <a:t>Maintain a large database of </a:t>
            </a:r>
            <a:r>
              <a:rPr lang="en-US" b="1" dirty="0"/>
              <a:t>known</a:t>
            </a:r>
            <a:r>
              <a:rPr lang="en-US" dirty="0"/>
              <a:t> “signatures” for malicious packets</a:t>
            </a:r>
          </a:p>
        </p:txBody>
      </p:sp>
      <p:sp>
        <p:nvSpPr>
          <p:cNvPr id="8" name="TextBox 7">
            <a:extLst>
              <a:ext uri="{FF2B5EF4-FFF2-40B4-BE49-F238E27FC236}">
                <a16:creationId xmlns:a16="http://schemas.microsoft.com/office/drawing/2014/main" id="{5916D381-6528-A575-B735-5ED80BB8D19E}"/>
              </a:ext>
            </a:extLst>
          </p:cNvPr>
          <p:cNvSpPr txBox="1"/>
          <p:nvPr/>
        </p:nvSpPr>
        <p:spPr>
          <a:xfrm flipH="1">
            <a:off x="585061" y="3368933"/>
            <a:ext cx="5897881" cy="369332"/>
          </a:xfrm>
          <a:prstGeom prst="rect">
            <a:avLst/>
          </a:prstGeom>
          <a:noFill/>
        </p:spPr>
        <p:txBody>
          <a:bodyPr wrap="square" rtlCol="0">
            <a:spAutoFit/>
          </a:bodyPr>
          <a:lstStyle/>
          <a:p>
            <a:r>
              <a:rPr lang="en-US" dirty="0"/>
              <a:t>When would signature-based detection </a:t>
            </a:r>
            <a:r>
              <a:rPr lang="en-US" b="1" dirty="0"/>
              <a:t>not work ?</a:t>
            </a:r>
            <a:endParaRPr lang="en-US" dirty="0"/>
          </a:p>
        </p:txBody>
      </p:sp>
      <p:sp>
        <p:nvSpPr>
          <p:cNvPr id="12" name="TextBox 11">
            <a:extLst>
              <a:ext uri="{FF2B5EF4-FFF2-40B4-BE49-F238E27FC236}">
                <a16:creationId xmlns:a16="http://schemas.microsoft.com/office/drawing/2014/main" id="{AE96A39B-A28F-8EC0-273A-9E964F69DC58}"/>
              </a:ext>
            </a:extLst>
          </p:cNvPr>
          <p:cNvSpPr txBox="1"/>
          <p:nvPr/>
        </p:nvSpPr>
        <p:spPr>
          <a:xfrm>
            <a:off x="838200" y="2329934"/>
            <a:ext cx="6686446" cy="923330"/>
          </a:xfrm>
          <a:prstGeom prst="rect">
            <a:avLst/>
          </a:prstGeom>
          <a:noFill/>
        </p:spPr>
        <p:txBody>
          <a:bodyPr wrap="none" rtlCol="0">
            <a:spAutoFit/>
          </a:bodyPr>
          <a:lstStyle/>
          <a:p>
            <a:r>
              <a:rPr lang="en-US" dirty="0"/>
              <a:t>-- Malicious IP addresses or URLs         -- Email Addresses</a:t>
            </a:r>
          </a:p>
          <a:p>
            <a:r>
              <a:rPr lang="en-US" dirty="0"/>
              <a:t>-- Specific String of Bits                          -- File/Message Hashes</a:t>
            </a:r>
          </a:p>
          <a:p>
            <a:r>
              <a:rPr lang="en-US" dirty="0"/>
              <a:t>-- Protocol Specific (</a:t>
            </a:r>
            <a:r>
              <a:rPr lang="en-US" dirty="0" err="1"/>
              <a:t>nmap</a:t>
            </a:r>
            <a:r>
              <a:rPr lang="en-US" dirty="0"/>
              <a:t>)</a:t>
            </a:r>
          </a:p>
        </p:txBody>
      </p:sp>
    </p:spTree>
    <p:extLst>
      <p:ext uri="{BB962C8B-B14F-4D97-AF65-F5344CB8AC3E}">
        <p14:creationId xmlns:p14="http://schemas.microsoft.com/office/powerpoint/2010/main" val="1419707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34</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4270721" cy="461665"/>
          </a:xfrm>
          <a:prstGeom prst="rect">
            <a:avLst/>
          </a:prstGeom>
          <a:noFill/>
        </p:spPr>
        <p:txBody>
          <a:bodyPr wrap="none" rtlCol="0">
            <a:spAutoFit/>
          </a:bodyPr>
          <a:lstStyle/>
          <a:p>
            <a:r>
              <a:rPr lang="en-US" sz="2400" b="1" dirty="0"/>
              <a:t>Intrusion Detection System</a:t>
            </a:r>
          </a:p>
        </p:txBody>
      </p:sp>
      <p:sp>
        <p:nvSpPr>
          <p:cNvPr id="4" name="TextBox 3">
            <a:extLst>
              <a:ext uri="{FF2B5EF4-FFF2-40B4-BE49-F238E27FC236}">
                <a16:creationId xmlns:a16="http://schemas.microsoft.com/office/drawing/2014/main" id="{049E6E82-9E4F-A85B-1390-4CF997466360}"/>
              </a:ext>
            </a:extLst>
          </p:cNvPr>
          <p:cNvSpPr txBox="1"/>
          <p:nvPr/>
        </p:nvSpPr>
        <p:spPr>
          <a:xfrm>
            <a:off x="457200" y="990600"/>
            <a:ext cx="4147289" cy="923330"/>
          </a:xfrm>
          <a:prstGeom prst="rect">
            <a:avLst/>
          </a:prstGeom>
          <a:noFill/>
        </p:spPr>
        <p:txBody>
          <a:bodyPr wrap="none" rtlCol="0">
            <a:spAutoFit/>
          </a:bodyPr>
          <a:lstStyle/>
          <a:p>
            <a:r>
              <a:rPr lang="en-US" dirty="0"/>
              <a:t>Two types – </a:t>
            </a:r>
          </a:p>
          <a:p>
            <a:endParaRPr lang="en-US" dirty="0"/>
          </a:p>
          <a:p>
            <a:r>
              <a:rPr lang="en-US" dirty="0"/>
              <a:t>1. Signature-Based Detection Systems</a:t>
            </a:r>
          </a:p>
        </p:txBody>
      </p:sp>
      <p:sp>
        <p:nvSpPr>
          <p:cNvPr id="7" name="TextBox 6">
            <a:extLst>
              <a:ext uri="{FF2B5EF4-FFF2-40B4-BE49-F238E27FC236}">
                <a16:creationId xmlns:a16="http://schemas.microsoft.com/office/drawing/2014/main" id="{FE2713E1-2B8D-24B8-4BE9-D0EB4C8A3287}"/>
              </a:ext>
            </a:extLst>
          </p:cNvPr>
          <p:cNvSpPr txBox="1"/>
          <p:nvPr/>
        </p:nvSpPr>
        <p:spPr>
          <a:xfrm>
            <a:off x="609600" y="2029599"/>
            <a:ext cx="7327647" cy="369332"/>
          </a:xfrm>
          <a:prstGeom prst="rect">
            <a:avLst/>
          </a:prstGeom>
          <a:noFill/>
        </p:spPr>
        <p:txBody>
          <a:bodyPr wrap="none" rtlCol="0">
            <a:spAutoFit/>
          </a:bodyPr>
          <a:lstStyle/>
          <a:p>
            <a:r>
              <a:rPr lang="en-US" dirty="0"/>
              <a:t>Maintain a large database of </a:t>
            </a:r>
            <a:r>
              <a:rPr lang="en-US" b="1" dirty="0"/>
              <a:t>known</a:t>
            </a:r>
            <a:r>
              <a:rPr lang="en-US" dirty="0"/>
              <a:t> “signatures” for malicious packets</a:t>
            </a:r>
          </a:p>
        </p:txBody>
      </p:sp>
      <p:sp>
        <p:nvSpPr>
          <p:cNvPr id="8" name="TextBox 7">
            <a:extLst>
              <a:ext uri="{FF2B5EF4-FFF2-40B4-BE49-F238E27FC236}">
                <a16:creationId xmlns:a16="http://schemas.microsoft.com/office/drawing/2014/main" id="{5916D381-6528-A575-B735-5ED80BB8D19E}"/>
              </a:ext>
            </a:extLst>
          </p:cNvPr>
          <p:cNvSpPr txBox="1"/>
          <p:nvPr/>
        </p:nvSpPr>
        <p:spPr>
          <a:xfrm flipH="1">
            <a:off x="585061" y="3368933"/>
            <a:ext cx="5897881" cy="369332"/>
          </a:xfrm>
          <a:prstGeom prst="rect">
            <a:avLst/>
          </a:prstGeom>
          <a:noFill/>
        </p:spPr>
        <p:txBody>
          <a:bodyPr wrap="square" rtlCol="0">
            <a:spAutoFit/>
          </a:bodyPr>
          <a:lstStyle/>
          <a:p>
            <a:r>
              <a:rPr lang="en-US" dirty="0"/>
              <a:t>When would signature-based detection </a:t>
            </a:r>
            <a:r>
              <a:rPr lang="en-US" b="1" dirty="0"/>
              <a:t>not work ?</a:t>
            </a:r>
            <a:endParaRPr lang="en-US" dirty="0"/>
          </a:p>
        </p:txBody>
      </p:sp>
      <p:sp>
        <p:nvSpPr>
          <p:cNvPr id="12" name="TextBox 11">
            <a:extLst>
              <a:ext uri="{FF2B5EF4-FFF2-40B4-BE49-F238E27FC236}">
                <a16:creationId xmlns:a16="http://schemas.microsoft.com/office/drawing/2014/main" id="{AE96A39B-A28F-8EC0-273A-9E964F69DC58}"/>
              </a:ext>
            </a:extLst>
          </p:cNvPr>
          <p:cNvSpPr txBox="1"/>
          <p:nvPr/>
        </p:nvSpPr>
        <p:spPr>
          <a:xfrm>
            <a:off x="838200" y="2329934"/>
            <a:ext cx="6686446" cy="923330"/>
          </a:xfrm>
          <a:prstGeom prst="rect">
            <a:avLst/>
          </a:prstGeom>
          <a:noFill/>
        </p:spPr>
        <p:txBody>
          <a:bodyPr wrap="none" rtlCol="0">
            <a:spAutoFit/>
          </a:bodyPr>
          <a:lstStyle/>
          <a:p>
            <a:r>
              <a:rPr lang="en-US" dirty="0"/>
              <a:t>-- Malicious IP addresses or URLs         -- Email Addresses</a:t>
            </a:r>
          </a:p>
          <a:p>
            <a:r>
              <a:rPr lang="en-US" dirty="0"/>
              <a:t>-- Specific String of Bits                          -- File/Message Hashes</a:t>
            </a:r>
          </a:p>
          <a:p>
            <a:r>
              <a:rPr lang="en-US" dirty="0"/>
              <a:t>-- Protocol Specific (</a:t>
            </a:r>
            <a:r>
              <a:rPr lang="en-US" dirty="0" err="1"/>
              <a:t>nmap</a:t>
            </a:r>
            <a:r>
              <a:rPr lang="en-US" dirty="0"/>
              <a:t>)</a:t>
            </a:r>
          </a:p>
        </p:txBody>
      </p:sp>
      <p:sp>
        <p:nvSpPr>
          <p:cNvPr id="3" name="TextBox 2">
            <a:extLst>
              <a:ext uri="{FF2B5EF4-FFF2-40B4-BE49-F238E27FC236}">
                <a16:creationId xmlns:a16="http://schemas.microsoft.com/office/drawing/2014/main" id="{D14B9F93-ADC6-B7F1-C569-E649572D10C4}"/>
              </a:ext>
            </a:extLst>
          </p:cNvPr>
          <p:cNvSpPr txBox="1"/>
          <p:nvPr/>
        </p:nvSpPr>
        <p:spPr>
          <a:xfrm>
            <a:off x="457200" y="4086046"/>
            <a:ext cx="11264622" cy="369332"/>
          </a:xfrm>
          <a:prstGeom prst="rect">
            <a:avLst/>
          </a:prstGeom>
          <a:noFill/>
        </p:spPr>
        <p:txBody>
          <a:bodyPr wrap="none" rtlCol="0">
            <a:spAutoFit/>
          </a:bodyPr>
          <a:lstStyle/>
          <a:p>
            <a:r>
              <a:rPr lang="en-US" dirty="0"/>
              <a:t>Signature-based detection will never work for </a:t>
            </a:r>
            <a:r>
              <a:rPr lang="en-US" b="1" dirty="0"/>
              <a:t>new threats, </a:t>
            </a:r>
            <a:r>
              <a:rPr lang="en-US" dirty="0"/>
              <a:t>so we need a way to dynamically analyze threats</a:t>
            </a:r>
            <a:endParaRPr lang="en-US" b="1" dirty="0"/>
          </a:p>
        </p:txBody>
      </p:sp>
      <p:sp>
        <p:nvSpPr>
          <p:cNvPr id="5" name="TextBox 4">
            <a:extLst>
              <a:ext uri="{FF2B5EF4-FFF2-40B4-BE49-F238E27FC236}">
                <a16:creationId xmlns:a16="http://schemas.microsoft.com/office/drawing/2014/main" id="{342C936D-4142-9222-0B19-DD39329A8079}"/>
              </a:ext>
            </a:extLst>
          </p:cNvPr>
          <p:cNvSpPr txBox="1"/>
          <p:nvPr/>
        </p:nvSpPr>
        <p:spPr>
          <a:xfrm>
            <a:off x="386166" y="4695646"/>
            <a:ext cx="9892452" cy="1200329"/>
          </a:xfrm>
          <a:prstGeom prst="rect">
            <a:avLst/>
          </a:prstGeom>
          <a:noFill/>
        </p:spPr>
        <p:txBody>
          <a:bodyPr wrap="none" rtlCol="0">
            <a:spAutoFit/>
          </a:bodyPr>
          <a:lstStyle/>
          <a:p>
            <a:r>
              <a:rPr lang="en-US" dirty="0"/>
              <a:t>2. Anomaly-based Detection System</a:t>
            </a:r>
          </a:p>
          <a:p>
            <a:endParaRPr lang="en-US" dirty="0"/>
          </a:p>
          <a:p>
            <a:r>
              <a:rPr lang="en-US" dirty="0"/>
              <a:t>If you know what “normal” traffic looks like, you can identify unusual, potentially malicious traffic</a:t>
            </a:r>
          </a:p>
          <a:p>
            <a:r>
              <a:rPr lang="en-US" dirty="0"/>
              <a:t>You get a large spike in ICMP packets? Someone might be trying to NMAP you</a:t>
            </a:r>
          </a:p>
        </p:txBody>
      </p:sp>
    </p:spTree>
    <p:extLst>
      <p:ext uri="{BB962C8B-B14F-4D97-AF65-F5344CB8AC3E}">
        <p14:creationId xmlns:p14="http://schemas.microsoft.com/office/powerpoint/2010/main" val="1594148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35</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1040670" cy="461665"/>
          </a:xfrm>
          <a:prstGeom prst="rect">
            <a:avLst/>
          </a:prstGeom>
          <a:noFill/>
        </p:spPr>
        <p:txBody>
          <a:bodyPr wrap="none" rtlCol="0">
            <a:spAutoFit/>
          </a:bodyPr>
          <a:lstStyle/>
          <a:p>
            <a:r>
              <a:rPr lang="en-US" sz="2400" b="1" dirty="0"/>
              <a:t>Nmap</a:t>
            </a:r>
          </a:p>
        </p:txBody>
      </p:sp>
      <p:sp>
        <p:nvSpPr>
          <p:cNvPr id="9" name="TextBox 8">
            <a:extLst>
              <a:ext uri="{FF2B5EF4-FFF2-40B4-BE49-F238E27FC236}">
                <a16:creationId xmlns:a16="http://schemas.microsoft.com/office/drawing/2014/main" id="{4D122F19-8DC3-F8EB-656B-C4FE815136D9}"/>
              </a:ext>
            </a:extLst>
          </p:cNvPr>
          <p:cNvSpPr txBox="1"/>
          <p:nvPr/>
        </p:nvSpPr>
        <p:spPr>
          <a:xfrm>
            <a:off x="914400" y="1143000"/>
            <a:ext cx="9982200" cy="923330"/>
          </a:xfrm>
          <a:prstGeom prst="rect">
            <a:avLst/>
          </a:prstGeom>
          <a:noFill/>
        </p:spPr>
        <p:txBody>
          <a:bodyPr wrap="square" rtlCol="0">
            <a:spAutoFit/>
          </a:bodyPr>
          <a:lstStyle/>
          <a:p>
            <a:r>
              <a:rPr lang="en-US" dirty="0"/>
              <a:t>Short for network mapper. It is an open-source Linux command-line tools that is used to scan IP addresses or networks to see which </a:t>
            </a:r>
            <a:r>
              <a:rPr lang="en-US" b="1" dirty="0"/>
              <a:t>hosts</a:t>
            </a:r>
            <a:r>
              <a:rPr lang="en-US" dirty="0"/>
              <a:t> are running on their network, discover </a:t>
            </a:r>
            <a:r>
              <a:rPr lang="en-US" b="1" dirty="0"/>
              <a:t>open ports </a:t>
            </a:r>
            <a:r>
              <a:rPr lang="en-US" dirty="0"/>
              <a:t>and </a:t>
            </a:r>
            <a:r>
              <a:rPr lang="en-US" b="1" dirty="0"/>
              <a:t>services</a:t>
            </a:r>
            <a:r>
              <a:rPr lang="en-US" dirty="0"/>
              <a:t>, and </a:t>
            </a:r>
            <a:r>
              <a:rPr lang="en-US" b="1" dirty="0"/>
              <a:t>detect vulnerabilities</a:t>
            </a:r>
          </a:p>
        </p:txBody>
      </p:sp>
      <p:sp>
        <p:nvSpPr>
          <p:cNvPr id="10" name="TextBox 9">
            <a:extLst>
              <a:ext uri="{FF2B5EF4-FFF2-40B4-BE49-F238E27FC236}">
                <a16:creationId xmlns:a16="http://schemas.microsoft.com/office/drawing/2014/main" id="{1C0E5D26-5CE9-8A93-AB91-B19673ED0D3B}"/>
              </a:ext>
            </a:extLst>
          </p:cNvPr>
          <p:cNvSpPr txBox="1"/>
          <p:nvPr/>
        </p:nvSpPr>
        <p:spPr>
          <a:xfrm>
            <a:off x="914400" y="2486799"/>
            <a:ext cx="6532558" cy="369332"/>
          </a:xfrm>
          <a:prstGeom prst="rect">
            <a:avLst/>
          </a:prstGeom>
          <a:noFill/>
        </p:spPr>
        <p:txBody>
          <a:bodyPr wrap="none" rtlCol="0">
            <a:spAutoFit/>
          </a:bodyPr>
          <a:lstStyle/>
          <a:p>
            <a:r>
              <a:rPr lang="en-US" dirty="0"/>
              <a:t>Command issues a bunch of ICMP packets at the target host</a:t>
            </a:r>
          </a:p>
        </p:txBody>
      </p:sp>
      <p:sp>
        <p:nvSpPr>
          <p:cNvPr id="11" name="TextBox 10">
            <a:extLst>
              <a:ext uri="{FF2B5EF4-FFF2-40B4-BE49-F238E27FC236}">
                <a16:creationId xmlns:a16="http://schemas.microsoft.com/office/drawing/2014/main" id="{33861605-6EB7-1C1B-FF66-DF384FC086B3}"/>
              </a:ext>
            </a:extLst>
          </p:cNvPr>
          <p:cNvSpPr txBox="1"/>
          <p:nvPr/>
        </p:nvSpPr>
        <p:spPr>
          <a:xfrm>
            <a:off x="914400" y="3276600"/>
            <a:ext cx="8892178" cy="369332"/>
          </a:xfrm>
          <a:prstGeom prst="rect">
            <a:avLst/>
          </a:prstGeom>
          <a:noFill/>
        </p:spPr>
        <p:txBody>
          <a:bodyPr wrap="none" rtlCol="0">
            <a:spAutoFit/>
          </a:bodyPr>
          <a:lstStyle/>
          <a:p>
            <a:r>
              <a:rPr lang="en-US" dirty="0"/>
              <a:t>Has a lot of great uses to network administrators, and for malicious actors (</a:t>
            </a:r>
            <a:r>
              <a:rPr lang="en-US" dirty="0" err="1"/>
              <a:t>ie</a:t>
            </a:r>
            <a:r>
              <a:rPr lang="en-US" dirty="0"/>
              <a:t> hackers)</a:t>
            </a:r>
          </a:p>
        </p:txBody>
      </p:sp>
      <p:pic>
        <p:nvPicPr>
          <p:cNvPr id="7170" name="Picture 2" descr="1-3">
            <a:extLst>
              <a:ext uri="{FF2B5EF4-FFF2-40B4-BE49-F238E27FC236}">
                <a16:creationId xmlns:a16="http://schemas.microsoft.com/office/drawing/2014/main" id="{7AB7EDD4-BEF7-6354-1019-F3D5CC8C4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962400"/>
            <a:ext cx="7635605" cy="280701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2B1DECD-553D-3DAA-6BDC-A08EEACD0C60}"/>
              </a:ext>
            </a:extLst>
          </p:cNvPr>
          <p:cNvSpPr txBox="1"/>
          <p:nvPr/>
        </p:nvSpPr>
        <p:spPr>
          <a:xfrm>
            <a:off x="9677400" y="4419600"/>
            <a:ext cx="2362200" cy="1200329"/>
          </a:xfrm>
          <a:prstGeom prst="rect">
            <a:avLst/>
          </a:prstGeom>
          <a:noFill/>
        </p:spPr>
        <p:txBody>
          <a:bodyPr wrap="square" rtlCol="0">
            <a:spAutoFit/>
          </a:bodyPr>
          <a:lstStyle/>
          <a:p>
            <a:r>
              <a:rPr lang="en-US" dirty="0"/>
              <a:t>Can also return things such as OS versions and application versions</a:t>
            </a:r>
          </a:p>
        </p:txBody>
      </p:sp>
    </p:spTree>
    <p:extLst>
      <p:ext uri="{BB962C8B-B14F-4D97-AF65-F5344CB8AC3E}">
        <p14:creationId xmlns:p14="http://schemas.microsoft.com/office/powerpoint/2010/main" val="1427301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36</a:t>
            </a:fld>
            <a:endParaRPr spc="-5" dirty="0"/>
          </a:p>
        </p:txBody>
      </p:sp>
      <p:sp>
        <p:nvSpPr>
          <p:cNvPr id="3" name="TextBox 2">
            <a:extLst>
              <a:ext uri="{FF2B5EF4-FFF2-40B4-BE49-F238E27FC236}">
                <a16:creationId xmlns:a16="http://schemas.microsoft.com/office/drawing/2014/main" id="{8CA83770-86D7-D13F-F576-6EB385D77FBE}"/>
              </a:ext>
            </a:extLst>
          </p:cNvPr>
          <p:cNvSpPr txBox="1"/>
          <p:nvPr/>
        </p:nvSpPr>
        <p:spPr>
          <a:xfrm>
            <a:off x="304800" y="976699"/>
            <a:ext cx="9829800" cy="646331"/>
          </a:xfrm>
          <a:prstGeom prst="rect">
            <a:avLst/>
          </a:prstGeom>
          <a:noFill/>
        </p:spPr>
        <p:txBody>
          <a:bodyPr wrap="square" rtlCol="0">
            <a:spAutoFit/>
          </a:bodyPr>
          <a:lstStyle/>
          <a:p>
            <a:r>
              <a:rPr lang="en-US" dirty="0"/>
              <a:t>Security/Network Engineers will look for </a:t>
            </a:r>
            <a:r>
              <a:rPr lang="en-US" b="1" dirty="0"/>
              <a:t>Indicators of Compromise (IOCs) </a:t>
            </a:r>
            <a:r>
              <a:rPr lang="en-US" dirty="0"/>
              <a:t>to determine if a network may have been breached</a:t>
            </a:r>
          </a:p>
        </p:txBody>
      </p:sp>
      <p:pic>
        <p:nvPicPr>
          <p:cNvPr id="4" name="Picture 2" descr="IoC Indicators of Compromise - ANY.RUN Blog">
            <a:extLst>
              <a:ext uri="{FF2B5EF4-FFF2-40B4-BE49-F238E27FC236}">
                <a16:creationId xmlns:a16="http://schemas.microsoft.com/office/drawing/2014/main" id="{E61787CB-FF17-2A69-C826-502CC5C0E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8058150" cy="4552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ools To Quickly Extract Indicators of Compromise - DomainTools | Start  Here. Know Now.">
            <a:extLst>
              <a:ext uri="{FF2B5EF4-FFF2-40B4-BE49-F238E27FC236}">
                <a16:creationId xmlns:a16="http://schemas.microsoft.com/office/drawing/2014/main" id="{C10A999D-21CF-9680-CFEC-8EA8A63BF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2005013"/>
            <a:ext cx="3733800" cy="21002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5C200EF-DA16-88A4-4424-2B714D421B15}"/>
              </a:ext>
            </a:extLst>
          </p:cNvPr>
          <p:cNvSpPr txBox="1"/>
          <p:nvPr/>
        </p:nvSpPr>
        <p:spPr>
          <a:xfrm>
            <a:off x="914400" y="5881301"/>
            <a:ext cx="6429965" cy="369332"/>
          </a:xfrm>
          <a:prstGeom prst="rect">
            <a:avLst/>
          </a:prstGeom>
          <a:noFill/>
        </p:spPr>
        <p:txBody>
          <a:bodyPr wrap="none" rtlCol="0">
            <a:spAutoFit/>
          </a:bodyPr>
          <a:lstStyle/>
          <a:p>
            <a:r>
              <a:rPr lang="en-US" dirty="0"/>
              <a:t>These are a variety of </a:t>
            </a:r>
            <a:r>
              <a:rPr lang="en-US" b="1" dirty="0"/>
              <a:t>digital forensics</a:t>
            </a:r>
            <a:r>
              <a:rPr lang="en-US" dirty="0"/>
              <a:t> that can be collected</a:t>
            </a:r>
          </a:p>
        </p:txBody>
      </p:sp>
      <p:sp>
        <p:nvSpPr>
          <p:cNvPr id="8" name="TextBox 7">
            <a:extLst>
              <a:ext uri="{FF2B5EF4-FFF2-40B4-BE49-F238E27FC236}">
                <a16:creationId xmlns:a16="http://schemas.microsoft.com/office/drawing/2014/main" id="{5C2438F5-7770-6FA4-9069-CCFDDA0861BA}"/>
              </a:ext>
            </a:extLst>
          </p:cNvPr>
          <p:cNvSpPr txBox="1"/>
          <p:nvPr/>
        </p:nvSpPr>
        <p:spPr>
          <a:xfrm>
            <a:off x="152400" y="162267"/>
            <a:ext cx="4168129" cy="461665"/>
          </a:xfrm>
          <a:prstGeom prst="rect">
            <a:avLst/>
          </a:prstGeom>
          <a:noFill/>
        </p:spPr>
        <p:txBody>
          <a:bodyPr wrap="none" rtlCol="0">
            <a:spAutoFit/>
          </a:bodyPr>
          <a:lstStyle/>
          <a:p>
            <a:r>
              <a:rPr lang="en-US" sz="2400" b="1" dirty="0"/>
              <a:t>Intrusion Detection System</a:t>
            </a:r>
          </a:p>
        </p:txBody>
      </p:sp>
      <p:sp>
        <p:nvSpPr>
          <p:cNvPr id="12" name="TextBox 11">
            <a:extLst>
              <a:ext uri="{FF2B5EF4-FFF2-40B4-BE49-F238E27FC236}">
                <a16:creationId xmlns:a16="http://schemas.microsoft.com/office/drawing/2014/main" id="{18FB60FF-C1F7-2500-BCFB-20FA679FE18B}"/>
              </a:ext>
            </a:extLst>
          </p:cNvPr>
          <p:cNvSpPr txBox="1"/>
          <p:nvPr/>
        </p:nvSpPr>
        <p:spPr>
          <a:xfrm>
            <a:off x="9350571" y="4127599"/>
            <a:ext cx="1568058" cy="307777"/>
          </a:xfrm>
          <a:prstGeom prst="rect">
            <a:avLst/>
          </a:prstGeom>
          <a:noFill/>
        </p:spPr>
        <p:txBody>
          <a:bodyPr wrap="none" rtlCol="0">
            <a:spAutoFit/>
          </a:bodyPr>
          <a:lstStyle/>
          <a:p>
            <a:r>
              <a:rPr lang="en-US" sz="1400" dirty="0"/>
              <a:t>“Pyramid of Pain”</a:t>
            </a:r>
          </a:p>
        </p:txBody>
      </p:sp>
    </p:spTree>
    <p:extLst>
      <p:ext uri="{BB962C8B-B14F-4D97-AF65-F5344CB8AC3E}">
        <p14:creationId xmlns:p14="http://schemas.microsoft.com/office/powerpoint/2010/main" val="402584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4</a:t>
            </a:fld>
            <a:endParaRPr spc="-5" dirty="0"/>
          </a:p>
        </p:txBody>
      </p:sp>
      <p:sp>
        <p:nvSpPr>
          <p:cNvPr id="3" name="object 2">
            <a:extLst>
              <a:ext uri="{FF2B5EF4-FFF2-40B4-BE49-F238E27FC236}">
                <a16:creationId xmlns:a16="http://schemas.microsoft.com/office/drawing/2014/main" id="{F062F7A7-6AC8-3AB4-3576-A9C1A0900CE2}"/>
              </a:ext>
            </a:extLst>
          </p:cNvPr>
          <p:cNvSpPr txBox="1">
            <a:spLocks noGrp="1"/>
          </p:cNvSpPr>
          <p:nvPr>
            <p:ph type="title"/>
          </p:nvPr>
        </p:nvSpPr>
        <p:spPr>
          <a:xfrm>
            <a:off x="100076" y="99771"/>
            <a:ext cx="5624830" cy="399725"/>
          </a:xfrm>
          <a:prstGeom prst="rect">
            <a:avLst/>
          </a:prstGeom>
        </p:spPr>
        <p:txBody>
          <a:bodyPr vert="horz" wrap="square" lIns="0" tIns="91059" rIns="0" bIns="0" rtlCol="0">
            <a:spAutoFit/>
          </a:bodyPr>
          <a:lstStyle/>
          <a:p>
            <a:pPr marL="219710">
              <a:lnSpc>
                <a:spcPct val="100000"/>
              </a:lnSpc>
              <a:spcBef>
                <a:spcPts val="105"/>
              </a:spcBef>
            </a:pPr>
            <a:r>
              <a:rPr lang="en-US" sz="2000" b="1" spc="-10" dirty="0">
                <a:latin typeface="Arial"/>
                <a:cs typeface="Arial"/>
              </a:rPr>
              <a:t>Review</a:t>
            </a:r>
            <a:endParaRPr sz="2000" dirty="0">
              <a:latin typeface="Arial"/>
              <a:cs typeface="Arial"/>
            </a:endParaRPr>
          </a:p>
        </p:txBody>
      </p:sp>
      <p:pic>
        <p:nvPicPr>
          <p:cNvPr id="4" name="Picture 3">
            <a:extLst>
              <a:ext uri="{FF2B5EF4-FFF2-40B4-BE49-F238E27FC236}">
                <a16:creationId xmlns:a16="http://schemas.microsoft.com/office/drawing/2014/main" id="{337653A5-E0C0-D81D-68A8-27AD13514540}"/>
              </a:ext>
            </a:extLst>
          </p:cNvPr>
          <p:cNvPicPr>
            <a:picLocks noChangeAspect="1"/>
          </p:cNvPicPr>
          <p:nvPr/>
        </p:nvPicPr>
        <p:blipFill>
          <a:blip r:embed="rId2"/>
          <a:stretch>
            <a:fillRect/>
          </a:stretch>
        </p:blipFill>
        <p:spPr>
          <a:xfrm>
            <a:off x="304800" y="762000"/>
            <a:ext cx="3838492" cy="2109635"/>
          </a:xfrm>
          <a:prstGeom prst="rect">
            <a:avLst/>
          </a:prstGeom>
        </p:spPr>
      </p:pic>
      <p:sp>
        <p:nvSpPr>
          <p:cNvPr id="5" name="TextBox 4">
            <a:extLst>
              <a:ext uri="{FF2B5EF4-FFF2-40B4-BE49-F238E27FC236}">
                <a16:creationId xmlns:a16="http://schemas.microsoft.com/office/drawing/2014/main" id="{3C2CC073-3B0D-6E94-5D7B-2F76F067AAB9}"/>
              </a:ext>
            </a:extLst>
          </p:cNvPr>
          <p:cNvSpPr txBox="1"/>
          <p:nvPr/>
        </p:nvSpPr>
        <p:spPr>
          <a:xfrm>
            <a:off x="4495800" y="1447800"/>
            <a:ext cx="7308411" cy="923330"/>
          </a:xfrm>
          <a:prstGeom prst="rect">
            <a:avLst/>
          </a:prstGeom>
          <a:noFill/>
        </p:spPr>
        <p:txBody>
          <a:bodyPr wrap="none" rtlCol="0">
            <a:spAutoFit/>
          </a:bodyPr>
          <a:lstStyle/>
          <a:p>
            <a:pPr marL="285750" indent="-285750">
              <a:buFont typeface="Arial" panose="020B0604020202020204" pitchFamily="34" charset="0"/>
              <a:buChar char="•"/>
            </a:pPr>
            <a:r>
              <a:rPr lang="en-US" dirty="0"/>
              <a:t>Same key used for encrypting and decrypting</a:t>
            </a:r>
          </a:p>
          <a:p>
            <a:pPr marL="285750" indent="-285750">
              <a:buFont typeface="Arial" panose="020B0604020202020204" pitchFamily="34" charset="0"/>
              <a:buChar char="•"/>
            </a:pPr>
            <a:r>
              <a:rPr lang="en-US" dirty="0"/>
              <a:t>Using block ciphers (AES), we can encrypt an arbitrary size of data</a:t>
            </a:r>
          </a:p>
          <a:p>
            <a:pPr marL="285750" indent="-285750">
              <a:buFont typeface="Arial" panose="020B0604020202020204" pitchFamily="34" charset="0"/>
              <a:buChar char="•"/>
            </a:pPr>
            <a:r>
              <a:rPr lang="en-US" dirty="0"/>
              <a:t>Issue: How to securely share secret keys with each other?</a:t>
            </a:r>
          </a:p>
        </p:txBody>
      </p:sp>
      <p:pic>
        <p:nvPicPr>
          <p:cNvPr id="7" name="Picture 2">
            <a:extLst>
              <a:ext uri="{FF2B5EF4-FFF2-40B4-BE49-F238E27FC236}">
                <a16:creationId xmlns:a16="http://schemas.microsoft.com/office/drawing/2014/main" id="{DBEC6227-C637-9693-D7A8-2ED128B986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200400"/>
            <a:ext cx="5115072" cy="20426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339C742-FB31-5952-F064-3362755034EB}"/>
              </a:ext>
            </a:extLst>
          </p:cNvPr>
          <p:cNvSpPr txBox="1"/>
          <p:nvPr/>
        </p:nvSpPr>
        <p:spPr>
          <a:xfrm>
            <a:off x="5105400" y="3521150"/>
            <a:ext cx="70866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Two keys: Public Key (a lock), and a price key  (the key)</a:t>
            </a:r>
          </a:p>
          <a:p>
            <a:pPr marL="285750" indent="-285750">
              <a:buFont typeface="Arial" panose="020B0604020202020204" pitchFamily="34" charset="0"/>
              <a:buChar char="•"/>
            </a:pPr>
            <a:r>
              <a:rPr lang="en-US" dirty="0"/>
              <a:t>Public key is used to encrypt. Private key used to decrypt message</a:t>
            </a:r>
          </a:p>
          <a:p>
            <a:pPr marL="285750" indent="-285750">
              <a:buFont typeface="Arial" panose="020B0604020202020204" pitchFamily="34" charset="0"/>
              <a:buChar char="•"/>
            </a:pPr>
            <a:r>
              <a:rPr lang="en-US" dirty="0"/>
              <a:t>Using math, we can securely send messages over an unsecure channel without sharing any sensitive information</a:t>
            </a:r>
          </a:p>
          <a:p>
            <a:pPr marL="285750" indent="-285750">
              <a:buFont typeface="Arial" panose="020B0604020202020204" pitchFamily="34" charset="0"/>
              <a:buChar char="•"/>
            </a:pPr>
            <a:r>
              <a:rPr lang="en-US" dirty="0"/>
              <a:t>Issue: We can not encrypt stuff bigger than our key (2048 bits)</a:t>
            </a:r>
          </a:p>
        </p:txBody>
      </p:sp>
      <p:sp>
        <p:nvSpPr>
          <p:cNvPr id="9" name="TextBox 8">
            <a:extLst>
              <a:ext uri="{FF2B5EF4-FFF2-40B4-BE49-F238E27FC236}">
                <a16:creationId xmlns:a16="http://schemas.microsoft.com/office/drawing/2014/main" id="{8359F666-3B4A-258C-FF95-F2F655C824A7}"/>
              </a:ext>
            </a:extLst>
          </p:cNvPr>
          <p:cNvSpPr txBox="1"/>
          <p:nvPr/>
        </p:nvSpPr>
        <p:spPr>
          <a:xfrm>
            <a:off x="609600" y="5638800"/>
            <a:ext cx="6564618" cy="369332"/>
          </a:xfrm>
          <a:prstGeom prst="rect">
            <a:avLst/>
          </a:prstGeom>
          <a:noFill/>
        </p:spPr>
        <p:txBody>
          <a:bodyPr wrap="none" rtlCol="0">
            <a:spAutoFit/>
          </a:bodyPr>
          <a:lstStyle/>
          <a:p>
            <a:pPr marL="285750" indent="-285750">
              <a:buFont typeface="Arial" panose="020B0604020202020204" pitchFamily="34" charset="0"/>
              <a:buChar char="•"/>
            </a:pPr>
            <a:r>
              <a:rPr lang="en-US" dirty="0"/>
              <a:t>Symmetric and asymmetric cryptography are used </a:t>
            </a:r>
            <a:r>
              <a:rPr lang="en-US" b="1" dirty="0"/>
              <a:t>together</a:t>
            </a:r>
            <a:endParaRPr lang="en-US" dirty="0"/>
          </a:p>
        </p:txBody>
      </p:sp>
      <p:sp>
        <p:nvSpPr>
          <p:cNvPr id="10" name="TextBox 9">
            <a:extLst>
              <a:ext uri="{FF2B5EF4-FFF2-40B4-BE49-F238E27FC236}">
                <a16:creationId xmlns:a16="http://schemas.microsoft.com/office/drawing/2014/main" id="{C8F1A856-D4CA-BBC0-A603-8BFEC0532FE0}"/>
              </a:ext>
            </a:extLst>
          </p:cNvPr>
          <p:cNvSpPr txBox="1"/>
          <p:nvPr/>
        </p:nvSpPr>
        <p:spPr>
          <a:xfrm>
            <a:off x="4419600" y="6034501"/>
            <a:ext cx="5083443" cy="369332"/>
          </a:xfrm>
          <a:prstGeom prst="rect">
            <a:avLst/>
          </a:prstGeom>
          <a:noFill/>
        </p:spPr>
        <p:txBody>
          <a:bodyPr wrap="none" rtlCol="0">
            <a:spAutoFit/>
          </a:bodyPr>
          <a:lstStyle/>
          <a:p>
            <a:r>
              <a:rPr lang="en-US" dirty="0"/>
              <a:t>(use RSA to send the key for symmetric crypto!)</a:t>
            </a:r>
          </a:p>
        </p:txBody>
      </p:sp>
    </p:spTree>
    <p:extLst>
      <p:ext uri="{BB962C8B-B14F-4D97-AF65-F5344CB8AC3E}">
        <p14:creationId xmlns:p14="http://schemas.microsoft.com/office/powerpoint/2010/main" val="2134442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5</a:t>
            </a:fld>
            <a:endParaRPr spc="-5" dirty="0"/>
          </a:p>
        </p:txBody>
      </p:sp>
      <p:sp>
        <p:nvSpPr>
          <p:cNvPr id="3" name="object 2">
            <a:extLst>
              <a:ext uri="{FF2B5EF4-FFF2-40B4-BE49-F238E27FC236}">
                <a16:creationId xmlns:a16="http://schemas.microsoft.com/office/drawing/2014/main" id="{F062F7A7-6AC8-3AB4-3576-A9C1A0900CE2}"/>
              </a:ext>
            </a:extLst>
          </p:cNvPr>
          <p:cNvSpPr txBox="1">
            <a:spLocks noGrp="1"/>
          </p:cNvSpPr>
          <p:nvPr>
            <p:ph type="title"/>
          </p:nvPr>
        </p:nvSpPr>
        <p:spPr>
          <a:xfrm>
            <a:off x="100076" y="99771"/>
            <a:ext cx="5624830" cy="399725"/>
          </a:xfrm>
          <a:prstGeom prst="rect">
            <a:avLst/>
          </a:prstGeom>
        </p:spPr>
        <p:txBody>
          <a:bodyPr vert="horz" wrap="square" lIns="0" tIns="91059" rIns="0" bIns="0" rtlCol="0">
            <a:spAutoFit/>
          </a:bodyPr>
          <a:lstStyle/>
          <a:p>
            <a:pPr marL="219710">
              <a:lnSpc>
                <a:spcPct val="100000"/>
              </a:lnSpc>
              <a:spcBef>
                <a:spcPts val="105"/>
              </a:spcBef>
            </a:pPr>
            <a:r>
              <a:rPr lang="en-US" sz="2000" b="1" spc="-10" dirty="0">
                <a:latin typeface="Arial"/>
                <a:cs typeface="Arial"/>
              </a:rPr>
              <a:t>Review</a:t>
            </a:r>
            <a:endParaRPr sz="2000" dirty="0">
              <a:latin typeface="Arial"/>
              <a:cs typeface="Arial"/>
            </a:endParaRPr>
          </a:p>
        </p:txBody>
      </p:sp>
      <p:sp>
        <p:nvSpPr>
          <p:cNvPr id="2" name="TextBox 1">
            <a:extLst>
              <a:ext uri="{FF2B5EF4-FFF2-40B4-BE49-F238E27FC236}">
                <a16:creationId xmlns:a16="http://schemas.microsoft.com/office/drawing/2014/main" id="{97ACD407-3353-13B6-7E24-449CD27FDF6A}"/>
              </a:ext>
            </a:extLst>
          </p:cNvPr>
          <p:cNvSpPr txBox="1"/>
          <p:nvPr/>
        </p:nvSpPr>
        <p:spPr>
          <a:xfrm>
            <a:off x="1447800" y="838200"/>
            <a:ext cx="8991600" cy="830997"/>
          </a:xfrm>
          <a:prstGeom prst="rect">
            <a:avLst/>
          </a:prstGeom>
          <a:noFill/>
        </p:spPr>
        <p:txBody>
          <a:bodyPr wrap="square" rtlCol="0">
            <a:spAutoFit/>
          </a:bodyPr>
          <a:lstStyle/>
          <a:p>
            <a:r>
              <a:rPr lang="en-US" sz="2400" dirty="0"/>
              <a:t>Symmetric Crypto, Asymmetric Crypto, and Hashing all work together to send secure, authentic messages</a:t>
            </a:r>
          </a:p>
        </p:txBody>
      </p:sp>
      <p:pic>
        <p:nvPicPr>
          <p:cNvPr id="11" name="Picture 10">
            <a:extLst>
              <a:ext uri="{FF2B5EF4-FFF2-40B4-BE49-F238E27FC236}">
                <a16:creationId xmlns:a16="http://schemas.microsoft.com/office/drawing/2014/main" id="{F25D6508-FBE1-18E1-E0D8-918B2F324AEB}"/>
              </a:ext>
            </a:extLst>
          </p:cNvPr>
          <p:cNvPicPr>
            <a:picLocks noChangeAspect="1"/>
          </p:cNvPicPr>
          <p:nvPr/>
        </p:nvPicPr>
        <p:blipFill>
          <a:blip r:embed="rId2"/>
          <a:stretch>
            <a:fillRect/>
          </a:stretch>
        </p:blipFill>
        <p:spPr>
          <a:xfrm>
            <a:off x="304800" y="2362200"/>
            <a:ext cx="7575855" cy="3259951"/>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A61AD543-DD83-C3BB-4972-B27595DAC9EF}"/>
                  </a:ext>
                </a:extLst>
              </p14:cNvPr>
              <p14:cNvContentPartPr/>
              <p14:nvPr/>
            </p14:nvContentPartPr>
            <p14:xfrm>
              <a:off x="640843" y="2121754"/>
              <a:ext cx="3615120" cy="865800"/>
            </p14:xfrm>
          </p:contentPart>
        </mc:Choice>
        <mc:Fallback xmlns="">
          <p:pic>
            <p:nvPicPr>
              <p:cNvPr id="12" name="Ink 11">
                <a:extLst>
                  <a:ext uri="{FF2B5EF4-FFF2-40B4-BE49-F238E27FC236}">
                    <a16:creationId xmlns:a16="http://schemas.microsoft.com/office/drawing/2014/main" id="{A61AD543-DD83-C3BB-4972-B27595DAC9EF}"/>
                  </a:ext>
                </a:extLst>
              </p:cNvPr>
              <p:cNvPicPr/>
              <p:nvPr/>
            </p:nvPicPr>
            <p:blipFill>
              <a:blip r:embed="rId4"/>
              <a:stretch>
                <a:fillRect/>
              </a:stretch>
            </p:blipFill>
            <p:spPr>
              <a:xfrm>
                <a:off x="631843" y="2112754"/>
                <a:ext cx="3632760" cy="883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5689D996-57BE-2E37-DA9E-9189CCD50B72}"/>
                  </a:ext>
                </a:extLst>
              </p14:cNvPr>
              <p14:cNvContentPartPr/>
              <p14:nvPr/>
            </p14:nvContentPartPr>
            <p14:xfrm>
              <a:off x="4549723" y="3170434"/>
              <a:ext cx="1482120" cy="723600"/>
            </p14:xfrm>
          </p:contentPart>
        </mc:Choice>
        <mc:Fallback xmlns="">
          <p:pic>
            <p:nvPicPr>
              <p:cNvPr id="13" name="Ink 12">
                <a:extLst>
                  <a:ext uri="{FF2B5EF4-FFF2-40B4-BE49-F238E27FC236}">
                    <a16:creationId xmlns:a16="http://schemas.microsoft.com/office/drawing/2014/main" id="{5689D996-57BE-2E37-DA9E-9189CCD50B72}"/>
                  </a:ext>
                </a:extLst>
              </p:cNvPr>
              <p:cNvPicPr/>
              <p:nvPr/>
            </p:nvPicPr>
            <p:blipFill>
              <a:blip r:embed="rId6"/>
              <a:stretch>
                <a:fillRect/>
              </a:stretch>
            </p:blipFill>
            <p:spPr>
              <a:xfrm>
                <a:off x="4540723" y="3161434"/>
                <a:ext cx="1499760" cy="741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77AE696D-F608-0B07-F487-DFC712240A0A}"/>
                  </a:ext>
                </a:extLst>
              </p14:cNvPr>
              <p14:cNvContentPartPr/>
              <p14:nvPr/>
            </p14:nvContentPartPr>
            <p14:xfrm>
              <a:off x="4024843" y="4905994"/>
              <a:ext cx="2043000" cy="800280"/>
            </p14:xfrm>
          </p:contentPart>
        </mc:Choice>
        <mc:Fallback xmlns="">
          <p:pic>
            <p:nvPicPr>
              <p:cNvPr id="14" name="Ink 13">
                <a:extLst>
                  <a:ext uri="{FF2B5EF4-FFF2-40B4-BE49-F238E27FC236}">
                    <a16:creationId xmlns:a16="http://schemas.microsoft.com/office/drawing/2014/main" id="{77AE696D-F608-0B07-F487-DFC712240A0A}"/>
                  </a:ext>
                </a:extLst>
              </p:cNvPr>
              <p:cNvPicPr/>
              <p:nvPr/>
            </p:nvPicPr>
            <p:blipFill>
              <a:blip r:embed="rId8"/>
              <a:stretch>
                <a:fillRect/>
              </a:stretch>
            </p:blipFill>
            <p:spPr>
              <a:xfrm>
                <a:off x="4015843" y="4896994"/>
                <a:ext cx="2060640" cy="817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22AADB27-7275-55B4-86B8-5632F26423F8}"/>
                  </a:ext>
                </a:extLst>
              </p14:cNvPr>
              <p14:cNvContentPartPr/>
              <p14:nvPr/>
            </p14:nvContentPartPr>
            <p14:xfrm>
              <a:off x="4109803" y="863554"/>
              <a:ext cx="17640" cy="285120"/>
            </p14:xfrm>
          </p:contentPart>
        </mc:Choice>
        <mc:Fallback xmlns="">
          <p:pic>
            <p:nvPicPr>
              <p:cNvPr id="15" name="Ink 14">
                <a:extLst>
                  <a:ext uri="{FF2B5EF4-FFF2-40B4-BE49-F238E27FC236}">
                    <a16:creationId xmlns:a16="http://schemas.microsoft.com/office/drawing/2014/main" id="{22AADB27-7275-55B4-86B8-5632F26423F8}"/>
                  </a:ext>
                </a:extLst>
              </p:cNvPr>
              <p:cNvPicPr/>
              <p:nvPr/>
            </p:nvPicPr>
            <p:blipFill>
              <a:blip r:embed="rId10"/>
              <a:stretch>
                <a:fillRect/>
              </a:stretch>
            </p:blipFill>
            <p:spPr>
              <a:xfrm>
                <a:off x="4100803" y="854554"/>
                <a:ext cx="3528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527CECD2-76D9-C21A-4637-C1598A521E11}"/>
                  </a:ext>
                </a:extLst>
              </p14:cNvPr>
              <p14:cNvContentPartPr/>
              <p14:nvPr/>
            </p14:nvContentPartPr>
            <p14:xfrm>
              <a:off x="4082803" y="796594"/>
              <a:ext cx="2679480" cy="496440"/>
            </p14:xfrm>
          </p:contentPart>
        </mc:Choice>
        <mc:Fallback xmlns="">
          <p:pic>
            <p:nvPicPr>
              <p:cNvPr id="16" name="Ink 15">
                <a:extLst>
                  <a:ext uri="{FF2B5EF4-FFF2-40B4-BE49-F238E27FC236}">
                    <a16:creationId xmlns:a16="http://schemas.microsoft.com/office/drawing/2014/main" id="{527CECD2-76D9-C21A-4637-C1598A521E11}"/>
                  </a:ext>
                </a:extLst>
              </p:cNvPr>
              <p:cNvPicPr/>
              <p:nvPr/>
            </p:nvPicPr>
            <p:blipFill>
              <a:blip r:embed="rId12"/>
              <a:stretch>
                <a:fillRect/>
              </a:stretch>
            </p:blipFill>
            <p:spPr>
              <a:xfrm>
                <a:off x="4073803" y="787594"/>
                <a:ext cx="2697120" cy="514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F5BFF61E-7DDB-BC9C-8D0A-E3ADD8E50075}"/>
                  </a:ext>
                </a:extLst>
              </p14:cNvPr>
              <p14:cNvContentPartPr/>
              <p14:nvPr/>
            </p14:nvContentPartPr>
            <p14:xfrm>
              <a:off x="1447243" y="868954"/>
              <a:ext cx="2557080" cy="409320"/>
            </p14:xfrm>
          </p:contentPart>
        </mc:Choice>
        <mc:Fallback xmlns="">
          <p:pic>
            <p:nvPicPr>
              <p:cNvPr id="17" name="Ink 16">
                <a:extLst>
                  <a:ext uri="{FF2B5EF4-FFF2-40B4-BE49-F238E27FC236}">
                    <a16:creationId xmlns:a16="http://schemas.microsoft.com/office/drawing/2014/main" id="{F5BFF61E-7DDB-BC9C-8D0A-E3ADD8E50075}"/>
                  </a:ext>
                </a:extLst>
              </p:cNvPr>
              <p:cNvPicPr/>
              <p:nvPr/>
            </p:nvPicPr>
            <p:blipFill>
              <a:blip r:embed="rId14"/>
              <a:stretch>
                <a:fillRect/>
              </a:stretch>
            </p:blipFill>
            <p:spPr>
              <a:xfrm>
                <a:off x="1438243" y="859962"/>
                <a:ext cx="2574720" cy="426944"/>
              </a:xfrm>
              <a:prstGeom prst="rect">
                <a:avLst/>
              </a:prstGeom>
            </p:spPr>
          </p:pic>
        </mc:Fallback>
      </mc:AlternateContent>
      <p:grpSp>
        <p:nvGrpSpPr>
          <p:cNvPr id="18" name="Group 17">
            <a:extLst>
              <a:ext uri="{FF2B5EF4-FFF2-40B4-BE49-F238E27FC236}">
                <a16:creationId xmlns:a16="http://schemas.microsoft.com/office/drawing/2014/main" id="{9324D372-AF15-C992-F577-EBF90C00B174}"/>
              </a:ext>
            </a:extLst>
          </p:cNvPr>
          <p:cNvGrpSpPr/>
          <p:nvPr/>
        </p:nvGrpSpPr>
        <p:grpSpPr>
          <a:xfrm>
            <a:off x="7431163" y="880114"/>
            <a:ext cx="1218600" cy="396360"/>
            <a:chOff x="7431163" y="880114"/>
            <a:chExt cx="1218600" cy="396360"/>
          </a:xfrm>
        </p:grpSpPr>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670F422C-E8DD-CA02-9DE2-3995A5D29612}"/>
                    </a:ext>
                  </a:extLst>
                </p14:cNvPr>
                <p14:cNvContentPartPr/>
                <p14:nvPr/>
              </p14:nvContentPartPr>
              <p14:xfrm>
                <a:off x="7465723" y="930874"/>
                <a:ext cx="360" cy="268560"/>
              </p14:xfrm>
            </p:contentPart>
          </mc:Choice>
          <mc:Fallback xmlns="">
            <p:pic>
              <p:nvPicPr>
                <p:cNvPr id="20" name="Ink 19">
                  <a:extLst>
                    <a:ext uri="{FF2B5EF4-FFF2-40B4-BE49-F238E27FC236}">
                      <a16:creationId xmlns:a16="http://schemas.microsoft.com/office/drawing/2014/main" id="{91467AD9-79EC-901F-1273-350207D94B56}"/>
                    </a:ext>
                  </a:extLst>
                </p:cNvPr>
                <p:cNvPicPr/>
                <p:nvPr/>
              </p:nvPicPr>
              <p:blipFill>
                <a:blip r:embed="rId16"/>
                <a:stretch>
                  <a:fillRect/>
                </a:stretch>
              </p:blipFill>
              <p:spPr>
                <a:xfrm>
                  <a:off x="7456723" y="921874"/>
                  <a:ext cx="1800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12DF52BB-8074-AC7E-20C0-DF1C3A08E70C}"/>
                    </a:ext>
                  </a:extLst>
                </p14:cNvPr>
                <p14:cNvContentPartPr/>
                <p14:nvPr/>
              </p14:nvContentPartPr>
              <p14:xfrm>
                <a:off x="7431163" y="880114"/>
                <a:ext cx="1218600" cy="396360"/>
              </p14:xfrm>
            </p:contentPart>
          </mc:Choice>
          <mc:Fallback xmlns="">
            <p:pic>
              <p:nvPicPr>
                <p:cNvPr id="21" name="Ink 20">
                  <a:extLst>
                    <a:ext uri="{FF2B5EF4-FFF2-40B4-BE49-F238E27FC236}">
                      <a16:creationId xmlns:a16="http://schemas.microsoft.com/office/drawing/2014/main" id="{5C24DFC3-06E4-5E0E-B8FB-C14890DEDA28}"/>
                    </a:ext>
                  </a:extLst>
                </p:cNvPr>
                <p:cNvPicPr/>
                <p:nvPr/>
              </p:nvPicPr>
              <p:blipFill>
                <a:blip r:embed="rId18"/>
                <a:stretch>
                  <a:fillRect/>
                </a:stretch>
              </p:blipFill>
              <p:spPr>
                <a:xfrm>
                  <a:off x="7422163" y="871474"/>
                  <a:ext cx="1236240" cy="414000"/>
                </a:xfrm>
                <a:prstGeom prst="rect">
                  <a:avLst/>
                </a:prstGeom>
              </p:spPr>
            </p:pic>
          </mc:Fallback>
        </mc:AlternateContent>
      </p:grpSp>
    </p:spTree>
    <p:extLst>
      <p:ext uri="{BB962C8B-B14F-4D97-AF65-F5344CB8AC3E}">
        <p14:creationId xmlns:p14="http://schemas.microsoft.com/office/powerpoint/2010/main" val="425964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6</a:t>
            </a:fld>
            <a:endParaRPr spc="-5" dirty="0"/>
          </a:p>
        </p:txBody>
      </p:sp>
      <p:sp>
        <p:nvSpPr>
          <p:cNvPr id="3" name="object 2">
            <a:extLst>
              <a:ext uri="{FF2B5EF4-FFF2-40B4-BE49-F238E27FC236}">
                <a16:creationId xmlns:a16="http://schemas.microsoft.com/office/drawing/2014/main" id="{F062F7A7-6AC8-3AB4-3576-A9C1A0900CE2}"/>
              </a:ext>
            </a:extLst>
          </p:cNvPr>
          <p:cNvSpPr txBox="1">
            <a:spLocks noGrp="1"/>
          </p:cNvSpPr>
          <p:nvPr>
            <p:ph type="title"/>
          </p:nvPr>
        </p:nvSpPr>
        <p:spPr>
          <a:xfrm>
            <a:off x="100076" y="99771"/>
            <a:ext cx="5624830" cy="399725"/>
          </a:xfrm>
          <a:prstGeom prst="rect">
            <a:avLst/>
          </a:prstGeom>
        </p:spPr>
        <p:txBody>
          <a:bodyPr vert="horz" wrap="square" lIns="0" tIns="91059" rIns="0" bIns="0" rtlCol="0">
            <a:spAutoFit/>
          </a:bodyPr>
          <a:lstStyle/>
          <a:p>
            <a:pPr marL="219710">
              <a:lnSpc>
                <a:spcPct val="100000"/>
              </a:lnSpc>
              <a:spcBef>
                <a:spcPts val="105"/>
              </a:spcBef>
            </a:pPr>
            <a:r>
              <a:rPr lang="en-US" sz="2000" b="1" spc="-10" dirty="0">
                <a:latin typeface="Arial"/>
                <a:cs typeface="Arial"/>
              </a:rPr>
              <a:t>TLS</a:t>
            </a:r>
            <a:endParaRPr sz="2000" dirty="0">
              <a:latin typeface="Arial"/>
              <a:cs typeface="Arial"/>
            </a:endParaRPr>
          </a:p>
        </p:txBody>
      </p:sp>
      <p:sp>
        <p:nvSpPr>
          <p:cNvPr id="2" name="TextBox 1">
            <a:extLst>
              <a:ext uri="{FF2B5EF4-FFF2-40B4-BE49-F238E27FC236}">
                <a16:creationId xmlns:a16="http://schemas.microsoft.com/office/drawing/2014/main" id="{085B3E04-6B9A-7E20-D4F1-A6C2E541CEB4}"/>
              </a:ext>
            </a:extLst>
          </p:cNvPr>
          <p:cNvSpPr txBox="1"/>
          <p:nvPr/>
        </p:nvSpPr>
        <p:spPr>
          <a:xfrm>
            <a:off x="485127" y="907581"/>
            <a:ext cx="7911078" cy="1323439"/>
          </a:xfrm>
          <a:prstGeom prst="rect">
            <a:avLst/>
          </a:prstGeom>
          <a:noFill/>
        </p:spPr>
        <p:txBody>
          <a:bodyPr wrap="square" rtlCol="0">
            <a:spAutoFit/>
          </a:bodyPr>
          <a:lstStyle/>
          <a:p>
            <a:pPr marL="285750" indent="-285750">
              <a:buFont typeface="Courier New" panose="02070309020205020404" pitchFamily="49" charset="0"/>
              <a:buChar char="o"/>
            </a:pPr>
            <a:r>
              <a:rPr lang="en-US" sz="2000" b="1" dirty="0"/>
              <a:t>Transport Layer Security (TLS</a:t>
            </a:r>
            <a:r>
              <a:rPr lang="en-US" sz="2000" dirty="0"/>
              <a:t>) is a protocol used to provide communication security over a TCP connection</a:t>
            </a:r>
          </a:p>
          <a:p>
            <a:pPr marL="342900" indent="-342900">
              <a:buFont typeface="Wingdings" panose="05000000000000000000" pitchFamily="2" charset="2"/>
              <a:buChar char="Ø"/>
            </a:pPr>
            <a:r>
              <a:rPr lang="en-US" sz="2000" dirty="0"/>
              <a:t>This exists somewhere between the application layer and transport layer</a:t>
            </a:r>
          </a:p>
        </p:txBody>
      </p:sp>
      <p:pic>
        <p:nvPicPr>
          <p:cNvPr id="4" name="Picture 3">
            <a:extLst>
              <a:ext uri="{FF2B5EF4-FFF2-40B4-BE49-F238E27FC236}">
                <a16:creationId xmlns:a16="http://schemas.microsoft.com/office/drawing/2014/main" id="{36D7A50F-4705-364D-D764-6AE0D84EE250}"/>
              </a:ext>
            </a:extLst>
          </p:cNvPr>
          <p:cNvPicPr>
            <a:picLocks noChangeAspect="1"/>
          </p:cNvPicPr>
          <p:nvPr/>
        </p:nvPicPr>
        <p:blipFill>
          <a:blip r:embed="rId2"/>
          <a:stretch>
            <a:fillRect/>
          </a:stretch>
        </p:blipFill>
        <p:spPr>
          <a:xfrm>
            <a:off x="8513225" y="762000"/>
            <a:ext cx="3316888" cy="1781175"/>
          </a:xfrm>
          <a:prstGeom prst="rect">
            <a:avLst/>
          </a:prstGeom>
        </p:spPr>
      </p:pic>
      <p:sp>
        <p:nvSpPr>
          <p:cNvPr id="5" name="TextBox 4">
            <a:extLst>
              <a:ext uri="{FF2B5EF4-FFF2-40B4-BE49-F238E27FC236}">
                <a16:creationId xmlns:a16="http://schemas.microsoft.com/office/drawing/2014/main" id="{85118646-65EE-5633-CB98-1928C40EEBF2}"/>
              </a:ext>
            </a:extLst>
          </p:cNvPr>
          <p:cNvSpPr txBox="1"/>
          <p:nvPr/>
        </p:nvSpPr>
        <p:spPr>
          <a:xfrm>
            <a:off x="100076" y="2278466"/>
            <a:ext cx="8550739" cy="400110"/>
          </a:xfrm>
          <a:prstGeom prst="rect">
            <a:avLst/>
          </a:prstGeom>
          <a:noFill/>
        </p:spPr>
        <p:txBody>
          <a:bodyPr wrap="none" rtlCol="0">
            <a:spAutoFit/>
          </a:bodyPr>
          <a:lstStyle/>
          <a:p>
            <a:r>
              <a:rPr lang="en-US" sz="2000" dirty="0"/>
              <a:t>TLS will always be running if you are doing web communication with http</a:t>
            </a:r>
            <a:r>
              <a:rPr lang="en-US" sz="2000" b="1" dirty="0"/>
              <a:t>s</a:t>
            </a:r>
          </a:p>
        </p:txBody>
      </p:sp>
      <p:sp>
        <p:nvSpPr>
          <p:cNvPr id="7" name="TextBox 6">
            <a:extLst>
              <a:ext uri="{FF2B5EF4-FFF2-40B4-BE49-F238E27FC236}">
                <a16:creationId xmlns:a16="http://schemas.microsoft.com/office/drawing/2014/main" id="{C20196A9-F19B-9343-51CB-ACA3BF44DC54}"/>
              </a:ext>
            </a:extLst>
          </p:cNvPr>
          <p:cNvSpPr txBox="1"/>
          <p:nvPr/>
        </p:nvSpPr>
        <p:spPr>
          <a:xfrm>
            <a:off x="914400" y="2974833"/>
            <a:ext cx="4564070" cy="369332"/>
          </a:xfrm>
          <a:prstGeom prst="rect">
            <a:avLst/>
          </a:prstGeom>
          <a:noFill/>
        </p:spPr>
        <p:txBody>
          <a:bodyPr wrap="none" rtlCol="0">
            <a:spAutoFit/>
          </a:bodyPr>
          <a:lstStyle/>
          <a:p>
            <a:r>
              <a:rPr lang="en-US" dirty="0"/>
              <a:t>https = Hypertext Transfer Protocol </a:t>
            </a:r>
            <a:r>
              <a:rPr lang="en-US" b="1" i="1" dirty="0"/>
              <a:t>Secure</a:t>
            </a:r>
          </a:p>
        </p:txBody>
      </p:sp>
      <p:sp>
        <p:nvSpPr>
          <p:cNvPr id="8" name="TextBox 7">
            <a:extLst>
              <a:ext uri="{FF2B5EF4-FFF2-40B4-BE49-F238E27FC236}">
                <a16:creationId xmlns:a16="http://schemas.microsoft.com/office/drawing/2014/main" id="{90950200-5CD1-3260-4D58-4EF9E2C3C371}"/>
              </a:ext>
            </a:extLst>
          </p:cNvPr>
          <p:cNvSpPr txBox="1"/>
          <p:nvPr/>
        </p:nvSpPr>
        <p:spPr>
          <a:xfrm>
            <a:off x="485127" y="4688622"/>
            <a:ext cx="5991873" cy="646331"/>
          </a:xfrm>
          <a:prstGeom prst="rect">
            <a:avLst/>
          </a:prstGeom>
          <a:noFill/>
        </p:spPr>
        <p:txBody>
          <a:bodyPr wrap="square" rtlCol="0">
            <a:spAutoFit/>
          </a:bodyPr>
          <a:lstStyle/>
          <a:p>
            <a:r>
              <a:rPr lang="en-US" b="1" dirty="0"/>
              <a:t>HTTPS/TLS </a:t>
            </a:r>
            <a:r>
              <a:rPr lang="en-US" dirty="0"/>
              <a:t>will handle all the encryption, key generation, certificate checking, authentication for you!</a:t>
            </a:r>
          </a:p>
        </p:txBody>
      </p:sp>
      <p:sp>
        <p:nvSpPr>
          <p:cNvPr id="9" name="Oval 8">
            <a:extLst>
              <a:ext uri="{FF2B5EF4-FFF2-40B4-BE49-F238E27FC236}">
                <a16:creationId xmlns:a16="http://schemas.microsoft.com/office/drawing/2014/main" id="{9AC43252-8246-30CF-8F6D-475F10535A42}"/>
              </a:ext>
            </a:extLst>
          </p:cNvPr>
          <p:cNvSpPr/>
          <p:nvPr/>
        </p:nvSpPr>
        <p:spPr>
          <a:xfrm rot="501616">
            <a:off x="525208" y="3927611"/>
            <a:ext cx="1084694" cy="685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Port 443</a:t>
            </a:r>
          </a:p>
        </p:txBody>
      </p:sp>
      <p:pic>
        <p:nvPicPr>
          <p:cNvPr id="10" name="Picture 9">
            <a:extLst>
              <a:ext uri="{FF2B5EF4-FFF2-40B4-BE49-F238E27FC236}">
                <a16:creationId xmlns:a16="http://schemas.microsoft.com/office/drawing/2014/main" id="{153DC3CC-B3E4-28BC-2C58-2C09FAB1BE8B}"/>
              </a:ext>
            </a:extLst>
          </p:cNvPr>
          <p:cNvPicPr>
            <a:picLocks noChangeAspect="1"/>
          </p:cNvPicPr>
          <p:nvPr/>
        </p:nvPicPr>
        <p:blipFill>
          <a:blip r:embed="rId3"/>
          <a:stretch>
            <a:fillRect/>
          </a:stretch>
        </p:blipFill>
        <p:spPr>
          <a:xfrm>
            <a:off x="100076" y="5493168"/>
            <a:ext cx="6781800" cy="1144477"/>
          </a:xfrm>
          <a:prstGeom prst="rect">
            <a:avLst/>
          </a:prstGeom>
        </p:spPr>
      </p:pic>
      <p:sp>
        <p:nvSpPr>
          <p:cNvPr id="11" name="TextBox 10">
            <a:extLst>
              <a:ext uri="{FF2B5EF4-FFF2-40B4-BE49-F238E27FC236}">
                <a16:creationId xmlns:a16="http://schemas.microsoft.com/office/drawing/2014/main" id="{62520037-67CB-22CB-FFC5-B66E79524225}"/>
              </a:ext>
            </a:extLst>
          </p:cNvPr>
          <p:cNvSpPr txBox="1"/>
          <p:nvPr/>
        </p:nvSpPr>
        <p:spPr>
          <a:xfrm>
            <a:off x="9372600" y="6019800"/>
            <a:ext cx="2544286" cy="369332"/>
          </a:xfrm>
          <a:prstGeom prst="rect">
            <a:avLst/>
          </a:prstGeom>
          <a:noFill/>
        </p:spPr>
        <p:txBody>
          <a:bodyPr wrap="none" rtlCol="0">
            <a:spAutoFit/>
          </a:bodyPr>
          <a:lstStyle/>
          <a:p>
            <a:r>
              <a:rPr lang="en-US" i="1" dirty="0"/>
              <a:t>UDP does not use TLS</a:t>
            </a:r>
          </a:p>
        </p:txBody>
      </p:sp>
      <p:pic>
        <p:nvPicPr>
          <p:cNvPr id="5122" name="Picture 2" descr="An illustration shows conversation between Bob and Alice.">
            <a:extLst>
              <a:ext uri="{FF2B5EF4-FFF2-40B4-BE49-F238E27FC236}">
                <a16:creationId xmlns:a16="http://schemas.microsoft.com/office/drawing/2014/main" id="{0BA3E30A-493A-AFBD-28AA-AF2AEDB8DD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7815" y="2981689"/>
            <a:ext cx="4269570" cy="2725956"/>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8BEFA86B-13F2-64FE-1151-1F46015DB683}"/>
              </a:ext>
            </a:extLst>
          </p:cNvPr>
          <p:cNvSpPr/>
          <p:nvPr/>
        </p:nvSpPr>
        <p:spPr>
          <a:xfrm>
            <a:off x="10706227" y="3758240"/>
            <a:ext cx="1447800" cy="99155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Google Penalizes pages that do not have a certificate</a:t>
            </a:r>
          </a:p>
        </p:txBody>
      </p:sp>
      <p:sp>
        <p:nvSpPr>
          <p:cNvPr id="13" name="TextBox 12">
            <a:extLst>
              <a:ext uri="{FF2B5EF4-FFF2-40B4-BE49-F238E27FC236}">
                <a16:creationId xmlns:a16="http://schemas.microsoft.com/office/drawing/2014/main" id="{AAFB93FF-A2B1-8413-25FD-ACAE41692A57}"/>
              </a:ext>
            </a:extLst>
          </p:cNvPr>
          <p:cNvSpPr txBox="1"/>
          <p:nvPr/>
        </p:nvSpPr>
        <p:spPr>
          <a:xfrm>
            <a:off x="6705600" y="52393"/>
            <a:ext cx="5564344" cy="369332"/>
          </a:xfrm>
          <a:prstGeom prst="rect">
            <a:avLst/>
          </a:prstGeom>
          <a:noFill/>
        </p:spPr>
        <p:txBody>
          <a:bodyPr wrap="none" rtlCol="0">
            <a:spAutoFit/>
          </a:bodyPr>
          <a:lstStyle/>
          <a:p>
            <a:r>
              <a:rPr lang="en-US" b="1" dirty="0"/>
              <a:t>SSL (Secure Socket Layer)</a:t>
            </a:r>
            <a:r>
              <a:rPr lang="en-US" dirty="0"/>
              <a:t> = Older version of TLS </a:t>
            </a:r>
          </a:p>
        </p:txBody>
      </p:sp>
    </p:spTree>
    <p:extLst>
      <p:ext uri="{BB962C8B-B14F-4D97-AF65-F5344CB8AC3E}">
        <p14:creationId xmlns:p14="http://schemas.microsoft.com/office/powerpoint/2010/main" val="159627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7</a:t>
            </a:fld>
            <a:endParaRPr spc="-5" dirty="0"/>
          </a:p>
        </p:txBody>
      </p:sp>
      <p:sp>
        <p:nvSpPr>
          <p:cNvPr id="3" name="object 2">
            <a:extLst>
              <a:ext uri="{FF2B5EF4-FFF2-40B4-BE49-F238E27FC236}">
                <a16:creationId xmlns:a16="http://schemas.microsoft.com/office/drawing/2014/main" id="{F062F7A7-6AC8-3AB4-3576-A9C1A0900CE2}"/>
              </a:ext>
            </a:extLst>
          </p:cNvPr>
          <p:cNvSpPr txBox="1">
            <a:spLocks noGrp="1"/>
          </p:cNvSpPr>
          <p:nvPr>
            <p:ph type="title"/>
          </p:nvPr>
        </p:nvSpPr>
        <p:spPr>
          <a:xfrm>
            <a:off x="100076" y="99771"/>
            <a:ext cx="5624830" cy="399725"/>
          </a:xfrm>
          <a:prstGeom prst="rect">
            <a:avLst/>
          </a:prstGeom>
        </p:spPr>
        <p:txBody>
          <a:bodyPr vert="horz" wrap="square" lIns="0" tIns="91059" rIns="0" bIns="0" rtlCol="0">
            <a:spAutoFit/>
          </a:bodyPr>
          <a:lstStyle/>
          <a:p>
            <a:pPr marL="219710">
              <a:lnSpc>
                <a:spcPct val="100000"/>
              </a:lnSpc>
              <a:spcBef>
                <a:spcPts val="105"/>
              </a:spcBef>
            </a:pPr>
            <a:r>
              <a:rPr lang="en-US" sz="2000" b="1" spc="-10" dirty="0">
                <a:latin typeface="Arial"/>
                <a:cs typeface="Arial"/>
              </a:rPr>
              <a:t>TLS</a:t>
            </a:r>
            <a:endParaRPr sz="2000" dirty="0">
              <a:latin typeface="Arial"/>
              <a:cs typeface="Arial"/>
            </a:endParaRPr>
          </a:p>
        </p:txBody>
      </p:sp>
      <p:pic>
        <p:nvPicPr>
          <p:cNvPr id="12" name="Picture 2" descr="What happens in a TLS handshake? | SSL handshake | Cloudflare">
            <a:extLst>
              <a:ext uri="{FF2B5EF4-FFF2-40B4-BE49-F238E27FC236}">
                <a16:creationId xmlns:a16="http://schemas.microsoft.com/office/drawing/2014/main" id="{C97D936E-0C5C-7375-D546-473999CEA8F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160" y="838200"/>
            <a:ext cx="8670043" cy="4953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9F1146D-E928-C51E-FECB-0753454D94DF}"/>
              </a:ext>
            </a:extLst>
          </p:cNvPr>
          <p:cNvSpPr txBox="1"/>
          <p:nvPr/>
        </p:nvSpPr>
        <p:spPr>
          <a:xfrm>
            <a:off x="9047560" y="990600"/>
            <a:ext cx="2819400" cy="1200329"/>
          </a:xfrm>
          <a:prstGeom prst="rect">
            <a:avLst/>
          </a:prstGeom>
          <a:noFill/>
        </p:spPr>
        <p:txBody>
          <a:bodyPr wrap="square" rtlCol="0">
            <a:spAutoFit/>
          </a:bodyPr>
          <a:lstStyle/>
          <a:p>
            <a:r>
              <a:rPr lang="en-US" dirty="0"/>
              <a:t>TLS/SSL does not mandate that two users use a specific symmetric key algorithm</a:t>
            </a:r>
          </a:p>
        </p:txBody>
      </p:sp>
      <p:sp>
        <p:nvSpPr>
          <p:cNvPr id="14" name="TextBox 13">
            <a:extLst>
              <a:ext uri="{FF2B5EF4-FFF2-40B4-BE49-F238E27FC236}">
                <a16:creationId xmlns:a16="http://schemas.microsoft.com/office/drawing/2014/main" id="{5ECFB58C-6CB3-007E-5A53-DB020518B620}"/>
              </a:ext>
            </a:extLst>
          </p:cNvPr>
          <p:cNvSpPr txBox="1"/>
          <p:nvPr/>
        </p:nvSpPr>
        <p:spPr>
          <a:xfrm>
            <a:off x="9144000" y="4791579"/>
            <a:ext cx="2133600" cy="1015663"/>
          </a:xfrm>
          <a:prstGeom prst="rect">
            <a:avLst/>
          </a:prstGeom>
          <a:noFill/>
        </p:spPr>
        <p:txBody>
          <a:bodyPr wrap="square" rtlCol="0">
            <a:spAutoFit/>
          </a:bodyPr>
          <a:lstStyle/>
          <a:p>
            <a:r>
              <a:rPr lang="en-US" sz="2000" dirty="0"/>
              <a:t>TLS connection can be closed using a TCP FIN</a:t>
            </a:r>
          </a:p>
        </p:txBody>
      </p:sp>
      <p:sp>
        <p:nvSpPr>
          <p:cNvPr id="15" name="TextBox 14">
            <a:extLst>
              <a:ext uri="{FF2B5EF4-FFF2-40B4-BE49-F238E27FC236}">
                <a16:creationId xmlns:a16="http://schemas.microsoft.com/office/drawing/2014/main" id="{1CBC4FB7-4660-AA90-93B6-7681613E30FF}"/>
              </a:ext>
            </a:extLst>
          </p:cNvPr>
          <p:cNvSpPr txBox="1"/>
          <p:nvPr/>
        </p:nvSpPr>
        <p:spPr>
          <a:xfrm>
            <a:off x="8945813" y="2967335"/>
            <a:ext cx="3022893" cy="923330"/>
          </a:xfrm>
          <a:prstGeom prst="rect">
            <a:avLst/>
          </a:prstGeom>
          <a:noFill/>
        </p:spPr>
        <p:txBody>
          <a:bodyPr wrap="square" rtlCol="0">
            <a:spAutoFit/>
          </a:bodyPr>
          <a:lstStyle/>
          <a:p>
            <a:r>
              <a:rPr lang="en-US" dirty="0"/>
              <a:t>Server will select encryption and hashing algorithm to use</a:t>
            </a:r>
          </a:p>
        </p:txBody>
      </p:sp>
    </p:spTree>
    <p:extLst>
      <p:ext uri="{BB962C8B-B14F-4D97-AF65-F5344CB8AC3E}">
        <p14:creationId xmlns:p14="http://schemas.microsoft.com/office/powerpoint/2010/main" val="17998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8</a:t>
            </a:fld>
            <a:endParaRPr spc="-5" dirty="0"/>
          </a:p>
        </p:txBody>
      </p:sp>
      <p:sp>
        <p:nvSpPr>
          <p:cNvPr id="3" name="object 2">
            <a:extLst>
              <a:ext uri="{FF2B5EF4-FFF2-40B4-BE49-F238E27FC236}">
                <a16:creationId xmlns:a16="http://schemas.microsoft.com/office/drawing/2014/main" id="{F062F7A7-6AC8-3AB4-3576-A9C1A0900CE2}"/>
              </a:ext>
            </a:extLst>
          </p:cNvPr>
          <p:cNvSpPr txBox="1">
            <a:spLocks noGrp="1"/>
          </p:cNvSpPr>
          <p:nvPr>
            <p:ph type="title"/>
          </p:nvPr>
        </p:nvSpPr>
        <p:spPr>
          <a:xfrm>
            <a:off x="100076" y="99771"/>
            <a:ext cx="5624830" cy="399725"/>
          </a:xfrm>
          <a:prstGeom prst="rect">
            <a:avLst/>
          </a:prstGeom>
        </p:spPr>
        <p:txBody>
          <a:bodyPr vert="horz" wrap="square" lIns="0" tIns="91059" rIns="0" bIns="0" rtlCol="0">
            <a:spAutoFit/>
          </a:bodyPr>
          <a:lstStyle/>
          <a:p>
            <a:pPr marL="219710">
              <a:lnSpc>
                <a:spcPct val="100000"/>
              </a:lnSpc>
              <a:spcBef>
                <a:spcPts val="105"/>
              </a:spcBef>
            </a:pPr>
            <a:r>
              <a:rPr lang="en-US" sz="2000" b="1" spc="-10" dirty="0">
                <a:latin typeface="Arial"/>
                <a:cs typeface="Arial"/>
              </a:rPr>
              <a:t>TLS</a:t>
            </a:r>
            <a:endParaRPr sz="2000" dirty="0">
              <a:latin typeface="Arial"/>
              <a:cs typeface="Arial"/>
            </a:endParaRPr>
          </a:p>
        </p:txBody>
      </p:sp>
      <p:sp>
        <p:nvSpPr>
          <p:cNvPr id="2" name="Rectangle 1">
            <a:extLst>
              <a:ext uri="{FF2B5EF4-FFF2-40B4-BE49-F238E27FC236}">
                <a16:creationId xmlns:a16="http://schemas.microsoft.com/office/drawing/2014/main" id="{EC9D0B81-8F4B-97F6-CB74-CB877B58E90A}"/>
              </a:ext>
            </a:extLst>
          </p:cNvPr>
          <p:cNvSpPr>
            <a:spLocks noChangeArrowheads="1"/>
          </p:cNvSpPr>
          <p:nvPr/>
        </p:nvSpPr>
        <p:spPr bwMode="auto">
          <a:xfrm>
            <a:off x="457200" y="2193573"/>
            <a:ext cx="951064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The client sends a list of cryptographic algorithms it supports, along with a client nonce.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From the list, the server chooses a symmetric algorithm (for example, AES) and a public key algorithm (for example, RSA with a specific key length), and HMAC algorithm (MD5 or SHA-1) along with the HMAC keys. It sends back to the client its choices, as well as a certificate and a server nonce.</a:t>
            </a:r>
          </a:p>
        </p:txBody>
      </p:sp>
    </p:spTree>
    <p:extLst>
      <p:ext uri="{BB962C8B-B14F-4D97-AF65-F5344CB8AC3E}">
        <p14:creationId xmlns:p14="http://schemas.microsoft.com/office/powerpoint/2010/main" val="3016870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9</a:t>
            </a:fld>
            <a:endParaRPr spc="-5" dirty="0"/>
          </a:p>
        </p:txBody>
      </p:sp>
      <p:sp>
        <p:nvSpPr>
          <p:cNvPr id="3" name="object 2">
            <a:extLst>
              <a:ext uri="{FF2B5EF4-FFF2-40B4-BE49-F238E27FC236}">
                <a16:creationId xmlns:a16="http://schemas.microsoft.com/office/drawing/2014/main" id="{F062F7A7-6AC8-3AB4-3576-A9C1A0900CE2}"/>
              </a:ext>
            </a:extLst>
          </p:cNvPr>
          <p:cNvSpPr txBox="1">
            <a:spLocks noGrp="1"/>
          </p:cNvSpPr>
          <p:nvPr>
            <p:ph type="title"/>
          </p:nvPr>
        </p:nvSpPr>
        <p:spPr>
          <a:xfrm>
            <a:off x="100076" y="99771"/>
            <a:ext cx="5624830" cy="399725"/>
          </a:xfrm>
          <a:prstGeom prst="rect">
            <a:avLst/>
          </a:prstGeom>
        </p:spPr>
        <p:txBody>
          <a:bodyPr vert="horz" wrap="square" lIns="0" tIns="91059" rIns="0" bIns="0" rtlCol="0">
            <a:spAutoFit/>
          </a:bodyPr>
          <a:lstStyle/>
          <a:p>
            <a:pPr marL="219710">
              <a:lnSpc>
                <a:spcPct val="100000"/>
              </a:lnSpc>
              <a:spcBef>
                <a:spcPts val="105"/>
              </a:spcBef>
            </a:pPr>
            <a:r>
              <a:rPr lang="en-US" sz="2000" b="1" spc="-10" dirty="0">
                <a:latin typeface="Arial"/>
                <a:cs typeface="Arial"/>
              </a:rPr>
              <a:t>TLS</a:t>
            </a:r>
            <a:endParaRPr sz="2000" dirty="0">
              <a:latin typeface="Arial"/>
              <a:cs typeface="Arial"/>
            </a:endParaRPr>
          </a:p>
        </p:txBody>
      </p:sp>
      <p:sp>
        <p:nvSpPr>
          <p:cNvPr id="2" name="Rectangle 1">
            <a:extLst>
              <a:ext uri="{FF2B5EF4-FFF2-40B4-BE49-F238E27FC236}">
                <a16:creationId xmlns:a16="http://schemas.microsoft.com/office/drawing/2014/main" id="{EC9D0B81-8F4B-97F6-CB74-CB877B58E90A}"/>
              </a:ext>
            </a:extLst>
          </p:cNvPr>
          <p:cNvSpPr>
            <a:spLocks noChangeArrowheads="1"/>
          </p:cNvSpPr>
          <p:nvPr/>
        </p:nvSpPr>
        <p:spPr bwMode="auto">
          <a:xfrm>
            <a:off x="457200" y="1778075"/>
            <a:ext cx="951064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The client sends a list of cryptographic algorithms it supports, along with a client nonce.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From the list, the server chooses a symmetric algorithm (for example, AES) and a public key algorithm (for example, RSA with a specific key length), and HMAC algorithm (MD5 or SHA-1) along with the HMAC keys. It sends back to the client its choices, as well as a certificate and a server nonce.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The client verifies the certificate, extracts the server’s public key, generates a Pre-Master Secret (PMS), encrypts the PMS with the server’s public key, and sends the encrypted PMS to the server.</a:t>
            </a:r>
          </a:p>
        </p:txBody>
      </p:sp>
    </p:spTree>
    <p:extLst>
      <p:ext uri="{BB962C8B-B14F-4D97-AF65-F5344CB8AC3E}">
        <p14:creationId xmlns:p14="http://schemas.microsoft.com/office/powerpoint/2010/main" val="2068981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2523</TotalTime>
  <Words>2803</Words>
  <Application>Microsoft Office PowerPoint</Application>
  <PresentationFormat>Widescreen</PresentationFormat>
  <Paragraphs>346</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Courier New</vt:lpstr>
      <vt:lpstr>Wingdings</vt:lpstr>
      <vt:lpstr>Office Theme</vt:lpstr>
      <vt:lpstr>CSCI 466: Networks Operational Security (Firewalls, Protocols, Etc)</vt:lpstr>
      <vt:lpstr>PowerPoint Presentation</vt:lpstr>
      <vt:lpstr>PowerPoint Presentation</vt:lpstr>
      <vt:lpstr>Review</vt:lpstr>
      <vt:lpstr>Review</vt:lpstr>
      <vt:lpstr>TLS</vt:lpstr>
      <vt:lpstr>TLS</vt:lpstr>
      <vt:lpstr>TLS</vt:lpstr>
      <vt:lpstr>TLS</vt:lpstr>
      <vt:lpstr>TLS</vt:lpstr>
      <vt:lpstr>TLS</vt:lpstr>
      <vt:lpstr>TLS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466</dc:title>
  <dc:creator>Reese Pearsall</dc:creator>
  <cp:lastModifiedBy>Pearsall, Reese</cp:lastModifiedBy>
  <cp:revision>28</cp:revision>
  <dcterms:created xsi:type="dcterms:W3CDTF">2022-10-19T16:25:51Z</dcterms:created>
  <dcterms:modified xsi:type="dcterms:W3CDTF">2024-10-28T19:09:17Z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2022-10-12T00:00:00Z</vt:filetime>
  </property>
  <property fmtid="{D5CDD505-2E9C-101B-9397-08002B2CF9AE}" pid="3" name="Creator">
    <vt:lpwstr>Microsoft® PowerPoint® for Microsoft 365</vt:lpwstr>
  </property>
  <property fmtid="{D5CDD505-2E9C-101B-9397-08002B2CF9AE}" pid="4" name="LastSaved">
    <vt:filetime>2022-10-19T00:00:00Z</vt:filetime>
  </property>
  <property fmtid="{D5CDD505-2E9C-101B-9397-08002B2CF9AE}" pid="5" name="Producer">
    <vt:lpwstr>Microsoft® PowerPoint® for Microsoft 365</vt:lpwstr>
  </property>
</Properties>
</file>