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9" r:id="rId3"/>
    <p:sldId id="330" r:id="rId4"/>
    <p:sldId id="320" r:id="rId5"/>
    <p:sldId id="325" r:id="rId6"/>
    <p:sldId id="341" r:id="rId7"/>
    <p:sldId id="321" r:id="rId8"/>
    <p:sldId id="329" r:id="rId9"/>
    <p:sldId id="322" r:id="rId10"/>
    <p:sldId id="324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23" r:id="rId19"/>
    <p:sldId id="339" r:id="rId20"/>
    <p:sldId id="342" r:id="rId21"/>
    <p:sldId id="326" r:id="rId22"/>
    <p:sldId id="327" r:id="rId23"/>
    <p:sldId id="328" r:id="rId24"/>
    <p:sldId id="331" r:id="rId25"/>
    <p:sldId id="340" r:id="rId2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2" autoAdjust="0"/>
    <p:restoredTop sz="94660"/>
  </p:normalViewPr>
  <p:slideViewPr>
    <p:cSldViewPr>
      <p:cViewPr varScale="1">
        <p:scale>
          <a:sx n="83" d="100"/>
          <a:sy n="83" d="100"/>
        </p:scale>
        <p:origin x="8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07:31.0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346 928 24575,'157'-13'0,"-18"0"0,-48 13 0,161 20 0,-165-12 0,103-5 0,28 3 0,-146 1 0,-19-1 0,1-2 0,93-6 0,-114-3 0,46-13 0,-48 9 0,55-7 0,48 10 0,-95 6 0,-1-2 0,1-1 0,0-2 0,-1-1 0,39-13 0,-41 6 0,-1-1 0,-1-2 0,-1-1 0,0-2 0,34-25 0,-61 39 0,-1 0 0,0 0 0,-1-1 0,1 1 0,-1-1 0,0 0 0,-1 0 0,1-1 0,-1 1 0,0-1 0,-1 0 0,0 1 0,0-1 0,0 0 0,-1 0 0,0 0 0,0-1 0,-1 1 0,1 0 0,-3-12 0,1 7 0,0 1 0,-1 0 0,0 0 0,-1 0 0,0 0 0,-1 0 0,0 0 0,-1 1 0,0 0 0,-1 0 0,0 0 0,-10-12 0,-11-9 0,-3 2 0,0 0 0,-1 3 0,-2 0 0,-57-33 0,35 33 0,-1 3 0,-2 2 0,-88-19 0,45 13 0,-125-18 0,126 29 0,-4-2 0,0 4 0,-148 1 0,54 12 0,-136 3 0,217 11 0,-16 0 0,110-11 0,0 1 0,0 0 0,0 2 0,-32 11 0,-85 38 0,139-54 0,-8 4 0,-1 0 0,1 1 0,0 0 0,0 1 0,1 0 0,0 0 0,0 1 0,0 0 0,1 0 0,0 1 0,0 0 0,1 0 0,0 1 0,1 0 0,0 0 0,-6 12 0,5-3 0,0 1 0,1 0 0,1 0 0,0 0 0,2 1 0,0-1 0,2 33 0,0-32 0,0 2 0,1 0 0,6 38 0,-5-53 0,0 1 0,0-1 0,1 1 0,0-1 0,1 0 0,-1 0 0,1 0 0,1 0 0,-1-1 0,1 1 0,7 6 0,15 11 0,1 0 0,2-2 0,0-1 0,1-1 0,1-2 0,0-1 0,2-2 0,0-1 0,61 16 0,-93-29 0,32 9 0,58 10 0,-29-10 0,-29-4 0,54 3 0,-71-7 44,-1 0 0,30 7 0,10 2-1541,-36-9-5329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33:11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24575,'20'3'0,"0"0"0,-1 1 0,1 1 0,-1 1 0,-1 0 0,1 2 0,-1 0 0,24 14 0,34 14 0,147 62 0,50 20 0,-180-77 0,113 68 0,-54-26 0,-65-35 0,-52-27 0,1-1 0,70 26 0,-87-38 0,0 0 0,-1 2 0,0 0 0,-1 1 0,0 1 0,25 22 0,11 7 0,-53-40 0,1 0 0,0-1 0,-1 1 0,1-1 0,0 1 0,-1-1 0,1 1 0,0-1 0,0 0 0,0 1 0,-1-1 0,1 0 0,0 1 0,0-1 0,0 0 0,0 0 0,0 0 0,0 0 0,-1 0 0,1 0 0,0 0 0,0 0 0,0 0 0,0-1 0,0 1 0,-1 0 0,1 0 0,1-2 0,0 1 0,-1 0 0,0 0 0,0-1 0,0 1 0,0-1 0,0 1 0,0-1 0,-1 0 0,1 1 0,-1-1 0,1 1 0,-1-1 0,1-3 0,2-65 0,-4 61 0,1-4 0,0-33 0,-2 0 0,-1 0 0,-3 1 0,-15-57 0,7 53 0,2-1 0,3 0 0,1-1 0,3 0 0,1-57 0,3 151 0,4 313 0,10-268 0,-7-60 0,-2-1 0,0 31 0,-4-57 0,0 30 0,1 1 0,2-1 0,8 43 0,-10-71 0,-1-1 0,1 0 0,-1 0 0,1 1 0,-1-1 0,0 0 0,0 0 0,0 1 0,0-1 0,-1 0 0,1 1 0,0-1 0,-1 0 0,0 0 0,1 0 0,-1 1 0,0-1 0,0 0 0,0 0 0,-1 0 0,1 0 0,0-1 0,-1 1 0,1 0 0,-1-1 0,0 1 0,1 0 0,-1-1 0,0 0 0,0 1 0,0-1 0,0 0 0,0 0 0,0 0 0,0 0 0,0-1 0,-1 1 0,1-1 0,0 1 0,-5-1 0,-11 3 0,-1-2 0,0 0 0,0-1 0,-23-4 0,6 2 0,9 3 0,-1 2 0,1 1 0,0 1 0,0 2 0,1 0 0,-41 18 0,32-12 0,-1-1 0,-62 11 0,-85 9 0,151-25-412,-61 19-1,83-23-127,-12 4-6286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33:15.3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24575,'147'57'0,"-97"-40"0,50 24 0,69 44 0,171 82 0,-291-142 0,49 34 0,-21-12 0,261 169 0,-133-95 0,15 11 0,-144-82 0,-51-36 0,0 2 0,-1 1 0,26 25 0,13 6 0,-11-10 0,139 101 0,-61-49 0,-86-61 0,46 36 0,-82-58 0,-2-1 0,0 0 0,0-1 0,0 0 0,1-1 0,0 1 0,0-1 0,0-1 0,0 1 0,13 3 0,-19-7 0,1 0 0,-1-1 0,0 1 0,0-1 0,1 1 0,-1-1 0,0 0 0,0 1 0,0-1 0,0 0 0,0 0 0,0 0 0,0 0 0,0 0 0,0 0 0,0 0 0,0 0 0,-1-1 0,1 1 0,0 0 0,-1 0 0,1 0 0,-1-1 0,0 1 0,1 0 0,-1-1 0,0 1 0,0 0 0,1-1 0,-1 1 0,-1-3 0,2-44 0,-5 20 0,-1 1 0,-13-38 0,-6-35 0,-8-111 0,27 186 0,0 0 0,-11-27 0,-6-21 0,12 27 0,2 0 0,2-1 0,-1-79 0,9 410 0,11-194 0,-8-57 0,3 55 0,-8-7 0,-1-24 0,2 0 0,14 92 0,-14-146 0,-1 0 0,1 0 0,-1 0 0,1 0 0,-1 0 0,0 0 0,0 0 0,0 0 0,-1 0 0,1 0 0,-1 0 0,1 0 0,-1 0 0,0-1 0,0 1 0,-1 0 0,1 0 0,0-1 0,-1 1 0,0-1 0,1 1 0,-1-1 0,-3 3 0,0-1 0,-1 0 0,0-1 0,1 0 0,-1 0 0,-1-1 0,1 1 0,0-1 0,0-1 0,-14 3 0,-250 54 0,234-49 0,-48 18 0,-27 7 0,47-19 0,-39 8 0,-27 0-1365,107-22-5461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33:19.6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24575,'3'1'0,"0"0"0,0 0 0,0 0 0,0 1 0,-1-1 0,1 1 0,-1-1 0,1 1 0,-1 0 0,1 0 0,3 4 0,6 4 0,283 170 0,-123-80 0,-59-32 0,556 322 0,-395-248 0,-239-119 0,-1 2 0,-1 2 0,-1 0 0,45 52 0,-24-24 0,278 240 0,-44-85 0,-230-166 0,14 8 0,-70-51 0,0 0 0,-1-1 0,1 1 0,0-1 0,0 0 0,0 1 0,-1-1 0,1 0 0,0 1 0,0-1 0,0 0 0,0 0 0,0 0 0,-1 0 0,1 0 0,0 0 0,0 0 0,0 0 0,0 0 0,0 0 0,0 0 0,0 0 0,-1-1 0,1 1 0,0 0 0,0-1 0,0 1 0,1-1 0,-1-1 0,0 1 0,0-1 0,0 1 0,0-1 0,0 0 0,0 1 0,0-1 0,-1 0 0,1 0 0,-1 1 0,1-1 0,0-4 0,-1-56 0,-26-209 0,-15 28 0,8 71 0,29 102 0,4 56 0,0-1 0,-1 1 0,0-1 0,-2 1 0,-4-17 0,7 31 0,1 0 0,-1-1 0,0 1 0,0 0 0,0 0 0,0 0 0,0 0 0,0-1 0,0 1 0,0 0 0,0 0 0,0-1 0,0 1 0,0 0 0,0 0 0,0 0 0,0-1 0,0 1 0,0 0 0,0 0 0,-1 0 0,1 0 0,0-1 0,0 1 0,0 0 0,0 0 0,0 0 0,0-1 0,0 1 0,-1 0 0,1 0 0,0 0 0,0 0 0,0 0 0,0 0 0,-1 0 0,1-1 0,0 1 0,0 0 0,0 0 0,-1 0 0,1 0 0,0 0 0,0 0 0,0 0 0,-1 0 0,1 0 0,0 0 0,0 0 0,0 0 0,-1 0 0,1 0 0,0 0 0,0 0 0,0 0 0,-1 0 0,1 0 0,0 1 0,0-1 0,-5 17 0,1 29 0,6 16 0,3 0 0,18 89 0,2 13 0,-14-90 0,-5-43 0,2 47 0,-6-43 0,12 52 0,-3-24 0,-3-28 0,-5-24 0,0 1 0,-1-1 0,0 1 0,0 13 0,-1-23 0,-1 0 0,0-1 0,0 1 0,-1 0 0,1 0 0,0 0 0,-1 0 0,1 0 0,-1 0 0,1 0 0,-1 0 0,0-1 0,0 1 0,0 0 0,0 0 0,0-1 0,0 1 0,-1-1 0,1 1 0,0-1 0,-1 0 0,1 1 0,-1-1 0,0 0 0,1 0 0,-1 0 0,0 0 0,1 0 0,-4 1 0,-13 1 0,0 0 0,1 0 0,-1-2 0,0 0 0,0-1 0,-26-4 0,25 2 0,0 1 0,0 1 0,0 0 0,0 2 0,-36 6 0,19 4 0,-64 32 0,66-28 0,-65 23 0,59-29 0,0-1 0,0-1 0,-1-3 0,-81 1 0,149-6 0,0-2 0,0 0 0,-1-2 0,1-1 0,41-14 0,-22 2 0,1 2 0,0 2 0,1 3 0,1 1 0,59-3 0,-84 10-195,0-1 0,0-1 0,-1-1 0,1-1 0,-1-2 0,43-19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7T11:33:2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24575,'9'1'0,"-1"0"0,0 0 0,1 1 0,-1 0 0,0 1 0,0-1 0,0 1 0,0 1 0,8 4 0,69 48 0,-42-26 0,353 188 0,19-30 0,-131-61 0,65 22 0,175 86 0,-493-216 0,-1 1 0,-1 1 0,41 40 0,24 17 0,10 3 0,-46-35 0,1-2 0,88 48 0,176 84 0,28 4 0,-47-22 0,-177-93 0,-126-64 0,0 0 0,0 0 0,0 0 0,1 0 0,-1-1 0,0 1 0,0 0 0,1-1 0,-1 1 0,0-1 0,1 1 0,-1-1 0,0 0 0,1 1 0,-1-1 0,1 0 0,-1 0 0,1 0 0,-1 0 0,0 0 0,1-1 0,-1 1 0,1 0 0,-1-1 0,0 1 0,1 0 0,-1-1 0,0 0 0,2 0 0,-2-1 0,1 0 0,-1 0 0,0-1 0,0 1 0,0 0 0,-1 0 0,1-1 0,0 1 0,-1 0 0,0-1 0,1 1 0,-1-1 0,0 1 0,0-1 0,-1-2 0,0-11 0,-2 0 0,0 0 0,0 0 0,-7-17 0,-48-140 0,51 144 0,1-1 0,1 0 0,2 0 0,0-31 0,2 39 0,-1 1 0,-9-40 0,0 6 0,-1-27 0,-3-118 0,13 168 0,-1 1 0,-8-33 0,2 7 0,11 88 0,-1 45 0,-2-48 0,1 0 0,1 1 0,1-1 0,9 39 0,12 18 0,19 144 0,-30-156 0,-7-46 0,-1 0 0,0 31 0,7 25 0,-7-68 0,-2 0 0,0 0 0,0 0 0,-1 0 0,-1 0 0,-2 16 0,1-27 0,0 0 0,0 1 0,-1-1 0,1 0 0,-1 0 0,0 0 0,0 0 0,0-1 0,-1 1 0,0 0 0,1-1 0,-1 0 0,0 0 0,-1 0 0,1 0 0,0 0 0,-1 0 0,0-1 0,1 0 0,-1 0 0,0 0 0,0 0 0,0 0 0,0-1 0,-7 2 0,-290 83 0,197-48 0,29-9 0,-180 49 0,-2-3 0,61-19 0,526-143 0,-247 62 0,153-67 0,-213 83 0,1 0 0,41-6 0,27-11 0,138-75 0,-205 90 62,44-14-1,-9 4-1549,-44 15-5338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5" Type="http://schemas.openxmlformats.org/officeDocument/2006/relationships/image" Target="../media/image26.png"/><Relationship Id="rId4" Type="http://schemas.openxmlformats.org/officeDocument/2006/relationships/customXml" Target="../ink/ink3.xml"/><Relationship Id="rId9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Network Forensics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/>
              </a:rPr>
              <a:t>https://www.cs.montana.edu/pearsall/classes/fall2024/466/main.html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9346B-A599-9456-B959-39582B4C1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91830EF-09E2-3D1C-F097-5F67A378213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20056-DD15-3783-515E-5111BB7DC65E}"/>
              </a:ext>
            </a:extLst>
          </p:cNvPr>
          <p:cNvSpPr txBox="1"/>
          <p:nvPr/>
        </p:nvSpPr>
        <p:spPr>
          <a:xfrm>
            <a:off x="5638800" y="304800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6A0009F0-A57F-CAAA-B1F7-D1E566313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3CD77D-4A6C-92F5-223F-44C30D043C85}"/>
              </a:ext>
            </a:extLst>
          </p:cNvPr>
          <p:cNvSpPr txBox="1"/>
          <p:nvPr/>
        </p:nvSpPr>
        <p:spPr>
          <a:xfrm>
            <a:off x="6067425" y="2133600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 network forensic investigations, we can see evidence of these steps occurring!</a:t>
            </a:r>
          </a:p>
        </p:txBody>
      </p:sp>
    </p:spTree>
    <p:extLst>
      <p:ext uri="{BB962C8B-B14F-4D97-AF65-F5344CB8AC3E}">
        <p14:creationId xmlns:p14="http://schemas.microsoft.com/office/powerpoint/2010/main" val="2416494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F2043-7821-93F0-C403-63830B9B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042076EA-6D7C-1B93-29A7-A4E27860E9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492714-E71B-952B-2904-D65AECE10E43}"/>
              </a:ext>
            </a:extLst>
          </p:cNvPr>
          <p:cNvSpPr txBox="1"/>
          <p:nvPr/>
        </p:nvSpPr>
        <p:spPr>
          <a:xfrm>
            <a:off x="5638800" y="295275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0FB39FBE-4087-3632-DEE6-3188483AA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F5C0C987-C943-05C2-06D1-B729491F036F}"/>
              </a:ext>
            </a:extLst>
          </p:cNvPr>
          <p:cNvSpPr/>
          <p:nvPr/>
        </p:nvSpPr>
        <p:spPr>
          <a:xfrm>
            <a:off x="1524000" y="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0BFBE-8721-425C-C42B-69FFBBCB8A2C}"/>
              </a:ext>
            </a:extLst>
          </p:cNvPr>
          <p:cNvSpPr txBox="1"/>
          <p:nvPr/>
        </p:nvSpPr>
        <p:spPr>
          <a:xfrm>
            <a:off x="5638800" y="1752600"/>
            <a:ext cx="3708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1. Reconnaissance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80327-C07D-1E72-E746-D3A947725BFF}"/>
              </a:ext>
            </a:extLst>
          </p:cNvPr>
          <p:cNvSpPr txBox="1"/>
          <p:nvPr/>
        </p:nvSpPr>
        <p:spPr>
          <a:xfrm>
            <a:off x="5867400" y="2214265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Gather information about their target to understand potential vulnerabilities and points of 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253F6-C370-308A-EC5B-D7095F590243}"/>
              </a:ext>
            </a:extLst>
          </p:cNvPr>
          <p:cNvSpPr txBox="1"/>
          <p:nvPr/>
        </p:nvSpPr>
        <p:spPr>
          <a:xfrm>
            <a:off x="5549979" y="3105834"/>
            <a:ext cx="6032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Source Intelligence (OSINT)</a:t>
            </a:r>
          </a:p>
          <a:p>
            <a:pPr lvl="1"/>
            <a:r>
              <a:rPr lang="en-US" dirty="0"/>
              <a:t>  - look at public web pages, social media profiles, forums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01BC3D-F3FA-1AB8-E3FB-A58C56AA7BDE}"/>
              </a:ext>
            </a:extLst>
          </p:cNvPr>
          <p:cNvSpPr txBox="1"/>
          <p:nvPr/>
        </p:nvSpPr>
        <p:spPr>
          <a:xfrm>
            <a:off x="5549979" y="3931757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Network Scanning</a:t>
            </a:r>
          </a:p>
          <a:p>
            <a:pPr lvl="1"/>
            <a:r>
              <a:rPr lang="en-US" dirty="0"/>
              <a:t>  - Use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nmap</a:t>
            </a:r>
            <a:r>
              <a:rPr lang="en-US" dirty="0"/>
              <a:t> to discover open ports and/or services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80EFE-EAC0-9FA7-9B03-036440A20C57}"/>
              </a:ext>
            </a:extLst>
          </p:cNvPr>
          <p:cNvSpPr txBox="1"/>
          <p:nvPr/>
        </p:nvSpPr>
        <p:spPr>
          <a:xfrm>
            <a:off x="5549979" y="4734164"/>
            <a:ext cx="3640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Gather information for phishing</a:t>
            </a:r>
          </a:p>
          <a:p>
            <a:pPr lvl="1"/>
            <a:r>
              <a:rPr lang="en-US" dirty="0"/>
              <a:t>   - Email lists, credentials,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9F182C-1E37-268B-AAD8-0ED081B6641A}"/>
              </a:ext>
            </a:extLst>
          </p:cNvPr>
          <p:cNvSpPr txBox="1"/>
          <p:nvPr/>
        </p:nvSpPr>
        <p:spPr>
          <a:xfrm>
            <a:off x="5549979" y="563880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WHOIS Lookup, DNS Record lookup</a:t>
            </a:r>
          </a:p>
        </p:txBody>
      </p:sp>
    </p:spTree>
    <p:extLst>
      <p:ext uri="{BB962C8B-B14F-4D97-AF65-F5344CB8AC3E}">
        <p14:creationId xmlns:p14="http://schemas.microsoft.com/office/powerpoint/2010/main" val="2732100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42A8B-D2AF-22B8-36C9-EA5758E4F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F5853BD-3916-FD00-7F92-1D6515E4A6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D91DA-E039-5ED6-269A-E6939F8BB003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88509550-F3B0-B8B1-C40E-B890B2DB7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4A5DAD2B-3063-1BD5-4C66-ADFB3AB71D65}"/>
              </a:ext>
            </a:extLst>
          </p:cNvPr>
          <p:cNvSpPr/>
          <p:nvPr/>
        </p:nvSpPr>
        <p:spPr>
          <a:xfrm>
            <a:off x="3505200" y="638264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20C67-0FAD-6F56-F287-E2EEE3FEE06D}"/>
              </a:ext>
            </a:extLst>
          </p:cNvPr>
          <p:cNvSpPr txBox="1"/>
          <p:nvPr/>
        </p:nvSpPr>
        <p:spPr>
          <a:xfrm>
            <a:off x="5638800" y="1752600"/>
            <a:ext cx="34467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2. Weaponization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09A34-1D64-ED46-4A56-6F89BE30D602}"/>
              </a:ext>
            </a:extLst>
          </p:cNvPr>
          <p:cNvSpPr txBox="1"/>
          <p:nvPr/>
        </p:nvSpPr>
        <p:spPr>
          <a:xfrm>
            <a:off x="5549979" y="3105834"/>
            <a:ext cx="62504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Malicious Emails</a:t>
            </a:r>
          </a:p>
          <a:p>
            <a:pPr lvl="1"/>
            <a:r>
              <a:rPr lang="en-US" dirty="0"/>
              <a:t>  - Phishing email, malicious macro file (.docx, .xlsx), zip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7A397-C434-2620-DBAD-ECD6C41B2988}"/>
              </a:ext>
            </a:extLst>
          </p:cNvPr>
          <p:cNvSpPr txBox="1"/>
          <p:nvPr/>
        </p:nvSpPr>
        <p:spPr>
          <a:xfrm>
            <a:off x="5549979" y="3931757"/>
            <a:ext cx="5570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Trojan Software</a:t>
            </a:r>
          </a:p>
          <a:p>
            <a:pPr lvl="1"/>
            <a:r>
              <a:rPr lang="en-US" dirty="0"/>
              <a:t>  - Hide malicious payload in benign-looking software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CCD5B3-3782-8917-AE23-05B9E6699ED5}"/>
              </a:ext>
            </a:extLst>
          </p:cNvPr>
          <p:cNvSpPr txBox="1"/>
          <p:nvPr/>
        </p:nvSpPr>
        <p:spPr>
          <a:xfrm>
            <a:off x="5549980" y="5358530"/>
            <a:ext cx="269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Malicious USB Drives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552AA-B12D-3C89-EDA7-5BDFAD7CF145}"/>
              </a:ext>
            </a:extLst>
          </p:cNvPr>
          <p:cNvSpPr txBox="1"/>
          <p:nvPr/>
        </p:nvSpPr>
        <p:spPr>
          <a:xfrm>
            <a:off x="5943600" y="2277071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tailored payload for your attack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3C5B50-2647-4823-755D-11C9CB2F7230}"/>
              </a:ext>
            </a:extLst>
          </p:cNvPr>
          <p:cNvSpPr txBox="1"/>
          <p:nvPr/>
        </p:nvSpPr>
        <p:spPr>
          <a:xfrm>
            <a:off x="5549979" y="4757680"/>
            <a:ext cx="5743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Language-specific payload for targeted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34269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2E8C1-298F-1ADA-9B48-E35FCDE4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CB3BDEE-936C-7F3C-9C65-F3904267CD8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EDC048-22F3-72B8-A554-ABFA123C87D1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FBF3B2BE-6D10-BC59-B883-4A4421B2B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1AFBA4C-EB64-810E-451E-7F5611A49A0D}"/>
              </a:ext>
            </a:extLst>
          </p:cNvPr>
          <p:cNvSpPr/>
          <p:nvPr/>
        </p:nvSpPr>
        <p:spPr>
          <a:xfrm>
            <a:off x="1524000" y="1680865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BA6A88-7F2D-B48B-91AC-771A163AD3D9}"/>
              </a:ext>
            </a:extLst>
          </p:cNvPr>
          <p:cNvSpPr txBox="1"/>
          <p:nvPr/>
        </p:nvSpPr>
        <p:spPr>
          <a:xfrm>
            <a:off x="5638800" y="1752600"/>
            <a:ext cx="2476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3. Delivery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1BAD8-E564-424C-E111-9EAE30798485}"/>
              </a:ext>
            </a:extLst>
          </p:cNvPr>
          <p:cNvSpPr txBox="1"/>
          <p:nvPr/>
        </p:nvSpPr>
        <p:spPr>
          <a:xfrm>
            <a:off x="5943600" y="3007310"/>
            <a:ext cx="308930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Phishing Email(s)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data to open port(s)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malicious USB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DCB7A9-1F11-8480-03FA-0A6867B5B65D}"/>
              </a:ext>
            </a:extLst>
          </p:cNvPr>
          <p:cNvSpPr txBox="1"/>
          <p:nvPr/>
        </p:nvSpPr>
        <p:spPr>
          <a:xfrm>
            <a:off x="5943600" y="227707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Transmit payload to target victim</a:t>
            </a:r>
          </a:p>
        </p:txBody>
      </p:sp>
    </p:spTree>
    <p:extLst>
      <p:ext uri="{BB962C8B-B14F-4D97-AF65-F5344CB8AC3E}">
        <p14:creationId xmlns:p14="http://schemas.microsoft.com/office/powerpoint/2010/main" val="686098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A4D46-9FFD-923E-7FE9-308C5E646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DB59772E-3074-7110-EE79-913674E177C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D0A44-EB89-7FBA-679A-2CEDC246C36C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C208B34B-14CD-80C0-0766-6C216159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F3CBE27A-2FCA-32E8-8672-250689040B62}"/>
              </a:ext>
            </a:extLst>
          </p:cNvPr>
          <p:cNvSpPr/>
          <p:nvPr/>
        </p:nvSpPr>
        <p:spPr>
          <a:xfrm>
            <a:off x="3352800" y="243840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EE6FDA-314C-E8D6-A304-76E1F9D2DC70}"/>
              </a:ext>
            </a:extLst>
          </p:cNvPr>
          <p:cNvSpPr txBox="1"/>
          <p:nvPr/>
        </p:nvSpPr>
        <p:spPr>
          <a:xfrm>
            <a:off x="5638800" y="1752600"/>
            <a:ext cx="30364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4. Exploitation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666B5-03FF-B66F-0A5E-1CAA85FB3E38}"/>
              </a:ext>
            </a:extLst>
          </p:cNvPr>
          <p:cNvSpPr txBox="1"/>
          <p:nvPr/>
        </p:nvSpPr>
        <p:spPr>
          <a:xfrm>
            <a:off x="5991934" y="2461737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Payload is triggered, and vulnerability is exploited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1A1F97-2022-BE7D-F5C5-CAB80DCEBFE2}"/>
              </a:ext>
            </a:extLst>
          </p:cNvPr>
          <p:cNvSpPr txBox="1"/>
          <p:nvPr/>
        </p:nvSpPr>
        <p:spPr>
          <a:xfrm>
            <a:off x="6248400" y="3097591"/>
            <a:ext cx="393569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 opens malicious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 opens malicious ZIP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Server accepts attacker’s payload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Victim plugs in USB device</a:t>
            </a:r>
          </a:p>
        </p:txBody>
      </p:sp>
    </p:spTree>
    <p:extLst>
      <p:ext uri="{BB962C8B-B14F-4D97-AF65-F5344CB8AC3E}">
        <p14:creationId xmlns:p14="http://schemas.microsoft.com/office/powerpoint/2010/main" val="306268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98A0-1F7E-259C-B4AF-F126AB6DE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64FFD0B-DFBC-3139-9769-1F72F9D4845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74D1E-4627-53CA-9C58-C26042F0960B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D8E14A73-13A5-92E3-9F7D-18706FAC6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88EFED76-548B-3F0C-29CE-F9B961E9199B}"/>
              </a:ext>
            </a:extLst>
          </p:cNvPr>
          <p:cNvSpPr/>
          <p:nvPr/>
        </p:nvSpPr>
        <p:spPr>
          <a:xfrm>
            <a:off x="1524000" y="316230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1E7B1F-9A61-DB80-C05E-1F823D4BDD89}"/>
              </a:ext>
            </a:extLst>
          </p:cNvPr>
          <p:cNvSpPr txBox="1"/>
          <p:nvPr/>
        </p:nvSpPr>
        <p:spPr>
          <a:xfrm>
            <a:off x="5638800" y="1752600"/>
            <a:ext cx="2900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5.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07B13-EFC3-8662-B1CC-143FCB1AD132}"/>
              </a:ext>
            </a:extLst>
          </p:cNvPr>
          <p:cNvSpPr txBox="1"/>
          <p:nvPr/>
        </p:nvSpPr>
        <p:spPr>
          <a:xfrm>
            <a:off x="5943600" y="23622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way to install malware to cause damage or gain persistence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3DD8A-C591-4C23-3052-DDE991DB408A}"/>
              </a:ext>
            </a:extLst>
          </p:cNvPr>
          <p:cNvSpPr txBox="1"/>
          <p:nvPr/>
        </p:nvSpPr>
        <p:spPr>
          <a:xfrm>
            <a:off x="5601275" y="3137491"/>
            <a:ext cx="546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Remote Access Trojans (RATs)</a:t>
            </a:r>
          </a:p>
          <a:p>
            <a:pPr lvl="1"/>
            <a:r>
              <a:rPr lang="en-US" dirty="0"/>
              <a:t>  - Allows attack remote control over victim’s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91AF6-EBA3-3D64-1053-1D6A3CC85737}"/>
              </a:ext>
            </a:extLst>
          </p:cNvPr>
          <p:cNvSpPr txBox="1"/>
          <p:nvPr/>
        </p:nvSpPr>
        <p:spPr>
          <a:xfrm>
            <a:off x="5633828" y="3960332"/>
            <a:ext cx="3967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Keyloggers</a:t>
            </a:r>
          </a:p>
          <a:p>
            <a:pPr lvl="1"/>
            <a:r>
              <a:rPr lang="en-US" dirty="0"/>
              <a:t>  - Discover passwords or credentials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716E5-ADE4-DBE7-A333-44821CFEC4BA}"/>
              </a:ext>
            </a:extLst>
          </p:cNvPr>
          <p:cNvSpPr txBox="1"/>
          <p:nvPr/>
        </p:nvSpPr>
        <p:spPr>
          <a:xfrm>
            <a:off x="5643353" y="4769854"/>
            <a:ext cx="45191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Backdoor</a:t>
            </a:r>
          </a:p>
          <a:p>
            <a:pPr lvl="1"/>
            <a:r>
              <a:rPr lang="en-US" dirty="0"/>
              <a:t>  - Can be used to re-enter system later 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3AC1F4-C683-D96F-360E-12D1552E2A34}"/>
              </a:ext>
            </a:extLst>
          </p:cNvPr>
          <p:cNvSpPr txBox="1"/>
          <p:nvPr/>
        </p:nvSpPr>
        <p:spPr>
          <a:xfrm>
            <a:off x="5643353" y="5579376"/>
            <a:ext cx="48910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Lateral Movement</a:t>
            </a:r>
          </a:p>
          <a:p>
            <a:pPr lvl="1"/>
            <a:r>
              <a:rPr lang="en-US" dirty="0"/>
              <a:t>  - Try to spread to other devices on a network</a:t>
            </a:r>
          </a:p>
        </p:txBody>
      </p:sp>
    </p:spTree>
    <p:extLst>
      <p:ext uri="{BB962C8B-B14F-4D97-AF65-F5344CB8AC3E}">
        <p14:creationId xmlns:p14="http://schemas.microsoft.com/office/powerpoint/2010/main" val="3640586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27C8-E1F8-BC69-65D6-CD4142826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9243019-9F5F-C07D-D55E-20C68F21B4B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6B2E7A-402C-B02A-DFC1-56C3BBD8855A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B2AF94C1-D776-507E-DCF2-C7D2D371D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C4B91D2B-9AD5-73F7-7A20-A3DFCCDE7E65}"/>
              </a:ext>
            </a:extLst>
          </p:cNvPr>
          <p:cNvSpPr/>
          <p:nvPr/>
        </p:nvSpPr>
        <p:spPr>
          <a:xfrm>
            <a:off x="3276600" y="411480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D1611-9766-CB3E-9181-8F891953B78F}"/>
              </a:ext>
            </a:extLst>
          </p:cNvPr>
          <p:cNvSpPr txBox="1"/>
          <p:nvPr/>
        </p:nvSpPr>
        <p:spPr>
          <a:xfrm>
            <a:off x="5638800" y="1752600"/>
            <a:ext cx="459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6. Command and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B88593-FBC2-15A7-4034-CEA521F44B57}"/>
              </a:ext>
            </a:extLst>
          </p:cNvPr>
          <p:cNvSpPr txBox="1"/>
          <p:nvPr/>
        </p:nvSpPr>
        <p:spPr>
          <a:xfrm>
            <a:off x="5800661" y="2346129"/>
            <a:ext cx="60580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very common for attackers to “phone home” to a </a:t>
            </a:r>
            <a:r>
              <a:rPr lang="en-US" b="1" dirty="0"/>
              <a:t>command and control (C2) </a:t>
            </a:r>
            <a:r>
              <a:rPr lang="en-US" dirty="0"/>
              <a:t>server to be able to compromise the system remotely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4EF610-029B-CFCE-9D84-C75ABA14CCAB}"/>
              </a:ext>
            </a:extLst>
          </p:cNvPr>
          <p:cNvSpPr txBox="1"/>
          <p:nvPr/>
        </p:nvSpPr>
        <p:spPr>
          <a:xfrm>
            <a:off x="5943600" y="3429000"/>
            <a:ext cx="297389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HTTPS/HTTP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DNS Tunneling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Peer-to-Peer for Botnets</a:t>
            </a:r>
          </a:p>
        </p:txBody>
      </p:sp>
    </p:spTree>
    <p:extLst>
      <p:ext uri="{BB962C8B-B14F-4D97-AF65-F5344CB8AC3E}">
        <p14:creationId xmlns:p14="http://schemas.microsoft.com/office/powerpoint/2010/main" val="1101522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B6BC9-374E-96CB-63E5-6F99CB9BA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1E2614D-9280-5627-D0EC-FEF48F6B46F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30632E-5625-A855-4035-676553FA2B76}"/>
              </a:ext>
            </a:extLst>
          </p:cNvPr>
          <p:cNvSpPr txBox="1"/>
          <p:nvPr/>
        </p:nvSpPr>
        <p:spPr>
          <a:xfrm>
            <a:off x="5638800" y="304799"/>
            <a:ext cx="594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The </a:t>
            </a:r>
            <a:r>
              <a:rPr lang="en-US" sz="2400" b="1" spc="-10" dirty="0">
                <a:latin typeface="Arial"/>
                <a:cs typeface="Arial"/>
              </a:rPr>
              <a:t>Cyber Kill Chain </a:t>
            </a:r>
            <a:r>
              <a:rPr lang="en-US" sz="2400" spc="-10" dirty="0">
                <a:latin typeface="Arial"/>
                <a:cs typeface="Arial"/>
              </a:rPr>
              <a:t>describes the typical steps a malicious actor carries out to conduct a cyber attack </a:t>
            </a:r>
            <a:endParaRPr lang="en-US" sz="2400" dirty="0"/>
          </a:p>
        </p:txBody>
      </p:sp>
      <p:pic>
        <p:nvPicPr>
          <p:cNvPr id="3074" name="Picture 2" descr="Cyber">
            <a:extLst>
              <a:ext uri="{FF2B5EF4-FFF2-40B4-BE49-F238E27FC236}">
                <a16:creationId xmlns:a16="http://schemas.microsoft.com/office/drawing/2014/main" id="{C5040D6B-7264-0D94-B036-030940E28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349"/>
            <a:ext cx="5486400" cy="6395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8B5879FE-EC90-E1DD-3243-22E405807895}"/>
              </a:ext>
            </a:extLst>
          </p:cNvPr>
          <p:cNvSpPr/>
          <p:nvPr/>
        </p:nvSpPr>
        <p:spPr>
          <a:xfrm>
            <a:off x="1447800" y="4800600"/>
            <a:ext cx="533400" cy="533400"/>
          </a:xfrm>
          <a:prstGeom prst="star5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53AA9-1D19-FB98-7931-7C0962532AD5}"/>
              </a:ext>
            </a:extLst>
          </p:cNvPr>
          <p:cNvSpPr txBox="1"/>
          <p:nvPr/>
        </p:nvSpPr>
        <p:spPr>
          <a:xfrm>
            <a:off x="5638800" y="1752600"/>
            <a:ext cx="4507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Step 7. Actions on 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51B88-D75E-7A0F-243F-F76C3299DB85}"/>
              </a:ext>
            </a:extLst>
          </p:cNvPr>
          <p:cNvSpPr txBox="1"/>
          <p:nvPr/>
        </p:nvSpPr>
        <p:spPr>
          <a:xfrm>
            <a:off x="5791200" y="2590800"/>
            <a:ext cx="563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Malware is installed, attacker can remotely access a system, now do something evil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28E110-5C06-3083-13F8-2014815B5549}"/>
              </a:ext>
            </a:extLst>
          </p:cNvPr>
          <p:cNvSpPr txBox="1"/>
          <p:nvPr/>
        </p:nvSpPr>
        <p:spPr>
          <a:xfrm>
            <a:off x="5791200" y="362087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b="1" dirty="0"/>
              <a:t>exfiltration</a:t>
            </a:r>
            <a:r>
              <a:rPr lang="en-US" dirty="0"/>
              <a:t> – unauthorized transfer of data from a device or 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BBE593-2249-2FB3-E9E9-ADC0B852CE48}"/>
              </a:ext>
            </a:extLst>
          </p:cNvPr>
          <p:cNvSpPr txBox="1"/>
          <p:nvPr/>
        </p:nvSpPr>
        <p:spPr>
          <a:xfrm>
            <a:off x="5791200" y="4595336"/>
            <a:ext cx="4724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Delete Information</a:t>
            </a:r>
          </a:p>
          <a:p>
            <a:endParaRPr lang="en-US" dirty="0"/>
          </a:p>
          <a:p>
            <a:r>
              <a:rPr lang="en-US" dirty="0"/>
              <a:t>Ransomware</a:t>
            </a:r>
          </a:p>
          <a:p>
            <a:endParaRPr lang="en-US" dirty="0"/>
          </a:p>
          <a:p>
            <a:r>
              <a:rPr lang="en-US" dirty="0"/>
              <a:t>Deface website</a:t>
            </a:r>
          </a:p>
        </p:txBody>
      </p:sp>
    </p:spTree>
    <p:extLst>
      <p:ext uri="{BB962C8B-B14F-4D97-AF65-F5344CB8AC3E}">
        <p14:creationId xmlns:p14="http://schemas.microsoft.com/office/powerpoint/2010/main" val="1102659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50537-B352-0D7C-AABE-AB92E45B7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7E5FB7AA-723D-D9B5-8CAA-45B539582B6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9B7FD-4F9B-C04D-1C39-BEDD8DFC2290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Common Malware Behavior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40778-9F4A-A44F-6BDF-718CC8FDA906}"/>
              </a:ext>
            </a:extLst>
          </p:cNvPr>
          <p:cNvSpPr txBox="1"/>
          <p:nvPr/>
        </p:nvSpPr>
        <p:spPr>
          <a:xfrm>
            <a:off x="659367" y="990600"/>
            <a:ext cx="691086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Downloading malware/malware dropper through HTTP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Communicate with a C2 server</a:t>
            </a:r>
          </a:p>
          <a:p>
            <a:r>
              <a:rPr lang="en-US" sz="2000" dirty="0"/>
              <a:t>      - Cobalt Strike</a:t>
            </a:r>
          </a:p>
          <a:p>
            <a:r>
              <a:rPr lang="en-US" sz="2000" dirty="0"/>
              <a:t>      - Metasploit</a:t>
            </a:r>
          </a:p>
          <a:p>
            <a:r>
              <a:rPr lang="en-US" sz="2000" dirty="0"/>
              <a:t>      - Covenant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Unusual Outbound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Malware Beaconing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Suspicious DNS Queries to attacker 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Spike in connections to other devices (lateral movement)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Failed login attempts/authentication</a:t>
            </a:r>
          </a:p>
        </p:txBody>
      </p:sp>
      <p:pic>
        <p:nvPicPr>
          <p:cNvPr id="8194" name="Picture 2" descr="Malware - Free security icons">
            <a:extLst>
              <a:ext uri="{FF2B5EF4-FFF2-40B4-BE49-F238E27FC236}">
                <a16:creationId xmlns:a16="http://schemas.microsoft.com/office/drawing/2014/main" id="{924550A0-6744-242E-75BE-4E2E96723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295400"/>
            <a:ext cx="1859607" cy="1859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acker PNGs for Free Download">
            <a:extLst>
              <a:ext uri="{FF2B5EF4-FFF2-40B4-BE49-F238E27FC236}">
                <a16:creationId xmlns:a16="http://schemas.microsoft.com/office/drawing/2014/main" id="{16495E06-87A2-B1EB-EEAB-C661E8D25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2225203"/>
            <a:ext cx="180594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63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C00F-88D0-D455-FA43-870E4FFEB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1E0A31C5-396F-F129-CEEC-9768E49686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AF7D5-7A06-14FA-1134-C2285E08953D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Cobalt Strike C2 Server Threat Hunting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7CEC77-A0E8-DBE5-FDB2-DC451518C6FB}"/>
              </a:ext>
            </a:extLst>
          </p:cNvPr>
          <p:cNvSpPr txBox="1"/>
          <p:nvPr/>
        </p:nvSpPr>
        <p:spPr>
          <a:xfrm>
            <a:off x="742743" y="1524000"/>
            <a:ext cx="67441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800" dirty="0"/>
              <a:t>Use of default SSL certificates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Increased usage of port 443, 80, 8443 with foreign IP address</a:t>
            </a:r>
          </a:p>
          <a:p>
            <a:pPr marL="285750" indent="-285750">
              <a:buFontTx/>
              <a:buChar char="-"/>
            </a:pPr>
            <a:endParaRPr lang="en-US" sz="2800" dirty="0"/>
          </a:p>
          <a:p>
            <a:pPr marL="285750" indent="-285750">
              <a:buFontTx/>
              <a:buChar char="-"/>
            </a:pPr>
            <a:r>
              <a:rPr lang="en-US" sz="2800" dirty="0"/>
              <a:t>Check default responses for HTTP 404 and DNS Queries</a:t>
            </a:r>
          </a:p>
        </p:txBody>
      </p:sp>
      <p:pic>
        <p:nvPicPr>
          <p:cNvPr id="7170" name="Picture 2" descr="Web server - Free web icons">
            <a:extLst>
              <a:ext uri="{FF2B5EF4-FFF2-40B4-BE49-F238E27FC236}">
                <a16:creationId xmlns:a16="http://schemas.microsoft.com/office/drawing/2014/main" id="{6BBD9C24-3FDC-8399-398F-25773AB05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38200"/>
            <a:ext cx="3907482" cy="3907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acker - Free people icons">
            <a:extLst>
              <a:ext uri="{FF2B5EF4-FFF2-40B4-BE49-F238E27FC236}">
                <a16:creationId xmlns:a16="http://schemas.microsoft.com/office/drawing/2014/main" id="{000CE4ED-75E2-DBB0-8BEC-510972464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307032"/>
            <a:ext cx="19812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8078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Announcements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D2F5B-3E90-4EE8-42E2-0341441E7492}"/>
              </a:ext>
            </a:extLst>
          </p:cNvPr>
          <p:cNvSpPr txBox="1"/>
          <p:nvPr/>
        </p:nvSpPr>
        <p:spPr>
          <a:xfrm>
            <a:off x="762000" y="1447800"/>
            <a:ext cx="548900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 4 Posted</a:t>
            </a:r>
          </a:p>
          <a:p>
            <a:pPr marL="285750" indent="-285750">
              <a:buFontTx/>
              <a:buChar char="-"/>
            </a:pPr>
            <a:r>
              <a:rPr lang="en-US" sz="2400" dirty="0"/>
              <a:t>Due 11/24 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Wireshark Lab 4 Posted</a:t>
            </a:r>
          </a:p>
          <a:p>
            <a:pPr marL="285750" indent="-285750">
              <a:buFontTx/>
              <a:buChar char="-"/>
            </a:pPr>
            <a:r>
              <a:rPr lang="en-US" sz="2400"/>
              <a:t>Due 11/20</a:t>
            </a: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No Class on Monday (Veterans Day)</a:t>
            </a:r>
          </a:p>
        </p:txBody>
      </p:sp>
    </p:spTree>
    <p:extLst>
      <p:ext uri="{BB962C8B-B14F-4D97-AF65-F5344CB8AC3E}">
        <p14:creationId xmlns:p14="http://schemas.microsoft.com/office/powerpoint/2010/main" val="479056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7154B-77BB-8218-A479-427527CC2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A430FA1C-F749-D1CF-F5E3-BEBE7E24E8C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413EFD-220F-E977-92F2-0110AA271C3D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Malware File Types to Check for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412697-0E79-5504-1F0B-FA53D21B5B95}"/>
              </a:ext>
            </a:extLst>
          </p:cNvPr>
          <p:cNvSpPr txBox="1"/>
          <p:nvPr/>
        </p:nvSpPr>
        <p:spPr>
          <a:xfrm>
            <a:off x="533400" y="914400"/>
            <a:ext cx="808747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.exe </a:t>
            </a:r>
            <a:r>
              <a:rPr lang="en-US" dirty="0"/>
              <a:t>files  - Windows executable 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 - Dynamic Linked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files – Windows installers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.bat </a:t>
            </a:r>
            <a:r>
              <a:rPr lang="en-US" dirty="0"/>
              <a:t>files – Windows command line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scripts – Visual Basic Scripts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scripts – </a:t>
            </a:r>
            <a:r>
              <a:rPr lang="en-US" dirty="0" err="1"/>
              <a:t>Javascript</a:t>
            </a:r>
            <a:r>
              <a:rPr lang="en-US" dirty="0"/>
              <a:t> file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.docx</a:t>
            </a:r>
            <a:r>
              <a:rPr lang="en-US" dirty="0"/>
              <a:t> files – Microsoft Word Document (can contain macros)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.xlsx </a:t>
            </a:r>
            <a:r>
              <a:rPr lang="en-US" dirty="0"/>
              <a:t>files – Microsoft Excel Spreadsheet (can contain macros)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.zip </a:t>
            </a:r>
            <a:r>
              <a:rPr lang="en-US" dirty="0"/>
              <a:t>files – Compressed Archive Files (may have scripts when unzipped)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.pdf </a:t>
            </a:r>
            <a:r>
              <a:rPr lang="en-US" dirty="0"/>
              <a:t>files – Can contain suspicious links, or a PDF reader vulnerability</a:t>
            </a:r>
          </a:p>
        </p:txBody>
      </p:sp>
    </p:spTree>
    <p:extLst>
      <p:ext uri="{BB962C8B-B14F-4D97-AF65-F5344CB8AC3E}">
        <p14:creationId xmlns:p14="http://schemas.microsoft.com/office/powerpoint/2010/main" val="1309411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65809-9F17-CB40-8222-DF1D7B1AC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BE1E3D5F-6D9E-D724-C87B-AFBD08B70EA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8E932A-5101-3696-E224-B0441D5DA072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Wireshark</a:t>
            </a:r>
            <a:endParaRPr lang="en-US" sz="2400" dirty="0"/>
          </a:p>
        </p:txBody>
      </p:sp>
      <p:pic>
        <p:nvPicPr>
          <p:cNvPr id="9218" name="Picture 2" descr="Image">
            <a:extLst>
              <a:ext uri="{FF2B5EF4-FFF2-40B4-BE49-F238E27FC236}">
                <a16:creationId xmlns:a16="http://schemas.microsoft.com/office/drawing/2014/main" id="{756D9EEE-6D08-CCF2-7BC0-6B67CCDA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219200"/>
            <a:ext cx="8372475" cy="386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E610F6-B118-CDC7-95F0-74B965CA2468}"/>
              </a:ext>
            </a:extLst>
          </p:cNvPr>
          <p:cNvSpPr txBox="1"/>
          <p:nvPr/>
        </p:nvSpPr>
        <p:spPr>
          <a:xfrm>
            <a:off x="8724773" y="1676400"/>
            <a:ext cx="339102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Wireshark to identify </a:t>
            </a:r>
            <a:r>
              <a:rPr lang="en-US" b="1" dirty="0"/>
              <a:t>specific</a:t>
            </a:r>
            <a:r>
              <a:rPr lang="en-US" dirty="0"/>
              <a:t> malicious packets, and find the exact moment where the infection started</a:t>
            </a:r>
          </a:p>
          <a:p>
            <a:endParaRPr lang="en-US" dirty="0"/>
          </a:p>
          <a:p>
            <a:r>
              <a:rPr lang="en-US" dirty="0"/>
              <a:t>C2 server information, Victim information, other relevant evidence</a:t>
            </a:r>
          </a:p>
        </p:txBody>
      </p:sp>
    </p:spTree>
    <p:extLst>
      <p:ext uri="{BB962C8B-B14F-4D97-AF65-F5344CB8AC3E}">
        <p14:creationId xmlns:p14="http://schemas.microsoft.com/office/powerpoint/2010/main" val="416902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2FB2A-0307-8F8E-7657-1317BD255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B0DB6B4-D503-5170-C996-B4EECC1691E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1B006-D932-0C7B-7056-B691A4926BF7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 err="1">
                <a:latin typeface="Arial"/>
                <a:cs typeface="Arial"/>
              </a:rPr>
              <a:t>NetworkMiner</a:t>
            </a:r>
            <a:endParaRPr lang="en-US" sz="2400" dirty="0"/>
          </a:p>
        </p:txBody>
      </p:sp>
      <p:pic>
        <p:nvPicPr>
          <p:cNvPr id="10242" name="Picture 2" descr="NetworkMiner - The NSM and Network Forensics Analysis Tool ⛏">
            <a:extLst>
              <a:ext uri="{FF2B5EF4-FFF2-40B4-BE49-F238E27FC236}">
                <a16:creationId xmlns:a16="http://schemas.microsoft.com/office/drawing/2014/main" id="{773023C2-4CD9-613A-15FA-76DF35807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0600"/>
            <a:ext cx="5943551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999DAF-7F4A-32D1-EC58-CBEBB81BB35E}"/>
              </a:ext>
            </a:extLst>
          </p:cNvPr>
          <p:cNvSpPr txBox="1"/>
          <p:nvPr/>
        </p:nvSpPr>
        <p:spPr>
          <a:xfrm>
            <a:off x="6705600" y="685800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NetworkMiner</a:t>
            </a:r>
            <a:r>
              <a:rPr lang="en-US" sz="2400" dirty="0"/>
              <a:t> is a automated flow analysis tool that will identify all hosts, downloaded files, emails, logins from a </a:t>
            </a:r>
            <a:r>
              <a:rPr lang="en-US" sz="2400" dirty="0" err="1"/>
              <a:t>pcap</a:t>
            </a:r>
            <a:r>
              <a:rPr lang="en-US" sz="2400" dirty="0"/>
              <a:t> file and attempt to reassemble them for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8388C7-F0E2-C5C9-4E71-EFAE650D4B32}"/>
              </a:ext>
            </a:extLst>
          </p:cNvPr>
          <p:cNvSpPr txBox="1"/>
          <p:nvPr/>
        </p:nvSpPr>
        <p:spPr>
          <a:xfrm>
            <a:off x="6705600" y="3179803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powerful tool that can provide many helpful insights during an investigation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7EF9A-D146-6A68-09CF-940B9E8650CF}"/>
              </a:ext>
            </a:extLst>
          </p:cNvPr>
          <p:cNvSpPr txBox="1"/>
          <p:nvPr/>
        </p:nvSpPr>
        <p:spPr>
          <a:xfrm>
            <a:off x="7543800" y="4572000"/>
            <a:ext cx="4163611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NetworkMiner</a:t>
            </a:r>
            <a:r>
              <a:rPr lang="en-US" b="1" dirty="0">
                <a:solidFill>
                  <a:srgbClr val="FF0000"/>
                </a:solidFill>
              </a:rPr>
              <a:t> should always be run in a sandbox environment (VM) that is disconnected from the network</a:t>
            </a:r>
          </a:p>
        </p:txBody>
      </p:sp>
      <p:pic>
        <p:nvPicPr>
          <p:cNvPr id="10244" name="Picture 4" descr="Order Warning Signs for Workplace Safety">
            <a:extLst>
              <a:ext uri="{FF2B5EF4-FFF2-40B4-BE49-F238E27FC236}">
                <a16:creationId xmlns:a16="http://schemas.microsoft.com/office/drawing/2014/main" id="{5011D411-2CF0-F83D-ED24-B1D756BE0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138" y="441960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90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BCFE1-B2F4-EE57-178A-C5646D5BF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771177F-B71A-4201-96A0-CD0F6E18A00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30F657-36D8-CAFD-120D-385DC69BF17B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 err="1">
                <a:latin typeface="Arial"/>
                <a:cs typeface="Arial"/>
              </a:rPr>
              <a:t>Zui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7AEE4-FFD7-9A0B-643F-CBF4970C0D63}"/>
              </a:ext>
            </a:extLst>
          </p:cNvPr>
          <p:cNvSpPr txBox="1"/>
          <p:nvPr/>
        </p:nvSpPr>
        <p:spPr>
          <a:xfrm>
            <a:off x="6781800" y="1143000"/>
            <a:ext cx="472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Zui</a:t>
            </a:r>
            <a:r>
              <a:rPr lang="en-US" sz="2000" dirty="0"/>
              <a:t> (formerly known as </a:t>
            </a:r>
            <a:r>
              <a:rPr lang="en-US" sz="2000" b="1" dirty="0"/>
              <a:t>brim</a:t>
            </a:r>
            <a:r>
              <a:rPr lang="en-US" sz="2000" dirty="0"/>
              <a:t>) is a automated flow analysis tool that will identify any suspicious packets, emails, certificates, files from a </a:t>
            </a:r>
            <a:r>
              <a:rPr lang="en-US" sz="2000" dirty="0" err="1"/>
              <a:t>pcap</a:t>
            </a:r>
            <a:r>
              <a:rPr lang="en-US" sz="2000" dirty="0"/>
              <a:t> file and create a </a:t>
            </a:r>
            <a:r>
              <a:rPr lang="en-US" sz="2000" i="1" dirty="0"/>
              <a:t>timeline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Won’t assemble the files, so it will be safer to use</a:t>
            </a:r>
          </a:p>
          <a:p>
            <a:endParaRPr lang="en-US" sz="2000" dirty="0"/>
          </a:p>
          <a:p>
            <a:r>
              <a:rPr lang="en-US" sz="2000" dirty="0"/>
              <a:t>Can help identify potential IOCs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583DF6-1CEB-7938-678E-A59F48D04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81100"/>
            <a:ext cx="6128388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6C28F-927D-7F77-AF83-E16CB0BEF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B7AD8CE-69F7-30D5-CE23-80B58035923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DBBFED-2A9F-118B-689E-A06973F5FB2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 err="1">
                <a:latin typeface="Arial"/>
                <a:cs typeface="Arial"/>
              </a:rPr>
              <a:t>VirusTotal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32F021-F60D-A2DB-ACAC-09B16BB44396}"/>
              </a:ext>
            </a:extLst>
          </p:cNvPr>
          <p:cNvSpPr txBox="1"/>
          <p:nvPr/>
        </p:nvSpPr>
        <p:spPr>
          <a:xfrm>
            <a:off x="990600" y="914400"/>
            <a:ext cx="9302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VirusTotal</a:t>
            </a:r>
            <a:r>
              <a:rPr lang="en-US" dirty="0"/>
              <a:t> is a massive database of known malware signatures and malicious fingerprints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9374B-AEED-3122-7A06-769CEA2C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28800"/>
            <a:ext cx="5330054" cy="4243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5B59A0-3E42-F8C0-E27A-CAD94E60826D}"/>
              </a:ext>
            </a:extLst>
          </p:cNvPr>
          <p:cNvSpPr txBox="1"/>
          <p:nvPr/>
        </p:nvSpPr>
        <p:spPr>
          <a:xfrm>
            <a:off x="6477000" y="18288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provide signatures from our investigation to see if they have been flagged as malicious in the past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File Hashes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IP Addresses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Domain Names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358459-743D-514D-9844-4B5DB1624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950731"/>
            <a:ext cx="4648200" cy="155352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BA5C51-FD14-B5C0-87BE-9D4A3165D29A}"/>
                  </a:ext>
                </a:extLst>
              </p14:cNvPr>
              <p14:cNvContentPartPr/>
              <p14:nvPr/>
            </p14:nvContentPartPr>
            <p14:xfrm>
              <a:off x="8552655" y="5152215"/>
              <a:ext cx="984600" cy="344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BA5C51-FD14-B5C0-87BE-9D4A3165D2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546535" y="5146095"/>
                <a:ext cx="996840" cy="3564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4976C85-6756-1394-8563-BD02F587F8E1}"/>
              </a:ext>
            </a:extLst>
          </p:cNvPr>
          <p:cNvSpPr txBox="1"/>
          <p:nvPr/>
        </p:nvSpPr>
        <p:spPr>
          <a:xfrm>
            <a:off x="6606972" y="5654335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community tab will provide more context around the malicious signatures</a:t>
            </a:r>
          </a:p>
        </p:txBody>
      </p:sp>
    </p:spTree>
    <p:extLst>
      <p:ext uri="{BB962C8B-B14F-4D97-AF65-F5344CB8AC3E}">
        <p14:creationId xmlns:p14="http://schemas.microsoft.com/office/powerpoint/2010/main" val="1748210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9B3DA-62C0-F4EC-713E-43DB474D5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5E677FD5-478C-1EB8-ECA7-CD7CE9E7A8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E8B77-B051-F7DA-01A4-CB88F419E918}"/>
              </a:ext>
            </a:extLst>
          </p:cNvPr>
          <p:cNvSpPr txBox="1"/>
          <p:nvPr/>
        </p:nvSpPr>
        <p:spPr>
          <a:xfrm>
            <a:off x="9519973" y="73978"/>
            <a:ext cx="26340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Example Timeline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E7BFF-392A-2B1A-875E-D1A3E8C030E3}"/>
              </a:ext>
            </a:extLst>
          </p:cNvPr>
          <p:cNvSpPr/>
          <p:nvPr/>
        </p:nvSpPr>
        <p:spPr>
          <a:xfrm>
            <a:off x="2200961" y="1384920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775542-DDEF-FF7A-0D44-14C1C37C742D}"/>
              </a:ext>
            </a:extLst>
          </p:cNvPr>
          <p:cNvSpPr txBox="1"/>
          <p:nvPr/>
        </p:nvSpPr>
        <p:spPr>
          <a:xfrm rot="20791190">
            <a:off x="2387289" y="521307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link from email clicked 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BE27B1-F396-AE92-F89A-8C38887BE211}"/>
              </a:ext>
            </a:extLst>
          </p:cNvPr>
          <p:cNvSpPr/>
          <p:nvPr/>
        </p:nvSpPr>
        <p:spPr>
          <a:xfrm>
            <a:off x="4312646" y="2286000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D05FF8-FA2D-030E-7130-CE22AE9844AB}"/>
              </a:ext>
            </a:extLst>
          </p:cNvPr>
          <p:cNvSpPr txBox="1"/>
          <p:nvPr/>
        </p:nvSpPr>
        <p:spPr>
          <a:xfrm rot="20885873">
            <a:off x="4686771" y="1339851"/>
            <a:ext cx="4182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Malware Dropper Installed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x1ksmv.js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506B16-853C-547C-A5C5-08E404F140DA}"/>
              </a:ext>
            </a:extLst>
          </p:cNvPr>
          <p:cNvSpPr/>
          <p:nvPr/>
        </p:nvSpPr>
        <p:spPr>
          <a:xfrm>
            <a:off x="6458904" y="3457575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A26AA7-6F7C-7F2D-718B-813C63C98A37}"/>
              </a:ext>
            </a:extLst>
          </p:cNvPr>
          <p:cNvSpPr txBox="1"/>
          <p:nvPr/>
        </p:nvSpPr>
        <p:spPr>
          <a:xfrm rot="20823132">
            <a:off x="6556270" y="2300365"/>
            <a:ext cx="4123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Victim Machine contacts C2 server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45.132.22.7</a:t>
            </a:r>
            <a:r>
              <a:rPr lang="en-US" dirty="0"/>
              <a:t>) and installs malware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BD205D-C100-6870-B923-FFE3D74686A8}"/>
              </a:ext>
            </a:extLst>
          </p:cNvPr>
          <p:cNvSpPr/>
          <p:nvPr/>
        </p:nvSpPr>
        <p:spPr>
          <a:xfrm>
            <a:off x="8991600" y="4343400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A52BCA-B772-93E4-042B-94994A222B59}"/>
              </a:ext>
            </a:extLst>
          </p:cNvPr>
          <p:cNvSpPr txBox="1"/>
          <p:nvPr/>
        </p:nvSpPr>
        <p:spPr>
          <a:xfrm rot="20823132">
            <a:off x="9052496" y="3354894"/>
            <a:ext cx="4123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Exfiltration to C2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9FAB14-9849-4B30-AABA-4B6F1732AB93}"/>
              </a:ext>
            </a:extLst>
          </p:cNvPr>
          <p:cNvSpPr/>
          <p:nvPr/>
        </p:nvSpPr>
        <p:spPr>
          <a:xfrm>
            <a:off x="368954" y="791556"/>
            <a:ext cx="762000" cy="1447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3BCEF-025C-7EBE-CB58-6105D5D452D6}"/>
              </a:ext>
            </a:extLst>
          </p:cNvPr>
          <p:cNvSpPr txBox="1"/>
          <p:nvPr/>
        </p:nvSpPr>
        <p:spPr>
          <a:xfrm>
            <a:off x="359429" y="116307"/>
            <a:ext cx="2688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Received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trustme@hacker.com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74FCE2-799F-236C-1E09-22B561F9F15A}"/>
              </a:ext>
            </a:extLst>
          </p:cNvPr>
          <p:cNvSpPr txBox="1"/>
          <p:nvPr/>
        </p:nvSpPr>
        <p:spPr>
          <a:xfrm>
            <a:off x="204566" y="243107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8:15 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5290AB-0B1E-447D-80BF-B75F0DAA9185}"/>
              </a:ext>
            </a:extLst>
          </p:cNvPr>
          <p:cNvSpPr txBox="1"/>
          <p:nvPr/>
        </p:nvSpPr>
        <p:spPr>
          <a:xfrm>
            <a:off x="2047199" y="289055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8:27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23C2DD-535B-B18A-F34B-B3BC8F77ED39}"/>
              </a:ext>
            </a:extLst>
          </p:cNvPr>
          <p:cNvSpPr txBox="1"/>
          <p:nvPr/>
        </p:nvSpPr>
        <p:spPr>
          <a:xfrm>
            <a:off x="4185752" y="380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8:27 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F2C6A-BE72-80D0-3E1C-9749117C8F39}"/>
              </a:ext>
            </a:extLst>
          </p:cNvPr>
          <p:cNvSpPr txBox="1"/>
          <p:nvPr/>
        </p:nvSpPr>
        <p:spPr>
          <a:xfrm>
            <a:off x="6305142" y="490537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8:28 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4AEAA2-BB2F-1425-E5A7-78F1601EAA01}"/>
              </a:ext>
            </a:extLst>
          </p:cNvPr>
          <p:cNvSpPr txBox="1"/>
          <p:nvPr/>
        </p:nvSpPr>
        <p:spPr>
          <a:xfrm>
            <a:off x="8837838" y="576242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8:33 AM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7350FE1-5DC6-AAC1-CA0F-5AC6B6A6B910}"/>
                  </a:ext>
                </a:extLst>
              </p14:cNvPr>
              <p14:cNvContentPartPr/>
              <p14:nvPr/>
            </p14:nvContentPartPr>
            <p14:xfrm>
              <a:off x="1342935" y="1619175"/>
              <a:ext cx="620640" cy="387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7350FE1-5DC6-AAC1-CA0F-5AC6B6A6B9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4935" y="1601175"/>
                <a:ext cx="6562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2BA394-3E71-7B89-23D1-6A4C5B464DCF}"/>
                  </a:ext>
                </a:extLst>
              </p14:cNvPr>
              <p14:cNvContentPartPr/>
              <p14:nvPr/>
            </p14:nvContentPartPr>
            <p14:xfrm>
              <a:off x="3171735" y="2285895"/>
              <a:ext cx="963360" cy="628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2BA394-3E71-7B89-23D1-6A4C5B464D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53735" y="2267895"/>
                <a:ext cx="999000" cy="6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F8C21B29-BA49-3D4B-887B-78E04382EA18}"/>
                  </a:ext>
                </a:extLst>
              </p14:cNvPr>
              <p14:cNvContentPartPr/>
              <p14:nvPr/>
            </p14:nvContentPartPr>
            <p14:xfrm>
              <a:off x="5305455" y="3276615"/>
              <a:ext cx="942840" cy="714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F8C21B29-BA49-3D4B-887B-78E04382EA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87455" y="3258615"/>
                <a:ext cx="97848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8CEF1377-233D-9626-B8B7-FE166F56AEAA}"/>
                  </a:ext>
                </a:extLst>
              </p14:cNvPr>
              <p14:cNvContentPartPr/>
              <p14:nvPr/>
            </p14:nvContentPartPr>
            <p14:xfrm>
              <a:off x="7324695" y="4076535"/>
              <a:ext cx="1427400" cy="862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8CEF1377-233D-9626-B8B7-FE166F56AE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06695" y="4058535"/>
                <a:ext cx="1463040" cy="89784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143BDBA-1093-8D74-AC5D-726F887230A5}"/>
              </a:ext>
            </a:extLst>
          </p:cNvPr>
          <p:cNvSpPr txBox="1"/>
          <p:nvPr/>
        </p:nvSpPr>
        <p:spPr>
          <a:xfrm>
            <a:off x="281113" y="2907283"/>
            <a:ext cx="1393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was contents of message?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7B8203-868F-90EA-454A-BD824DB36AE9}"/>
              </a:ext>
            </a:extLst>
          </p:cNvPr>
          <p:cNvSpPr txBox="1"/>
          <p:nvPr/>
        </p:nvSpPr>
        <p:spPr>
          <a:xfrm>
            <a:off x="192781" y="3733800"/>
            <a:ext cx="13931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is the IP and MAC address of victim machine?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EBE373-4F6D-76FE-1312-7A63CA572F86}"/>
              </a:ext>
            </a:extLst>
          </p:cNvPr>
          <p:cNvSpPr txBox="1"/>
          <p:nvPr/>
        </p:nvSpPr>
        <p:spPr>
          <a:xfrm>
            <a:off x="1952004" y="3317722"/>
            <a:ext cx="1393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IP/Mail server did this come from?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9EEA04-9C7C-CE13-523A-E1F6D991355B}"/>
              </a:ext>
            </a:extLst>
          </p:cNvPr>
          <p:cNvSpPr txBox="1"/>
          <p:nvPr/>
        </p:nvSpPr>
        <p:spPr>
          <a:xfrm>
            <a:off x="4113210" y="4169495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File Hash of this file?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806CD6-3DAC-D679-1C7F-9696BDB066F3}"/>
              </a:ext>
            </a:extLst>
          </p:cNvPr>
          <p:cNvSpPr txBox="1"/>
          <p:nvPr/>
        </p:nvSpPr>
        <p:spPr>
          <a:xfrm>
            <a:off x="4095633" y="4720709"/>
            <a:ext cx="13931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How was the file downloaded?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64A722-876B-94EE-071E-1CBEBC89A15E}"/>
              </a:ext>
            </a:extLst>
          </p:cNvPr>
          <p:cNvSpPr txBox="1"/>
          <p:nvPr/>
        </p:nvSpPr>
        <p:spPr>
          <a:xfrm>
            <a:off x="6248295" y="5239206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File hash of files installed?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CB01F18-3AC9-9B5D-851A-5A215A28520A}"/>
              </a:ext>
            </a:extLst>
          </p:cNvPr>
          <p:cNvSpPr txBox="1"/>
          <p:nvPr/>
        </p:nvSpPr>
        <p:spPr>
          <a:xfrm>
            <a:off x="10003020" y="5367377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data was stolen?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1BE361-A6CE-3703-C3C7-D9EF0A83A1E1}"/>
              </a:ext>
            </a:extLst>
          </p:cNvPr>
          <p:cNvSpPr txBox="1"/>
          <p:nvPr/>
        </p:nvSpPr>
        <p:spPr>
          <a:xfrm>
            <a:off x="6215913" y="5734215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ports were used?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97CA75-46B4-EFDE-AF6E-6B9203ECD625}"/>
              </a:ext>
            </a:extLst>
          </p:cNvPr>
          <p:cNvSpPr txBox="1"/>
          <p:nvPr/>
        </p:nvSpPr>
        <p:spPr>
          <a:xfrm>
            <a:off x="10003019" y="5870148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Any evidence of persistence?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43DF1C-02B4-8CED-7519-7C4C69C42FAA}"/>
              </a:ext>
            </a:extLst>
          </p:cNvPr>
          <p:cNvSpPr txBox="1"/>
          <p:nvPr/>
        </p:nvSpPr>
        <p:spPr>
          <a:xfrm rot="19036323">
            <a:off x="352019" y="13398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15F1A0-DFFD-6F58-94F0-6CA11102D69E}"/>
              </a:ext>
            </a:extLst>
          </p:cNvPr>
          <p:cNvSpPr txBox="1"/>
          <p:nvPr/>
        </p:nvSpPr>
        <p:spPr>
          <a:xfrm rot="19036323">
            <a:off x="2170495" y="188915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D514EC-008A-7C9D-0DDD-4C30280E8A55}"/>
              </a:ext>
            </a:extLst>
          </p:cNvPr>
          <p:cNvSpPr txBox="1"/>
          <p:nvPr/>
        </p:nvSpPr>
        <p:spPr>
          <a:xfrm rot="19036323">
            <a:off x="4260318" y="278793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845595-43D2-0E27-BFD9-44DBA3830C84}"/>
              </a:ext>
            </a:extLst>
          </p:cNvPr>
          <p:cNvSpPr txBox="1"/>
          <p:nvPr/>
        </p:nvSpPr>
        <p:spPr>
          <a:xfrm rot="19036323">
            <a:off x="6419459" y="4019239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9D1BB6-0FB7-4664-9BA7-E0B3018E3382}"/>
              </a:ext>
            </a:extLst>
          </p:cNvPr>
          <p:cNvSpPr txBox="1"/>
          <p:nvPr/>
        </p:nvSpPr>
        <p:spPr>
          <a:xfrm rot="19036323">
            <a:off x="8948328" y="4894933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Event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A86FE8A-7AE5-38DA-8366-7DA2A445A1B1}"/>
              </a:ext>
            </a:extLst>
          </p:cNvPr>
          <p:cNvSpPr txBox="1"/>
          <p:nvPr/>
        </p:nvSpPr>
        <p:spPr>
          <a:xfrm>
            <a:off x="10003019" y="4751487"/>
            <a:ext cx="1393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What protocols were used?</a:t>
            </a:r>
          </a:p>
        </p:txBody>
      </p:sp>
    </p:spTree>
    <p:extLst>
      <p:ext uri="{BB962C8B-B14F-4D97-AF65-F5344CB8AC3E}">
        <p14:creationId xmlns:p14="http://schemas.microsoft.com/office/powerpoint/2010/main" val="2699175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D107-7082-B6E5-E164-FEFA33F65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1012B01-E2CE-6572-C790-3A27CA8A4FC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0D28C3-E8DD-0BA2-DED4-084E5047697D}"/>
              </a:ext>
            </a:extLst>
          </p:cNvPr>
          <p:cNvSpPr/>
          <p:nvPr/>
        </p:nvSpPr>
        <p:spPr>
          <a:xfrm>
            <a:off x="3733800" y="1905000"/>
            <a:ext cx="4191000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PA4</a:t>
            </a:r>
          </a:p>
        </p:txBody>
      </p:sp>
    </p:spTree>
    <p:extLst>
      <p:ext uri="{BB962C8B-B14F-4D97-AF65-F5344CB8AC3E}">
        <p14:creationId xmlns:p14="http://schemas.microsoft.com/office/powerpoint/2010/main" val="3608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A968-1DF2-9484-A3D3-B222F1A8C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CBBB5085-CD7F-C518-749C-DFC39549294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BF924-4465-6A62-27DF-49A87B3097D6}"/>
              </a:ext>
            </a:extLst>
          </p:cNvPr>
          <p:cNvSpPr txBox="1"/>
          <p:nvPr/>
        </p:nvSpPr>
        <p:spPr>
          <a:xfrm>
            <a:off x="762000" y="304800"/>
            <a:ext cx="10668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Network Forensics is a branch of Digital Forensics</a:t>
            </a:r>
          </a:p>
          <a:p>
            <a:endParaRPr lang="en-US" sz="2000" dirty="0"/>
          </a:p>
          <a:p>
            <a:pPr lvl="8"/>
            <a:r>
              <a:rPr lang="en-US" sz="2000" b="1" dirty="0"/>
              <a:t>Digital Forensics </a:t>
            </a:r>
            <a:r>
              <a:rPr lang="en-US" sz="2000" dirty="0"/>
              <a:t>– Collection, analysis and interpretation of digital evidence.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/>
              <a:t>Can help support or refute a theory of how an offense occurred or that address critical elements of the offense such as intent or an alibi</a:t>
            </a:r>
          </a:p>
          <a:p>
            <a:pPr marL="342900" lvl="8" indent="-342900">
              <a:buFont typeface="Arial" panose="020B0604020202020204" pitchFamily="34" charset="0"/>
              <a:buChar char="•"/>
            </a:pPr>
            <a:r>
              <a:rPr lang="en-US" sz="2000" dirty="0"/>
              <a:t>Digital Evidence plays a crucial part in many modern-day investigations</a:t>
            </a:r>
          </a:p>
          <a:p>
            <a:pPr lvl="8"/>
            <a:endParaRPr lang="en-US" sz="2000" dirty="0"/>
          </a:p>
          <a:p>
            <a:pPr lvl="8"/>
            <a:endParaRPr lang="en-US" sz="2000" dirty="0"/>
          </a:p>
          <a:p>
            <a:pPr lvl="8"/>
            <a:r>
              <a:rPr lang="en-US" sz="2000" dirty="0"/>
              <a:t>Network Forensics = digital evidence is coming from traffic of a </a:t>
            </a:r>
            <a:r>
              <a:rPr lang="en-US" sz="2000" u="sng" dirty="0"/>
              <a:t>computer network</a:t>
            </a:r>
          </a:p>
          <a:p>
            <a:pPr lvl="8"/>
            <a:endParaRPr lang="en-US" sz="2000" u="sng" dirty="0"/>
          </a:p>
          <a:p>
            <a:pPr lvl="8"/>
            <a:endParaRPr lang="en-US" sz="2000" u="sng" dirty="0"/>
          </a:p>
          <a:p>
            <a:pPr lvl="8"/>
            <a:r>
              <a:rPr lang="en-US" sz="2000" dirty="0"/>
              <a:t>Digital Evidence can be collected through combinations of software or hardware tools</a:t>
            </a:r>
          </a:p>
          <a:p>
            <a:pPr lvl="8"/>
            <a:endParaRPr lang="en-US" sz="2000" dirty="0"/>
          </a:p>
        </p:txBody>
      </p:sp>
      <p:pic>
        <p:nvPicPr>
          <p:cNvPr id="1026" name="Picture 2" descr="ETAP-2003 10/100/1000Base-T Gigabit Ethernet Network TAP">
            <a:extLst>
              <a:ext uri="{FF2B5EF4-FFF2-40B4-BE49-F238E27FC236}">
                <a16:creationId xmlns:a16="http://schemas.microsoft.com/office/drawing/2014/main" id="{790C8D04-68FF-6E64-390F-9B724AE80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007680"/>
            <a:ext cx="18247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&quot;Cyber Security - Wireshark PCAP File Icon&quot; Sticker for Sale by clubtee">
            <a:extLst>
              <a:ext uri="{FF2B5EF4-FFF2-40B4-BE49-F238E27FC236}">
                <a16:creationId xmlns:a16="http://schemas.microsoft.com/office/drawing/2014/main" id="{173AEDD0-73F3-B94E-0E4A-F2BC159C6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4723753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DIMAX 16 Port 10/100/1000 Gigabit Rack-mount Unmanaged Switch.">
            <a:extLst>
              <a:ext uri="{FF2B5EF4-FFF2-40B4-BE49-F238E27FC236}">
                <a16:creationId xmlns:a16="http://schemas.microsoft.com/office/drawing/2014/main" id="{C98B2BBF-67DA-1C8F-36F2-C3E067514F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81" b="26728"/>
          <a:stretch/>
        </p:blipFill>
        <p:spPr bwMode="auto">
          <a:xfrm>
            <a:off x="4343400" y="4732313"/>
            <a:ext cx="3332111" cy="1502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BD2ADC-824D-F24D-9F72-AC6B25C081D6}"/>
              </a:ext>
            </a:extLst>
          </p:cNvPr>
          <p:cNvSpPr txBox="1"/>
          <p:nvPr/>
        </p:nvSpPr>
        <p:spPr>
          <a:xfrm>
            <a:off x="10153713" y="4732313"/>
            <a:ext cx="167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usually be working with PCAP files</a:t>
            </a:r>
          </a:p>
        </p:txBody>
      </p:sp>
    </p:spTree>
    <p:extLst>
      <p:ext uri="{BB962C8B-B14F-4D97-AF65-F5344CB8AC3E}">
        <p14:creationId xmlns:p14="http://schemas.microsoft.com/office/powerpoint/2010/main" val="420256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86849-8F03-D6BA-F91C-4451C4A36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6C574949-1704-9ED8-DB79-8186200C5C2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6AB92E-F6A6-7F78-FF27-2C9677B5FA6A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Goals of Network Forensics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DB2139-49E9-A6E0-325C-0024FD589B67}"/>
              </a:ext>
            </a:extLst>
          </p:cNvPr>
          <p:cNvSpPr txBox="1"/>
          <p:nvPr/>
        </p:nvSpPr>
        <p:spPr>
          <a:xfrm>
            <a:off x="533400" y="1066800"/>
            <a:ext cx="8871339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important questions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When did the incident happen? What is the timeline?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root cause of the incident?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Who attacked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Why did they attack us?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is the scope of the damage?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dirty="0"/>
              <a:t>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Did staff and organizations perform as expected?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will our organization do next time?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What corrective actions need to happen?</a:t>
            </a:r>
          </a:p>
        </p:txBody>
      </p:sp>
      <p:pic>
        <p:nvPicPr>
          <p:cNvPr id="4098" name="Picture 2" descr="Five W's and One H. Five Ws and One H | by Terri Pouliot | Medium">
            <a:extLst>
              <a:ext uri="{FF2B5EF4-FFF2-40B4-BE49-F238E27FC236}">
                <a16:creationId xmlns:a16="http://schemas.microsoft.com/office/drawing/2014/main" id="{08CFB8CC-4C4D-0BED-169D-912525C89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1943100"/>
            <a:ext cx="3215322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13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AF065-5A6D-BCF3-81D7-76FEAA3EE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8A546074-7103-6686-3424-A5225DE9BF5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2E378F-F66C-C5DB-8E21-090AD58454C5}"/>
              </a:ext>
            </a:extLst>
          </p:cNvPr>
          <p:cNvSpPr txBox="1"/>
          <p:nvPr/>
        </p:nvSpPr>
        <p:spPr>
          <a:xfrm>
            <a:off x="76200" y="76200"/>
            <a:ext cx="8077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Investigation Errors</a:t>
            </a:r>
          </a:p>
          <a:p>
            <a:pPr algn="l"/>
            <a:endParaRPr lang="en-US" sz="2400" spc="-10" dirty="0">
              <a:latin typeface="Arial"/>
              <a:cs typeface="Arial"/>
            </a:endParaRPr>
          </a:p>
          <a:p>
            <a:pPr algn="l"/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7AF62-FE67-5CF2-093B-F4559F8B4DAD}"/>
              </a:ext>
            </a:extLst>
          </p:cNvPr>
          <p:cNvSpPr txBox="1"/>
          <p:nvPr/>
        </p:nvSpPr>
        <p:spPr>
          <a:xfrm>
            <a:off x="304800" y="1676400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True Positive </a:t>
            </a:r>
            <a:r>
              <a:rPr lang="en-US" dirty="0"/>
              <a:t>– The detection system correctly identifies malicious activity</a:t>
            </a:r>
          </a:p>
          <a:p>
            <a:endParaRPr lang="en-US" dirty="0"/>
          </a:p>
          <a:p>
            <a:r>
              <a:rPr lang="en-US" b="1" dirty="0"/>
              <a:t>False Positive </a:t>
            </a:r>
            <a:r>
              <a:rPr lang="en-US" dirty="0"/>
              <a:t>– The detection system incorrectly flags legitimate activity as a threat (false alarm)</a:t>
            </a:r>
          </a:p>
          <a:p>
            <a:endParaRPr lang="en-US" dirty="0"/>
          </a:p>
          <a:p>
            <a:r>
              <a:rPr lang="en-US" b="1" dirty="0"/>
              <a:t>True Negative </a:t>
            </a:r>
            <a:r>
              <a:rPr lang="en-US" dirty="0"/>
              <a:t>– The detection system correctly identifies normal, benign traffic</a:t>
            </a:r>
          </a:p>
          <a:p>
            <a:endParaRPr lang="en-US" dirty="0"/>
          </a:p>
          <a:p>
            <a:r>
              <a:rPr lang="en-US" b="1" dirty="0"/>
              <a:t>False Negative </a:t>
            </a:r>
            <a:r>
              <a:rPr lang="en-US" dirty="0"/>
              <a:t>– The detection system fails to detect actual malicious traffic, thinking it is just benign traffic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 descr="Binary classification - Wikipedia">
            <a:extLst>
              <a:ext uri="{FF2B5EF4-FFF2-40B4-BE49-F238E27FC236}">
                <a16:creationId xmlns:a16="http://schemas.microsoft.com/office/drawing/2014/main" id="{8476384F-6B05-17A6-75DC-B36B5D1C4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276529"/>
            <a:ext cx="350520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BE6547-4570-EC99-9B73-E18EEC981BC7}"/>
              </a:ext>
            </a:extLst>
          </p:cNvPr>
          <p:cNvSpPr txBox="1"/>
          <p:nvPr/>
        </p:nvSpPr>
        <p:spPr>
          <a:xfrm>
            <a:off x="838200" y="5396805"/>
            <a:ext cx="10328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False Negatives </a:t>
            </a:r>
            <a:r>
              <a:rPr lang="en-US" dirty="0"/>
              <a:t>are the scariest, and we want to minimize the number of false negatives for an IDS</a:t>
            </a:r>
          </a:p>
        </p:txBody>
      </p:sp>
    </p:spTree>
    <p:extLst>
      <p:ext uri="{BB962C8B-B14F-4D97-AF65-F5344CB8AC3E}">
        <p14:creationId xmlns:p14="http://schemas.microsoft.com/office/powerpoint/2010/main" val="135490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99BD-2FFC-8E49-B886-BFC2894D4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A8DC596-A0DC-2158-AA77-0FBF3003BF3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8257A1-456A-1CAD-7542-A66E0AC5B806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Challenges with Network Forensics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371C26-F425-81A7-6483-D2B06E5AA0A5}"/>
              </a:ext>
            </a:extLst>
          </p:cNvPr>
          <p:cNvSpPr txBox="1"/>
          <p:nvPr/>
        </p:nvSpPr>
        <p:spPr>
          <a:xfrm>
            <a:off x="152400" y="990600"/>
            <a:ext cx="70866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Capturing network traffic for analysis is becoming less and less feasible due to data transmission and storage limitations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Takes a long time to sift through thousands of packets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100 MBPS x 7 days per week = 7.56 TB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10 GBPS x 7 days per week = 756 TB</a:t>
            </a:r>
          </a:p>
          <a:p>
            <a:pPr marL="342900" indent="-342900">
              <a:buFontTx/>
              <a:buChar char="-"/>
            </a:pPr>
            <a:endParaRPr lang="en-US" sz="2400" dirty="0"/>
          </a:p>
          <a:p>
            <a:r>
              <a:rPr lang="en-US" dirty="0"/>
              <a:t>Think about keeping track of this for all machines at your organization…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May have to decrypt in-line/MITM traffic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Difficult to capture in a cloud network</a:t>
            </a:r>
          </a:p>
          <a:p>
            <a:endParaRPr lang="en-US" dirty="0"/>
          </a:p>
        </p:txBody>
      </p:sp>
      <p:pic>
        <p:nvPicPr>
          <p:cNvPr id="5122" name="Picture 2" descr="SSL Decryption: Active Vs Passive">
            <a:extLst>
              <a:ext uri="{FF2B5EF4-FFF2-40B4-BE49-F238E27FC236}">
                <a16:creationId xmlns:a16="http://schemas.microsoft.com/office/drawing/2014/main" id="{F8015A92-F75C-4588-9C95-9BB46A56B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307" y="1600200"/>
            <a:ext cx="5315693" cy="3410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F6A1FDB-6101-95A0-D388-85C4335E7C57}"/>
              </a:ext>
            </a:extLst>
          </p:cNvPr>
          <p:cNvSpPr/>
          <p:nvPr/>
        </p:nvSpPr>
        <p:spPr>
          <a:xfrm>
            <a:off x="7239000" y="3305651"/>
            <a:ext cx="1676400" cy="1571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42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CAD2F-3A33-BE40-5CF6-2B1E43E0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40CB82A-AF04-B121-DA4D-230A65AB16D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37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z="2800" spc="-5" dirty="0"/>
              <a:t>8</a:t>
            </a:fld>
            <a:endParaRPr sz="2800"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B5978-6D01-B03F-D487-80597A22A602}"/>
              </a:ext>
            </a:extLst>
          </p:cNvPr>
          <p:cNvSpPr txBox="1"/>
          <p:nvPr/>
        </p:nvSpPr>
        <p:spPr>
          <a:xfrm>
            <a:off x="557893" y="214698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spc="-10" dirty="0">
                <a:latin typeface="Arial"/>
                <a:cs typeface="Arial"/>
              </a:rPr>
              <a:t>SNORT</a:t>
            </a:r>
            <a:endParaRPr lang="en-US" sz="3600" dirty="0"/>
          </a:p>
        </p:txBody>
      </p:sp>
      <p:pic>
        <p:nvPicPr>
          <p:cNvPr id="2050" name="Picture 2" descr="Snort IDS/IPS Explained. What - Why you need - How it works - zenarmor.com">
            <a:extLst>
              <a:ext uri="{FF2B5EF4-FFF2-40B4-BE49-F238E27FC236}">
                <a16:creationId xmlns:a16="http://schemas.microsoft.com/office/drawing/2014/main" id="{72AEF5E7-B9CF-E5CA-6718-6D5A60D789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21"/>
          <a:stretch/>
        </p:blipFill>
        <p:spPr bwMode="auto">
          <a:xfrm>
            <a:off x="5181600" y="152400"/>
            <a:ext cx="6858000" cy="5396874"/>
          </a:xfrm>
          <a:prstGeom prst="rect">
            <a:avLst/>
          </a:prstGeom>
          <a:noFill/>
          <a:ln w="571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nort (software) - Wikipedia">
            <a:extLst>
              <a:ext uri="{FF2B5EF4-FFF2-40B4-BE49-F238E27FC236}">
                <a16:creationId xmlns:a16="http://schemas.microsoft.com/office/drawing/2014/main" id="{623F2859-62C7-C133-4996-7BB5B2DFC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-20464"/>
            <a:ext cx="2045245" cy="111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3DE009-2A0B-C6BC-430D-EB3838878E6F}"/>
              </a:ext>
            </a:extLst>
          </p:cNvPr>
          <p:cNvSpPr/>
          <p:nvPr/>
        </p:nvSpPr>
        <p:spPr>
          <a:xfrm>
            <a:off x="225937" y="3429000"/>
            <a:ext cx="6705600" cy="2819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7D3EA3-D8B1-1779-EE60-1A67878D775A}"/>
              </a:ext>
            </a:extLst>
          </p:cNvPr>
          <p:cNvSpPr/>
          <p:nvPr/>
        </p:nvSpPr>
        <p:spPr>
          <a:xfrm>
            <a:off x="228600" y="1096191"/>
            <a:ext cx="4876800" cy="23328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4" name="Picture 6" descr="snort rule">
            <a:extLst>
              <a:ext uri="{FF2B5EF4-FFF2-40B4-BE49-F238E27FC236}">
                <a16:creationId xmlns:a16="http://schemas.microsoft.com/office/drawing/2014/main" id="{38E07B4C-0150-0B2F-3AEC-8597BC66B9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9"/>
          <a:stretch/>
        </p:blipFill>
        <p:spPr bwMode="auto">
          <a:xfrm>
            <a:off x="239486" y="1104357"/>
            <a:ext cx="4876800" cy="2089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2B7799-2AA3-BAFE-528F-7BBD78549995}"/>
              </a:ext>
            </a:extLst>
          </p:cNvPr>
          <p:cNvSpPr txBox="1"/>
          <p:nvPr/>
        </p:nvSpPr>
        <p:spPr>
          <a:xfrm>
            <a:off x="263344" y="1008189"/>
            <a:ext cx="486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set of rules to detect suspicious/malicious traffic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F7610D-7EAA-5C82-C800-F3905E3ACE9B}"/>
              </a:ext>
            </a:extLst>
          </p:cNvPr>
          <p:cNvSpPr txBox="1"/>
          <p:nvPr/>
        </p:nvSpPr>
        <p:spPr>
          <a:xfrm>
            <a:off x="334905" y="3496415"/>
            <a:ext cx="594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we satisfy a rule, an alert can be generated or that packet can be logged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D6C7D6-1695-3B4C-DBA8-AECEECFA2595}"/>
              </a:ext>
            </a:extLst>
          </p:cNvPr>
          <p:cNvSpPr txBox="1"/>
          <p:nvPr/>
        </p:nvSpPr>
        <p:spPr>
          <a:xfrm>
            <a:off x="239486" y="5860380"/>
            <a:ext cx="10060767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alert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any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any 80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msg:”Sus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web traffic”; flags: S;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sid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100;)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F6DA8E-CE67-1BEE-C011-27EB8BF2719A}"/>
              </a:ext>
            </a:extLst>
          </p:cNvPr>
          <p:cNvSpPr txBox="1"/>
          <p:nvPr/>
        </p:nvSpPr>
        <p:spPr>
          <a:xfrm>
            <a:off x="248104" y="5195361"/>
            <a:ext cx="6117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rule would generate an alert for web traffic that is not using the secure version of HTTP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F2EF90-E6FF-0CB0-8AD4-E6E571E846BB}"/>
              </a:ext>
            </a:extLst>
          </p:cNvPr>
          <p:cNvSpPr txBox="1"/>
          <p:nvPr/>
        </p:nvSpPr>
        <p:spPr>
          <a:xfrm>
            <a:off x="281354" y="4306701"/>
            <a:ext cx="605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Alerts for malicious IP addresses, typical malware behavior, log unusual ports</a:t>
            </a:r>
          </a:p>
        </p:txBody>
      </p:sp>
    </p:spTree>
    <p:extLst>
      <p:ext uri="{BB962C8B-B14F-4D97-AF65-F5344CB8AC3E}">
        <p14:creationId xmlns:p14="http://schemas.microsoft.com/office/powerpoint/2010/main" val="1354645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0E23E-070F-3F3B-E72B-B47CE38CD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4B4A15C0-486F-2B16-C086-93C44EA2AEB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6496AE-7B65-9496-4AC6-F02060AEECB3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spc="-10" dirty="0">
                <a:latin typeface="Arial"/>
                <a:cs typeface="Arial"/>
              </a:rPr>
              <a:t>Indicators of Compromise (IOC)</a:t>
            </a:r>
            <a:endParaRPr lang="en-US" sz="2400" dirty="0"/>
          </a:p>
        </p:txBody>
      </p:sp>
      <p:pic>
        <p:nvPicPr>
          <p:cNvPr id="6146" name="Picture 2" descr="What are Indicators of Compromise Security? | IOC Meaning">
            <a:extLst>
              <a:ext uri="{FF2B5EF4-FFF2-40B4-BE49-F238E27FC236}">
                <a16:creationId xmlns:a16="http://schemas.microsoft.com/office/drawing/2014/main" id="{75B1593B-8485-9901-427F-D434EE416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24" y="0"/>
            <a:ext cx="5815051" cy="64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Tools To Quickly Extract Indicators of Compromise - DomainTools | Start  Here. Know Now.">
            <a:extLst>
              <a:ext uri="{FF2B5EF4-FFF2-40B4-BE49-F238E27FC236}">
                <a16:creationId xmlns:a16="http://schemas.microsoft.com/office/drawing/2014/main" id="{F5062445-DB56-DD02-D52A-76F77FEF6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762000"/>
            <a:ext cx="3970868" cy="2233613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0F070F-BE7B-F057-E5AE-C3D8C232F21F}"/>
              </a:ext>
            </a:extLst>
          </p:cNvPr>
          <p:cNvSpPr txBox="1"/>
          <p:nvPr/>
        </p:nvSpPr>
        <p:spPr>
          <a:xfrm>
            <a:off x="228600" y="3226733"/>
            <a:ext cx="63197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</a:t>
            </a:r>
            <a:r>
              <a:rPr lang="en-US" b="1" dirty="0"/>
              <a:t> Pyramid of Pain </a:t>
            </a:r>
            <a:r>
              <a:rPr lang="en-US" dirty="0"/>
              <a:t>describes a list of Indicators of Compromise that can be used to detect a threat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Stuff on lower part of pyramid- easy to detect, easy for attacker to change</a:t>
            </a:r>
          </a:p>
          <a:p>
            <a:endParaRPr lang="en-US" dirty="0"/>
          </a:p>
          <a:p>
            <a:r>
              <a:rPr lang="en-US" dirty="0"/>
              <a:t>Stuff on higher part of pyramid- harder to detect, harder for an attacker to change</a:t>
            </a:r>
          </a:p>
        </p:txBody>
      </p:sp>
    </p:spTree>
    <p:extLst>
      <p:ext uri="{BB962C8B-B14F-4D97-AF65-F5344CB8AC3E}">
        <p14:creationId xmlns:p14="http://schemas.microsoft.com/office/powerpoint/2010/main" val="347143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4023</TotalTime>
  <Words>1501</Words>
  <Application>Microsoft Office PowerPoint</Application>
  <PresentationFormat>Widescreen</PresentationFormat>
  <Paragraphs>258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Courier New</vt:lpstr>
      <vt:lpstr>Office Theme</vt:lpstr>
      <vt:lpstr>CSCI 466: Networks Network Forensics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32</cp:revision>
  <dcterms:created xsi:type="dcterms:W3CDTF">2022-10-19T16:25:51Z</dcterms:created>
  <dcterms:modified xsi:type="dcterms:W3CDTF">2024-11-18T18:50:50Z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