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51" r:id="rId3"/>
    <p:sldId id="358" r:id="rId4"/>
    <p:sldId id="363" r:id="rId5"/>
    <p:sldId id="362" r:id="rId6"/>
    <p:sldId id="352" r:id="rId7"/>
    <p:sldId id="359" r:id="rId8"/>
    <p:sldId id="357" r:id="rId9"/>
    <p:sldId id="353" r:id="rId10"/>
    <p:sldId id="354" r:id="rId11"/>
    <p:sldId id="355" r:id="rId12"/>
    <p:sldId id="356" r:id="rId13"/>
    <p:sldId id="360" r:id="rId14"/>
    <p:sldId id="361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21:38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9:56:31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24575,'40'21'0,"-2"2"0,0 1 0,-1 2 0,-2 1 0,-1 2 0,37 41 0,-38-29 0,-26-30 0,2 0 0,-1-1 0,20 19 0,56 35 0,-36-28 0,62 59 0,-20-15 279,-33-32-1923,-45-37-5182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9:56:33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747 1 24575,'-5'1'0,"0"0"0,0 1 0,0 0 0,1 0 0,-1 0 0,1 1 0,-1-1 0,-8 7 0,4-3 0,-11 7 0,1 1 0,0 0 0,1 1 0,0 1 0,2 1 0,0 0 0,-17 24 0,-37 51 0,37-54 0,-1-2 0,-2-1 0,-66 50 0,82-69 0,-87 73 0,93-78 0,-21 24 0,27-25 0,-1-1 0,-1 0 0,0 0 0,-20 12 0,21-15-1365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1T19:56:38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0 583 24575,'1'4'0,"-1"1"0,1-1 0,0 0 0,0 0 0,0 0 0,1 0 0,-1 0 0,1 0 0,0 0 0,4 6 0,30 37 0,-12-16 0,-10-8 0,19 40 0,-2 0 0,-24-52 0,53 85 0,-60-95 0,1 0 0,0 0 0,0 0 0,0 0 0,0 0 0,0 0 0,0 0 0,0 0 0,0-1 0,1 1 0,-1 0 0,0-1 0,0 1 0,1-1 0,-1 1 0,0-1 0,1 0 0,-1 0 0,0 1 0,1-1 0,1 0 0,0 0 0,0-1 0,0 0 0,0 1 0,0-1 0,0 0 0,0 0 0,0 0 0,0-1 0,3-1 0,4-4 0,0 0 0,0-1 0,15-16 0,-4 3 0,-2 0 0,0-2 0,-2 0 0,0-1 0,-2 0 0,0-2 0,-2 0 0,12-33 0,-15 30 0,1 1 0,1 0 0,1 0 0,1 2 0,1 0 0,2 0 0,37-43 0,-33 46 0,1 0 0,1 1 0,0 1 0,2 1 0,42-25 0,54-37 0,-26 16 0,71-26-679,-148 83-7,10-6-6140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21:38.0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4.0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31,'1149'0,"-1111"-2,57-10,8-1,290 10,-215 5,-49 5,5 0,-123-7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37:47.0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9,'0'0,"1"-1,-1 1,0-1,1 1,-1 0,1-1,-1 1,0 0,1-1,-1 1,1 0,-1 0,1 0,-1-1,1 1,-1 0,1 0,0 0,-1 0,1 0,-1 0,1 0,0 0,2-1,26-1,0 1,0 2,1 0,55 11,-39-5,134 22,180 17,-61-46,-126-3,-74 4,109-2,-94-14,-1 1,-48 8,41-1,-84 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1.8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58,'1'-1,"-1"0,0 0,1 0,-1 0,1 1,-1-1,1 0,-1 0,1 1,-1-1,1 0,0 0,-1 1,1-1,0 1,0-1,0 1,-1-1,1 1,0-1,0 1,0 0,1-1,25-7,-22 7,36-9,2 1,-1 3,1 2,48 0,53 5,-131-1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3.5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1,'365'0,"-347"0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5.4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0,'348'0,"-333"0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09.85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1,'415'0,"-388"1,29 5,27 2,-15-8,-55-1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1T19:41:15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1,'492'0,"-467"0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5/1/2023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5/1/2023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5/1/2023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5/1/2023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5/1/2023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png"/><Relationship Id="rId7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0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Constructs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499246"/>
            <a:ext cx="9164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 </a:t>
            </a:r>
          </a:p>
        </p:txBody>
      </p:sp>
    </p:spTree>
    <p:extLst>
      <p:ext uri="{BB962C8B-B14F-4D97-AF65-F5344CB8AC3E}">
        <p14:creationId xmlns:p14="http://schemas.microsoft.com/office/powerpoint/2010/main" val="3205117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8A240-EF4A-2215-F5FB-336BB992534C}"/>
              </a:ext>
            </a:extLst>
          </p:cNvPr>
          <p:cNvSpPr txBox="1"/>
          <p:nvPr/>
        </p:nvSpPr>
        <p:spPr>
          <a:xfrm>
            <a:off x="304800" y="5396866"/>
            <a:ext cx="9164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would be nice if we could allow our Linked List to hold </a:t>
            </a:r>
            <a:r>
              <a:rPr lang="en-US" sz="2000" b="1" dirty="0"/>
              <a:t>any type of data </a:t>
            </a:r>
            <a:r>
              <a:rPr lang="en-US" sz="2000" dirty="0"/>
              <a:t>without needing to modify the source code of our classes</a:t>
            </a:r>
            <a:r>
              <a:rPr lang="en-US" sz="2000" dirty="0">
                <a:sym typeface="Wingdings" panose="05000000000000000000" pitchFamily="2" charset="2"/>
              </a:rPr>
              <a:t> We can achieve this using </a:t>
            </a:r>
            <a:r>
              <a:rPr lang="en-US" sz="2000" b="1" dirty="0">
                <a:sym typeface="Wingdings" panose="05000000000000000000" pitchFamily="2" charset="2"/>
              </a:rPr>
              <a:t>Java generics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3205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3E91B-D015-F26B-8412-95957B83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4" y="449324"/>
            <a:ext cx="4685947" cy="62003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EEAFB0-DDE4-F98B-D778-B3970F10C5CA}"/>
              </a:ext>
            </a:extLst>
          </p:cNvPr>
          <p:cNvSpPr txBox="1"/>
          <p:nvPr/>
        </p:nvSpPr>
        <p:spPr>
          <a:xfrm>
            <a:off x="6248400" y="2040652"/>
            <a:ext cx="54232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 </a:t>
            </a:r>
            <a:r>
              <a:rPr lang="en-US" sz="2800" dirty="0"/>
              <a:t>is used to indicate that this Node class will hold a </a:t>
            </a:r>
            <a:r>
              <a:rPr lang="en-US" sz="2800" b="1" dirty="0"/>
              <a:t>Generic object</a:t>
            </a:r>
            <a:r>
              <a:rPr lang="en-US" sz="2800" dirty="0"/>
              <a:t>. It can be </a:t>
            </a:r>
            <a:r>
              <a:rPr lang="en-US" sz="2800" i="1" dirty="0"/>
              <a:t>any</a:t>
            </a:r>
            <a:r>
              <a:rPr lang="en-US" sz="2800" dirty="0"/>
              <a:t> object</a:t>
            </a:r>
            <a:endParaRPr 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3DE685-B01A-409D-1A4D-F1F74D558366}"/>
              </a:ext>
            </a:extLst>
          </p:cNvPr>
          <p:cNvSpPr txBox="1"/>
          <p:nvPr/>
        </p:nvSpPr>
        <p:spPr>
          <a:xfrm>
            <a:off x="5029200" y="228600"/>
            <a:ext cx="75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</a:t>
            </a:r>
            <a:r>
              <a:rPr lang="en-US" b="1" dirty="0"/>
              <a:t>embed</a:t>
            </a:r>
            <a:r>
              <a:rPr lang="en-US" dirty="0"/>
              <a:t> a class within another class (although I don’t recommend doing this unless the class is very small and/or the classes are strongly related to each other)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14:cNvPr>
              <p14:cNvContentPartPr/>
              <p14:nvPr/>
            </p14:nvContentPartPr>
            <p14:xfrm>
              <a:off x="1742040" y="1081000"/>
              <a:ext cx="803160" cy="111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C7A91C9-9327-1E40-EC69-23040234CC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8040" y="973360"/>
                <a:ext cx="9108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14:cNvPr>
              <p14:cNvContentPartPr/>
              <p14:nvPr/>
            </p14:nvContentPartPr>
            <p14:xfrm>
              <a:off x="878760" y="1459720"/>
              <a:ext cx="721080" cy="34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8E9B4D-08A0-118A-4DC3-5326A733C1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760" y="1351720"/>
                <a:ext cx="828720" cy="25056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4A7725-11E6-C145-ABBC-6AEF8AB5577C}"/>
              </a:ext>
            </a:extLst>
          </p:cNvPr>
          <p:cNvCxnSpPr>
            <a:cxnSpLocks/>
          </p:cNvCxnSpPr>
          <p:nvPr/>
        </p:nvCxnSpPr>
        <p:spPr>
          <a:xfrm flipH="1">
            <a:off x="1676400" y="1459720"/>
            <a:ext cx="1143000" cy="3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EFB813-5657-B925-F63A-994AC6C783C1}"/>
              </a:ext>
            </a:extLst>
          </p:cNvPr>
          <p:cNvSpPr txBox="1"/>
          <p:nvPr/>
        </p:nvSpPr>
        <p:spPr>
          <a:xfrm>
            <a:off x="2897867" y="1219200"/>
            <a:ext cx="2095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can be </a:t>
            </a:r>
            <a:r>
              <a:rPr lang="en-US" i="1" dirty="0"/>
              <a:t>any object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673DFF-9A7A-E6A4-6CC6-CE2DD4FF754A}"/>
              </a:ext>
            </a:extLst>
          </p:cNvPr>
          <p:cNvSpPr txBox="1"/>
          <p:nvPr/>
        </p:nvSpPr>
        <p:spPr>
          <a:xfrm>
            <a:off x="2790467" y="201346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create a Node object, we will give it some data type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2C9B97-DE2E-ACC0-9494-CFF442ECB409}"/>
              </a:ext>
            </a:extLst>
          </p:cNvPr>
          <p:cNvSpPr txBox="1"/>
          <p:nvPr/>
        </p:nvSpPr>
        <p:spPr>
          <a:xfrm>
            <a:off x="2939240" y="294416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getData</a:t>
            </a:r>
            <a:r>
              <a:rPr lang="en-US" dirty="0"/>
              <a:t>() will now return some generic object 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1650E-7D67-556B-F375-BBA0A7E6782A}"/>
              </a:ext>
            </a:extLst>
          </p:cNvPr>
          <p:cNvSpPr txBox="1"/>
          <p:nvPr/>
        </p:nvSpPr>
        <p:spPr>
          <a:xfrm>
            <a:off x="2901227" y="50318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of Linked List class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14:cNvPr>
              <p14:cNvContentPartPr/>
              <p14:nvPr/>
            </p14:nvContentPartPr>
            <p14:xfrm>
              <a:off x="1269720" y="1858600"/>
              <a:ext cx="168120" cy="21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6860907-2B7C-E7A4-9976-706166E33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15720" y="1750600"/>
                <a:ext cx="2757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14:cNvPr>
              <p14:cNvContentPartPr/>
              <p14:nvPr/>
            </p14:nvContentPartPr>
            <p14:xfrm>
              <a:off x="1894680" y="2179000"/>
              <a:ext cx="13788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B07783D-8FE3-CB5D-1591-2D950D55CCC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0680" y="2071360"/>
                <a:ext cx="2455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14:cNvPr>
              <p14:cNvContentPartPr/>
              <p14:nvPr/>
            </p14:nvContentPartPr>
            <p14:xfrm>
              <a:off x="1472760" y="3088360"/>
              <a:ext cx="1310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E6A645D-6858-FBE5-2BEA-3D002B29F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18760" y="2980360"/>
                <a:ext cx="238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14:cNvPr>
              <p14:cNvContentPartPr/>
              <p14:nvPr/>
            </p14:nvContentPartPr>
            <p14:xfrm>
              <a:off x="1158120" y="6537520"/>
              <a:ext cx="238680" cy="57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2AB7C5-EDCE-E0F5-42E3-A745D37338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04120" y="6429880"/>
                <a:ext cx="34632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14:cNvPr>
              <p14:cNvContentPartPr/>
              <p14:nvPr/>
            </p14:nvContentPartPr>
            <p14:xfrm>
              <a:off x="2250000" y="6547600"/>
              <a:ext cx="18648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FF0B782-482D-EB9F-EC44-76217A9D9D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96360" y="6439960"/>
                <a:ext cx="29412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BAE4144-0012-585D-C220-FF9E44DAD9AB}"/>
              </a:ext>
            </a:extLst>
          </p:cNvPr>
          <p:cNvSpPr txBox="1"/>
          <p:nvPr/>
        </p:nvSpPr>
        <p:spPr>
          <a:xfrm>
            <a:off x="6514375" y="4228593"/>
            <a:ext cx="5229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very helpful for cases when we might not know what data type we will be working with</a:t>
            </a:r>
          </a:p>
        </p:txBody>
      </p:sp>
    </p:spTree>
    <p:extLst>
      <p:ext uri="{BB962C8B-B14F-4D97-AF65-F5344CB8AC3E}">
        <p14:creationId xmlns:p14="http://schemas.microsoft.com/office/powerpoint/2010/main" val="1811489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033B5-85B2-C080-F370-A605D5AAC16F}"/>
              </a:ext>
            </a:extLst>
          </p:cNvPr>
          <p:cNvSpPr txBox="1"/>
          <p:nvPr/>
        </p:nvSpPr>
        <p:spPr>
          <a:xfrm>
            <a:off x="228600" y="228600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Instead of writing many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if/else </a:t>
            </a:r>
            <a:r>
              <a:rPr lang="en-US" sz="1800" dirty="0"/>
              <a:t>statements, you can use the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sz="1800" dirty="0"/>
              <a:t> 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15594-2DB2-5D94-B598-B49C97B5F642}"/>
              </a:ext>
            </a:extLst>
          </p:cNvPr>
          <p:cNvSpPr txBox="1"/>
          <p:nvPr/>
        </p:nvSpPr>
        <p:spPr>
          <a:xfrm>
            <a:off x="233680" y="914400"/>
            <a:ext cx="759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dirty="0"/>
              <a:t> statement selects one of many code blocks to be executed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B9FCD9-0BA3-C3B6-32EF-2C193755222E}"/>
              </a:ext>
            </a:extLst>
          </p:cNvPr>
          <p:cNvSpPr txBox="1"/>
          <p:nvPr/>
        </p:nvSpPr>
        <p:spPr>
          <a:xfrm>
            <a:off x="589280" y="1661386"/>
            <a:ext cx="759053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2: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case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3: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break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default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“???"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F0210E-D318-4AA4-297B-35F008F63B7C}"/>
              </a:ext>
            </a:extLst>
          </p:cNvPr>
          <p:cNvSpPr txBox="1"/>
          <p:nvPr/>
        </p:nvSpPr>
        <p:spPr>
          <a:xfrm>
            <a:off x="304800" y="5728900"/>
            <a:ext cx="967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can be efficient when working with many possible conditions. They serve the same purpose as if statements, but are </a:t>
            </a:r>
            <a:r>
              <a:rPr lang="en-US" i="1" dirty="0"/>
              <a:t>slightly</a:t>
            </a:r>
            <a:r>
              <a:rPr lang="en-US" dirty="0"/>
              <a:t> more efficient</a:t>
            </a:r>
          </a:p>
        </p:txBody>
      </p:sp>
    </p:spTree>
    <p:extLst>
      <p:ext uri="{BB962C8B-B14F-4D97-AF65-F5344CB8AC3E}">
        <p14:creationId xmlns:p14="http://schemas.microsoft.com/office/powerpoint/2010/main" val="377899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372355-6AE2-D2EF-1A3A-7557CE847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990600"/>
            <a:ext cx="6611516" cy="3241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27410-A7AE-8EA6-5C3C-F579FE799625}"/>
              </a:ext>
            </a:extLst>
          </p:cNvPr>
          <p:cNvSpPr txBox="1"/>
          <p:nvPr/>
        </p:nvSpPr>
        <p:spPr>
          <a:xfrm>
            <a:off x="624840" y="4953000"/>
            <a:ext cx="922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our sorting algorithms don’t need to return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int[ ]</a:t>
            </a:r>
            <a:r>
              <a:rPr lang="en-US" dirty="0"/>
              <a:t>. The array created in the demo class, and the array the method sorts is the </a:t>
            </a:r>
            <a:r>
              <a:rPr lang="en-US" b="1" dirty="0"/>
              <a:t>same</a:t>
            </a:r>
            <a:r>
              <a:rPr lang="en-US" dirty="0"/>
              <a:t> array (not a copy)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F07DE0-3A26-0EC9-1394-F98E2BF5F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371600"/>
            <a:ext cx="5057775" cy="2057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AFACB70-E95D-7962-2D98-34E4CBFFDB80}"/>
              </a:ext>
            </a:extLst>
          </p:cNvPr>
          <p:cNvGrpSpPr/>
          <p:nvPr/>
        </p:nvGrpSpPr>
        <p:grpSpPr>
          <a:xfrm>
            <a:off x="40680" y="2610640"/>
            <a:ext cx="290880" cy="262080"/>
            <a:chOff x="40680" y="2610640"/>
            <a:chExt cx="290880" cy="2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FE81D42-5187-CB82-9218-3056F51CD491}"/>
                    </a:ext>
                  </a:extLst>
                </p14:cNvPr>
                <p14:cNvContentPartPr/>
                <p14:nvPr/>
              </p14:nvContentPartPr>
              <p14:xfrm>
                <a:off x="50760" y="2636200"/>
                <a:ext cx="280800" cy="2365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FE81D42-5187-CB82-9218-3056F51CD49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760" y="2627200"/>
                  <a:ext cx="298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3A44A52-D59A-CEDB-5DC4-FA107EB54AEB}"/>
                    </a:ext>
                  </a:extLst>
                </p14:cNvPr>
                <p14:cNvContentPartPr/>
                <p14:nvPr/>
              </p14:nvContentPartPr>
              <p14:xfrm>
                <a:off x="40680" y="2610640"/>
                <a:ext cx="269280" cy="244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3A44A52-D59A-CEDB-5DC4-FA107EB54AE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040" y="2602000"/>
                  <a:ext cx="28692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F8277D-482A-42B8-7A71-A6BFE8BA78D2}"/>
                  </a:ext>
                </a:extLst>
              </p14:cNvPr>
              <p14:cNvContentPartPr/>
              <p14:nvPr/>
            </p14:nvContentPartPr>
            <p14:xfrm>
              <a:off x="6024600" y="2111680"/>
              <a:ext cx="451440" cy="3535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F8277D-482A-42B8-7A71-A6BFE8BA78D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15600" y="2102680"/>
                <a:ext cx="469080" cy="37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08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Lab 13 due </a:t>
            </a:r>
            <a:r>
              <a:rPr lang="en-US" sz="2800" b="1" dirty="0"/>
              <a:t>tomorrow </a:t>
            </a:r>
            <a:r>
              <a:rPr lang="en-US" sz="2800" dirty="0"/>
              <a:t>@ 11:59 PM</a:t>
            </a:r>
          </a:p>
          <a:p>
            <a:r>
              <a:rPr lang="en-US" sz="2800" dirty="0">
                <a:sym typeface="Wingdings" panose="05000000000000000000" pitchFamily="2" charset="2"/>
              </a:rPr>
              <a:t>      Easy: just fill out the course evaluation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Current Response Rate: </a:t>
            </a:r>
            <a:r>
              <a:rPr lang="en-US" sz="2800" b="1" dirty="0"/>
              <a:t>57%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one week from today (5/8) at </a:t>
            </a:r>
            <a:r>
              <a:rPr lang="en-US" sz="2800" b="1" dirty="0"/>
              <a:t>2:00 PM – 3:50 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496EE1-93E5-1709-8161-6B66A0BBB7EE}"/>
              </a:ext>
            </a:extLst>
          </p:cNvPr>
          <p:cNvSpPr txBox="1"/>
          <p:nvPr/>
        </p:nvSpPr>
        <p:spPr>
          <a:xfrm>
            <a:off x="8001000" y="762000"/>
            <a:ext cx="381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screenshot due by Friday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2B6F0E-3014-4B11-6FEB-65642DA6CE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4227" y="2133600"/>
            <a:ext cx="3462973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DABBC3-9913-BA29-4975-7D80545E8426}"/>
              </a:ext>
            </a:extLst>
          </p:cNvPr>
          <p:cNvSpPr txBox="1"/>
          <p:nvPr/>
        </p:nvSpPr>
        <p:spPr>
          <a:xfrm>
            <a:off x="8458200" y="563880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(No lecture on Wednesday)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F1C0027-891B-66C1-866F-EE5FAE394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21081"/>
            <a:ext cx="937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queue = new LinkedList&lt;String&gt;();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E5D4F0-BC94-767A-1674-C25A6C76B741}"/>
              </a:ext>
            </a:extLst>
          </p:cNvPr>
          <p:cNvSpPr txBox="1"/>
          <p:nvPr/>
        </p:nvSpPr>
        <p:spPr>
          <a:xfrm>
            <a:off x="152400" y="304800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the LinkedList class implements the Queue interface, it can be treated as a Queue object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AFD1963-84A4-8472-7672-877F996D3B6B}"/>
              </a:ext>
            </a:extLst>
          </p:cNvPr>
          <p:cNvSpPr/>
          <p:nvPr/>
        </p:nvSpPr>
        <p:spPr>
          <a:xfrm>
            <a:off x="4953000" y="2590800"/>
            <a:ext cx="1143000" cy="1371600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6EC1FBC4-6042-A028-BA25-4091F805A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45054"/>
            <a:ext cx="937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queue = new LinkedList&lt;String&gt;();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99B364-624D-43A5-7F58-14762195568C}"/>
              </a:ext>
            </a:extLst>
          </p:cNvPr>
          <p:cNvSpPr txBox="1"/>
          <p:nvPr/>
        </p:nvSpPr>
        <p:spPr>
          <a:xfrm>
            <a:off x="152400" y="756245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5122" name="Picture 2" descr="Collections in Java - GeeksforGeeks">
            <a:extLst>
              <a:ext uri="{FF2B5EF4-FFF2-40B4-BE49-F238E27FC236}">
                <a16:creationId xmlns:a16="http://schemas.microsoft.com/office/drawing/2014/main" id="{B52047D6-5B43-008D-5812-BD0A6076E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1134139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145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76CB47-D12A-E566-9AE6-92081DA43F76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00" y="2924560"/>
                <a:ext cx="12351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32631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4E0E-A4C0-1530-58F6-38C57FCCDDED}"/>
              </a:ext>
            </a:extLst>
          </p:cNvPr>
          <p:cNvSpPr txBox="1"/>
          <p:nvPr/>
        </p:nvSpPr>
        <p:spPr>
          <a:xfrm>
            <a:off x="152400" y="228600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9AF2C-E656-EFBD-CDFD-99217F2D6A5A}"/>
              </a:ext>
            </a:extLst>
          </p:cNvPr>
          <p:cNvSpPr txBox="1"/>
          <p:nvPr/>
        </p:nvSpPr>
        <p:spPr>
          <a:xfrm>
            <a:off x="914400" y="1066800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DEE69C-0FF4-6311-4050-DEA330348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14629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40ADC2-711C-0CB4-AF48-88E0DFF353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9400" y="2924200"/>
                <a:ext cx="12351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75ED2B3-E247-6EA5-E049-5E1EDF7BA459}"/>
              </a:ext>
            </a:extLst>
          </p:cNvPr>
          <p:cNvSpPr txBox="1"/>
          <p:nvPr/>
        </p:nvSpPr>
        <p:spPr>
          <a:xfrm>
            <a:off x="424843" y="3652426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.sort() </a:t>
            </a:r>
            <a:r>
              <a:rPr lang="en-US" dirty="0"/>
              <a:t>function uses a hybrid of merge sort and insertion sort, called </a:t>
            </a:r>
            <a:r>
              <a:rPr lang="en-US" b="1" dirty="0" err="1"/>
              <a:t>Timsort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D5486-8D0D-32DA-D1C1-20CEADA048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280" y="4084100"/>
            <a:ext cx="6778571" cy="24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85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59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6A5CB-286D-475F-2135-AC9C5D8BB874}"/>
              </a:ext>
            </a:extLst>
          </p:cNvPr>
          <p:cNvSpPr txBox="1"/>
          <p:nvPr/>
        </p:nvSpPr>
        <p:spPr>
          <a:xfrm>
            <a:off x="152400" y="76200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Let’s go back to when we were writing our own Linked List and Node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8F4F71-6E80-B872-4B5E-A82B2FDF5D61}"/>
              </a:ext>
            </a:extLst>
          </p:cNvPr>
          <p:cNvSpPr txBox="1"/>
          <p:nvPr/>
        </p:nvSpPr>
        <p:spPr>
          <a:xfrm>
            <a:off x="228600" y="1295400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this Linked List could </a:t>
            </a:r>
            <a:r>
              <a:rPr lang="en-US" u="sng" dirty="0"/>
              <a:t>only</a:t>
            </a:r>
            <a:r>
              <a:rPr lang="en-US" dirty="0"/>
              <a:t> hold Strings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B9EB0A-A4EB-1104-CCE6-A55BB3F55DDD}"/>
              </a:ext>
            </a:extLst>
          </p:cNvPr>
          <p:cNvSpPr txBox="1"/>
          <p:nvPr/>
        </p:nvSpPr>
        <p:spPr>
          <a:xfrm>
            <a:off x="533400" y="1981200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name;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78F80-5669-16B6-4C02-8E945294E6AE}"/>
              </a:ext>
            </a:extLst>
          </p:cNvPr>
          <p:cNvSpPr txBox="1"/>
          <p:nvPr/>
        </p:nvSpPr>
        <p:spPr>
          <a:xfrm>
            <a:off x="6675457" y="990600"/>
            <a:ext cx="54251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wanted to have Linked List hold Doubles, we would need to modify parts of the Node and LinkedList 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6F8956-0B34-87DB-424D-DB27035DE20D}"/>
              </a:ext>
            </a:extLst>
          </p:cNvPr>
          <p:cNvSpPr txBox="1"/>
          <p:nvPr/>
        </p:nvSpPr>
        <p:spPr>
          <a:xfrm>
            <a:off x="6858000" y="1921301"/>
            <a:ext cx="4191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Node {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private </a:t>
            </a:r>
            <a:r>
              <a:rPr lang="en-US" b="1" dirty="0">
                <a:latin typeface="Consolas" panose="020B0609020204030204" pitchFamily="49" charset="0"/>
              </a:rPr>
              <a:t>double</a:t>
            </a:r>
            <a:r>
              <a:rPr lang="en-US" dirty="0">
                <a:latin typeface="Consolas" panose="020B0609020204030204" pitchFamily="49" charset="0"/>
              </a:rPr>
              <a:t> value; </a:t>
            </a:r>
          </a:p>
          <a:p>
            <a:r>
              <a:rPr lang="en-US" dirty="0">
                <a:latin typeface="Consolas" panose="020B0609020204030204" pitchFamily="49" charset="0"/>
              </a:rPr>
              <a:t>    private Node next; </a:t>
            </a:r>
          </a:p>
          <a:p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public Node(String c) { </a:t>
            </a:r>
          </a:p>
          <a:p>
            <a:r>
              <a:rPr lang="en-US" dirty="0">
                <a:latin typeface="Consolas" panose="020B0609020204030204" pitchFamily="49" charset="0"/>
              </a:rPr>
              <a:t>        this.name = c; 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this.next</a:t>
            </a:r>
            <a:r>
              <a:rPr lang="en-US" dirty="0">
                <a:latin typeface="Consolas" panose="020B0609020204030204" pitchFamily="49" charset="0"/>
              </a:rPr>
              <a:t> = null </a:t>
            </a:r>
          </a:p>
          <a:p>
            <a:r>
              <a:rPr 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latin typeface="Consolas" panose="020B0609020204030204" pitchFamily="49" charset="0"/>
              </a:rPr>
              <a:t>   …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14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1066</Words>
  <Application>Microsoft Office PowerPoint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76</cp:revision>
  <dcterms:created xsi:type="dcterms:W3CDTF">2022-08-21T16:55:59Z</dcterms:created>
  <dcterms:modified xsi:type="dcterms:W3CDTF">2023-05-01T20:03:12Z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