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2" r:id="rId24"/>
    <p:sldId id="370" r:id="rId25"/>
    <p:sldId id="371" r:id="rId26"/>
    <p:sldId id="373" r:id="rId27"/>
    <p:sldId id="374" r:id="rId28"/>
    <p:sldId id="375" r:id="rId29"/>
    <p:sldId id="376" r:id="rId30"/>
    <p:sldId id="377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08.99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1,'18'0,"1306"37,-662-25,-413-14,560 2,-788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14.5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1,'1146'18,"-326"-11,-495-9,-18-10,4 0,2757 13,-3020 4,-44-1,-15 2,-18 2,-33 3,0-2,-79 0,-135-10,104-2,-1151 3,1030 12,10 1,-125 0,-468-2,534-13,-529 2,829 2,-1 2,-60 14,62-9,-1-2,-70 2,-34-10,121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1.7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1,'1061'0,"-1036"0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7.2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2,'61'0,"52"-2,219 28,-98-3,-183-20,-22 1,1 1,32 9,-36-7,0-1,1-1,30 1,-46-6,37 1,-47-1,1 0,-1 0,0 0,1 0,-1 0,0 0,0 0,1-1,-1 1,0 0,0-1,0 1,1-1,-1 0,0 1,0-1,0 0,0 1,0-1,0 0,0 0,0 0,0 0,-1 0,1 0,1-2,-3-7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4:3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6:4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56:57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1:39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4:5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24575,'639'0'0,"-501"-12"0,-17 1 0,28 12 0,66-3 0,-119-8 0,69-4 0,-124 13 0,23 0 0,1 2 0,94 15 0,-114-9 0,70 0 0,26 3 0,-18-1 0,-1349-11 0,641 4 0,547 0 0,-53 9 0,-2 0 0,209-12 0,128 14 0,-110-3 0,7-6 0,-67-3 0,109 14 0,-43 2 0,261-5 0,-376-12 0,-446 19 0,206 5 0,92-15 0,80-7 0,-69 11 0,51-2 0,1-2 0,-2-3 0,-69-2 0,494-5 0,-349 2 0,1 1 0,-1 0 0,0 1 0,0 1 0,16 6 0,48 10 0,63 9 0,-61-10 0,-80-19 0,0-1 0,1 1 0,-1 0 0,0 0 0,0 0 0,0 0 0,1 0 0,-1 0 0,0 0 0,0 0 0,0 0 0,1 0 0,-1 0 0,0 0 0,0 0 0,1 0 0,-1 0 0,0 0 0,0 0 0,0 0 0,1 0 0,-1 0 0,0 0 0,0 0 0,0 0 0,1 0 0,-1 0 0,0 1 0,0-1 0,0 0 0,0 0 0,1 0 0,-1 0 0,0 0 0,0 1 0,0-1 0,0 0 0,0 0 0,0 0 0,1 1 0,-1-1 0,0 0 0,0 0 0,0 0 0,0 1 0,0-1 0,0 0 0,0 0 0,0 0 0,0 1 0,0-1 0,0 0 0,0 0 0,0 0 0,0 1 0,0-1 0,0 0 0,0 0 0,0 1 0,0-1 0,-1 0 0,1 0 0,0 0 0,0 0 0,0 1 0,0-1 0,0 0 0,0 0 0,-1 0 0,-22 11 0,-34 4 0,4-6 0,1-3 0,0-2 0,-63-4 0,82 4-1365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5:2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24575,'511'18'0,"-321"-9"0,545 36 0,-636-37 0,186 7 0,388 11 0,-56-7 0,-401-20 0,245 29 0,-365-15 0,708 66 0,-427-58 0,178 3 0,-104-48 0,159-62 0,-532 79-23,137 5 0,-111 3-1296,-79-1-5507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0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5.xml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customXml" Target="../ink/ink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2.xml"/><Relationship Id="rId3" Type="http://schemas.openxmlformats.org/officeDocument/2006/relationships/image" Target="../media/image21.png"/><Relationship Id="rId7" Type="http://schemas.openxmlformats.org/officeDocument/2006/relationships/customXml" Target="../ink/ink29.xml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customXml" Target="../ink/ink30.xml"/><Relationship Id="rId1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8.xml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customXml" Target="../ink/ink35.xml"/><Relationship Id="rId12" Type="http://schemas.openxmlformats.org/officeDocument/2006/relationships/image" Target="../media/image32.png"/><Relationship Id="rId17" Type="http://schemas.openxmlformats.org/officeDocument/2006/relationships/customXml" Target="../ink/ink40.xml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customXml" Target="../ink/ink36.xml"/><Relationship Id="rId1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41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3.xml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12" Type="http://schemas.openxmlformats.org/officeDocument/2006/relationships/image" Target="../media/image11.png"/><Relationship Id="rId17" Type="http://schemas.openxmlformats.org/officeDocument/2006/relationships/customXml" Target="../ink/ink15.xml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4.png"/><Relationship Id="rId19" Type="http://schemas.openxmlformats.org/officeDocument/2006/relationships/customXml" Target="../ink/ink16.xml"/><Relationship Id="rId4" Type="http://schemas.openxmlformats.org/officeDocument/2006/relationships/image" Target="../media/image3.png"/><Relationship Id="rId9" Type="http://schemas.openxmlformats.org/officeDocument/2006/relationships/customXml" Target="../ink/ink11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956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Intro to Java (OOP, Methods, Control Flow)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-76200" y="213502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BD754-5C1D-7070-6FDA-755DAE00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86685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87F42B-4ECC-BBFD-B648-6E4E193942D8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07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5194" y="22860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83760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AEAD9-7E94-A1D5-4EE4-C20A08C54DAB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0AB2-CC45-CCCF-EE2C-A23B2E4D9B4C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4A18B-9257-4732-63B8-20148EE37D36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16BBA-5C41-DA2C-A794-382065094296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AA9C4-B0DC-C5DA-8E79-9BFC4EB7619F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70938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528183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969CD-4A79-4595-1151-5E1E4D0E41B2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466B2-2A92-8C35-06BC-C52E4D92F0F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40AA1-7A10-4DAB-40D2-27CDB9A67495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F320C-0160-1782-7AB3-2FE87F01C497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029DAC-F698-6EAA-3D07-0D750966D8B2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03209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415954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91CA5-8252-CA24-E963-6A9625CE4235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9D44-23A1-1D6E-DDA3-D8B6921D4D80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1DD99-0268-BA48-304C-94D8D093C67E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25FE7-3C76-BAFC-7E67-98AAF52C83D1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3C6D5-98C5-9D12-A8F4-7034C77958CB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451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9795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74906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3198155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5A2F4-44D2-D785-89D1-D5968661F3B6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651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861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</p:txBody>
      </p:sp>
    </p:spTree>
    <p:extLst>
      <p:ext uri="{BB962C8B-B14F-4D97-AF65-F5344CB8AC3E}">
        <p14:creationId xmlns:p14="http://schemas.microsoft.com/office/powerpoint/2010/main" val="266129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07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501242" y="3810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16000-413E-CB40-3365-9096BDE28F50}"/>
              </a:ext>
            </a:extLst>
          </p:cNvPr>
          <p:cNvSpPr txBox="1"/>
          <p:nvPr/>
        </p:nvSpPr>
        <p:spPr>
          <a:xfrm>
            <a:off x="406453" y="2246545"/>
            <a:ext cx="8571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should this function take as input? What should this function output?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Input: a Student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Output: the name of a student (String)</a:t>
            </a:r>
          </a:p>
        </p:txBody>
      </p:sp>
    </p:spTree>
    <p:extLst>
      <p:ext uri="{BB962C8B-B14F-4D97-AF65-F5344CB8AC3E}">
        <p14:creationId xmlns:p14="http://schemas.microsoft.com/office/powerpoint/2010/main" val="60416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</p:spTree>
    <p:extLst>
      <p:ext uri="{BB962C8B-B14F-4D97-AF65-F5344CB8AC3E}">
        <p14:creationId xmlns:p14="http://schemas.microsoft.com/office/powerpoint/2010/main" val="40297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457200" y="1066800"/>
            <a:ext cx="8752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in-person lecture next Wednesday (2/1)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I will post a lecture recording to the website (asynchronous)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29382-B428-B361-3EB5-0EC3F8BC961D}"/>
              </a:ext>
            </a:extLst>
          </p:cNvPr>
          <p:cNvSpPr txBox="1"/>
          <p:nvPr/>
        </p:nvSpPr>
        <p:spPr>
          <a:xfrm>
            <a:off x="459996" y="2967335"/>
            <a:ext cx="968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job on Lab 1. Lab 2 will likely be posted tomorrow or Friday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B9B8D-02DD-353C-D11F-8EBBB5F09172}"/>
              </a:ext>
            </a:extLst>
          </p:cNvPr>
          <p:cNvSpPr txBox="1"/>
          <p:nvPr/>
        </p:nvSpPr>
        <p:spPr>
          <a:xfrm>
            <a:off x="462196" y="4279266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Course Questionnaire Results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701" y="1860754"/>
                <a:ext cx="1372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5034"/>
                <a:ext cx="223740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06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421" y="184455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74DBDA-0BA3-9AE6-822F-70668D8EF737}"/>
              </a:ext>
            </a:extLst>
          </p:cNvPr>
          <p:cNvSpPr txBox="1"/>
          <p:nvPr/>
        </p:nvSpPr>
        <p:spPr>
          <a:xfrm>
            <a:off x="6606977" y="1500098"/>
            <a:ext cx="364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define methods in Java, we must declare the </a:t>
            </a:r>
            <a:r>
              <a:rPr lang="en-US" i="1" dirty="0"/>
              <a:t>data type</a:t>
            </a:r>
            <a:r>
              <a:rPr lang="en-US" dirty="0"/>
              <a:t> that the method will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6781800" y="28194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74544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514"/>
                <a:ext cx="3859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5181" y="188703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1074"/>
                <a:ext cx="6332760" cy="68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566E9B-86AC-A18B-2BA3-93BBF974752A}"/>
              </a:ext>
            </a:extLst>
          </p:cNvPr>
          <p:cNvSpPr txBox="1"/>
          <p:nvPr/>
        </p:nvSpPr>
        <p:spPr>
          <a:xfrm>
            <a:off x="6141523" y="296554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(Generally, all methods will be public </a:t>
            </a:r>
            <a:r>
              <a:rPr lang="en-US" i="1" dirty="0">
                <a:sym typeface="Wingdings" panose="05000000000000000000" pitchFamily="2" charset="2"/>
              </a:rPr>
              <a:t> 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884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421" y="2279434"/>
                <a:ext cx="1886400" cy="71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EAAB68-A3FD-58AF-8C50-1BAF0AC551DB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0DAD2-F223-CB7F-47B5-C6438549F8A7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135966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DB78AD-0CBD-E2C7-0F22-CF92BAA3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1" y="459564"/>
            <a:ext cx="9991725" cy="27717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8E9CA4-8FC7-0393-7AE5-8CA5A8BE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39" y="4646204"/>
            <a:ext cx="9137568" cy="11685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74542A0-ABA5-93B4-5E3F-B3C5C7EE3340}"/>
              </a:ext>
            </a:extLst>
          </p:cNvPr>
          <p:cNvSpPr txBox="1"/>
          <p:nvPr/>
        </p:nvSpPr>
        <p:spPr>
          <a:xfrm>
            <a:off x="1447800" y="2924737"/>
            <a:ext cx="6494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Here is a method that doesn’t return anything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 is used to indicate that a method will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528755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4383F-C4C1-CC34-0535-64C1BC98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44427"/>
            <a:ext cx="8382000" cy="122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E54D0-D8F4-7CE8-E8AC-A6C54A7E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94287"/>
            <a:ext cx="792480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4C022-68B1-B896-3D7D-A9CA6E1B220E}"/>
              </a:ext>
            </a:extLst>
          </p:cNvPr>
          <p:cNvSpPr txBox="1"/>
          <p:nvPr/>
        </p:nvSpPr>
        <p:spPr>
          <a:xfrm>
            <a:off x="717259" y="229235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 is method to change a Student’s major. When we call this method, we pass in the Student’s new major as an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14:cNvPr>
              <p14:cNvContentPartPr/>
              <p14:nvPr/>
            </p14:nvContentPartPr>
            <p14:xfrm>
              <a:off x="3443437" y="5783905"/>
              <a:ext cx="81972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5797" y="5766265"/>
                <a:ext cx="85536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3EC30B-94D8-79B0-22F0-767B7AA22FED}"/>
              </a:ext>
            </a:extLst>
          </p:cNvPr>
          <p:cNvSpPr txBox="1"/>
          <p:nvPr/>
        </p:nvSpPr>
        <p:spPr>
          <a:xfrm>
            <a:off x="714462" y="3122362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when we define this method, we need to make sure it accepts one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14:cNvPr>
              <p14:cNvContentPartPr/>
              <p14:nvPr/>
            </p14:nvContentPartPr>
            <p14:xfrm>
              <a:off x="4747621" y="947652"/>
              <a:ext cx="2557080" cy="10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9981" y="929652"/>
                <a:ext cx="25927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07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85F2C1-2914-02FD-FB06-7C593C22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9475"/>
            <a:ext cx="10571614" cy="2374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458985-3050-470C-D2B7-55714445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00600"/>
            <a:ext cx="4800600" cy="478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2C8F35-D706-9E63-B5C9-A41DF1A2AD2B}"/>
              </a:ext>
            </a:extLst>
          </p:cNvPr>
          <p:cNvSpPr txBox="1"/>
          <p:nvPr/>
        </p:nvSpPr>
        <p:spPr>
          <a:xfrm>
            <a:off x="870695" y="2760657"/>
            <a:ext cx="8425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statements can be used to check a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the condition is true, execute the code in the body of the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it is false, proceed to the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FF0000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972046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07CAA-F357-591B-3DED-8E96E2FE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04C8F-9216-F8E8-453F-42A430816209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3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899E72-0A59-93AE-315C-2E223E8001B0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F8FB1-88E8-1B6F-1FC1-34C0A52A5EB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A3183-972E-42C3-3BED-797A7C6DD984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1863603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59633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141" y="5578834"/>
                <a:ext cx="1524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8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82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6301" y="210591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41" y="2131834"/>
                <a:ext cx="1256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526897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</p:spTree>
    <p:extLst>
      <p:ext uri="{BB962C8B-B14F-4D97-AF65-F5344CB8AC3E}">
        <p14:creationId xmlns:p14="http://schemas.microsoft.com/office/powerpoint/2010/main" val="379394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46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5941" y="210555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58" y="2131474"/>
                <a:ext cx="1256726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310896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987CF-D8AC-0D41-39D6-178588298608}"/>
              </a:ext>
            </a:extLst>
          </p:cNvPr>
          <p:cNvSpPr txBox="1"/>
          <p:nvPr/>
        </p:nvSpPr>
        <p:spPr>
          <a:xfrm>
            <a:off x="7881104" y="613846"/>
            <a:ext cx="37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Whenever we create a new Student object with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, we must make sure we pass in these 4 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14:cNvPr>
              <p14:cNvContentPartPr/>
              <p14:nvPr/>
            </p14:nvContentPartPr>
            <p14:xfrm>
              <a:off x="5255317" y="5699665"/>
              <a:ext cx="1110240" cy="1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1677" y="5592025"/>
                <a:ext cx="12178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14:cNvPr>
              <p14:cNvContentPartPr/>
              <p14:nvPr/>
            </p14:nvContentPartPr>
            <p14:xfrm>
              <a:off x="6536917" y="5673745"/>
              <a:ext cx="217080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83277" y="5565745"/>
                <a:ext cx="2278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14:cNvPr>
              <p14:cNvContentPartPr/>
              <p14:nvPr/>
            </p14:nvContentPartPr>
            <p14:xfrm>
              <a:off x="8758837" y="5707945"/>
              <a:ext cx="3913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4837" y="5600305"/>
                <a:ext cx="49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14:cNvPr>
              <p14:cNvContentPartPr/>
              <p14:nvPr/>
            </p14:nvContentPartPr>
            <p14:xfrm>
              <a:off x="9263197" y="5707585"/>
              <a:ext cx="409680" cy="3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09197" y="5599585"/>
                <a:ext cx="51732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97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76200" y="4866066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564859" y="55626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4840</TotalTime>
  <Words>1148</Words>
  <Application>Microsoft Office PowerPoint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40</cp:revision>
  <dcterms:created xsi:type="dcterms:W3CDTF">2022-08-21T16:55:59Z</dcterms:created>
  <dcterms:modified xsi:type="dcterms:W3CDTF">2023-01-25T21:45:38Z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