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89" r:id="rId3"/>
    <p:sldId id="488" r:id="rId4"/>
    <p:sldId id="489" r:id="rId5"/>
    <p:sldId id="490" r:id="rId6"/>
    <p:sldId id="491" r:id="rId7"/>
    <p:sldId id="492" r:id="rId8"/>
    <p:sldId id="484" r:id="rId9"/>
    <p:sldId id="485" r:id="rId10"/>
    <p:sldId id="483" r:id="rId11"/>
    <p:sldId id="486" r:id="rId12"/>
    <p:sldId id="487" r:id="rId13"/>
    <p:sldId id="478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6" r:id="rId27"/>
    <p:sldId id="505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2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19:22:43.5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1536 1 24575,'28'0'0,"1"1"0,-1 1 0,1 2 0,-1 1 0,0 1 0,32 12 0,-20-6 0,1-1 0,0-2 0,70 6 0,-30-3 0,0 5 0,-1 2 0,90 36 0,-9-4 0,-94-27 0,-1 2 0,76 42 0,-57-26 0,-46-21 0,-1 2 0,-1 2 0,51 44 0,-23-18 0,-14-9 0,-1 2 0,-2 2 0,-2 1 0,-3 3 0,-1 2 0,62 103 0,-67-84 0,17 28 0,-40-77 0,-2 0 0,-1 1 0,0 1 0,-2 0 0,8 32 0,22 130 0,-30-130 0,21 150 0,8 45 0,1-1 0,-29-169 0,-3 1 0,-6 147 0,-4-100 0,3 1131 0,-6-1151 0,-35 194 0,12-120 0,-36 183 0,48-280 0,-43 232 0,32-157 0,10-70 0,5 0 0,-4 127 0,18-169 0,1-10 0,-2-1 0,-2 1 0,-1-1 0,-2 0 0,-11 41 0,7-43 0,2 0 0,2 0 0,-2 58 0,4-44 0,1-29 0,-2-1 0,0 0 0,-1 0 0,-1-1 0,-1 0 0,-1 0 0,-13 24 0,4-11 0,-2-2 0,-2 0 0,-31 35 0,37-50 0,0-2 0,-1 0 0,0 0 0,-2-2 0,1 0 0,-1-1 0,-31 13 0,17-8 0,-44 28 0,47-23 0,-2 0 0,1-2 0,-2-2 0,0 0 0,-1-2 0,-1-2 0,-37 9 0,-69 11 0,0-7 0,-2-6 0,-175 2 0,268-21 0,-15-2 0,-1 3 0,1 2 0,-100 20 0,104-11 0,-1-3 0,-88 3 0,-125-14 0,102-1 0,-797 3 0,979-1 0,1 0 0,-1 0 0,0-1 0,0 0 0,0-1 0,0 0 0,0-1 0,-1 0 0,0 0 0,1-1 0,-2 0 0,1-1 0,0 0 0,-1 0 0,0-1 0,-1 0 0,11-12 0,-8 7 0,0 0 0,-1-1 0,-1 0 0,0-1 0,-1 0 0,0 0 0,-1 0 0,-1-1 0,0 0 0,5-30 0,-1-1 0,3 1 0,1 0 0,38-84 0,-39 107 0,1 0 0,1 0 0,1 1 0,1 1 0,1 0 0,28-25 0,-46 45 0,1 0 0,0 0 0,0-1 0,1 1 0,-1 0 0,0 0 0,0 0 0,0 0 0,0-1 0,0 1 0,0 0 0,0 0 0,0 0 0,0 0 0,0 0 0,0-1 0,0 1 0,0 0 0,1 0 0,-1 0 0,0 0 0,0 0 0,0 0 0,0 0 0,0-1 0,0 1 0,1 0 0,-1 0 0,0 0 0,0 0 0,0 0 0,0 0 0,1 0 0,-1 0 0,0 0 0,0 0 0,0 0 0,0 0 0,0 0 0,1 0 0,-1 0 0,0 0 0,0 0 0,0 0 0,0 0 0,1 0 0,-1 0 0,0 0 0,0 0 0,0 1 0,0-1 0,0 0 0,1 0 0,-1 0 0,0 0 0,0 0 0,0 0 0,0 0 0,0 1 0,0-1 0,0 0 0,0 0 0,1 0 0,-1 0 0,0 0 0,0 1 0,0-1 0,-5 16 0,-13 21 0,-16 10 0,-65 67 0,57-70 0,-43 61 0,59-61 0,1 2 0,2 0 0,-18 54 0,-12 25 0,38-95 0,-14 33 0,30-63 0,-1 0 0,0 0 0,0 0 0,0 0 0,0 0 0,0 0 0,0 0 0,0 0 0,0 0 0,0 0 0,1 0 0,-1-1 0,0 1 0,0 0 0,0 0 0,0 0 0,0 1 0,0-1 0,0 0 0,1 0 0,-1 0 0,0 0 0,0 0 0,0 0 0,0 0 0,0 0 0,0 0 0,0 0 0,0 0 0,0 0 0,1 0 0,-1 0 0,0 0 0,0 0 0,0 0 0,0 1 0,0-1 0,0 0 0,0 0 0,0 0 0,0 0 0,0 0 0,0 0 0,0 0 0,0 0 0,0 0 0,0 1 0,0-1 0,0 0 0,0 0 0,15-15 0,15-21 0,-6 4 0,-14 20 0,0-1 0,-1 1 0,-1-2 0,13-26 0,-9 19 0,-11 21 0,-1 0 0,0-1 0,0 1 0,1 0 0,-1 0 0,0 0 0,0 0 0,1 0 0,-1 0 0,0-1 0,1 1 0,-1 0 0,0 0 0,1 0 0,-1 0 0,0 0 0,1 0 0,-1 0 0,0 0 0,1 0 0,-1 1 0,0-1 0,0 0 0,1 0 0,-1 0 0,0 0 0,1 0 0,-1 0 0,0 1 0,0-1 0,1 0 0,-1 0 0,0 0 0,0 1 0,1-1 0,17 38 0,-7-9 0,27 30 0,50 58 0,-48-67 0,55 93 0,-86-129 0,0-1 0,20 22 0,19 27 0,-28-35 0,-11-16 0,-29-20 0,-259-163 0,262 160 0,1-1 0,0 0 0,1-2 0,0 1 0,-15-22 0,-5-3 0,-81-110 0,116 149 0,-1-1 0,1 1 0,-1 0 0,1-1 0,-1 1 0,1 0 0,0-1 0,-1 1 0,1 0 0,-1-1 0,1 1 0,0-1 0,-1 1 0,1-1 0,0 1 0,0-1 0,-1 1 0,1-1 0,0 1 0,0-1 0,0 1 0,0-1 0,0 1 0,0-1 0,-1 1 0,1-1 0,1 0 0,-1 1 0,0-1 0,0 1 0,0-1 0,0 0 0,18 4 0,27 17 0,-20-4 0,-1 1 0,-1 1 0,40 41 0,26 22 0,-87-80-105,0 0 0,0 1 0,0-1 0,0 0 0,0 0 0,0 0 0,0 0 0,1 0 0,-1-1 0,0 1 0,1 0 0,3-1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08:30:18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7291 177 24575,'-70'-11'0,"12"1"0,-468 5 0,286 8 0,-161-1 0,-437-5 0,580-7 0,-105-2 0,-66-22 0,13 0 0,129 23 0,-20 1 0,56-1 0,-1-1 0,-84 14 0,-389-4 0,484-8 0,85 1 0,-205 15 0,280 0 0,33-4 0,-64 12 0,96-11 0,1 1 0,-1 1 0,1 0 0,0 1 0,1 0 0,-1 2 0,1-1 0,-13 11 0,23-15 0,-62 44 0,2 3 0,-93 94 0,148-135 0,0 0 0,1 0 0,0 1 0,1 0 0,0 1 0,0-1 0,1 1 0,1 0 0,-1 1 0,2-1 0,0 1 0,0 0 0,1 0 0,1 1 0,-2 19 0,1 35 0,7 94 0,-3-155 0,1-1 0,-1 1 0,1-1 0,0 0 0,0 0 0,0 0 0,1 0 0,0 0 0,0-1 0,0 1 0,1-1 0,-1 0 0,1 0 0,6 5 0,8 7 0,0-2 0,21 13 0,-33-23 0,45 24 0,1-1 0,2-3 0,111 34 0,-39-15 0,-51-17 0,1-3 0,94 15 0,299 37 0,-394-66 0,-1-4 0,109-6 0,41 2 0,1044 19 0,-840-22 0,-97 4 0,350-5 0,-496-7 0,78-2 0,14 1 0,3-1 0,1422 13 0,-1634-4 0,106-18 0,-103 10 0,-14 6 0,98 3 0,-101 4 0,108-11 0,-134 4 0,-1-2 0,0 0 0,0-2 0,0-1 0,-1-1 0,-1-1 0,0-1 0,-1-2 0,0 0 0,-1-1 0,-1-2 0,0 0 0,-2-1 0,0-1 0,-1-1 0,-1-1 0,-1-1 0,-1 0 0,-1-1 0,-1-1 0,-1 0 0,-2 0 0,13-39 0,-22 56 0,1 0 0,-2 0 0,1 0 0,-1 0 0,0 0 0,-1 0 0,1-1 0,-2 1 0,1 0 0,-4-16 0,2 18 0,0 0 0,0 0 0,-1 1 0,0-1 0,0 1 0,0-1 0,-1 1 0,1 0 0,-1 1 0,0-1 0,-1 0 0,1 1 0,-1 0 0,0 0 0,-5-3 0,-35-20 0,0 2 0,-1 2 0,-2 2 0,-50-14 0,-205-46 0,139 58 0,12 3 0,107 13 0,-80-2 0,35 5 0,63 0-149,0-1 1,-33-11-1,42 11-770,-1 0-5907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08:30:18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7291 177 24575,'-70'-11'0,"12"1"0,-468 5 0,286 8 0,-161-1 0,-437-5 0,580-7 0,-105-2 0,-66-22 0,13 0 0,129 23 0,-20 1 0,56-1 0,-1-1 0,-84 14 0,-389-4 0,484-8 0,85 1 0,-205 15 0,280 0 0,33-4 0,-64 12 0,96-11 0,1 1 0,-1 1 0,1 0 0,0 1 0,1 0 0,-1 2 0,1-1 0,-13 11 0,23-15 0,-62 44 0,2 3 0,-93 94 0,148-135 0,0 0 0,1 0 0,0 1 0,1 0 0,0 1 0,0-1 0,1 1 0,1 0 0,-1 1 0,2-1 0,0 1 0,0 0 0,1 0 0,1 1 0,-2 19 0,1 35 0,7 94 0,-3-155 0,1-1 0,-1 1 0,1-1 0,0 0 0,0 0 0,0 0 0,1 0 0,0 0 0,0-1 0,0 1 0,1-1 0,-1 0 0,1 0 0,6 5 0,8 7 0,0-2 0,21 13 0,-33-23 0,45 24 0,1-1 0,2-3 0,111 34 0,-39-15 0,-51-17 0,1-3 0,94 15 0,299 37 0,-394-66 0,-1-4 0,109-6 0,41 2 0,1044 19 0,-840-22 0,-97 4 0,350-5 0,-496-7 0,78-2 0,14 1 0,3-1 0,1422 13 0,-1634-4 0,106-18 0,-103 10 0,-14 6 0,98 3 0,-101 4 0,108-11 0,-134 4 0,-1-2 0,0 0 0,0-2 0,0-1 0,-1-1 0,-1-1 0,0-1 0,-1-2 0,0 0 0,-1-1 0,-1-2 0,0 0 0,-2-1 0,0-1 0,-1-1 0,-1-1 0,-1-1 0,-1 0 0,-1-1 0,-1-1 0,-1 0 0,-2 0 0,13-39 0,-22 56 0,1 0 0,-2 0 0,1 0 0,-1 0 0,0 0 0,-1 0 0,1-1 0,-2 1 0,1 0 0,-4-16 0,2 18 0,0 0 0,0 0 0,-1 1 0,0-1 0,0 1 0,0-1 0,-1 1 0,1 0 0,-1 1 0,0-1 0,-1 0 0,1 1 0,-1 0 0,0 0 0,-5-3 0,-35-20 0,0 2 0,-1 2 0,-2 2 0,-50-14 0,-205-46 0,139 58 0,12 3 0,107 13 0,-80-2 0,35 5 0,63 0-149,0-1 1,-33-11-1,42 11-770,-1 0-5907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08:30:18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7291 177 24575,'-70'-11'0,"12"1"0,-468 5 0,286 8 0,-161-1 0,-437-5 0,580-7 0,-105-2 0,-66-22 0,13 0 0,129 23 0,-20 1 0,56-1 0,-1-1 0,-84 14 0,-389-4 0,484-8 0,85 1 0,-205 15 0,280 0 0,33-4 0,-64 12 0,96-11 0,1 1 0,-1 1 0,1 0 0,0 1 0,1 0 0,-1 2 0,1-1 0,-13 11 0,23-15 0,-62 44 0,2 3 0,-93 94 0,148-135 0,0 0 0,1 0 0,0 1 0,1 0 0,0 1 0,0-1 0,1 1 0,1 0 0,-1 1 0,2-1 0,0 1 0,0 0 0,1 0 0,1 1 0,-2 19 0,1 35 0,7 94 0,-3-155 0,1-1 0,-1 1 0,1-1 0,0 0 0,0 0 0,0 0 0,1 0 0,0 0 0,0-1 0,0 1 0,1-1 0,-1 0 0,1 0 0,6 5 0,8 7 0,0-2 0,21 13 0,-33-23 0,45 24 0,1-1 0,2-3 0,111 34 0,-39-15 0,-51-17 0,1-3 0,94 15 0,299 37 0,-394-66 0,-1-4 0,109-6 0,41 2 0,1044 19 0,-840-22 0,-97 4 0,350-5 0,-496-7 0,78-2 0,14 1 0,3-1 0,1422 13 0,-1634-4 0,106-18 0,-103 10 0,-14 6 0,98 3 0,-101 4 0,108-11 0,-134 4 0,-1-2 0,0 0 0,0-2 0,0-1 0,-1-1 0,-1-1 0,0-1 0,-1-2 0,0 0 0,-1-1 0,-1-2 0,0 0 0,-2-1 0,0-1 0,-1-1 0,-1-1 0,-1-1 0,-1 0 0,-1-1 0,-1-1 0,-1 0 0,-2 0 0,13-39 0,-22 56 0,1 0 0,-2 0 0,1 0 0,-1 0 0,0 0 0,-1 0 0,1-1 0,-2 1 0,1 0 0,-4-16 0,2 18 0,0 0 0,0 0 0,-1 1 0,0-1 0,0 1 0,0-1 0,-1 1 0,1 0 0,-1 1 0,0-1 0,-1 0 0,1 1 0,-1 0 0,0 0 0,-5-3 0,-35-20 0,0 2 0,-1 2 0,-2 2 0,-50-14 0,-205-46 0,139 58 0,12 3 0,107 13 0,-80-2 0,35 5 0,63 0-149,0-1 1,-33-11-1,42 11-770,-1 0-5907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08:30:18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7291 177 24575,'-70'-11'0,"12"1"0,-468 5 0,286 8 0,-161-1 0,-437-5 0,580-7 0,-105-2 0,-66-22 0,13 0 0,129 23 0,-20 1 0,56-1 0,-1-1 0,-84 14 0,-389-4 0,484-8 0,85 1 0,-205 15 0,280 0 0,33-4 0,-64 12 0,96-11 0,1 1 0,-1 1 0,1 0 0,0 1 0,1 0 0,-1 2 0,1-1 0,-13 11 0,23-15 0,-62 44 0,2 3 0,-93 94 0,148-135 0,0 0 0,1 0 0,0 1 0,1 0 0,0 1 0,0-1 0,1 1 0,1 0 0,-1 1 0,2-1 0,0 1 0,0 0 0,1 0 0,1 1 0,-2 19 0,1 35 0,7 94 0,-3-155 0,1-1 0,-1 1 0,1-1 0,0 0 0,0 0 0,0 0 0,1 0 0,0 0 0,0-1 0,0 1 0,1-1 0,-1 0 0,1 0 0,6 5 0,8 7 0,0-2 0,21 13 0,-33-23 0,45 24 0,1-1 0,2-3 0,111 34 0,-39-15 0,-51-17 0,1-3 0,94 15 0,299 37 0,-394-66 0,-1-4 0,109-6 0,41 2 0,1044 19 0,-840-22 0,-97 4 0,350-5 0,-496-7 0,78-2 0,14 1 0,3-1 0,1422 13 0,-1634-4 0,106-18 0,-103 10 0,-14 6 0,98 3 0,-101 4 0,108-11 0,-134 4 0,-1-2 0,0 0 0,0-2 0,0-1 0,-1-1 0,-1-1 0,0-1 0,-1-2 0,0 0 0,-1-1 0,-1-2 0,0 0 0,-2-1 0,0-1 0,-1-1 0,-1-1 0,-1-1 0,-1 0 0,-1-1 0,-1-1 0,-1 0 0,-2 0 0,13-39 0,-22 56 0,1 0 0,-2 0 0,1 0 0,-1 0 0,0 0 0,-1 0 0,1-1 0,-2 1 0,1 0 0,-4-16 0,2 18 0,0 0 0,0 0 0,-1 1 0,0-1 0,0 1 0,0-1 0,-1 1 0,1 0 0,-1 1 0,0-1 0,-1 0 0,1 1 0,-1 0 0,0 0 0,-5-3 0,-35-20 0,0 2 0,-1 2 0,-2 2 0,-50-14 0,-205-46 0,139 58 0,12 3 0,107 13 0,-80-2 0,35 5 0,63 0-149,0-1 1,-33-11-1,42 11-770,-1 0-5907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08:34:51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831 2211 24575,'-88'-5'0,"0"-3"0,-108-25 0,-90-9 0,262 40 0,12 2 0,1 0 0,-1-1 0,0 0 0,0-1 0,1 0 0,-1-1 0,1 0 0,0-1 0,-11-5 0,19 6 0,1 1 0,0 0 0,1 0 0,-1-1 0,0 1 0,1-1 0,-1 0 0,1 1 0,0-1 0,0 0 0,0 0 0,0 0 0,0 0 0,1 0 0,-1 0 0,1 1 0,0-5 0,1-62 0,1 44 0,2-1309 0,-5 785 0,1 546 0,0 1 0,0-1 0,0 1 0,0-1 0,1 1 0,-1 0 0,1-1 0,0 1 0,0-1 0,0 1 0,0 0 0,0 0 0,1 0 0,-1-1 0,0 1 0,1 0 0,0 1 0,-1-1 0,1 0 0,0 0 0,0 1 0,0-1 0,0 1 0,0 0 0,0-1 0,1 1 0,-1 0 0,0 0 0,1 0 0,4 0 0,7-2 0,0 1 0,0 0 0,0 1 0,22 2 0,-9-1 0,1025 0 0,-424 4 0,-582-4 0,847 26 0,-128-3 0,-335-18 0,-234 1 0,707-8 0,-763-9 0,319-15 0,-294 26 0,320-12 0,-309 4 0,199 19 0,-16 0 0,-231-13 0,178 4 0,-302-1 0,1-1 0,-1 1 0,0 1 0,0-1 0,0 0 0,1 1 0,-2 0 0,1 0 0,0 0 0,0 1 0,-1-1 0,1 1 0,-1 0 0,0 0 0,0 0 0,0 0 0,0 0 0,0 1 0,-1-1 0,1 1 0,-1 0 0,0 0 0,0 0 0,1 5 0,5 14 0,0 0 0,-2 0 0,4 34 0,-1-8 0,7 26 0,-3 1 0,-3 1 0,-2 120 0,3-30 0,-1-3 0,-16-42 0,-35 201 0,31-258 0,4-11 0,5-40 0,0 1 0,-1-1 0,-1 0 0,0 0 0,-1 0 0,0 0 0,-7 13 0,-46 113 0,22-49 0,26-66 0,0 0 0,2 0 0,-9 51 0,16-73 0,-1-1 0,1 0 0,-1 0 0,0 1 0,0-1 0,0 0 0,0 0 0,0 0 0,-1 0 0,1 0 0,0 0 0,-1 0 0,0-1 0,1 1 0,-1 0 0,0-1 0,0 1 0,0-1 0,0 0 0,0 0 0,0 0 0,0 0 0,0 0 0,-1 0 0,1 0 0,0-1 0,-1 1 0,-2 0 0,-8 0 0,-1 1 0,1-2 0,-26-1 0,16 0 0,-434-1 0,-419-13 0,452 7 0,-88-6 0,403 6 0,-1 4 0,0 5 0,-127 19 0,90-3 0,-241-3 0,47-5 0,-483 3 0,492-15 0,260 3 0,-445-13 0,116 5 0,67 6 0,78-21 0,176 14 6,-65-4-1377,118 13-5455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08:34:51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831 2211 24575,'-88'-5'0,"0"-3"0,-108-25 0,-90-9 0,262 40 0,12 2 0,1 0 0,-1-1 0,0 0 0,0-1 0,1 0 0,-1-1 0,1 0 0,0-1 0,-11-5 0,19 6 0,1 1 0,0 0 0,1 0 0,-1-1 0,0 1 0,1-1 0,-1 0 0,1 1 0,0-1 0,0 0 0,0 0 0,0 0 0,0 0 0,1 0 0,-1 0 0,1 1 0,0-5 0,1-62 0,1 44 0,2-1309 0,-5 785 0,1 546 0,0 1 0,0-1 0,0 1 0,0-1 0,1 1 0,-1 0 0,1-1 0,0 1 0,0-1 0,0 1 0,0 0 0,0 0 0,1 0 0,-1-1 0,0 1 0,1 0 0,0 1 0,-1-1 0,1 0 0,0 0 0,0 1 0,0-1 0,0 1 0,0 0 0,0-1 0,1 1 0,-1 0 0,0 0 0,1 0 0,4 0 0,7-2 0,0 1 0,0 0 0,0 1 0,22 2 0,-9-1 0,1025 0 0,-424 4 0,-582-4 0,847 26 0,-128-3 0,-335-18 0,-234 1 0,707-8 0,-763-9 0,319-15 0,-294 26 0,320-12 0,-309 4 0,199 19 0,-16 0 0,-231-13 0,178 4 0,-302-1 0,1-1 0,-1 1 0,0 1 0,0-1 0,0 0 0,1 1 0,-2 0 0,1 0 0,0 0 0,0 1 0,-1-1 0,1 1 0,-1 0 0,0 0 0,0 0 0,0 0 0,0 0 0,0 1 0,-1-1 0,1 1 0,-1 0 0,0 0 0,0 0 0,1 5 0,5 14 0,0 0 0,-2 0 0,4 34 0,-1-8 0,7 26 0,-3 1 0,-3 1 0,-2 120 0,3-30 0,-1-3 0,-16-42 0,-35 201 0,31-258 0,4-11 0,5-40 0,0 1 0,-1-1 0,-1 0 0,0 0 0,-1 0 0,0 0 0,-7 13 0,-46 113 0,22-49 0,26-66 0,0 0 0,2 0 0,-9 51 0,16-73 0,-1-1 0,1 0 0,-1 0 0,0 1 0,0-1 0,0 0 0,0 0 0,0 0 0,-1 0 0,1 0 0,0 0 0,-1 0 0,0-1 0,1 1 0,-1 0 0,0-1 0,0 1 0,0-1 0,0 0 0,0 0 0,0 0 0,0 0 0,0 0 0,-1 0 0,1 0 0,0-1 0,-1 1 0,-2 0 0,-8 0 0,-1 1 0,1-2 0,-26-1 0,16 0 0,-434-1 0,-419-13 0,452 7 0,-88-6 0,403 6 0,-1 4 0,0 5 0,-127 19 0,90-3 0,-241-3 0,47-5 0,-483 3 0,492-15 0,260 3 0,-445-13 0,116 5 0,67 6 0,78-21 0,176 14 6,-65-4-1377,118 13-5455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08:34:51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831 2211 24575,'-88'-5'0,"0"-3"0,-108-25 0,-90-9 0,262 40 0,12 2 0,1 0 0,-1-1 0,0 0 0,0-1 0,1 0 0,-1-1 0,1 0 0,0-1 0,-11-5 0,19 6 0,1 1 0,0 0 0,1 0 0,-1-1 0,0 1 0,1-1 0,-1 0 0,1 1 0,0-1 0,0 0 0,0 0 0,0 0 0,0 0 0,1 0 0,-1 0 0,1 1 0,0-5 0,1-62 0,1 44 0,2-1309 0,-5 785 0,1 546 0,0 1 0,0-1 0,0 1 0,0-1 0,1 1 0,-1 0 0,1-1 0,0 1 0,0-1 0,0 1 0,0 0 0,0 0 0,1 0 0,-1-1 0,0 1 0,1 0 0,0 1 0,-1-1 0,1 0 0,0 0 0,0 1 0,0-1 0,0 1 0,0 0 0,0-1 0,1 1 0,-1 0 0,0 0 0,1 0 0,4 0 0,7-2 0,0 1 0,0 0 0,0 1 0,22 2 0,-9-1 0,1025 0 0,-424 4 0,-582-4 0,847 26 0,-128-3 0,-335-18 0,-234 1 0,707-8 0,-763-9 0,319-15 0,-294 26 0,320-12 0,-309 4 0,199 19 0,-16 0 0,-231-13 0,178 4 0,-302-1 0,1-1 0,-1 1 0,0 1 0,0-1 0,0 0 0,1 1 0,-2 0 0,1 0 0,0 0 0,0 1 0,-1-1 0,1 1 0,-1 0 0,0 0 0,0 0 0,0 0 0,0 0 0,0 1 0,-1-1 0,1 1 0,-1 0 0,0 0 0,0 0 0,1 5 0,5 14 0,0 0 0,-2 0 0,4 34 0,-1-8 0,7 26 0,-3 1 0,-3 1 0,-2 120 0,3-30 0,-1-3 0,-16-42 0,-35 201 0,31-258 0,4-11 0,5-40 0,0 1 0,-1-1 0,-1 0 0,0 0 0,-1 0 0,0 0 0,-7 13 0,-46 113 0,22-49 0,26-66 0,0 0 0,2 0 0,-9 51 0,16-73 0,-1-1 0,1 0 0,-1 0 0,0 1 0,0-1 0,0 0 0,0 0 0,0 0 0,-1 0 0,1 0 0,0 0 0,-1 0 0,0-1 0,1 1 0,-1 0 0,0-1 0,0 1 0,0-1 0,0 0 0,0 0 0,0 0 0,0 0 0,0 0 0,-1 0 0,1 0 0,0-1 0,-1 1 0,-2 0 0,-8 0 0,-1 1 0,1-2 0,-26-1 0,16 0 0,-434-1 0,-419-13 0,452 7 0,-88-6 0,403 6 0,-1 4 0,0 5 0,-127 19 0,90-3 0,-241-3 0,47-5 0,-483 3 0,492-15 0,260 3 0,-445-13 0,116 5 0,67 6 0,78-21 0,176 14 6,-65-4-1377,118 13-5455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83460" y="2816953"/>
            <a:ext cx="76250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Operating Systems (Processes and </a:t>
            </a:r>
            <a:r>
              <a:rPr lang="en-US"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forking() </a:t>
            </a:r>
            <a:r>
              <a:rPr lang="en-US"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0D7A20-D265-7DB0-1C1C-706771408752}"/>
              </a:ext>
            </a:extLst>
          </p:cNvPr>
          <p:cNvSpPr/>
          <p:nvPr/>
        </p:nvSpPr>
        <p:spPr>
          <a:xfrm>
            <a:off x="228600" y="1752600"/>
            <a:ext cx="3581400" cy="14478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Software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B47AF6-CDB0-B214-28B9-6AD735E4921D}"/>
              </a:ext>
            </a:extLst>
          </p:cNvPr>
          <p:cNvSpPr/>
          <p:nvPr/>
        </p:nvSpPr>
        <p:spPr>
          <a:xfrm>
            <a:off x="228600" y="3580826"/>
            <a:ext cx="3581400" cy="1447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Hardware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7327C6-C15A-7DB7-94BE-B77C38857CFE}"/>
              </a:ext>
            </a:extLst>
          </p:cNvPr>
          <p:cNvSpPr/>
          <p:nvPr/>
        </p:nvSpPr>
        <p:spPr>
          <a:xfrm>
            <a:off x="381000" y="3762017"/>
            <a:ext cx="838200" cy="36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C9CAFC-6CBD-A6C0-8396-435D164C8ACE}"/>
              </a:ext>
            </a:extLst>
          </p:cNvPr>
          <p:cNvSpPr/>
          <p:nvPr/>
        </p:nvSpPr>
        <p:spPr>
          <a:xfrm>
            <a:off x="2819400" y="3762016"/>
            <a:ext cx="838200" cy="36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Memory</a:t>
            </a:r>
          </a:p>
        </p:txBody>
      </p:sp>
      <p:pic>
        <p:nvPicPr>
          <p:cNvPr id="1026" name="Picture 2" descr="Mictyris longicarpus - Wikipedia">
            <a:extLst>
              <a:ext uri="{FF2B5EF4-FFF2-40B4-BE49-F238E27FC236}">
                <a16:creationId xmlns:a16="http://schemas.microsoft.com/office/drawing/2014/main" id="{F6BB3DA8-41FF-B085-2269-CAD28757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50" y="4327038"/>
            <a:ext cx="63649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28B3D55-D754-62D7-D945-A971DD10D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3612"/>
            <a:ext cx="558686" cy="5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819EB-6591-486C-1A4B-128F5C186783}"/>
              </a:ext>
            </a:extLst>
          </p:cNvPr>
          <p:cNvSpPr txBox="1"/>
          <p:nvPr/>
        </p:nvSpPr>
        <p:spPr>
          <a:xfrm>
            <a:off x="479455" y="274529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world!”)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3275CF-41ED-8F41-7324-50206AE8CCFF}"/>
              </a:ext>
            </a:extLst>
          </p:cNvPr>
          <p:cNvSpPr/>
          <p:nvPr/>
        </p:nvSpPr>
        <p:spPr>
          <a:xfrm>
            <a:off x="228600" y="3188550"/>
            <a:ext cx="3581400" cy="386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B464D-3EB1-24DB-B7B5-3A6F6B0373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61" r="19714"/>
          <a:stretch/>
        </p:blipFill>
        <p:spPr>
          <a:xfrm>
            <a:off x="4462195" y="882536"/>
            <a:ext cx="7247955" cy="46357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231333-4F95-15FE-3C80-0D6DABB726BA}"/>
              </a:ext>
            </a:extLst>
          </p:cNvPr>
          <p:cNvSpPr txBox="1"/>
          <p:nvPr/>
        </p:nvSpPr>
        <p:spPr>
          <a:xfrm>
            <a:off x="152400" y="180699"/>
            <a:ext cx="4533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61825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3DE0A-25F4-4082-0CF0-6521CF736171}"/>
              </a:ext>
            </a:extLst>
          </p:cNvPr>
          <p:cNvSpPr txBox="1"/>
          <p:nvPr/>
        </p:nvSpPr>
        <p:spPr>
          <a:xfrm>
            <a:off x="156379" y="1294358"/>
            <a:ext cx="4647426" cy="4144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1. Process Manager 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2. Interface Manager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3. Memory Manager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4. Traffic Manager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5. Illusion Manager</a:t>
            </a:r>
          </a:p>
        </p:txBody>
      </p:sp>
      <p:pic>
        <p:nvPicPr>
          <p:cNvPr id="23" name="Picture 4" descr="Create comics meme &quot;guard , piç , meme with the guard at the door&quot; - Comics  - Meme-arsenal.com">
            <a:extLst>
              <a:ext uri="{FF2B5EF4-FFF2-40B4-BE49-F238E27FC236}">
                <a16:creationId xmlns:a16="http://schemas.microsoft.com/office/drawing/2014/main" id="{47340DE2-023C-B425-356F-C1049AAA7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826" y="1459703"/>
            <a:ext cx="2044503" cy="270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TwinTurbo.NET: Nissan 300ZX forum - Re: I love how part development on this  30 year old platform...">
            <a:extLst>
              <a:ext uri="{FF2B5EF4-FFF2-40B4-BE49-F238E27FC236}">
                <a16:creationId xmlns:a16="http://schemas.microsoft.com/office/drawing/2014/main" id="{007EA847-FEE9-688B-5962-A2B0936F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60" y="4223175"/>
            <a:ext cx="2657961" cy="17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A8A0CE-91B9-2C72-A492-4750EB5A07ED}"/>
              </a:ext>
            </a:extLst>
          </p:cNvPr>
          <p:cNvSpPr/>
          <p:nvPr/>
        </p:nvSpPr>
        <p:spPr>
          <a:xfrm>
            <a:off x="413743" y="11635"/>
            <a:ext cx="1099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jobs of an Operating System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8" name="Picture 2" descr="Bill Belichick | Biography &amp; Facts | Britannica">
            <a:extLst>
              <a:ext uri="{FF2B5EF4-FFF2-40B4-BE49-F238E27FC236}">
                <a16:creationId xmlns:a16="http://schemas.microsoft.com/office/drawing/2014/main" id="{20B9F62E-AC56-9B00-88EB-C736104B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34" y="1169674"/>
            <a:ext cx="2389445" cy="275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B7A2E50-78BA-C37F-A7BC-1FD1FAC2618C}"/>
              </a:ext>
            </a:extLst>
          </p:cNvPr>
          <p:cNvSpPr txBox="1"/>
          <p:nvPr/>
        </p:nvSpPr>
        <p:spPr>
          <a:xfrm>
            <a:off x="914400" y="1921884"/>
            <a:ext cx="16097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“The Coach”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D13E2-592D-A419-8445-2647B2228429}"/>
              </a:ext>
            </a:extLst>
          </p:cNvPr>
          <p:cNvSpPr txBox="1"/>
          <p:nvPr/>
        </p:nvSpPr>
        <p:spPr>
          <a:xfrm>
            <a:off x="847173" y="2774532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Bouncer”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067248D-C097-1A3B-4D31-13118FA400AD}"/>
              </a:ext>
            </a:extLst>
          </p:cNvPr>
          <p:cNvSpPr txBox="1"/>
          <p:nvPr/>
        </p:nvSpPr>
        <p:spPr>
          <a:xfrm>
            <a:off x="914400" y="3597654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Farmer”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19CFDD7B-F328-C825-6CC8-9B853CFEE26A}"/>
              </a:ext>
            </a:extLst>
          </p:cNvPr>
          <p:cNvSpPr txBox="1"/>
          <p:nvPr/>
        </p:nvSpPr>
        <p:spPr>
          <a:xfrm>
            <a:off x="954629" y="4412871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Judge”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5CA614D-5B38-B983-8875-3129A6CD45C3}"/>
              </a:ext>
            </a:extLst>
          </p:cNvPr>
          <p:cNvSpPr txBox="1"/>
          <p:nvPr/>
        </p:nvSpPr>
        <p:spPr>
          <a:xfrm>
            <a:off x="954629" y="5288216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Illusionist”</a:t>
            </a:r>
          </a:p>
        </p:txBody>
      </p:sp>
      <p:pic>
        <p:nvPicPr>
          <p:cNvPr id="1031" name="Picture 2" descr="Judge Judy Tweaks CBS As She Departs, Says Creation Was 'DIsrespected' –  Deadline">
            <a:extLst>
              <a:ext uri="{FF2B5EF4-FFF2-40B4-BE49-F238E27FC236}">
                <a16:creationId xmlns:a16="http://schemas.microsoft.com/office/drawing/2014/main" id="{80A42B7F-38E4-6D5B-F91C-729A6FDC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79473"/>
            <a:ext cx="2207131" cy="16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" descr="Adult Magic Magician Costume - Walmart.com">
            <a:extLst>
              <a:ext uri="{FF2B5EF4-FFF2-40B4-BE49-F238E27FC236}">
                <a16:creationId xmlns:a16="http://schemas.microsoft.com/office/drawing/2014/main" id="{495A0CAD-10AF-E0FE-5F1A-9487762E8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326" y="1080318"/>
            <a:ext cx="2098253" cy="2997504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1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3DE0A-25F4-4082-0CF0-6521CF736171}"/>
              </a:ext>
            </a:extLst>
          </p:cNvPr>
          <p:cNvSpPr txBox="1"/>
          <p:nvPr/>
        </p:nvSpPr>
        <p:spPr>
          <a:xfrm>
            <a:off x="156379" y="1294358"/>
            <a:ext cx="4647426" cy="4144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1. Process Manager 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2. Interface Manager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3. Memory Manager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4. Traffic Manager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5. Illusion Manager</a:t>
            </a:r>
          </a:p>
        </p:txBody>
      </p:sp>
      <p:pic>
        <p:nvPicPr>
          <p:cNvPr id="23" name="Picture 4" descr="Create comics meme &quot;guard , piç , meme with the guard at the door&quot; - Comics  - Meme-arsenal.com">
            <a:extLst>
              <a:ext uri="{FF2B5EF4-FFF2-40B4-BE49-F238E27FC236}">
                <a16:creationId xmlns:a16="http://schemas.microsoft.com/office/drawing/2014/main" id="{47340DE2-023C-B425-356F-C1049AAA7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826" y="1459703"/>
            <a:ext cx="2044503" cy="270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TwinTurbo.NET: Nissan 300ZX forum - Re: I love how part development on this  30 year old platform...">
            <a:extLst>
              <a:ext uri="{FF2B5EF4-FFF2-40B4-BE49-F238E27FC236}">
                <a16:creationId xmlns:a16="http://schemas.microsoft.com/office/drawing/2014/main" id="{007EA847-FEE9-688B-5962-A2B0936F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60" y="4223175"/>
            <a:ext cx="2657961" cy="17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A8A0CE-91B9-2C72-A492-4750EB5A07ED}"/>
              </a:ext>
            </a:extLst>
          </p:cNvPr>
          <p:cNvSpPr/>
          <p:nvPr/>
        </p:nvSpPr>
        <p:spPr>
          <a:xfrm>
            <a:off x="413743" y="11635"/>
            <a:ext cx="1099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jobs of an Operating System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8" name="Picture 2" descr="Bill Belichick | Biography &amp; Facts | Britannica">
            <a:extLst>
              <a:ext uri="{FF2B5EF4-FFF2-40B4-BE49-F238E27FC236}">
                <a16:creationId xmlns:a16="http://schemas.microsoft.com/office/drawing/2014/main" id="{20B9F62E-AC56-9B00-88EB-C736104B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34" y="1169674"/>
            <a:ext cx="2389445" cy="275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B7A2E50-78BA-C37F-A7BC-1FD1FAC2618C}"/>
              </a:ext>
            </a:extLst>
          </p:cNvPr>
          <p:cNvSpPr txBox="1"/>
          <p:nvPr/>
        </p:nvSpPr>
        <p:spPr>
          <a:xfrm>
            <a:off x="914400" y="1921884"/>
            <a:ext cx="16097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“The Coach”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D13E2-592D-A419-8445-2647B2228429}"/>
              </a:ext>
            </a:extLst>
          </p:cNvPr>
          <p:cNvSpPr txBox="1"/>
          <p:nvPr/>
        </p:nvSpPr>
        <p:spPr>
          <a:xfrm>
            <a:off x="847173" y="2774532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Bouncer”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067248D-C097-1A3B-4D31-13118FA400AD}"/>
              </a:ext>
            </a:extLst>
          </p:cNvPr>
          <p:cNvSpPr txBox="1"/>
          <p:nvPr/>
        </p:nvSpPr>
        <p:spPr>
          <a:xfrm>
            <a:off x="914400" y="3597654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Farmer”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19CFDD7B-F328-C825-6CC8-9B853CFEE26A}"/>
              </a:ext>
            </a:extLst>
          </p:cNvPr>
          <p:cNvSpPr txBox="1"/>
          <p:nvPr/>
        </p:nvSpPr>
        <p:spPr>
          <a:xfrm>
            <a:off x="954629" y="4412871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Judge”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5CA614D-5B38-B983-8875-3129A6CD45C3}"/>
              </a:ext>
            </a:extLst>
          </p:cNvPr>
          <p:cNvSpPr txBox="1"/>
          <p:nvPr/>
        </p:nvSpPr>
        <p:spPr>
          <a:xfrm>
            <a:off x="954629" y="5288216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Illusionist”</a:t>
            </a:r>
          </a:p>
        </p:txBody>
      </p:sp>
      <p:pic>
        <p:nvPicPr>
          <p:cNvPr id="1031" name="Picture 2" descr="Judge Judy Tweaks CBS As She Departs, Says Creation Was 'DIsrespected' –  Deadline">
            <a:extLst>
              <a:ext uri="{FF2B5EF4-FFF2-40B4-BE49-F238E27FC236}">
                <a16:creationId xmlns:a16="http://schemas.microsoft.com/office/drawing/2014/main" id="{80A42B7F-38E4-6D5B-F91C-729A6FDC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79473"/>
            <a:ext cx="2207131" cy="16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" descr="Adult Magic Magician Costume - Walmart.com">
            <a:extLst>
              <a:ext uri="{FF2B5EF4-FFF2-40B4-BE49-F238E27FC236}">
                <a16:creationId xmlns:a16="http://schemas.microsoft.com/office/drawing/2014/main" id="{495A0CAD-10AF-E0FE-5F1A-9487762E8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326" y="1080318"/>
            <a:ext cx="2098253" cy="2997504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DFED6A-3FA3-202F-84B6-9A19415F97C5}"/>
              </a:ext>
            </a:extLst>
          </p:cNvPr>
          <p:cNvSpPr txBox="1"/>
          <p:nvPr/>
        </p:nvSpPr>
        <p:spPr>
          <a:xfrm>
            <a:off x="5175476" y="1072359"/>
            <a:ext cx="2514600" cy="10156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This will be the focus of today’s lecture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D086FEB-6697-398F-A9EA-A1D533EEA409}"/>
              </a:ext>
            </a:extLst>
          </p:cNvPr>
          <p:cNvSpPr/>
          <p:nvPr/>
        </p:nvSpPr>
        <p:spPr>
          <a:xfrm rot="9177325">
            <a:off x="4561087" y="1483905"/>
            <a:ext cx="609600" cy="41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6CF73-451E-9EED-7BCE-5272BE1872D9}"/>
              </a:ext>
            </a:extLst>
          </p:cNvPr>
          <p:cNvSpPr txBox="1"/>
          <p:nvPr/>
        </p:nvSpPr>
        <p:spPr>
          <a:xfrm>
            <a:off x="269828" y="91689"/>
            <a:ext cx="872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Source code to binary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B580E42-0694-200E-E892-0D6C61870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2590800" cy="16057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D7E263-88FF-08B4-311F-E91419AEADE4}"/>
              </a:ext>
            </a:extLst>
          </p:cNvPr>
          <p:cNvSpPr txBox="1"/>
          <p:nvPr/>
        </p:nvSpPr>
        <p:spPr>
          <a:xfrm>
            <a:off x="3886200" y="6496547"/>
            <a:ext cx="653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**THIS PROCESS IS NOT TRUE FOR EVERY LANGUAGE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05F64A-94FB-1126-384F-A8D6480E2132}"/>
              </a:ext>
            </a:extLst>
          </p:cNvPr>
          <p:cNvCxnSpPr/>
          <p:nvPr/>
        </p:nvCxnSpPr>
        <p:spPr>
          <a:xfrm>
            <a:off x="2819400" y="1905000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6F21B2-78F8-FCD8-0A61-64C4A9CC5AC1}"/>
              </a:ext>
            </a:extLst>
          </p:cNvPr>
          <p:cNvSpPr txBox="1"/>
          <p:nvPr/>
        </p:nvSpPr>
        <p:spPr>
          <a:xfrm>
            <a:off x="2672264" y="137373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Preprocessor</a:t>
            </a:r>
          </a:p>
        </p:txBody>
      </p:sp>
      <p:pic>
        <p:nvPicPr>
          <p:cNvPr id="13" name="Graphic 12" descr="Paper outline">
            <a:extLst>
              <a:ext uri="{FF2B5EF4-FFF2-40B4-BE49-F238E27FC236}">
                <a16:creationId xmlns:a16="http://schemas.microsoft.com/office/drawing/2014/main" id="{61988DBB-27E9-E85F-697E-45FB26199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0050" y="1246519"/>
            <a:ext cx="1152525" cy="1152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49C2F2-C5F7-9A47-3BEE-DE0972C2A656}"/>
              </a:ext>
            </a:extLst>
          </p:cNvPr>
          <p:cNvSpPr txBox="1"/>
          <p:nvPr/>
        </p:nvSpPr>
        <p:spPr>
          <a:xfrm>
            <a:off x="3819215" y="2384965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Removal of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Expand Macros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53041-A946-866B-A671-7A972E5C1453}"/>
              </a:ext>
            </a:extLst>
          </p:cNvPr>
          <p:cNvCxnSpPr>
            <a:cxnSpLocks/>
          </p:cNvCxnSpPr>
          <p:nvPr/>
        </p:nvCxnSpPr>
        <p:spPr>
          <a:xfrm>
            <a:off x="5962650" y="1905000"/>
            <a:ext cx="1809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94F2C8-4214-4A21-0DD7-131FB36FD40E}"/>
              </a:ext>
            </a:extLst>
          </p:cNvPr>
          <p:cNvSpPr txBox="1"/>
          <p:nvPr/>
        </p:nvSpPr>
        <p:spPr>
          <a:xfrm>
            <a:off x="6172200" y="13389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601EC2-82EF-8D46-5379-FEF3694410C5}"/>
              </a:ext>
            </a:extLst>
          </p:cNvPr>
          <p:cNvSpPr txBox="1"/>
          <p:nvPr/>
        </p:nvSpPr>
        <p:spPr>
          <a:xfrm>
            <a:off x="7719255" y="2996510"/>
            <a:ext cx="3073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Converted to assembly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.s file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CF47E0E-05ED-1A3C-4E58-E10028951FD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9"/>
          <a:stretch/>
        </p:blipFill>
        <p:spPr>
          <a:xfrm>
            <a:off x="7781625" y="877680"/>
            <a:ext cx="3443825" cy="2054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DB1074-0947-B50B-B6B5-47233FE29C46}"/>
              </a:ext>
            </a:extLst>
          </p:cNvPr>
          <p:cNvSpPr txBox="1"/>
          <p:nvPr/>
        </p:nvSpPr>
        <p:spPr>
          <a:xfrm rot="1247742">
            <a:off x="11014732" y="17378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FF9DC0-E461-9DBC-A654-78A331D59EA2}"/>
              </a:ext>
            </a:extLst>
          </p:cNvPr>
          <p:cNvCxnSpPr>
            <a:cxnSpLocks/>
          </p:cNvCxnSpPr>
          <p:nvPr/>
        </p:nvCxnSpPr>
        <p:spPr>
          <a:xfrm flipH="1">
            <a:off x="5562600" y="4800600"/>
            <a:ext cx="1449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hat Is Machine Code In Easy Language">
            <a:extLst>
              <a:ext uri="{FF2B5EF4-FFF2-40B4-BE49-F238E27FC236}">
                <a16:creationId xmlns:a16="http://schemas.microsoft.com/office/drawing/2014/main" id="{2AA0149D-1ED8-701B-CAE7-FB9B16649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96" y="3906629"/>
            <a:ext cx="3192583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8E5DB68-A7E7-2F4D-E090-D1173B3BF3DA}"/>
                  </a:ext>
                </a:extLst>
              </p14:cNvPr>
              <p14:cNvContentPartPr/>
              <p14:nvPr/>
            </p14:nvContentPartPr>
            <p14:xfrm>
              <a:off x="10667160" y="2113830"/>
              <a:ext cx="1411560" cy="2844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8E5DB68-A7E7-2F4D-E090-D1173B3BF3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49165" y="2095830"/>
                <a:ext cx="1447191" cy="2880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60E1229-DFFA-69D8-BCC5-A0A0AE238322}"/>
              </a:ext>
            </a:extLst>
          </p:cNvPr>
          <p:cNvSpPr txBox="1"/>
          <p:nvPr/>
        </p:nvSpPr>
        <p:spPr>
          <a:xfrm>
            <a:off x="5880597" y="441920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431135-1D32-3B0F-AB09-8EAEAE16E772}"/>
              </a:ext>
            </a:extLst>
          </p:cNvPr>
          <p:cNvSpPr/>
          <p:nvPr/>
        </p:nvSpPr>
        <p:spPr>
          <a:xfrm>
            <a:off x="4099114" y="3725840"/>
            <a:ext cx="1219200" cy="129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95BD57-083F-3593-1A4E-070A09D8F140}"/>
              </a:ext>
            </a:extLst>
          </p:cNvPr>
          <p:cNvSpPr/>
          <p:nvPr/>
        </p:nvSpPr>
        <p:spPr>
          <a:xfrm>
            <a:off x="4108639" y="5427506"/>
            <a:ext cx="1219199" cy="3860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6DC326-CD4B-AF82-3125-E943DC3F2081}"/>
              </a:ext>
            </a:extLst>
          </p:cNvPr>
          <p:cNvSpPr/>
          <p:nvPr/>
        </p:nvSpPr>
        <p:spPr>
          <a:xfrm>
            <a:off x="4108639" y="5028610"/>
            <a:ext cx="1219199" cy="3860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4F3F54-29C0-670F-A3CF-7B4479BEAEAB}"/>
              </a:ext>
            </a:extLst>
          </p:cNvPr>
          <p:cNvSpPr/>
          <p:nvPr/>
        </p:nvSpPr>
        <p:spPr>
          <a:xfrm>
            <a:off x="4102532" y="3684375"/>
            <a:ext cx="1225306" cy="2136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1C6333-B683-519C-A8EE-566EDE09090D}"/>
              </a:ext>
            </a:extLst>
          </p:cNvPr>
          <p:cNvSpPr txBox="1"/>
          <p:nvPr/>
        </p:nvSpPr>
        <p:spPr>
          <a:xfrm>
            <a:off x="4398372" y="572482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.exe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2FFC19-9BCD-8E6E-7DB2-942DE1032329}"/>
              </a:ext>
            </a:extLst>
          </p:cNvPr>
          <p:cNvCxnSpPr>
            <a:cxnSpLocks/>
          </p:cNvCxnSpPr>
          <p:nvPr/>
        </p:nvCxnSpPr>
        <p:spPr>
          <a:xfrm flipH="1">
            <a:off x="2819400" y="4752666"/>
            <a:ext cx="1066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A27A67-4370-267F-14A6-7C3F91BED76D}"/>
              </a:ext>
            </a:extLst>
          </p:cNvPr>
          <p:cNvSpPr txBox="1"/>
          <p:nvPr/>
        </p:nvSpPr>
        <p:spPr>
          <a:xfrm>
            <a:off x="56955" y="4521833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83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6CF73-451E-9EED-7BCE-5272BE1872D9}"/>
              </a:ext>
            </a:extLst>
          </p:cNvPr>
          <p:cNvSpPr txBox="1"/>
          <p:nvPr/>
        </p:nvSpPr>
        <p:spPr>
          <a:xfrm>
            <a:off x="269828" y="91689"/>
            <a:ext cx="872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happens when we run                                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27A67-4370-267F-14A6-7C3F91BED76D}"/>
              </a:ext>
            </a:extLst>
          </p:cNvPr>
          <p:cNvSpPr txBox="1"/>
          <p:nvPr/>
        </p:nvSpPr>
        <p:spPr>
          <a:xfrm>
            <a:off x="4419600" y="9906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4C719-9B3E-0F5A-98DC-6295C488C28A}"/>
              </a:ext>
            </a:extLst>
          </p:cNvPr>
          <p:cNvSpPr txBox="1"/>
          <p:nvPr/>
        </p:nvSpPr>
        <p:spPr>
          <a:xfrm>
            <a:off x="381000" y="1447800"/>
            <a:ext cx="474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gets turned into a </a:t>
            </a:r>
            <a:r>
              <a:rPr lang="en-US" sz="2800" b="1" dirty="0"/>
              <a:t>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8F2C78-FF4F-4760-92A9-DF5DDC5AC489}"/>
              </a:ext>
            </a:extLst>
          </p:cNvPr>
          <p:cNvSpPr txBox="1"/>
          <p:nvPr/>
        </p:nvSpPr>
        <p:spPr>
          <a:xfrm>
            <a:off x="381000" y="2209800"/>
            <a:ext cx="1004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process</a:t>
            </a:r>
            <a:r>
              <a:rPr lang="en-US" sz="2800" dirty="0"/>
              <a:t> is an instance of a </a:t>
            </a:r>
            <a:r>
              <a:rPr lang="en-US" sz="2800" u="sng" dirty="0"/>
              <a:t>running</a:t>
            </a:r>
            <a:r>
              <a:rPr lang="en-US" sz="2800" dirty="0"/>
              <a:t> program on a computer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618ED7-A717-DA2C-4535-456544C8C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56" y="3082145"/>
            <a:ext cx="8493172" cy="30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8F2C78-FF4F-4760-92A9-DF5DDC5AC489}"/>
              </a:ext>
            </a:extLst>
          </p:cNvPr>
          <p:cNvSpPr txBox="1"/>
          <p:nvPr/>
        </p:nvSpPr>
        <p:spPr>
          <a:xfrm>
            <a:off x="152400" y="132232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process</a:t>
            </a:r>
            <a:r>
              <a:rPr lang="en-US" sz="2800" dirty="0"/>
              <a:t> is an instance of a </a:t>
            </a:r>
            <a:r>
              <a:rPr lang="en-US" sz="2800" u="sng" dirty="0"/>
              <a:t>running</a:t>
            </a:r>
            <a:r>
              <a:rPr lang="en-US" sz="2800" dirty="0"/>
              <a:t> program on a computer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497E3-3E52-EAEB-BBA9-393575058595}"/>
              </a:ext>
            </a:extLst>
          </p:cNvPr>
          <p:cNvSpPr txBox="1"/>
          <p:nvPr/>
        </p:nvSpPr>
        <p:spPr>
          <a:xfrm>
            <a:off x="228600" y="1143000"/>
            <a:ext cx="7053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All processes have the following data while they are running: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29849-843F-E157-BAF6-315273637D5B}"/>
              </a:ext>
            </a:extLst>
          </p:cNvPr>
          <p:cNvSpPr txBox="1"/>
          <p:nvPr/>
        </p:nvSpPr>
        <p:spPr>
          <a:xfrm>
            <a:off x="319860" y="2184075"/>
            <a:ext cx="693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Executable Code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2. Associated Data</a:t>
            </a:r>
          </a:p>
          <a:p>
            <a:endParaRPr lang="en-US" sz="3200" dirty="0"/>
          </a:p>
          <a:p>
            <a:r>
              <a:rPr lang="en-US" sz="3200" dirty="0"/>
              <a:t>3. Execution Context/Bookkeeping information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E96798D-BA5D-DB78-2002-876414538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19157"/>
              </p:ext>
            </p:extLst>
          </p:nvPr>
        </p:nvGraphicFramePr>
        <p:xfrm>
          <a:off x="8607001" y="609285"/>
          <a:ext cx="28956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968821871"/>
                    </a:ext>
                  </a:extLst>
                </a:gridCol>
              </a:tblGrid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60443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014076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dirty="0"/>
                        <a:t>Process </a:t>
                      </a:r>
                      <a:r>
                        <a:rPr lang="en-US" sz="1600" b="1" dirty="0"/>
                        <a:t>A</a:t>
                      </a:r>
                      <a:r>
                        <a:rPr lang="en-US" sz="1600" dirty="0"/>
                        <a:t>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85211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dirty="0"/>
                        <a:t>Process </a:t>
                      </a:r>
                      <a:r>
                        <a:rPr lang="en-US" sz="1600" b="1" dirty="0"/>
                        <a:t>A</a:t>
                      </a:r>
                      <a:r>
                        <a:rPr lang="en-US" sz="1600" dirty="0"/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30225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dirty="0"/>
                        <a:t>Process </a:t>
                      </a:r>
                      <a:r>
                        <a:rPr lang="en-US" sz="1600" b="1" dirty="0"/>
                        <a:t>A</a:t>
                      </a:r>
                      <a:r>
                        <a:rPr lang="en-US" sz="1600" dirty="0"/>
                        <a:t> Executable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459393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88917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41184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6396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dirty="0"/>
                        <a:t>Process </a:t>
                      </a:r>
                      <a:r>
                        <a:rPr lang="en-US" sz="1600" b="1" dirty="0"/>
                        <a:t>B</a:t>
                      </a:r>
                      <a:r>
                        <a:rPr lang="en-US" sz="1600" dirty="0"/>
                        <a:t>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05123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dirty="0"/>
                        <a:t>Process </a:t>
                      </a:r>
                      <a:r>
                        <a:rPr lang="en-US" sz="1600" b="1" dirty="0"/>
                        <a:t>B</a:t>
                      </a:r>
                      <a:r>
                        <a:rPr lang="en-US" sz="1600" dirty="0"/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59160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b="0" dirty="0"/>
                        <a:t>Process </a:t>
                      </a:r>
                      <a:r>
                        <a:rPr lang="en-US" sz="1600" b="1" dirty="0"/>
                        <a:t>B</a:t>
                      </a:r>
                      <a:r>
                        <a:rPr lang="en-US" sz="1600" b="0" dirty="0"/>
                        <a:t> Executable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64021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96282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94739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45482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15827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626942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82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DA20ABA-B221-0F81-E4F1-05F1DE85BF0E}"/>
              </a:ext>
            </a:extLst>
          </p:cNvPr>
          <p:cNvSpPr txBox="1"/>
          <p:nvPr/>
        </p:nvSpPr>
        <p:spPr>
          <a:xfrm>
            <a:off x="9056159" y="637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15145-79B3-E620-B169-6E741AD0ADDD}"/>
              </a:ext>
            </a:extLst>
          </p:cNvPr>
          <p:cNvSpPr txBox="1"/>
          <p:nvPr/>
        </p:nvSpPr>
        <p:spPr>
          <a:xfrm>
            <a:off x="1032361" y="5209780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(info that the OS needs to handle the process)</a:t>
            </a:r>
          </a:p>
        </p:txBody>
      </p:sp>
    </p:spTree>
    <p:extLst>
      <p:ext uri="{BB962C8B-B14F-4D97-AF65-F5344CB8AC3E}">
        <p14:creationId xmlns:p14="http://schemas.microsoft.com/office/powerpoint/2010/main" val="195487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8F2C78-FF4F-4760-92A9-DF5DDC5AC489}"/>
              </a:ext>
            </a:extLst>
          </p:cNvPr>
          <p:cNvSpPr txBox="1"/>
          <p:nvPr/>
        </p:nvSpPr>
        <p:spPr>
          <a:xfrm>
            <a:off x="152400" y="132232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Ok, but how do we </a:t>
            </a:r>
            <a:r>
              <a:rPr lang="en-US" sz="2800" i="1" dirty="0"/>
              <a:t>actually</a:t>
            </a:r>
            <a:r>
              <a:rPr lang="en-US" sz="2800" dirty="0"/>
              <a:t> create a process?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C6E15-863E-8CC1-A969-6D606B9C96A9}"/>
              </a:ext>
            </a:extLst>
          </p:cNvPr>
          <p:cNvSpPr txBox="1"/>
          <p:nvPr/>
        </p:nvSpPr>
        <p:spPr>
          <a:xfrm>
            <a:off x="685800" y="1219200"/>
            <a:ext cx="8147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In the Unix family (and others), we 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2400" dirty="0"/>
              <a:t>to create a new process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D6ACEF-120C-5742-D4CE-F8DB7B81C03A}"/>
              </a:ext>
            </a:extLst>
          </p:cNvPr>
          <p:cNvSpPr/>
          <p:nvPr/>
        </p:nvSpPr>
        <p:spPr>
          <a:xfrm>
            <a:off x="533400" y="3810000"/>
            <a:ext cx="2133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CC89B8-CA19-7BE6-F9D3-92D2CD5621EB}"/>
              </a:ext>
            </a:extLst>
          </p:cNvPr>
          <p:cNvSpPr/>
          <p:nvPr/>
        </p:nvSpPr>
        <p:spPr>
          <a:xfrm rot="19391566">
            <a:off x="2941359" y="3295394"/>
            <a:ext cx="1447800" cy="3860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9F6CA1-8D15-C388-A1DC-20E9528D0B75}"/>
              </a:ext>
            </a:extLst>
          </p:cNvPr>
          <p:cNvSpPr/>
          <p:nvPr/>
        </p:nvSpPr>
        <p:spPr>
          <a:xfrm rot="1576850">
            <a:off x="2980655" y="4479794"/>
            <a:ext cx="1447800" cy="3860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70CDB0-BDE6-DD17-5339-442594F0B254}"/>
              </a:ext>
            </a:extLst>
          </p:cNvPr>
          <p:cNvSpPr/>
          <p:nvPr/>
        </p:nvSpPr>
        <p:spPr>
          <a:xfrm>
            <a:off x="4875009" y="2782677"/>
            <a:ext cx="4019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B67850-9256-0918-276B-BAD39783BCEE}"/>
              </a:ext>
            </a:extLst>
          </p:cNvPr>
          <p:cNvSpPr/>
          <p:nvPr/>
        </p:nvSpPr>
        <p:spPr>
          <a:xfrm>
            <a:off x="4903083" y="4698921"/>
            <a:ext cx="4019400" cy="5334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93F2E-11D1-1A44-16D6-09AE047475BA}"/>
              </a:ext>
            </a:extLst>
          </p:cNvPr>
          <p:cNvSpPr/>
          <p:nvPr/>
        </p:nvSpPr>
        <p:spPr>
          <a:xfrm>
            <a:off x="2712759" y="2667000"/>
            <a:ext cx="1905000" cy="257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2C493-AB57-4213-E9FE-C5046805CBCB}"/>
              </a:ext>
            </a:extLst>
          </p:cNvPr>
          <p:cNvSpPr txBox="1"/>
          <p:nvPr/>
        </p:nvSpPr>
        <p:spPr>
          <a:xfrm>
            <a:off x="568686" y="34667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</a:t>
            </a:r>
            <a:r>
              <a:rPr lang="en-US" dirty="0"/>
              <a:t>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4664B-EEEB-80A5-83C4-995651ADFD75}"/>
              </a:ext>
            </a:extLst>
          </p:cNvPr>
          <p:cNvSpPr txBox="1"/>
          <p:nvPr/>
        </p:nvSpPr>
        <p:spPr>
          <a:xfrm>
            <a:off x="190378" y="435077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(such as shell/terminal)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0C903C-7EC8-7B0A-F4BD-536B837287E8}"/>
              </a:ext>
            </a:extLst>
          </p:cNvPr>
          <p:cNvSpPr txBox="1"/>
          <p:nvPr/>
        </p:nvSpPr>
        <p:spPr>
          <a:xfrm>
            <a:off x="4903083" y="24292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</a:t>
            </a:r>
            <a:r>
              <a:rPr lang="en-US" dirty="0"/>
              <a:t> 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B05352-C88B-95C2-E601-D3441A48AD8D}"/>
              </a:ext>
            </a:extLst>
          </p:cNvPr>
          <p:cNvSpPr txBox="1"/>
          <p:nvPr/>
        </p:nvSpPr>
        <p:spPr>
          <a:xfrm>
            <a:off x="4961339" y="42978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NEW </a:t>
            </a:r>
            <a:r>
              <a:rPr lang="en-US" b="1" dirty="0"/>
              <a:t>Child</a:t>
            </a:r>
            <a:r>
              <a:rPr lang="en-US" dirty="0"/>
              <a:t> Process</a:t>
            </a:r>
          </a:p>
        </p:txBody>
      </p:sp>
      <p:pic>
        <p:nvPicPr>
          <p:cNvPr id="2050" name="Picture 2" descr="👨🏻 Man: Light Skin Tone Emoji on Apple iOS 10.2">
            <a:extLst>
              <a:ext uri="{FF2B5EF4-FFF2-40B4-BE49-F238E27FC236}">
                <a16:creationId xmlns:a16="http://schemas.microsoft.com/office/drawing/2014/main" id="{D4DD4A8C-62BB-9EF9-6359-DFB69DC93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58" y="2084703"/>
            <a:ext cx="713908" cy="71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by Emoji (U+1F476)">
            <a:extLst>
              <a:ext uri="{FF2B5EF4-FFF2-40B4-BE49-F238E27FC236}">
                <a16:creationId xmlns:a16="http://schemas.microsoft.com/office/drawing/2014/main" id="{A12CD7F0-1D7C-3D61-A80D-A3EAEE2B4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292" y="4020118"/>
            <a:ext cx="701302" cy="70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F4197D-7ADF-EDFC-93E3-EE8E484FBA97}"/>
              </a:ext>
            </a:extLst>
          </p:cNvPr>
          <p:cNvSpPr txBox="1"/>
          <p:nvPr/>
        </p:nvSpPr>
        <p:spPr>
          <a:xfrm>
            <a:off x="3141085" y="26411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AB1C7-C54C-DEEC-81D9-21B5973E2DF4}"/>
              </a:ext>
            </a:extLst>
          </p:cNvPr>
          <p:cNvSpPr txBox="1"/>
          <p:nvPr/>
        </p:nvSpPr>
        <p:spPr>
          <a:xfrm>
            <a:off x="544623" y="5676486"/>
            <a:ext cx="1030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2400" dirty="0"/>
              <a:t>duplicates a process so that instead of one process, you get two!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758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AB1C7-C54C-DEEC-81D9-21B5973E2DF4}"/>
              </a:ext>
            </a:extLst>
          </p:cNvPr>
          <p:cNvSpPr txBox="1"/>
          <p:nvPr/>
        </p:nvSpPr>
        <p:spPr>
          <a:xfrm>
            <a:off x="76200" y="152400"/>
            <a:ext cx="1030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2400" dirty="0"/>
              <a:t>duplicates a process so that instead of one process, you get two!</a:t>
            </a:r>
            <a:endParaRPr lang="en-US" sz="2400" b="1" dirty="0"/>
          </a:p>
        </p:txBody>
      </p:sp>
      <p:pic>
        <p:nvPicPr>
          <p:cNvPr id="3074" name="Picture 2" descr="Process management :: Operating systems 2018">
            <a:extLst>
              <a:ext uri="{FF2B5EF4-FFF2-40B4-BE49-F238E27FC236}">
                <a16:creationId xmlns:a16="http://schemas.microsoft.com/office/drawing/2014/main" id="{C155E857-5D7F-A177-A44A-72DC037E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079160"/>
            <a:ext cx="3610282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03F41-B8AD-68C3-54B0-4ED04DF5ACD8}"/>
              </a:ext>
            </a:extLst>
          </p:cNvPr>
          <p:cNvSpPr txBox="1"/>
          <p:nvPr/>
        </p:nvSpPr>
        <p:spPr>
          <a:xfrm>
            <a:off x="80211" y="597373"/>
            <a:ext cx="609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can we tell the parent and child apart?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2ACDD-3383-27B5-62E7-A7685F272A7D}"/>
              </a:ext>
            </a:extLst>
          </p:cNvPr>
          <p:cNvSpPr txBox="1"/>
          <p:nvPr/>
        </p:nvSpPr>
        <p:spPr>
          <a:xfrm>
            <a:off x="199718" y="932450"/>
            <a:ext cx="9448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(0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I'm the child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("Hi, I'm the child. \n");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sleep(1);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("I'm the parent.);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08D34-8801-9876-40C9-B702E3F6A997}"/>
              </a:ext>
            </a:extLst>
          </p:cNvPr>
          <p:cNvSpPr txBox="1"/>
          <p:nvPr/>
        </p:nvSpPr>
        <p:spPr>
          <a:xfrm>
            <a:off x="4205384" y="1471927"/>
            <a:ext cx="36102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check the return value of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325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AB1C7-C54C-DEEC-81D9-21B5973E2DF4}"/>
              </a:ext>
            </a:extLst>
          </p:cNvPr>
          <p:cNvSpPr txBox="1"/>
          <p:nvPr/>
        </p:nvSpPr>
        <p:spPr>
          <a:xfrm>
            <a:off x="76200" y="152400"/>
            <a:ext cx="1030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2400" dirty="0"/>
              <a:t>duplicates a process so that instead of one process, you get two!</a:t>
            </a:r>
            <a:endParaRPr lang="en-US" sz="2400" b="1" dirty="0"/>
          </a:p>
        </p:txBody>
      </p:sp>
      <p:pic>
        <p:nvPicPr>
          <p:cNvPr id="3074" name="Picture 2" descr="Process management :: Operating systems 2018">
            <a:extLst>
              <a:ext uri="{FF2B5EF4-FFF2-40B4-BE49-F238E27FC236}">
                <a16:creationId xmlns:a16="http://schemas.microsoft.com/office/drawing/2014/main" id="{C155E857-5D7F-A177-A44A-72DC037E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079160"/>
            <a:ext cx="3610282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03F41-B8AD-68C3-54B0-4ED04DF5ACD8}"/>
              </a:ext>
            </a:extLst>
          </p:cNvPr>
          <p:cNvSpPr txBox="1"/>
          <p:nvPr/>
        </p:nvSpPr>
        <p:spPr>
          <a:xfrm>
            <a:off x="80211" y="597373"/>
            <a:ext cx="609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can we tell the parent and child apart?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2ACDD-3383-27B5-62E7-A7685F272A7D}"/>
              </a:ext>
            </a:extLst>
          </p:cNvPr>
          <p:cNvSpPr txBox="1"/>
          <p:nvPr/>
        </p:nvSpPr>
        <p:spPr>
          <a:xfrm>
            <a:off x="199718" y="932450"/>
            <a:ext cx="9448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(0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I'm the child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("Hi, I'm the child. \n");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sleep(1);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("I'm the parent.);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08D34-8801-9876-40C9-B702E3F6A997}"/>
              </a:ext>
            </a:extLst>
          </p:cNvPr>
          <p:cNvSpPr txBox="1"/>
          <p:nvPr/>
        </p:nvSpPr>
        <p:spPr>
          <a:xfrm>
            <a:off x="4290858" y="1260752"/>
            <a:ext cx="36102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check the return value of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5BEC6-742B-9757-36B9-D609E0CBC455}"/>
              </a:ext>
            </a:extLst>
          </p:cNvPr>
          <p:cNvSpPr txBox="1"/>
          <p:nvPr/>
        </p:nvSpPr>
        <p:spPr>
          <a:xfrm>
            <a:off x="7086600" y="5207788"/>
            <a:ext cx="4495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1. Remember,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000" dirty="0"/>
              <a:t>creates two process that are both actively running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4E06430-1627-2BE6-56A0-E1207E2312CA}"/>
              </a:ext>
            </a:extLst>
          </p:cNvPr>
          <p:cNvSpPr/>
          <p:nvPr/>
        </p:nvSpPr>
        <p:spPr>
          <a:xfrm flipH="1">
            <a:off x="3581400" y="2302924"/>
            <a:ext cx="1821137" cy="48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746EBC3-5980-EC29-721C-A51BF87EF094}"/>
              </a:ext>
            </a:extLst>
          </p:cNvPr>
          <p:cNvSpPr/>
          <p:nvPr/>
        </p:nvSpPr>
        <p:spPr>
          <a:xfrm flipH="1">
            <a:off x="5546537" y="2298193"/>
            <a:ext cx="1597899" cy="4850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3537411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AB1C7-C54C-DEEC-81D9-21B5973E2DF4}"/>
              </a:ext>
            </a:extLst>
          </p:cNvPr>
          <p:cNvSpPr txBox="1"/>
          <p:nvPr/>
        </p:nvSpPr>
        <p:spPr>
          <a:xfrm>
            <a:off x="76200" y="152400"/>
            <a:ext cx="1030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2400" dirty="0"/>
              <a:t>duplicates a process so that instead of one process, you get two!</a:t>
            </a:r>
            <a:endParaRPr lang="en-US" sz="2400" b="1" dirty="0"/>
          </a:p>
        </p:txBody>
      </p:sp>
      <p:pic>
        <p:nvPicPr>
          <p:cNvPr id="3074" name="Picture 2" descr="Process management :: Operating systems 2018">
            <a:extLst>
              <a:ext uri="{FF2B5EF4-FFF2-40B4-BE49-F238E27FC236}">
                <a16:creationId xmlns:a16="http://schemas.microsoft.com/office/drawing/2014/main" id="{C155E857-5D7F-A177-A44A-72DC037E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079160"/>
            <a:ext cx="3610282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03F41-B8AD-68C3-54B0-4ED04DF5ACD8}"/>
              </a:ext>
            </a:extLst>
          </p:cNvPr>
          <p:cNvSpPr txBox="1"/>
          <p:nvPr/>
        </p:nvSpPr>
        <p:spPr>
          <a:xfrm>
            <a:off x="80211" y="597373"/>
            <a:ext cx="609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can we tell the parent and child apart?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2ACDD-3383-27B5-62E7-A7685F272A7D}"/>
              </a:ext>
            </a:extLst>
          </p:cNvPr>
          <p:cNvSpPr txBox="1"/>
          <p:nvPr/>
        </p:nvSpPr>
        <p:spPr>
          <a:xfrm>
            <a:off x="199718" y="932450"/>
            <a:ext cx="9448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(0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I'm the child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("Hi, I'm the child. \n");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sleep(1);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("I'm the parent.);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08D34-8801-9876-40C9-B702E3F6A997}"/>
              </a:ext>
            </a:extLst>
          </p:cNvPr>
          <p:cNvSpPr txBox="1"/>
          <p:nvPr/>
        </p:nvSpPr>
        <p:spPr>
          <a:xfrm>
            <a:off x="4290858" y="1260752"/>
            <a:ext cx="36102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check the return value of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5BEC6-742B-9757-36B9-D609E0CBC455}"/>
              </a:ext>
            </a:extLst>
          </p:cNvPr>
          <p:cNvSpPr txBox="1"/>
          <p:nvPr/>
        </p:nvSpPr>
        <p:spPr>
          <a:xfrm>
            <a:off x="7086600" y="5207788"/>
            <a:ext cx="44958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2.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2000" dirty="0"/>
              <a:t>always returns 0 for the child process, the parent process jumps to the code after the if statement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4E06430-1627-2BE6-56A0-E1207E2312CA}"/>
              </a:ext>
            </a:extLst>
          </p:cNvPr>
          <p:cNvSpPr/>
          <p:nvPr/>
        </p:nvSpPr>
        <p:spPr>
          <a:xfrm flipH="1">
            <a:off x="5942081" y="4579199"/>
            <a:ext cx="1821137" cy="48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746EBC3-5980-EC29-721C-A51BF87EF094}"/>
              </a:ext>
            </a:extLst>
          </p:cNvPr>
          <p:cNvSpPr/>
          <p:nvPr/>
        </p:nvSpPr>
        <p:spPr>
          <a:xfrm flipH="1">
            <a:off x="5546537" y="2298193"/>
            <a:ext cx="1597899" cy="4850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17C8B-7498-2303-AEFA-BE5854A296C3}"/>
              </a:ext>
            </a:extLst>
          </p:cNvPr>
          <p:cNvSpPr/>
          <p:nvPr/>
        </p:nvSpPr>
        <p:spPr>
          <a:xfrm>
            <a:off x="762000" y="4554631"/>
            <a:ext cx="4953000" cy="830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8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2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10382-789F-60EF-2E91-BD591789497B}"/>
              </a:ext>
            </a:extLst>
          </p:cNvPr>
          <p:cNvSpPr txBox="1"/>
          <p:nvPr/>
        </p:nvSpPr>
        <p:spPr>
          <a:xfrm>
            <a:off x="1033068" y="2546408"/>
            <a:ext cx="6506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 0 due on Sunday 1/29 @ 11:59 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BDFF2-A598-F83D-06FC-3DF77D106B86}"/>
              </a:ext>
            </a:extLst>
          </p:cNvPr>
          <p:cNvSpPr txBox="1"/>
          <p:nvPr/>
        </p:nvSpPr>
        <p:spPr>
          <a:xfrm>
            <a:off x="1033068" y="3647533"/>
            <a:ext cx="10469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 in-person lecture next Wednesday (2/1)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I’ll post an asynchronous lecture video to the course web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3BB27-C35D-CAB0-C99E-7318F5C34D93}"/>
              </a:ext>
            </a:extLst>
          </p:cNvPr>
          <p:cNvSpPr txBox="1"/>
          <p:nvPr/>
        </p:nvSpPr>
        <p:spPr>
          <a:xfrm>
            <a:off x="1033068" y="1492679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Gerard is here</a:t>
            </a:r>
          </a:p>
        </p:txBody>
      </p:sp>
    </p:spTree>
    <p:extLst>
      <p:ext uri="{BB962C8B-B14F-4D97-AF65-F5344CB8AC3E}">
        <p14:creationId xmlns:p14="http://schemas.microsoft.com/office/powerpoint/2010/main" val="273432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AB1C7-C54C-DEEC-81D9-21B5973E2DF4}"/>
              </a:ext>
            </a:extLst>
          </p:cNvPr>
          <p:cNvSpPr txBox="1"/>
          <p:nvPr/>
        </p:nvSpPr>
        <p:spPr>
          <a:xfrm>
            <a:off x="76200" y="152400"/>
            <a:ext cx="1030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2400" dirty="0"/>
              <a:t>duplicates a process so that instead of one process, you get two!</a:t>
            </a:r>
            <a:endParaRPr lang="en-US" sz="2400" b="1" dirty="0"/>
          </a:p>
        </p:txBody>
      </p:sp>
      <p:pic>
        <p:nvPicPr>
          <p:cNvPr id="3074" name="Picture 2" descr="Process management :: Operating systems 2018">
            <a:extLst>
              <a:ext uri="{FF2B5EF4-FFF2-40B4-BE49-F238E27FC236}">
                <a16:creationId xmlns:a16="http://schemas.microsoft.com/office/drawing/2014/main" id="{C155E857-5D7F-A177-A44A-72DC037E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079160"/>
            <a:ext cx="3610282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03F41-B8AD-68C3-54B0-4ED04DF5ACD8}"/>
              </a:ext>
            </a:extLst>
          </p:cNvPr>
          <p:cNvSpPr txBox="1"/>
          <p:nvPr/>
        </p:nvSpPr>
        <p:spPr>
          <a:xfrm>
            <a:off x="80211" y="597373"/>
            <a:ext cx="609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can we tell the parent and child apart?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2ACDD-3383-27B5-62E7-A7685F272A7D}"/>
              </a:ext>
            </a:extLst>
          </p:cNvPr>
          <p:cNvSpPr txBox="1"/>
          <p:nvPr/>
        </p:nvSpPr>
        <p:spPr>
          <a:xfrm>
            <a:off x="199718" y="932450"/>
            <a:ext cx="9448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(0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I'm the child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("Hi, I'm the child. \n");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sleep(1);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("I'm the parent.);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08D34-8801-9876-40C9-B702E3F6A997}"/>
              </a:ext>
            </a:extLst>
          </p:cNvPr>
          <p:cNvSpPr txBox="1"/>
          <p:nvPr/>
        </p:nvSpPr>
        <p:spPr>
          <a:xfrm>
            <a:off x="4290858" y="1260752"/>
            <a:ext cx="36102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check the return value of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5BEC6-742B-9757-36B9-D609E0CBC455}"/>
              </a:ext>
            </a:extLst>
          </p:cNvPr>
          <p:cNvSpPr txBox="1"/>
          <p:nvPr/>
        </p:nvSpPr>
        <p:spPr>
          <a:xfrm>
            <a:off x="7119477" y="5080740"/>
            <a:ext cx="44958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3.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2000" dirty="0"/>
              <a:t>always returns 0 for the child process, so the child process will execute the code in the if statement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4E06430-1627-2BE6-56A0-E1207E2312CA}"/>
              </a:ext>
            </a:extLst>
          </p:cNvPr>
          <p:cNvSpPr/>
          <p:nvPr/>
        </p:nvSpPr>
        <p:spPr>
          <a:xfrm flipH="1">
            <a:off x="5942081" y="4579199"/>
            <a:ext cx="1821137" cy="48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746EBC3-5980-EC29-721C-A51BF87EF094}"/>
              </a:ext>
            </a:extLst>
          </p:cNvPr>
          <p:cNvSpPr/>
          <p:nvPr/>
        </p:nvSpPr>
        <p:spPr>
          <a:xfrm flipH="1">
            <a:off x="7882724" y="3035069"/>
            <a:ext cx="1597899" cy="4850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17C8B-7498-2303-AEFA-BE5854A296C3}"/>
              </a:ext>
            </a:extLst>
          </p:cNvPr>
          <p:cNvSpPr/>
          <p:nvPr/>
        </p:nvSpPr>
        <p:spPr>
          <a:xfrm>
            <a:off x="762000" y="4554631"/>
            <a:ext cx="4953000" cy="830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3D436-DDD6-C61B-0DA5-8E96196BEE23}"/>
              </a:ext>
            </a:extLst>
          </p:cNvPr>
          <p:cNvSpPr/>
          <p:nvPr/>
        </p:nvSpPr>
        <p:spPr>
          <a:xfrm>
            <a:off x="1600200" y="3076947"/>
            <a:ext cx="6163017" cy="830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A71A0-D510-4057-26D2-4213D48D9533}"/>
              </a:ext>
            </a:extLst>
          </p:cNvPr>
          <p:cNvSpPr txBox="1"/>
          <p:nvPr/>
        </p:nvSpPr>
        <p:spPr>
          <a:xfrm>
            <a:off x="3048000" y="2133600"/>
            <a:ext cx="16722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Demo?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fork1.c</a:t>
            </a:r>
          </a:p>
        </p:txBody>
      </p:sp>
    </p:spTree>
    <p:extLst>
      <p:ext uri="{BB962C8B-B14F-4D97-AF65-F5344CB8AC3E}">
        <p14:creationId xmlns:p14="http://schemas.microsoft.com/office/powerpoint/2010/main" val="390359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FDEF1-A8EC-0C69-1BA2-B8BB08FB39C3}"/>
              </a:ext>
            </a:extLst>
          </p:cNvPr>
          <p:cNvSpPr txBox="1"/>
          <p:nvPr/>
        </p:nvSpPr>
        <p:spPr>
          <a:xfrm>
            <a:off x="152400" y="76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Issue: We want our child process to run an entirely new program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 program)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F45AA-62E8-E18B-1531-97ECF9EB286E}"/>
              </a:ext>
            </a:extLst>
          </p:cNvPr>
          <p:cNvSpPr txBox="1"/>
          <p:nvPr/>
        </p:nvSpPr>
        <p:spPr>
          <a:xfrm>
            <a:off x="128337" y="1295400"/>
            <a:ext cx="9703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 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sz="2400" dirty="0"/>
              <a:t>family of functions to execute a different program</a:t>
            </a:r>
          </a:p>
        </p:txBody>
      </p:sp>
      <p:pic>
        <p:nvPicPr>
          <p:cNvPr id="4098" name="Picture 2" descr="fork and exec system calls in Linux - SoftPrayog">
            <a:extLst>
              <a:ext uri="{FF2B5EF4-FFF2-40B4-BE49-F238E27FC236}">
                <a16:creationId xmlns:a16="http://schemas.microsoft.com/office/drawing/2014/main" id="{B191999C-9CA5-A86F-6741-86DE6BCF4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6" b="7202"/>
          <a:stretch/>
        </p:blipFill>
        <p:spPr bwMode="auto">
          <a:xfrm>
            <a:off x="228600" y="2047696"/>
            <a:ext cx="6400800" cy="239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04F78-C67F-C886-913E-2EF1420B7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562018"/>
            <a:ext cx="5827810" cy="1789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6AC32B-EFB6-28B6-F390-9932B14791C6}"/>
              </a:ext>
            </a:extLst>
          </p:cNvPr>
          <p:cNvSpPr txBox="1"/>
          <p:nvPr/>
        </p:nvSpPr>
        <p:spPr>
          <a:xfrm>
            <a:off x="7086600" y="2482112"/>
            <a:ext cx="407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different forms of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sz="2400" b="1" dirty="0"/>
              <a:t> </a:t>
            </a:r>
            <a:r>
              <a:rPr lang="en-US" sz="2400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38144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FDEF1-A8EC-0C69-1BA2-B8BB08FB39C3}"/>
              </a:ext>
            </a:extLst>
          </p:cNvPr>
          <p:cNvSpPr txBox="1"/>
          <p:nvPr/>
        </p:nvSpPr>
        <p:spPr>
          <a:xfrm>
            <a:off x="152400" y="76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Issue: We want our child process to run an entirely new program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 program)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F45AA-62E8-E18B-1531-97ECF9EB286E}"/>
              </a:ext>
            </a:extLst>
          </p:cNvPr>
          <p:cNvSpPr txBox="1"/>
          <p:nvPr/>
        </p:nvSpPr>
        <p:spPr>
          <a:xfrm>
            <a:off x="128337" y="1295400"/>
            <a:ext cx="9703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 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sz="2400" dirty="0"/>
              <a:t>family of functions to execute a different program</a:t>
            </a:r>
          </a:p>
        </p:txBody>
      </p:sp>
      <p:pic>
        <p:nvPicPr>
          <p:cNvPr id="4098" name="Picture 2" descr="fork and exec system calls in Linux - SoftPrayog">
            <a:extLst>
              <a:ext uri="{FF2B5EF4-FFF2-40B4-BE49-F238E27FC236}">
                <a16:creationId xmlns:a16="http://schemas.microsoft.com/office/drawing/2014/main" id="{B191999C-9CA5-A86F-6741-86DE6BCF4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6" b="7202"/>
          <a:stretch/>
        </p:blipFill>
        <p:spPr bwMode="auto">
          <a:xfrm>
            <a:off x="228600" y="2047696"/>
            <a:ext cx="6400800" cy="239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04F78-C67F-C886-913E-2EF1420B7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562018"/>
            <a:ext cx="5827810" cy="1789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6AC32B-EFB6-28B6-F390-9932B14791C6}"/>
              </a:ext>
            </a:extLst>
          </p:cNvPr>
          <p:cNvSpPr txBox="1"/>
          <p:nvPr/>
        </p:nvSpPr>
        <p:spPr>
          <a:xfrm>
            <a:off x="7086600" y="2482112"/>
            <a:ext cx="407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different forms of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sz="2400" b="1" dirty="0"/>
              <a:t> </a:t>
            </a:r>
            <a:r>
              <a:rPr lang="en-US" sz="2400" dirty="0"/>
              <a:t>function call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C665D-A8CB-4EA9-C193-42D1718620DB}"/>
              </a:ext>
            </a:extLst>
          </p:cNvPr>
          <p:cNvSpPr/>
          <p:nvPr/>
        </p:nvSpPr>
        <p:spPr>
          <a:xfrm>
            <a:off x="381000" y="5818377"/>
            <a:ext cx="5675410" cy="430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28028-ABF9-44AA-A294-33229506B31D}"/>
              </a:ext>
            </a:extLst>
          </p:cNvPr>
          <p:cNvSpPr txBox="1"/>
          <p:nvPr/>
        </p:nvSpPr>
        <p:spPr>
          <a:xfrm>
            <a:off x="6572537" y="5402878"/>
            <a:ext cx="4076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will invoke a program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253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205E-9CDF-FEDB-52EF-BB9B5273A25E}"/>
              </a:ext>
            </a:extLst>
          </p:cNvPr>
          <p:cNvSpPr txBox="1"/>
          <p:nvPr/>
        </p:nvSpPr>
        <p:spPr>
          <a:xfrm>
            <a:off x="152400" y="762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Fork() and Exec()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CD678D-DFBB-9BAA-07E8-4E588C63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686800" cy="56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2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205E-9CDF-FEDB-52EF-BB9B5273A25E}"/>
              </a:ext>
            </a:extLst>
          </p:cNvPr>
          <p:cNvSpPr txBox="1"/>
          <p:nvPr/>
        </p:nvSpPr>
        <p:spPr>
          <a:xfrm>
            <a:off x="152400" y="762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Fork() and Exec()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CD678D-DFBB-9BAA-07E8-4E588C63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686800" cy="56613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E27421-8405-B743-490E-F0BD6E806924}"/>
              </a:ext>
            </a:extLst>
          </p:cNvPr>
          <p:cNvSpPr/>
          <p:nvPr/>
        </p:nvSpPr>
        <p:spPr>
          <a:xfrm>
            <a:off x="1219200" y="2144859"/>
            <a:ext cx="4953000" cy="242714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3C0C4-9CD4-0417-5A68-3304DB08A661}"/>
              </a:ext>
            </a:extLst>
          </p:cNvPr>
          <p:cNvSpPr/>
          <p:nvPr/>
        </p:nvSpPr>
        <p:spPr>
          <a:xfrm>
            <a:off x="838200" y="4876800"/>
            <a:ext cx="8153400" cy="115425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602CF84-F89A-E25D-C846-B7D2C72C72F4}"/>
              </a:ext>
            </a:extLst>
          </p:cNvPr>
          <p:cNvSpPr/>
          <p:nvPr/>
        </p:nvSpPr>
        <p:spPr>
          <a:xfrm flipH="1">
            <a:off x="9147831" y="5211420"/>
            <a:ext cx="1821137" cy="48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778931-2215-10F9-A730-BBCA7C6E3DDE}"/>
              </a:ext>
            </a:extLst>
          </p:cNvPr>
          <p:cNvSpPr/>
          <p:nvPr/>
        </p:nvSpPr>
        <p:spPr>
          <a:xfrm flipH="1">
            <a:off x="6287650" y="2144859"/>
            <a:ext cx="1597899" cy="4850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code</a:t>
            </a:r>
          </a:p>
        </p:txBody>
      </p:sp>
    </p:spTree>
    <p:extLst>
      <p:ext uri="{BB962C8B-B14F-4D97-AF65-F5344CB8AC3E}">
        <p14:creationId xmlns:p14="http://schemas.microsoft.com/office/powerpoint/2010/main" val="216916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205E-9CDF-FEDB-52EF-BB9B5273A25E}"/>
              </a:ext>
            </a:extLst>
          </p:cNvPr>
          <p:cNvSpPr txBox="1"/>
          <p:nvPr/>
        </p:nvSpPr>
        <p:spPr>
          <a:xfrm>
            <a:off x="152400" y="762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Fork() and Exec()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CD678D-DFBB-9BAA-07E8-4E588C63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686800" cy="56613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E27421-8405-B743-490E-F0BD6E806924}"/>
              </a:ext>
            </a:extLst>
          </p:cNvPr>
          <p:cNvSpPr/>
          <p:nvPr/>
        </p:nvSpPr>
        <p:spPr>
          <a:xfrm>
            <a:off x="1219200" y="2144859"/>
            <a:ext cx="4953000" cy="242714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3C0C4-9CD4-0417-5A68-3304DB08A661}"/>
              </a:ext>
            </a:extLst>
          </p:cNvPr>
          <p:cNvSpPr/>
          <p:nvPr/>
        </p:nvSpPr>
        <p:spPr>
          <a:xfrm>
            <a:off x="838200" y="4876800"/>
            <a:ext cx="8153400" cy="115425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F1148-2EF8-1AF2-8686-69BE9C3C4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762" y="990600"/>
            <a:ext cx="4867275" cy="7524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2C2E90-3165-DE34-2154-C59C85025E7B}"/>
              </a:ext>
            </a:extLst>
          </p:cNvPr>
          <p:cNvSpPr txBox="1"/>
          <p:nvPr/>
        </p:nvSpPr>
        <p:spPr>
          <a:xfrm>
            <a:off x="7239000" y="5852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81087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34F23-124A-54A2-4F8D-A23235207C30}"/>
              </a:ext>
            </a:extLst>
          </p:cNvPr>
          <p:cNvSpPr txBox="1"/>
          <p:nvPr/>
        </p:nvSpPr>
        <p:spPr>
          <a:xfrm>
            <a:off x="3048000" y="2133600"/>
            <a:ext cx="3057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Demo?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forkandexec.c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1402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7CBFF-F325-19AD-2727-5BE9D5DD04F8}"/>
              </a:ext>
            </a:extLst>
          </p:cNvPr>
          <p:cNvSpPr txBox="1"/>
          <p:nvPr/>
        </p:nvSpPr>
        <p:spPr>
          <a:xfrm>
            <a:off x="228600" y="2286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Tl;dr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1-9351-BD0F-F078-5911BBA3A75D}"/>
              </a:ext>
            </a:extLst>
          </p:cNvPr>
          <p:cNvSpPr txBox="1"/>
          <p:nvPr/>
        </p:nvSpPr>
        <p:spPr>
          <a:xfrm>
            <a:off x="117021" y="104775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programs we run get turned into a </a:t>
            </a:r>
            <a:r>
              <a:rPr lang="en-US" sz="2800" b="1" dirty="0"/>
              <a:t>process</a:t>
            </a:r>
          </a:p>
          <a:p>
            <a:endParaRPr lang="en-US" sz="2800" b="1" dirty="0"/>
          </a:p>
          <a:p>
            <a:r>
              <a:rPr lang="en-US" sz="2800" b="1" dirty="0"/>
              <a:t>fork() </a:t>
            </a:r>
            <a:r>
              <a:rPr lang="en-US" sz="2800" dirty="0"/>
              <a:t>is used to create a new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parent process is typically the shell/terminal, and waits for the child process to finish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child process runs </a:t>
            </a:r>
            <a:r>
              <a:rPr lang="en-US" sz="2800" b="1" dirty="0"/>
              <a:t>exec() </a:t>
            </a:r>
            <a:r>
              <a:rPr lang="en-US" sz="2800" dirty="0"/>
              <a:t>to run our program</a:t>
            </a:r>
          </a:p>
        </p:txBody>
      </p:sp>
      <p:pic>
        <p:nvPicPr>
          <p:cNvPr id="5122" name="Picture 2" descr="Process management :: Operating systems 2018">
            <a:extLst>
              <a:ext uri="{FF2B5EF4-FFF2-40B4-BE49-F238E27FC236}">
                <a16:creationId xmlns:a16="http://schemas.microsoft.com/office/drawing/2014/main" id="{607B85DA-967C-0F6A-7750-12DFAF90E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36" y="609600"/>
            <a:ext cx="3657107" cy="493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CA156E-1B18-563B-6DBA-BC74679AF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3" y="3948950"/>
            <a:ext cx="4205951" cy="2712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CA9C35-4132-726D-0955-32B968333A5A}"/>
              </a:ext>
            </a:extLst>
          </p:cNvPr>
          <p:cNvSpPr txBox="1"/>
          <p:nvPr/>
        </p:nvSpPr>
        <p:spPr>
          <a:xfrm>
            <a:off x="4572000" y="447422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kill children with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kill()</a:t>
            </a:r>
            <a:r>
              <a:rPr lang="en-US" sz="2400" dirty="0"/>
              <a:t> function</a:t>
            </a:r>
          </a:p>
          <a:p>
            <a:r>
              <a:rPr lang="en-US" sz="2400" dirty="0"/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682513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12E89A-AE94-4271-9EB1-F06BB4DD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9719"/>
            <a:ext cx="6477000" cy="5344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4682CD-01D9-9364-E42D-4342D1106364}"/>
              </a:ext>
            </a:extLst>
          </p:cNvPr>
          <p:cNvSpPr txBox="1"/>
          <p:nvPr/>
        </p:nvSpPr>
        <p:spPr>
          <a:xfrm>
            <a:off x="7620000" y="1447800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ideas what might happen?</a:t>
            </a:r>
          </a:p>
        </p:txBody>
      </p:sp>
    </p:spTree>
    <p:extLst>
      <p:ext uri="{BB962C8B-B14F-4D97-AF65-F5344CB8AC3E}">
        <p14:creationId xmlns:p14="http://schemas.microsoft.com/office/powerpoint/2010/main" val="2866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32657" y="762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Course Questionnaire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18516-0EB9-6C69-258E-7E147CB35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556"/>
          <a:stretch/>
        </p:blipFill>
        <p:spPr>
          <a:xfrm>
            <a:off x="-34632" y="698536"/>
            <a:ext cx="3048000" cy="3066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5F258D-EE3B-5C15-99C0-75F157C65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968" y="1307272"/>
            <a:ext cx="2486025" cy="2257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61B7B6-D7F6-14B6-5A5D-CE72D724874A}"/>
              </a:ext>
            </a:extLst>
          </p:cNvPr>
          <p:cNvSpPr txBox="1"/>
          <p:nvPr/>
        </p:nvSpPr>
        <p:spPr>
          <a:xfrm>
            <a:off x="877687" y="79523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38E1A-6BE5-611A-91B9-969008DAB8A3}"/>
              </a:ext>
            </a:extLst>
          </p:cNvPr>
          <p:cNvSpPr txBox="1"/>
          <p:nvPr/>
        </p:nvSpPr>
        <p:spPr>
          <a:xfrm>
            <a:off x="5872371" y="443185"/>
            <a:ext cx="4496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Have you taken Operating Systems (CSCI 460)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A30F3C-C824-D33A-0E22-BF8D7C8DE6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896"/>
          <a:stretch/>
        </p:blipFill>
        <p:spPr>
          <a:xfrm>
            <a:off x="5791344" y="846152"/>
            <a:ext cx="2607469" cy="2695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7030D7-8034-81C4-9F66-8CB312E56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200" y="1380220"/>
            <a:ext cx="1190625" cy="866775"/>
          </a:xfrm>
          <a:prstGeom prst="rect">
            <a:avLst/>
          </a:prstGeom>
        </p:spPr>
      </p:pic>
      <p:pic>
        <p:nvPicPr>
          <p:cNvPr id="1026" name="Picture 2" descr="Forms response chart. Question title: How comfortable are you C?. Number of responses: 79 responses.">
            <a:extLst>
              <a:ext uri="{FF2B5EF4-FFF2-40B4-BE49-F238E27FC236}">
                <a16:creationId xmlns:a16="http://schemas.microsoft.com/office/drawing/2014/main" id="{7E856BB6-5877-CB06-53A5-035EF2FDD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39" y="3989531"/>
            <a:ext cx="4658339" cy="263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s response chart. Question title: How comfortable are you with reading assembly code?. Number of responses: 79 responses.">
            <a:extLst>
              <a:ext uri="{FF2B5EF4-FFF2-40B4-BE49-F238E27FC236}">
                <a16:creationId xmlns:a16="http://schemas.microsoft.com/office/drawing/2014/main" id="{35E2E000-BB7F-42C4-17AD-B743F110C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22" y="3734819"/>
            <a:ext cx="5700217" cy="270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 : Cinnamon Toast Crunch, Breakfast Cereal, Cinnamon Sugar  Squares, 12 oz : Everything Else">
            <a:extLst>
              <a:ext uri="{FF2B5EF4-FFF2-40B4-BE49-F238E27FC236}">
                <a16:creationId xmlns:a16="http://schemas.microsoft.com/office/drawing/2014/main" id="{611320E9-C29A-E5C0-87F8-4FEB6FA3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38" y="1524000"/>
            <a:ext cx="2585451" cy="258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36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12E89A-AE94-4271-9EB1-F06BB4DD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9719"/>
            <a:ext cx="6477000" cy="5344657"/>
          </a:xfrm>
          <a:prstGeom prst="rect">
            <a:avLst/>
          </a:prstGeom>
        </p:spPr>
      </p:pic>
      <p:pic>
        <p:nvPicPr>
          <p:cNvPr id="6146" name="Picture 2" descr="Cache me Inside, Programming, Until like, Midnight or Something | Admission  | Harvey Mudd College">
            <a:extLst>
              <a:ext uri="{FF2B5EF4-FFF2-40B4-BE49-F238E27FC236}">
                <a16:creationId xmlns:a16="http://schemas.microsoft.com/office/drawing/2014/main" id="{08296CED-C4B9-81A4-489B-110B0568F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09600"/>
            <a:ext cx="4125555" cy="307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9DD02-2472-0B0E-A290-FB38184D6BF9}"/>
              </a:ext>
            </a:extLst>
          </p:cNvPr>
          <p:cNvSpPr txBox="1"/>
          <p:nvPr/>
        </p:nvSpPr>
        <p:spPr>
          <a:xfrm>
            <a:off x="6667500" y="3876039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“Oh, these forks() aren’t homemade. They were made in factory. A </a:t>
            </a:r>
            <a:r>
              <a:rPr lang="en-US" sz="2400" b="1" dirty="0"/>
              <a:t>fork() bomb </a:t>
            </a:r>
            <a:r>
              <a:rPr lang="en-US" sz="2400" dirty="0"/>
              <a:t>factory. This is a </a:t>
            </a:r>
            <a:r>
              <a:rPr lang="en-US" sz="2400" b="1" dirty="0"/>
              <a:t>fork() bomb</a:t>
            </a:r>
            <a:r>
              <a:rPr lang="en-US" sz="2400" dirty="0"/>
              <a:t>”</a:t>
            </a:r>
          </a:p>
        </p:txBody>
      </p:sp>
      <p:pic>
        <p:nvPicPr>
          <p:cNvPr id="6148" name="Picture 4" descr="63,549 Computer Fire Images, Stock Photos &amp; Vectors | Shutterstock">
            <a:extLst>
              <a:ext uri="{FF2B5EF4-FFF2-40B4-BE49-F238E27FC236}">
                <a16:creationId xmlns:a16="http://schemas.microsoft.com/office/drawing/2014/main" id="{B1E4388B-AD8E-1921-6867-3B8D54AEB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18571"/>
          <a:stretch/>
        </p:blipFill>
        <p:spPr bwMode="auto">
          <a:xfrm>
            <a:off x="8589929" y="5161042"/>
            <a:ext cx="1482078" cy="11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421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8F2C78-FF4F-4760-92A9-DF5DDC5AC489}"/>
              </a:ext>
            </a:extLst>
          </p:cNvPr>
          <p:cNvSpPr txBox="1"/>
          <p:nvPr/>
        </p:nvSpPr>
        <p:spPr>
          <a:xfrm>
            <a:off x="152400" y="132232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process</a:t>
            </a:r>
            <a:r>
              <a:rPr lang="en-US" sz="2800" dirty="0"/>
              <a:t> is an instance of a </a:t>
            </a:r>
            <a:r>
              <a:rPr lang="en-US" sz="2800" u="sng" dirty="0"/>
              <a:t>running</a:t>
            </a:r>
            <a:r>
              <a:rPr lang="en-US" sz="2800" dirty="0"/>
              <a:t> program on a computer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497E3-3E52-EAEB-BBA9-393575058595}"/>
              </a:ext>
            </a:extLst>
          </p:cNvPr>
          <p:cNvSpPr txBox="1"/>
          <p:nvPr/>
        </p:nvSpPr>
        <p:spPr>
          <a:xfrm>
            <a:off x="228600" y="1143000"/>
            <a:ext cx="7053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All processes have the following data while they are running: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29849-843F-E157-BAF6-315273637D5B}"/>
              </a:ext>
            </a:extLst>
          </p:cNvPr>
          <p:cNvSpPr txBox="1"/>
          <p:nvPr/>
        </p:nvSpPr>
        <p:spPr>
          <a:xfrm>
            <a:off x="319860" y="2184075"/>
            <a:ext cx="693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Executable Code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2. Associated Data</a:t>
            </a:r>
          </a:p>
          <a:p>
            <a:endParaRPr lang="en-US" sz="3200" dirty="0"/>
          </a:p>
          <a:p>
            <a:r>
              <a:rPr lang="en-US" sz="3200" dirty="0"/>
              <a:t>3. Execution Context/Bookkeeping information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E96798D-BA5D-DB78-2002-876414538A81}"/>
              </a:ext>
            </a:extLst>
          </p:cNvPr>
          <p:cNvGraphicFramePr>
            <a:graphicFrameLocks noGrp="1"/>
          </p:cNvGraphicFramePr>
          <p:nvPr/>
        </p:nvGraphicFramePr>
        <p:xfrm>
          <a:off x="8607001" y="609285"/>
          <a:ext cx="28956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968821871"/>
                    </a:ext>
                  </a:extLst>
                </a:gridCol>
              </a:tblGrid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60443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014076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dirty="0"/>
                        <a:t>Process </a:t>
                      </a:r>
                      <a:r>
                        <a:rPr lang="en-US" sz="1600" b="1" dirty="0"/>
                        <a:t>A</a:t>
                      </a:r>
                      <a:r>
                        <a:rPr lang="en-US" sz="1600" dirty="0"/>
                        <a:t>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85211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dirty="0"/>
                        <a:t>Process </a:t>
                      </a:r>
                      <a:r>
                        <a:rPr lang="en-US" sz="1600" b="1" dirty="0"/>
                        <a:t>A</a:t>
                      </a:r>
                      <a:r>
                        <a:rPr lang="en-US" sz="1600" dirty="0"/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30225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dirty="0"/>
                        <a:t>Process </a:t>
                      </a:r>
                      <a:r>
                        <a:rPr lang="en-US" sz="1600" b="1" dirty="0"/>
                        <a:t>A</a:t>
                      </a:r>
                      <a:r>
                        <a:rPr lang="en-US" sz="1600" dirty="0"/>
                        <a:t> Executable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459393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88917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41184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6396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dirty="0"/>
                        <a:t>Process </a:t>
                      </a:r>
                      <a:r>
                        <a:rPr lang="en-US" sz="1600" b="1" dirty="0"/>
                        <a:t>B</a:t>
                      </a:r>
                      <a:r>
                        <a:rPr lang="en-US" sz="1600" dirty="0"/>
                        <a:t>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05123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dirty="0"/>
                        <a:t>Process </a:t>
                      </a:r>
                      <a:r>
                        <a:rPr lang="en-US" sz="1600" b="1" dirty="0"/>
                        <a:t>B</a:t>
                      </a:r>
                      <a:r>
                        <a:rPr lang="en-US" sz="1600" dirty="0"/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59160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r>
                        <a:rPr lang="en-US" sz="1600" b="0" dirty="0"/>
                        <a:t>Process </a:t>
                      </a:r>
                      <a:r>
                        <a:rPr lang="en-US" sz="1600" b="1" dirty="0"/>
                        <a:t>B</a:t>
                      </a:r>
                      <a:r>
                        <a:rPr lang="en-US" sz="1600" b="0" dirty="0"/>
                        <a:t> Executable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64021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96282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94739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45482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15827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626942"/>
                  </a:ext>
                </a:extLst>
              </a:tr>
              <a:tr h="3182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82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DA20ABA-B221-0F81-E4F1-05F1DE85BF0E}"/>
              </a:ext>
            </a:extLst>
          </p:cNvPr>
          <p:cNvSpPr txBox="1"/>
          <p:nvPr/>
        </p:nvSpPr>
        <p:spPr>
          <a:xfrm>
            <a:off x="9056159" y="637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15145-79B3-E620-B169-6E741AD0ADDD}"/>
              </a:ext>
            </a:extLst>
          </p:cNvPr>
          <p:cNvSpPr txBox="1"/>
          <p:nvPr/>
        </p:nvSpPr>
        <p:spPr>
          <a:xfrm>
            <a:off x="1032361" y="5209780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(info that the OS needs to handle the process)</a:t>
            </a:r>
          </a:p>
        </p:txBody>
      </p:sp>
    </p:spTree>
    <p:extLst>
      <p:ext uri="{BB962C8B-B14F-4D97-AF65-F5344CB8AC3E}">
        <p14:creationId xmlns:p14="http://schemas.microsoft.com/office/powerpoint/2010/main" val="3066753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29849-843F-E157-BAF6-315273637D5B}"/>
              </a:ext>
            </a:extLst>
          </p:cNvPr>
          <p:cNvSpPr txBox="1"/>
          <p:nvPr/>
        </p:nvSpPr>
        <p:spPr>
          <a:xfrm>
            <a:off x="76200" y="1524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Execution Context/Bookkeeping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87B36-D35A-A755-AD05-5030D2A8EA4C}"/>
              </a:ext>
            </a:extLst>
          </p:cNvPr>
          <p:cNvSpPr txBox="1"/>
          <p:nvPr/>
        </p:nvSpPr>
        <p:spPr>
          <a:xfrm>
            <a:off x="152400" y="1156613"/>
            <a:ext cx="5060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process has a </a:t>
            </a:r>
            <a:r>
              <a:rPr lang="en-US" sz="2400" b="1" dirty="0"/>
              <a:t>Process Control Block (PCB)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D549F-390B-7694-FE82-1859A875E744}"/>
              </a:ext>
            </a:extLst>
          </p:cNvPr>
          <p:cNvSpPr txBox="1"/>
          <p:nvPr/>
        </p:nvSpPr>
        <p:spPr>
          <a:xfrm>
            <a:off x="457200" y="196149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Simply just a data structure that holds information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The name of this varies by OS</a:t>
            </a:r>
            <a:endParaRPr lang="en-US" sz="2400" dirty="0"/>
          </a:p>
        </p:txBody>
      </p:sp>
      <p:pic>
        <p:nvPicPr>
          <p:cNvPr id="7170" name="Picture 2" descr="Process Control Block in OS">
            <a:extLst>
              <a:ext uri="{FF2B5EF4-FFF2-40B4-BE49-F238E27FC236}">
                <a16:creationId xmlns:a16="http://schemas.microsoft.com/office/drawing/2014/main" id="{5DD65160-82B4-441A-7FE4-6B9E9F0F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11" y="1661622"/>
            <a:ext cx="5667375" cy="46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ECB7D0-3870-FA25-8C09-1A1207867EF4}"/>
              </a:ext>
            </a:extLst>
          </p:cNvPr>
          <p:cNvSpPr txBox="1"/>
          <p:nvPr/>
        </p:nvSpPr>
        <p:spPr>
          <a:xfrm>
            <a:off x="8534400" y="137432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PCB:</a:t>
            </a:r>
          </a:p>
        </p:txBody>
      </p:sp>
    </p:spTree>
    <p:extLst>
      <p:ext uri="{BB962C8B-B14F-4D97-AF65-F5344CB8AC3E}">
        <p14:creationId xmlns:p14="http://schemas.microsoft.com/office/powerpoint/2010/main" val="3155114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29849-843F-E157-BAF6-315273637D5B}"/>
              </a:ext>
            </a:extLst>
          </p:cNvPr>
          <p:cNvSpPr txBox="1"/>
          <p:nvPr/>
        </p:nvSpPr>
        <p:spPr>
          <a:xfrm>
            <a:off x="76200" y="1524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Execution Context/Bookkeeping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87B36-D35A-A755-AD05-5030D2A8EA4C}"/>
              </a:ext>
            </a:extLst>
          </p:cNvPr>
          <p:cNvSpPr txBox="1"/>
          <p:nvPr/>
        </p:nvSpPr>
        <p:spPr>
          <a:xfrm>
            <a:off x="152400" y="1156613"/>
            <a:ext cx="5060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process has a </a:t>
            </a:r>
            <a:r>
              <a:rPr lang="en-US" sz="2400" b="1" dirty="0"/>
              <a:t>Process Control Block (PCB)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D549F-390B-7694-FE82-1859A875E744}"/>
              </a:ext>
            </a:extLst>
          </p:cNvPr>
          <p:cNvSpPr txBox="1"/>
          <p:nvPr/>
        </p:nvSpPr>
        <p:spPr>
          <a:xfrm>
            <a:off x="457200" y="196149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Simply just a data structure that holds information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The name of this varies by OS</a:t>
            </a:r>
            <a:endParaRPr lang="en-US" sz="2400" dirty="0"/>
          </a:p>
        </p:txBody>
      </p:sp>
      <p:pic>
        <p:nvPicPr>
          <p:cNvPr id="7170" name="Picture 2" descr="Process Control Block in OS">
            <a:extLst>
              <a:ext uri="{FF2B5EF4-FFF2-40B4-BE49-F238E27FC236}">
                <a16:creationId xmlns:a16="http://schemas.microsoft.com/office/drawing/2014/main" id="{5DD65160-82B4-441A-7FE4-6B9E9F0F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11" y="1661622"/>
            <a:ext cx="5667375" cy="46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ECB7D0-3870-FA25-8C09-1A1207867EF4}"/>
              </a:ext>
            </a:extLst>
          </p:cNvPr>
          <p:cNvSpPr txBox="1"/>
          <p:nvPr/>
        </p:nvSpPr>
        <p:spPr>
          <a:xfrm>
            <a:off x="8534400" y="137432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PCB: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FFC199-D705-EC4A-5C50-B8197519B554}"/>
                  </a:ext>
                </a:extLst>
              </p14:cNvPr>
              <p14:cNvContentPartPr/>
              <p14:nvPr/>
            </p14:nvContentPartPr>
            <p14:xfrm>
              <a:off x="7762573" y="2559265"/>
              <a:ext cx="3098160" cy="45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FFC199-D705-EC4A-5C50-B8197519B5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4933" y="2541265"/>
                <a:ext cx="3133800" cy="493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5E7F202-4ABA-8C38-9DFE-E7B8ABAC1963}"/>
              </a:ext>
            </a:extLst>
          </p:cNvPr>
          <p:cNvSpPr txBox="1"/>
          <p:nvPr/>
        </p:nvSpPr>
        <p:spPr>
          <a:xfrm>
            <a:off x="457200" y="356324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 process has a unique process ID (PID)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AFA7DA-1A38-86D7-8F83-5EDA076F3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599501"/>
            <a:ext cx="5667375" cy="1251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BCEE58-8FE1-AEDE-5CCF-F8B6C7617132}"/>
              </a:ext>
            </a:extLst>
          </p:cNvPr>
          <p:cNvSpPr txBox="1"/>
          <p:nvPr/>
        </p:nvSpPr>
        <p:spPr>
          <a:xfrm>
            <a:off x="228600" y="5977143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the PID to search for process, kill process, fork new process,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53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29849-843F-E157-BAF6-315273637D5B}"/>
              </a:ext>
            </a:extLst>
          </p:cNvPr>
          <p:cNvSpPr txBox="1"/>
          <p:nvPr/>
        </p:nvSpPr>
        <p:spPr>
          <a:xfrm>
            <a:off x="76200" y="1524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Execution Context/Bookkeeping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87B36-D35A-A755-AD05-5030D2A8EA4C}"/>
              </a:ext>
            </a:extLst>
          </p:cNvPr>
          <p:cNvSpPr txBox="1"/>
          <p:nvPr/>
        </p:nvSpPr>
        <p:spPr>
          <a:xfrm>
            <a:off x="152400" y="1156613"/>
            <a:ext cx="5060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process has a </a:t>
            </a:r>
            <a:r>
              <a:rPr lang="en-US" sz="2400" b="1" dirty="0"/>
              <a:t>Process Control Block (PCB)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D549F-390B-7694-FE82-1859A875E744}"/>
              </a:ext>
            </a:extLst>
          </p:cNvPr>
          <p:cNvSpPr txBox="1"/>
          <p:nvPr/>
        </p:nvSpPr>
        <p:spPr>
          <a:xfrm>
            <a:off x="457200" y="196149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Simply just a data structure that holds information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The name of this varies by OS</a:t>
            </a:r>
            <a:endParaRPr lang="en-US" sz="2400" dirty="0"/>
          </a:p>
        </p:txBody>
      </p:sp>
      <p:pic>
        <p:nvPicPr>
          <p:cNvPr id="7170" name="Picture 2" descr="Process Control Block in OS">
            <a:extLst>
              <a:ext uri="{FF2B5EF4-FFF2-40B4-BE49-F238E27FC236}">
                <a16:creationId xmlns:a16="http://schemas.microsoft.com/office/drawing/2014/main" id="{5DD65160-82B4-441A-7FE4-6B9E9F0F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11" y="1661622"/>
            <a:ext cx="5667375" cy="46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ECB7D0-3870-FA25-8C09-1A1207867EF4}"/>
              </a:ext>
            </a:extLst>
          </p:cNvPr>
          <p:cNvSpPr txBox="1"/>
          <p:nvPr/>
        </p:nvSpPr>
        <p:spPr>
          <a:xfrm>
            <a:off x="8534400" y="137432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PCB: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FFC199-D705-EC4A-5C50-B8197519B554}"/>
                  </a:ext>
                </a:extLst>
              </p14:cNvPr>
              <p14:cNvContentPartPr/>
              <p14:nvPr/>
            </p14:nvContentPartPr>
            <p14:xfrm>
              <a:off x="7802751" y="3376021"/>
              <a:ext cx="3098160" cy="45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FFC199-D705-EC4A-5C50-B8197519B5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4751" y="3358021"/>
                <a:ext cx="3133800" cy="493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5E7F202-4ABA-8C38-9DFE-E7B8ABAC1963}"/>
              </a:ext>
            </a:extLst>
          </p:cNvPr>
          <p:cNvSpPr txBox="1"/>
          <p:nvPr/>
        </p:nvSpPr>
        <p:spPr>
          <a:xfrm>
            <a:off x="685800" y="413362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process has a program counter (PC), which tells the CPU the next instruction to run in the process</a:t>
            </a:r>
          </a:p>
        </p:txBody>
      </p:sp>
    </p:spTree>
    <p:extLst>
      <p:ext uri="{BB962C8B-B14F-4D97-AF65-F5344CB8AC3E}">
        <p14:creationId xmlns:p14="http://schemas.microsoft.com/office/powerpoint/2010/main" val="3713370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29849-843F-E157-BAF6-315273637D5B}"/>
              </a:ext>
            </a:extLst>
          </p:cNvPr>
          <p:cNvSpPr txBox="1"/>
          <p:nvPr/>
        </p:nvSpPr>
        <p:spPr>
          <a:xfrm>
            <a:off x="76200" y="1524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Execution Context/Bookkeeping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87B36-D35A-A755-AD05-5030D2A8EA4C}"/>
              </a:ext>
            </a:extLst>
          </p:cNvPr>
          <p:cNvSpPr txBox="1"/>
          <p:nvPr/>
        </p:nvSpPr>
        <p:spPr>
          <a:xfrm>
            <a:off x="152400" y="1156613"/>
            <a:ext cx="5060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process has a </a:t>
            </a:r>
            <a:r>
              <a:rPr lang="en-US" sz="2400" b="1" dirty="0"/>
              <a:t>Process Control Block (PCB)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D549F-390B-7694-FE82-1859A875E744}"/>
              </a:ext>
            </a:extLst>
          </p:cNvPr>
          <p:cNvSpPr txBox="1"/>
          <p:nvPr/>
        </p:nvSpPr>
        <p:spPr>
          <a:xfrm>
            <a:off x="457200" y="196149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Simply just a data structure that holds information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The name of this varies by OS</a:t>
            </a:r>
            <a:endParaRPr lang="en-US" sz="2400" dirty="0"/>
          </a:p>
        </p:txBody>
      </p:sp>
      <p:pic>
        <p:nvPicPr>
          <p:cNvPr id="7170" name="Picture 2" descr="Process Control Block in OS">
            <a:extLst>
              <a:ext uri="{FF2B5EF4-FFF2-40B4-BE49-F238E27FC236}">
                <a16:creationId xmlns:a16="http://schemas.microsoft.com/office/drawing/2014/main" id="{5DD65160-82B4-441A-7FE4-6B9E9F0F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11" y="1661622"/>
            <a:ext cx="5667375" cy="46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ECB7D0-3870-FA25-8C09-1A1207867EF4}"/>
              </a:ext>
            </a:extLst>
          </p:cNvPr>
          <p:cNvSpPr txBox="1"/>
          <p:nvPr/>
        </p:nvSpPr>
        <p:spPr>
          <a:xfrm>
            <a:off x="8534400" y="137432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PCB: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FFC199-D705-EC4A-5C50-B8197519B554}"/>
                  </a:ext>
                </a:extLst>
              </p14:cNvPr>
              <p14:cNvContentPartPr/>
              <p14:nvPr/>
            </p14:nvContentPartPr>
            <p14:xfrm>
              <a:off x="7827858" y="4141791"/>
              <a:ext cx="3098160" cy="45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FFC199-D705-EC4A-5C50-B8197519B5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9858" y="4123791"/>
                <a:ext cx="3133800" cy="493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5E7F202-4ABA-8C38-9DFE-E7B8ABAC1963}"/>
              </a:ext>
            </a:extLst>
          </p:cNvPr>
          <p:cNvSpPr txBox="1"/>
          <p:nvPr/>
        </p:nvSpPr>
        <p:spPr>
          <a:xfrm>
            <a:off x="685800" y="413362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PCB also maintains locations for the process Data and Code</a:t>
            </a:r>
          </a:p>
        </p:txBody>
      </p:sp>
    </p:spTree>
    <p:extLst>
      <p:ext uri="{BB962C8B-B14F-4D97-AF65-F5344CB8AC3E}">
        <p14:creationId xmlns:p14="http://schemas.microsoft.com/office/powerpoint/2010/main" val="1619208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29849-843F-E157-BAF6-315273637D5B}"/>
              </a:ext>
            </a:extLst>
          </p:cNvPr>
          <p:cNvSpPr txBox="1"/>
          <p:nvPr/>
        </p:nvSpPr>
        <p:spPr>
          <a:xfrm>
            <a:off x="76200" y="1524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Execution Context/Bookkeeping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87B36-D35A-A755-AD05-5030D2A8EA4C}"/>
              </a:ext>
            </a:extLst>
          </p:cNvPr>
          <p:cNvSpPr txBox="1"/>
          <p:nvPr/>
        </p:nvSpPr>
        <p:spPr>
          <a:xfrm>
            <a:off x="152400" y="1156613"/>
            <a:ext cx="5060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process has a </a:t>
            </a:r>
            <a:r>
              <a:rPr lang="en-US" sz="2400" b="1" dirty="0"/>
              <a:t>Process Control Block (PCB)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D549F-390B-7694-FE82-1859A875E744}"/>
              </a:ext>
            </a:extLst>
          </p:cNvPr>
          <p:cNvSpPr txBox="1"/>
          <p:nvPr/>
        </p:nvSpPr>
        <p:spPr>
          <a:xfrm>
            <a:off x="457200" y="196149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Simply just a data structure that holds information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The name of this varies by OS</a:t>
            </a:r>
            <a:endParaRPr lang="en-US" sz="2400" dirty="0"/>
          </a:p>
        </p:txBody>
      </p:sp>
      <p:pic>
        <p:nvPicPr>
          <p:cNvPr id="7170" name="Picture 2" descr="Process Control Block in OS">
            <a:extLst>
              <a:ext uri="{FF2B5EF4-FFF2-40B4-BE49-F238E27FC236}">
                <a16:creationId xmlns:a16="http://schemas.microsoft.com/office/drawing/2014/main" id="{5DD65160-82B4-441A-7FE4-6B9E9F0F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11" y="1661622"/>
            <a:ext cx="5667375" cy="46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ECB7D0-3870-FA25-8C09-1A1207867EF4}"/>
              </a:ext>
            </a:extLst>
          </p:cNvPr>
          <p:cNvSpPr txBox="1"/>
          <p:nvPr/>
        </p:nvSpPr>
        <p:spPr>
          <a:xfrm>
            <a:off x="8534400" y="137432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PCB: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FFC199-D705-EC4A-5C50-B8197519B554}"/>
                  </a:ext>
                </a:extLst>
              </p14:cNvPr>
              <p14:cNvContentPartPr/>
              <p14:nvPr/>
            </p14:nvContentPartPr>
            <p14:xfrm>
              <a:off x="7827858" y="5010074"/>
              <a:ext cx="3098160" cy="45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FFC199-D705-EC4A-5C50-B8197519B5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9858" y="4992074"/>
                <a:ext cx="313380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384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29849-843F-E157-BAF6-315273637D5B}"/>
              </a:ext>
            </a:extLst>
          </p:cNvPr>
          <p:cNvSpPr txBox="1"/>
          <p:nvPr/>
        </p:nvSpPr>
        <p:spPr>
          <a:xfrm>
            <a:off x="76200" y="1524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Execution Context/Bookkeeping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87B36-D35A-A755-AD05-5030D2A8EA4C}"/>
              </a:ext>
            </a:extLst>
          </p:cNvPr>
          <p:cNvSpPr txBox="1"/>
          <p:nvPr/>
        </p:nvSpPr>
        <p:spPr>
          <a:xfrm>
            <a:off x="152400" y="1156613"/>
            <a:ext cx="5060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process has a </a:t>
            </a:r>
            <a:r>
              <a:rPr lang="en-US" sz="2400" b="1" dirty="0"/>
              <a:t>Process Control Block (PCB)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D549F-390B-7694-FE82-1859A875E744}"/>
              </a:ext>
            </a:extLst>
          </p:cNvPr>
          <p:cNvSpPr txBox="1"/>
          <p:nvPr/>
        </p:nvSpPr>
        <p:spPr>
          <a:xfrm>
            <a:off x="457200" y="196149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Simply just a data structure that holds information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The name of this varies by OS</a:t>
            </a:r>
            <a:endParaRPr lang="en-US" sz="2400" dirty="0"/>
          </a:p>
        </p:txBody>
      </p:sp>
      <p:pic>
        <p:nvPicPr>
          <p:cNvPr id="7170" name="Picture 2" descr="Process Control Block in OS">
            <a:extLst>
              <a:ext uri="{FF2B5EF4-FFF2-40B4-BE49-F238E27FC236}">
                <a16:creationId xmlns:a16="http://schemas.microsoft.com/office/drawing/2014/main" id="{5DD65160-82B4-441A-7FE4-6B9E9F0F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11" y="1661622"/>
            <a:ext cx="5667375" cy="46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ECB7D0-3870-FA25-8C09-1A1207867EF4}"/>
              </a:ext>
            </a:extLst>
          </p:cNvPr>
          <p:cNvSpPr txBox="1"/>
          <p:nvPr/>
        </p:nvSpPr>
        <p:spPr>
          <a:xfrm>
            <a:off x="8534400" y="137432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PCB: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114741-BD0E-4160-556F-39200EBF70AB}"/>
                  </a:ext>
                </a:extLst>
              </p14:cNvPr>
              <p14:cNvContentPartPr/>
              <p14:nvPr/>
            </p14:nvContentPartPr>
            <p14:xfrm>
              <a:off x="6550813" y="1810825"/>
              <a:ext cx="2833920" cy="79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114741-BD0E-4160-556F-39200EBF70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3173" y="1792825"/>
                <a:ext cx="2869560" cy="831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ECE7D0B-4E8D-6CB0-2D3B-F9703F90843E}"/>
              </a:ext>
            </a:extLst>
          </p:cNvPr>
          <p:cNvSpPr txBox="1"/>
          <p:nvPr/>
        </p:nvSpPr>
        <p:spPr>
          <a:xfrm>
            <a:off x="475086" y="4191000"/>
            <a:ext cx="533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PCB keeps track of who their parent is, and any child process (good parenting)</a:t>
            </a:r>
          </a:p>
        </p:txBody>
      </p:sp>
    </p:spTree>
    <p:extLst>
      <p:ext uri="{BB962C8B-B14F-4D97-AF65-F5344CB8AC3E}">
        <p14:creationId xmlns:p14="http://schemas.microsoft.com/office/powerpoint/2010/main" val="1215874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29849-843F-E157-BAF6-315273637D5B}"/>
              </a:ext>
            </a:extLst>
          </p:cNvPr>
          <p:cNvSpPr txBox="1"/>
          <p:nvPr/>
        </p:nvSpPr>
        <p:spPr>
          <a:xfrm>
            <a:off x="76200" y="1524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Execution Context/Bookkeeping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87B36-D35A-A755-AD05-5030D2A8EA4C}"/>
              </a:ext>
            </a:extLst>
          </p:cNvPr>
          <p:cNvSpPr txBox="1"/>
          <p:nvPr/>
        </p:nvSpPr>
        <p:spPr>
          <a:xfrm>
            <a:off x="152400" y="1156613"/>
            <a:ext cx="5060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process has a </a:t>
            </a:r>
            <a:r>
              <a:rPr lang="en-US" sz="2400" b="1" dirty="0"/>
              <a:t>Process Control Block (PCB)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D549F-390B-7694-FE82-1859A875E744}"/>
              </a:ext>
            </a:extLst>
          </p:cNvPr>
          <p:cNvSpPr txBox="1"/>
          <p:nvPr/>
        </p:nvSpPr>
        <p:spPr>
          <a:xfrm>
            <a:off x="457200" y="196149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Simply just a data structure that holds information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The name of this varies by OS</a:t>
            </a:r>
            <a:endParaRPr lang="en-US" sz="2400" dirty="0"/>
          </a:p>
        </p:txBody>
      </p:sp>
      <p:pic>
        <p:nvPicPr>
          <p:cNvPr id="7170" name="Picture 2" descr="Process Control Block in OS">
            <a:extLst>
              <a:ext uri="{FF2B5EF4-FFF2-40B4-BE49-F238E27FC236}">
                <a16:creationId xmlns:a16="http://schemas.microsoft.com/office/drawing/2014/main" id="{5DD65160-82B4-441A-7FE4-6B9E9F0F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11" y="1661622"/>
            <a:ext cx="5667375" cy="46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ECB7D0-3870-FA25-8C09-1A1207867EF4}"/>
              </a:ext>
            </a:extLst>
          </p:cNvPr>
          <p:cNvSpPr txBox="1"/>
          <p:nvPr/>
        </p:nvSpPr>
        <p:spPr>
          <a:xfrm>
            <a:off x="8534400" y="137432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PCB: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114741-BD0E-4160-556F-39200EBF70AB}"/>
                  </a:ext>
                </a:extLst>
              </p14:cNvPr>
              <p14:cNvContentPartPr/>
              <p14:nvPr/>
            </p14:nvContentPartPr>
            <p14:xfrm>
              <a:off x="6550813" y="1810825"/>
              <a:ext cx="2833920" cy="79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114741-BD0E-4160-556F-39200EBF70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2813" y="1792825"/>
                <a:ext cx="2869560" cy="831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ECE7D0B-4E8D-6CB0-2D3B-F9703F90843E}"/>
              </a:ext>
            </a:extLst>
          </p:cNvPr>
          <p:cNvSpPr txBox="1"/>
          <p:nvPr/>
        </p:nvSpPr>
        <p:spPr>
          <a:xfrm>
            <a:off x="475086" y="4191000"/>
            <a:ext cx="533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PCB keeps track of who their parent is, and any child process (good parenting)</a:t>
            </a:r>
          </a:p>
        </p:txBody>
      </p:sp>
    </p:spTree>
    <p:extLst>
      <p:ext uri="{BB962C8B-B14F-4D97-AF65-F5344CB8AC3E}">
        <p14:creationId xmlns:p14="http://schemas.microsoft.com/office/powerpoint/2010/main" val="1642871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29849-843F-E157-BAF6-315273637D5B}"/>
              </a:ext>
            </a:extLst>
          </p:cNvPr>
          <p:cNvSpPr txBox="1"/>
          <p:nvPr/>
        </p:nvSpPr>
        <p:spPr>
          <a:xfrm>
            <a:off x="76200" y="1524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Execution Context/Bookkeeping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87B36-D35A-A755-AD05-5030D2A8EA4C}"/>
              </a:ext>
            </a:extLst>
          </p:cNvPr>
          <p:cNvSpPr txBox="1"/>
          <p:nvPr/>
        </p:nvSpPr>
        <p:spPr>
          <a:xfrm>
            <a:off x="152400" y="1156613"/>
            <a:ext cx="5060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process has a </a:t>
            </a:r>
            <a:r>
              <a:rPr lang="en-US" sz="2400" b="1" dirty="0"/>
              <a:t>Process Control Block (PCB)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D549F-390B-7694-FE82-1859A875E744}"/>
              </a:ext>
            </a:extLst>
          </p:cNvPr>
          <p:cNvSpPr txBox="1"/>
          <p:nvPr/>
        </p:nvSpPr>
        <p:spPr>
          <a:xfrm>
            <a:off x="457200" y="196149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Simply just a data structure that holds information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The name of this varies by OS</a:t>
            </a:r>
            <a:endParaRPr lang="en-US" sz="2400" dirty="0"/>
          </a:p>
        </p:txBody>
      </p:sp>
      <p:pic>
        <p:nvPicPr>
          <p:cNvPr id="7170" name="Picture 2" descr="Process Control Block in OS">
            <a:extLst>
              <a:ext uri="{FF2B5EF4-FFF2-40B4-BE49-F238E27FC236}">
                <a16:creationId xmlns:a16="http://schemas.microsoft.com/office/drawing/2014/main" id="{5DD65160-82B4-441A-7FE4-6B9E9F0F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11" y="1661622"/>
            <a:ext cx="5667375" cy="46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ECB7D0-3870-FA25-8C09-1A1207867EF4}"/>
              </a:ext>
            </a:extLst>
          </p:cNvPr>
          <p:cNvSpPr txBox="1"/>
          <p:nvPr/>
        </p:nvSpPr>
        <p:spPr>
          <a:xfrm>
            <a:off x="8534400" y="137432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PCB: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114741-BD0E-4160-556F-39200EBF70AB}"/>
                  </a:ext>
                </a:extLst>
              </p14:cNvPr>
              <p14:cNvContentPartPr/>
              <p14:nvPr/>
            </p14:nvContentPartPr>
            <p14:xfrm>
              <a:off x="9238566" y="1866706"/>
              <a:ext cx="2833920" cy="79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114741-BD0E-4160-556F-39200EBF70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0566" y="1848706"/>
                <a:ext cx="2869560" cy="831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ECE7D0B-4E8D-6CB0-2D3B-F9703F90843E}"/>
              </a:ext>
            </a:extLst>
          </p:cNvPr>
          <p:cNvSpPr txBox="1"/>
          <p:nvPr/>
        </p:nvSpPr>
        <p:spPr>
          <a:xfrm>
            <a:off x="535556" y="3680134"/>
            <a:ext cx="533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process goes through many </a:t>
            </a:r>
            <a:r>
              <a:rPr lang="en-US" sz="2800" b="1" dirty="0"/>
              <a:t>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Active (running)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Blocked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Waiting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Suspended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079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32657" y="762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Course Questionnaire Results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96CFA91-A807-CAB2-F985-EE0A50D39E2A}"/>
              </a:ext>
            </a:extLst>
          </p:cNvPr>
          <p:cNvSpPr/>
          <p:nvPr/>
        </p:nvSpPr>
        <p:spPr>
          <a:xfrm>
            <a:off x="609600" y="1263531"/>
            <a:ext cx="4114800" cy="1524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076D-7E4F-2CB7-550C-45EA3534AB95}"/>
              </a:ext>
            </a:extLst>
          </p:cNvPr>
          <p:cNvSpPr txBox="1"/>
          <p:nvPr/>
        </p:nvSpPr>
        <p:spPr>
          <a:xfrm>
            <a:off x="812165" y="1779307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“I am a big procrastinator”</a:t>
            </a:r>
          </a:p>
        </p:txBody>
      </p:sp>
    </p:spTree>
    <p:extLst>
      <p:ext uri="{BB962C8B-B14F-4D97-AF65-F5344CB8AC3E}">
        <p14:creationId xmlns:p14="http://schemas.microsoft.com/office/powerpoint/2010/main" val="3635056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7170" name="Picture 2" descr="Process Control Block in OS">
            <a:extLst>
              <a:ext uri="{FF2B5EF4-FFF2-40B4-BE49-F238E27FC236}">
                <a16:creationId xmlns:a16="http://schemas.microsoft.com/office/drawing/2014/main" id="{5DD65160-82B4-441A-7FE4-6B9E9F0F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43538"/>
            <a:ext cx="3197168" cy="259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A440D-727A-DCD6-8713-42A63225F324}"/>
              </a:ext>
            </a:extLst>
          </p:cNvPr>
          <p:cNvSpPr txBox="1"/>
          <p:nvPr/>
        </p:nvSpPr>
        <p:spPr>
          <a:xfrm>
            <a:off x="252663" y="1905506"/>
            <a:ext cx="693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Executable Code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2. Associated Data</a:t>
            </a:r>
          </a:p>
          <a:p>
            <a:endParaRPr lang="en-US" sz="3200" dirty="0"/>
          </a:p>
          <a:p>
            <a:r>
              <a:rPr lang="en-US" sz="3200" dirty="0"/>
              <a:t>3. Execution Context/Bookkeeping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71A50-9B4D-72A2-5ED8-1E2DC26FBEFE}"/>
              </a:ext>
            </a:extLst>
          </p:cNvPr>
          <p:cNvSpPr txBox="1"/>
          <p:nvPr/>
        </p:nvSpPr>
        <p:spPr>
          <a:xfrm>
            <a:off x="965164" y="4931211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(info that the OS needs to handle the process)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68B9A-FCD5-EC33-58A9-DD731ACAD1D4}"/>
              </a:ext>
            </a:extLst>
          </p:cNvPr>
          <p:cNvSpPr txBox="1"/>
          <p:nvPr/>
        </p:nvSpPr>
        <p:spPr>
          <a:xfrm>
            <a:off x="152400" y="132232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process</a:t>
            </a:r>
            <a:r>
              <a:rPr lang="en-US" sz="2800" dirty="0"/>
              <a:t> is an instance of a </a:t>
            </a:r>
            <a:r>
              <a:rPr lang="en-US" sz="2800" u="sng" dirty="0"/>
              <a:t>running</a:t>
            </a:r>
            <a:r>
              <a:rPr lang="en-US" sz="2800" dirty="0"/>
              <a:t> program on a computer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2CA18-87FA-48BA-83B1-2A66B851B5C5}"/>
              </a:ext>
            </a:extLst>
          </p:cNvPr>
          <p:cNvSpPr txBox="1"/>
          <p:nvPr/>
        </p:nvSpPr>
        <p:spPr>
          <a:xfrm>
            <a:off x="228600" y="1143000"/>
            <a:ext cx="7053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All processes have the following data while they are running: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75C3549-9C1B-60D0-DF88-EC4468C18386}"/>
              </a:ext>
            </a:extLst>
          </p:cNvPr>
          <p:cNvSpPr/>
          <p:nvPr/>
        </p:nvSpPr>
        <p:spPr>
          <a:xfrm>
            <a:off x="6880392" y="3018206"/>
            <a:ext cx="1447800" cy="23287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0E2BE13-BA4A-CD86-C994-E48EF0864EA8}"/>
              </a:ext>
            </a:extLst>
          </p:cNvPr>
          <p:cNvSpPr/>
          <p:nvPr/>
        </p:nvSpPr>
        <p:spPr>
          <a:xfrm>
            <a:off x="4125996" y="1976231"/>
            <a:ext cx="1143000" cy="1475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18A73-DB83-B090-F030-18170BE832CF}"/>
              </a:ext>
            </a:extLst>
          </p:cNvPr>
          <p:cNvSpPr txBox="1"/>
          <p:nvPr/>
        </p:nvSpPr>
        <p:spPr>
          <a:xfrm>
            <a:off x="5562600" y="2514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talk about what goes here on Friday</a:t>
            </a:r>
          </a:p>
        </p:txBody>
      </p:sp>
    </p:spTree>
    <p:extLst>
      <p:ext uri="{BB962C8B-B14F-4D97-AF65-F5344CB8AC3E}">
        <p14:creationId xmlns:p14="http://schemas.microsoft.com/office/powerpoint/2010/main" val="1316944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63327-CF55-880C-D3EC-AD9215E99E6F}"/>
              </a:ext>
            </a:extLst>
          </p:cNvPr>
          <p:cNvSpPr txBox="1"/>
          <p:nvPr/>
        </p:nvSpPr>
        <p:spPr>
          <a:xfrm>
            <a:off x="228600" y="722452"/>
            <a:ext cx="4647426" cy="165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1. Process Manager </a:t>
            </a:r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pic>
        <p:nvPicPr>
          <p:cNvPr id="6" name="Picture 2" descr="Bill Belichick | Biography &amp; Facts | Britannica">
            <a:extLst>
              <a:ext uri="{FF2B5EF4-FFF2-40B4-BE49-F238E27FC236}">
                <a16:creationId xmlns:a16="http://schemas.microsoft.com/office/drawing/2014/main" id="{2D1861F2-C309-0BA3-4972-A049F2EB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34" y="1169674"/>
            <a:ext cx="2389445" cy="275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4AEB21-E692-DB69-6DDC-627B9F14ECB1}"/>
              </a:ext>
            </a:extLst>
          </p:cNvPr>
          <p:cNvSpPr txBox="1"/>
          <p:nvPr/>
        </p:nvSpPr>
        <p:spPr>
          <a:xfrm>
            <a:off x="866377" y="1548287"/>
            <a:ext cx="16097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“The Coach”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9EDC7-8EEA-9B73-3596-3815BE7EF001}"/>
              </a:ext>
            </a:extLst>
          </p:cNvPr>
          <p:cNvSpPr/>
          <p:nvPr/>
        </p:nvSpPr>
        <p:spPr>
          <a:xfrm>
            <a:off x="413743" y="11635"/>
            <a:ext cx="1099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jobs of an Operating System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67DAD-EF6A-1E96-79BF-300FD8254A31}"/>
              </a:ext>
            </a:extLst>
          </p:cNvPr>
          <p:cNvSpPr txBox="1"/>
          <p:nvPr/>
        </p:nvSpPr>
        <p:spPr>
          <a:xfrm>
            <a:off x="228600" y="480243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A5C3EA-9661-5EE4-1E8F-D29F285ED939}"/>
              </a:ext>
            </a:extLst>
          </p:cNvPr>
          <p:cNvSpPr/>
          <p:nvPr/>
        </p:nvSpPr>
        <p:spPr>
          <a:xfrm>
            <a:off x="2971800" y="4900440"/>
            <a:ext cx="9906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20B3F3-9CEB-0634-E2F2-95827C48F770}"/>
              </a:ext>
            </a:extLst>
          </p:cNvPr>
          <p:cNvSpPr/>
          <p:nvPr/>
        </p:nvSpPr>
        <p:spPr>
          <a:xfrm>
            <a:off x="4124444" y="4819340"/>
            <a:ext cx="2057400" cy="4278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Fork() and exec()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7C55D34-3399-41A0-8970-A9ED19E551C7}"/>
              </a:ext>
            </a:extLst>
          </p:cNvPr>
          <p:cNvSpPr/>
          <p:nvPr/>
        </p:nvSpPr>
        <p:spPr>
          <a:xfrm>
            <a:off x="6343888" y="4914511"/>
            <a:ext cx="9906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5CF56-2887-2866-5D75-CE1B94E96F81}"/>
              </a:ext>
            </a:extLst>
          </p:cNvPr>
          <p:cNvSpPr/>
          <p:nvPr/>
        </p:nvSpPr>
        <p:spPr>
          <a:xfrm>
            <a:off x="7496532" y="4568262"/>
            <a:ext cx="2057400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is now running as a </a:t>
            </a:r>
            <a:r>
              <a:rPr lang="en-US" b="1" dirty="0"/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22E36-2A24-9D73-5F19-483748955F56}"/>
              </a:ext>
            </a:extLst>
          </p:cNvPr>
          <p:cNvSpPr txBox="1"/>
          <p:nvPr/>
        </p:nvSpPr>
        <p:spPr>
          <a:xfrm>
            <a:off x="316131" y="2143291"/>
            <a:ext cx="4648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OS manages many active processes all at once, and they must create processes, manage current process, and control which processes do what </a:t>
            </a:r>
          </a:p>
        </p:txBody>
      </p:sp>
    </p:spTree>
    <p:extLst>
      <p:ext uri="{BB962C8B-B14F-4D97-AF65-F5344CB8AC3E}">
        <p14:creationId xmlns:p14="http://schemas.microsoft.com/office/powerpoint/2010/main" val="3742432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3DE0A-25F4-4082-0CF0-6521CF736171}"/>
              </a:ext>
            </a:extLst>
          </p:cNvPr>
          <p:cNvSpPr txBox="1"/>
          <p:nvPr/>
        </p:nvSpPr>
        <p:spPr>
          <a:xfrm>
            <a:off x="156379" y="1294358"/>
            <a:ext cx="4647426" cy="4144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1. Process Manager 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2. Interface Manager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3. Memory Manager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4. Traffic Manager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5. Illusion Manager</a:t>
            </a:r>
          </a:p>
        </p:txBody>
      </p:sp>
      <p:pic>
        <p:nvPicPr>
          <p:cNvPr id="23" name="Picture 4" descr="Create comics meme &quot;guard , piç , meme with the guard at the door&quot; - Comics  - Meme-arsenal.com">
            <a:extLst>
              <a:ext uri="{FF2B5EF4-FFF2-40B4-BE49-F238E27FC236}">
                <a16:creationId xmlns:a16="http://schemas.microsoft.com/office/drawing/2014/main" id="{47340DE2-023C-B425-356F-C1049AAA7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826" y="1459703"/>
            <a:ext cx="2044503" cy="270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TwinTurbo.NET: Nissan 300ZX forum - Re: I love how part development on this  30 year old platform...">
            <a:extLst>
              <a:ext uri="{FF2B5EF4-FFF2-40B4-BE49-F238E27FC236}">
                <a16:creationId xmlns:a16="http://schemas.microsoft.com/office/drawing/2014/main" id="{007EA847-FEE9-688B-5962-A2B0936F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60" y="4223175"/>
            <a:ext cx="2657961" cy="17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A8A0CE-91B9-2C72-A492-4750EB5A07ED}"/>
              </a:ext>
            </a:extLst>
          </p:cNvPr>
          <p:cNvSpPr/>
          <p:nvPr/>
        </p:nvSpPr>
        <p:spPr>
          <a:xfrm>
            <a:off x="413743" y="11635"/>
            <a:ext cx="1099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jobs of an Operating System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8" name="Picture 2" descr="Bill Belichick | Biography &amp; Facts | Britannica">
            <a:extLst>
              <a:ext uri="{FF2B5EF4-FFF2-40B4-BE49-F238E27FC236}">
                <a16:creationId xmlns:a16="http://schemas.microsoft.com/office/drawing/2014/main" id="{20B9F62E-AC56-9B00-88EB-C736104B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34" y="1169674"/>
            <a:ext cx="2389445" cy="275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B7A2E50-78BA-C37F-A7BC-1FD1FAC2618C}"/>
              </a:ext>
            </a:extLst>
          </p:cNvPr>
          <p:cNvSpPr txBox="1"/>
          <p:nvPr/>
        </p:nvSpPr>
        <p:spPr>
          <a:xfrm>
            <a:off x="914400" y="1921884"/>
            <a:ext cx="16097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“The Coach”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D13E2-592D-A419-8445-2647B2228429}"/>
              </a:ext>
            </a:extLst>
          </p:cNvPr>
          <p:cNvSpPr txBox="1"/>
          <p:nvPr/>
        </p:nvSpPr>
        <p:spPr>
          <a:xfrm>
            <a:off x="847173" y="2774532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Bouncer”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067248D-C097-1A3B-4D31-13118FA400AD}"/>
              </a:ext>
            </a:extLst>
          </p:cNvPr>
          <p:cNvSpPr txBox="1"/>
          <p:nvPr/>
        </p:nvSpPr>
        <p:spPr>
          <a:xfrm>
            <a:off x="914400" y="3597654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Farmer”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19CFDD7B-F328-C825-6CC8-9B853CFEE26A}"/>
              </a:ext>
            </a:extLst>
          </p:cNvPr>
          <p:cNvSpPr txBox="1"/>
          <p:nvPr/>
        </p:nvSpPr>
        <p:spPr>
          <a:xfrm>
            <a:off x="954629" y="4412871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Judge”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5CA614D-5B38-B983-8875-3129A6CD45C3}"/>
              </a:ext>
            </a:extLst>
          </p:cNvPr>
          <p:cNvSpPr txBox="1"/>
          <p:nvPr/>
        </p:nvSpPr>
        <p:spPr>
          <a:xfrm>
            <a:off x="954629" y="5288216"/>
            <a:ext cx="61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“The Illusionist”</a:t>
            </a:r>
          </a:p>
        </p:txBody>
      </p:sp>
      <p:pic>
        <p:nvPicPr>
          <p:cNvPr id="1031" name="Picture 2" descr="Judge Judy Tweaks CBS As She Departs, Says Creation Was 'DIsrespected' –  Deadline">
            <a:extLst>
              <a:ext uri="{FF2B5EF4-FFF2-40B4-BE49-F238E27FC236}">
                <a16:creationId xmlns:a16="http://schemas.microsoft.com/office/drawing/2014/main" id="{80A42B7F-38E4-6D5B-F91C-729A6FDC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79473"/>
            <a:ext cx="2207131" cy="16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" descr="Adult Magic Magician Costume - Walmart.com">
            <a:extLst>
              <a:ext uri="{FF2B5EF4-FFF2-40B4-BE49-F238E27FC236}">
                <a16:creationId xmlns:a16="http://schemas.microsoft.com/office/drawing/2014/main" id="{495A0CAD-10AF-E0FE-5F1A-9487762E8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326" y="1080318"/>
            <a:ext cx="2098253" cy="2997504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46D8B-44AF-3E70-D1C4-D2FCFE03D78C}"/>
              </a:ext>
            </a:extLst>
          </p:cNvPr>
          <p:cNvSpPr txBox="1"/>
          <p:nvPr/>
        </p:nvSpPr>
        <p:spPr>
          <a:xfrm>
            <a:off x="214689" y="852656"/>
            <a:ext cx="3009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Next time…</a:t>
            </a:r>
          </a:p>
        </p:txBody>
      </p:sp>
    </p:spTree>
    <p:extLst>
      <p:ext uri="{BB962C8B-B14F-4D97-AF65-F5344CB8AC3E}">
        <p14:creationId xmlns:p14="http://schemas.microsoft.com/office/powerpoint/2010/main" val="54216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32657" y="762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Course Questionnaire Results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96CFA91-A807-CAB2-F985-EE0A50D39E2A}"/>
              </a:ext>
            </a:extLst>
          </p:cNvPr>
          <p:cNvSpPr/>
          <p:nvPr/>
        </p:nvSpPr>
        <p:spPr>
          <a:xfrm>
            <a:off x="609600" y="1263531"/>
            <a:ext cx="4114800" cy="1524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076D-7E4F-2CB7-550C-45EA3534AB95}"/>
              </a:ext>
            </a:extLst>
          </p:cNvPr>
          <p:cNvSpPr txBox="1"/>
          <p:nvPr/>
        </p:nvSpPr>
        <p:spPr>
          <a:xfrm>
            <a:off x="812165" y="1779307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“I am a big procrastinator”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AA7240A-B3E4-2777-7B3A-12003657613C}"/>
              </a:ext>
            </a:extLst>
          </p:cNvPr>
          <p:cNvSpPr/>
          <p:nvPr/>
        </p:nvSpPr>
        <p:spPr>
          <a:xfrm>
            <a:off x="304800" y="3581400"/>
            <a:ext cx="5181600" cy="200218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F053E-348C-6F1E-5E7F-6C7FB22A1495}"/>
              </a:ext>
            </a:extLst>
          </p:cNvPr>
          <p:cNvSpPr txBox="1"/>
          <p:nvPr/>
        </p:nvSpPr>
        <p:spPr>
          <a:xfrm>
            <a:off x="812165" y="4166992"/>
            <a:ext cx="459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“This class seems relevant to my career path”</a:t>
            </a:r>
          </a:p>
        </p:txBody>
      </p:sp>
    </p:spTree>
    <p:extLst>
      <p:ext uri="{BB962C8B-B14F-4D97-AF65-F5344CB8AC3E}">
        <p14:creationId xmlns:p14="http://schemas.microsoft.com/office/powerpoint/2010/main" val="97136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32657" y="762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Course Questionnaire Results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96CFA91-A807-CAB2-F985-EE0A50D39E2A}"/>
              </a:ext>
            </a:extLst>
          </p:cNvPr>
          <p:cNvSpPr/>
          <p:nvPr/>
        </p:nvSpPr>
        <p:spPr>
          <a:xfrm>
            <a:off x="609600" y="1263531"/>
            <a:ext cx="4114800" cy="1524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076D-7E4F-2CB7-550C-45EA3534AB95}"/>
              </a:ext>
            </a:extLst>
          </p:cNvPr>
          <p:cNvSpPr txBox="1"/>
          <p:nvPr/>
        </p:nvSpPr>
        <p:spPr>
          <a:xfrm>
            <a:off x="812165" y="1779307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“I am a big procrastinator”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AA7240A-B3E4-2777-7B3A-12003657613C}"/>
              </a:ext>
            </a:extLst>
          </p:cNvPr>
          <p:cNvSpPr/>
          <p:nvPr/>
        </p:nvSpPr>
        <p:spPr>
          <a:xfrm>
            <a:off x="304800" y="3581400"/>
            <a:ext cx="5181600" cy="200218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F053E-348C-6F1E-5E7F-6C7FB22A1495}"/>
              </a:ext>
            </a:extLst>
          </p:cNvPr>
          <p:cNvSpPr txBox="1"/>
          <p:nvPr/>
        </p:nvSpPr>
        <p:spPr>
          <a:xfrm>
            <a:off x="812165" y="4166992"/>
            <a:ext cx="459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“This class seems relevant to my career path”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492B280-7656-D764-8CA1-5E42E55EA798}"/>
              </a:ext>
            </a:extLst>
          </p:cNvPr>
          <p:cNvSpPr/>
          <p:nvPr/>
        </p:nvSpPr>
        <p:spPr>
          <a:xfrm>
            <a:off x="6406243" y="978491"/>
            <a:ext cx="5181600" cy="182809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0AA07-CDBF-598F-B5B3-B96864548375}"/>
              </a:ext>
            </a:extLst>
          </p:cNvPr>
          <p:cNvSpPr txBox="1"/>
          <p:nvPr/>
        </p:nvSpPr>
        <p:spPr>
          <a:xfrm>
            <a:off x="7092043" y="1477037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dirty="0" err="1"/>
              <a:t>Im</a:t>
            </a:r>
            <a:r>
              <a:rPr lang="en-US" sz="2400" dirty="0"/>
              <a:t> interested in learning about penetration testing”</a:t>
            </a:r>
          </a:p>
        </p:txBody>
      </p:sp>
    </p:spTree>
    <p:extLst>
      <p:ext uri="{BB962C8B-B14F-4D97-AF65-F5344CB8AC3E}">
        <p14:creationId xmlns:p14="http://schemas.microsoft.com/office/powerpoint/2010/main" val="2670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32657" y="762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Course Questionnaire Results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96CFA91-A807-CAB2-F985-EE0A50D39E2A}"/>
              </a:ext>
            </a:extLst>
          </p:cNvPr>
          <p:cNvSpPr/>
          <p:nvPr/>
        </p:nvSpPr>
        <p:spPr>
          <a:xfrm>
            <a:off x="609600" y="1263531"/>
            <a:ext cx="4114800" cy="1524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076D-7E4F-2CB7-550C-45EA3534AB95}"/>
              </a:ext>
            </a:extLst>
          </p:cNvPr>
          <p:cNvSpPr txBox="1"/>
          <p:nvPr/>
        </p:nvSpPr>
        <p:spPr>
          <a:xfrm>
            <a:off x="812165" y="1779307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“I am a big procrastinator”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AA7240A-B3E4-2777-7B3A-12003657613C}"/>
              </a:ext>
            </a:extLst>
          </p:cNvPr>
          <p:cNvSpPr/>
          <p:nvPr/>
        </p:nvSpPr>
        <p:spPr>
          <a:xfrm>
            <a:off x="304800" y="3581400"/>
            <a:ext cx="5181600" cy="200218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F053E-348C-6F1E-5E7F-6C7FB22A1495}"/>
              </a:ext>
            </a:extLst>
          </p:cNvPr>
          <p:cNvSpPr txBox="1"/>
          <p:nvPr/>
        </p:nvSpPr>
        <p:spPr>
          <a:xfrm>
            <a:off x="812165" y="4166992"/>
            <a:ext cx="459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“This class seems relevant to my career path”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492B280-7656-D764-8CA1-5E42E55EA798}"/>
              </a:ext>
            </a:extLst>
          </p:cNvPr>
          <p:cNvSpPr/>
          <p:nvPr/>
        </p:nvSpPr>
        <p:spPr>
          <a:xfrm>
            <a:off x="6406243" y="978491"/>
            <a:ext cx="5181600" cy="182809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0AA07-CDBF-598F-B5B3-B96864548375}"/>
              </a:ext>
            </a:extLst>
          </p:cNvPr>
          <p:cNvSpPr txBox="1"/>
          <p:nvPr/>
        </p:nvSpPr>
        <p:spPr>
          <a:xfrm>
            <a:off x="7092043" y="1477037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dirty="0" err="1"/>
              <a:t>Im</a:t>
            </a:r>
            <a:r>
              <a:rPr lang="en-US" sz="2400" dirty="0"/>
              <a:t> interested in learning about penetration testing”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EFEB4661-0735-70A3-4516-54F35D8CA84B}"/>
              </a:ext>
            </a:extLst>
          </p:cNvPr>
          <p:cNvSpPr/>
          <p:nvPr/>
        </p:nvSpPr>
        <p:spPr>
          <a:xfrm>
            <a:off x="6422572" y="3577366"/>
            <a:ext cx="5181600" cy="182809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67247-3D1A-44CF-387F-A0EC6815A982}"/>
              </a:ext>
            </a:extLst>
          </p:cNvPr>
          <p:cNvSpPr txBox="1"/>
          <p:nvPr/>
        </p:nvSpPr>
        <p:spPr>
          <a:xfrm>
            <a:off x="6799671" y="4320880"/>
            <a:ext cx="478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“The best cereal is </a:t>
            </a:r>
            <a:r>
              <a:rPr lang="en-US" sz="2800" i="1" dirty="0"/>
              <a:t>just milk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98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85F25-BBCB-A69A-D54A-CAE1EA14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09" y="2163540"/>
            <a:ext cx="4579382" cy="2530919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61684C5C-F0F0-A5D8-6D0F-7F05A0D1AE3A}"/>
              </a:ext>
            </a:extLst>
          </p:cNvPr>
          <p:cNvSpPr txBox="1"/>
          <p:nvPr/>
        </p:nvSpPr>
        <p:spPr>
          <a:xfrm>
            <a:off x="872609" y="2828834"/>
            <a:ext cx="579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US" sz="2400" dirty="0"/>
              <a:t>To understand the technical aspects of security, we must have a good understanding of how </a:t>
            </a:r>
            <a:r>
              <a:rPr lang="en-US" sz="2400" strike="sngStrike" dirty="0"/>
              <a:t>computers</a:t>
            </a:r>
            <a:r>
              <a:rPr lang="en-US" sz="2400" dirty="0"/>
              <a:t> work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92512E9A-EA61-564E-2498-D6509D757415}"/>
              </a:ext>
            </a:extLst>
          </p:cNvPr>
          <p:cNvSpPr txBox="1"/>
          <p:nvPr/>
        </p:nvSpPr>
        <p:spPr>
          <a:xfrm>
            <a:off x="3615809" y="402916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b="1" dirty="0">
                <a:solidFill>
                  <a:srgbClr val="FF0000"/>
                </a:solidFill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5424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0D7A20-D265-7DB0-1C1C-706771408752}"/>
              </a:ext>
            </a:extLst>
          </p:cNvPr>
          <p:cNvSpPr/>
          <p:nvPr/>
        </p:nvSpPr>
        <p:spPr>
          <a:xfrm>
            <a:off x="228600" y="1752600"/>
            <a:ext cx="3581400" cy="14478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Software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B47AF6-CDB0-B214-28B9-6AD735E4921D}"/>
              </a:ext>
            </a:extLst>
          </p:cNvPr>
          <p:cNvSpPr/>
          <p:nvPr/>
        </p:nvSpPr>
        <p:spPr>
          <a:xfrm>
            <a:off x="228600" y="3580826"/>
            <a:ext cx="3581400" cy="1447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Hardware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7327C6-C15A-7DB7-94BE-B77C38857CFE}"/>
              </a:ext>
            </a:extLst>
          </p:cNvPr>
          <p:cNvSpPr/>
          <p:nvPr/>
        </p:nvSpPr>
        <p:spPr>
          <a:xfrm>
            <a:off x="381000" y="3762017"/>
            <a:ext cx="838200" cy="36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C9CAFC-6CBD-A6C0-8396-435D164C8ACE}"/>
              </a:ext>
            </a:extLst>
          </p:cNvPr>
          <p:cNvSpPr/>
          <p:nvPr/>
        </p:nvSpPr>
        <p:spPr>
          <a:xfrm>
            <a:off x="2819400" y="3762016"/>
            <a:ext cx="838200" cy="36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Memory</a:t>
            </a:r>
          </a:p>
        </p:txBody>
      </p:sp>
      <p:pic>
        <p:nvPicPr>
          <p:cNvPr id="1026" name="Picture 2" descr="Mictyris longicarpus - Wikipedia">
            <a:extLst>
              <a:ext uri="{FF2B5EF4-FFF2-40B4-BE49-F238E27FC236}">
                <a16:creationId xmlns:a16="http://schemas.microsoft.com/office/drawing/2014/main" id="{F6BB3DA8-41FF-B085-2269-CAD28757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50" y="4327038"/>
            <a:ext cx="63649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28B3D55-D754-62D7-D945-A971DD10D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3612"/>
            <a:ext cx="558686" cy="5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819EB-6591-486C-1A4B-128F5C186783}"/>
              </a:ext>
            </a:extLst>
          </p:cNvPr>
          <p:cNvSpPr txBox="1"/>
          <p:nvPr/>
        </p:nvSpPr>
        <p:spPr>
          <a:xfrm>
            <a:off x="479455" y="274529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world!”)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3275CF-41ED-8F41-7324-50206AE8CCFF}"/>
              </a:ext>
            </a:extLst>
          </p:cNvPr>
          <p:cNvSpPr/>
          <p:nvPr/>
        </p:nvSpPr>
        <p:spPr>
          <a:xfrm>
            <a:off x="228600" y="3188550"/>
            <a:ext cx="3581400" cy="386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31333-4F95-15FE-3C80-0D6DABB726BA}"/>
              </a:ext>
            </a:extLst>
          </p:cNvPr>
          <p:cNvSpPr txBox="1"/>
          <p:nvPr/>
        </p:nvSpPr>
        <p:spPr>
          <a:xfrm>
            <a:off x="152400" y="180699"/>
            <a:ext cx="4533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Operating System</a:t>
            </a:r>
          </a:p>
        </p:txBody>
      </p:sp>
      <p:pic>
        <p:nvPicPr>
          <p:cNvPr id="2" name="Picture 2" descr="PWP Wiki Processor » Fetch">
            <a:extLst>
              <a:ext uri="{FF2B5EF4-FFF2-40B4-BE49-F238E27FC236}">
                <a16:creationId xmlns:a16="http://schemas.microsoft.com/office/drawing/2014/main" id="{44BC2360-C97B-67E6-C491-847A1626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58" y="2238930"/>
            <a:ext cx="5797111" cy="310267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477A06-3118-3044-6302-C2B8CA93835C}"/>
              </a:ext>
            </a:extLst>
          </p:cNvPr>
          <p:cNvCxnSpPr>
            <a:cxnSpLocks/>
          </p:cNvCxnSpPr>
          <p:nvPr/>
        </p:nvCxnSpPr>
        <p:spPr>
          <a:xfrm flipV="1">
            <a:off x="3809999" y="2608096"/>
            <a:ext cx="2057401" cy="16199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4279DD-B307-8C6D-12D0-3DACBC8303B2}"/>
              </a:ext>
            </a:extLst>
          </p:cNvPr>
          <p:cNvCxnSpPr>
            <a:cxnSpLocks/>
          </p:cNvCxnSpPr>
          <p:nvPr/>
        </p:nvCxnSpPr>
        <p:spPr>
          <a:xfrm>
            <a:off x="3809999" y="4228026"/>
            <a:ext cx="2057401" cy="3790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1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1859</Words>
  <Application>Microsoft Office PowerPoint</Application>
  <PresentationFormat>Widescreen</PresentationFormat>
  <Paragraphs>369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38</cp:revision>
  <dcterms:created xsi:type="dcterms:W3CDTF">2022-08-21T16:55:59Z</dcterms:created>
  <dcterms:modified xsi:type="dcterms:W3CDTF">2023-01-25T20:40:04Z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