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49" r:id="rId3"/>
    <p:sldId id="356" r:id="rId4"/>
    <p:sldId id="357" r:id="rId5"/>
    <p:sldId id="350" r:id="rId6"/>
    <p:sldId id="351" r:id="rId7"/>
    <p:sldId id="352" r:id="rId8"/>
    <p:sldId id="353" r:id="rId9"/>
    <p:sldId id="354" r:id="rId10"/>
    <p:sldId id="355" r:id="rId11"/>
    <p:sldId id="358" r:id="rId12"/>
    <p:sldId id="359"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p:cViewPr>
        <p:scale>
          <a:sx n="150" d="100"/>
          <a:sy n="150" d="100"/>
        </p:scale>
        <p:origin x="552" y="2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0:11:56.397"/>
    </inkml:context>
    <inkml:brush xml:id="br0">
      <inkml:brushProperty name="width" value="0.05" units="cm"/>
      <inkml:brushProperty name="height" value="0.05" units="cm"/>
      <inkml:brushProperty name="color" value="#66CC00"/>
    </inkml:brush>
  </inkml:definitions>
  <inkml:trace contextRef="#ctx0" brushRef="#br0">2 817 24575,'0'8'0,"-1"-2"0,1-1 0,0 1 0,0-1 0,0 0 0,0 1 0,1-1 0,0 0 0,1 0 0,-1 1 0,1-1 0,0 0 0,0 0 0,0-1 0,1 1 0,-1 0 0,5 4 0,4 6 0,-5-8 0,0 0 0,0 0 0,0 0 0,12 9 0,-11-10 0,1 0 0,-1 0 0,0 1 0,-1 0 0,0 1 0,0-1 0,0 1 0,-1 1 0,0-1 0,-1 1 0,0-1 0,0 1 0,3 14 0,-5-18 0,0 1 0,0-1 0,0 0 0,5 8 0,-7-12 0,0-1 0,1 1 0,-1-1 0,0 1 0,1-1 0,-1 1 0,1-1 0,-1 1 0,1-1 0,-1 1 0,1-1 0,-1 0 0,1 1 0,-1-1 0,1 0 0,0 1 0,-1-1 0,1 0 0,0 0 0,-1 1 0,1-1 0,0 0 0,-1 0 0,1 0 0,0 0 0,-1 0 0,1 0 0,0 0 0,-1 0 0,1 0 0,0 0 0,-1-1 0,1 1 0,-1 0 0,1 0 0,0-1 0,-1 1 0,1 0 0,-1-1 0,1 1 0,0 0 0,-1-1 0,1 1 0,-1-1 0,0 1 0,1-1 0,-1 1 0,1-2 0,15-17 0,-2-1 0,0 0 0,-1-1 0,14-31 0,-22 40 0,-1 0 0,-1 0 0,3-14 0,-4 12 0,2 1 0,5-17 0,9-20 0,-12 31 0,1 1 0,18-34 0,-2 17 0,30-37 0,-38 53 0,7-13 0,-17 24 0,0 0 0,1 0 0,0 0 0,7-7 0,5-2 0,0 1 0,1 1 0,1 0 0,0 1 0,26-12 0,-23 12 0,-1 0 0,0-1 0,-1-2 0,-1 0 0,25-27 0,9-8 0,-39 38 0,-1-1 0,19-28 0,-19 25 0,-1 1 0,20-19 0,-21 25 0,12-12 0,1 1 0,46-31 0,-60 48-1365,-2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0:12:00.129"/>
    </inkml:context>
    <inkml:brush xml:id="br0">
      <inkml:brushProperty name="width" value="0.05" units="cm"/>
      <inkml:brushProperty name="height" value="0.05" units="cm"/>
      <inkml:brushProperty name="color" value="#66CC00"/>
    </inkml:brush>
  </inkml:definitions>
  <inkml:trace contextRef="#ctx0" brushRef="#br0">0 931 24575,'89'101'0,"-63"-69"0,-2 1 0,28 48 0,19 25 0,-68-101 0,0-1 0,0-1 0,1 1 0,-1-1 0,1 1 0,0-1 0,0 0 0,0 0 0,6 3 0,-8-6 0,-1 1 0,1-1 0,0 1 0,-1-1 0,1 0 0,0 0 0,-1 1 0,1-1 0,0 0 0,-1-1 0,1 1 0,0 0 0,-1 0 0,1-1 0,0 1 0,-1-1 0,1 1 0,0-1 0,-1 0 0,1 0 0,-1 0 0,0 0 0,1 0 0,-1 0 0,0 0 0,1 0 0,-1 0 0,0-1 0,0 1 0,1-3 0,9-11 0,-1-1 0,-1 0 0,-1 0 0,8-23 0,-6 16 0,19-33 0,65-72 0,-29 43 0,-46 62 0,1 1 0,1 1 0,1 0 0,26-18 0,-25 21 0,-1 0 0,-1-2 0,-1 0 0,29-38 0,-35 40 0,1 1 0,1 1 0,27-24 0,-1 2 0,-1 0 0,-25 24 0,0-1 0,-1 0 0,0-1 0,-2 0 0,19-29 0,-22 27 0,1 1 0,0 0 0,1 1 0,1 0 0,18-16 0,23-27 0,-40 42 0,1 1 0,0 0 0,34-25 0,75-40-1365,-98 65-5461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0:12:04.437"/>
    </inkml:context>
    <inkml:brush xml:id="br0">
      <inkml:brushProperty name="width" value="0.05" units="cm"/>
      <inkml:brushProperty name="height" value="0.05" units="cm"/>
      <inkml:brushProperty name="color" value="#E71224"/>
    </inkml:brush>
  </inkml:definitions>
  <inkml:trace contextRef="#ctx0" brushRef="#br0">0 0 24575,'1'3'0,"1"-1"0,-1 0 0,1 1 0,0-1 0,-1 0 0,1 0 0,0 0 0,0 0 0,4 3 0,0 0 0,96 95 0,-82-83 0,0-1 0,28 17 0,-24-17 0,-10-5 0,0 1 0,-1 0 0,15 18 0,8 8 0,63 62 0,49 45 0,38 26 0,-156-141-682,62 44-1,-65-54-6143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0:12:06.038"/>
    </inkml:context>
    <inkml:brush xml:id="br0">
      <inkml:brushProperty name="width" value="0.05" units="cm"/>
      <inkml:brushProperty name="height" value="0.05" units="cm"/>
      <inkml:brushProperty name="color" value="#E71224"/>
    </inkml:brush>
  </inkml:definitions>
  <inkml:trace contextRef="#ctx0" brushRef="#br0">0 957 24575,'1'-16'0,"0"0"0,1 0 0,1 0 0,0 1 0,2-1 0,-1 1 0,2-1 0,12-24 0,7-5 0,43-58 0,4-6 0,-44 65 0,-16 27 0,18-36 0,-19 32 0,1 1 0,0 1 0,24-28 0,-18 25 0,26-45 0,-28 41 0,24-31 0,-22 34 0,25-44 0,-30 40-1365,-1 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0:13:30.931"/>
    </inkml:context>
    <inkml:brush xml:id="br0">
      <inkml:brushProperty name="width" value="0.035" units="cm"/>
      <inkml:brushProperty name="height" value="0.035" units="cm"/>
      <inkml:brushProperty name="color" value="#E71224"/>
    </inkml:brush>
  </inkml:definitions>
  <inkml:trace contextRef="#ctx0" brushRef="#br0">106 1 24575,'19'0'0,"0"0"0,0 2 0,0 0 0,22 6 0,-31-4 0,0-1 0,0 1 0,0 1 0,0-1 0,-1 2 0,1-1 0,-1 1 0,14 14 0,-19-17 0,11 10 0,-1 0 0,17 22 0,-28-31 0,0 0 0,0 0 0,0 0 0,-1 0 0,0 1 0,0-1 0,0 1 0,0-1 0,-1 1 0,0 0 0,0 0 0,0 0 0,0 0 0,-1 9 0,-1 1 0,-2 35 0,-16 74 0,-31 110 0,48-223 0,0-1 0,0 0 0,1 1 0,0-1 0,1 1 0,2 20 0,-1-24 0,1-1 0,-1 1 0,1-1 0,1 0 0,-1 0 0,1 0 0,0 0 0,1 0 0,-1 0 0,1-1 0,9 10 0,2 1 0,0-1 0,1-1 0,1-1 0,0 0 0,0-1 0,24 11 0,-28-16 0,0-2 0,1 0 0,0 0 0,0-1 0,0-1 0,0-1 0,0 0 0,1 0 0,-1-2 0,17 0 0,-22-1 0,32 0 0,-42 1 0,1 0 0,0 0 0,0 0 0,0 0 0,0 1 0,0-1 0,0 0 0,0 0 0,0 0 0,0 0 0,0 0 0,0 0 0,0 0 0,0 0 0,0 0 0,0 1 0,0-1 0,0 0 0,0 0 0,0 0 0,0 0 0,0 0 0,0 0 0,0 0 0,1 0 0,-1 0 0,0 1 0,0-1 0,0 0 0,0 0 0,0 0 0,0 0 0,0 0 0,0 0 0,0 0 0,0 0 0,0 0 0,0 0 0,1 0 0,-1 0 0,0 0 0,0 0 0,0 0 0,0 0 0,0 0 0,0 0 0,0 0 0,0 0 0,1 0 0,-1 0 0,0 0 0,0 0 0,0 0 0,0 0 0,0 0 0,0 0 0,0 0 0,0 0 0,0 0 0,1 0 0,-1 0 0,-22 8 0,-13 0 0,26-6 0,1-1 0,-1 1 0,0 1 0,1 0 0,0 0 0,0 0 0,0 1 0,0 1 0,1-1 0,-10 8 0,-5 5 0,0-1 0,-1 0 0,-1-2 0,-36 16 0,-15 8 0,68-34 0,1 1 0,0 0 0,0 0 0,0 0 0,0 0 0,1 1 0,0 0 0,0 0 0,0 1 0,1-1 0,0 1 0,0 0 0,1 0 0,0 1 0,0-1 0,1 0 0,0 1 0,0 0 0,-1 14 0,2-10 0,0-1 0,1 1 0,1-1 0,-1 1 0,2-1 0,0 1 0,0-1 0,1 0 0,1 0 0,-1 0 0,2 0 0,10 19 0,0-7 0,-2 1 0,17 41 0,-27-55 0,1 0 0,-1 1 0,-1 0 0,0-1 0,-1 1 0,0 0 0,0 0 0,-1 0 0,-2 16 0,1-22 0,0 0 0,0 0 0,0 0 0,-1 0 0,1-1 0,-1 1 0,0-1 0,-1 1 0,1-1 0,-1 0 0,0 0 0,0 0 0,-7 7 0,4-7 0,1 1 0,-1-1 0,0-1 0,0 1 0,0-1 0,-1 0 0,1 0 0,-14 3 0,-6-1 0,0-1 0,0-1 0,0-2 0,-32-1 0,31 0 0,-37-1-1365,43 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0:13:46.013"/>
    </inkml:context>
    <inkml:brush xml:id="br0">
      <inkml:brushProperty name="width" value="0.035" units="cm"/>
      <inkml:brushProperty name="height" value="0.035" units="cm"/>
      <inkml:brushProperty name="color" value="#E71224"/>
    </inkml:brush>
  </inkml:definitions>
  <inkml:trace contextRef="#ctx0" brushRef="#br0">106 1 24575,'19'0'0,"0"0"0,0 2 0,0 0 0,22 6 0,-31-4 0,0-1 0,0 1 0,0 1 0,0-1 0,-1 2 0,1-1 0,-1 1 0,14 14 0,-19-17 0,11 10 0,-1 0 0,17 22 0,-28-31 0,0 0 0,0 0 0,0 0 0,-1 0 0,0 1 0,0-1 0,0 1 0,0-1 0,-1 1 0,0 0 0,0 0 0,0 0 0,0 0 0,-1 9 0,-1 1 0,-2 35 0,-16 74 0,-31 110 0,48-223 0,0-1 0,0 0 0,1 1 0,0-1 0,1 1 0,2 20 0,-1-24 0,1-1 0,-1 1 0,1-1 0,1 0 0,-1 0 0,1 0 0,0 0 0,1 0 0,-1 0 0,1-1 0,9 10 0,2 1 0,0-1 0,1-1 0,1-1 0,0 0 0,0-1 0,24 11 0,-28-16 0,0-2 0,1 0 0,0 0 0,0-1 0,0-1 0,0-1 0,0 0 0,1 0 0,-1-2 0,17 0 0,-22-1 0,32 0 0,-42 1 0,1 0 0,0 0 0,0 0 0,0 0 0,0 1 0,0-1 0,0 0 0,0 0 0,0 0 0,0 0 0,0 0 0,0 0 0,0 0 0,0 0 0,0 0 0,0 1 0,0-1 0,0 0 0,0 0 0,0 0 0,0 0 0,0 0 0,0 0 0,0 0 0,1 0 0,-1 0 0,0 1 0,0-1 0,0 0 0,0 0 0,0 0 0,0 0 0,0 0 0,0 0 0,0 0 0,0 0 0,0 0 0,0 0 0,1 0 0,-1 0 0,0 0 0,0 0 0,0 0 0,0 0 0,0 0 0,0 0 0,0 0 0,0 0 0,1 0 0,-1 0 0,0 0 0,0 0 0,0 0 0,0 0 0,0 0 0,0 0 0,0 0 0,0 0 0,0 0 0,1 0 0,-1 0 0,-22 8 0,-13 0 0,26-6 0,1-1 0,-1 1 0,0 1 0,1 0 0,0 0 0,0 0 0,0 1 0,0 1 0,1-1 0,-10 8 0,-5 5 0,0-1 0,-1 0 0,-1-2 0,-36 16 0,-15 8 0,68-34 0,1 1 0,0 0 0,0 0 0,0 0 0,0 0 0,1 1 0,0 0 0,0 0 0,0 1 0,1-1 0,0 1 0,0 0 0,1 0 0,0 1 0,0-1 0,1 0 0,0 1 0,0 0 0,-1 14 0,2-10 0,0-1 0,1 1 0,1-1 0,-1 1 0,2-1 0,0 1 0,0-1 0,1 0 0,1 0 0,-1 0 0,2 0 0,10 19 0,0-7 0,-2 1 0,17 41 0,-27-55 0,1 0 0,-1 1 0,-1 0 0,0-1 0,-1 1 0,0 0 0,0 0 0,-1 0 0,-2 16 0,1-22 0,0 0 0,0 0 0,0 0 0,-1 0 0,1-1 0,-1 1 0,0-1 0,-1 1 0,1-1 0,-1 0 0,0 0 0,0 0 0,-7 7 0,4-7 0,1 1 0,-1-1 0,0-1 0,0 1 0,0-1 0,-1 0 0,1 0 0,-14 3 0,-6-1 0,0-1 0,0-1 0,0-2 0,-32-1 0,31 0 0,-37-1-1365,43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9/6/2024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9/6/2024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9/6/2024</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9/6/2024</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9/6/2024</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9/6/2024</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9/6/2024</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4/132/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Rubber_duck_debugging#cite_note-cardboarddog-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https://en.wikipedia.org/wiki/Rubber_duck_debugging#cite_note-3" TargetMode="External"/><Relationship Id="rId4" Type="http://schemas.openxmlformats.org/officeDocument/2006/relationships/hyperlink" Target="https://en.wikipedia.org/wiki/Learning_by_teach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png"/><Relationship Id="rId14" Type="http://schemas.openxmlformats.org/officeDocument/2006/relationships/customXml" Target="../ink/ink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674817"/>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132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800" b="1" spc="-204" dirty="0">
                <a:latin typeface="Arial" panose="020B0604020202020204" pitchFamily="34" charset="0"/>
                <a:cs typeface="Arial" panose="020B0604020202020204" pitchFamily="34" charset="0"/>
              </a:rPr>
              <a:t>Basic Data Structures and Algorithms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grpSp>
        <p:nvGrpSpPr>
          <p:cNvPr id="6" name="object 6"/>
          <p:cNvGrpSpPr/>
          <p:nvPr/>
        </p:nvGrpSpPr>
        <p:grpSpPr>
          <a:xfrm>
            <a:off x="-6350" y="-6350"/>
            <a:ext cx="838835" cy="887730"/>
            <a:chOff x="-6350" y="-6350"/>
            <a:chExt cx="838835" cy="887730"/>
          </a:xfrm>
          <a:solidFill>
            <a:schemeClr val="accent5">
              <a:lumMod val="60000"/>
              <a:lumOff val="40000"/>
            </a:schemeClr>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sp>
        <p:nvSpPr>
          <p:cNvPr id="9" name="object 9"/>
          <p:cNvSpPr txBox="1"/>
          <p:nvPr/>
        </p:nvSpPr>
        <p:spPr>
          <a:xfrm>
            <a:off x="3962400" y="2780987"/>
            <a:ext cx="6177280"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Calibri"/>
                <a:cs typeface="Calibri"/>
              </a:rPr>
              <a:t>References, Debugging, Program 1</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a:t>
            </a:r>
            <a:r>
              <a:rPr lang="en-US" sz="2800" spc="-20" dirty="0">
                <a:latin typeface="Calibri"/>
                <a:cs typeface="Calibri"/>
              </a:rPr>
              <a:t> &amp; Iliana </a:t>
            </a:r>
            <a:r>
              <a:rPr lang="en-US" sz="2800" spc="-20" dirty="0" err="1">
                <a:latin typeface="Calibri"/>
                <a:cs typeface="Calibri"/>
              </a:rPr>
              <a:t>Castillon</a:t>
            </a:r>
            <a:r>
              <a:rPr sz="2800" spc="-20" dirty="0">
                <a:latin typeface="Calibri"/>
                <a:cs typeface="Calibri"/>
              </a:rPr>
              <a:t>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Fall 2024</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829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extLst>
                    <a:ext uri="{A12FA001-AC4F-418D-AE19-62706E023703}">
                      <ahyp:hlinkClr xmlns:ahyp="http://schemas.microsoft.com/office/drawing/2018/hyperlinkcolor" val="tx"/>
                    </a:ext>
                  </a:extLst>
                </a:hlinkClick>
              </a:rPr>
              <a:t>https://www.cs.montana.edu/pearsall/classes/fall2024/132/main.html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C04FBB9C-E24D-3808-E2F6-648CFB44AAC2}"/>
              </a:ext>
            </a:extLst>
          </p:cNvPr>
          <p:cNvSpPr txBox="1"/>
          <p:nvPr/>
        </p:nvSpPr>
        <p:spPr>
          <a:xfrm>
            <a:off x="6759620" y="6511579"/>
            <a:ext cx="3268844" cy="307777"/>
          </a:xfrm>
          <a:prstGeom prst="rect">
            <a:avLst/>
          </a:prstGeom>
          <a:noFill/>
        </p:spPr>
        <p:txBody>
          <a:bodyPr wrap="none" rtlCol="0">
            <a:spAutoFit/>
          </a:bodyPr>
          <a:lstStyle/>
          <a:p>
            <a:r>
              <a:rPr lang="en-US" sz="1400" dirty="0"/>
              <a:t>*All images are stolen from the internet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sp>
        <p:nvSpPr>
          <p:cNvPr id="8" name="TextBox 7">
            <a:extLst>
              <a:ext uri="{FF2B5EF4-FFF2-40B4-BE49-F238E27FC236}">
                <a16:creationId xmlns:a16="http://schemas.microsoft.com/office/drawing/2014/main" id="{41C5DABA-F03C-AD7D-1310-67BACDFDFB40}"/>
              </a:ext>
            </a:extLst>
          </p:cNvPr>
          <p:cNvSpPr txBox="1"/>
          <p:nvPr/>
        </p:nvSpPr>
        <p:spPr>
          <a:xfrm>
            <a:off x="216133" y="155800"/>
            <a:ext cx="9525000" cy="2862322"/>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ReferencesDemo</a:t>
            </a:r>
            <a:r>
              <a:rPr lang="en-US" sz="1800" dirty="0">
                <a:solidFill>
                  <a:srgbClr val="000000"/>
                </a:solidFill>
                <a:effectLst/>
                <a:latin typeface="Consolas" panose="020B0609020204030204" pitchFamily="49" charset="0"/>
              </a:rPr>
              <a:t> {</a:t>
            </a:r>
          </a:p>
          <a:p>
            <a:pPr lvl="1"/>
            <a:r>
              <a:rPr lang="en-US" b="1" dirty="0">
                <a:solidFill>
                  <a:srgbClr val="7F0055"/>
                </a:solidFill>
                <a:effectLst/>
                <a:latin typeface="Consolas" panose="020B0609020204030204" pitchFamily="49" charset="0"/>
              </a:rPr>
              <a:t>	public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static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void</a:t>
            </a:r>
            <a:r>
              <a:rPr lang="en-US" dirty="0">
                <a:solidFill>
                  <a:srgbClr val="000000"/>
                </a:solidFill>
                <a:effectLst/>
                <a:latin typeface="Consolas" panose="020B0609020204030204" pitchFamily="49" charset="0"/>
              </a:rPr>
              <a:t> main(String[] </a:t>
            </a:r>
            <a:r>
              <a:rPr lang="en-US" dirty="0" err="1">
                <a:solidFill>
                  <a:srgbClr val="6A3E3E"/>
                </a:solidFill>
                <a:effectLst/>
                <a:latin typeface="Consolas" panose="020B0609020204030204" pitchFamily="49" charset="0"/>
              </a:rPr>
              <a:t>args</a:t>
            </a:r>
            <a:r>
              <a:rPr lang="en-US" dirty="0">
                <a:solidFill>
                  <a:srgbClr val="000000"/>
                </a:solidFill>
                <a:effectLst/>
                <a:latin typeface="Consolas" panose="020B0609020204030204" pitchFamily="49" charset="0"/>
              </a:rPr>
              <a:t>) {</a:t>
            </a:r>
          </a:p>
          <a:p>
            <a:pPr lvl="1"/>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person1</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"Jim Bob"</a:t>
            </a:r>
            <a:r>
              <a:rPr lang="en-US" dirty="0">
                <a:solidFill>
                  <a:srgbClr val="000000"/>
                </a:solidFill>
                <a:effectLst/>
                <a:latin typeface="Consolas" panose="020B0609020204030204" pitchFamily="49" charset="0"/>
              </a:rPr>
              <a:t>, 44);</a:t>
            </a: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person2</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"Sally"</a:t>
            </a:r>
            <a:r>
              <a:rPr lang="en-US" dirty="0">
                <a:solidFill>
                  <a:srgbClr val="000000"/>
                </a:solidFill>
                <a:effectLst/>
                <a:latin typeface="Consolas" panose="020B0609020204030204" pitchFamily="49" charset="0"/>
              </a:rPr>
              <a:t>, 28);</a:t>
            </a:r>
          </a:p>
          <a:p>
            <a:pPr lvl="1"/>
            <a:r>
              <a:rPr lang="en-US" sz="1800" dirty="0">
                <a:solidFill>
                  <a:srgbClr val="6A3E3E"/>
                </a:solidFill>
                <a:effectLst/>
                <a:latin typeface="Consolas" panose="020B0609020204030204" pitchFamily="49" charset="0"/>
              </a:rPr>
              <a:t>		</a:t>
            </a:r>
            <a:endParaRPr lang="en-US" dirty="0">
              <a:solidFill>
                <a:srgbClr val="6A3E3E"/>
              </a:solidFill>
              <a:latin typeface="Consolas" panose="020B0609020204030204" pitchFamily="49" charset="0"/>
            </a:endParaRPr>
          </a:p>
          <a:p>
            <a:pPr lvl="1"/>
            <a:r>
              <a:rPr lang="en-US" sz="1800" dirty="0">
                <a:solidFill>
                  <a:srgbClr val="000000"/>
                </a:solidFill>
                <a:effectLst/>
                <a:latin typeface="Consolas" panose="020B0609020204030204" pitchFamily="49" charset="0"/>
              </a:rPr>
              <a:t>		Person </a:t>
            </a:r>
            <a:r>
              <a:rPr lang="en-US" sz="1800" dirty="0">
                <a:solidFill>
                  <a:srgbClr val="6A3E3E"/>
                </a:solidFill>
                <a:effectLst/>
                <a:latin typeface="Consolas" panose="020B0609020204030204" pitchFamily="49" charset="0"/>
              </a:rPr>
              <a:t>person3</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person1</a:t>
            </a:r>
            <a:r>
              <a:rPr lang="en-US" sz="1800" dirty="0">
                <a:solidFill>
                  <a:srgbClr val="000000"/>
                </a:solidFill>
                <a:effectLst/>
                <a:latin typeface="Consolas" panose="020B0609020204030204" pitchFamily="49" charset="0"/>
              </a:rPr>
              <a:t>;</a:t>
            </a:r>
          </a:p>
          <a:p>
            <a:pPr lvl="1"/>
            <a:r>
              <a:rPr lang="en-US" sz="1800" dirty="0">
                <a:solidFill>
                  <a:srgbClr val="6A3E3E"/>
                </a:solidFill>
                <a:effectLst/>
                <a:latin typeface="Consolas" panose="020B0609020204030204" pitchFamily="49" charset="0"/>
              </a:rPr>
              <a:t>		person1</a:t>
            </a:r>
            <a:r>
              <a:rPr lang="en-US" sz="1800" dirty="0">
                <a:solidFill>
                  <a:srgbClr val="000000"/>
                </a:solidFill>
                <a:effectLst/>
                <a:latin typeface="Consolas" panose="020B0609020204030204" pitchFamily="49" charset="0"/>
              </a:rPr>
              <a:t>.changeName(</a:t>
            </a:r>
            <a:r>
              <a:rPr lang="en-US" sz="1800" dirty="0">
                <a:solidFill>
                  <a:srgbClr val="2A00FF"/>
                </a:solidFill>
                <a:effectLst/>
                <a:latin typeface="Consolas" panose="020B0609020204030204" pitchFamily="49" charset="0"/>
              </a:rPr>
              <a:t>"test"</a:t>
            </a:r>
            <a:r>
              <a:rPr lang="en-US" sz="1800" dirty="0">
                <a:solidFill>
                  <a:srgbClr val="000000"/>
                </a:solidFill>
                <a:effectLst/>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F05518E-8EC5-76C1-74EA-D273441DB5F7}"/>
              </a:ext>
            </a:extLst>
          </p:cNvPr>
          <p:cNvSpPr txBox="1"/>
          <p:nvPr/>
        </p:nvSpPr>
        <p:spPr>
          <a:xfrm>
            <a:off x="123133" y="2923227"/>
            <a:ext cx="4916995" cy="1938992"/>
          </a:xfrm>
          <a:prstGeom prst="rect">
            <a:avLst/>
          </a:prstGeom>
          <a:noFill/>
        </p:spPr>
        <p:txBody>
          <a:bodyPr wrap="square" rtlCol="0">
            <a:spAutoFit/>
          </a:bodyPr>
          <a:lstStyle/>
          <a:p>
            <a:endParaRPr lang="en-US" sz="2000" i="1" dirty="0"/>
          </a:p>
          <a:p>
            <a:r>
              <a:rPr lang="en-US" sz="2000" i="1" dirty="0"/>
              <a:t>Suppose we create a new reference variable and link it to an existing object</a:t>
            </a:r>
          </a:p>
          <a:p>
            <a:endParaRPr lang="en-US" sz="2000" i="1" dirty="0"/>
          </a:p>
          <a:p>
            <a:r>
              <a:rPr lang="en-US" sz="2000" i="1" dirty="0">
                <a:latin typeface="Courier New" panose="02070309020205020404" pitchFamily="49" charset="0"/>
                <a:cs typeface="Courier New" panose="02070309020205020404" pitchFamily="49" charset="0"/>
              </a:rPr>
              <a:t>person3</a:t>
            </a:r>
            <a:r>
              <a:rPr lang="en-US" sz="2000" i="1" dirty="0"/>
              <a:t> is now pointing to </a:t>
            </a:r>
            <a:r>
              <a:rPr lang="en-US" sz="2000" i="1" u="sng" dirty="0"/>
              <a:t>same</a:t>
            </a:r>
            <a:r>
              <a:rPr lang="en-US" sz="2000" i="1" dirty="0"/>
              <a:t> object and </a:t>
            </a:r>
            <a:r>
              <a:rPr lang="en-US" sz="2000" i="1" dirty="0">
                <a:latin typeface="Courier New" panose="02070309020205020404" pitchFamily="49" charset="0"/>
                <a:cs typeface="Courier New" panose="02070309020205020404" pitchFamily="49" charset="0"/>
              </a:rPr>
              <a:t>person1</a:t>
            </a:r>
          </a:p>
        </p:txBody>
      </p:sp>
      <p:sp>
        <p:nvSpPr>
          <p:cNvPr id="10" name="Oval 9">
            <a:extLst>
              <a:ext uri="{FF2B5EF4-FFF2-40B4-BE49-F238E27FC236}">
                <a16:creationId xmlns:a16="http://schemas.microsoft.com/office/drawing/2014/main" id="{BC0BBCD3-FD43-50BE-708A-779171BECE48}"/>
              </a:ext>
            </a:extLst>
          </p:cNvPr>
          <p:cNvSpPr/>
          <p:nvPr/>
        </p:nvSpPr>
        <p:spPr>
          <a:xfrm>
            <a:off x="7848600" y="3579114"/>
            <a:ext cx="2743200" cy="2031325"/>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5EED8C21-141B-9C4C-32EA-EB0FEC73BB2A}"/>
              </a:ext>
            </a:extLst>
          </p:cNvPr>
          <p:cNvGraphicFramePr>
            <a:graphicFrameLocks noGrp="1"/>
          </p:cNvGraphicFramePr>
          <p:nvPr>
            <p:extLst>
              <p:ext uri="{D42A27DB-BD31-4B8C-83A1-F6EECF244321}">
                <p14:modId xmlns:p14="http://schemas.microsoft.com/office/powerpoint/2010/main" val="593610581"/>
              </p:ext>
            </p:extLst>
          </p:nvPr>
        </p:nvGraphicFramePr>
        <p:xfrm>
          <a:off x="8102600" y="4151747"/>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4" name="TextBox 13">
            <a:extLst>
              <a:ext uri="{FF2B5EF4-FFF2-40B4-BE49-F238E27FC236}">
                <a16:creationId xmlns:a16="http://schemas.microsoft.com/office/drawing/2014/main" id="{31AE7703-8B6A-25A1-6B9C-74160CBD8922}"/>
              </a:ext>
            </a:extLst>
          </p:cNvPr>
          <p:cNvSpPr txBox="1"/>
          <p:nvPr/>
        </p:nvSpPr>
        <p:spPr>
          <a:xfrm>
            <a:off x="5408953" y="3940387"/>
            <a:ext cx="1374094" cy="461665"/>
          </a:xfrm>
          <a:prstGeom prst="rect">
            <a:avLst/>
          </a:prstGeom>
          <a:noFill/>
        </p:spPr>
        <p:txBody>
          <a:bodyPr wrap="none" rtlCol="0">
            <a:spAutoFit/>
          </a:bodyPr>
          <a:lstStyle/>
          <a:p>
            <a:r>
              <a:rPr lang="en-US" sz="2400" dirty="0">
                <a:solidFill>
                  <a:srgbClr val="FF0000"/>
                </a:solidFill>
                <a:effectLst/>
                <a:latin typeface="Consolas" panose="020B0609020204030204" pitchFamily="49" charset="0"/>
              </a:rPr>
              <a:t>person1</a:t>
            </a:r>
            <a:endParaRPr lang="en-US" sz="2400" dirty="0">
              <a:solidFill>
                <a:srgbClr val="FF0000"/>
              </a:solidFill>
            </a:endParaRPr>
          </a:p>
        </p:txBody>
      </p:sp>
      <p:sp>
        <p:nvSpPr>
          <p:cNvPr id="17" name="Arrow: Right 16">
            <a:extLst>
              <a:ext uri="{FF2B5EF4-FFF2-40B4-BE49-F238E27FC236}">
                <a16:creationId xmlns:a16="http://schemas.microsoft.com/office/drawing/2014/main" id="{2818F077-1903-4938-E312-A69229147238}"/>
              </a:ext>
            </a:extLst>
          </p:cNvPr>
          <p:cNvSpPr/>
          <p:nvPr/>
        </p:nvSpPr>
        <p:spPr>
          <a:xfrm>
            <a:off x="6894005" y="4108520"/>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364A90-A533-6274-C1B7-D351A370F8B5}"/>
              </a:ext>
            </a:extLst>
          </p:cNvPr>
          <p:cNvPicPr>
            <a:picLocks noChangeAspect="1"/>
          </p:cNvPicPr>
          <p:nvPr/>
        </p:nvPicPr>
        <p:blipFill>
          <a:blip r:embed="rId3"/>
          <a:stretch>
            <a:fillRect/>
          </a:stretch>
        </p:blipFill>
        <p:spPr>
          <a:xfrm>
            <a:off x="7820526" y="1644854"/>
            <a:ext cx="4057792" cy="726966"/>
          </a:xfrm>
          <a:prstGeom prst="rect">
            <a:avLst/>
          </a:prstGeom>
          <a:ln>
            <a:solidFill>
              <a:schemeClr val="tx1"/>
            </a:solidFill>
          </a:ln>
        </p:spPr>
      </p:pic>
      <p:sp>
        <p:nvSpPr>
          <p:cNvPr id="2" name="TextBox 1">
            <a:extLst>
              <a:ext uri="{FF2B5EF4-FFF2-40B4-BE49-F238E27FC236}">
                <a16:creationId xmlns:a16="http://schemas.microsoft.com/office/drawing/2014/main" id="{C0C41CE1-281D-F36D-8318-CCA6CF7446D6}"/>
              </a:ext>
            </a:extLst>
          </p:cNvPr>
          <p:cNvSpPr txBox="1"/>
          <p:nvPr/>
        </p:nvSpPr>
        <p:spPr>
          <a:xfrm>
            <a:off x="151670" y="5236532"/>
            <a:ext cx="7148111" cy="369332"/>
          </a:xfrm>
          <a:prstGeom prst="rect">
            <a:avLst/>
          </a:prstGeom>
          <a:noFill/>
        </p:spPr>
        <p:txBody>
          <a:bodyPr wrap="none" rtlCol="0">
            <a:spAutoFit/>
          </a:bodyPr>
          <a:lstStyle/>
          <a:p>
            <a:r>
              <a:rPr lang="en-US" dirty="0"/>
              <a:t>Any changes to </a:t>
            </a:r>
            <a:r>
              <a:rPr lang="en-US" dirty="0">
                <a:latin typeface="Courier New" panose="02070309020205020404" pitchFamily="49" charset="0"/>
                <a:cs typeface="Courier New" panose="02070309020205020404" pitchFamily="49" charset="0"/>
              </a:rPr>
              <a:t>person1</a:t>
            </a:r>
            <a:r>
              <a:rPr lang="en-US" dirty="0"/>
              <a:t> will also update </a:t>
            </a:r>
            <a:r>
              <a:rPr lang="en-US" dirty="0">
                <a:latin typeface="Courier New" panose="02070309020205020404" pitchFamily="49" charset="0"/>
                <a:cs typeface="Courier New" panose="02070309020205020404" pitchFamily="49" charset="0"/>
              </a:rPr>
              <a:t>person3 </a:t>
            </a:r>
            <a:r>
              <a:rPr lang="en-US" dirty="0">
                <a:latin typeface="+mn-lt"/>
                <a:cs typeface="Courier New" panose="02070309020205020404" pitchFamily="49" charset="0"/>
              </a:rPr>
              <a:t>(and vice versa)</a:t>
            </a:r>
            <a:r>
              <a:rPr lang="en-US" dirty="0"/>
              <a:t> </a:t>
            </a:r>
          </a:p>
        </p:txBody>
      </p:sp>
      <p:sp>
        <p:nvSpPr>
          <p:cNvPr id="19" name="TextBox 18">
            <a:extLst>
              <a:ext uri="{FF2B5EF4-FFF2-40B4-BE49-F238E27FC236}">
                <a16:creationId xmlns:a16="http://schemas.microsoft.com/office/drawing/2014/main" id="{01E71168-D41C-424C-A2CF-E359C2EA5BD8}"/>
              </a:ext>
            </a:extLst>
          </p:cNvPr>
          <p:cNvSpPr txBox="1"/>
          <p:nvPr/>
        </p:nvSpPr>
        <p:spPr>
          <a:xfrm>
            <a:off x="5408953" y="4578476"/>
            <a:ext cx="1374094" cy="461665"/>
          </a:xfrm>
          <a:prstGeom prst="rect">
            <a:avLst/>
          </a:prstGeom>
          <a:noFill/>
        </p:spPr>
        <p:txBody>
          <a:bodyPr wrap="none" rtlCol="0">
            <a:spAutoFit/>
          </a:bodyPr>
          <a:lstStyle/>
          <a:p>
            <a:r>
              <a:rPr lang="en-US" sz="2400" dirty="0">
                <a:solidFill>
                  <a:srgbClr val="FF0000"/>
                </a:solidFill>
                <a:effectLst/>
                <a:latin typeface="Consolas" panose="020B0609020204030204" pitchFamily="49" charset="0"/>
              </a:rPr>
              <a:t>person3</a:t>
            </a:r>
            <a:endParaRPr lang="en-US" sz="2400" dirty="0">
              <a:solidFill>
                <a:srgbClr val="FF0000"/>
              </a:solidFill>
            </a:endParaRPr>
          </a:p>
        </p:txBody>
      </p:sp>
      <p:sp>
        <p:nvSpPr>
          <p:cNvPr id="20" name="Arrow: Right 19">
            <a:extLst>
              <a:ext uri="{FF2B5EF4-FFF2-40B4-BE49-F238E27FC236}">
                <a16:creationId xmlns:a16="http://schemas.microsoft.com/office/drawing/2014/main" id="{8E8249D8-A727-9213-8C7E-B52AD7CD7247}"/>
              </a:ext>
            </a:extLst>
          </p:cNvPr>
          <p:cNvSpPr/>
          <p:nvPr/>
        </p:nvSpPr>
        <p:spPr>
          <a:xfrm rot="20684327">
            <a:off x="6881463" y="4587034"/>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45E2A09-4B98-59B3-8F26-9E8D44C2A91E}"/>
              </a:ext>
            </a:extLst>
          </p:cNvPr>
          <p:cNvSpPr txBox="1"/>
          <p:nvPr/>
        </p:nvSpPr>
        <p:spPr>
          <a:xfrm>
            <a:off x="123133" y="5639036"/>
            <a:ext cx="7090403" cy="707886"/>
          </a:xfrm>
          <a:prstGeom prst="rect">
            <a:avLst/>
          </a:prstGeom>
          <a:noFill/>
        </p:spPr>
        <p:txBody>
          <a:bodyPr wrap="none" rtlCol="0">
            <a:spAutoFit/>
          </a:bodyPr>
          <a:lstStyle/>
          <a:p>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(person1.getName())  </a:t>
            </a:r>
            <a:r>
              <a:rPr lang="en-US" sz="2000" dirty="0">
                <a:sym typeface="Wingdings" panose="05000000000000000000" pitchFamily="2" charset="2"/>
              </a:rPr>
              <a:t> “test”</a:t>
            </a:r>
          </a:p>
          <a:p>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(person3.getName())  </a:t>
            </a:r>
            <a:r>
              <a:rPr lang="en-US" sz="2000" dirty="0">
                <a:sym typeface="Wingdings" panose="05000000000000000000" pitchFamily="2" charset="2"/>
              </a:rPr>
              <a:t> “test”</a:t>
            </a:r>
            <a:endParaRPr lang="en-US" sz="2000" dirty="0"/>
          </a:p>
        </p:txBody>
      </p:sp>
    </p:spTree>
    <p:extLst>
      <p:ext uri="{BB962C8B-B14F-4D97-AF65-F5344CB8AC3E}">
        <p14:creationId xmlns:p14="http://schemas.microsoft.com/office/powerpoint/2010/main" val="359220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sp>
        <p:nvSpPr>
          <p:cNvPr id="12" name="TextBox 11">
            <a:extLst>
              <a:ext uri="{FF2B5EF4-FFF2-40B4-BE49-F238E27FC236}">
                <a16:creationId xmlns:a16="http://schemas.microsoft.com/office/drawing/2014/main" id="{11FF8A23-7B73-B63B-F05F-4CB67FD6F3D9}"/>
              </a:ext>
            </a:extLst>
          </p:cNvPr>
          <p:cNvSpPr txBox="1"/>
          <p:nvPr/>
        </p:nvSpPr>
        <p:spPr>
          <a:xfrm>
            <a:off x="76200" y="76200"/>
            <a:ext cx="3461204" cy="584775"/>
          </a:xfrm>
          <a:prstGeom prst="rect">
            <a:avLst/>
          </a:prstGeom>
          <a:noFill/>
        </p:spPr>
        <p:txBody>
          <a:bodyPr wrap="none" rtlCol="0">
            <a:spAutoFit/>
          </a:bodyPr>
          <a:lstStyle/>
          <a:p>
            <a:r>
              <a:rPr lang="en-US" sz="3200" b="1" dirty="0"/>
              <a:t>Debugging Code</a:t>
            </a:r>
          </a:p>
        </p:txBody>
      </p:sp>
      <p:pic>
        <p:nvPicPr>
          <p:cNvPr id="6" name="Picture 5">
            <a:extLst>
              <a:ext uri="{FF2B5EF4-FFF2-40B4-BE49-F238E27FC236}">
                <a16:creationId xmlns:a16="http://schemas.microsoft.com/office/drawing/2014/main" id="{900F9F07-E6D9-446F-EF42-39D6D340F357}"/>
              </a:ext>
            </a:extLst>
          </p:cNvPr>
          <p:cNvPicPr>
            <a:picLocks noChangeAspect="1"/>
          </p:cNvPicPr>
          <p:nvPr/>
        </p:nvPicPr>
        <p:blipFill>
          <a:blip r:embed="rId3"/>
          <a:stretch>
            <a:fillRect/>
          </a:stretch>
        </p:blipFill>
        <p:spPr>
          <a:xfrm>
            <a:off x="152400" y="1219200"/>
            <a:ext cx="5587115" cy="4167988"/>
          </a:xfrm>
          <a:prstGeom prst="rect">
            <a:avLst/>
          </a:prstGeom>
        </p:spPr>
      </p:pic>
      <p:sp>
        <p:nvSpPr>
          <p:cNvPr id="7" name="TextBox 6">
            <a:extLst>
              <a:ext uri="{FF2B5EF4-FFF2-40B4-BE49-F238E27FC236}">
                <a16:creationId xmlns:a16="http://schemas.microsoft.com/office/drawing/2014/main" id="{C0A7999D-43F9-0E4A-9E58-682B2DA6FA8E}"/>
              </a:ext>
            </a:extLst>
          </p:cNvPr>
          <p:cNvSpPr txBox="1"/>
          <p:nvPr/>
        </p:nvSpPr>
        <p:spPr>
          <a:xfrm>
            <a:off x="6553200" y="533400"/>
            <a:ext cx="4114800" cy="1200329"/>
          </a:xfrm>
          <a:prstGeom prst="rect">
            <a:avLst/>
          </a:prstGeom>
          <a:noFill/>
        </p:spPr>
        <p:txBody>
          <a:bodyPr wrap="square" rtlCol="0">
            <a:spAutoFit/>
          </a:bodyPr>
          <a:lstStyle/>
          <a:p>
            <a:r>
              <a:rPr lang="en-US" dirty="0"/>
              <a:t>Our IDE has a super nifty </a:t>
            </a:r>
            <a:r>
              <a:rPr lang="en-US" b="1" dirty="0"/>
              <a:t>debugger</a:t>
            </a:r>
            <a:r>
              <a:rPr lang="en-US" dirty="0"/>
              <a:t>, which allows us to pause our code, and then step through each line in the control flow.</a:t>
            </a:r>
          </a:p>
        </p:txBody>
      </p:sp>
      <p:sp>
        <p:nvSpPr>
          <p:cNvPr id="8" name="TextBox 7">
            <a:extLst>
              <a:ext uri="{FF2B5EF4-FFF2-40B4-BE49-F238E27FC236}">
                <a16:creationId xmlns:a16="http://schemas.microsoft.com/office/drawing/2014/main" id="{B79F5477-3ED8-8FFE-9E37-2103520DACFF}"/>
              </a:ext>
            </a:extLst>
          </p:cNvPr>
          <p:cNvSpPr txBox="1"/>
          <p:nvPr/>
        </p:nvSpPr>
        <p:spPr>
          <a:xfrm>
            <a:off x="6324600" y="2057400"/>
            <a:ext cx="4744864" cy="1477328"/>
          </a:xfrm>
          <a:prstGeom prst="rect">
            <a:avLst/>
          </a:prstGeom>
          <a:noFill/>
        </p:spPr>
        <p:txBody>
          <a:bodyPr wrap="square" rtlCol="0">
            <a:spAutoFit/>
          </a:bodyPr>
          <a:lstStyle/>
          <a:p>
            <a:r>
              <a:rPr lang="en-US" dirty="0"/>
              <a:t>The first thing to do is to place a </a:t>
            </a:r>
            <a:r>
              <a:rPr lang="en-US" b="1" dirty="0"/>
              <a:t>breakpoint, </a:t>
            </a:r>
            <a:r>
              <a:rPr lang="en-US" dirty="0"/>
              <a:t> which is where execution will pause at, and debugging will begin</a:t>
            </a:r>
          </a:p>
          <a:p>
            <a:pPr marL="285750" indent="-285750">
              <a:buFont typeface="Arial" panose="020B0604020202020204" pitchFamily="34" charset="0"/>
              <a:buChar char="•"/>
            </a:pPr>
            <a:r>
              <a:rPr lang="en-US" dirty="0"/>
              <a:t>Usually you try to place the breakpoint where you think things are going wrong</a:t>
            </a:r>
          </a:p>
        </p:txBody>
      </p:sp>
      <p:pic>
        <p:nvPicPr>
          <p:cNvPr id="10" name="Picture 9">
            <a:extLst>
              <a:ext uri="{FF2B5EF4-FFF2-40B4-BE49-F238E27FC236}">
                <a16:creationId xmlns:a16="http://schemas.microsoft.com/office/drawing/2014/main" id="{DC3D5403-6773-2BF8-394A-CCDAD5D404C0}"/>
              </a:ext>
            </a:extLst>
          </p:cNvPr>
          <p:cNvPicPr>
            <a:picLocks noChangeAspect="1"/>
          </p:cNvPicPr>
          <p:nvPr/>
        </p:nvPicPr>
        <p:blipFill>
          <a:blip r:embed="rId4"/>
          <a:stretch>
            <a:fillRect/>
          </a:stretch>
        </p:blipFill>
        <p:spPr>
          <a:xfrm>
            <a:off x="6121400" y="3998694"/>
            <a:ext cx="4214283" cy="674285"/>
          </a:xfrm>
          <a:prstGeom prst="rect">
            <a:avLst/>
          </a:prstGeom>
        </p:spPr>
      </p:pic>
      <p:sp>
        <p:nvSpPr>
          <p:cNvPr id="11" name="TextBox 10">
            <a:extLst>
              <a:ext uri="{FF2B5EF4-FFF2-40B4-BE49-F238E27FC236}">
                <a16:creationId xmlns:a16="http://schemas.microsoft.com/office/drawing/2014/main" id="{3CDD0062-B2A5-E775-BE9A-23465A5B2505}"/>
              </a:ext>
            </a:extLst>
          </p:cNvPr>
          <p:cNvSpPr txBox="1"/>
          <p:nvPr/>
        </p:nvSpPr>
        <p:spPr>
          <a:xfrm>
            <a:off x="5638800" y="4695841"/>
            <a:ext cx="5340543" cy="923330"/>
          </a:xfrm>
          <a:prstGeom prst="rect">
            <a:avLst/>
          </a:prstGeom>
          <a:noFill/>
        </p:spPr>
        <p:txBody>
          <a:bodyPr wrap="square" rtlCol="0">
            <a:spAutoFit/>
          </a:bodyPr>
          <a:lstStyle/>
          <a:p>
            <a:r>
              <a:rPr lang="en-US" dirty="0"/>
              <a:t>Then, press the little green bug icon next to the play button, which will run the debugger and stop at your breakpoint</a:t>
            </a:r>
          </a:p>
        </p:txBody>
      </p:sp>
      <p:pic>
        <p:nvPicPr>
          <p:cNvPr id="18" name="Picture 17">
            <a:extLst>
              <a:ext uri="{FF2B5EF4-FFF2-40B4-BE49-F238E27FC236}">
                <a16:creationId xmlns:a16="http://schemas.microsoft.com/office/drawing/2014/main" id="{368FB565-3CB7-4D2D-E942-3F85E5125D9D}"/>
              </a:ext>
            </a:extLst>
          </p:cNvPr>
          <p:cNvPicPr>
            <a:picLocks noChangeAspect="1"/>
          </p:cNvPicPr>
          <p:nvPr/>
        </p:nvPicPr>
        <p:blipFill>
          <a:blip r:embed="rId5"/>
          <a:stretch>
            <a:fillRect/>
          </a:stretch>
        </p:blipFill>
        <p:spPr>
          <a:xfrm>
            <a:off x="152400" y="5749462"/>
            <a:ext cx="3317875" cy="592676"/>
          </a:xfrm>
          <a:prstGeom prst="rect">
            <a:avLst/>
          </a:prstGeom>
        </p:spPr>
      </p:pic>
      <p:sp>
        <p:nvSpPr>
          <p:cNvPr id="19" name="TextBox 18">
            <a:extLst>
              <a:ext uri="{FF2B5EF4-FFF2-40B4-BE49-F238E27FC236}">
                <a16:creationId xmlns:a16="http://schemas.microsoft.com/office/drawing/2014/main" id="{6FD67E41-86A8-1A53-9142-A6480FDC2DC5}"/>
              </a:ext>
            </a:extLst>
          </p:cNvPr>
          <p:cNvSpPr txBox="1"/>
          <p:nvPr/>
        </p:nvSpPr>
        <p:spPr>
          <a:xfrm>
            <a:off x="3470275" y="5995251"/>
            <a:ext cx="8032968" cy="369332"/>
          </a:xfrm>
          <a:prstGeom prst="rect">
            <a:avLst/>
          </a:prstGeom>
          <a:noFill/>
        </p:spPr>
        <p:txBody>
          <a:bodyPr wrap="none" rtlCol="0">
            <a:spAutoFit/>
          </a:bodyPr>
          <a:lstStyle/>
          <a:p>
            <a:r>
              <a:rPr lang="en-US" dirty="0"/>
              <a:t>Use the “step into” and “step over” buttons to start walking through your code</a:t>
            </a:r>
          </a:p>
        </p:txBody>
      </p:sp>
    </p:spTree>
    <p:extLst>
      <p:ext uri="{BB962C8B-B14F-4D97-AF65-F5344CB8AC3E}">
        <p14:creationId xmlns:p14="http://schemas.microsoft.com/office/powerpoint/2010/main" val="163369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sp>
        <p:nvSpPr>
          <p:cNvPr id="12" name="TextBox 11">
            <a:extLst>
              <a:ext uri="{FF2B5EF4-FFF2-40B4-BE49-F238E27FC236}">
                <a16:creationId xmlns:a16="http://schemas.microsoft.com/office/drawing/2014/main" id="{11FF8A23-7B73-B63B-F05F-4CB67FD6F3D9}"/>
              </a:ext>
            </a:extLst>
          </p:cNvPr>
          <p:cNvSpPr txBox="1"/>
          <p:nvPr/>
        </p:nvSpPr>
        <p:spPr>
          <a:xfrm>
            <a:off x="76200" y="76200"/>
            <a:ext cx="3461204" cy="584775"/>
          </a:xfrm>
          <a:prstGeom prst="rect">
            <a:avLst/>
          </a:prstGeom>
          <a:noFill/>
        </p:spPr>
        <p:txBody>
          <a:bodyPr wrap="none" rtlCol="0">
            <a:spAutoFit/>
          </a:bodyPr>
          <a:lstStyle/>
          <a:p>
            <a:r>
              <a:rPr lang="en-US" sz="3200" b="1" dirty="0"/>
              <a:t>Debugging Code</a:t>
            </a:r>
          </a:p>
        </p:txBody>
      </p:sp>
      <p:sp>
        <p:nvSpPr>
          <p:cNvPr id="13" name="TextBox 12">
            <a:extLst>
              <a:ext uri="{FF2B5EF4-FFF2-40B4-BE49-F238E27FC236}">
                <a16:creationId xmlns:a16="http://schemas.microsoft.com/office/drawing/2014/main" id="{EB640BE5-F902-00B8-FAA0-A61C5AEDC970}"/>
              </a:ext>
            </a:extLst>
          </p:cNvPr>
          <p:cNvSpPr txBox="1"/>
          <p:nvPr/>
        </p:nvSpPr>
        <p:spPr>
          <a:xfrm>
            <a:off x="1905000" y="982944"/>
            <a:ext cx="6858000" cy="646331"/>
          </a:xfrm>
          <a:prstGeom prst="rect">
            <a:avLst/>
          </a:prstGeom>
          <a:noFill/>
        </p:spPr>
        <p:txBody>
          <a:bodyPr wrap="square" rtlCol="0">
            <a:spAutoFit/>
          </a:bodyPr>
          <a:lstStyle/>
          <a:p>
            <a:r>
              <a:rPr lang="en-US" dirty="0"/>
              <a:t>Our IDE has a super slick debugger built in to it. I highly recommend learning how to use the debugger tool (see lecture)</a:t>
            </a:r>
          </a:p>
        </p:txBody>
      </p:sp>
      <p:sp>
        <p:nvSpPr>
          <p:cNvPr id="14" name="TextBox 13">
            <a:extLst>
              <a:ext uri="{FF2B5EF4-FFF2-40B4-BE49-F238E27FC236}">
                <a16:creationId xmlns:a16="http://schemas.microsoft.com/office/drawing/2014/main" id="{3854699E-75E0-8F20-1558-6E92E46231EC}"/>
              </a:ext>
            </a:extLst>
          </p:cNvPr>
          <p:cNvSpPr txBox="1"/>
          <p:nvPr/>
        </p:nvSpPr>
        <p:spPr>
          <a:xfrm>
            <a:off x="152400" y="2133600"/>
            <a:ext cx="3789820" cy="461665"/>
          </a:xfrm>
          <a:prstGeom prst="rect">
            <a:avLst/>
          </a:prstGeom>
          <a:noFill/>
        </p:spPr>
        <p:txBody>
          <a:bodyPr wrap="none" rtlCol="0">
            <a:spAutoFit/>
          </a:bodyPr>
          <a:lstStyle/>
          <a:p>
            <a:r>
              <a:rPr lang="en-US" sz="2400" b="1" dirty="0"/>
              <a:t>Rubber Duck Debugging</a:t>
            </a:r>
          </a:p>
        </p:txBody>
      </p:sp>
      <p:sp>
        <p:nvSpPr>
          <p:cNvPr id="16" name="TextBox 15">
            <a:extLst>
              <a:ext uri="{FF2B5EF4-FFF2-40B4-BE49-F238E27FC236}">
                <a16:creationId xmlns:a16="http://schemas.microsoft.com/office/drawing/2014/main" id="{C156BC1C-39B1-70A4-15C1-0CD79D518DAC}"/>
              </a:ext>
            </a:extLst>
          </p:cNvPr>
          <p:cNvSpPr txBox="1"/>
          <p:nvPr/>
        </p:nvSpPr>
        <p:spPr>
          <a:xfrm>
            <a:off x="533400" y="2913728"/>
            <a:ext cx="9372600" cy="2308324"/>
          </a:xfrm>
          <a:prstGeom prst="rect">
            <a:avLst/>
          </a:prstGeom>
          <a:noFill/>
        </p:spPr>
        <p:txBody>
          <a:bodyPr wrap="square">
            <a:spAutoFit/>
          </a:bodyPr>
          <a:lstStyle/>
          <a:p>
            <a:r>
              <a:rPr lang="en-US" b="0" i="0" dirty="0">
                <a:solidFill>
                  <a:srgbClr val="202122"/>
                </a:solidFill>
                <a:effectLst/>
                <a:latin typeface="Arial" panose="020B0604020202020204" pitchFamily="34" charset="0"/>
              </a:rPr>
              <a:t>Many programmers have had the experience of explaining a problem to someone else, possibly even to someone who knows nothing about programming, and then hitting upon the solution in the process of explaining the problem. In describing what the code is supposed to do and observing what it actually does, any incongruity between these two becomes apparent.</a:t>
            </a:r>
            <a:r>
              <a:rPr lang="en-US" b="0" i="0" u="none" strike="noStrike" baseline="30000" dirty="0">
                <a:solidFill>
                  <a:srgbClr val="3366CC"/>
                </a:solidFill>
                <a:effectLst/>
                <a:latin typeface="Arial" panose="020B0604020202020204" pitchFamily="34" charset="0"/>
                <a:hlinkClick r:id="rId3"/>
              </a:rPr>
              <a:t>[2]</a:t>
            </a:r>
            <a:r>
              <a:rPr lang="en-US" b="0" i="0" dirty="0">
                <a:solidFill>
                  <a:srgbClr val="202122"/>
                </a:solidFill>
                <a:effectLst/>
                <a:latin typeface="Arial" panose="020B0604020202020204" pitchFamily="34" charset="0"/>
              </a:rPr>
              <a:t> More generally, teaching a subject forces its evaluation from different perspectives and </a:t>
            </a:r>
            <a:r>
              <a:rPr lang="en-US" b="0" i="0" u="none" strike="noStrike" dirty="0">
                <a:solidFill>
                  <a:srgbClr val="3366CC"/>
                </a:solidFill>
                <a:effectLst/>
                <a:latin typeface="Arial" panose="020B0604020202020204" pitchFamily="34" charset="0"/>
                <a:hlinkClick r:id="rId4" tooltip="Learning by teaching"/>
              </a:rPr>
              <a:t>can provide a deeper understanding</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5"/>
              </a:rPr>
              <a:t>[3]</a:t>
            </a:r>
            <a:r>
              <a:rPr lang="en-US" b="0" i="0" dirty="0">
                <a:solidFill>
                  <a:srgbClr val="202122"/>
                </a:solidFill>
                <a:effectLst/>
                <a:latin typeface="Arial" panose="020B0604020202020204" pitchFamily="34" charset="0"/>
              </a:rPr>
              <a:t> By using an inanimate object, the programmer can try to accomplish this without having to interrupt anyone else, and with better results than have been observed from merely thinking aloud without an audience.</a:t>
            </a:r>
            <a:endParaRPr lang="en-US" dirty="0"/>
          </a:p>
        </p:txBody>
      </p:sp>
      <p:sp>
        <p:nvSpPr>
          <p:cNvPr id="17" name="TextBox 16">
            <a:extLst>
              <a:ext uri="{FF2B5EF4-FFF2-40B4-BE49-F238E27FC236}">
                <a16:creationId xmlns:a16="http://schemas.microsoft.com/office/drawing/2014/main" id="{BD0175CA-55D0-8F5D-0605-A263D6F94082}"/>
              </a:ext>
            </a:extLst>
          </p:cNvPr>
          <p:cNvSpPr txBox="1"/>
          <p:nvPr/>
        </p:nvSpPr>
        <p:spPr>
          <a:xfrm>
            <a:off x="533400" y="5355849"/>
            <a:ext cx="1941557" cy="369332"/>
          </a:xfrm>
          <a:prstGeom prst="rect">
            <a:avLst/>
          </a:prstGeom>
          <a:noFill/>
        </p:spPr>
        <p:txBody>
          <a:bodyPr wrap="none" rtlCol="0">
            <a:spAutoFit/>
          </a:bodyPr>
          <a:lstStyle/>
          <a:p>
            <a:r>
              <a:rPr lang="en-US" i="1" dirty="0"/>
              <a:t>(From Wikipedia)</a:t>
            </a:r>
          </a:p>
        </p:txBody>
      </p:sp>
      <p:pic>
        <p:nvPicPr>
          <p:cNvPr id="3074" name="Picture 2">
            <a:extLst>
              <a:ext uri="{FF2B5EF4-FFF2-40B4-BE49-F238E27FC236}">
                <a16:creationId xmlns:a16="http://schemas.microsoft.com/office/drawing/2014/main" id="{AE7E4047-CD80-4CB1-EE38-C2426F21E9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0" y="358140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88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2" name="TextBox 1">
            <a:extLst>
              <a:ext uri="{FF2B5EF4-FFF2-40B4-BE49-F238E27FC236}">
                <a16:creationId xmlns:a16="http://schemas.microsoft.com/office/drawing/2014/main" id="{3995CD9B-8BAC-B8E8-105D-4FC2196382D5}"/>
              </a:ext>
            </a:extLst>
          </p:cNvPr>
          <p:cNvSpPr txBox="1"/>
          <p:nvPr/>
        </p:nvSpPr>
        <p:spPr>
          <a:xfrm>
            <a:off x="152400" y="73967"/>
            <a:ext cx="2411238" cy="461665"/>
          </a:xfrm>
          <a:prstGeom prst="rect">
            <a:avLst/>
          </a:prstGeom>
          <a:noFill/>
        </p:spPr>
        <p:txBody>
          <a:bodyPr wrap="none" rtlCol="0">
            <a:spAutoFit/>
          </a:bodyPr>
          <a:lstStyle/>
          <a:p>
            <a:r>
              <a:rPr lang="en-US" sz="2400" dirty="0"/>
              <a:t>Announcements</a:t>
            </a:r>
          </a:p>
        </p:txBody>
      </p:sp>
      <p:sp>
        <p:nvSpPr>
          <p:cNvPr id="7" name="TextBox 6">
            <a:extLst>
              <a:ext uri="{FF2B5EF4-FFF2-40B4-BE49-F238E27FC236}">
                <a16:creationId xmlns:a16="http://schemas.microsoft.com/office/drawing/2014/main" id="{D729B941-0C63-A88D-4B20-D09DCD9EDA91}"/>
              </a:ext>
            </a:extLst>
          </p:cNvPr>
          <p:cNvSpPr txBox="1"/>
          <p:nvPr/>
        </p:nvSpPr>
        <p:spPr>
          <a:xfrm>
            <a:off x="381000" y="1676400"/>
            <a:ext cx="5438578"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Program 1 posted, due Friday 9/20 @ 11:59 PM</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Lab 3 will be posted shortly after class today</a:t>
            </a:r>
          </a:p>
        </p:txBody>
      </p:sp>
      <p:pic>
        <p:nvPicPr>
          <p:cNvPr id="8" name="Picture 7">
            <a:extLst>
              <a:ext uri="{FF2B5EF4-FFF2-40B4-BE49-F238E27FC236}">
                <a16:creationId xmlns:a16="http://schemas.microsoft.com/office/drawing/2014/main" id="{9FD9206E-CE1F-413F-56C5-6336140BEA9A}"/>
              </a:ext>
            </a:extLst>
          </p:cNvPr>
          <p:cNvPicPr>
            <a:picLocks noChangeAspect="1"/>
          </p:cNvPicPr>
          <p:nvPr/>
        </p:nvPicPr>
        <p:blipFill>
          <a:blip r:embed="rId3"/>
          <a:stretch>
            <a:fillRect/>
          </a:stretch>
        </p:blipFill>
        <p:spPr>
          <a:xfrm>
            <a:off x="7315200" y="2209800"/>
            <a:ext cx="4343400" cy="3991778"/>
          </a:xfrm>
          <a:prstGeom prst="rect">
            <a:avLst/>
          </a:prstGeom>
          <a:ln>
            <a:solidFill>
              <a:schemeClr val="tx1"/>
            </a:solidFill>
          </a:ln>
        </p:spPr>
      </p:pic>
    </p:spTree>
    <p:extLst>
      <p:ext uri="{BB962C8B-B14F-4D97-AF65-F5344CB8AC3E}">
        <p14:creationId xmlns:p14="http://schemas.microsoft.com/office/powerpoint/2010/main" val="226468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7" name="Rectangle 6">
            <a:extLst>
              <a:ext uri="{FF2B5EF4-FFF2-40B4-BE49-F238E27FC236}">
                <a16:creationId xmlns:a16="http://schemas.microsoft.com/office/drawing/2014/main" id="{E3C7B3F5-B48F-8927-89D3-0F583DDCEF83}"/>
              </a:ext>
            </a:extLst>
          </p:cNvPr>
          <p:cNvSpPr/>
          <p:nvPr/>
        </p:nvSpPr>
        <p:spPr>
          <a:xfrm>
            <a:off x="3200400" y="1788414"/>
            <a:ext cx="5334000" cy="2438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Program 1</a:t>
            </a:r>
          </a:p>
        </p:txBody>
      </p:sp>
    </p:spTree>
    <p:extLst>
      <p:ext uri="{BB962C8B-B14F-4D97-AF65-F5344CB8AC3E}">
        <p14:creationId xmlns:p14="http://schemas.microsoft.com/office/powerpoint/2010/main" val="11254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pic>
        <p:nvPicPr>
          <p:cNvPr id="6" name="Picture 5">
            <a:extLst>
              <a:ext uri="{FF2B5EF4-FFF2-40B4-BE49-F238E27FC236}">
                <a16:creationId xmlns:a16="http://schemas.microsoft.com/office/drawing/2014/main" id="{77B6329E-8B3E-575E-43FB-EBEB426F7F5A}"/>
              </a:ext>
            </a:extLst>
          </p:cNvPr>
          <p:cNvPicPr>
            <a:picLocks noChangeAspect="1"/>
          </p:cNvPicPr>
          <p:nvPr/>
        </p:nvPicPr>
        <p:blipFill>
          <a:blip r:embed="rId3"/>
          <a:stretch>
            <a:fillRect/>
          </a:stretch>
        </p:blipFill>
        <p:spPr>
          <a:xfrm>
            <a:off x="76200" y="685800"/>
            <a:ext cx="7276630" cy="4333875"/>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BA49ACB6-278F-C088-5B06-C96CFC710A44}"/>
                  </a:ext>
                </a:extLst>
              </p14:cNvPr>
              <p14:cNvContentPartPr/>
              <p14:nvPr/>
            </p14:nvContentPartPr>
            <p14:xfrm>
              <a:off x="4873346" y="1966275"/>
              <a:ext cx="412920" cy="410760"/>
            </p14:xfrm>
          </p:contentPart>
        </mc:Choice>
        <mc:Fallback>
          <p:pic>
            <p:nvPicPr>
              <p:cNvPr id="7" name="Ink 6">
                <a:extLst>
                  <a:ext uri="{FF2B5EF4-FFF2-40B4-BE49-F238E27FC236}">
                    <a16:creationId xmlns:a16="http://schemas.microsoft.com/office/drawing/2014/main" id="{BA49ACB6-278F-C088-5B06-C96CFC710A44}"/>
                  </a:ext>
                </a:extLst>
              </p:cNvPr>
              <p:cNvPicPr/>
              <p:nvPr/>
            </p:nvPicPr>
            <p:blipFill>
              <a:blip r:embed="rId5"/>
              <a:stretch>
                <a:fillRect/>
              </a:stretch>
            </p:blipFill>
            <p:spPr>
              <a:xfrm>
                <a:off x="4864706" y="1957275"/>
                <a:ext cx="43056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8FFBD8D8-8461-2BBB-D071-11683A310E46}"/>
                  </a:ext>
                </a:extLst>
              </p14:cNvPr>
              <p14:cNvContentPartPr/>
              <p14:nvPr/>
            </p14:nvContentPartPr>
            <p14:xfrm>
              <a:off x="5576426" y="3926475"/>
              <a:ext cx="551880" cy="477000"/>
            </p14:xfrm>
          </p:contentPart>
        </mc:Choice>
        <mc:Fallback>
          <p:pic>
            <p:nvPicPr>
              <p:cNvPr id="8" name="Ink 7">
                <a:extLst>
                  <a:ext uri="{FF2B5EF4-FFF2-40B4-BE49-F238E27FC236}">
                    <a16:creationId xmlns:a16="http://schemas.microsoft.com/office/drawing/2014/main" id="{8FFBD8D8-8461-2BBB-D071-11683A310E46}"/>
                  </a:ext>
                </a:extLst>
              </p:cNvPr>
              <p:cNvPicPr/>
              <p:nvPr/>
            </p:nvPicPr>
            <p:blipFill>
              <a:blip r:embed="rId7"/>
              <a:stretch>
                <a:fillRect/>
              </a:stretch>
            </p:blipFill>
            <p:spPr>
              <a:xfrm>
                <a:off x="5567426" y="3917835"/>
                <a:ext cx="569520" cy="494640"/>
              </a:xfrm>
              <a:prstGeom prst="rect">
                <a:avLst/>
              </a:prstGeom>
            </p:spPr>
          </p:pic>
        </mc:Fallback>
      </mc:AlternateContent>
      <p:grpSp>
        <p:nvGrpSpPr>
          <p:cNvPr id="11" name="Group 10">
            <a:extLst>
              <a:ext uri="{FF2B5EF4-FFF2-40B4-BE49-F238E27FC236}">
                <a16:creationId xmlns:a16="http://schemas.microsoft.com/office/drawing/2014/main" id="{B11ECF5E-BEDF-0355-B928-C83A4B30FEBD}"/>
              </a:ext>
            </a:extLst>
          </p:cNvPr>
          <p:cNvGrpSpPr/>
          <p:nvPr/>
        </p:nvGrpSpPr>
        <p:grpSpPr>
          <a:xfrm>
            <a:off x="4866146" y="3559995"/>
            <a:ext cx="334440" cy="346680"/>
            <a:chOff x="4866146" y="3559995"/>
            <a:chExt cx="334440" cy="346680"/>
          </a:xfrm>
        </p:grpSpPr>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795A816F-2B9A-AA84-3575-3E92073ED2B8}"/>
                    </a:ext>
                  </a:extLst>
                </p14:cNvPr>
                <p14:cNvContentPartPr/>
                <p14:nvPr/>
              </p14:nvContentPartPr>
              <p14:xfrm>
                <a:off x="4866146" y="3598515"/>
                <a:ext cx="334440" cy="308160"/>
              </p14:xfrm>
            </p:contentPart>
          </mc:Choice>
          <mc:Fallback>
            <p:pic>
              <p:nvPicPr>
                <p:cNvPr id="9" name="Ink 8">
                  <a:extLst>
                    <a:ext uri="{FF2B5EF4-FFF2-40B4-BE49-F238E27FC236}">
                      <a16:creationId xmlns:a16="http://schemas.microsoft.com/office/drawing/2014/main" id="{795A816F-2B9A-AA84-3575-3E92073ED2B8}"/>
                    </a:ext>
                  </a:extLst>
                </p:cNvPr>
                <p:cNvPicPr/>
                <p:nvPr/>
              </p:nvPicPr>
              <p:blipFill>
                <a:blip r:embed="rId9"/>
                <a:stretch>
                  <a:fillRect/>
                </a:stretch>
              </p:blipFill>
              <p:spPr>
                <a:xfrm>
                  <a:off x="4857146" y="3589515"/>
                  <a:ext cx="35208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1DD2CD6E-B6A4-2124-489D-B4947ECD6205}"/>
                    </a:ext>
                  </a:extLst>
                </p14:cNvPr>
                <p14:cNvContentPartPr/>
                <p14:nvPr/>
              </p14:nvContentPartPr>
              <p14:xfrm>
                <a:off x="4917266" y="3559995"/>
                <a:ext cx="199080" cy="344880"/>
              </p14:xfrm>
            </p:contentPart>
          </mc:Choice>
          <mc:Fallback>
            <p:pic>
              <p:nvPicPr>
                <p:cNvPr id="10" name="Ink 9">
                  <a:extLst>
                    <a:ext uri="{FF2B5EF4-FFF2-40B4-BE49-F238E27FC236}">
                      <a16:creationId xmlns:a16="http://schemas.microsoft.com/office/drawing/2014/main" id="{1DD2CD6E-B6A4-2124-489D-B4947ECD6205}"/>
                    </a:ext>
                  </a:extLst>
                </p:cNvPr>
                <p:cNvPicPr/>
                <p:nvPr/>
              </p:nvPicPr>
              <p:blipFill>
                <a:blip r:embed="rId11"/>
                <a:stretch>
                  <a:fillRect/>
                </a:stretch>
              </p:blipFill>
              <p:spPr>
                <a:xfrm>
                  <a:off x="4908266" y="3550995"/>
                  <a:ext cx="216720" cy="362520"/>
                </a:xfrm>
                <a:prstGeom prst="rect">
                  <a:avLst/>
                </a:prstGeom>
              </p:spPr>
            </p:pic>
          </mc:Fallback>
        </mc:AlternateContent>
      </p:grpSp>
      <p:sp>
        <p:nvSpPr>
          <p:cNvPr id="18" name="TextBox 17">
            <a:extLst>
              <a:ext uri="{FF2B5EF4-FFF2-40B4-BE49-F238E27FC236}">
                <a16:creationId xmlns:a16="http://schemas.microsoft.com/office/drawing/2014/main" id="{77F4220C-D24D-FD41-2F1C-2F763E5E3C8F}"/>
              </a:ext>
            </a:extLst>
          </p:cNvPr>
          <p:cNvSpPr txBox="1"/>
          <p:nvPr/>
        </p:nvSpPr>
        <p:spPr>
          <a:xfrm>
            <a:off x="7696200" y="609600"/>
            <a:ext cx="4191000" cy="923330"/>
          </a:xfrm>
          <a:prstGeom prst="rect">
            <a:avLst/>
          </a:prstGeom>
          <a:noFill/>
        </p:spPr>
        <p:txBody>
          <a:bodyPr wrap="square" rtlCol="0">
            <a:spAutoFit/>
          </a:bodyPr>
          <a:lstStyle/>
          <a:p>
            <a:r>
              <a:rPr lang="en-US" dirty="0"/>
              <a:t>When comparing two objects, the == operator will check if the two reference values are pointing to the same object</a:t>
            </a:r>
          </a:p>
        </p:txBody>
      </p:sp>
      <p:sp>
        <p:nvSpPr>
          <p:cNvPr id="19" name="TextBox 18">
            <a:extLst>
              <a:ext uri="{FF2B5EF4-FFF2-40B4-BE49-F238E27FC236}">
                <a16:creationId xmlns:a16="http://schemas.microsoft.com/office/drawing/2014/main" id="{B6A5DF23-7A36-EC22-673C-8459B03A4E57}"/>
              </a:ext>
            </a:extLst>
          </p:cNvPr>
          <p:cNvSpPr txBox="1"/>
          <p:nvPr/>
        </p:nvSpPr>
        <p:spPr>
          <a:xfrm>
            <a:off x="7696200" y="1764151"/>
            <a:ext cx="3429000" cy="1200329"/>
          </a:xfrm>
          <a:prstGeom prst="rect">
            <a:avLst/>
          </a:prstGeom>
          <a:noFill/>
        </p:spPr>
        <p:txBody>
          <a:bodyPr wrap="square" rtlCol="0">
            <a:spAutoFit/>
          </a:bodyPr>
          <a:lstStyle/>
          <a:p>
            <a:r>
              <a:rPr lang="en-US" dirty="0"/>
              <a:t>When using </a:t>
            </a:r>
            <a:r>
              <a:rPr lang="en-US" b="1" dirty="0"/>
              <a:t>string literals</a:t>
            </a:r>
            <a:r>
              <a:rPr lang="en-US" dirty="0"/>
              <a:t>, Java won’t create two separate objects for each string, so sometimes == will work</a:t>
            </a:r>
          </a:p>
        </p:txBody>
      </p:sp>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D7B63D94-EB3A-6766-C855-C9F3DC1908AC}"/>
                  </a:ext>
                </a:extLst>
              </p14:cNvPr>
              <p14:cNvContentPartPr/>
              <p14:nvPr/>
            </p14:nvContentPartPr>
            <p14:xfrm>
              <a:off x="3713426" y="1282995"/>
              <a:ext cx="266040" cy="648720"/>
            </p14:xfrm>
          </p:contentPart>
        </mc:Choice>
        <mc:Fallback>
          <p:pic>
            <p:nvPicPr>
              <p:cNvPr id="20" name="Ink 19">
                <a:extLst>
                  <a:ext uri="{FF2B5EF4-FFF2-40B4-BE49-F238E27FC236}">
                    <a16:creationId xmlns:a16="http://schemas.microsoft.com/office/drawing/2014/main" id="{D7B63D94-EB3A-6766-C855-C9F3DC1908AC}"/>
                  </a:ext>
                </a:extLst>
              </p:cNvPr>
              <p:cNvPicPr/>
              <p:nvPr/>
            </p:nvPicPr>
            <p:blipFill>
              <a:blip r:embed="rId13"/>
              <a:stretch>
                <a:fillRect/>
              </a:stretch>
            </p:blipFill>
            <p:spPr>
              <a:xfrm>
                <a:off x="3707306" y="1276875"/>
                <a:ext cx="278280" cy="660960"/>
              </a:xfrm>
              <a:prstGeom prst="rect">
                <a:avLst/>
              </a:prstGeom>
            </p:spPr>
          </p:pic>
        </mc:Fallback>
      </mc:AlternateContent>
      <p:sp>
        <p:nvSpPr>
          <p:cNvPr id="21" name="TextBox 20">
            <a:extLst>
              <a:ext uri="{FF2B5EF4-FFF2-40B4-BE49-F238E27FC236}">
                <a16:creationId xmlns:a16="http://schemas.microsoft.com/office/drawing/2014/main" id="{99E2108F-2A0F-33C3-0DF2-96300B758436}"/>
              </a:ext>
            </a:extLst>
          </p:cNvPr>
          <p:cNvSpPr txBox="1"/>
          <p:nvPr/>
        </p:nvSpPr>
        <p:spPr>
          <a:xfrm>
            <a:off x="3979466" y="1387434"/>
            <a:ext cx="1736373" cy="369332"/>
          </a:xfrm>
          <a:prstGeom prst="rect">
            <a:avLst/>
          </a:prstGeom>
          <a:noFill/>
        </p:spPr>
        <p:txBody>
          <a:bodyPr wrap="none" rtlCol="0">
            <a:spAutoFit/>
          </a:bodyPr>
          <a:lstStyle/>
          <a:p>
            <a:r>
              <a:rPr lang="en-US" b="1" dirty="0"/>
              <a:t>String Literals</a:t>
            </a:r>
          </a:p>
        </p:txBody>
      </p:sp>
      <mc:AlternateContent xmlns:mc="http://schemas.openxmlformats.org/markup-compatibility/2006">
        <mc:Choice xmlns:p14="http://schemas.microsoft.com/office/powerpoint/2010/main" Requires="p14">
          <p:contentPart p14:bwMode="auto" r:id="rId14">
            <p14:nvContentPartPr>
              <p14:cNvPr id="29" name="Ink 28">
                <a:extLst>
                  <a:ext uri="{FF2B5EF4-FFF2-40B4-BE49-F238E27FC236}">
                    <a16:creationId xmlns:a16="http://schemas.microsoft.com/office/drawing/2014/main" id="{74B1F453-57DD-590E-E6DC-0A6A1C3268FA}"/>
                  </a:ext>
                </a:extLst>
              </p14:cNvPr>
              <p14:cNvContentPartPr/>
              <p14:nvPr/>
            </p14:nvContentPartPr>
            <p14:xfrm>
              <a:off x="5310386" y="2642420"/>
              <a:ext cx="266040" cy="648720"/>
            </p14:xfrm>
          </p:contentPart>
        </mc:Choice>
        <mc:Fallback>
          <p:pic>
            <p:nvPicPr>
              <p:cNvPr id="29" name="Ink 28">
                <a:extLst>
                  <a:ext uri="{FF2B5EF4-FFF2-40B4-BE49-F238E27FC236}">
                    <a16:creationId xmlns:a16="http://schemas.microsoft.com/office/drawing/2014/main" id="{74B1F453-57DD-590E-E6DC-0A6A1C3268FA}"/>
                  </a:ext>
                </a:extLst>
              </p:cNvPr>
              <p:cNvPicPr/>
              <p:nvPr/>
            </p:nvPicPr>
            <p:blipFill>
              <a:blip r:embed="rId13"/>
              <a:stretch>
                <a:fillRect/>
              </a:stretch>
            </p:blipFill>
            <p:spPr>
              <a:xfrm>
                <a:off x="5304266" y="2636300"/>
                <a:ext cx="278280" cy="660960"/>
              </a:xfrm>
              <a:prstGeom prst="rect">
                <a:avLst/>
              </a:prstGeom>
            </p:spPr>
          </p:pic>
        </mc:Fallback>
      </mc:AlternateContent>
      <p:sp>
        <p:nvSpPr>
          <p:cNvPr id="30" name="TextBox 29">
            <a:extLst>
              <a:ext uri="{FF2B5EF4-FFF2-40B4-BE49-F238E27FC236}">
                <a16:creationId xmlns:a16="http://schemas.microsoft.com/office/drawing/2014/main" id="{1E48ADCA-807A-AC9D-8A58-E022A0B2381B}"/>
              </a:ext>
            </a:extLst>
          </p:cNvPr>
          <p:cNvSpPr txBox="1"/>
          <p:nvPr/>
        </p:nvSpPr>
        <p:spPr>
          <a:xfrm>
            <a:off x="5576426" y="2746859"/>
            <a:ext cx="1762021" cy="369332"/>
          </a:xfrm>
          <a:prstGeom prst="rect">
            <a:avLst/>
          </a:prstGeom>
          <a:noFill/>
        </p:spPr>
        <p:txBody>
          <a:bodyPr wrap="none" rtlCol="0">
            <a:spAutoFit/>
          </a:bodyPr>
          <a:lstStyle/>
          <a:p>
            <a:r>
              <a:rPr lang="en-US" b="1" dirty="0"/>
              <a:t>String Objects</a:t>
            </a:r>
          </a:p>
        </p:txBody>
      </p:sp>
      <p:sp>
        <p:nvSpPr>
          <p:cNvPr id="31" name="TextBox 30">
            <a:extLst>
              <a:ext uri="{FF2B5EF4-FFF2-40B4-BE49-F238E27FC236}">
                <a16:creationId xmlns:a16="http://schemas.microsoft.com/office/drawing/2014/main" id="{EED5743C-7FC5-5C69-91B0-66EA5282AA51}"/>
              </a:ext>
            </a:extLst>
          </p:cNvPr>
          <p:cNvSpPr txBox="1"/>
          <p:nvPr/>
        </p:nvSpPr>
        <p:spPr>
          <a:xfrm>
            <a:off x="7659757" y="3464810"/>
            <a:ext cx="4117796" cy="923330"/>
          </a:xfrm>
          <a:prstGeom prst="rect">
            <a:avLst/>
          </a:prstGeom>
          <a:noFill/>
        </p:spPr>
        <p:txBody>
          <a:bodyPr wrap="square" rtlCol="0">
            <a:spAutoFit/>
          </a:bodyPr>
          <a:lstStyle/>
          <a:p>
            <a:r>
              <a:rPr lang="en-US" dirty="0"/>
              <a:t>If we make them </a:t>
            </a:r>
            <a:r>
              <a:rPr lang="en-US" b="1" dirty="0"/>
              <a:t>String objects</a:t>
            </a:r>
            <a:r>
              <a:rPr lang="en-US" dirty="0"/>
              <a:t>, now == will not work because these are two different String objects</a:t>
            </a:r>
          </a:p>
        </p:txBody>
      </p:sp>
      <p:sp>
        <p:nvSpPr>
          <p:cNvPr id="32" name="TextBox 31">
            <a:extLst>
              <a:ext uri="{FF2B5EF4-FFF2-40B4-BE49-F238E27FC236}">
                <a16:creationId xmlns:a16="http://schemas.microsoft.com/office/drawing/2014/main" id="{84441DB8-3E79-3D81-8B5E-1C8D752B5360}"/>
              </a:ext>
            </a:extLst>
          </p:cNvPr>
          <p:cNvSpPr txBox="1"/>
          <p:nvPr/>
        </p:nvSpPr>
        <p:spPr>
          <a:xfrm>
            <a:off x="457200" y="5565839"/>
            <a:ext cx="7279557" cy="400110"/>
          </a:xfrm>
          <a:prstGeom prst="rect">
            <a:avLst/>
          </a:prstGeom>
          <a:noFill/>
        </p:spPr>
        <p:txBody>
          <a:bodyPr wrap="none" rtlCol="0">
            <a:spAutoFit/>
          </a:bodyPr>
          <a:lstStyle/>
          <a:p>
            <a:r>
              <a:rPr lang="en-US" sz="2000" dirty="0"/>
              <a:t>When comparing Strings, you should still always use </a:t>
            </a:r>
            <a:r>
              <a:rPr lang="en-US" sz="2000" b="1" dirty="0"/>
              <a:t>.equals()</a:t>
            </a:r>
          </a:p>
        </p:txBody>
      </p:sp>
    </p:spTree>
    <p:extLst>
      <p:ext uri="{BB962C8B-B14F-4D97-AF65-F5344CB8AC3E}">
        <p14:creationId xmlns:p14="http://schemas.microsoft.com/office/powerpoint/2010/main" val="312240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8" name="TextBox 7">
            <a:extLst>
              <a:ext uri="{FF2B5EF4-FFF2-40B4-BE49-F238E27FC236}">
                <a16:creationId xmlns:a16="http://schemas.microsoft.com/office/drawing/2014/main" id="{41C5DABA-F03C-AD7D-1310-67BACDFDFB40}"/>
              </a:ext>
            </a:extLst>
          </p:cNvPr>
          <p:cNvSpPr txBox="1"/>
          <p:nvPr/>
        </p:nvSpPr>
        <p:spPr>
          <a:xfrm>
            <a:off x="685800" y="685800"/>
            <a:ext cx="9525000" cy="2031325"/>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ReferencesDemo</a:t>
            </a:r>
            <a:r>
              <a:rPr lang="en-US" sz="1800" dirty="0">
                <a:solidFill>
                  <a:srgbClr val="000000"/>
                </a:solidFill>
                <a:effectLst/>
                <a:latin typeface="Consolas" panose="020B0609020204030204" pitchFamily="49" charset="0"/>
              </a:rPr>
              <a:t> {</a:t>
            </a:r>
          </a:p>
          <a:p>
            <a:pPr lvl="1"/>
            <a:r>
              <a:rPr lang="en-US" b="1" dirty="0">
                <a:solidFill>
                  <a:srgbClr val="7F0055"/>
                </a:solidFill>
                <a:effectLst/>
                <a:latin typeface="Consolas" panose="020B0609020204030204" pitchFamily="49" charset="0"/>
              </a:rPr>
              <a:t>	public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static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void</a:t>
            </a:r>
            <a:r>
              <a:rPr lang="en-US" dirty="0">
                <a:solidFill>
                  <a:srgbClr val="000000"/>
                </a:solidFill>
                <a:effectLst/>
                <a:latin typeface="Consolas" panose="020B0609020204030204" pitchFamily="49" charset="0"/>
              </a:rPr>
              <a:t> main(String[] </a:t>
            </a:r>
            <a:r>
              <a:rPr lang="en-US" dirty="0" err="1">
                <a:solidFill>
                  <a:srgbClr val="6A3E3E"/>
                </a:solidFill>
                <a:effectLst/>
                <a:latin typeface="Consolas" panose="020B0609020204030204" pitchFamily="49" charset="0"/>
              </a:rPr>
              <a:t>args</a:t>
            </a:r>
            <a:r>
              <a:rPr lang="en-US" dirty="0">
                <a:solidFill>
                  <a:srgbClr val="000000"/>
                </a:solidFill>
                <a:effectLst/>
                <a:latin typeface="Consolas" panose="020B0609020204030204" pitchFamily="49" charset="0"/>
              </a:rPr>
              <a:t>) {</a:t>
            </a:r>
          </a:p>
          <a:p>
            <a:pPr lvl="1"/>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person1</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"Jim Bob"</a:t>
            </a:r>
            <a:r>
              <a:rPr lang="en-US" dirty="0">
                <a:solidFill>
                  <a:srgbClr val="000000"/>
                </a:solidFill>
                <a:effectLst/>
                <a:latin typeface="Consolas" panose="020B0609020204030204" pitchFamily="49" charset="0"/>
              </a:rPr>
              <a:t>, 44);</a:t>
            </a: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person2</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"Sally"</a:t>
            </a:r>
            <a:r>
              <a:rPr lang="en-US" dirty="0">
                <a:solidFill>
                  <a:srgbClr val="000000"/>
                </a:solidFill>
                <a:effectLst/>
                <a:latin typeface="Consolas" panose="020B0609020204030204" pitchFamily="49" charset="0"/>
              </a:rPr>
              <a:t>, 28);</a:t>
            </a:r>
          </a:p>
          <a:p>
            <a:pPr lvl="1"/>
            <a:r>
              <a:rPr lang="en-US"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F05518E-8EC5-76C1-74EA-D273441DB5F7}"/>
              </a:ext>
            </a:extLst>
          </p:cNvPr>
          <p:cNvSpPr txBox="1"/>
          <p:nvPr/>
        </p:nvSpPr>
        <p:spPr>
          <a:xfrm>
            <a:off x="381000" y="3179422"/>
            <a:ext cx="617989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person1</a:t>
            </a:r>
            <a:r>
              <a:rPr lang="en-US" dirty="0"/>
              <a:t> and </a:t>
            </a:r>
            <a:r>
              <a:rPr lang="en-US" dirty="0">
                <a:latin typeface="Courier New" panose="02070309020205020404" pitchFamily="49" charset="0"/>
                <a:cs typeface="Courier New" panose="02070309020205020404" pitchFamily="49" charset="0"/>
              </a:rPr>
              <a:t>person2</a:t>
            </a:r>
            <a:r>
              <a:rPr lang="en-US" dirty="0"/>
              <a:t> are </a:t>
            </a:r>
            <a:r>
              <a:rPr lang="en-US" b="1" u="sng" dirty="0"/>
              <a:t>references</a:t>
            </a:r>
            <a:r>
              <a:rPr lang="en-US" dirty="0"/>
              <a:t> to a Person object</a:t>
            </a:r>
          </a:p>
        </p:txBody>
      </p:sp>
      <p:sp>
        <p:nvSpPr>
          <p:cNvPr id="10" name="Oval 9">
            <a:extLst>
              <a:ext uri="{FF2B5EF4-FFF2-40B4-BE49-F238E27FC236}">
                <a16:creationId xmlns:a16="http://schemas.microsoft.com/office/drawing/2014/main" id="{BC0BBCD3-FD43-50BE-708A-779171BECE48}"/>
              </a:ext>
            </a:extLst>
          </p:cNvPr>
          <p:cNvSpPr/>
          <p:nvPr/>
        </p:nvSpPr>
        <p:spPr>
          <a:xfrm>
            <a:off x="7848600" y="3579114"/>
            <a:ext cx="2743200" cy="203132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5EED8C21-141B-9C4C-32EA-EB0FEC73BB2A}"/>
              </a:ext>
            </a:extLst>
          </p:cNvPr>
          <p:cNvGraphicFramePr>
            <a:graphicFrameLocks noGrp="1"/>
          </p:cNvGraphicFramePr>
          <p:nvPr>
            <p:extLst>
              <p:ext uri="{D42A27DB-BD31-4B8C-83A1-F6EECF244321}">
                <p14:modId xmlns:p14="http://schemas.microsoft.com/office/powerpoint/2010/main" val="14219331"/>
              </p:ext>
            </p:extLst>
          </p:nvPr>
        </p:nvGraphicFramePr>
        <p:xfrm>
          <a:off x="8102600" y="4151747"/>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“Jim 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2" name="Oval 11">
            <a:extLst>
              <a:ext uri="{FF2B5EF4-FFF2-40B4-BE49-F238E27FC236}">
                <a16:creationId xmlns:a16="http://schemas.microsoft.com/office/drawing/2014/main" id="{5632FC1F-89F7-6D1F-16F2-78F50CF35311}"/>
              </a:ext>
            </a:extLst>
          </p:cNvPr>
          <p:cNvSpPr/>
          <p:nvPr/>
        </p:nvSpPr>
        <p:spPr>
          <a:xfrm>
            <a:off x="228600" y="4387125"/>
            <a:ext cx="2743200" cy="203132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1">
            <a:extLst>
              <a:ext uri="{FF2B5EF4-FFF2-40B4-BE49-F238E27FC236}">
                <a16:creationId xmlns:a16="http://schemas.microsoft.com/office/drawing/2014/main" id="{D537A580-B522-BD62-D15F-402B1B07E747}"/>
              </a:ext>
            </a:extLst>
          </p:cNvPr>
          <p:cNvGraphicFramePr>
            <a:graphicFrameLocks noGrp="1"/>
          </p:cNvGraphicFramePr>
          <p:nvPr>
            <p:extLst>
              <p:ext uri="{D42A27DB-BD31-4B8C-83A1-F6EECF244321}">
                <p14:modId xmlns:p14="http://schemas.microsoft.com/office/powerpoint/2010/main" val="1607868574"/>
              </p:ext>
            </p:extLst>
          </p:nvPr>
        </p:nvGraphicFramePr>
        <p:xfrm>
          <a:off x="482600" y="4959758"/>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“Sally”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4" name="TextBox 13">
            <a:extLst>
              <a:ext uri="{FF2B5EF4-FFF2-40B4-BE49-F238E27FC236}">
                <a16:creationId xmlns:a16="http://schemas.microsoft.com/office/drawing/2014/main" id="{31AE7703-8B6A-25A1-6B9C-74160CBD8922}"/>
              </a:ext>
            </a:extLst>
          </p:cNvPr>
          <p:cNvSpPr txBox="1"/>
          <p:nvPr/>
        </p:nvSpPr>
        <p:spPr>
          <a:xfrm>
            <a:off x="5408953" y="3940387"/>
            <a:ext cx="1374094" cy="461665"/>
          </a:xfrm>
          <a:prstGeom prst="rect">
            <a:avLst/>
          </a:prstGeom>
          <a:noFill/>
        </p:spPr>
        <p:txBody>
          <a:bodyPr wrap="none" rtlCol="0">
            <a:spAutoFit/>
          </a:bodyPr>
          <a:lstStyle/>
          <a:p>
            <a:r>
              <a:rPr lang="en-US" sz="2400" dirty="0">
                <a:solidFill>
                  <a:srgbClr val="6A3E3E"/>
                </a:solidFill>
                <a:effectLst/>
                <a:latin typeface="Consolas" panose="020B0609020204030204" pitchFamily="49" charset="0"/>
              </a:rPr>
              <a:t>person1</a:t>
            </a:r>
            <a:endParaRPr lang="en-US" sz="2400" dirty="0"/>
          </a:p>
        </p:txBody>
      </p:sp>
      <p:sp>
        <p:nvSpPr>
          <p:cNvPr id="16" name="TextBox 15">
            <a:extLst>
              <a:ext uri="{FF2B5EF4-FFF2-40B4-BE49-F238E27FC236}">
                <a16:creationId xmlns:a16="http://schemas.microsoft.com/office/drawing/2014/main" id="{627A7E48-49B7-E585-C65D-83E6AC6B04AB}"/>
              </a:ext>
            </a:extLst>
          </p:cNvPr>
          <p:cNvSpPr txBox="1"/>
          <p:nvPr/>
        </p:nvSpPr>
        <p:spPr>
          <a:xfrm>
            <a:off x="4086728" y="5004395"/>
            <a:ext cx="6124072" cy="461665"/>
          </a:xfrm>
          <a:prstGeom prst="rect">
            <a:avLst/>
          </a:prstGeom>
          <a:noFill/>
        </p:spPr>
        <p:txBody>
          <a:bodyPr wrap="square">
            <a:spAutoFit/>
          </a:bodyPr>
          <a:lstStyle/>
          <a:p>
            <a:r>
              <a:rPr lang="en-US" sz="2400" dirty="0">
                <a:solidFill>
                  <a:srgbClr val="6A3E3E"/>
                </a:solidFill>
                <a:effectLst/>
                <a:latin typeface="Consolas" panose="020B0609020204030204" pitchFamily="49" charset="0"/>
              </a:rPr>
              <a:t>person2</a:t>
            </a:r>
            <a:endParaRPr lang="en-US" sz="2400" dirty="0"/>
          </a:p>
        </p:txBody>
      </p:sp>
      <p:sp>
        <p:nvSpPr>
          <p:cNvPr id="17" name="Arrow: Right 16">
            <a:extLst>
              <a:ext uri="{FF2B5EF4-FFF2-40B4-BE49-F238E27FC236}">
                <a16:creationId xmlns:a16="http://schemas.microsoft.com/office/drawing/2014/main" id="{2818F077-1903-4938-E312-A69229147238}"/>
              </a:ext>
            </a:extLst>
          </p:cNvPr>
          <p:cNvSpPr/>
          <p:nvPr/>
        </p:nvSpPr>
        <p:spPr>
          <a:xfrm>
            <a:off x="6894005" y="4108520"/>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DF4D9ABE-CB87-D358-56BB-2C9D560AE6D7}"/>
              </a:ext>
            </a:extLst>
          </p:cNvPr>
          <p:cNvSpPr/>
          <p:nvPr/>
        </p:nvSpPr>
        <p:spPr>
          <a:xfrm rot="11166565">
            <a:off x="3223760" y="5115109"/>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05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8" name="TextBox 7">
            <a:extLst>
              <a:ext uri="{FF2B5EF4-FFF2-40B4-BE49-F238E27FC236}">
                <a16:creationId xmlns:a16="http://schemas.microsoft.com/office/drawing/2014/main" id="{41C5DABA-F03C-AD7D-1310-67BACDFDFB40}"/>
              </a:ext>
            </a:extLst>
          </p:cNvPr>
          <p:cNvSpPr txBox="1"/>
          <p:nvPr/>
        </p:nvSpPr>
        <p:spPr>
          <a:xfrm>
            <a:off x="685800" y="685800"/>
            <a:ext cx="9525000" cy="2585323"/>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ReferencesDemo</a:t>
            </a:r>
            <a:r>
              <a:rPr lang="en-US" sz="1800" dirty="0">
                <a:solidFill>
                  <a:srgbClr val="000000"/>
                </a:solidFill>
                <a:effectLst/>
                <a:latin typeface="Consolas" panose="020B0609020204030204" pitchFamily="49" charset="0"/>
              </a:rPr>
              <a:t> {</a:t>
            </a:r>
          </a:p>
          <a:p>
            <a:pPr lvl="1"/>
            <a:r>
              <a:rPr lang="en-US" b="1" dirty="0">
                <a:solidFill>
                  <a:srgbClr val="7F0055"/>
                </a:solidFill>
                <a:effectLst/>
                <a:latin typeface="Consolas" panose="020B0609020204030204" pitchFamily="49" charset="0"/>
              </a:rPr>
              <a:t>	public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static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void</a:t>
            </a:r>
            <a:r>
              <a:rPr lang="en-US" dirty="0">
                <a:solidFill>
                  <a:srgbClr val="000000"/>
                </a:solidFill>
                <a:effectLst/>
                <a:latin typeface="Consolas" panose="020B0609020204030204" pitchFamily="49" charset="0"/>
              </a:rPr>
              <a:t> main(String[] </a:t>
            </a:r>
            <a:r>
              <a:rPr lang="en-US" dirty="0" err="1">
                <a:solidFill>
                  <a:srgbClr val="6A3E3E"/>
                </a:solidFill>
                <a:effectLst/>
                <a:latin typeface="Consolas" panose="020B0609020204030204" pitchFamily="49" charset="0"/>
              </a:rPr>
              <a:t>args</a:t>
            </a:r>
            <a:r>
              <a:rPr lang="en-US" dirty="0">
                <a:solidFill>
                  <a:srgbClr val="000000"/>
                </a:solidFill>
                <a:effectLst/>
                <a:latin typeface="Consolas" panose="020B0609020204030204" pitchFamily="49" charset="0"/>
              </a:rPr>
              <a:t>) {</a:t>
            </a:r>
          </a:p>
          <a:p>
            <a:pPr lvl="1"/>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person1</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"Jim Bob"</a:t>
            </a:r>
            <a:r>
              <a:rPr lang="en-US" dirty="0">
                <a:solidFill>
                  <a:srgbClr val="000000"/>
                </a:solidFill>
                <a:effectLst/>
                <a:latin typeface="Consolas" panose="020B0609020204030204" pitchFamily="49" charset="0"/>
              </a:rPr>
              <a:t>, 44);</a:t>
            </a: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person2</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"Sally"</a:t>
            </a:r>
            <a:r>
              <a:rPr lang="en-US" dirty="0">
                <a:solidFill>
                  <a:srgbClr val="000000"/>
                </a:solidFill>
                <a:effectLst/>
                <a:latin typeface="Consolas" panose="020B0609020204030204" pitchFamily="49" charset="0"/>
              </a:rPr>
              <a:t>, 28);</a:t>
            </a:r>
          </a:p>
          <a:p>
            <a:pPr lvl="1"/>
            <a:r>
              <a:rPr lang="en-US" sz="1800" dirty="0">
                <a:solidFill>
                  <a:srgbClr val="6A3E3E"/>
                </a:solidFill>
                <a:effectLst/>
                <a:latin typeface="Consolas" panose="020B0609020204030204" pitchFamily="49" charset="0"/>
              </a:rPr>
              <a:t>		person1</a:t>
            </a:r>
            <a:r>
              <a:rPr lang="en-US" sz="1800" dirty="0">
                <a:solidFill>
                  <a:srgbClr val="000000"/>
                </a:solidFill>
                <a:effectLst/>
                <a:latin typeface="Consolas" panose="020B0609020204030204" pitchFamily="49" charset="0"/>
              </a:rPr>
              <a:t>.changeName(</a:t>
            </a:r>
            <a:r>
              <a:rPr lang="en-US" sz="1800" dirty="0">
                <a:solidFill>
                  <a:srgbClr val="2A00FF"/>
                </a:solidFill>
                <a:effectLst/>
                <a:latin typeface="Consolas" panose="020B0609020204030204" pitchFamily="49" charset="0"/>
              </a:rPr>
              <a:t>"Jack"</a:t>
            </a:r>
            <a:r>
              <a:rPr lang="en-US" sz="1800" dirty="0">
                <a:solidFill>
                  <a:srgbClr val="000000"/>
                </a:solidFill>
                <a:effectLst/>
                <a:latin typeface="Consolas" panose="020B0609020204030204" pitchFamily="49" charset="0"/>
              </a:rPr>
              <a:t>);</a:t>
            </a:r>
          </a:p>
          <a:p>
            <a:pPr lvl="1"/>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F05518E-8EC5-76C1-74EA-D273441DB5F7}"/>
              </a:ext>
            </a:extLst>
          </p:cNvPr>
          <p:cNvSpPr txBox="1"/>
          <p:nvPr/>
        </p:nvSpPr>
        <p:spPr>
          <a:xfrm>
            <a:off x="381000" y="3179422"/>
            <a:ext cx="617989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person1</a:t>
            </a:r>
            <a:r>
              <a:rPr lang="en-US" dirty="0"/>
              <a:t> and </a:t>
            </a:r>
            <a:r>
              <a:rPr lang="en-US" dirty="0">
                <a:latin typeface="Courier New" panose="02070309020205020404" pitchFamily="49" charset="0"/>
                <a:cs typeface="Courier New" panose="02070309020205020404" pitchFamily="49" charset="0"/>
              </a:rPr>
              <a:t>person2</a:t>
            </a:r>
            <a:r>
              <a:rPr lang="en-US" dirty="0"/>
              <a:t> are </a:t>
            </a:r>
            <a:r>
              <a:rPr lang="en-US" b="1" u="sng" dirty="0"/>
              <a:t>references</a:t>
            </a:r>
            <a:r>
              <a:rPr lang="en-US" dirty="0"/>
              <a:t> to a Person object</a:t>
            </a:r>
          </a:p>
        </p:txBody>
      </p:sp>
      <p:sp>
        <p:nvSpPr>
          <p:cNvPr id="10" name="Oval 9">
            <a:extLst>
              <a:ext uri="{FF2B5EF4-FFF2-40B4-BE49-F238E27FC236}">
                <a16:creationId xmlns:a16="http://schemas.microsoft.com/office/drawing/2014/main" id="{BC0BBCD3-FD43-50BE-708A-779171BECE48}"/>
              </a:ext>
            </a:extLst>
          </p:cNvPr>
          <p:cNvSpPr/>
          <p:nvPr/>
        </p:nvSpPr>
        <p:spPr>
          <a:xfrm>
            <a:off x="7848600" y="3579114"/>
            <a:ext cx="2743200" cy="2031325"/>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5EED8C21-141B-9C4C-32EA-EB0FEC73BB2A}"/>
              </a:ext>
            </a:extLst>
          </p:cNvPr>
          <p:cNvGraphicFramePr>
            <a:graphicFrameLocks noGrp="1"/>
          </p:cNvGraphicFramePr>
          <p:nvPr/>
        </p:nvGraphicFramePr>
        <p:xfrm>
          <a:off x="8102600" y="4151747"/>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“Jim 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2" name="Oval 11">
            <a:extLst>
              <a:ext uri="{FF2B5EF4-FFF2-40B4-BE49-F238E27FC236}">
                <a16:creationId xmlns:a16="http://schemas.microsoft.com/office/drawing/2014/main" id="{5632FC1F-89F7-6D1F-16F2-78F50CF35311}"/>
              </a:ext>
            </a:extLst>
          </p:cNvPr>
          <p:cNvSpPr/>
          <p:nvPr/>
        </p:nvSpPr>
        <p:spPr>
          <a:xfrm>
            <a:off x="228600" y="4387125"/>
            <a:ext cx="2743200" cy="203132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1">
            <a:extLst>
              <a:ext uri="{FF2B5EF4-FFF2-40B4-BE49-F238E27FC236}">
                <a16:creationId xmlns:a16="http://schemas.microsoft.com/office/drawing/2014/main" id="{D537A580-B522-BD62-D15F-402B1B07E747}"/>
              </a:ext>
            </a:extLst>
          </p:cNvPr>
          <p:cNvGraphicFramePr>
            <a:graphicFrameLocks noGrp="1"/>
          </p:cNvGraphicFramePr>
          <p:nvPr/>
        </p:nvGraphicFramePr>
        <p:xfrm>
          <a:off x="482600" y="4959758"/>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“Sally”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4" name="TextBox 13">
            <a:extLst>
              <a:ext uri="{FF2B5EF4-FFF2-40B4-BE49-F238E27FC236}">
                <a16:creationId xmlns:a16="http://schemas.microsoft.com/office/drawing/2014/main" id="{31AE7703-8B6A-25A1-6B9C-74160CBD8922}"/>
              </a:ext>
            </a:extLst>
          </p:cNvPr>
          <p:cNvSpPr txBox="1"/>
          <p:nvPr/>
        </p:nvSpPr>
        <p:spPr>
          <a:xfrm>
            <a:off x="5408953" y="3940387"/>
            <a:ext cx="1374094" cy="461665"/>
          </a:xfrm>
          <a:prstGeom prst="rect">
            <a:avLst/>
          </a:prstGeom>
          <a:noFill/>
        </p:spPr>
        <p:txBody>
          <a:bodyPr wrap="none" rtlCol="0">
            <a:spAutoFit/>
          </a:bodyPr>
          <a:lstStyle/>
          <a:p>
            <a:r>
              <a:rPr lang="en-US" sz="2400" dirty="0">
                <a:solidFill>
                  <a:srgbClr val="FF0000"/>
                </a:solidFill>
                <a:effectLst/>
                <a:latin typeface="Consolas" panose="020B0609020204030204" pitchFamily="49" charset="0"/>
              </a:rPr>
              <a:t>person1</a:t>
            </a:r>
            <a:endParaRPr lang="en-US" sz="2400" dirty="0">
              <a:solidFill>
                <a:srgbClr val="FF0000"/>
              </a:solidFill>
            </a:endParaRPr>
          </a:p>
        </p:txBody>
      </p:sp>
      <p:sp>
        <p:nvSpPr>
          <p:cNvPr id="16" name="TextBox 15">
            <a:extLst>
              <a:ext uri="{FF2B5EF4-FFF2-40B4-BE49-F238E27FC236}">
                <a16:creationId xmlns:a16="http://schemas.microsoft.com/office/drawing/2014/main" id="{627A7E48-49B7-E585-C65D-83E6AC6B04AB}"/>
              </a:ext>
            </a:extLst>
          </p:cNvPr>
          <p:cNvSpPr txBox="1"/>
          <p:nvPr/>
        </p:nvSpPr>
        <p:spPr>
          <a:xfrm>
            <a:off x="4086728" y="5004395"/>
            <a:ext cx="6124072" cy="461665"/>
          </a:xfrm>
          <a:prstGeom prst="rect">
            <a:avLst/>
          </a:prstGeom>
          <a:noFill/>
        </p:spPr>
        <p:txBody>
          <a:bodyPr wrap="square">
            <a:spAutoFit/>
          </a:bodyPr>
          <a:lstStyle/>
          <a:p>
            <a:r>
              <a:rPr lang="en-US" sz="2400" dirty="0">
                <a:solidFill>
                  <a:srgbClr val="6A3E3E"/>
                </a:solidFill>
                <a:effectLst/>
                <a:latin typeface="Consolas" panose="020B0609020204030204" pitchFamily="49" charset="0"/>
              </a:rPr>
              <a:t>person2</a:t>
            </a:r>
            <a:endParaRPr lang="en-US" sz="2400" dirty="0"/>
          </a:p>
        </p:txBody>
      </p:sp>
      <p:sp>
        <p:nvSpPr>
          <p:cNvPr id="17" name="Arrow: Right 16">
            <a:extLst>
              <a:ext uri="{FF2B5EF4-FFF2-40B4-BE49-F238E27FC236}">
                <a16:creationId xmlns:a16="http://schemas.microsoft.com/office/drawing/2014/main" id="{2818F077-1903-4938-E312-A69229147238}"/>
              </a:ext>
            </a:extLst>
          </p:cNvPr>
          <p:cNvSpPr/>
          <p:nvPr/>
        </p:nvSpPr>
        <p:spPr>
          <a:xfrm>
            <a:off x="6894005" y="4108520"/>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DF4D9ABE-CB87-D358-56BB-2C9D560AE6D7}"/>
              </a:ext>
            </a:extLst>
          </p:cNvPr>
          <p:cNvSpPr/>
          <p:nvPr/>
        </p:nvSpPr>
        <p:spPr>
          <a:xfrm rot="11166565">
            <a:off x="3223760" y="5115109"/>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83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sp>
        <p:nvSpPr>
          <p:cNvPr id="8" name="TextBox 7">
            <a:extLst>
              <a:ext uri="{FF2B5EF4-FFF2-40B4-BE49-F238E27FC236}">
                <a16:creationId xmlns:a16="http://schemas.microsoft.com/office/drawing/2014/main" id="{41C5DABA-F03C-AD7D-1310-67BACDFDFB40}"/>
              </a:ext>
            </a:extLst>
          </p:cNvPr>
          <p:cNvSpPr txBox="1"/>
          <p:nvPr/>
        </p:nvSpPr>
        <p:spPr>
          <a:xfrm>
            <a:off x="685800" y="685800"/>
            <a:ext cx="9525000" cy="2585323"/>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ReferencesDemo</a:t>
            </a:r>
            <a:r>
              <a:rPr lang="en-US" sz="1800" dirty="0">
                <a:solidFill>
                  <a:srgbClr val="000000"/>
                </a:solidFill>
                <a:effectLst/>
                <a:latin typeface="Consolas" panose="020B0609020204030204" pitchFamily="49" charset="0"/>
              </a:rPr>
              <a:t> {</a:t>
            </a:r>
          </a:p>
          <a:p>
            <a:pPr lvl="1"/>
            <a:r>
              <a:rPr lang="en-US" b="1" dirty="0">
                <a:solidFill>
                  <a:srgbClr val="7F0055"/>
                </a:solidFill>
                <a:effectLst/>
                <a:latin typeface="Consolas" panose="020B0609020204030204" pitchFamily="49" charset="0"/>
              </a:rPr>
              <a:t>	public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static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void</a:t>
            </a:r>
            <a:r>
              <a:rPr lang="en-US" dirty="0">
                <a:solidFill>
                  <a:srgbClr val="000000"/>
                </a:solidFill>
                <a:effectLst/>
                <a:latin typeface="Consolas" panose="020B0609020204030204" pitchFamily="49" charset="0"/>
              </a:rPr>
              <a:t> main(String[] </a:t>
            </a:r>
            <a:r>
              <a:rPr lang="en-US" dirty="0" err="1">
                <a:solidFill>
                  <a:srgbClr val="6A3E3E"/>
                </a:solidFill>
                <a:effectLst/>
                <a:latin typeface="Consolas" panose="020B0609020204030204" pitchFamily="49" charset="0"/>
              </a:rPr>
              <a:t>args</a:t>
            </a:r>
            <a:r>
              <a:rPr lang="en-US" dirty="0">
                <a:solidFill>
                  <a:srgbClr val="000000"/>
                </a:solidFill>
                <a:effectLst/>
                <a:latin typeface="Consolas" panose="020B0609020204030204" pitchFamily="49" charset="0"/>
              </a:rPr>
              <a:t>) {</a:t>
            </a:r>
          </a:p>
          <a:p>
            <a:pPr lvl="1"/>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person1</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"Jim Bob"</a:t>
            </a:r>
            <a:r>
              <a:rPr lang="en-US" dirty="0">
                <a:solidFill>
                  <a:srgbClr val="000000"/>
                </a:solidFill>
                <a:effectLst/>
                <a:latin typeface="Consolas" panose="020B0609020204030204" pitchFamily="49" charset="0"/>
              </a:rPr>
              <a:t>, 44);</a:t>
            </a: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person2</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"Sally"</a:t>
            </a:r>
            <a:r>
              <a:rPr lang="en-US" dirty="0">
                <a:solidFill>
                  <a:srgbClr val="000000"/>
                </a:solidFill>
                <a:effectLst/>
                <a:latin typeface="Consolas" panose="020B0609020204030204" pitchFamily="49" charset="0"/>
              </a:rPr>
              <a:t>, 28);</a:t>
            </a:r>
          </a:p>
          <a:p>
            <a:pPr lvl="1"/>
            <a:r>
              <a:rPr lang="en-US" sz="1800" dirty="0">
                <a:solidFill>
                  <a:srgbClr val="6A3E3E"/>
                </a:solidFill>
                <a:effectLst/>
                <a:latin typeface="Consolas" panose="020B0609020204030204" pitchFamily="49" charset="0"/>
              </a:rPr>
              <a:t>		person1</a:t>
            </a:r>
            <a:r>
              <a:rPr lang="en-US" sz="1800" dirty="0">
                <a:solidFill>
                  <a:srgbClr val="000000"/>
                </a:solidFill>
                <a:effectLst/>
                <a:latin typeface="Consolas" panose="020B0609020204030204" pitchFamily="49" charset="0"/>
              </a:rPr>
              <a:t>.changeName(</a:t>
            </a:r>
            <a:r>
              <a:rPr lang="en-US" sz="1800" dirty="0">
                <a:solidFill>
                  <a:srgbClr val="2A00FF"/>
                </a:solidFill>
                <a:effectLst/>
                <a:latin typeface="Consolas" panose="020B0609020204030204" pitchFamily="49" charset="0"/>
              </a:rPr>
              <a:t>"Jack"</a:t>
            </a:r>
            <a:r>
              <a:rPr lang="en-US" sz="1800" dirty="0">
                <a:solidFill>
                  <a:srgbClr val="000000"/>
                </a:solidFill>
                <a:effectLst/>
                <a:latin typeface="Consolas" panose="020B0609020204030204" pitchFamily="49" charset="0"/>
              </a:rPr>
              <a:t>);</a:t>
            </a:r>
          </a:p>
          <a:p>
            <a:pPr lvl="1"/>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F05518E-8EC5-76C1-74EA-D273441DB5F7}"/>
              </a:ext>
            </a:extLst>
          </p:cNvPr>
          <p:cNvSpPr txBox="1"/>
          <p:nvPr/>
        </p:nvSpPr>
        <p:spPr>
          <a:xfrm>
            <a:off x="381000" y="3179422"/>
            <a:ext cx="617989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person1</a:t>
            </a:r>
            <a:r>
              <a:rPr lang="en-US" dirty="0"/>
              <a:t> and </a:t>
            </a:r>
            <a:r>
              <a:rPr lang="en-US" dirty="0">
                <a:latin typeface="Courier New" panose="02070309020205020404" pitchFamily="49" charset="0"/>
                <a:cs typeface="Courier New" panose="02070309020205020404" pitchFamily="49" charset="0"/>
              </a:rPr>
              <a:t>person2</a:t>
            </a:r>
            <a:r>
              <a:rPr lang="en-US" dirty="0"/>
              <a:t> are </a:t>
            </a:r>
            <a:r>
              <a:rPr lang="en-US" b="1" u="sng" dirty="0"/>
              <a:t>references</a:t>
            </a:r>
            <a:r>
              <a:rPr lang="en-US" dirty="0"/>
              <a:t> to a Person object</a:t>
            </a:r>
          </a:p>
        </p:txBody>
      </p:sp>
      <p:sp>
        <p:nvSpPr>
          <p:cNvPr id="10" name="Oval 9">
            <a:extLst>
              <a:ext uri="{FF2B5EF4-FFF2-40B4-BE49-F238E27FC236}">
                <a16:creationId xmlns:a16="http://schemas.microsoft.com/office/drawing/2014/main" id="{BC0BBCD3-FD43-50BE-708A-779171BECE48}"/>
              </a:ext>
            </a:extLst>
          </p:cNvPr>
          <p:cNvSpPr/>
          <p:nvPr/>
        </p:nvSpPr>
        <p:spPr>
          <a:xfrm>
            <a:off x="7848600" y="3579114"/>
            <a:ext cx="2743200" cy="2031325"/>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5EED8C21-141B-9C4C-32EA-EB0FEC73BB2A}"/>
              </a:ext>
            </a:extLst>
          </p:cNvPr>
          <p:cNvGraphicFramePr>
            <a:graphicFrameLocks noGrp="1"/>
          </p:cNvGraphicFramePr>
          <p:nvPr>
            <p:extLst>
              <p:ext uri="{D42A27DB-BD31-4B8C-83A1-F6EECF244321}">
                <p14:modId xmlns:p14="http://schemas.microsoft.com/office/powerpoint/2010/main" val="3675588626"/>
              </p:ext>
            </p:extLst>
          </p:nvPr>
        </p:nvGraphicFramePr>
        <p:xfrm>
          <a:off x="8102600" y="4151747"/>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“Jack”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2" name="Oval 11">
            <a:extLst>
              <a:ext uri="{FF2B5EF4-FFF2-40B4-BE49-F238E27FC236}">
                <a16:creationId xmlns:a16="http://schemas.microsoft.com/office/drawing/2014/main" id="{5632FC1F-89F7-6D1F-16F2-78F50CF35311}"/>
              </a:ext>
            </a:extLst>
          </p:cNvPr>
          <p:cNvSpPr/>
          <p:nvPr/>
        </p:nvSpPr>
        <p:spPr>
          <a:xfrm>
            <a:off x="228600" y="4387125"/>
            <a:ext cx="2743200" cy="203132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1">
            <a:extLst>
              <a:ext uri="{FF2B5EF4-FFF2-40B4-BE49-F238E27FC236}">
                <a16:creationId xmlns:a16="http://schemas.microsoft.com/office/drawing/2014/main" id="{D537A580-B522-BD62-D15F-402B1B07E747}"/>
              </a:ext>
            </a:extLst>
          </p:cNvPr>
          <p:cNvGraphicFramePr>
            <a:graphicFrameLocks noGrp="1"/>
          </p:cNvGraphicFramePr>
          <p:nvPr/>
        </p:nvGraphicFramePr>
        <p:xfrm>
          <a:off x="482600" y="4959758"/>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“Sally”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4" name="TextBox 13">
            <a:extLst>
              <a:ext uri="{FF2B5EF4-FFF2-40B4-BE49-F238E27FC236}">
                <a16:creationId xmlns:a16="http://schemas.microsoft.com/office/drawing/2014/main" id="{31AE7703-8B6A-25A1-6B9C-74160CBD8922}"/>
              </a:ext>
            </a:extLst>
          </p:cNvPr>
          <p:cNvSpPr txBox="1"/>
          <p:nvPr/>
        </p:nvSpPr>
        <p:spPr>
          <a:xfrm>
            <a:off x="5408953" y="3940387"/>
            <a:ext cx="1374094" cy="461665"/>
          </a:xfrm>
          <a:prstGeom prst="rect">
            <a:avLst/>
          </a:prstGeom>
          <a:noFill/>
        </p:spPr>
        <p:txBody>
          <a:bodyPr wrap="none" rtlCol="0">
            <a:spAutoFit/>
          </a:bodyPr>
          <a:lstStyle/>
          <a:p>
            <a:r>
              <a:rPr lang="en-US" sz="2400" dirty="0">
                <a:solidFill>
                  <a:srgbClr val="FF0000"/>
                </a:solidFill>
                <a:effectLst/>
                <a:latin typeface="Consolas" panose="020B0609020204030204" pitchFamily="49" charset="0"/>
              </a:rPr>
              <a:t>person1</a:t>
            </a:r>
            <a:endParaRPr lang="en-US" sz="2400" dirty="0">
              <a:solidFill>
                <a:srgbClr val="FF0000"/>
              </a:solidFill>
            </a:endParaRPr>
          </a:p>
        </p:txBody>
      </p:sp>
      <p:sp>
        <p:nvSpPr>
          <p:cNvPr id="16" name="TextBox 15">
            <a:extLst>
              <a:ext uri="{FF2B5EF4-FFF2-40B4-BE49-F238E27FC236}">
                <a16:creationId xmlns:a16="http://schemas.microsoft.com/office/drawing/2014/main" id="{627A7E48-49B7-E585-C65D-83E6AC6B04AB}"/>
              </a:ext>
            </a:extLst>
          </p:cNvPr>
          <p:cNvSpPr txBox="1"/>
          <p:nvPr/>
        </p:nvSpPr>
        <p:spPr>
          <a:xfrm>
            <a:off x="4086728" y="5004395"/>
            <a:ext cx="6124072" cy="461665"/>
          </a:xfrm>
          <a:prstGeom prst="rect">
            <a:avLst/>
          </a:prstGeom>
          <a:noFill/>
        </p:spPr>
        <p:txBody>
          <a:bodyPr wrap="square">
            <a:spAutoFit/>
          </a:bodyPr>
          <a:lstStyle/>
          <a:p>
            <a:r>
              <a:rPr lang="en-US" sz="2400" dirty="0">
                <a:solidFill>
                  <a:srgbClr val="6A3E3E"/>
                </a:solidFill>
                <a:effectLst/>
                <a:latin typeface="Consolas" panose="020B0609020204030204" pitchFamily="49" charset="0"/>
              </a:rPr>
              <a:t>person2</a:t>
            </a:r>
            <a:endParaRPr lang="en-US" sz="2400" dirty="0"/>
          </a:p>
        </p:txBody>
      </p:sp>
      <p:sp>
        <p:nvSpPr>
          <p:cNvPr id="17" name="Arrow: Right 16">
            <a:extLst>
              <a:ext uri="{FF2B5EF4-FFF2-40B4-BE49-F238E27FC236}">
                <a16:creationId xmlns:a16="http://schemas.microsoft.com/office/drawing/2014/main" id="{2818F077-1903-4938-E312-A69229147238}"/>
              </a:ext>
            </a:extLst>
          </p:cNvPr>
          <p:cNvSpPr/>
          <p:nvPr/>
        </p:nvSpPr>
        <p:spPr>
          <a:xfrm>
            <a:off x="6894005" y="4108520"/>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DF4D9ABE-CB87-D358-56BB-2C9D560AE6D7}"/>
              </a:ext>
            </a:extLst>
          </p:cNvPr>
          <p:cNvSpPr/>
          <p:nvPr/>
        </p:nvSpPr>
        <p:spPr>
          <a:xfrm rot="11166565">
            <a:off x="3223760" y="5115109"/>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364A90-A533-6274-C1B7-D351A370F8B5}"/>
              </a:ext>
            </a:extLst>
          </p:cNvPr>
          <p:cNvPicPr>
            <a:picLocks noChangeAspect="1"/>
          </p:cNvPicPr>
          <p:nvPr/>
        </p:nvPicPr>
        <p:blipFill>
          <a:blip r:embed="rId3"/>
          <a:stretch>
            <a:fillRect/>
          </a:stretch>
        </p:blipFill>
        <p:spPr>
          <a:xfrm>
            <a:off x="7468872" y="2373897"/>
            <a:ext cx="4057792" cy="726966"/>
          </a:xfrm>
          <a:prstGeom prst="rect">
            <a:avLst/>
          </a:prstGeom>
          <a:ln>
            <a:solidFill>
              <a:schemeClr val="tx1"/>
            </a:solidFill>
          </a:ln>
        </p:spPr>
      </p:pic>
      <p:sp>
        <p:nvSpPr>
          <p:cNvPr id="7" name="TextBox 6">
            <a:extLst>
              <a:ext uri="{FF2B5EF4-FFF2-40B4-BE49-F238E27FC236}">
                <a16:creationId xmlns:a16="http://schemas.microsoft.com/office/drawing/2014/main" id="{BC70991A-CB3A-57E0-22DD-5B08CB2912E5}"/>
              </a:ext>
            </a:extLst>
          </p:cNvPr>
          <p:cNvSpPr txBox="1"/>
          <p:nvPr/>
        </p:nvSpPr>
        <p:spPr>
          <a:xfrm>
            <a:off x="4978633" y="5904359"/>
            <a:ext cx="6944530" cy="400110"/>
          </a:xfrm>
          <a:prstGeom prst="rect">
            <a:avLst/>
          </a:prstGeom>
          <a:noFill/>
          <a:ln>
            <a:solidFill>
              <a:schemeClr val="tx1"/>
            </a:solidFill>
          </a:ln>
        </p:spPr>
        <p:txBody>
          <a:bodyPr wrap="none" rtlCol="0">
            <a:spAutoFit/>
          </a:bodyPr>
          <a:lstStyle/>
          <a:p>
            <a:r>
              <a:rPr lang="en-US" sz="2000" dirty="0"/>
              <a:t>In this method call, </a:t>
            </a:r>
            <a:r>
              <a:rPr lang="en-US" sz="2000" dirty="0">
                <a:latin typeface="Courier New" panose="02070309020205020404" pitchFamily="49" charset="0"/>
                <a:cs typeface="Courier New" panose="02070309020205020404" pitchFamily="49" charset="0"/>
              </a:rPr>
              <a:t>this</a:t>
            </a:r>
            <a:r>
              <a:rPr lang="en-US" sz="2000" dirty="0"/>
              <a:t> is referencing the </a:t>
            </a:r>
            <a:r>
              <a:rPr lang="en-US" sz="2000" dirty="0">
                <a:latin typeface="Courier New" panose="02070309020205020404" pitchFamily="49" charset="0"/>
                <a:cs typeface="Courier New" panose="02070309020205020404" pitchFamily="49" charset="0"/>
              </a:rPr>
              <a:t>person1</a:t>
            </a:r>
            <a:r>
              <a:rPr lang="en-US" sz="2000" dirty="0"/>
              <a:t> object</a:t>
            </a:r>
          </a:p>
        </p:txBody>
      </p:sp>
    </p:spTree>
    <p:extLst>
      <p:ext uri="{BB962C8B-B14F-4D97-AF65-F5344CB8AC3E}">
        <p14:creationId xmlns:p14="http://schemas.microsoft.com/office/powerpoint/2010/main" val="56594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8" name="TextBox 7">
            <a:extLst>
              <a:ext uri="{FF2B5EF4-FFF2-40B4-BE49-F238E27FC236}">
                <a16:creationId xmlns:a16="http://schemas.microsoft.com/office/drawing/2014/main" id="{41C5DABA-F03C-AD7D-1310-67BACDFDFB40}"/>
              </a:ext>
            </a:extLst>
          </p:cNvPr>
          <p:cNvSpPr txBox="1"/>
          <p:nvPr/>
        </p:nvSpPr>
        <p:spPr>
          <a:xfrm>
            <a:off x="216133" y="155800"/>
            <a:ext cx="9525000" cy="2585323"/>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ReferencesDemo</a:t>
            </a:r>
            <a:r>
              <a:rPr lang="en-US" sz="1800" dirty="0">
                <a:solidFill>
                  <a:srgbClr val="000000"/>
                </a:solidFill>
                <a:effectLst/>
                <a:latin typeface="Consolas" panose="020B0609020204030204" pitchFamily="49" charset="0"/>
              </a:rPr>
              <a:t> {</a:t>
            </a:r>
          </a:p>
          <a:p>
            <a:pPr lvl="1"/>
            <a:r>
              <a:rPr lang="en-US" b="1" dirty="0">
                <a:solidFill>
                  <a:srgbClr val="7F0055"/>
                </a:solidFill>
                <a:effectLst/>
                <a:latin typeface="Consolas" panose="020B0609020204030204" pitchFamily="49" charset="0"/>
              </a:rPr>
              <a:t>	public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static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void</a:t>
            </a:r>
            <a:r>
              <a:rPr lang="en-US" dirty="0">
                <a:solidFill>
                  <a:srgbClr val="000000"/>
                </a:solidFill>
                <a:effectLst/>
                <a:latin typeface="Consolas" panose="020B0609020204030204" pitchFamily="49" charset="0"/>
              </a:rPr>
              <a:t> main(String[] </a:t>
            </a:r>
            <a:r>
              <a:rPr lang="en-US" dirty="0" err="1">
                <a:solidFill>
                  <a:srgbClr val="6A3E3E"/>
                </a:solidFill>
                <a:effectLst/>
                <a:latin typeface="Consolas" panose="020B0609020204030204" pitchFamily="49" charset="0"/>
              </a:rPr>
              <a:t>args</a:t>
            </a:r>
            <a:r>
              <a:rPr lang="en-US" dirty="0">
                <a:solidFill>
                  <a:srgbClr val="000000"/>
                </a:solidFill>
                <a:effectLst/>
                <a:latin typeface="Consolas" panose="020B0609020204030204" pitchFamily="49" charset="0"/>
              </a:rPr>
              <a:t>) {</a:t>
            </a:r>
          </a:p>
          <a:p>
            <a:pPr lvl="1"/>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person1</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"Jim Bob"</a:t>
            </a:r>
            <a:r>
              <a:rPr lang="en-US" dirty="0">
                <a:solidFill>
                  <a:srgbClr val="000000"/>
                </a:solidFill>
                <a:effectLst/>
                <a:latin typeface="Consolas" panose="020B0609020204030204" pitchFamily="49" charset="0"/>
              </a:rPr>
              <a:t>, 44);</a:t>
            </a: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person2</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"Sally"</a:t>
            </a:r>
            <a:r>
              <a:rPr lang="en-US" dirty="0">
                <a:solidFill>
                  <a:srgbClr val="000000"/>
                </a:solidFill>
                <a:effectLst/>
                <a:latin typeface="Consolas" panose="020B0609020204030204" pitchFamily="49" charset="0"/>
              </a:rPr>
              <a:t>, 28);</a:t>
            </a:r>
          </a:p>
          <a:p>
            <a:pPr lvl="1"/>
            <a:r>
              <a:rPr lang="en-US" sz="1800" dirty="0">
                <a:solidFill>
                  <a:srgbClr val="6A3E3E"/>
                </a:solidFill>
                <a:effectLst/>
                <a:latin typeface="Consolas" panose="020B0609020204030204" pitchFamily="49" charset="0"/>
              </a:rPr>
              <a:t>		</a:t>
            </a:r>
            <a:endParaRPr lang="en-US" dirty="0">
              <a:solidFill>
                <a:srgbClr val="6A3E3E"/>
              </a:solidFill>
              <a:latin typeface="Consolas" panose="020B0609020204030204" pitchFamily="49" charset="0"/>
            </a:endParaRPr>
          </a:p>
          <a:p>
            <a:pPr lvl="1"/>
            <a:r>
              <a:rPr lang="en-US" sz="1800" dirty="0">
                <a:solidFill>
                  <a:srgbClr val="000000"/>
                </a:solidFill>
                <a:effectLst/>
                <a:latin typeface="Consolas" panose="020B0609020204030204" pitchFamily="49" charset="0"/>
              </a:rPr>
              <a:t>		Person </a:t>
            </a:r>
            <a:r>
              <a:rPr lang="en-US" sz="1800" dirty="0">
                <a:solidFill>
                  <a:srgbClr val="6A3E3E"/>
                </a:solidFill>
                <a:effectLst/>
                <a:latin typeface="Consolas" panose="020B0609020204030204" pitchFamily="49" charset="0"/>
              </a:rPr>
              <a:t>person3</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person1</a:t>
            </a:r>
            <a:r>
              <a:rPr lang="en-US" sz="1800" dirty="0">
                <a:solidFill>
                  <a:srgbClr val="000000"/>
                </a:solidFill>
                <a:effectLst/>
                <a:latin typeface="Consolas" panose="020B0609020204030204" pitchFamily="49" charset="0"/>
              </a:rPr>
              <a:t>;</a:t>
            </a:r>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F05518E-8EC5-76C1-74EA-D273441DB5F7}"/>
              </a:ext>
            </a:extLst>
          </p:cNvPr>
          <p:cNvSpPr txBox="1"/>
          <p:nvPr/>
        </p:nvSpPr>
        <p:spPr>
          <a:xfrm>
            <a:off x="144752" y="2373897"/>
            <a:ext cx="4916995" cy="1015663"/>
          </a:xfrm>
          <a:prstGeom prst="rect">
            <a:avLst/>
          </a:prstGeom>
          <a:noFill/>
        </p:spPr>
        <p:txBody>
          <a:bodyPr wrap="square" rtlCol="0">
            <a:spAutoFit/>
          </a:bodyPr>
          <a:lstStyle/>
          <a:p>
            <a:endParaRPr lang="en-US" sz="2000" i="1" dirty="0"/>
          </a:p>
          <a:p>
            <a:r>
              <a:rPr lang="en-US" sz="2000" i="1" dirty="0"/>
              <a:t>Suppose we create a new reference variable and link it to an existing object</a:t>
            </a:r>
          </a:p>
        </p:txBody>
      </p:sp>
      <p:sp>
        <p:nvSpPr>
          <p:cNvPr id="10" name="Oval 9">
            <a:extLst>
              <a:ext uri="{FF2B5EF4-FFF2-40B4-BE49-F238E27FC236}">
                <a16:creationId xmlns:a16="http://schemas.microsoft.com/office/drawing/2014/main" id="{BC0BBCD3-FD43-50BE-708A-779171BECE48}"/>
              </a:ext>
            </a:extLst>
          </p:cNvPr>
          <p:cNvSpPr/>
          <p:nvPr/>
        </p:nvSpPr>
        <p:spPr>
          <a:xfrm>
            <a:off x="7848600" y="3579114"/>
            <a:ext cx="2743200" cy="2031325"/>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5EED8C21-141B-9C4C-32EA-EB0FEC73BB2A}"/>
              </a:ext>
            </a:extLst>
          </p:cNvPr>
          <p:cNvGraphicFramePr>
            <a:graphicFrameLocks noGrp="1"/>
          </p:cNvGraphicFramePr>
          <p:nvPr/>
        </p:nvGraphicFramePr>
        <p:xfrm>
          <a:off x="8102600" y="4151747"/>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“Jack”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2" name="Oval 11">
            <a:extLst>
              <a:ext uri="{FF2B5EF4-FFF2-40B4-BE49-F238E27FC236}">
                <a16:creationId xmlns:a16="http://schemas.microsoft.com/office/drawing/2014/main" id="{5632FC1F-89F7-6D1F-16F2-78F50CF35311}"/>
              </a:ext>
            </a:extLst>
          </p:cNvPr>
          <p:cNvSpPr/>
          <p:nvPr/>
        </p:nvSpPr>
        <p:spPr>
          <a:xfrm>
            <a:off x="228600" y="4387125"/>
            <a:ext cx="2743200" cy="203132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1">
            <a:extLst>
              <a:ext uri="{FF2B5EF4-FFF2-40B4-BE49-F238E27FC236}">
                <a16:creationId xmlns:a16="http://schemas.microsoft.com/office/drawing/2014/main" id="{D537A580-B522-BD62-D15F-402B1B07E747}"/>
              </a:ext>
            </a:extLst>
          </p:cNvPr>
          <p:cNvGraphicFramePr>
            <a:graphicFrameLocks noGrp="1"/>
          </p:cNvGraphicFramePr>
          <p:nvPr/>
        </p:nvGraphicFramePr>
        <p:xfrm>
          <a:off x="482600" y="4959758"/>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“Sally”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4" name="TextBox 13">
            <a:extLst>
              <a:ext uri="{FF2B5EF4-FFF2-40B4-BE49-F238E27FC236}">
                <a16:creationId xmlns:a16="http://schemas.microsoft.com/office/drawing/2014/main" id="{31AE7703-8B6A-25A1-6B9C-74160CBD8922}"/>
              </a:ext>
            </a:extLst>
          </p:cNvPr>
          <p:cNvSpPr txBox="1"/>
          <p:nvPr/>
        </p:nvSpPr>
        <p:spPr>
          <a:xfrm>
            <a:off x="5408953" y="3940387"/>
            <a:ext cx="1374094" cy="461665"/>
          </a:xfrm>
          <a:prstGeom prst="rect">
            <a:avLst/>
          </a:prstGeom>
          <a:noFill/>
        </p:spPr>
        <p:txBody>
          <a:bodyPr wrap="none" rtlCol="0">
            <a:spAutoFit/>
          </a:bodyPr>
          <a:lstStyle/>
          <a:p>
            <a:r>
              <a:rPr lang="en-US" sz="2400" dirty="0">
                <a:solidFill>
                  <a:srgbClr val="FF0000"/>
                </a:solidFill>
                <a:effectLst/>
                <a:latin typeface="Consolas" panose="020B0609020204030204" pitchFamily="49" charset="0"/>
              </a:rPr>
              <a:t>person1</a:t>
            </a:r>
            <a:endParaRPr lang="en-US" sz="2400" dirty="0">
              <a:solidFill>
                <a:srgbClr val="FF0000"/>
              </a:solidFill>
            </a:endParaRPr>
          </a:p>
        </p:txBody>
      </p:sp>
      <p:sp>
        <p:nvSpPr>
          <p:cNvPr id="16" name="TextBox 15">
            <a:extLst>
              <a:ext uri="{FF2B5EF4-FFF2-40B4-BE49-F238E27FC236}">
                <a16:creationId xmlns:a16="http://schemas.microsoft.com/office/drawing/2014/main" id="{627A7E48-49B7-E585-C65D-83E6AC6B04AB}"/>
              </a:ext>
            </a:extLst>
          </p:cNvPr>
          <p:cNvSpPr txBox="1"/>
          <p:nvPr/>
        </p:nvSpPr>
        <p:spPr>
          <a:xfrm>
            <a:off x="4086728" y="5004395"/>
            <a:ext cx="6124072" cy="461665"/>
          </a:xfrm>
          <a:prstGeom prst="rect">
            <a:avLst/>
          </a:prstGeom>
          <a:noFill/>
        </p:spPr>
        <p:txBody>
          <a:bodyPr wrap="square">
            <a:spAutoFit/>
          </a:bodyPr>
          <a:lstStyle/>
          <a:p>
            <a:r>
              <a:rPr lang="en-US" sz="2400" dirty="0">
                <a:solidFill>
                  <a:srgbClr val="6A3E3E"/>
                </a:solidFill>
                <a:effectLst/>
                <a:latin typeface="Consolas" panose="020B0609020204030204" pitchFamily="49" charset="0"/>
              </a:rPr>
              <a:t>person2</a:t>
            </a:r>
            <a:endParaRPr lang="en-US" sz="2400" dirty="0"/>
          </a:p>
        </p:txBody>
      </p:sp>
      <p:sp>
        <p:nvSpPr>
          <p:cNvPr id="17" name="Arrow: Right 16">
            <a:extLst>
              <a:ext uri="{FF2B5EF4-FFF2-40B4-BE49-F238E27FC236}">
                <a16:creationId xmlns:a16="http://schemas.microsoft.com/office/drawing/2014/main" id="{2818F077-1903-4938-E312-A69229147238}"/>
              </a:ext>
            </a:extLst>
          </p:cNvPr>
          <p:cNvSpPr/>
          <p:nvPr/>
        </p:nvSpPr>
        <p:spPr>
          <a:xfrm>
            <a:off x="6894005" y="4108520"/>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DF4D9ABE-CB87-D358-56BB-2C9D560AE6D7}"/>
              </a:ext>
            </a:extLst>
          </p:cNvPr>
          <p:cNvSpPr/>
          <p:nvPr/>
        </p:nvSpPr>
        <p:spPr>
          <a:xfrm rot="11166565">
            <a:off x="3223760" y="5115109"/>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364A90-A533-6274-C1B7-D351A370F8B5}"/>
              </a:ext>
            </a:extLst>
          </p:cNvPr>
          <p:cNvPicPr>
            <a:picLocks noChangeAspect="1"/>
          </p:cNvPicPr>
          <p:nvPr/>
        </p:nvPicPr>
        <p:blipFill>
          <a:blip r:embed="rId3"/>
          <a:stretch>
            <a:fillRect/>
          </a:stretch>
        </p:blipFill>
        <p:spPr>
          <a:xfrm>
            <a:off x="7468872" y="2373897"/>
            <a:ext cx="4057792" cy="726966"/>
          </a:xfrm>
          <a:prstGeom prst="rect">
            <a:avLst/>
          </a:prstGeom>
          <a:ln>
            <a:solidFill>
              <a:schemeClr val="tx1"/>
            </a:solidFill>
          </a:ln>
        </p:spPr>
      </p:pic>
      <p:sp>
        <p:nvSpPr>
          <p:cNvPr id="7" name="TextBox 6">
            <a:extLst>
              <a:ext uri="{FF2B5EF4-FFF2-40B4-BE49-F238E27FC236}">
                <a16:creationId xmlns:a16="http://schemas.microsoft.com/office/drawing/2014/main" id="{BC70991A-CB3A-57E0-22DD-5B08CB2912E5}"/>
              </a:ext>
            </a:extLst>
          </p:cNvPr>
          <p:cNvSpPr txBox="1"/>
          <p:nvPr/>
        </p:nvSpPr>
        <p:spPr>
          <a:xfrm>
            <a:off x="4978633" y="5904359"/>
            <a:ext cx="6944530" cy="400110"/>
          </a:xfrm>
          <a:prstGeom prst="rect">
            <a:avLst/>
          </a:prstGeom>
          <a:noFill/>
          <a:ln>
            <a:solidFill>
              <a:schemeClr val="tx1"/>
            </a:solidFill>
          </a:ln>
        </p:spPr>
        <p:txBody>
          <a:bodyPr wrap="none" rtlCol="0">
            <a:spAutoFit/>
          </a:bodyPr>
          <a:lstStyle/>
          <a:p>
            <a:r>
              <a:rPr lang="en-US" sz="2000" dirty="0"/>
              <a:t>In this method call, </a:t>
            </a:r>
            <a:r>
              <a:rPr lang="en-US" sz="2000" dirty="0">
                <a:latin typeface="Courier New" panose="02070309020205020404" pitchFamily="49" charset="0"/>
                <a:cs typeface="Courier New" panose="02070309020205020404" pitchFamily="49" charset="0"/>
              </a:rPr>
              <a:t>this</a:t>
            </a:r>
            <a:r>
              <a:rPr lang="en-US" sz="2000" dirty="0"/>
              <a:t> is referencing the </a:t>
            </a:r>
            <a:r>
              <a:rPr lang="en-US" sz="2000" dirty="0">
                <a:latin typeface="Courier New" panose="02070309020205020404" pitchFamily="49" charset="0"/>
                <a:cs typeface="Courier New" panose="02070309020205020404" pitchFamily="49" charset="0"/>
              </a:rPr>
              <a:t>person1</a:t>
            </a:r>
            <a:r>
              <a:rPr lang="en-US" sz="2000" dirty="0"/>
              <a:t> object</a:t>
            </a:r>
          </a:p>
        </p:txBody>
      </p:sp>
    </p:spTree>
    <p:extLst>
      <p:ext uri="{BB962C8B-B14F-4D97-AF65-F5344CB8AC3E}">
        <p14:creationId xmlns:p14="http://schemas.microsoft.com/office/powerpoint/2010/main" val="274102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sp>
        <p:nvSpPr>
          <p:cNvPr id="8" name="TextBox 7">
            <a:extLst>
              <a:ext uri="{FF2B5EF4-FFF2-40B4-BE49-F238E27FC236}">
                <a16:creationId xmlns:a16="http://schemas.microsoft.com/office/drawing/2014/main" id="{41C5DABA-F03C-AD7D-1310-67BACDFDFB40}"/>
              </a:ext>
            </a:extLst>
          </p:cNvPr>
          <p:cNvSpPr txBox="1"/>
          <p:nvPr/>
        </p:nvSpPr>
        <p:spPr>
          <a:xfrm>
            <a:off x="216133" y="155800"/>
            <a:ext cx="9525000" cy="2585323"/>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ReferencesDemo</a:t>
            </a:r>
            <a:r>
              <a:rPr lang="en-US" sz="1800" dirty="0">
                <a:solidFill>
                  <a:srgbClr val="000000"/>
                </a:solidFill>
                <a:effectLst/>
                <a:latin typeface="Consolas" panose="020B0609020204030204" pitchFamily="49" charset="0"/>
              </a:rPr>
              <a:t> {</a:t>
            </a:r>
          </a:p>
          <a:p>
            <a:pPr lvl="1"/>
            <a:r>
              <a:rPr lang="en-US" b="1" dirty="0">
                <a:solidFill>
                  <a:srgbClr val="7F0055"/>
                </a:solidFill>
                <a:effectLst/>
                <a:latin typeface="Consolas" panose="020B0609020204030204" pitchFamily="49" charset="0"/>
              </a:rPr>
              <a:t>	public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static</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void</a:t>
            </a:r>
            <a:r>
              <a:rPr lang="en-US" dirty="0">
                <a:solidFill>
                  <a:srgbClr val="000000"/>
                </a:solidFill>
                <a:effectLst/>
                <a:latin typeface="Consolas" panose="020B0609020204030204" pitchFamily="49" charset="0"/>
              </a:rPr>
              <a:t> main(String[] </a:t>
            </a:r>
            <a:r>
              <a:rPr lang="en-US" dirty="0" err="1">
                <a:solidFill>
                  <a:srgbClr val="6A3E3E"/>
                </a:solidFill>
                <a:effectLst/>
                <a:latin typeface="Consolas" panose="020B0609020204030204" pitchFamily="49" charset="0"/>
              </a:rPr>
              <a:t>args</a:t>
            </a:r>
            <a:r>
              <a:rPr lang="en-US" dirty="0">
                <a:solidFill>
                  <a:srgbClr val="000000"/>
                </a:solidFill>
                <a:effectLst/>
                <a:latin typeface="Consolas" panose="020B0609020204030204" pitchFamily="49" charset="0"/>
              </a:rPr>
              <a:t>) {</a:t>
            </a:r>
          </a:p>
          <a:p>
            <a:pPr lvl="1"/>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person1</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"Jim Bob"</a:t>
            </a:r>
            <a:r>
              <a:rPr lang="en-US" dirty="0">
                <a:solidFill>
                  <a:srgbClr val="000000"/>
                </a:solidFill>
                <a:effectLst/>
                <a:latin typeface="Consolas" panose="020B0609020204030204" pitchFamily="49" charset="0"/>
              </a:rPr>
              <a:t>, 44);</a:t>
            </a:r>
          </a:p>
          <a:p>
            <a:pPr lvl="1"/>
            <a:r>
              <a:rPr lang="en-US" dirty="0">
                <a:solidFill>
                  <a:srgbClr val="000000"/>
                </a:solidFill>
                <a:effectLst/>
                <a:latin typeface="Consolas" panose="020B0609020204030204" pitchFamily="49" charset="0"/>
              </a:rPr>
              <a:t>		Person </a:t>
            </a:r>
            <a:r>
              <a:rPr lang="en-US" dirty="0">
                <a:solidFill>
                  <a:srgbClr val="6A3E3E"/>
                </a:solidFill>
                <a:effectLst/>
                <a:latin typeface="Consolas" panose="020B0609020204030204" pitchFamily="49" charset="0"/>
              </a:rPr>
              <a:t>person2</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Person(</a:t>
            </a:r>
            <a:r>
              <a:rPr lang="en-US" dirty="0">
                <a:solidFill>
                  <a:srgbClr val="2A00FF"/>
                </a:solidFill>
                <a:effectLst/>
                <a:latin typeface="Consolas" panose="020B0609020204030204" pitchFamily="49" charset="0"/>
              </a:rPr>
              <a:t>"Sally"</a:t>
            </a:r>
            <a:r>
              <a:rPr lang="en-US" dirty="0">
                <a:solidFill>
                  <a:srgbClr val="000000"/>
                </a:solidFill>
                <a:effectLst/>
                <a:latin typeface="Consolas" panose="020B0609020204030204" pitchFamily="49" charset="0"/>
              </a:rPr>
              <a:t>, 28);</a:t>
            </a:r>
          </a:p>
          <a:p>
            <a:pPr lvl="1"/>
            <a:r>
              <a:rPr lang="en-US" sz="1800" dirty="0">
                <a:solidFill>
                  <a:srgbClr val="6A3E3E"/>
                </a:solidFill>
                <a:effectLst/>
                <a:latin typeface="Consolas" panose="020B0609020204030204" pitchFamily="49" charset="0"/>
              </a:rPr>
              <a:t>		</a:t>
            </a:r>
            <a:endParaRPr lang="en-US" dirty="0">
              <a:solidFill>
                <a:srgbClr val="6A3E3E"/>
              </a:solidFill>
              <a:latin typeface="Consolas" panose="020B0609020204030204" pitchFamily="49" charset="0"/>
            </a:endParaRPr>
          </a:p>
          <a:p>
            <a:pPr lvl="1"/>
            <a:r>
              <a:rPr lang="en-US" sz="1800" dirty="0">
                <a:solidFill>
                  <a:srgbClr val="000000"/>
                </a:solidFill>
                <a:effectLst/>
                <a:latin typeface="Consolas" panose="020B0609020204030204" pitchFamily="49" charset="0"/>
              </a:rPr>
              <a:t>		Person </a:t>
            </a:r>
            <a:r>
              <a:rPr lang="en-US" sz="1800" dirty="0">
                <a:solidFill>
                  <a:srgbClr val="6A3E3E"/>
                </a:solidFill>
                <a:effectLst/>
                <a:latin typeface="Consolas" panose="020B0609020204030204" pitchFamily="49" charset="0"/>
              </a:rPr>
              <a:t>person3</a:t>
            </a:r>
            <a:r>
              <a:rPr lang="en-US" sz="1800" dirty="0">
                <a:solidFill>
                  <a:srgbClr val="000000"/>
                </a:solidFill>
                <a:effectLst/>
                <a:latin typeface="Consolas" panose="020B0609020204030204" pitchFamily="49" charset="0"/>
              </a:rPr>
              <a:t> = </a:t>
            </a:r>
            <a:r>
              <a:rPr lang="en-US" sz="1800" dirty="0">
                <a:solidFill>
                  <a:srgbClr val="6A3E3E"/>
                </a:solidFill>
                <a:effectLst/>
                <a:latin typeface="Consolas" panose="020B0609020204030204" pitchFamily="49" charset="0"/>
              </a:rPr>
              <a:t>person1</a:t>
            </a:r>
            <a:r>
              <a:rPr lang="en-US" sz="1800" dirty="0">
                <a:solidFill>
                  <a:srgbClr val="000000"/>
                </a:solidFill>
                <a:effectLst/>
                <a:latin typeface="Consolas" panose="020B0609020204030204" pitchFamily="49" charset="0"/>
              </a:rPr>
              <a:t>;</a:t>
            </a:r>
            <a:endParaRPr lang="en-US" dirty="0">
              <a:solidFill>
                <a:srgbClr val="000000"/>
              </a:solidFill>
              <a:effectLst/>
              <a:latin typeface="Consolas" panose="020B0609020204030204" pitchFamily="49" charset="0"/>
            </a:endParaRPr>
          </a:p>
          <a:p>
            <a:pPr lvl="1"/>
            <a:r>
              <a:rPr lang="en-US"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F05518E-8EC5-76C1-74EA-D273441DB5F7}"/>
              </a:ext>
            </a:extLst>
          </p:cNvPr>
          <p:cNvSpPr txBox="1"/>
          <p:nvPr/>
        </p:nvSpPr>
        <p:spPr>
          <a:xfrm>
            <a:off x="144752" y="2373897"/>
            <a:ext cx="4916995" cy="1938992"/>
          </a:xfrm>
          <a:prstGeom prst="rect">
            <a:avLst/>
          </a:prstGeom>
          <a:noFill/>
        </p:spPr>
        <p:txBody>
          <a:bodyPr wrap="square" rtlCol="0">
            <a:spAutoFit/>
          </a:bodyPr>
          <a:lstStyle/>
          <a:p>
            <a:endParaRPr lang="en-US" sz="2000" i="1" dirty="0"/>
          </a:p>
          <a:p>
            <a:r>
              <a:rPr lang="en-US" sz="2000" i="1" dirty="0"/>
              <a:t>Suppose we create a new reference variable and link it to an existing object</a:t>
            </a:r>
          </a:p>
          <a:p>
            <a:endParaRPr lang="en-US" sz="2000" i="1" dirty="0"/>
          </a:p>
          <a:p>
            <a:r>
              <a:rPr lang="en-US" sz="2000" i="1" dirty="0">
                <a:latin typeface="Courier New" panose="02070309020205020404" pitchFamily="49" charset="0"/>
                <a:cs typeface="Courier New" panose="02070309020205020404" pitchFamily="49" charset="0"/>
              </a:rPr>
              <a:t>person3</a:t>
            </a:r>
            <a:r>
              <a:rPr lang="en-US" sz="2000" i="1" dirty="0"/>
              <a:t> is now pointing to </a:t>
            </a:r>
            <a:r>
              <a:rPr lang="en-US" sz="2000" i="1" u="sng" dirty="0"/>
              <a:t>same</a:t>
            </a:r>
            <a:r>
              <a:rPr lang="en-US" sz="2000" i="1" dirty="0"/>
              <a:t> object and </a:t>
            </a:r>
            <a:r>
              <a:rPr lang="en-US" sz="2000" i="1" dirty="0">
                <a:latin typeface="Courier New" panose="02070309020205020404" pitchFamily="49" charset="0"/>
                <a:cs typeface="Courier New" panose="02070309020205020404" pitchFamily="49" charset="0"/>
              </a:rPr>
              <a:t>person1</a:t>
            </a:r>
          </a:p>
        </p:txBody>
      </p:sp>
      <p:sp>
        <p:nvSpPr>
          <p:cNvPr id="10" name="Oval 9">
            <a:extLst>
              <a:ext uri="{FF2B5EF4-FFF2-40B4-BE49-F238E27FC236}">
                <a16:creationId xmlns:a16="http://schemas.microsoft.com/office/drawing/2014/main" id="{BC0BBCD3-FD43-50BE-708A-779171BECE48}"/>
              </a:ext>
            </a:extLst>
          </p:cNvPr>
          <p:cNvSpPr/>
          <p:nvPr/>
        </p:nvSpPr>
        <p:spPr>
          <a:xfrm>
            <a:off x="7848600" y="3579114"/>
            <a:ext cx="2743200" cy="2031325"/>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1">
            <a:extLst>
              <a:ext uri="{FF2B5EF4-FFF2-40B4-BE49-F238E27FC236}">
                <a16:creationId xmlns:a16="http://schemas.microsoft.com/office/drawing/2014/main" id="{5EED8C21-141B-9C4C-32EA-EB0FEC73BB2A}"/>
              </a:ext>
            </a:extLst>
          </p:cNvPr>
          <p:cNvGraphicFramePr>
            <a:graphicFrameLocks noGrp="1"/>
          </p:cNvGraphicFramePr>
          <p:nvPr/>
        </p:nvGraphicFramePr>
        <p:xfrm>
          <a:off x="8102600" y="4151747"/>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“Jack”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2" name="Oval 11">
            <a:extLst>
              <a:ext uri="{FF2B5EF4-FFF2-40B4-BE49-F238E27FC236}">
                <a16:creationId xmlns:a16="http://schemas.microsoft.com/office/drawing/2014/main" id="{5632FC1F-89F7-6D1F-16F2-78F50CF35311}"/>
              </a:ext>
            </a:extLst>
          </p:cNvPr>
          <p:cNvSpPr/>
          <p:nvPr/>
        </p:nvSpPr>
        <p:spPr>
          <a:xfrm>
            <a:off x="228600" y="4387125"/>
            <a:ext cx="2743200" cy="203132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1">
            <a:extLst>
              <a:ext uri="{FF2B5EF4-FFF2-40B4-BE49-F238E27FC236}">
                <a16:creationId xmlns:a16="http://schemas.microsoft.com/office/drawing/2014/main" id="{D537A580-B522-BD62-D15F-402B1B07E747}"/>
              </a:ext>
            </a:extLst>
          </p:cNvPr>
          <p:cNvGraphicFramePr>
            <a:graphicFrameLocks noGrp="1"/>
          </p:cNvGraphicFramePr>
          <p:nvPr/>
        </p:nvGraphicFramePr>
        <p:xfrm>
          <a:off x="482600" y="4959758"/>
          <a:ext cx="2235200" cy="7416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711355026"/>
                    </a:ext>
                  </a:extLst>
                </a:gridCol>
              </a:tblGrid>
              <a:tr h="370840">
                <a:tc>
                  <a:txBody>
                    <a:bodyPr/>
                    <a:lstStyle/>
                    <a:p>
                      <a:pPr algn="ctr"/>
                      <a:r>
                        <a:rPr lang="en-US" dirty="0">
                          <a:solidFill>
                            <a:schemeClr val="tx1"/>
                          </a:solidFill>
                        </a:rPr>
                        <a:t>name: “Sally”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041896"/>
                  </a:ext>
                </a:extLst>
              </a:tr>
              <a:tr h="370840">
                <a:tc>
                  <a:txBody>
                    <a:bodyPr/>
                    <a:lstStyle/>
                    <a:p>
                      <a:pPr algn="ctr"/>
                      <a:r>
                        <a:rPr lang="en-US" b="1" dirty="0">
                          <a:solidFill>
                            <a:schemeClr val="tx1"/>
                          </a:solidFill>
                        </a:rPr>
                        <a:t>age: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760238"/>
                  </a:ext>
                </a:extLst>
              </a:tr>
            </a:tbl>
          </a:graphicData>
        </a:graphic>
      </p:graphicFrame>
      <p:sp>
        <p:nvSpPr>
          <p:cNvPr id="14" name="TextBox 13">
            <a:extLst>
              <a:ext uri="{FF2B5EF4-FFF2-40B4-BE49-F238E27FC236}">
                <a16:creationId xmlns:a16="http://schemas.microsoft.com/office/drawing/2014/main" id="{31AE7703-8B6A-25A1-6B9C-74160CBD8922}"/>
              </a:ext>
            </a:extLst>
          </p:cNvPr>
          <p:cNvSpPr txBox="1"/>
          <p:nvPr/>
        </p:nvSpPr>
        <p:spPr>
          <a:xfrm>
            <a:off x="5408953" y="3940387"/>
            <a:ext cx="1374094" cy="461665"/>
          </a:xfrm>
          <a:prstGeom prst="rect">
            <a:avLst/>
          </a:prstGeom>
          <a:noFill/>
        </p:spPr>
        <p:txBody>
          <a:bodyPr wrap="none" rtlCol="0">
            <a:spAutoFit/>
          </a:bodyPr>
          <a:lstStyle/>
          <a:p>
            <a:r>
              <a:rPr lang="en-US" sz="2400" dirty="0">
                <a:solidFill>
                  <a:srgbClr val="FF0000"/>
                </a:solidFill>
                <a:effectLst/>
                <a:latin typeface="Consolas" panose="020B0609020204030204" pitchFamily="49" charset="0"/>
              </a:rPr>
              <a:t>person1</a:t>
            </a:r>
            <a:endParaRPr lang="en-US" sz="2400" dirty="0">
              <a:solidFill>
                <a:srgbClr val="FF0000"/>
              </a:solidFill>
            </a:endParaRPr>
          </a:p>
        </p:txBody>
      </p:sp>
      <p:sp>
        <p:nvSpPr>
          <p:cNvPr id="16" name="TextBox 15">
            <a:extLst>
              <a:ext uri="{FF2B5EF4-FFF2-40B4-BE49-F238E27FC236}">
                <a16:creationId xmlns:a16="http://schemas.microsoft.com/office/drawing/2014/main" id="{627A7E48-49B7-E585-C65D-83E6AC6B04AB}"/>
              </a:ext>
            </a:extLst>
          </p:cNvPr>
          <p:cNvSpPr txBox="1"/>
          <p:nvPr/>
        </p:nvSpPr>
        <p:spPr>
          <a:xfrm>
            <a:off x="4086728" y="5004395"/>
            <a:ext cx="6124072" cy="461665"/>
          </a:xfrm>
          <a:prstGeom prst="rect">
            <a:avLst/>
          </a:prstGeom>
          <a:noFill/>
        </p:spPr>
        <p:txBody>
          <a:bodyPr wrap="square">
            <a:spAutoFit/>
          </a:bodyPr>
          <a:lstStyle/>
          <a:p>
            <a:r>
              <a:rPr lang="en-US" sz="2400" dirty="0">
                <a:solidFill>
                  <a:srgbClr val="6A3E3E"/>
                </a:solidFill>
                <a:effectLst/>
                <a:latin typeface="Consolas" panose="020B0609020204030204" pitchFamily="49" charset="0"/>
              </a:rPr>
              <a:t>person2</a:t>
            </a:r>
            <a:endParaRPr lang="en-US" sz="2400" dirty="0"/>
          </a:p>
        </p:txBody>
      </p:sp>
      <p:sp>
        <p:nvSpPr>
          <p:cNvPr id="17" name="Arrow: Right 16">
            <a:extLst>
              <a:ext uri="{FF2B5EF4-FFF2-40B4-BE49-F238E27FC236}">
                <a16:creationId xmlns:a16="http://schemas.microsoft.com/office/drawing/2014/main" id="{2818F077-1903-4938-E312-A69229147238}"/>
              </a:ext>
            </a:extLst>
          </p:cNvPr>
          <p:cNvSpPr/>
          <p:nvPr/>
        </p:nvSpPr>
        <p:spPr>
          <a:xfrm>
            <a:off x="6894005" y="4108520"/>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DF4D9ABE-CB87-D358-56BB-2C9D560AE6D7}"/>
              </a:ext>
            </a:extLst>
          </p:cNvPr>
          <p:cNvSpPr/>
          <p:nvPr/>
        </p:nvSpPr>
        <p:spPr>
          <a:xfrm rot="11166565">
            <a:off x="3223760" y="5115109"/>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364A90-A533-6274-C1B7-D351A370F8B5}"/>
              </a:ext>
            </a:extLst>
          </p:cNvPr>
          <p:cNvPicPr>
            <a:picLocks noChangeAspect="1"/>
          </p:cNvPicPr>
          <p:nvPr/>
        </p:nvPicPr>
        <p:blipFill>
          <a:blip r:embed="rId3"/>
          <a:stretch>
            <a:fillRect/>
          </a:stretch>
        </p:blipFill>
        <p:spPr>
          <a:xfrm>
            <a:off x="7820526" y="1644854"/>
            <a:ext cx="4057792" cy="726966"/>
          </a:xfrm>
          <a:prstGeom prst="rect">
            <a:avLst/>
          </a:prstGeom>
          <a:ln>
            <a:solidFill>
              <a:schemeClr val="tx1"/>
            </a:solidFill>
          </a:ln>
        </p:spPr>
      </p:pic>
      <p:sp>
        <p:nvSpPr>
          <p:cNvPr id="7" name="TextBox 6">
            <a:extLst>
              <a:ext uri="{FF2B5EF4-FFF2-40B4-BE49-F238E27FC236}">
                <a16:creationId xmlns:a16="http://schemas.microsoft.com/office/drawing/2014/main" id="{BC70991A-CB3A-57E0-22DD-5B08CB2912E5}"/>
              </a:ext>
            </a:extLst>
          </p:cNvPr>
          <p:cNvSpPr txBox="1"/>
          <p:nvPr/>
        </p:nvSpPr>
        <p:spPr>
          <a:xfrm>
            <a:off x="4978633" y="5904359"/>
            <a:ext cx="6944530" cy="400110"/>
          </a:xfrm>
          <a:prstGeom prst="rect">
            <a:avLst/>
          </a:prstGeom>
          <a:noFill/>
          <a:ln>
            <a:solidFill>
              <a:schemeClr val="tx1"/>
            </a:solidFill>
          </a:ln>
        </p:spPr>
        <p:txBody>
          <a:bodyPr wrap="none" rtlCol="0">
            <a:spAutoFit/>
          </a:bodyPr>
          <a:lstStyle/>
          <a:p>
            <a:r>
              <a:rPr lang="en-US" sz="2000" dirty="0"/>
              <a:t>In this method call, </a:t>
            </a:r>
            <a:r>
              <a:rPr lang="en-US" sz="2000" dirty="0">
                <a:latin typeface="Courier New" panose="02070309020205020404" pitchFamily="49" charset="0"/>
                <a:cs typeface="Courier New" panose="02070309020205020404" pitchFamily="49" charset="0"/>
              </a:rPr>
              <a:t>this</a:t>
            </a:r>
            <a:r>
              <a:rPr lang="en-US" sz="2000" dirty="0"/>
              <a:t> is referencing the </a:t>
            </a:r>
            <a:r>
              <a:rPr lang="en-US" sz="2000" dirty="0">
                <a:latin typeface="Courier New" panose="02070309020205020404" pitchFamily="49" charset="0"/>
                <a:cs typeface="Courier New" panose="02070309020205020404" pitchFamily="49" charset="0"/>
              </a:rPr>
              <a:t>person1</a:t>
            </a:r>
            <a:r>
              <a:rPr lang="en-US" sz="2000" dirty="0"/>
              <a:t> object</a:t>
            </a:r>
          </a:p>
        </p:txBody>
      </p:sp>
      <p:sp>
        <p:nvSpPr>
          <p:cNvPr id="2" name="TextBox 1">
            <a:extLst>
              <a:ext uri="{FF2B5EF4-FFF2-40B4-BE49-F238E27FC236}">
                <a16:creationId xmlns:a16="http://schemas.microsoft.com/office/drawing/2014/main" id="{CAC72467-8855-F506-2A5F-FC24884BC8D2}"/>
              </a:ext>
            </a:extLst>
          </p:cNvPr>
          <p:cNvSpPr txBox="1"/>
          <p:nvPr/>
        </p:nvSpPr>
        <p:spPr>
          <a:xfrm>
            <a:off x="5408953" y="4578476"/>
            <a:ext cx="1374094" cy="461665"/>
          </a:xfrm>
          <a:prstGeom prst="rect">
            <a:avLst/>
          </a:prstGeom>
          <a:noFill/>
        </p:spPr>
        <p:txBody>
          <a:bodyPr wrap="none" rtlCol="0">
            <a:spAutoFit/>
          </a:bodyPr>
          <a:lstStyle/>
          <a:p>
            <a:r>
              <a:rPr lang="en-US" sz="2400" dirty="0">
                <a:solidFill>
                  <a:srgbClr val="FF0000"/>
                </a:solidFill>
                <a:effectLst/>
                <a:latin typeface="Consolas" panose="020B0609020204030204" pitchFamily="49" charset="0"/>
              </a:rPr>
              <a:t>person3</a:t>
            </a:r>
            <a:endParaRPr lang="en-US" sz="2400" dirty="0">
              <a:solidFill>
                <a:srgbClr val="FF0000"/>
              </a:solidFill>
            </a:endParaRPr>
          </a:p>
        </p:txBody>
      </p:sp>
      <p:sp>
        <p:nvSpPr>
          <p:cNvPr id="15" name="Arrow: Right 14">
            <a:extLst>
              <a:ext uri="{FF2B5EF4-FFF2-40B4-BE49-F238E27FC236}">
                <a16:creationId xmlns:a16="http://schemas.microsoft.com/office/drawing/2014/main" id="{B355FD99-DCA3-ECC0-1D9E-1E4DA50FFB43}"/>
              </a:ext>
            </a:extLst>
          </p:cNvPr>
          <p:cNvSpPr/>
          <p:nvPr/>
        </p:nvSpPr>
        <p:spPr>
          <a:xfrm rot="20684327">
            <a:off x="6881463" y="4587034"/>
            <a:ext cx="811553" cy="23237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20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4964</TotalTime>
  <Words>996</Words>
  <Application>Microsoft Office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Courier New</vt:lpstr>
      <vt:lpstr>Wingdings</vt:lpstr>
      <vt:lpstr>Office Theme</vt:lpstr>
      <vt:lpstr>CSCI 132:  Basic Data Structures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132</dc:title>
  <dc:creator>Reese Pearsall</dc:creator>
  <cp:lastModifiedBy>Pearsall, Reese</cp:lastModifiedBy>
  <cp:revision>38</cp:revision>
  <dcterms:created xsi:type="dcterms:W3CDTF">2022-08-21T16:55:59Z</dcterms:created>
  <dcterms:modified xsi:type="dcterms:W3CDTF">2024-09-06T20:40:50Z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