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9" r:id="rId8"/>
    <p:sldId id="263" r:id="rId9"/>
    <p:sldId id="265" r:id="rId10"/>
    <p:sldId id="266" r:id="rId11"/>
    <p:sldId id="267" r:id="rId12"/>
    <p:sldId id="268" r:id="rId13"/>
    <p:sldId id="260" r:id="rId14"/>
    <p:sldId id="261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60" d="100"/>
          <a:sy n="160" d="100"/>
        </p:scale>
        <p:origin x="18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6:21:05.138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35.1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169 1 24575,'-5'0'0,"-1"1"0,1 0 0,0 1 0,-1-1 0,1 1 0,0 0 0,0 1 0,0-1 0,0 1 0,-5 3 0,4-2 0,-1 1 0,1 0 0,0 0 0,1 0 0,-1 0 0,-7 12 0,5-3 0,0 0 0,1 0 0,1 1 0,1-1 0,0 2 0,1-1 0,-5 28 0,6-11 0,1 0 0,3 59 0,0-85 0,0 0 0,1-1 0,-1 1 0,1-1 0,0 1 0,0-1 0,1 0 0,0 0 0,0 0 0,0 0 0,0 0 0,1 0 0,0-1 0,0 0 0,0 0 0,5 4 0,5 3 0,0-1 0,0 0 0,1-2 0,19 10 0,-19-12 0,1 0 0,0-1 0,0 0 0,1-2 0,-1 0 0,19 1 0,6-2 0,53-4 0,-91 2 0,6 0 0,0-1 0,1 0 0,-1 0 0,9-4 0,-15 4 0,-1 0 0,1 0 0,0 0 0,-1 0 0,0-1 0,1 1 0,-1-1 0,0 1 0,0-1 0,0 0 0,0 0 0,0 0 0,0 0 0,-1-1 0,1 1 0,-1 0 0,3-5 0,3-15 0,-1 0 0,-1 0 0,0 0 0,-2-1 0,1-40 0,-4 58 0,1-6 0,-1 1 0,0 0 0,-1 0 0,0 0 0,0 0 0,-5-14 0,5 20 0,-1-1 0,0 1 0,0 0 0,0 0 0,0 0 0,-1 0 0,1 0 0,-1 0 0,0 1 0,0-1 0,-1 1 0,1 0 0,-1 0 0,1 0 0,-1 0 0,-5-2 0,-51-29 0,33 18 0,-1 1 0,0 1 0,-33-11 0,-7 7 324,42 12-1169,-37-13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38.1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24575,'0'472'0,"5"-427"299,0-15-1963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39.6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24575,'0'549'-1365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43.1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24575,'0'615'-1365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1:51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1:51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1 24575,'-2'0'0,"-2"0"0,-5 0 0,-2 0 0,-4 0 0,0 0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1:52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 1 24575,'-1'0'0,"-4"2"0</inkml:trace>
  <inkml:trace contextRef="#ctx0" brushRef="#br0" timeOffset="1">151 12 24575,'-2'0'0,"-4"0"0,-3 0 0,-4 0 0,-4 2 0,-4 1 0,-3-1 0,-6 2 0,1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1:52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1 24575,'-1'0'0,"-10"0"0</inkml:trace>
  <inkml:trace contextRef="#ctx0" brushRef="#br0" timeOffset="1">159 1 24575,'-2'0'0,"-4"0"0,-6 0 0,-1 0 0,-4 2 0,0 0 0,-1 0 0</inkml:trace>
  <inkml:trace contextRef="#ctx0" brushRef="#br0" timeOffset="2">14 12 24575,'-2'0'0,"-3"0"0,-2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1:52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403 1 24575,'-2'0'0,"-3"0"0,-3 0 0,-4 0 0,0 0 0,-3 0 0,-4 0 0</inkml:trace>
  <inkml:trace contextRef="#ctx0" brushRef="#br0" timeOffset="1">101 1 24575,'-2'0'0,"-3"0"0,-2 0 0,-1 0 0,-4 0 0,-2 0 0,0 0 0,1 0 0,0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1:53.2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645 1 24575,'-2'0'0,"-4"0"0,-5 0 0,-3 0 0,-1 0 0,1 0 0,0 0 0,1 0 0,-3 0 0,-3 0 0,0 0 0,-2 0 0,2 0-8191</inkml:trace>
  <inkml:trace contextRef="#ctx0" brushRef="#br0" timeOffset="1">153 1 24575,'-4'0'0,"-3"0"0,-4 0 0,-6 0 0,-6 0 0,-5 0 0,-4 2 0,2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7:57:16.683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1:53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425 1 24575,'-4'0'0,"-5"0"0,-6 0 0,-7 0 0,-6 0 0,-1 0 0,1 0 0,0 0 0,2 0 0,5 0-8191</inkml:trace>
  <inkml:trace contextRef="#ctx0" brushRef="#br0" timeOffset="1">89 1 24575,'-2'0'0,"-2"0"0,-3 0 0,-2 0 0,-3 0 0,-3 0 0,-4 0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1:53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1122 1 24575,'-6'0'0,"-9"0"0,-8 0 0,-5 0 0,-5 0 0,-1 0 0,-6 0 0,0 0 0,0 0 0,1 0 0,-11 2 0,-6 0 0,0 3 0,2-1 0,9 0-8191</inkml:trace>
  <inkml:trace contextRef="#ctx0" brushRef="#br0" timeOffset="1">216 34 24575,'-2'0'0,"-2"2"0,-3 1 0,-2-1 0,-3 0 0,-5 0 0,-4-1 0,-2-1 0,-1 0 0,-2 0 0,0 0 0,2 0 0,3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1:5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831 1 24575,'-10'0'0,"-7"0"0,-4 0 0,-4 0 0,-4 0 0,-2 0 0,-1 0 0,3 0 0,1 0 0,3 0 0,0 0 0,0 0 0,0 0 0,5 0-8191</inkml:trace>
  <inkml:trace contextRef="#ctx0" brushRef="#br0" timeOffset="1">260 1 24575,'-4'0'0,"-5"0"0,-3 0 0,-3 0 0,-3 0 0,-2 0 0,-2 0 0,0 0 0,-1 0 0,0 0 0,-8 0 0,-1 0 0,3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1:54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1051 0 24575,'-2'0'0,"-3"0"0,-3 0 0,-4 0 0,-2 0 0,-7 2 0,-4 1 0,-1-1 0,-1 2 0,-2 0 0,-1 2 0,5-2-8191</inkml:trace>
  <inkml:trace contextRef="#ctx0" brushRef="#br0" timeOffset="1">446 124 24575,'-5'0'0,"-14"2"0,-9 4 0,-8 2 0,-3 0 0,0 2 0,-1-2 0,5 1 0,3-2 0,-1 0 0,5-1 0,0 0 0,0-1 0,-2-1 0,5-2-8191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1:54.9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1354 68 24575,'-2'0'0,"-4"0"0,-6 0 0,-7 0 0,-5 0 0,0 0 0,2 0 0,1 0 0,0 0 0,2 0 0</inkml:trace>
  <inkml:trace contextRef="#ctx0" brushRef="#br0" timeOffset="1">705 0 24575,'-4'0'0,"-5"0"0,-6 0 0,-6 0 0,-22 4 0,-20 3 0,-15 0 0,-14 0 0,-4-1 0,4 0 0,11-2 0,16-1 0,19-2-8191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1:55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1063 68 24575,'-7'0'0,"-9"0"0,-5 0 0,-7 0 0,-2 0 0,-2 0 0,1 0 0,0 0 0,-1 0 0,0-2 0,-4 0 0,-3-3 0,7 1-8191</inkml:trace>
  <inkml:trace contextRef="#ctx0" brushRef="#br0" timeOffset="1">414 23 24575,'-2'0'0,"-4"-2"0,-7 0 0,-5-1 0,-6 0 0,-7-1 0,-7 1 0,-2 0 0,-2 2 0,0 0 0,2 0 0,2 1 0,-4 1 0,5-1-8191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1:55.6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499 145 24575,'-2'0'0,"-4"-1"0,-5-4 0,-11 0 0,-6-1 0,-9-2 0,-3-3 0,-7-1 0,2 0 0,3 2 0,10 1-8191</inkml:trace>
  <inkml:trace contextRef="#ctx0" brushRef="#br0" timeOffset="1">7 0 24575,'-2'0'0,"-3"0"0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1:56.5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0 24575,'-2'0'0,"-2"0"0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1:56.8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28 24575,'-5'-2'0,"-5"-3"0,-2 0 0,0 1 0,-1 0 0,2 0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1:57.2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603 226 24575,'-2'-2'0,"-5"-2"0,-4-3 0,-4-2 0,-8-1 0,-3-1 0,-4 0 0,1-1 0,0 2 0,0 1 0,3 0 0,6 1-8191</inkml:trace>
  <inkml:trace contextRef="#ctx0" brushRef="#br0" timeOffset="1">166 47 24575,'-2'-2'0,"-2"0"0,-3-1 0,-2 1 0,-1-1 0,-1 0 0,-2 0 0,-3-1 0,-3-2 0,-5 0 0,-3 0 0,4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7:57:19.356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1:57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7:54:31.0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1 933 24575,'33'0'0,"0"1"0,1 1 0,-1 2 0,0 2 0,57 16 0,-75-16 0,-3-1 0,1 0 0,-1-1 0,1 0 0,0-1 0,0-1 0,0 0 0,17 0 0,82-2 0,-111 0 0,0 0 0,1 1 0,-1-1 0,0 0 0,0 1 0,0-1 0,0 1 0,0 0 0,0-1 0,0 1 0,0 0 0,0 0 0,0 0 0,0-1 0,0 1 0,0 0 0,-1 0 0,1 0 0,0 0 0,-1 1 0,1-1 0,-1 0 0,1 0 0,-1 0 0,0 0 0,1 0 0,-1 1 0,0 1 0,3 39 0,-3-34 0,-2 53 0,-16 99 0,17-150 0,1-8 0,-1 0 0,1 0 0,0-1 0,0 1 0,0 0 0,0 0 0,0 0 0,0-1 0,1 1 0,-1 0 0,1 0 0,-1-1 0,1 1 0,0 0 0,-1-1 0,1 1 0,0 0 0,0-1 0,0 1 0,0-1 0,0 0 0,1 1 0,-1-1 0,0 0 0,1 0 0,-1 0 0,1 0 0,-1 0 0,1 0 0,-1 0 0,1 0 0,0-1 0,-1 1 0,1-1 0,0 1 0,3 0 0,8 1 0,-1-1 0,1 0 0,0-1 0,18-2 0,0 1 0,330 11 0,-253-9 0,112-3 0,-147-3 0,43-1 0,13 10 0,-127-3 0,-1-1 0,0 0 0,1 0 0,-1 0 0,1 1 0,-1-1 0,0-1 0,1 1 0,-1 0 0,1 0 0,-1 0 0,0-1 0,1 1 0,-1-1 0,0 1 0,1-1 0,-1 0 0,0 1 0,0-1 0,0 0 0,0 0 0,0 0 0,1 0 0,-2 0 0,1 0 0,0 0 0,0 0 0,0 0 0,1-2 0,-1-2 0,0 1 0,0-1 0,-1 0 0,1 0 0,-1 1 0,0-1 0,-1-7 0,-12-79 0,8 62 0,-3-41 0,6-464 0,4 275 0,-2 228 0,-7-184 0,7 214 0,0 0 0,0 0 0,0 0 0,1 0 0,-1 0 0,0 0 0,0 0 0,0 0 0,1 0 0,-1 0 0,0 0 0,1 0 0,-1 0 0,1 0 0,0 0 0,-1 0 0,1 0 0,-1 1 0,1-1 0,0 0 0,0 0 0,0 1 0,-1-1 0,1 1 0,0-1 0,0 1 0,0-1 0,0 1 0,0-1 0,0 1 0,0 0 0,0-1 0,0 1 0,0 0 0,0 0 0,0 0 0,2 0 0,6-1 0,0 1 0,1 0 0,14 2 0,-5 0 0,518 0 0,-274-4 0,-262 2 0,1 0 0,-1 0 0,0 0 0,1 0 0,-1 0 0,1 0 0,-1 0 0,0 0 0,1 1 0,-1-1 0,1 1 0,-1-1 0,0 1 0,0-1 0,1 1 0,-1-1 0,0 1 0,0 0 0,0 0 0,0 0 0,1 0 0,-2 0 0,1 0 0,0 0 0,0 0 0,0 0 0,1 2 0,-2 0 0,1 0 0,-1 0 0,1 1 0,-1-1 0,0 0 0,-1 0 0,1 1 0,0-1 0,-1 0 0,0 0 0,-1 4 0,-14 68 0,3 0 0,3 1 0,-1 142 0,12 360 0,-2-552 0,-1-1 0,-10 47 0,12-72 0,0 1 0,0-1 0,0 1 0,0 0 0,0-1 0,0 1 0,0-1 0,0 1 0,0 0 0,1-1 0,-1 1 0,0-1 0,0 1 0,1-1 0,-1 1 0,0-1 0,1 1 0,-1-1 0,0 1 0,1-1 0,-1 1 0,1-1 0,-1 0 0,1 1 0,-1-1 0,1 0 0,-1 1 0,1-1 0,-1 0 0,1 0 0,-1 0 0,1 1 0,0-1 0,-1 0 0,1 0 0,-1 0 0,1 0 0,0 0 0,-1 0 0,1 0 0,0 0 0,31-1 0,-29 1 0,123-22 0,-4 0 0,-52 12 0,40-2 0,-20 1 0,-53 6 0,45-1 0,-17 7 0,58-2 0,-122 1 0,0 0 0,0-1 0,0 1 0,1 0 0,-1-1 0,0 1 0,0 0 0,0-1 0,0 0 0,0 1 0,0-1 0,0 0 0,0 1 0,0-1 0,0 0 0,0 0 0,-1 0 0,1 0 0,0 0 0,0 0 0,-1 0 0,1 0 0,-1 0 0,1 0 0,-1 0 0,1 0 0,-1 0 0,0 0 0,0-1 0,1 0 0,0-6 0,-1 1 0,1 0 0,-2-15 0,0 7 0,-2-641 0,4 417 0,-2 219 0,-1 0 0,-7-28 0,5 26 0,-3-31 0,7 52 0,0-1 0,0 1 0,0-1 0,0 1 0,1 0 0,-1-1 0,0 1 0,1 0 0,-1-1 0,1 1 0,-1 0 0,1 0 0,-1-1 0,1 1 0,0 0 0,0 0 0,0 0 0,0 0 0,0 0 0,0 0 0,0 0 0,0 0 0,0 0 0,0 1 0,0-1 0,1 0 0,-1 1 0,0-1 0,0 1 0,1-1 0,-1 1 0,0 0 0,1-1 0,2 1 0,6-1 0,0 0 0,0 1 0,20 2 0,-9-1 0,586-1 0,-605 0 0,0 0 0,0 0 0,0 0 0,0 0 0,0 0 0,-1 0 0,1 0 0,0 0 0,0 1 0,0-1 0,0 1 0,-1-1 0,1 1 0,0 0 0,-1 0 0,1 0 0,0 0 0,-1 0 0,1 0 0,-1 0 0,1 0 0,-1 1 0,0-1 0,0 0 0,1 1 0,-1-1 0,0 1 0,0 0 0,0-1 0,-1 1 0,1 0 0,0 0 0,-1-1 0,1 1 0,-1 0 0,1 3 0,10 41 0,-2 1 0,-2 0 0,-2 0 0,-2 74 0,-3-98 0,-16 336 0,8-189 0,1-8 0,6-154 0,0 20 0,1-28 0,0 1 0,0 0 0,0-1 0,0 1 0,0 0 0,1 0 0,-1-1 0,0 1 0,1-1 0,-1 1 0,1 0 0,-1-1 0,0 1 0,1-1 0,-1 1 0,1-1 0,-1 1 0,1-1 0,0 1 0,-1-1 0,1 1 0,-1-1 0,1 0 0,0 0 0,-1 1 0,1-1 0,0 0 0,0 0 0,-1 0 0,1 1 0,0-1 0,0 0 0,18-2 0,-1 0 0,-1-1 0,1 0 0,0-2 0,-1 0 0,20-9 0,-28 11 0,6-2 0,0 0 0,0 1 0,1 0 0,0 1 0,20-1 0,89-5 0,-63 10 0,73-2 0,-95-4 0,-20 2 0,30-1 0,850 5 0,-898-1 0,-1 0 0,1-1 0,-1 1 0,1 0 0,-1-1 0,1 1 0,-1-1 0,0 0 0,1 1 0,-1-1 0,0 0 0,1 0 0,-1 0 0,0 0 0,0 0 0,0 0 0,0 0 0,0 0 0,0-1 0,0 1 0,0 0 0,0 0 0,0-1 0,-1 1 0,1-1 0,-1 1 0,1-1 0,-1 1 0,0-1 0,1 1 0,-1-1 0,0 1 0,0-3 0,1-9 0,0 0 0,-1 0 0,-2-15 0,1 8 0,1-151 0,-2-52 0,-14 58 0,-1-53 0,17 210 0,-1 3 0,1 0 0,0 0 0,1 0 0,-1 0 0,1 0 0,0 0 0,2-5 0,-2 8 0,0 1 0,0-1 0,0 1 0,0-1 0,0 1 0,0 0 0,1 0 0,-1-1 0,0 1 0,1 0 0,-1 0 0,1 0 0,0 0 0,-1 0 0,1 1 0,0-1 0,-1 0 0,1 1 0,0-1 0,0 1 0,-1 0 0,1 0 0,2-1 0,21 0 0,-1 0 0,33 4 0,5-1 0,635-2 0,-696 0 0,1 0 0,-1 0 0,0 0 0,1 1 0,-1-1 0,0 0 0,1 1 0,-1-1 0,0 0 0,1 1 0,-1 0 0,0-1 0,0 1 0,0 0 0,0 0 0,0-1 0,1 1 0,-1 0 0,-1 0 0,1 0 0,0 0 0,0 0 0,0 0 0,0 1 0,-1-1 0,1 0 0,-1 0 0,1 1 0,-1-1 0,1 0 0,-1 2 0,2 6 0,-1-1 0,0 1 0,-1-1 0,0 12 0,1 20 0,3-17 0,-1 0 0,-1 1 0,-1-1 0,-3 31 0,1-2 0,0-32 0,-1 0 0,-7 29 0,0 2 0,2-17-1365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7:54:31.0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1 933 24575,'33'0'0,"0"1"0,1 1 0,-1 2 0,0 2 0,57 16 0,-75-16 0,-3-1 0,1 0 0,-1-1 0,1 0 0,0-1 0,0-1 0,0 0 0,17 0 0,82-2 0,-111 0 0,0 0 0,1 1 0,-1-1 0,0 0 0,0 1 0,0-1 0,0 1 0,0 0 0,0-1 0,0 1 0,0 0 0,0 0 0,0 0 0,0-1 0,0 1 0,0 0 0,-1 0 0,1 0 0,0 0 0,-1 1 0,1-1 0,-1 0 0,1 0 0,-1 0 0,0 0 0,1 0 0,-1 1 0,0 1 0,3 39 0,-3-34 0,-2 53 0,-16 99 0,17-150 0,1-8 0,-1 0 0,1 0 0,0-1 0,0 1 0,0 0 0,0 0 0,0 0 0,0-1 0,1 1 0,-1 0 0,1 0 0,-1-1 0,1 1 0,0 0 0,-1-1 0,1 1 0,0 0 0,0-1 0,0 1 0,0-1 0,0 0 0,1 1 0,-1-1 0,0 0 0,1 0 0,-1 0 0,1 0 0,-1 0 0,1 0 0,-1 0 0,1 0 0,0-1 0,-1 1 0,1-1 0,0 1 0,3 0 0,8 1 0,-1-1 0,1 0 0,0-1 0,18-2 0,0 1 0,330 11 0,-253-9 0,112-3 0,-147-3 0,43-1 0,13 10 0,-127-3 0,-1-1 0,0 0 0,1 0 0,-1 0 0,1 1 0,-1-1 0,0-1 0,1 1 0,-1 0 0,1 0 0,-1 0 0,0-1 0,1 1 0,-1-1 0,0 1 0,1-1 0,-1 0 0,0 1 0,0-1 0,0 0 0,0 0 0,0 0 0,1 0 0,-2 0 0,1 0 0,0 0 0,0 0 0,0 0 0,1-2 0,-1-2 0,0 1 0,0-1 0,-1 0 0,1 0 0,-1 1 0,0-1 0,-1-7 0,-12-79 0,8 62 0,-3-41 0,6-464 0,4 275 0,-2 228 0,-7-184 0,7 214 0,0 0 0,0 0 0,0 0 0,1 0 0,-1 0 0,0 0 0,0 0 0,0 0 0,1 0 0,-1 0 0,0 0 0,1 0 0,-1 0 0,1 0 0,0 0 0,-1 0 0,1 0 0,-1 1 0,1-1 0,0 0 0,0 0 0,0 1 0,-1-1 0,1 1 0,0-1 0,0 1 0,0-1 0,0 1 0,0-1 0,0 1 0,0 0 0,0-1 0,0 1 0,0 0 0,0 0 0,0 0 0,2 0 0,6-1 0,0 1 0,1 0 0,14 2 0,-5 0 0,518 0 0,-274-4 0,-262 2 0,1 0 0,-1 0 0,0 0 0,1 0 0,-1 0 0,1 0 0,-1 0 0,0 0 0,1 1 0,-1-1 0,1 1 0,-1-1 0,0 1 0,0-1 0,1 1 0,-1-1 0,0 1 0,0 0 0,0 0 0,0 0 0,1 0 0,-2 0 0,1 0 0,0 0 0,0 0 0,0 0 0,1 2 0,-2 0 0,1 0 0,-1 0 0,1 1 0,-1-1 0,0 0 0,-1 0 0,1 1 0,0-1 0,-1 0 0,0 0 0,-1 4 0,-14 68 0,3 0 0,3 1 0,-1 142 0,12 360 0,-2-552 0,-1-1 0,-10 47 0,12-72 0,0 1 0,0-1 0,0 1 0,0 0 0,0-1 0,0 1 0,0-1 0,0 1 0,0 0 0,1-1 0,-1 1 0,0-1 0,0 1 0,1-1 0,-1 1 0,0-1 0,1 1 0,-1-1 0,0 1 0,1-1 0,-1 1 0,1-1 0,-1 0 0,1 1 0,-1-1 0,1 0 0,-1 1 0,1-1 0,-1 0 0,1 0 0,-1 0 0,1 1 0,0-1 0,-1 0 0,1 0 0,-1 0 0,1 0 0,0 0 0,-1 0 0,1 0 0,0 0 0,31-1 0,-29 1 0,123-22 0,-4 0 0,-52 12 0,40-2 0,-20 1 0,-53 6 0,45-1 0,-17 7 0,58-2 0,-122 1 0,0 0 0,0-1 0,0 1 0,1 0 0,-1-1 0,0 1 0,0 0 0,0-1 0,0 0 0,0 1 0,0-1 0,0 0 0,0 1 0,0-1 0,0 0 0,0 0 0,-1 0 0,1 0 0,0 0 0,0 0 0,-1 0 0,1 0 0,-1 0 0,1 0 0,-1 0 0,1 0 0,-1 0 0,0 0 0,0-1 0,1 0 0,0-6 0,-1 1 0,1 0 0,-2-15 0,0 7 0,-2-641 0,4 417 0,-2 219 0,-1 0 0,-7-28 0,5 26 0,-3-31 0,7 52 0,0-1 0,0 1 0,0-1 0,0 1 0,1 0 0,-1-1 0,0 1 0,1 0 0,-1-1 0,1 1 0,-1 0 0,1 0 0,-1-1 0,1 1 0,0 0 0,0 0 0,0 0 0,0 0 0,0 0 0,0 0 0,0 0 0,0 0 0,0 0 0,0 1 0,0-1 0,1 0 0,-1 1 0,0-1 0,0 1 0,1-1 0,-1 1 0,0 0 0,1-1 0,2 1 0,6-1 0,0 0 0,0 1 0,20 2 0,-9-1 0,586-1 0,-605 0 0,0 0 0,0 0 0,0 0 0,0 0 0,0 0 0,-1 0 0,1 0 0,0 0 0,0 1 0,0-1 0,0 1 0,-1-1 0,1 1 0,0 0 0,-1 0 0,1 0 0,0 0 0,-1 0 0,1 0 0,-1 0 0,1 0 0,-1 1 0,0-1 0,0 0 0,1 1 0,-1-1 0,0 1 0,0 0 0,0-1 0,-1 1 0,1 0 0,0 0 0,-1-1 0,1 1 0,-1 0 0,1 3 0,10 41 0,-2 1 0,-2 0 0,-2 0 0,-2 74 0,-3-98 0,-16 336 0,8-189 0,1-8 0,6-154 0,0 20 0,1-28 0,0 1 0,0 0 0,0-1 0,0 1 0,0 0 0,1 0 0,-1-1 0,0 1 0,1-1 0,-1 1 0,1 0 0,-1-1 0,0 1 0,1-1 0,-1 1 0,1-1 0,-1 1 0,1-1 0,0 1 0,-1-1 0,1 1 0,-1-1 0,1 0 0,0 0 0,-1 1 0,1-1 0,0 0 0,0 0 0,-1 0 0,1 1 0,0-1 0,0 0 0,18-2 0,-1 0 0,-1-1 0,1 0 0,0-2 0,-1 0 0,20-9 0,-28 11 0,6-2 0,0 0 0,0 1 0,1 0 0,0 1 0,20-1 0,89-5 0,-63 10 0,73-2 0,-95-4 0,-20 2 0,30-1 0,850 5 0,-898-1 0,-1 0 0,1-1 0,-1 1 0,1 0 0,-1-1 0,1 1 0,-1-1 0,0 0 0,1 1 0,-1-1 0,0 0 0,1 0 0,-1 0 0,0 0 0,0 0 0,0 0 0,0 0 0,0 0 0,0-1 0,0 1 0,0 0 0,0 0 0,0-1 0,-1 1 0,1-1 0,-1 1 0,1-1 0,-1 1 0,0-1 0,1 1 0,-1-1 0,0 1 0,0-3 0,1-9 0,0 0 0,-1 0 0,-2-15 0,1 8 0,1-151 0,-2-52 0,-14 58 0,-1-53 0,17 210 0,-1 3 0,1 0 0,0 0 0,1 0 0,-1 0 0,1 0 0,0 0 0,2-5 0,-2 8 0,0 1 0,0-1 0,0 1 0,0-1 0,0 1 0,0 0 0,1 0 0,-1-1 0,0 1 0,1 0 0,-1 0 0,1 0 0,0 0 0,-1 0 0,1 1 0,0-1 0,-1 0 0,1 1 0,0-1 0,0 1 0,-1 0 0,1 0 0,2-1 0,21 0 0,-1 0 0,33 4 0,5-1 0,635-2 0,-696 0 0,1 0 0,-1 0 0,0 0 0,1 1 0,-1-1 0,0 0 0,1 1 0,-1-1 0,0 0 0,1 1 0,-1 0 0,0-1 0,0 1 0,0 0 0,0 0 0,0-1 0,1 1 0,-1 0 0,-1 0 0,1 0 0,0 0 0,0 0 0,0 0 0,0 1 0,-1-1 0,1 0 0,-1 0 0,1 1 0,-1-1 0,1 0 0,-1 2 0,2 6 0,-1-1 0,0 1 0,-1-1 0,0 12 0,1 20 0,3-17 0,-1 0 0,-1 1 0,-1-1 0,-3 31 0,1-2 0,0-32 0,-1 0 0,-7 29 0,0 2 0,2-17-1365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26.1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484 56 24575,'-17'-1'0,"-1"-1"0,1-1 0,-26-8 0,3 2 0,5 1 0,0 0 0,-59-5 0,90 13 0,-1 1 0,1-1 0,0 1 0,0 0 0,0 0 0,0 1 0,0-1 0,0 1 0,0 0 0,0 0 0,0 1 0,1-1 0,-1 1 0,1-1 0,-4 5 0,0-1 0,1 0 0,0 1 0,0 0 0,1 0 0,0 0 0,-6 11 0,1 9 0,0 1 0,2 0 0,1 0 0,-6 46 0,-3 13 0,13-70 0,0 1 0,2 0 0,0 0 0,3 35 0,-2-48 0,2 0 0,-1 0 0,1 0 0,-1 0 0,1 0 0,1-1 0,-1 1 0,1 0 0,-1-1 0,1 0 0,1 0 0,6 8 0,7 4 0,29 23 0,-27-23 0,-14-13 0,0 1 0,0-1 0,0 0 0,0-1 0,0 1 0,1-1 0,-1 0 0,1 0 0,0-1 0,-1 0 0,11 1 0,4 0 0,0-2 0,22-3 0,4 1 0,32 3 0,-39 1 0,0-2 0,58-7 0,-89 5 0,-1 0 0,0 0 0,0-1 0,-1 0 0,1 0 0,0-1 0,-1 1 0,0-1 0,0-1 0,0 1 0,0-1 0,5-6 0,-4 3 0,0 0 0,-1 0 0,0 0 0,0-1 0,-1 0 0,0 0 0,0 0 0,3-11 0,-5 8 0,0 1 0,-1-1 0,0 0 0,0 0 0,-2 0 0,1 0 0,-3-17 0,1 21 0,0 1 0,0-1 0,-1 1 0,0 0 0,0-1 0,0 1 0,-1 0 0,-1 0 0,1 0 0,-1 1 0,0-1 0,-9-10 0,8 13 0,0 0 0,0 1 0,0-1 0,-1 1 0,1 0 0,-7-2 0,-23-14 0,3-7 0,19 15 0,0 1 0,-1 0 0,-24-13 0,-25-7-1365,47 23-5461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27.1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0 24575,'0'496'0,"-12"-343"0,13 255-1365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28.7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24575,'62'3'0,"89"15"0,-71-7 0,-31-7 0,79-4 0,-48-2 0,-15 0 0,-22 1 0,56 4 0,-67 3 0,39 11 0,-57-13 0,10 3-1365,0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32.5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327 113 24575,'-90'-12'0,"79"12"0,0-1 0,0 1 0,0 1 0,0 0 0,1 1 0,-1 0 0,0 0 0,1 1 0,0 1 0,-1 0 0,1 0 0,1 1 0,-16 9 0,17-9 0,1 1 0,-1 0 0,1 0 0,0 1 0,-10 12 0,14-15 0,1 0 0,0 0 0,-1 0 0,1 0 0,1 1 0,-1-1 0,1 1 0,-1-1 0,1 1 0,1 0 0,-1 0 0,1-1 0,0 7 0,-1 53 0,3 63 0,0-122 0,-1 1 0,1 0 0,1-1 0,-1 1 0,1-1 0,0 0 0,0 0 0,1 0 0,-1 0 0,8 7 0,8 12 0,-13-16 0,0-1 0,0 1 0,1-1 0,1 0 0,-1-1 0,1 0 0,0 0 0,0-1 0,1 0 0,0 0 0,0-1 0,0 0 0,0 0 0,1-1 0,-1 0 0,15 1 0,14 2 0,-1-3 0,1-1 0,38-4 0,-19 1 0,-31 2 0,-15 0 0,-1-1 0,1 0 0,12-2 0,-20 1 0,0 0 0,0 1 0,0-1 0,-1 0 0,1 0 0,0-1 0,0 1 0,-1-1 0,1 1 0,0-1 0,-1 0 0,0 0 0,1 0 0,-1 0 0,2-3 0,3-5 0,-2 1 0,1-1 0,-1-1 0,-1 1 0,0-1 0,0 1 0,-1-1 0,3-20 0,-2 12 0,11-33 0,-13 45 0,0 0 0,0-1 0,-1 1 0,0-1 0,0 1 0,-1-1 0,0 1 0,0-1 0,-1 0 0,0 1 0,-3-11 0,1 6 0,-1-1 0,0 1 0,-1 0 0,0 0 0,-13-20 0,-36-47 0,48 72 0,-1 1 0,1 0 0,-1 1 0,-1 0 0,1 0 0,-1 0 0,0 1 0,-10-4 0,-15-10 0,6 3-195,-1 2 0,-1 0 0,0 2 0,0 1 0,-1 1 0,-33-5 0,46 11-6631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938529"/>
            <a:ext cx="3900804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06200" y="6540818"/>
            <a:ext cx="647827" cy="281304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006" y="1212850"/>
            <a:ext cx="101892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3027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customXml" Target="../ink/ink11.xml"/><Relationship Id="rId17" Type="http://schemas.openxmlformats.org/officeDocument/2006/relationships/image" Target="../media/image19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5.png"/><Relationship Id="rId14" Type="http://schemas.openxmlformats.org/officeDocument/2006/relationships/customXml" Target="../ink/ink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" Type="http://schemas.openxmlformats.org/officeDocument/2006/relationships/image" Target="../media/image21.png"/><Relationship Id="rId21" Type="http://schemas.openxmlformats.org/officeDocument/2006/relationships/image" Target="../media/image30.png"/><Relationship Id="rId34" Type="http://schemas.openxmlformats.org/officeDocument/2006/relationships/customXml" Target="../ink/ink30.xml"/><Relationship Id="rId7" Type="http://schemas.openxmlformats.org/officeDocument/2006/relationships/image" Target="../media/image23.png"/><Relationship Id="rId12" Type="http://schemas.openxmlformats.org/officeDocument/2006/relationships/customXml" Target="../ink/ink19.xm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33" Type="http://schemas.openxmlformats.org/officeDocument/2006/relationships/image" Target="../media/image36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25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28" Type="http://schemas.openxmlformats.org/officeDocument/2006/relationships/customXml" Target="../ink/ink27.xml"/><Relationship Id="rId10" Type="http://schemas.openxmlformats.org/officeDocument/2006/relationships/customXml" Target="../ink/ink18.xml"/><Relationship Id="rId19" Type="http://schemas.openxmlformats.org/officeDocument/2006/relationships/image" Target="../media/image29.png"/><Relationship Id="rId31" Type="http://schemas.openxmlformats.org/officeDocument/2006/relationships/image" Target="../media/image35.png"/><Relationship Id="rId4" Type="http://schemas.openxmlformats.org/officeDocument/2006/relationships/customXml" Target="../ink/ink15.xml"/><Relationship Id="rId9" Type="http://schemas.openxmlformats.org/officeDocument/2006/relationships/image" Target="../media/image24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33.png"/><Relationship Id="rId30" Type="http://schemas.openxmlformats.org/officeDocument/2006/relationships/customXml" Target="../ink/ink28.xml"/><Relationship Id="rId8" Type="http://schemas.openxmlformats.org/officeDocument/2006/relationships/customXml" Target="../ink/ink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6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svg"/><Relationship Id="rId3" Type="http://schemas.openxmlformats.org/officeDocument/2006/relationships/image" Target="../media/image40.svg"/><Relationship Id="rId7" Type="http://schemas.openxmlformats.org/officeDocument/2006/relationships/image" Target="../media/image46.svg"/><Relationship Id="rId12" Type="http://schemas.openxmlformats.org/officeDocument/2006/relationships/image" Target="../media/image5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svg"/><Relationship Id="rId5" Type="http://schemas.openxmlformats.org/officeDocument/2006/relationships/image" Target="../media/image42.svg"/><Relationship Id="rId10" Type="http://schemas.openxmlformats.org/officeDocument/2006/relationships/image" Target="../media/image49.png"/><Relationship Id="rId4" Type="http://schemas.openxmlformats.org/officeDocument/2006/relationships/image" Target="../media/image41.png"/><Relationship Id="rId9" Type="http://schemas.openxmlformats.org/officeDocument/2006/relationships/image" Target="../media/image48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910" y="2047238"/>
            <a:ext cx="6989445" cy="14630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6000" b="1" dirty="0">
                <a:latin typeface="Arial"/>
                <a:cs typeface="Arial"/>
              </a:rPr>
              <a:t>CSCI</a:t>
            </a:r>
            <a:r>
              <a:rPr sz="6000" b="1" spc="-370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466:</a:t>
            </a:r>
            <a:r>
              <a:rPr sz="6000" b="1" spc="-360" dirty="0">
                <a:latin typeface="Arial"/>
                <a:cs typeface="Arial"/>
              </a:rPr>
              <a:t> </a:t>
            </a:r>
            <a:r>
              <a:rPr sz="6000" b="1" spc="-130" dirty="0">
                <a:latin typeface="Arial"/>
                <a:cs typeface="Arial"/>
              </a:rPr>
              <a:t>Networks</a:t>
            </a:r>
            <a:endParaRPr sz="6000" dirty="0">
              <a:latin typeface="Arial"/>
              <a:cs typeface="Arial"/>
            </a:endParaRPr>
          </a:p>
          <a:p>
            <a:pPr marR="60325" algn="ctr">
              <a:lnSpc>
                <a:spcPct val="100000"/>
              </a:lnSpc>
              <a:spcBef>
                <a:spcPts val="240"/>
              </a:spcBef>
            </a:pPr>
            <a:r>
              <a:rPr lang="en-US" sz="2800" dirty="0">
                <a:latin typeface="Calibri"/>
                <a:cs typeface="Calibri"/>
              </a:rPr>
              <a:t>Link Layer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92" y="5501436"/>
            <a:ext cx="2069464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dirty="0">
                <a:latin typeface="Calibri"/>
                <a:cs typeface="Calibri"/>
              </a:rPr>
              <a:t>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31" y="6525259"/>
            <a:ext cx="5896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2"/>
              </a:rPr>
              <a:t>https://www.cs.montana.edu/pearsall/classes/fall2022/466/main.html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62892" y="6519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4988" y="6556654"/>
            <a:ext cx="264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*All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images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stolen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from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B40F0D-E089-BBA8-3E96-B5E02B3931BB}"/>
              </a:ext>
            </a:extLst>
          </p:cNvPr>
          <p:cNvSpPr/>
          <p:nvPr/>
        </p:nvSpPr>
        <p:spPr>
          <a:xfrm>
            <a:off x="76200" y="76200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2ECD5B-02D1-C469-F1E3-C33B57A59875}"/>
              </a:ext>
            </a:extLst>
          </p:cNvPr>
          <p:cNvSpPr/>
          <p:nvPr/>
        </p:nvSpPr>
        <p:spPr>
          <a:xfrm>
            <a:off x="6553200" y="274460"/>
            <a:ext cx="411305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29A45-0BF5-DCE4-3F8E-2DDA502E15FA}"/>
              </a:ext>
            </a:extLst>
          </p:cNvPr>
          <p:cNvSpPr txBox="1"/>
          <p:nvPr/>
        </p:nvSpPr>
        <p:spPr>
          <a:xfrm>
            <a:off x="6435893" y="-2539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0101011101010101010101111101000010101010101010101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BE7DD-D15F-D2C9-03A2-42037BBBD759}"/>
              </a:ext>
            </a:extLst>
          </p:cNvPr>
          <p:cNvSpPr txBox="1"/>
          <p:nvPr/>
        </p:nvSpPr>
        <p:spPr>
          <a:xfrm>
            <a:off x="1752600" y="12954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C5569-9119-F70F-0B10-C088D717D9FF}"/>
              </a:ext>
            </a:extLst>
          </p:cNvPr>
          <p:cNvSpPr txBox="1"/>
          <p:nvPr/>
        </p:nvSpPr>
        <p:spPr>
          <a:xfrm>
            <a:off x="2514600" y="1828800"/>
            <a:ext cx="45368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Frame transmitted:   10110</a:t>
            </a:r>
          </a:p>
          <a:p>
            <a:r>
              <a:rPr lang="en-US" sz="2800" dirty="0"/>
              <a:t>Error Pattern:            10001</a:t>
            </a:r>
          </a:p>
          <a:p>
            <a:endParaRPr lang="en-US" sz="2800" dirty="0"/>
          </a:p>
          <a:p>
            <a:endParaRPr lang="en-US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7E85F2-8791-1B45-17FE-659A5F6930ED}"/>
              </a:ext>
            </a:extLst>
          </p:cNvPr>
          <p:cNvCxnSpPr/>
          <p:nvPr/>
        </p:nvCxnSpPr>
        <p:spPr>
          <a:xfrm>
            <a:off x="2133600" y="2971800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8733BD-3F5C-440A-D78C-9E08EC7C056A}"/>
              </a:ext>
            </a:extLst>
          </p:cNvPr>
          <p:cNvSpPr txBox="1"/>
          <p:nvPr/>
        </p:nvSpPr>
        <p:spPr>
          <a:xfrm>
            <a:off x="1447800" y="4372796"/>
            <a:ext cx="9107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through error correction in the link layer, we found that a bit error occurred on the first bit and last bit of our pattern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EE345C-1954-F398-E5BF-994E6D4CFE60}"/>
              </a:ext>
            </a:extLst>
          </p:cNvPr>
          <p:cNvSpPr txBox="1"/>
          <p:nvPr/>
        </p:nvSpPr>
        <p:spPr>
          <a:xfrm>
            <a:off x="2971800" y="5075342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How to get the correct bit pattern of our frame?</a:t>
            </a:r>
          </a:p>
        </p:txBody>
      </p:sp>
    </p:spTree>
    <p:extLst>
      <p:ext uri="{BB962C8B-B14F-4D97-AF65-F5344CB8AC3E}">
        <p14:creationId xmlns:p14="http://schemas.microsoft.com/office/powerpoint/2010/main" val="267584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B40F0D-E089-BBA8-3E96-B5E02B3931BB}"/>
              </a:ext>
            </a:extLst>
          </p:cNvPr>
          <p:cNvSpPr/>
          <p:nvPr/>
        </p:nvSpPr>
        <p:spPr>
          <a:xfrm>
            <a:off x="76200" y="76200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2ECD5B-02D1-C469-F1E3-C33B57A59875}"/>
              </a:ext>
            </a:extLst>
          </p:cNvPr>
          <p:cNvSpPr/>
          <p:nvPr/>
        </p:nvSpPr>
        <p:spPr>
          <a:xfrm>
            <a:off x="6553200" y="274460"/>
            <a:ext cx="411305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29A45-0BF5-DCE4-3F8E-2DDA502E15FA}"/>
              </a:ext>
            </a:extLst>
          </p:cNvPr>
          <p:cNvSpPr txBox="1"/>
          <p:nvPr/>
        </p:nvSpPr>
        <p:spPr>
          <a:xfrm>
            <a:off x="6435893" y="-2539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0101011101010101010101111101000010101010101010101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9BE7DD-D15F-D2C9-03A2-42037BBBD759}"/>
              </a:ext>
            </a:extLst>
          </p:cNvPr>
          <p:cNvSpPr txBox="1"/>
          <p:nvPr/>
        </p:nvSpPr>
        <p:spPr>
          <a:xfrm>
            <a:off x="1752600" y="12954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Patterns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C5569-9119-F70F-0B10-C088D717D9FF}"/>
              </a:ext>
            </a:extLst>
          </p:cNvPr>
          <p:cNvSpPr txBox="1"/>
          <p:nvPr/>
        </p:nvSpPr>
        <p:spPr>
          <a:xfrm>
            <a:off x="2514600" y="1828800"/>
            <a:ext cx="45368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Frame transmitted:   10110</a:t>
            </a:r>
          </a:p>
          <a:p>
            <a:r>
              <a:rPr lang="en-US" sz="2800" dirty="0"/>
              <a:t>Error Pattern:            10001</a:t>
            </a:r>
          </a:p>
          <a:p>
            <a:endParaRPr lang="en-US" sz="2800" dirty="0"/>
          </a:p>
          <a:p>
            <a:endParaRPr lang="en-US" sz="2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7E85F2-8791-1B45-17FE-659A5F6930ED}"/>
              </a:ext>
            </a:extLst>
          </p:cNvPr>
          <p:cNvCxnSpPr/>
          <p:nvPr/>
        </p:nvCxnSpPr>
        <p:spPr>
          <a:xfrm>
            <a:off x="2133600" y="2971800"/>
            <a:ext cx="548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8733BD-3F5C-440A-D78C-9E08EC7C056A}"/>
              </a:ext>
            </a:extLst>
          </p:cNvPr>
          <p:cNvSpPr txBox="1"/>
          <p:nvPr/>
        </p:nvSpPr>
        <p:spPr>
          <a:xfrm>
            <a:off x="1447800" y="4372796"/>
            <a:ext cx="9107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through error correction in the link layer, we found that a bit error occurred on the first bit and last bit of our pattern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9E5FA0-7CE3-F697-0408-7702C48E6A76}"/>
              </a:ext>
            </a:extLst>
          </p:cNvPr>
          <p:cNvSpPr txBox="1"/>
          <p:nvPr/>
        </p:nvSpPr>
        <p:spPr>
          <a:xfrm>
            <a:off x="2895600" y="5410200"/>
            <a:ext cx="636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run the XOR operator to get the correct pattern back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672CAC-CACA-FA38-9DEE-86AC213EB111}"/>
              </a:ext>
            </a:extLst>
          </p:cNvPr>
          <p:cNvGrpSpPr/>
          <p:nvPr/>
        </p:nvGrpSpPr>
        <p:grpSpPr>
          <a:xfrm>
            <a:off x="6964447" y="2114454"/>
            <a:ext cx="332280" cy="380880"/>
            <a:chOff x="6964447" y="2114454"/>
            <a:chExt cx="33228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8C1C835-9DA4-C2C8-398B-908E53782C35}"/>
                    </a:ext>
                  </a:extLst>
                </p14:cNvPr>
                <p14:cNvContentPartPr/>
                <p14:nvPr/>
              </p14:nvContentPartPr>
              <p14:xfrm>
                <a:off x="7011967" y="2187174"/>
                <a:ext cx="263880" cy="235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8C1C835-9DA4-C2C8-398B-908E53782C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94327" y="2169534"/>
                  <a:ext cx="299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1C2EEA-8C2B-961A-62B7-A4313ED8F733}"/>
                    </a:ext>
                  </a:extLst>
                </p14:cNvPr>
                <p14:cNvContentPartPr/>
                <p14:nvPr/>
              </p14:nvContentPartPr>
              <p14:xfrm>
                <a:off x="7117447" y="2114454"/>
                <a:ext cx="4680" cy="380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1C2EEA-8C2B-961A-62B7-A4313ED8F7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99447" y="2096454"/>
                  <a:ext cx="4032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A79946A-87F9-BCC8-C5B2-DC4BDFB2B2A9}"/>
                    </a:ext>
                  </a:extLst>
                </p14:cNvPr>
                <p14:cNvContentPartPr/>
                <p14:nvPr/>
              </p14:nvContentPartPr>
              <p14:xfrm>
                <a:off x="6964447" y="2291934"/>
                <a:ext cx="332280" cy="27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A79946A-87F9-BCC8-C5B2-DC4BDFB2B2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46807" y="2273934"/>
                  <a:ext cx="36792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969A50-5EE0-027B-9914-EB510C54BAB4}"/>
              </a:ext>
            </a:extLst>
          </p:cNvPr>
          <p:cNvGrpSpPr/>
          <p:nvPr/>
        </p:nvGrpSpPr>
        <p:grpSpPr>
          <a:xfrm>
            <a:off x="5844127" y="3149454"/>
            <a:ext cx="468000" cy="231120"/>
            <a:chOff x="5844127" y="3149454"/>
            <a:chExt cx="468000" cy="2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240EE2-49F8-6BC0-5566-B9328AED2C0A}"/>
                    </a:ext>
                  </a:extLst>
                </p14:cNvPr>
                <p14:cNvContentPartPr/>
                <p14:nvPr/>
              </p14:nvContentPartPr>
              <p14:xfrm>
                <a:off x="5844127" y="3149454"/>
                <a:ext cx="235440" cy="231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240EE2-49F8-6BC0-5566-B9328AED2C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26127" y="3131454"/>
                  <a:ext cx="2710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06426DB-931C-FDAB-41FD-4DAEF0D69E34}"/>
                    </a:ext>
                  </a:extLst>
                </p14:cNvPr>
                <p14:cNvContentPartPr/>
                <p14:nvPr/>
              </p14:nvContentPartPr>
              <p14:xfrm>
                <a:off x="6118087" y="3177894"/>
                <a:ext cx="194040" cy="198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06426DB-931C-FDAB-41FD-4DAEF0D69E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00447" y="3160254"/>
                  <a:ext cx="22968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36C8521-3090-B8AF-51C8-6F6D0B82A7CC}"/>
              </a:ext>
            </a:extLst>
          </p:cNvPr>
          <p:cNvGrpSpPr/>
          <p:nvPr/>
        </p:nvGrpSpPr>
        <p:grpSpPr>
          <a:xfrm>
            <a:off x="6400327" y="3198054"/>
            <a:ext cx="201960" cy="214200"/>
            <a:chOff x="6400327" y="3198054"/>
            <a:chExt cx="20196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88B2F9-8958-D9D0-8121-D5041890E9E5}"/>
                    </a:ext>
                  </a:extLst>
                </p14:cNvPr>
                <p14:cNvContentPartPr/>
                <p14:nvPr/>
              </p14:nvContentPartPr>
              <p14:xfrm>
                <a:off x="6400327" y="3198054"/>
                <a:ext cx="3960" cy="197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88B2F9-8958-D9D0-8121-D5041890E9E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82687" y="3180054"/>
                  <a:ext cx="39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B3B0051-DADD-3CA5-EA0F-29DA7CAFEE85}"/>
                    </a:ext>
                  </a:extLst>
                </p14:cNvPr>
                <p14:cNvContentPartPr/>
                <p14:nvPr/>
              </p14:nvContentPartPr>
              <p14:xfrm>
                <a:off x="6601927" y="3214254"/>
                <a:ext cx="360" cy="198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B3B0051-DADD-3CA5-EA0F-29DA7CAFEE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83927" y="3196254"/>
                  <a:ext cx="3600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B03ED1B-156C-3006-EA02-2E928E309CF7}"/>
                  </a:ext>
                </a:extLst>
              </p14:cNvPr>
              <p14:cNvContentPartPr/>
              <p14:nvPr/>
            </p14:nvContentPartPr>
            <p14:xfrm>
              <a:off x="6795247" y="3230094"/>
              <a:ext cx="360" cy="222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B03ED1B-156C-3006-EA02-2E928E309C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77607" y="3212454"/>
                <a:ext cx="36000" cy="2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467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B40F0D-E089-BBA8-3E96-B5E02B3931BB}"/>
              </a:ext>
            </a:extLst>
          </p:cNvPr>
          <p:cNvSpPr/>
          <p:nvPr/>
        </p:nvSpPr>
        <p:spPr>
          <a:xfrm>
            <a:off x="76200" y="76200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2ECD5B-02D1-C469-F1E3-C33B57A59875}"/>
              </a:ext>
            </a:extLst>
          </p:cNvPr>
          <p:cNvSpPr/>
          <p:nvPr/>
        </p:nvSpPr>
        <p:spPr>
          <a:xfrm>
            <a:off x="6553200" y="274460"/>
            <a:ext cx="411305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29A45-0BF5-DCE4-3F8E-2DDA502E15FA}"/>
              </a:ext>
            </a:extLst>
          </p:cNvPr>
          <p:cNvSpPr txBox="1"/>
          <p:nvPr/>
        </p:nvSpPr>
        <p:spPr>
          <a:xfrm>
            <a:off x="6435893" y="-2539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0101011101010101010101111101000010101010101010101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C25E6E-2DFB-66F9-D984-782E850B1DB4}"/>
              </a:ext>
            </a:extLst>
          </p:cNvPr>
          <p:cNvSpPr txBox="1"/>
          <p:nvPr/>
        </p:nvSpPr>
        <p:spPr>
          <a:xfrm>
            <a:off x="1066800" y="1143000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Layer Transmission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10010C6-ED4A-E46C-9329-338569B96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28800"/>
            <a:ext cx="2900222" cy="409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9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D6DF44-01E9-A78D-390D-17EEE95F4453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1D0DF-4B20-2BB7-CB21-2483D1730CFC}"/>
              </a:ext>
            </a:extLst>
          </p:cNvPr>
          <p:cNvSpPr txBox="1"/>
          <p:nvPr/>
        </p:nvSpPr>
        <p:spPr>
          <a:xfrm>
            <a:off x="1295400" y="1219200"/>
            <a:ext cx="5763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Traffic Control between Computers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DC012-7CED-A1AC-F007-CE6903804990}"/>
              </a:ext>
            </a:extLst>
          </p:cNvPr>
          <p:cNvSpPr txBox="1"/>
          <p:nvPr/>
        </p:nvSpPr>
        <p:spPr>
          <a:xfrm>
            <a:off x="1371600" y="1905000"/>
            <a:ext cx="5391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Controls connections and connection information</a:t>
            </a:r>
          </a:p>
          <a:p>
            <a:endParaRPr lang="en-US" dirty="0"/>
          </a:p>
          <a:p>
            <a:r>
              <a:rPr lang="en-US" dirty="0"/>
              <a:t>Establishes, manages, and terminates connections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8A378E-48D5-2D3D-96AF-4909B30F0716}"/>
              </a:ext>
            </a:extLst>
          </p:cNvPr>
          <p:cNvSpPr txBox="1"/>
          <p:nvPr/>
        </p:nvSpPr>
        <p:spPr>
          <a:xfrm>
            <a:off x="1371600" y="3244334"/>
            <a:ext cx="733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Authorization, and Authentication between endpoints happens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B4EDA-9BEA-660C-354F-85587E7C01A5}"/>
              </a:ext>
            </a:extLst>
          </p:cNvPr>
          <p:cNvSpPr txBox="1"/>
          <p:nvPr/>
        </p:nvSpPr>
        <p:spPr>
          <a:xfrm>
            <a:off x="533400" y="4007078"/>
            <a:ext cx="11390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Secure Sockets Layer (SSL)- </a:t>
            </a:r>
            <a:r>
              <a:rPr lang="en-US" dirty="0"/>
              <a:t>protocol used to establish a safe, encrypted connection between a web application and web server 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B18CA-2614-B187-CD02-319CD11AFBAC}"/>
              </a:ext>
            </a:extLst>
          </p:cNvPr>
          <p:cNvSpPr txBox="1"/>
          <p:nvPr/>
        </p:nvSpPr>
        <p:spPr>
          <a:xfrm>
            <a:off x="1524000" y="4862155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Establishes a digital </a:t>
            </a:r>
            <a:r>
              <a:rPr lang="en-US" b="1" dirty="0"/>
              <a:t>certificate </a:t>
            </a:r>
            <a:r>
              <a:rPr lang="en-US" dirty="0"/>
              <a:t>to verify a server’s identify </a:t>
            </a:r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BA5FD8-3672-2216-1C93-D4F2DAA654ED}"/>
              </a:ext>
            </a:extLst>
          </p:cNvPr>
          <p:cNvSpPr/>
          <p:nvPr/>
        </p:nvSpPr>
        <p:spPr>
          <a:xfrm>
            <a:off x="1263846" y="5448288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4C581-88A4-D7B2-A8D4-B35B83CBA7AA}"/>
              </a:ext>
            </a:extLst>
          </p:cNvPr>
          <p:cNvSpPr txBox="1"/>
          <p:nvPr/>
        </p:nvSpPr>
        <p:spPr>
          <a:xfrm>
            <a:off x="990600" y="60263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E273A-2F12-79F7-CF02-B86A011DEC2D}"/>
              </a:ext>
            </a:extLst>
          </p:cNvPr>
          <p:cNvSpPr/>
          <p:nvPr/>
        </p:nvSpPr>
        <p:spPr>
          <a:xfrm>
            <a:off x="6781800" y="5410200"/>
            <a:ext cx="68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1DA87-4C09-EB40-FA5B-9462AD7D5AD2}"/>
              </a:ext>
            </a:extLst>
          </p:cNvPr>
          <p:cNvSpPr txBox="1"/>
          <p:nvPr/>
        </p:nvSpPr>
        <p:spPr>
          <a:xfrm>
            <a:off x="6737414" y="59436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1DE566AF-A780-80A2-0FE7-D9FFB1A6C700}"/>
              </a:ext>
            </a:extLst>
          </p:cNvPr>
          <p:cNvSpPr/>
          <p:nvPr/>
        </p:nvSpPr>
        <p:spPr>
          <a:xfrm>
            <a:off x="1577877" y="5257776"/>
            <a:ext cx="533400" cy="495312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781FA-2EBF-EB3F-6297-D80D97DEBF6D}"/>
              </a:ext>
            </a:extLst>
          </p:cNvPr>
          <p:cNvSpPr txBox="1"/>
          <p:nvPr/>
        </p:nvSpPr>
        <p:spPr>
          <a:xfrm>
            <a:off x="2111277" y="526761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Certificate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000C9E5-443D-81BA-9995-C7CA3BFD6932}"/>
              </a:ext>
            </a:extLst>
          </p:cNvPr>
          <p:cNvGrpSpPr/>
          <p:nvPr/>
        </p:nvGrpSpPr>
        <p:grpSpPr>
          <a:xfrm>
            <a:off x="2672167" y="5989494"/>
            <a:ext cx="4042800" cy="117360"/>
            <a:chOff x="2672167" y="5989494"/>
            <a:chExt cx="4042800" cy="11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1CDE545-D450-141C-D6BC-F8312926B5B9}"/>
                    </a:ext>
                  </a:extLst>
                </p14:cNvPr>
                <p14:cNvContentPartPr/>
                <p14:nvPr/>
              </p14:nvContentPartPr>
              <p14:xfrm>
                <a:off x="6714607" y="5989494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1CDE545-D450-141C-D6BC-F8312926B5B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96967" y="597185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B70F54-D664-401D-5E73-FD7F6BB4208D}"/>
                    </a:ext>
                  </a:extLst>
                </p14:cNvPr>
                <p14:cNvContentPartPr/>
                <p14:nvPr/>
              </p14:nvContentPartPr>
              <p14:xfrm>
                <a:off x="6676087" y="5989494"/>
                <a:ext cx="2664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B70F54-D664-401D-5E73-FD7F6BB4208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58447" y="5971854"/>
                  <a:ext cx="62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AE7F306-BF74-92F3-FE50-7F4EB863E0EA}"/>
                    </a:ext>
                  </a:extLst>
                </p14:cNvPr>
                <p14:cNvContentPartPr/>
                <p14:nvPr/>
              </p14:nvContentPartPr>
              <p14:xfrm>
                <a:off x="6479167" y="5989494"/>
                <a:ext cx="74880" cy="9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AE7F306-BF74-92F3-FE50-7F4EB863E0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61167" y="5971854"/>
                  <a:ext cx="110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2C71CBC-BB81-5D8F-27B5-C8D5A8011C78}"/>
                    </a:ext>
                  </a:extLst>
                </p14:cNvPr>
                <p14:cNvContentPartPr/>
                <p14:nvPr/>
              </p14:nvContentPartPr>
              <p14:xfrm>
                <a:off x="6214567" y="6005694"/>
                <a:ext cx="154080" cy="4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2C71CBC-BB81-5D8F-27B5-C8D5A8011C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96567" y="5988054"/>
                  <a:ext cx="1897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363F0B-006A-A76F-7215-DD6C3A786AAD}"/>
                    </a:ext>
                  </a:extLst>
                </p14:cNvPr>
                <p14:cNvContentPartPr/>
                <p14:nvPr/>
              </p14:nvContentPartPr>
              <p14:xfrm>
                <a:off x="5953567" y="6009654"/>
                <a:ext cx="14544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363F0B-006A-A76F-7215-DD6C3A786A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35567" y="5992014"/>
                  <a:ext cx="181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D8F65B-75E4-0365-EA26-237DE5B98DA4}"/>
                    </a:ext>
                  </a:extLst>
                </p14:cNvPr>
                <p14:cNvContentPartPr/>
                <p14:nvPr/>
              </p14:nvContentPartPr>
              <p14:xfrm>
                <a:off x="5616607" y="6009654"/>
                <a:ext cx="232200" cy="2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D8F65B-75E4-0365-EA26-237DE5B98D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98967" y="5992014"/>
                  <a:ext cx="267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4970EDD-2F30-63F2-25BC-A3F1DA8C85CC}"/>
                    </a:ext>
                  </a:extLst>
                </p14:cNvPr>
                <p14:cNvContentPartPr/>
                <p14:nvPr/>
              </p14:nvContentPartPr>
              <p14:xfrm>
                <a:off x="5309167" y="6009654"/>
                <a:ext cx="15300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4970EDD-2F30-63F2-25BC-A3F1DA8C85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91527" y="5992014"/>
                  <a:ext cx="188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3756E97-AD0A-739F-4834-96F2E8CB2B11}"/>
                    </a:ext>
                  </a:extLst>
                </p14:cNvPr>
                <p14:cNvContentPartPr/>
                <p14:nvPr/>
              </p14:nvContentPartPr>
              <p14:xfrm>
                <a:off x="4812367" y="6009654"/>
                <a:ext cx="404280" cy="16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3756E97-AD0A-739F-4834-96F2E8CB2B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94367" y="5992014"/>
                  <a:ext cx="4399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042FB77-F416-7C54-6667-6F5596E908CE}"/>
                    </a:ext>
                  </a:extLst>
                </p14:cNvPr>
                <p14:cNvContentPartPr/>
                <p14:nvPr/>
              </p14:nvContentPartPr>
              <p14:xfrm>
                <a:off x="4470367" y="6025854"/>
                <a:ext cx="29952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042FB77-F416-7C54-6667-6F5596E908C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52367" y="6008214"/>
                  <a:ext cx="335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E826DA-6B49-C71D-D1E5-563270EC5919}"/>
                    </a:ext>
                  </a:extLst>
                </p14:cNvPr>
                <p14:cNvContentPartPr/>
                <p14:nvPr/>
              </p14:nvContentPartPr>
              <p14:xfrm>
                <a:off x="3996247" y="6029814"/>
                <a:ext cx="378360" cy="76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E826DA-6B49-C71D-D1E5-563270EC591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78607" y="6011814"/>
                  <a:ext cx="414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833F53-0CC1-E293-148D-6C4EA1BB6373}"/>
                    </a:ext>
                  </a:extLst>
                </p14:cNvPr>
                <p14:cNvContentPartPr/>
                <p14:nvPr/>
              </p14:nvContentPartPr>
              <p14:xfrm>
                <a:off x="3399727" y="6082374"/>
                <a:ext cx="487800" cy="24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833F53-0CC1-E293-148D-6C4EA1BB63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81727" y="6064374"/>
                  <a:ext cx="5234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E815A4A-E6DB-506B-81C2-01895EFA2215}"/>
                    </a:ext>
                  </a:extLst>
                </p14:cNvPr>
                <p14:cNvContentPartPr/>
                <p14:nvPr/>
              </p14:nvContentPartPr>
              <p14:xfrm>
                <a:off x="2984647" y="6074094"/>
                <a:ext cx="382680" cy="24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E815A4A-E6DB-506B-81C2-01895EFA22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67007" y="6056094"/>
                  <a:ext cx="418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1CDA769-27F1-8730-E9A6-1B522642A35D}"/>
                    </a:ext>
                  </a:extLst>
                </p14:cNvPr>
                <p14:cNvContentPartPr/>
                <p14:nvPr/>
              </p14:nvContentPartPr>
              <p14:xfrm>
                <a:off x="2672167" y="6013974"/>
                <a:ext cx="179640" cy="52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CDA769-27F1-8730-E9A6-1B522642A3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54167" y="5995974"/>
                  <a:ext cx="21528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A4660C-97D9-D7B4-6958-4B1CBD8F7883}"/>
              </a:ext>
            </a:extLst>
          </p:cNvPr>
          <p:cNvGrpSpPr/>
          <p:nvPr/>
        </p:nvGrpSpPr>
        <p:grpSpPr>
          <a:xfrm>
            <a:off x="2134687" y="5800134"/>
            <a:ext cx="390960" cy="141480"/>
            <a:chOff x="2134687" y="5800134"/>
            <a:chExt cx="390960" cy="1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69FE147-5B6B-146C-D023-46740547FC64}"/>
                    </a:ext>
                  </a:extLst>
                </p14:cNvPr>
                <p14:cNvContentPartPr/>
                <p14:nvPr/>
              </p14:nvContentPartPr>
              <p14:xfrm>
                <a:off x="2523127" y="5941254"/>
                <a:ext cx="2520" cy="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69FE147-5B6B-146C-D023-46740547FC6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05487" y="5923254"/>
                  <a:ext cx="38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583B935-247C-35DF-7E4D-A134583ACF2E}"/>
                    </a:ext>
                  </a:extLst>
                </p14:cNvPr>
                <p14:cNvContentPartPr/>
                <p14:nvPr/>
              </p14:nvContentPartPr>
              <p14:xfrm>
                <a:off x="2422327" y="5907414"/>
                <a:ext cx="27000" cy="10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583B935-247C-35DF-7E4D-A134583ACF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04687" y="5889414"/>
                  <a:ext cx="62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540450A-7F58-53D0-BB75-0B2F46341708}"/>
                    </a:ext>
                  </a:extLst>
                </p14:cNvPr>
                <p14:cNvContentPartPr/>
                <p14:nvPr/>
              </p14:nvContentPartPr>
              <p14:xfrm>
                <a:off x="2179687" y="5807694"/>
                <a:ext cx="217080" cy="81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540450A-7F58-53D0-BB75-0B2F463417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62047" y="5790054"/>
                  <a:ext cx="2527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FFC6519-88B7-9361-90D1-FF1A080269C3}"/>
                    </a:ext>
                  </a:extLst>
                </p14:cNvPr>
                <p14:cNvContentPartPr/>
                <p14:nvPr/>
              </p14:nvContentPartPr>
              <p14:xfrm>
                <a:off x="2134687" y="5800134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FFC6519-88B7-9361-90D1-FF1A080269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17047" y="578249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DD3FF0E-D9BD-1F69-121D-0EAE3B0B13A5}"/>
              </a:ext>
            </a:extLst>
          </p:cNvPr>
          <p:cNvSpPr txBox="1"/>
          <p:nvPr/>
        </p:nvSpPr>
        <p:spPr>
          <a:xfrm>
            <a:off x="7849383" y="5207529"/>
            <a:ext cx="4228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transmitting Data, your machine may do some SSL communication to verify or check the existence of a certificate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60A6FC-07A1-0FE1-28A0-69AD14C80975}"/>
              </a:ext>
            </a:extLst>
          </p:cNvPr>
          <p:cNvSpPr txBox="1"/>
          <p:nvPr/>
        </p:nvSpPr>
        <p:spPr>
          <a:xfrm>
            <a:off x="7772400" y="4822626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certificate? Cant do HTTP</a:t>
            </a:r>
            <a:r>
              <a:rPr lang="en-US" b="1" dirty="0"/>
              <a:t>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952A3F5-3CF9-538A-3C49-3BB1A34E44A7}"/>
              </a:ext>
            </a:extLst>
          </p:cNvPr>
          <p:cNvSpPr/>
          <p:nvPr/>
        </p:nvSpPr>
        <p:spPr>
          <a:xfrm>
            <a:off x="8576025" y="1447800"/>
            <a:ext cx="2932189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Session Layer also makes sure separate files are downloaded correctly</a:t>
            </a:r>
          </a:p>
        </p:txBody>
      </p:sp>
    </p:spTree>
    <p:extLst>
      <p:ext uri="{BB962C8B-B14F-4D97-AF65-F5344CB8AC3E}">
        <p14:creationId xmlns:p14="http://schemas.microsoft.com/office/powerpoint/2010/main" val="400028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6639C7-3752-97C8-5B30-CB609A1D07F4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BB021-E886-72EA-E82C-CFB2E637BBBE}"/>
              </a:ext>
            </a:extLst>
          </p:cNvPr>
          <p:cNvSpPr txBox="1"/>
          <p:nvPr/>
        </p:nvSpPr>
        <p:spPr>
          <a:xfrm>
            <a:off x="838200" y="914400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layer that allows applications to interpret meanings of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C86DA-3899-6860-DF23-23010A238649}"/>
              </a:ext>
            </a:extLst>
          </p:cNvPr>
          <p:cNvSpPr txBox="1"/>
          <p:nvPr/>
        </p:nvSpPr>
        <p:spPr>
          <a:xfrm>
            <a:off x="838200" y="1447800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main jobs:</a:t>
            </a:r>
          </a:p>
          <a:p>
            <a:r>
              <a:rPr lang="en-US" dirty="0"/>
              <a:t>1. Translation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DF65C-C304-ED51-BA80-DC44C6595F16}"/>
              </a:ext>
            </a:extLst>
          </p:cNvPr>
          <p:cNvSpPr txBox="1"/>
          <p:nvPr/>
        </p:nvSpPr>
        <p:spPr>
          <a:xfrm>
            <a:off x="825108" y="2514600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Formats data for proper compatibility between devices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B27D7-6584-1FBE-5E4B-0735047D146B}"/>
              </a:ext>
            </a:extLst>
          </p:cNvPr>
          <p:cNvSpPr txBox="1"/>
          <p:nvPr/>
        </p:nvSpPr>
        <p:spPr>
          <a:xfrm>
            <a:off x="1219200" y="2910231"/>
            <a:ext cx="1075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ASCII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JPG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8E962-DF8F-7CAD-5269-23A3C72E8DA0}"/>
              </a:ext>
            </a:extLst>
          </p:cNvPr>
          <p:cNvSpPr txBox="1"/>
          <p:nvPr/>
        </p:nvSpPr>
        <p:spPr>
          <a:xfrm>
            <a:off x="884317" y="3831211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Ensures the data is readable by receiving system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FE0EBA-9876-C2A8-A1AE-AC682CA93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937" y="904921"/>
            <a:ext cx="410863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79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6639C7-3752-97C8-5B30-CB609A1D07F4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BB021-E886-72EA-E82C-CFB2E637BBBE}"/>
              </a:ext>
            </a:extLst>
          </p:cNvPr>
          <p:cNvSpPr txBox="1"/>
          <p:nvPr/>
        </p:nvSpPr>
        <p:spPr>
          <a:xfrm>
            <a:off x="838200" y="914400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layer that allows applications to interpret meanings of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C86DA-3899-6860-DF23-23010A238649}"/>
              </a:ext>
            </a:extLst>
          </p:cNvPr>
          <p:cNvSpPr txBox="1"/>
          <p:nvPr/>
        </p:nvSpPr>
        <p:spPr>
          <a:xfrm>
            <a:off x="838200" y="1447800"/>
            <a:ext cx="1903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main jobs:</a:t>
            </a:r>
          </a:p>
          <a:p>
            <a:pPr marL="342900" indent="-342900">
              <a:buAutoNum type="arabicPeriod"/>
            </a:pPr>
            <a:r>
              <a:rPr lang="en-US" dirty="0"/>
              <a:t>Translation</a:t>
            </a:r>
          </a:p>
          <a:p>
            <a:pPr marL="342900" indent="-342900">
              <a:buAutoNum type="arabicPeriod"/>
            </a:pPr>
            <a:r>
              <a:rPr lang="en-US" dirty="0"/>
              <a:t>Compression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2CB2E4-AEE7-7E36-B1B4-91F1B6DC4975}"/>
              </a:ext>
            </a:extLst>
          </p:cNvPr>
          <p:cNvSpPr/>
          <p:nvPr/>
        </p:nvSpPr>
        <p:spPr>
          <a:xfrm>
            <a:off x="381000" y="3200400"/>
            <a:ext cx="3810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294638-C017-723A-D9CD-34F9F61E9F7F}"/>
              </a:ext>
            </a:extLst>
          </p:cNvPr>
          <p:cNvSpPr/>
          <p:nvPr/>
        </p:nvSpPr>
        <p:spPr>
          <a:xfrm>
            <a:off x="5257800" y="2590800"/>
            <a:ext cx="2011854" cy="1676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Compression Algorithm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E75044-F633-E32F-98A4-44D9ED89A030}"/>
              </a:ext>
            </a:extLst>
          </p:cNvPr>
          <p:cNvCxnSpPr>
            <a:stCxn id="10" idx="3"/>
          </p:cNvCxnSpPr>
          <p:nvPr/>
        </p:nvCxnSpPr>
        <p:spPr>
          <a:xfrm>
            <a:off x="4191000" y="35052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66BD46-87BD-A544-6304-BD9ABA98AB8C}"/>
              </a:ext>
            </a:extLst>
          </p:cNvPr>
          <p:cNvCxnSpPr/>
          <p:nvPr/>
        </p:nvCxnSpPr>
        <p:spPr>
          <a:xfrm>
            <a:off x="7269654" y="3505200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1E1139D-EDFB-1FA5-E44C-A83C35D3AA03}"/>
              </a:ext>
            </a:extLst>
          </p:cNvPr>
          <p:cNvSpPr/>
          <p:nvPr/>
        </p:nvSpPr>
        <p:spPr>
          <a:xfrm>
            <a:off x="8340604" y="320040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1E0FF-711D-4B3D-2D27-5C4DD7531028}"/>
              </a:ext>
            </a:extLst>
          </p:cNvPr>
          <p:cNvSpPr txBox="1"/>
          <p:nvPr/>
        </p:nvSpPr>
        <p:spPr>
          <a:xfrm>
            <a:off x="533400" y="2694188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“Reduce the size of some data”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A9E4C6-46DD-7E18-081D-0873AE15300A}"/>
              </a:ext>
            </a:extLst>
          </p:cNvPr>
          <p:cNvSpPr txBox="1"/>
          <p:nvPr/>
        </p:nvSpPr>
        <p:spPr>
          <a:xfrm>
            <a:off x="762000" y="4980188"/>
            <a:ext cx="8680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Type of compression:</a:t>
            </a:r>
          </a:p>
          <a:p>
            <a:r>
              <a:rPr lang="en-US" sz="2000" dirty="0"/>
              <a:t>1. </a:t>
            </a:r>
            <a:r>
              <a:rPr lang="en-US" sz="2000" b="1" dirty="0"/>
              <a:t>Lossy-</a:t>
            </a:r>
            <a:r>
              <a:rPr lang="en-US" sz="2000" dirty="0"/>
              <a:t> loses some of the original data during compression (is that ok?)</a:t>
            </a:r>
          </a:p>
          <a:p>
            <a:r>
              <a:rPr lang="en-US" sz="2000" dirty="0"/>
              <a:t>2. </a:t>
            </a:r>
            <a:r>
              <a:rPr lang="en-US" sz="2000" b="1" dirty="0"/>
              <a:t>Lossless-</a:t>
            </a:r>
            <a:r>
              <a:rPr lang="en-US" sz="2000" dirty="0"/>
              <a:t> doesn’t remove data, instead it transforms it to reduce its size</a:t>
            </a:r>
            <a:endParaRPr lang="en-US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4CAD45-6DA0-6753-CB9A-4DCEDDCA6561}"/>
              </a:ext>
            </a:extLst>
          </p:cNvPr>
          <p:cNvSpPr txBox="1"/>
          <p:nvPr/>
        </p:nvSpPr>
        <p:spPr>
          <a:xfrm>
            <a:off x="1065153" y="415365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vs Information??</a:t>
            </a:r>
          </a:p>
        </p:txBody>
      </p:sp>
    </p:spTree>
    <p:extLst>
      <p:ext uri="{BB962C8B-B14F-4D97-AF65-F5344CB8AC3E}">
        <p14:creationId xmlns:p14="http://schemas.microsoft.com/office/powerpoint/2010/main" val="2149318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6639C7-3752-97C8-5B30-CB609A1D07F4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BB021-E886-72EA-E82C-CFB2E637BBBE}"/>
              </a:ext>
            </a:extLst>
          </p:cNvPr>
          <p:cNvSpPr txBox="1"/>
          <p:nvPr/>
        </p:nvSpPr>
        <p:spPr>
          <a:xfrm>
            <a:off x="838200" y="914400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layer that allows applications to interpret meanings of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C86DA-3899-6860-DF23-23010A238649}"/>
              </a:ext>
            </a:extLst>
          </p:cNvPr>
          <p:cNvSpPr txBox="1"/>
          <p:nvPr/>
        </p:nvSpPr>
        <p:spPr>
          <a:xfrm>
            <a:off x="838200" y="1447800"/>
            <a:ext cx="1903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main jobs:</a:t>
            </a:r>
          </a:p>
          <a:p>
            <a:pPr marL="342900" indent="-342900">
              <a:buAutoNum type="arabicPeriod"/>
            </a:pPr>
            <a:r>
              <a:rPr lang="en-US" dirty="0"/>
              <a:t>Translation</a:t>
            </a:r>
          </a:p>
          <a:p>
            <a:pPr marL="342900" indent="-342900">
              <a:buAutoNum type="arabicPeriod"/>
            </a:pPr>
            <a:r>
              <a:rPr lang="en-US" dirty="0"/>
              <a:t>Compression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C5E165-B004-9F36-675E-E996338B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14600"/>
            <a:ext cx="6583854" cy="37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1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6639C7-3752-97C8-5B30-CB609A1D07F4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BB021-E886-72EA-E82C-CFB2E637BBBE}"/>
              </a:ext>
            </a:extLst>
          </p:cNvPr>
          <p:cNvSpPr txBox="1"/>
          <p:nvPr/>
        </p:nvSpPr>
        <p:spPr>
          <a:xfrm>
            <a:off x="838200" y="914400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layer that allows applications to interpret meanings of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C86DA-3899-6860-DF23-23010A238649}"/>
              </a:ext>
            </a:extLst>
          </p:cNvPr>
          <p:cNvSpPr txBox="1"/>
          <p:nvPr/>
        </p:nvSpPr>
        <p:spPr>
          <a:xfrm>
            <a:off x="838200" y="1447800"/>
            <a:ext cx="1903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main jobs:</a:t>
            </a:r>
          </a:p>
          <a:p>
            <a:pPr marL="342900" indent="-342900">
              <a:buAutoNum type="arabicPeriod"/>
            </a:pPr>
            <a:r>
              <a:rPr lang="en-US" dirty="0"/>
              <a:t>Translation</a:t>
            </a:r>
          </a:p>
          <a:p>
            <a:pPr marL="342900" indent="-342900">
              <a:buAutoNum type="arabicPeriod"/>
            </a:pPr>
            <a:r>
              <a:rPr lang="en-US" dirty="0"/>
              <a:t>Compression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C5E165-B004-9F36-675E-E996338B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14600"/>
            <a:ext cx="6583854" cy="372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826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6639C7-3752-97C8-5B30-CB609A1D07F4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BB021-E886-72EA-E82C-CFB2E637BBBE}"/>
              </a:ext>
            </a:extLst>
          </p:cNvPr>
          <p:cNvSpPr txBox="1"/>
          <p:nvPr/>
        </p:nvSpPr>
        <p:spPr>
          <a:xfrm>
            <a:off x="838200" y="914400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layer that allows applications to interpret meanings of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C86DA-3899-6860-DF23-23010A238649}"/>
              </a:ext>
            </a:extLst>
          </p:cNvPr>
          <p:cNvSpPr txBox="1"/>
          <p:nvPr/>
        </p:nvSpPr>
        <p:spPr>
          <a:xfrm>
            <a:off x="838200" y="1447800"/>
            <a:ext cx="1903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main jobs:</a:t>
            </a:r>
          </a:p>
          <a:p>
            <a:pPr marL="342900" indent="-342900">
              <a:buAutoNum type="arabicPeriod"/>
            </a:pPr>
            <a:r>
              <a:rPr lang="en-US" dirty="0"/>
              <a:t>Translation</a:t>
            </a:r>
          </a:p>
          <a:p>
            <a:pPr marL="342900" indent="-342900">
              <a:buAutoNum type="arabicPeriod"/>
            </a:pPr>
            <a:r>
              <a:rPr lang="en-US" dirty="0"/>
              <a:t>Compression</a:t>
            </a:r>
          </a:p>
          <a:p>
            <a:pPr marL="342900" indent="-342900">
              <a:buAutoNum type="arabicPeriod"/>
            </a:pPr>
            <a:r>
              <a:rPr lang="en-US" dirty="0"/>
              <a:t>Encryption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0E8D70-8F2E-4E15-DE12-A370EA089E0C}"/>
              </a:ext>
            </a:extLst>
          </p:cNvPr>
          <p:cNvSpPr txBox="1"/>
          <p:nvPr/>
        </p:nvSpPr>
        <p:spPr>
          <a:xfrm>
            <a:off x="533400" y="3124200"/>
            <a:ext cx="107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</a:t>
            </a:r>
            <a:r>
              <a:rPr lang="en-US" dirty="0"/>
              <a:t>- securing communication between two endpoints (typically in the presence of an adversary)</a:t>
            </a:r>
            <a:endParaRPr lang="en-US" b="1" dirty="0"/>
          </a:p>
        </p:txBody>
      </p:sp>
      <p:pic>
        <p:nvPicPr>
          <p:cNvPr id="10" name="Graphic 9" descr="Drawing Figure with solid fill">
            <a:extLst>
              <a:ext uri="{FF2B5EF4-FFF2-40B4-BE49-F238E27FC236}">
                <a16:creationId xmlns:a16="http://schemas.microsoft.com/office/drawing/2014/main" id="{5E14513D-FE66-18C1-FE79-1C75B3BA6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0" y="4347109"/>
            <a:ext cx="1295400" cy="1295400"/>
          </a:xfrm>
          <a:prstGeom prst="rect">
            <a:avLst/>
          </a:prstGeom>
        </p:spPr>
      </p:pic>
      <p:pic>
        <p:nvPicPr>
          <p:cNvPr id="11" name="Graphic 10" descr="Drawing Figure with solid fill">
            <a:extLst>
              <a:ext uri="{FF2B5EF4-FFF2-40B4-BE49-F238E27FC236}">
                <a16:creationId xmlns:a16="http://schemas.microsoft.com/office/drawing/2014/main" id="{01C40B57-756A-91B3-8C7A-5DCD103A1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0200" y="4369638"/>
            <a:ext cx="1295400" cy="1295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155849-E29D-9096-7E03-A94A53D84C47}"/>
              </a:ext>
            </a:extLst>
          </p:cNvPr>
          <p:cNvCxnSpPr/>
          <p:nvPr/>
        </p:nvCxnSpPr>
        <p:spPr>
          <a:xfrm>
            <a:off x="1905000" y="4343400"/>
            <a:ext cx="7315200" cy="3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93A168-88B1-17E3-BD37-E8176D1A165A}"/>
              </a:ext>
            </a:extLst>
          </p:cNvPr>
          <p:cNvSpPr txBox="1"/>
          <p:nvPr/>
        </p:nvSpPr>
        <p:spPr>
          <a:xfrm>
            <a:off x="4419600" y="3842145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 there!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6B45B9-0004-1C43-3263-6E87361CF2A3}"/>
              </a:ext>
            </a:extLst>
          </p:cNvPr>
          <p:cNvSpPr txBox="1"/>
          <p:nvPr/>
        </p:nvSpPr>
        <p:spPr>
          <a:xfrm>
            <a:off x="1828800" y="4357792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Shared medium</a:t>
            </a:r>
          </a:p>
        </p:txBody>
      </p:sp>
      <p:pic>
        <p:nvPicPr>
          <p:cNvPr id="16" name="Graphic 15" descr="Drawing Figure with solid fill">
            <a:extLst>
              <a:ext uri="{FF2B5EF4-FFF2-40B4-BE49-F238E27FC236}">
                <a16:creationId xmlns:a16="http://schemas.microsoft.com/office/drawing/2014/main" id="{999D53CE-8736-111E-D54B-C23CD2ECF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29200" y="5715000"/>
            <a:ext cx="612583" cy="61258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C93BE9-E924-707A-22E1-F400465CA22E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334000" y="4488597"/>
            <a:ext cx="1492" cy="122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D76D09-A329-5593-1096-D77B15084650}"/>
              </a:ext>
            </a:extLst>
          </p:cNvPr>
          <p:cNvSpPr txBox="1"/>
          <p:nvPr/>
        </p:nvSpPr>
        <p:spPr>
          <a:xfrm>
            <a:off x="5562600" y="5943600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threat actor could listen in on these channels</a:t>
            </a:r>
          </a:p>
        </p:txBody>
      </p:sp>
    </p:spTree>
    <p:extLst>
      <p:ext uri="{BB962C8B-B14F-4D97-AF65-F5344CB8AC3E}">
        <p14:creationId xmlns:p14="http://schemas.microsoft.com/office/powerpoint/2010/main" val="4150651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6639C7-3752-97C8-5B30-CB609A1D07F4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BB021-E886-72EA-E82C-CFB2E637BBBE}"/>
              </a:ext>
            </a:extLst>
          </p:cNvPr>
          <p:cNvSpPr txBox="1"/>
          <p:nvPr/>
        </p:nvSpPr>
        <p:spPr>
          <a:xfrm>
            <a:off x="838200" y="914400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layer that allows applications to interpret meanings of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C86DA-3899-6860-DF23-23010A238649}"/>
              </a:ext>
            </a:extLst>
          </p:cNvPr>
          <p:cNvSpPr txBox="1"/>
          <p:nvPr/>
        </p:nvSpPr>
        <p:spPr>
          <a:xfrm>
            <a:off x="838200" y="1447800"/>
            <a:ext cx="1903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main jobs:</a:t>
            </a:r>
          </a:p>
          <a:p>
            <a:pPr marL="342900" indent="-342900">
              <a:buAutoNum type="arabicPeriod"/>
            </a:pPr>
            <a:r>
              <a:rPr lang="en-US" dirty="0"/>
              <a:t>Translation</a:t>
            </a:r>
          </a:p>
          <a:p>
            <a:pPr marL="342900" indent="-342900">
              <a:buAutoNum type="arabicPeriod"/>
            </a:pPr>
            <a:r>
              <a:rPr lang="en-US" dirty="0"/>
              <a:t>Compression</a:t>
            </a:r>
          </a:p>
          <a:p>
            <a:pPr marL="342900" indent="-342900">
              <a:buAutoNum type="arabicPeriod"/>
            </a:pPr>
            <a:r>
              <a:rPr lang="en-US" dirty="0"/>
              <a:t>Encryption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0E8D70-8F2E-4E15-DE12-A370EA089E0C}"/>
              </a:ext>
            </a:extLst>
          </p:cNvPr>
          <p:cNvSpPr txBox="1"/>
          <p:nvPr/>
        </p:nvSpPr>
        <p:spPr>
          <a:xfrm>
            <a:off x="533400" y="3124200"/>
            <a:ext cx="107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</a:t>
            </a:r>
            <a:r>
              <a:rPr lang="en-US" dirty="0"/>
              <a:t>- securing communication between two endpoints (typically in the presence of an adversary)</a:t>
            </a:r>
            <a:endParaRPr lang="en-US" b="1" dirty="0"/>
          </a:p>
        </p:txBody>
      </p:sp>
      <p:pic>
        <p:nvPicPr>
          <p:cNvPr id="10" name="Graphic 9" descr="Drawing Figure with solid fill">
            <a:extLst>
              <a:ext uri="{FF2B5EF4-FFF2-40B4-BE49-F238E27FC236}">
                <a16:creationId xmlns:a16="http://schemas.microsoft.com/office/drawing/2014/main" id="{5E14513D-FE66-18C1-FE79-1C75B3BA6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68" y="4436274"/>
            <a:ext cx="1295400" cy="1295400"/>
          </a:xfrm>
          <a:prstGeom prst="rect">
            <a:avLst/>
          </a:prstGeom>
        </p:spPr>
      </p:pic>
      <p:pic>
        <p:nvPicPr>
          <p:cNvPr id="11" name="Graphic 10" descr="Drawing Figure with solid fill">
            <a:extLst>
              <a:ext uri="{FF2B5EF4-FFF2-40B4-BE49-F238E27FC236}">
                <a16:creationId xmlns:a16="http://schemas.microsoft.com/office/drawing/2014/main" id="{01C40B57-756A-91B3-8C7A-5DCD103A1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0200" y="4369638"/>
            <a:ext cx="1295400" cy="1295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155849-E29D-9096-7E03-A94A53D84C47}"/>
              </a:ext>
            </a:extLst>
          </p:cNvPr>
          <p:cNvCxnSpPr>
            <a:cxnSpLocks/>
          </p:cNvCxnSpPr>
          <p:nvPr/>
        </p:nvCxnSpPr>
        <p:spPr>
          <a:xfrm flipV="1">
            <a:off x="3810000" y="4343400"/>
            <a:ext cx="3124200" cy="3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93A168-88B1-17E3-BD37-E8176D1A165A}"/>
              </a:ext>
            </a:extLst>
          </p:cNvPr>
          <p:cNvSpPr txBox="1"/>
          <p:nvPr/>
        </p:nvSpPr>
        <p:spPr>
          <a:xfrm>
            <a:off x="5641783" y="166491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 there!</a:t>
            </a:r>
          </a:p>
        </p:txBody>
      </p:sp>
      <p:pic>
        <p:nvPicPr>
          <p:cNvPr id="16" name="Graphic 15" descr="Drawing Figure with solid fill">
            <a:extLst>
              <a:ext uri="{FF2B5EF4-FFF2-40B4-BE49-F238E27FC236}">
                <a16:creationId xmlns:a16="http://schemas.microsoft.com/office/drawing/2014/main" id="{999D53CE-8736-111E-D54B-C23CD2ECF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29200" y="5840212"/>
            <a:ext cx="612583" cy="61258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C93BE9-E924-707A-22E1-F400465CA22E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334000" y="4613809"/>
            <a:ext cx="1492" cy="122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Key outline">
            <a:extLst>
              <a:ext uri="{FF2B5EF4-FFF2-40B4-BE49-F238E27FC236}">
                <a16:creationId xmlns:a16="http://schemas.microsoft.com/office/drawing/2014/main" id="{7A5A2B3C-B119-AF80-9941-029EF914FB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1782" y="4267200"/>
            <a:ext cx="574161" cy="57416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82286-BDD0-4BA2-0AAF-5FDE93FA474C}"/>
              </a:ext>
            </a:extLst>
          </p:cNvPr>
          <p:cNvCxnSpPr>
            <a:stCxn id="12" idx="2"/>
          </p:cNvCxnSpPr>
          <p:nvPr/>
        </p:nvCxnSpPr>
        <p:spPr>
          <a:xfrm>
            <a:off x="1578863" y="4841361"/>
            <a:ext cx="210879" cy="34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F765D0-94DC-1E43-DD97-ED3D42B8FBDB}"/>
              </a:ext>
            </a:extLst>
          </p:cNvPr>
          <p:cNvSpPr txBox="1"/>
          <p:nvPr/>
        </p:nvSpPr>
        <p:spPr>
          <a:xfrm>
            <a:off x="1200523" y="5172986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Xb8yDD54zmbm/JFr9phqTjMzKV98m88kMYfvSqBoe+Q=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039D73-4380-EDF3-3B9A-9DE1563441C6}"/>
              </a:ext>
            </a:extLst>
          </p:cNvPr>
          <p:cNvSpPr txBox="1"/>
          <p:nvPr/>
        </p:nvSpPr>
        <p:spPr>
          <a:xfrm>
            <a:off x="76200" y="5943600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</a:t>
            </a:r>
            <a:r>
              <a:rPr lang="en-US" b="1" dirty="0"/>
              <a:t>encrypts </a:t>
            </a:r>
            <a:r>
              <a:rPr lang="en-US" dirty="0"/>
              <a:t>his message using a </a:t>
            </a:r>
            <a:r>
              <a:rPr lang="en-US" b="1" dirty="0"/>
              <a:t>key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A25476-EA43-11CD-90FC-E900C78F3B3F}"/>
              </a:ext>
            </a:extLst>
          </p:cNvPr>
          <p:cNvSpPr txBox="1"/>
          <p:nvPr/>
        </p:nvSpPr>
        <p:spPr>
          <a:xfrm>
            <a:off x="1029446" y="415270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 there!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A36B3B-3678-67E6-261D-A5DE6AD43ED0}"/>
              </a:ext>
            </a:extLst>
          </p:cNvPr>
          <p:cNvSpPr txBox="1"/>
          <p:nvPr/>
        </p:nvSpPr>
        <p:spPr>
          <a:xfrm>
            <a:off x="5679883" y="2093823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Xb8yDD54zmbm/JFr9phqTjMzKV98m88kMYfvSqBoe+Q=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D86232-888C-B984-D52A-0C02E05B2CF5}"/>
              </a:ext>
            </a:extLst>
          </p:cNvPr>
          <p:cNvSpPr txBox="1"/>
          <p:nvPr/>
        </p:nvSpPr>
        <p:spPr>
          <a:xfrm>
            <a:off x="7772400" y="1632158"/>
            <a:ext cx="1236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Plaintext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Ciphertext</a:t>
            </a:r>
          </a:p>
        </p:txBody>
      </p:sp>
    </p:spTree>
    <p:extLst>
      <p:ext uri="{BB962C8B-B14F-4D97-AF65-F5344CB8AC3E}">
        <p14:creationId xmlns:p14="http://schemas.microsoft.com/office/powerpoint/2010/main" val="428136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Announcements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2833" y="1346674"/>
            <a:ext cx="6347460" cy="231153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b="1" dirty="0">
                <a:latin typeface="Arial"/>
                <a:cs typeface="Arial"/>
              </a:rPr>
              <a:t>NO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CLASS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lang="en-US" sz="2000" spc="-15" dirty="0">
                <a:latin typeface="Arial"/>
                <a:cs typeface="Arial"/>
              </a:rPr>
              <a:t>Friday 11/11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endParaRPr lang="en-US" sz="2000" spc="-1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US" sz="2000" spc="-15" dirty="0">
                <a:latin typeface="Arial"/>
                <a:cs typeface="Arial"/>
              </a:rPr>
              <a:t>Lab 2 Posted Later today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endParaRPr lang="en-US" sz="2000" spc="-1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endParaRPr lang="en-US" sz="2000" spc="-1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endParaRPr lang="en-US" sz="2000" spc="-1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6639C7-3752-97C8-5B30-CB609A1D07F4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BB021-E886-72EA-E82C-CFB2E637BBBE}"/>
              </a:ext>
            </a:extLst>
          </p:cNvPr>
          <p:cNvSpPr txBox="1"/>
          <p:nvPr/>
        </p:nvSpPr>
        <p:spPr>
          <a:xfrm>
            <a:off x="838200" y="914400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layer that allows applications to interpret meanings of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C86DA-3899-6860-DF23-23010A238649}"/>
              </a:ext>
            </a:extLst>
          </p:cNvPr>
          <p:cNvSpPr txBox="1"/>
          <p:nvPr/>
        </p:nvSpPr>
        <p:spPr>
          <a:xfrm>
            <a:off x="838200" y="1447800"/>
            <a:ext cx="1903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main jobs:</a:t>
            </a:r>
          </a:p>
          <a:p>
            <a:pPr marL="342900" indent="-342900">
              <a:buAutoNum type="arabicPeriod"/>
            </a:pPr>
            <a:r>
              <a:rPr lang="en-US" dirty="0"/>
              <a:t>Translation</a:t>
            </a:r>
          </a:p>
          <a:p>
            <a:pPr marL="342900" indent="-342900">
              <a:buAutoNum type="arabicPeriod"/>
            </a:pPr>
            <a:r>
              <a:rPr lang="en-US" dirty="0"/>
              <a:t>Compression</a:t>
            </a:r>
          </a:p>
          <a:p>
            <a:pPr marL="342900" indent="-342900">
              <a:buAutoNum type="arabicPeriod"/>
            </a:pPr>
            <a:r>
              <a:rPr lang="en-US" dirty="0"/>
              <a:t>Encryption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0E8D70-8F2E-4E15-DE12-A370EA089E0C}"/>
              </a:ext>
            </a:extLst>
          </p:cNvPr>
          <p:cNvSpPr txBox="1"/>
          <p:nvPr/>
        </p:nvSpPr>
        <p:spPr>
          <a:xfrm>
            <a:off x="533400" y="3124200"/>
            <a:ext cx="107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</a:t>
            </a:r>
            <a:r>
              <a:rPr lang="en-US" dirty="0"/>
              <a:t>- securing communication between two endpoints (typically in the presence of an adversary)</a:t>
            </a:r>
            <a:endParaRPr lang="en-US" b="1" dirty="0"/>
          </a:p>
        </p:txBody>
      </p:sp>
      <p:pic>
        <p:nvPicPr>
          <p:cNvPr id="10" name="Graphic 9" descr="Drawing Figure with solid fill">
            <a:extLst>
              <a:ext uri="{FF2B5EF4-FFF2-40B4-BE49-F238E27FC236}">
                <a16:creationId xmlns:a16="http://schemas.microsoft.com/office/drawing/2014/main" id="{5E14513D-FE66-18C1-FE79-1C75B3BA6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68" y="4436274"/>
            <a:ext cx="1295400" cy="1295400"/>
          </a:xfrm>
          <a:prstGeom prst="rect">
            <a:avLst/>
          </a:prstGeom>
        </p:spPr>
      </p:pic>
      <p:pic>
        <p:nvPicPr>
          <p:cNvPr id="11" name="Graphic 10" descr="Drawing Figure with solid fill">
            <a:extLst>
              <a:ext uri="{FF2B5EF4-FFF2-40B4-BE49-F238E27FC236}">
                <a16:creationId xmlns:a16="http://schemas.microsoft.com/office/drawing/2014/main" id="{01C40B57-756A-91B3-8C7A-5DCD103A1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0200" y="4369638"/>
            <a:ext cx="1295400" cy="1295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155849-E29D-9096-7E03-A94A53D84C47}"/>
              </a:ext>
            </a:extLst>
          </p:cNvPr>
          <p:cNvCxnSpPr>
            <a:cxnSpLocks/>
          </p:cNvCxnSpPr>
          <p:nvPr/>
        </p:nvCxnSpPr>
        <p:spPr>
          <a:xfrm flipV="1">
            <a:off x="3810000" y="4343400"/>
            <a:ext cx="3124200" cy="3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93A168-88B1-17E3-BD37-E8176D1A165A}"/>
              </a:ext>
            </a:extLst>
          </p:cNvPr>
          <p:cNvSpPr txBox="1"/>
          <p:nvPr/>
        </p:nvSpPr>
        <p:spPr>
          <a:xfrm>
            <a:off x="5641783" y="166491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 there!</a:t>
            </a:r>
          </a:p>
        </p:txBody>
      </p:sp>
      <p:pic>
        <p:nvPicPr>
          <p:cNvPr id="16" name="Graphic 15" descr="Drawing Figure with solid fill">
            <a:extLst>
              <a:ext uri="{FF2B5EF4-FFF2-40B4-BE49-F238E27FC236}">
                <a16:creationId xmlns:a16="http://schemas.microsoft.com/office/drawing/2014/main" id="{999D53CE-8736-111E-D54B-C23CD2ECF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29200" y="5840212"/>
            <a:ext cx="612583" cy="61258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C93BE9-E924-707A-22E1-F400465CA22E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334000" y="4613809"/>
            <a:ext cx="1492" cy="122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Key outline">
            <a:extLst>
              <a:ext uri="{FF2B5EF4-FFF2-40B4-BE49-F238E27FC236}">
                <a16:creationId xmlns:a16="http://schemas.microsoft.com/office/drawing/2014/main" id="{7A5A2B3C-B119-AF80-9941-029EF914FB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1782" y="4267200"/>
            <a:ext cx="574161" cy="57416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82286-BDD0-4BA2-0AAF-5FDE93FA474C}"/>
              </a:ext>
            </a:extLst>
          </p:cNvPr>
          <p:cNvCxnSpPr>
            <a:stCxn id="12" idx="2"/>
          </p:cNvCxnSpPr>
          <p:nvPr/>
        </p:nvCxnSpPr>
        <p:spPr>
          <a:xfrm>
            <a:off x="1578863" y="4841361"/>
            <a:ext cx="210879" cy="34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F765D0-94DC-1E43-DD97-ED3D42B8FBDB}"/>
              </a:ext>
            </a:extLst>
          </p:cNvPr>
          <p:cNvSpPr txBox="1"/>
          <p:nvPr/>
        </p:nvSpPr>
        <p:spPr>
          <a:xfrm>
            <a:off x="4495800" y="3586926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Xb8yDD54zmbm/JFr9phqTjMzKV98m88kMYfvSqBoe+Q=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039D73-4380-EDF3-3B9A-9DE1563441C6}"/>
              </a:ext>
            </a:extLst>
          </p:cNvPr>
          <p:cNvSpPr txBox="1"/>
          <p:nvPr/>
        </p:nvSpPr>
        <p:spPr>
          <a:xfrm>
            <a:off x="76200" y="5731674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</a:t>
            </a:r>
            <a:r>
              <a:rPr lang="en-US" b="1" dirty="0"/>
              <a:t>encrypts </a:t>
            </a:r>
            <a:r>
              <a:rPr lang="en-US" dirty="0"/>
              <a:t>his message using a </a:t>
            </a:r>
            <a:r>
              <a:rPr lang="en-US" b="1" dirty="0"/>
              <a:t>key</a:t>
            </a:r>
          </a:p>
          <a:p>
            <a:r>
              <a:rPr lang="en-US" dirty="0"/>
              <a:t>And sends the </a:t>
            </a:r>
            <a:r>
              <a:rPr lang="en-US" b="1" dirty="0"/>
              <a:t>ciphertext</a:t>
            </a:r>
            <a:r>
              <a:rPr lang="en-US" dirty="0"/>
              <a:t> over the channel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A25476-EA43-11CD-90FC-E900C78F3B3F}"/>
              </a:ext>
            </a:extLst>
          </p:cNvPr>
          <p:cNvSpPr txBox="1"/>
          <p:nvPr/>
        </p:nvSpPr>
        <p:spPr>
          <a:xfrm>
            <a:off x="1029446" y="415270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 there!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A36B3B-3678-67E6-261D-A5DE6AD43ED0}"/>
              </a:ext>
            </a:extLst>
          </p:cNvPr>
          <p:cNvSpPr txBox="1"/>
          <p:nvPr/>
        </p:nvSpPr>
        <p:spPr>
          <a:xfrm>
            <a:off x="5679883" y="2093823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Xb8yDD54zmbm/JFr9phqTjMzKV98m88kMYfvSqBoe+Q=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D86232-888C-B984-D52A-0C02E05B2CF5}"/>
              </a:ext>
            </a:extLst>
          </p:cNvPr>
          <p:cNvSpPr txBox="1"/>
          <p:nvPr/>
        </p:nvSpPr>
        <p:spPr>
          <a:xfrm>
            <a:off x="7772400" y="1632158"/>
            <a:ext cx="1236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Plaintext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Ciphertext</a:t>
            </a:r>
          </a:p>
        </p:txBody>
      </p:sp>
    </p:spTree>
    <p:extLst>
      <p:ext uri="{BB962C8B-B14F-4D97-AF65-F5344CB8AC3E}">
        <p14:creationId xmlns:p14="http://schemas.microsoft.com/office/powerpoint/2010/main" val="4181664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6639C7-3752-97C8-5B30-CB609A1D07F4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BB021-E886-72EA-E82C-CFB2E637BBBE}"/>
              </a:ext>
            </a:extLst>
          </p:cNvPr>
          <p:cNvSpPr txBox="1"/>
          <p:nvPr/>
        </p:nvSpPr>
        <p:spPr>
          <a:xfrm>
            <a:off x="838200" y="914400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layer that allows applications to interpret meanings of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C86DA-3899-6860-DF23-23010A238649}"/>
              </a:ext>
            </a:extLst>
          </p:cNvPr>
          <p:cNvSpPr txBox="1"/>
          <p:nvPr/>
        </p:nvSpPr>
        <p:spPr>
          <a:xfrm>
            <a:off x="838200" y="1447800"/>
            <a:ext cx="1903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main jobs:</a:t>
            </a:r>
          </a:p>
          <a:p>
            <a:pPr marL="342900" indent="-342900">
              <a:buAutoNum type="arabicPeriod"/>
            </a:pPr>
            <a:r>
              <a:rPr lang="en-US" dirty="0"/>
              <a:t>Translation</a:t>
            </a:r>
          </a:p>
          <a:p>
            <a:pPr marL="342900" indent="-342900">
              <a:buAutoNum type="arabicPeriod"/>
            </a:pPr>
            <a:r>
              <a:rPr lang="en-US" dirty="0"/>
              <a:t>Compression</a:t>
            </a:r>
          </a:p>
          <a:p>
            <a:pPr marL="342900" indent="-342900">
              <a:buAutoNum type="arabicPeriod"/>
            </a:pPr>
            <a:r>
              <a:rPr lang="en-US" dirty="0"/>
              <a:t>Encryption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0E8D70-8F2E-4E15-DE12-A370EA089E0C}"/>
              </a:ext>
            </a:extLst>
          </p:cNvPr>
          <p:cNvSpPr txBox="1"/>
          <p:nvPr/>
        </p:nvSpPr>
        <p:spPr>
          <a:xfrm>
            <a:off x="533400" y="3124200"/>
            <a:ext cx="107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</a:t>
            </a:r>
            <a:r>
              <a:rPr lang="en-US" dirty="0"/>
              <a:t>- securing communication between two endpoints (typically in the presence of an adversary)</a:t>
            </a:r>
            <a:endParaRPr lang="en-US" b="1" dirty="0"/>
          </a:p>
        </p:txBody>
      </p:sp>
      <p:pic>
        <p:nvPicPr>
          <p:cNvPr id="10" name="Graphic 9" descr="Drawing Figure with solid fill">
            <a:extLst>
              <a:ext uri="{FF2B5EF4-FFF2-40B4-BE49-F238E27FC236}">
                <a16:creationId xmlns:a16="http://schemas.microsoft.com/office/drawing/2014/main" id="{5E14513D-FE66-18C1-FE79-1C75B3BA6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68" y="4436274"/>
            <a:ext cx="1295400" cy="1295400"/>
          </a:xfrm>
          <a:prstGeom prst="rect">
            <a:avLst/>
          </a:prstGeom>
        </p:spPr>
      </p:pic>
      <p:pic>
        <p:nvPicPr>
          <p:cNvPr id="11" name="Graphic 10" descr="Drawing Figure with solid fill">
            <a:extLst>
              <a:ext uri="{FF2B5EF4-FFF2-40B4-BE49-F238E27FC236}">
                <a16:creationId xmlns:a16="http://schemas.microsoft.com/office/drawing/2014/main" id="{01C40B57-756A-91B3-8C7A-5DCD103A1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0200" y="4369638"/>
            <a:ext cx="1295400" cy="1295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155849-E29D-9096-7E03-A94A53D84C47}"/>
              </a:ext>
            </a:extLst>
          </p:cNvPr>
          <p:cNvCxnSpPr>
            <a:cxnSpLocks/>
          </p:cNvCxnSpPr>
          <p:nvPr/>
        </p:nvCxnSpPr>
        <p:spPr>
          <a:xfrm flipV="1">
            <a:off x="3810000" y="4343400"/>
            <a:ext cx="3124200" cy="37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93A168-88B1-17E3-BD37-E8176D1A165A}"/>
              </a:ext>
            </a:extLst>
          </p:cNvPr>
          <p:cNvSpPr txBox="1"/>
          <p:nvPr/>
        </p:nvSpPr>
        <p:spPr>
          <a:xfrm>
            <a:off x="5641783" y="166491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 there!</a:t>
            </a:r>
          </a:p>
        </p:txBody>
      </p:sp>
      <p:pic>
        <p:nvPicPr>
          <p:cNvPr id="16" name="Graphic 15" descr="Drawing Figure with solid fill">
            <a:extLst>
              <a:ext uri="{FF2B5EF4-FFF2-40B4-BE49-F238E27FC236}">
                <a16:creationId xmlns:a16="http://schemas.microsoft.com/office/drawing/2014/main" id="{999D53CE-8736-111E-D54B-C23CD2ECF8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29200" y="5840212"/>
            <a:ext cx="612583" cy="61258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C93BE9-E924-707A-22E1-F400465CA22E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5334000" y="4613809"/>
            <a:ext cx="1492" cy="122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Key outline">
            <a:extLst>
              <a:ext uri="{FF2B5EF4-FFF2-40B4-BE49-F238E27FC236}">
                <a16:creationId xmlns:a16="http://schemas.microsoft.com/office/drawing/2014/main" id="{7A5A2B3C-B119-AF80-9941-029EF914FB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91782" y="4267200"/>
            <a:ext cx="574161" cy="57416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82286-BDD0-4BA2-0AAF-5FDE93FA474C}"/>
              </a:ext>
            </a:extLst>
          </p:cNvPr>
          <p:cNvCxnSpPr>
            <a:stCxn id="12" idx="2"/>
          </p:cNvCxnSpPr>
          <p:nvPr/>
        </p:nvCxnSpPr>
        <p:spPr>
          <a:xfrm>
            <a:off x="1578863" y="4841361"/>
            <a:ext cx="210879" cy="34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F765D0-94DC-1E43-DD97-ED3D42B8FBDB}"/>
              </a:ext>
            </a:extLst>
          </p:cNvPr>
          <p:cNvSpPr txBox="1"/>
          <p:nvPr/>
        </p:nvSpPr>
        <p:spPr>
          <a:xfrm>
            <a:off x="7924800" y="380259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Xb8yDD54zmbm/JFr9phqTjMzKV98m88kMYfvSqBoe+Q=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039D73-4380-EDF3-3B9A-9DE1563441C6}"/>
              </a:ext>
            </a:extLst>
          </p:cNvPr>
          <p:cNvSpPr txBox="1"/>
          <p:nvPr/>
        </p:nvSpPr>
        <p:spPr>
          <a:xfrm>
            <a:off x="76200" y="5731674"/>
            <a:ext cx="4608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</a:t>
            </a:r>
            <a:r>
              <a:rPr lang="en-US" b="1" dirty="0"/>
              <a:t>encrypts </a:t>
            </a:r>
            <a:r>
              <a:rPr lang="en-US" dirty="0"/>
              <a:t>his message using a </a:t>
            </a:r>
            <a:r>
              <a:rPr lang="en-US" b="1" dirty="0"/>
              <a:t>key</a:t>
            </a:r>
          </a:p>
          <a:p>
            <a:r>
              <a:rPr lang="en-US" dirty="0"/>
              <a:t>And sends the </a:t>
            </a:r>
            <a:r>
              <a:rPr lang="en-US" b="1" dirty="0"/>
              <a:t>ciphertext</a:t>
            </a:r>
            <a:r>
              <a:rPr lang="en-US" dirty="0"/>
              <a:t> over the channel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A25476-EA43-11CD-90FC-E900C78F3B3F}"/>
              </a:ext>
            </a:extLst>
          </p:cNvPr>
          <p:cNvSpPr txBox="1"/>
          <p:nvPr/>
        </p:nvSpPr>
        <p:spPr>
          <a:xfrm>
            <a:off x="1029446" y="415270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 there!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A36B3B-3678-67E6-261D-A5DE6AD43ED0}"/>
              </a:ext>
            </a:extLst>
          </p:cNvPr>
          <p:cNvSpPr txBox="1"/>
          <p:nvPr/>
        </p:nvSpPr>
        <p:spPr>
          <a:xfrm>
            <a:off x="5679883" y="2093823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Xb8yDD54zmbm/JFr9phqTjMzKV98m88kMYfvSqBoe+Q=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D86232-888C-B984-D52A-0C02E05B2CF5}"/>
              </a:ext>
            </a:extLst>
          </p:cNvPr>
          <p:cNvSpPr txBox="1"/>
          <p:nvPr/>
        </p:nvSpPr>
        <p:spPr>
          <a:xfrm>
            <a:off x="7772400" y="1632158"/>
            <a:ext cx="1236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Plaintext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Ciphertext</a:t>
            </a:r>
          </a:p>
        </p:txBody>
      </p:sp>
      <p:pic>
        <p:nvPicPr>
          <p:cNvPr id="7" name="Graphic 6" descr="Key outline">
            <a:extLst>
              <a:ext uri="{FF2B5EF4-FFF2-40B4-BE49-F238E27FC236}">
                <a16:creationId xmlns:a16="http://schemas.microsoft.com/office/drawing/2014/main" id="{9A57CC68-0D9D-5C3E-31AD-1CD6F31E3B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0" y="4432270"/>
            <a:ext cx="574161" cy="574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8EEA77-871F-5CC0-1020-84E28E585517}"/>
              </a:ext>
            </a:extLst>
          </p:cNvPr>
          <p:cNvSpPr txBox="1"/>
          <p:nvPr/>
        </p:nvSpPr>
        <p:spPr>
          <a:xfrm>
            <a:off x="6783205" y="4902168"/>
            <a:ext cx="2892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 receives the </a:t>
            </a:r>
            <a:r>
              <a:rPr lang="en-US" b="1" dirty="0"/>
              <a:t>ciphertext</a:t>
            </a:r>
            <a:r>
              <a:rPr lang="en-US" dirty="0"/>
              <a:t> and decrypts it with her </a:t>
            </a:r>
            <a:r>
              <a:rPr lang="en-US" b="1" dirty="0"/>
              <a:t>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36D7C-BF1D-6998-5567-D177FCEAF87A}"/>
              </a:ext>
            </a:extLst>
          </p:cNvPr>
          <p:cNvSpPr txBox="1"/>
          <p:nvPr/>
        </p:nvSpPr>
        <p:spPr>
          <a:xfrm>
            <a:off x="9329224" y="558055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 there!</a:t>
            </a:r>
          </a:p>
        </p:txBody>
      </p:sp>
    </p:spTree>
    <p:extLst>
      <p:ext uri="{BB962C8B-B14F-4D97-AF65-F5344CB8AC3E}">
        <p14:creationId xmlns:p14="http://schemas.microsoft.com/office/powerpoint/2010/main" val="77018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6639C7-3752-97C8-5B30-CB609A1D07F4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BB021-E886-72EA-E82C-CFB2E637BBBE}"/>
              </a:ext>
            </a:extLst>
          </p:cNvPr>
          <p:cNvSpPr txBox="1"/>
          <p:nvPr/>
        </p:nvSpPr>
        <p:spPr>
          <a:xfrm>
            <a:off x="838200" y="914400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layer that allows applications to interpret meanings of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C86DA-3899-6860-DF23-23010A238649}"/>
              </a:ext>
            </a:extLst>
          </p:cNvPr>
          <p:cNvSpPr txBox="1"/>
          <p:nvPr/>
        </p:nvSpPr>
        <p:spPr>
          <a:xfrm>
            <a:off x="838200" y="1447800"/>
            <a:ext cx="1903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main jobs:</a:t>
            </a:r>
          </a:p>
          <a:p>
            <a:pPr marL="342900" indent="-342900">
              <a:buAutoNum type="arabicPeriod"/>
            </a:pPr>
            <a:r>
              <a:rPr lang="en-US" dirty="0"/>
              <a:t>Translation</a:t>
            </a:r>
          </a:p>
          <a:p>
            <a:pPr marL="342900" indent="-342900">
              <a:buAutoNum type="arabicPeriod"/>
            </a:pPr>
            <a:r>
              <a:rPr lang="en-US" dirty="0"/>
              <a:t>Compression</a:t>
            </a:r>
          </a:p>
          <a:p>
            <a:pPr marL="342900" indent="-342900">
              <a:buAutoNum type="arabicPeriod"/>
            </a:pPr>
            <a:r>
              <a:rPr lang="en-US" dirty="0"/>
              <a:t>Encryption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0E8D70-8F2E-4E15-DE12-A370EA089E0C}"/>
              </a:ext>
            </a:extLst>
          </p:cNvPr>
          <p:cNvSpPr txBox="1"/>
          <p:nvPr/>
        </p:nvSpPr>
        <p:spPr>
          <a:xfrm>
            <a:off x="533400" y="3124200"/>
            <a:ext cx="107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</a:t>
            </a:r>
            <a:r>
              <a:rPr lang="en-US" dirty="0"/>
              <a:t>- securing communication between two endpoints (typically in the presence of an adversary)</a:t>
            </a:r>
            <a:endParaRPr lang="en-US" b="1" dirty="0"/>
          </a:p>
        </p:txBody>
      </p:sp>
      <p:pic>
        <p:nvPicPr>
          <p:cNvPr id="10" name="Graphic 9" descr="Drawing Figure with solid fill">
            <a:extLst>
              <a:ext uri="{FF2B5EF4-FFF2-40B4-BE49-F238E27FC236}">
                <a16:creationId xmlns:a16="http://schemas.microsoft.com/office/drawing/2014/main" id="{5E14513D-FE66-18C1-FE79-1C75B3BA6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700" y="4380902"/>
            <a:ext cx="1295400" cy="1295400"/>
          </a:xfrm>
          <a:prstGeom prst="rect">
            <a:avLst/>
          </a:prstGeom>
        </p:spPr>
      </p:pic>
      <p:pic>
        <p:nvPicPr>
          <p:cNvPr id="11" name="Graphic 10" descr="Drawing Figure with solid fill">
            <a:extLst>
              <a:ext uri="{FF2B5EF4-FFF2-40B4-BE49-F238E27FC236}">
                <a16:creationId xmlns:a16="http://schemas.microsoft.com/office/drawing/2014/main" id="{01C40B57-756A-91B3-8C7A-5DCD103A1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4483" y="4380902"/>
            <a:ext cx="1295400" cy="1295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93A168-88B1-17E3-BD37-E8176D1A165A}"/>
              </a:ext>
            </a:extLst>
          </p:cNvPr>
          <p:cNvSpPr txBox="1"/>
          <p:nvPr/>
        </p:nvSpPr>
        <p:spPr>
          <a:xfrm>
            <a:off x="5641783" y="166491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 there!</a:t>
            </a:r>
          </a:p>
        </p:txBody>
      </p:sp>
      <p:pic>
        <p:nvPicPr>
          <p:cNvPr id="12" name="Graphic 11" descr="Key outline">
            <a:extLst>
              <a:ext uri="{FF2B5EF4-FFF2-40B4-BE49-F238E27FC236}">
                <a16:creationId xmlns:a16="http://schemas.microsoft.com/office/drawing/2014/main" id="{7A5A2B3C-B119-AF80-9941-029EF914FB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0142" y="3353301"/>
            <a:ext cx="1219200" cy="1219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A36B3B-3678-67E6-261D-A5DE6AD43ED0}"/>
              </a:ext>
            </a:extLst>
          </p:cNvPr>
          <p:cNvSpPr txBox="1"/>
          <p:nvPr/>
        </p:nvSpPr>
        <p:spPr>
          <a:xfrm>
            <a:off x="5679883" y="2093823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Xb8yDD54zmbm/JFr9phqTjMzKV98m88kMYfvSqBoe+Q=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D86232-888C-B984-D52A-0C02E05B2CF5}"/>
              </a:ext>
            </a:extLst>
          </p:cNvPr>
          <p:cNvSpPr txBox="1"/>
          <p:nvPr/>
        </p:nvSpPr>
        <p:spPr>
          <a:xfrm>
            <a:off x="7772400" y="1632158"/>
            <a:ext cx="1236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Plaintext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Ciphertext</a:t>
            </a:r>
          </a:p>
        </p:txBody>
      </p:sp>
      <p:pic>
        <p:nvPicPr>
          <p:cNvPr id="7" name="Graphic 6" descr="Key outline">
            <a:extLst>
              <a:ext uri="{FF2B5EF4-FFF2-40B4-BE49-F238E27FC236}">
                <a16:creationId xmlns:a16="http://schemas.microsoft.com/office/drawing/2014/main" id="{9A57CC68-0D9D-5C3E-31AD-1CD6F31E3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4062" y="3321903"/>
            <a:ext cx="1295400" cy="129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A36D7C-BF1D-6998-5567-D177FCEAF87A}"/>
              </a:ext>
            </a:extLst>
          </p:cNvPr>
          <p:cNvSpPr txBox="1"/>
          <p:nvPr/>
        </p:nvSpPr>
        <p:spPr>
          <a:xfrm>
            <a:off x="6705600" y="4302512"/>
            <a:ext cx="3232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Symmetric Cryptography (Secret Key Encryption)- </a:t>
            </a:r>
            <a:r>
              <a:rPr lang="en-US" dirty="0"/>
              <a:t>Same set of keys are used</a:t>
            </a:r>
          </a:p>
        </p:txBody>
      </p:sp>
    </p:spTree>
    <p:extLst>
      <p:ext uri="{BB962C8B-B14F-4D97-AF65-F5344CB8AC3E}">
        <p14:creationId xmlns:p14="http://schemas.microsoft.com/office/powerpoint/2010/main" val="3380186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6639C7-3752-97C8-5B30-CB609A1D07F4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BB021-E886-72EA-E82C-CFB2E637BBBE}"/>
              </a:ext>
            </a:extLst>
          </p:cNvPr>
          <p:cNvSpPr txBox="1"/>
          <p:nvPr/>
        </p:nvSpPr>
        <p:spPr>
          <a:xfrm>
            <a:off x="838200" y="914400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layer that allows applications to interpret meanings of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C86DA-3899-6860-DF23-23010A238649}"/>
              </a:ext>
            </a:extLst>
          </p:cNvPr>
          <p:cNvSpPr txBox="1"/>
          <p:nvPr/>
        </p:nvSpPr>
        <p:spPr>
          <a:xfrm>
            <a:off x="838200" y="1447800"/>
            <a:ext cx="1903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main jobs:</a:t>
            </a:r>
          </a:p>
          <a:p>
            <a:pPr marL="342900" indent="-342900">
              <a:buAutoNum type="arabicPeriod"/>
            </a:pPr>
            <a:r>
              <a:rPr lang="en-US" dirty="0"/>
              <a:t>Translation</a:t>
            </a:r>
          </a:p>
          <a:p>
            <a:pPr marL="342900" indent="-342900">
              <a:buAutoNum type="arabicPeriod"/>
            </a:pPr>
            <a:r>
              <a:rPr lang="en-US" dirty="0"/>
              <a:t>Compression</a:t>
            </a:r>
          </a:p>
          <a:p>
            <a:pPr marL="342900" indent="-342900">
              <a:buAutoNum type="arabicPeriod"/>
            </a:pPr>
            <a:r>
              <a:rPr lang="en-US" dirty="0"/>
              <a:t>Encryption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0E8D70-8F2E-4E15-DE12-A370EA089E0C}"/>
              </a:ext>
            </a:extLst>
          </p:cNvPr>
          <p:cNvSpPr txBox="1"/>
          <p:nvPr/>
        </p:nvSpPr>
        <p:spPr>
          <a:xfrm>
            <a:off x="533400" y="3124200"/>
            <a:ext cx="107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Encryption</a:t>
            </a:r>
            <a:r>
              <a:rPr lang="en-US" dirty="0"/>
              <a:t>- securing communication between two endpoints (typically in the presence of an adversary)</a:t>
            </a:r>
            <a:endParaRPr lang="en-US" b="1" dirty="0"/>
          </a:p>
        </p:txBody>
      </p:sp>
      <p:pic>
        <p:nvPicPr>
          <p:cNvPr id="10" name="Graphic 9" descr="Drawing Figure with solid fill">
            <a:extLst>
              <a:ext uri="{FF2B5EF4-FFF2-40B4-BE49-F238E27FC236}">
                <a16:creationId xmlns:a16="http://schemas.microsoft.com/office/drawing/2014/main" id="{5E14513D-FE66-18C1-FE79-1C75B3BA6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700" y="4380902"/>
            <a:ext cx="1295400" cy="1295400"/>
          </a:xfrm>
          <a:prstGeom prst="rect">
            <a:avLst/>
          </a:prstGeom>
        </p:spPr>
      </p:pic>
      <p:pic>
        <p:nvPicPr>
          <p:cNvPr id="11" name="Graphic 10" descr="Drawing Figure with solid fill">
            <a:extLst>
              <a:ext uri="{FF2B5EF4-FFF2-40B4-BE49-F238E27FC236}">
                <a16:creationId xmlns:a16="http://schemas.microsoft.com/office/drawing/2014/main" id="{01C40B57-756A-91B3-8C7A-5DCD103A1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4483" y="4380902"/>
            <a:ext cx="1295400" cy="1295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93A168-88B1-17E3-BD37-E8176D1A165A}"/>
              </a:ext>
            </a:extLst>
          </p:cNvPr>
          <p:cNvSpPr txBox="1"/>
          <p:nvPr/>
        </p:nvSpPr>
        <p:spPr>
          <a:xfrm>
            <a:off x="5641783" y="166491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 there!</a:t>
            </a:r>
          </a:p>
        </p:txBody>
      </p:sp>
      <p:pic>
        <p:nvPicPr>
          <p:cNvPr id="12" name="Graphic 11" descr="Key outline">
            <a:extLst>
              <a:ext uri="{FF2B5EF4-FFF2-40B4-BE49-F238E27FC236}">
                <a16:creationId xmlns:a16="http://schemas.microsoft.com/office/drawing/2014/main" id="{7A5A2B3C-B119-AF80-9941-029EF914FB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0142" y="3353301"/>
            <a:ext cx="1219200" cy="1219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3A36B3B-3678-67E6-261D-A5DE6AD43ED0}"/>
              </a:ext>
            </a:extLst>
          </p:cNvPr>
          <p:cNvSpPr txBox="1"/>
          <p:nvPr/>
        </p:nvSpPr>
        <p:spPr>
          <a:xfrm>
            <a:off x="5679883" y="2093823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Xb8yDD54zmbm/JFr9phqTjMzKV98m88kMYfvSqBoe+Q=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D86232-888C-B984-D52A-0C02E05B2CF5}"/>
              </a:ext>
            </a:extLst>
          </p:cNvPr>
          <p:cNvSpPr txBox="1"/>
          <p:nvPr/>
        </p:nvSpPr>
        <p:spPr>
          <a:xfrm>
            <a:off x="7772400" y="1632158"/>
            <a:ext cx="1236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Plaintext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Ciphertext</a:t>
            </a:r>
          </a:p>
        </p:txBody>
      </p:sp>
      <p:pic>
        <p:nvPicPr>
          <p:cNvPr id="7" name="Graphic 6" descr="Key outline">
            <a:extLst>
              <a:ext uri="{FF2B5EF4-FFF2-40B4-BE49-F238E27FC236}">
                <a16:creationId xmlns:a16="http://schemas.microsoft.com/office/drawing/2014/main" id="{9A57CC68-0D9D-5C3E-31AD-1CD6F31E3B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69260" y="3999603"/>
            <a:ext cx="762598" cy="762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A36D7C-BF1D-6998-5567-D177FCEAF87A}"/>
              </a:ext>
            </a:extLst>
          </p:cNvPr>
          <p:cNvSpPr txBox="1"/>
          <p:nvPr/>
        </p:nvSpPr>
        <p:spPr>
          <a:xfrm>
            <a:off x="6790231" y="4221381"/>
            <a:ext cx="3232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Asymmetric Cryptography (Public Key Encryption)- </a:t>
            </a:r>
            <a:r>
              <a:rPr lang="en-US" dirty="0"/>
              <a:t>Different set of keys are used</a:t>
            </a:r>
          </a:p>
        </p:txBody>
      </p:sp>
      <p:pic>
        <p:nvPicPr>
          <p:cNvPr id="8" name="Graphic 7" descr="Key outline">
            <a:extLst>
              <a:ext uri="{FF2B5EF4-FFF2-40B4-BE49-F238E27FC236}">
                <a16:creationId xmlns:a16="http://schemas.microsoft.com/office/drawing/2014/main" id="{029FFEC7-E757-6492-3E5C-FED01208F5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43400" y="3247857"/>
            <a:ext cx="1219200" cy="1219200"/>
          </a:xfrm>
          <a:prstGeom prst="rect">
            <a:avLst/>
          </a:prstGeom>
        </p:spPr>
      </p:pic>
      <p:pic>
        <p:nvPicPr>
          <p:cNvPr id="13" name="Graphic 12" descr="Key outline">
            <a:extLst>
              <a:ext uri="{FF2B5EF4-FFF2-40B4-BE49-F238E27FC236}">
                <a16:creationId xmlns:a16="http://schemas.microsoft.com/office/drawing/2014/main" id="{D03558CC-CA71-4ECE-8FAA-F1E887E3E5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9943" y="3833320"/>
            <a:ext cx="762598" cy="76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2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pic>
        <p:nvPicPr>
          <p:cNvPr id="3074" name="Picture 2" descr="What is OSI Model | 7 Layers Explained | Imperva">
            <a:extLst>
              <a:ext uri="{FF2B5EF4-FFF2-40B4-BE49-F238E27FC236}">
                <a16:creationId xmlns:a16="http://schemas.microsoft.com/office/drawing/2014/main" id="{1DBB969A-C28C-FEBD-6513-8D3D0ACA5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6705600" cy="546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23541D-5A19-6EB2-526C-6A4B75D5C105}"/>
              </a:ext>
            </a:extLst>
          </p:cNvPr>
          <p:cNvSpPr txBox="1"/>
          <p:nvPr/>
        </p:nvSpPr>
        <p:spPr>
          <a:xfrm>
            <a:off x="7239000" y="1905000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up:</a:t>
            </a:r>
          </a:p>
          <a:p>
            <a:endParaRPr lang="en-US" dirty="0"/>
          </a:p>
          <a:p>
            <a:r>
              <a:rPr lang="en-US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Firewalls/Tunnels/VPNs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Encryption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Attacks and Defenses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Wireless Networks + </a:t>
            </a:r>
            <a:r>
              <a:rPr lang="en-US" dirty="0" err="1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8AA0B3-D183-04B2-AAC6-77D91166256D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65697-077C-AC10-2CB4-124FBD0DAEF2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DB369D-85E3-18C2-D44B-36304A9345A6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59406-6277-8FDC-0747-BC4A87FCD53B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054029-484A-37F2-B5C2-997A13CBAE6C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2328-81F8-FA00-2C9C-BD90DD7A0D92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461330-B35A-640B-2847-3430A139DB4C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B1C3DA-89ED-07F9-488F-7CECB460342B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56A4D2-C517-CB5F-4112-DD5C010EC691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2A88E-4623-4E94-C026-43815BB0C08A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3249D2-267D-0DE6-D5F8-6F4AEBF6806E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188C2-4526-D89C-AD3D-D9CF5D736CD6}"/>
              </a:ext>
            </a:extLst>
          </p:cNvPr>
          <p:cNvSpPr txBox="1"/>
          <p:nvPr/>
        </p:nvSpPr>
        <p:spPr>
          <a:xfrm>
            <a:off x="6666597" y="4177393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a copper wire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BCBCB-674D-250B-5D8B-0B01B899090F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80CCDE-A0A6-863A-38E8-361DDA6DD125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FB96E9-D54C-F280-33CB-2E7818D83B34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6B740FD-1FB3-7276-D011-08A171B3A6E0}"/>
                  </a:ext>
                </a:extLst>
              </p14:cNvPr>
              <p14:cNvContentPartPr/>
              <p14:nvPr/>
            </p14:nvContentPartPr>
            <p14:xfrm>
              <a:off x="413407" y="4957824"/>
              <a:ext cx="5582520" cy="774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6B740FD-1FB3-7276-D011-08A171B3A6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407" y="4894824"/>
                <a:ext cx="5708160" cy="90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7B9F923-3986-0E81-AF36-2CADDDB7B502}"/>
                  </a:ext>
                </a:extLst>
              </p14:cNvPr>
              <p14:cNvContentPartPr/>
              <p14:nvPr/>
            </p14:nvContentPartPr>
            <p14:xfrm>
              <a:off x="472708" y="1800656"/>
              <a:ext cx="5582520" cy="774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7B9F923-3986-0E81-AF36-2CADDDB7B5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708" y="1737656"/>
                <a:ext cx="5708160" cy="90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7223A45-BE82-3E3A-B410-3E756D78AB8A}"/>
                  </a:ext>
                </a:extLst>
              </p14:cNvPr>
              <p14:cNvContentPartPr/>
              <p14:nvPr/>
            </p14:nvContentPartPr>
            <p14:xfrm>
              <a:off x="256739" y="1003295"/>
              <a:ext cx="5582520" cy="774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7223A45-BE82-3E3A-B410-3E756D78AB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739" y="940295"/>
                <a:ext cx="5708160" cy="9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42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B40F0D-E089-BBA8-3E96-B5E02B3931BB}"/>
              </a:ext>
            </a:extLst>
          </p:cNvPr>
          <p:cNvSpPr/>
          <p:nvPr/>
        </p:nvSpPr>
        <p:spPr>
          <a:xfrm>
            <a:off x="76200" y="76200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2ECD5B-02D1-C469-F1E3-C33B57A59875}"/>
              </a:ext>
            </a:extLst>
          </p:cNvPr>
          <p:cNvSpPr/>
          <p:nvPr/>
        </p:nvSpPr>
        <p:spPr>
          <a:xfrm>
            <a:off x="2133600" y="1676400"/>
            <a:ext cx="609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29A45-0BF5-DCE4-3F8E-2DDA502E15FA}"/>
              </a:ext>
            </a:extLst>
          </p:cNvPr>
          <p:cNvSpPr txBox="1"/>
          <p:nvPr/>
        </p:nvSpPr>
        <p:spPr>
          <a:xfrm>
            <a:off x="1981200" y="2209800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0101011101010101010101111101000010101010101010101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06C90E-9B8E-D227-86F4-AEE9CE216EFB}"/>
              </a:ext>
            </a:extLst>
          </p:cNvPr>
          <p:cNvSpPr/>
          <p:nvPr/>
        </p:nvSpPr>
        <p:spPr>
          <a:xfrm>
            <a:off x="914400" y="1638300"/>
            <a:ext cx="1219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Pattern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25230B-D455-6130-09A8-6F7AD92AC7C6}"/>
              </a:ext>
            </a:extLst>
          </p:cNvPr>
          <p:cNvSpPr/>
          <p:nvPr/>
        </p:nvSpPr>
        <p:spPr>
          <a:xfrm>
            <a:off x="8229600" y="1638300"/>
            <a:ext cx="1219200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Bit Pattern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CF0F44-80B6-3E46-5BCE-ACA328C76DC8}"/>
              </a:ext>
            </a:extLst>
          </p:cNvPr>
          <p:cNvSpPr txBox="1"/>
          <p:nvPr/>
        </p:nvSpPr>
        <p:spPr>
          <a:xfrm>
            <a:off x="1042394" y="2782669"/>
            <a:ext cx="8346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To transmit N bits from a </a:t>
            </a:r>
            <a:r>
              <a:rPr lang="en-US" i="1" dirty="0"/>
              <a:t>transmitter</a:t>
            </a:r>
            <a:r>
              <a:rPr lang="en-US" dirty="0"/>
              <a:t> to a </a:t>
            </a:r>
            <a:r>
              <a:rPr lang="en-US" i="1" dirty="0"/>
              <a:t>receiver</a:t>
            </a:r>
            <a:r>
              <a:rPr lang="en-US" dirty="0"/>
              <a:t> over an analog channel in a timely manner and with low error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763094-9545-0488-D9B1-9828657C8D41}"/>
              </a:ext>
            </a:extLst>
          </p:cNvPr>
          <p:cNvSpPr txBox="1"/>
          <p:nvPr/>
        </p:nvSpPr>
        <p:spPr>
          <a:xfrm>
            <a:off x="829397" y="403860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types of medium?</a:t>
            </a:r>
          </a:p>
        </p:txBody>
      </p:sp>
      <p:pic>
        <p:nvPicPr>
          <p:cNvPr id="1026" name="Picture 2" descr="Fiber Optic vs Copper Cables: How Do They Compare? - Dignited">
            <a:extLst>
              <a:ext uri="{FF2B5EF4-FFF2-40B4-BE49-F238E27FC236}">
                <a16:creationId xmlns:a16="http://schemas.microsoft.com/office/drawing/2014/main" id="{98832252-4B7B-48F6-F995-4429A6112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733800"/>
            <a:ext cx="37338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DC9EDEC-DAF7-BE6D-EBB0-C7EBFD74B2E6}"/>
              </a:ext>
            </a:extLst>
          </p:cNvPr>
          <p:cNvSpPr txBox="1"/>
          <p:nvPr/>
        </p:nvSpPr>
        <p:spPr>
          <a:xfrm>
            <a:off x="1447800" y="4581435"/>
            <a:ext cx="48750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Copper Wire</a:t>
            </a:r>
          </a:p>
          <a:p>
            <a:r>
              <a:rPr lang="en-US" sz="2400" dirty="0"/>
              <a:t>Optic Fiber</a:t>
            </a:r>
          </a:p>
          <a:p>
            <a:r>
              <a:rPr lang="en-US" sz="2400" dirty="0"/>
              <a:t>Radio Frequency / Through the air</a:t>
            </a:r>
          </a:p>
        </p:txBody>
      </p:sp>
    </p:spTree>
    <p:extLst>
      <p:ext uri="{BB962C8B-B14F-4D97-AF65-F5344CB8AC3E}">
        <p14:creationId xmlns:p14="http://schemas.microsoft.com/office/powerpoint/2010/main" val="339147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B40F0D-E089-BBA8-3E96-B5E02B3931BB}"/>
              </a:ext>
            </a:extLst>
          </p:cNvPr>
          <p:cNvSpPr/>
          <p:nvPr/>
        </p:nvSpPr>
        <p:spPr>
          <a:xfrm>
            <a:off x="76200" y="76200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2ECD5B-02D1-C469-F1E3-C33B57A59875}"/>
              </a:ext>
            </a:extLst>
          </p:cNvPr>
          <p:cNvSpPr/>
          <p:nvPr/>
        </p:nvSpPr>
        <p:spPr>
          <a:xfrm>
            <a:off x="6553200" y="274460"/>
            <a:ext cx="411305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29A45-0BF5-DCE4-3F8E-2DDA502E15FA}"/>
              </a:ext>
            </a:extLst>
          </p:cNvPr>
          <p:cNvSpPr txBox="1"/>
          <p:nvPr/>
        </p:nvSpPr>
        <p:spPr>
          <a:xfrm>
            <a:off x="6435893" y="-2539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0101011101010101010101111101000010101010101010101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A6A3B-32D9-0358-6E56-42DBB8A013AF}"/>
              </a:ext>
            </a:extLst>
          </p:cNvPr>
          <p:cNvSpPr txBox="1"/>
          <p:nvPr/>
        </p:nvSpPr>
        <p:spPr>
          <a:xfrm>
            <a:off x="1371600" y="1219200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Representing zeros and ones in the physical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D9AA1-9884-962B-E6F6-972F4983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85" y="3818646"/>
            <a:ext cx="4676728" cy="1793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EAD7E-7A9B-19D0-913A-9A810AFF0BE4}"/>
              </a:ext>
            </a:extLst>
          </p:cNvPr>
          <p:cNvSpPr txBox="1"/>
          <p:nvPr/>
        </p:nvSpPr>
        <p:spPr>
          <a:xfrm>
            <a:off x="2667000" y="1905000"/>
            <a:ext cx="2183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0 1 0 1 0 0 1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EDA3812-36E5-0E2C-7472-D5E0300D2F99}"/>
                  </a:ext>
                </a:extLst>
              </p14:cNvPr>
              <p14:cNvContentPartPr/>
              <p14:nvPr/>
            </p14:nvContentPartPr>
            <p14:xfrm>
              <a:off x="2392447" y="2362824"/>
              <a:ext cx="2430360" cy="493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EDA3812-36E5-0E2C-7472-D5E0300D2F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4807" y="2345184"/>
                <a:ext cx="2466000" cy="529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B560130-2557-9060-D253-D92ECD8A9BFA}"/>
              </a:ext>
            </a:extLst>
          </p:cNvPr>
          <p:cNvSpPr txBox="1"/>
          <p:nvPr/>
        </p:nvSpPr>
        <p:spPr>
          <a:xfrm>
            <a:off x="5715000" y="2514600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no electricity</a:t>
            </a:r>
          </a:p>
          <a:p>
            <a:r>
              <a:rPr lang="en-US" dirty="0"/>
              <a:t>1 = electricity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CF35C11-DA16-C1B7-FA6A-AFFDF534E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3818646"/>
            <a:ext cx="4676728" cy="16708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D12A23-9DD6-D31D-57E7-12111714040A}"/>
              </a:ext>
            </a:extLst>
          </p:cNvPr>
          <p:cNvSpPr txBox="1"/>
          <p:nvPr/>
        </p:nvSpPr>
        <p:spPr>
          <a:xfrm>
            <a:off x="2209800" y="601980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a lot of ways to represent 0/1s</a:t>
            </a:r>
          </a:p>
        </p:txBody>
      </p:sp>
    </p:spTree>
    <p:extLst>
      <p:ext uri="{BB962C8B-B14F-4D97-AF65-F5344CB8AC3E}">
        <p14:creationId xmlns:p14="http://schemas.microsoft.com/office/powerpoint/2010/main" val="150203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B40F0D-E089-BBA8-3E96-B5E02B3931BB}"/>
              </a:ext>
            </a:extLst>
          </p:cNvPr>
          <p:cNvSpPr/>
          <p:nvPr/>
        </p:nvSpPr>
        <p:spPr>
          <a:xfrm>
            <a:off x="76200" y="76200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2ECD5B-02D1-C469-F1E3-C33B57A59875}"/>
              </a:ext>
            </a:extLst>
          </p:cNvPr>
          <p:cNvSpPr/>
          <p:nvPr/>
        </p:nvSpPr>
        <p:spPr>
          <a:xfrm>
            <a:off x="6553200" y="274460"/>
            <a:ext cx="411305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29A45-0BF5-DCE4-3F8E-2DDA502E15FA}"/>
              </a:ext>
            </a:extLst>
          </p:cNvPr>
          <p:cNvSpPr txBox="1"/>
          <p:nvPr/>
        </p:nvSpPr>
        <p:spPr>
          <a:xfrm>
            <a:off x="6435893" y="-2539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0101011101010101010101111101000010101010101010101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A6A3B-32D9-0358-6E56-42DBB8A013AF}"/>
              </a:ext>
            </a:extLst>
          </p:cNvPr>
          <p:cNvSpPr txBox="1"/>
          <p:nvPr/>
        </p:nvSpPr>
        <p:spPr>
          <a:xfrm>
            <a:off x="1371600" y="1219200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Representing zeros and ones in the physical layer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D9AA1-9884-962B-E6F6-972F4983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85" y="3818646"/>
            <a:ext cx="4676728" cy="1793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7EAD7E-7A9B-19D0-913A-9A810AFF0BE4}"/>
              </a:ext>
            </a:extLst>
          </p:cNvPr>
          <p:cNvSpPr txBox="1"/>
          <p:nvPr/>
        </p:nvSpPr>
        <p:spPr>
          <a:xfrm>
            <a:off x="2667000" y="1905000"/>
            <a:ext cx="2183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0 1 0 1 0 0 1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EDA3812-36E5-0E2C-7472-D5E0300D2F99}"/>
                  </a:ext>
                </a:extLst>
              </p14:cNvPr>
              <p14:cNvContentPartPr/>
              <p14:nvPr/>
            </p14:nvContentPartPr>
            <p14:xfrm>
              <a:off x="2392447" y="2362824"/>
              <a:ext cx="2430360" cy="493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EDA3812-36E5-0E2C-7472-D5E0300D2F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74447" y="2344824"/>
                <a:ext cx="2466000" cy="529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B560130-2557-9060-D253-D92ECD8A9BFA}"/>
              </a:ext>
            </a:extLst>
          </p:cNvPr>
          <p:cNvSpPr txBox="1"/>
          <p:nvPr/>
        </p:nvSpPr>
        <p:spPr>
          <a:xfrm>
            <a:off x="5715000" y="2514600"/>
            <a:ext cx="1858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= no electricity</a:t>
            </a:r>
          </a:p>
          <a:p>
            <a:r>
              <a:rPr lang="en-US" dirty="0"/>
              <a:t>1 = electricity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CF35C11-DA16-C1B7-FA6A-AFFDF534E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3818646"/>
            <a:ext cx="4676728" cy="16708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D12A23-9DD6-D31D-57E7-12111714040A}"/>
              </a:ext>
            </a:extLst>
          </p:cNvPr>
          <p:cNvSpPr txBox="1"/>
          <p:nvPr/>
        </p:nvSpPr>
        <p:spPr>
          <a:xfrm>
            <a:off x="2209800" y="6019800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a lot of ways to represent 0/1s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793D10-EB0F-628A-5425-AA8D91555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777520"/>
            <a:ext cx="10163175" cy="520065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121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B40F0D-E089-BBA8-3E96-B5E02B3931BB}"/>
              </a:ext>
            </a:extLst>
          </p:cNvPr>
          <p:cNvSpPr/>
          <p:nvPr/>
        </p:nvSpPr>
        <p:spPr>
          <a:xfrm>
            <a:off x="76200" y="76200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2ECD5B-02D1-C469-F1E3-C33B57A59875}"/>
              </a:ext>
            </a:extLst>
          </p:cNvPr>
          <p:cNvSpPr/>
          <p:nvPr/>
        </p:nvSpPr>
        <p:spPr>
          <a:xfrm>
            <a:off x="6553200" y="274460"/>
            <a:ext cx="411305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29A45-0BF5-DCE4-3F8E-2DDA502E15FA}"/>
              </a:ext>
            </a:extLst>
          </p:cNvPr>
          <p:cNvSpPr txBox="1"/>
          <p:nvPr/>
        </p:nvSpPr>
        <p:spPr>
          <a:xfrm>
            <a:off x="6435893" y="-2539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0101011101010101010101111101000010101010101010101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793D10-EB0F-628A-5425-AA8D9155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4800600" cy="245653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6F02D-E6F1-0FF6-90B7-17C18B12B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463880"/>
            <a:ext cx="4800600" cy="2364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062EF5-76EC-89A5-B367-71E659D570A9}"/>
              </a:ext>
            </a:extLst>
          </p:cNvPr>
          <p:cNvSpPr txBox="1"/>
          <p:nvPr/>
        </p:nvSpPr>
        <p:spPr>
          <a:xfrm>
            <a:off x="1905000" y="4267200"/>
            <a:ext cx="471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Layer typically has three sub layers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83104-37AD-A024-5C73-6C92E73EFC19}"/>
              </a:ext>
            </a:extLst>
          </p:cNvPr>
          <p:cNvSpPr txBox="1"/>
          <p:nvPr/>
        </p:nvSpPr>
        <p:spPr>
          <a:xfrm>
            <a:off x="2456953" y="4724400"/>
            <a:ext cx="4416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PCS-</a:t>
            </a:r>
            <a:r>
              <a:rPr lang="en-US" dirty="0"/>
              <a:t> Encoding the binary data</a:t>
            </a:r>
          </a:p>
          <a:p>
            <a:r>
              <a:rPr lang="en-US" b="1" dirty="0"/>
              <a:t>PMA-</a:t>
            </a:r>
            <a:r>
              <a:rPr lang="en-US" dirty="0"/>
              <a:t> Parallel to serial or serial to parallel</a:t>
            </a:r>
          </a:p>
          <a:p>
            <a:r>
              <a:rPr lang="en-US" b="1" dirty="0"/>
              <a:t>PMD</a:t>
            </a:r>
            <a:r>
              <a:rPr lang="en-US" dirty="0"/>
              <a:t> – Voltage amplifiers/LEDs/Lasers</a:t>
            </a:r>
          </a:p>
        </p:txBody>
      </p:sp>
    </p:spTree>
    <p:extLst>
      <p:ext uri="{BB962C8B-B14F-4D97-AF65-F5344CB8AC3E}">
        <p14:creationId xmlns:p14="http://schemas.microsoft.com/office/powerpoint/2010/main" val="346803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B40F0D-E089-BBA8-3E96-B5E02B3931BB}"/>
              </a:ext>
            </a:extLst>
          </p:cNvPr>
          <p:cNvSpPr/>
          <p:nvPr/>
        </p:nvSpPr>
        <p:spPr>
          <a:xfrm>
            <a:off x="76200" y="76200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2ECD5B-02D1-C469-F1E3-C33B57A59875}"/>
              </a:ext>
            </a:extLst>
          </p:cNvPr>
          <p:cNvSpPr/>
          <p:nvPr/>
        </p:nvSpPr>
        <p:spPr>
          <a:xfrm>
            <a:off x="6553200" y="274460"/>
            <a:ext cx="411305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29A45-0BF5-DCE4-3F8E-2DDA502E15FA}"/>
              </a:ext>
            </a:extLst>
          </p:cNvPr>
          <p:cNvSpPr txBox="1"/>
          <p:nvPr/>
        </p:nvSpPr>
        <p:spPr>
          <a:xfrm>
            <a:off x="6435893" y="-2539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0101011101010101010101111101000010101010101010101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2B91F-B708-2B3B-CB3D-5495FCEA46D7}"/>
              </a:ext>
            </a:extLst>
          </p:cNvPr>
          <p:cNvSpPr txBox="1"/>
          <p:nvPr/>
        </p:nvSpPr>
        <p:spPr>
          <a:xfrm>
            <a:off x="1066800" y="1371600"/>
            <a:ext cx="948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Noise and interference will corrupt the analog waveforms as they travel through the channel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A346A-7800-4EAE-5842-23BB77357A05}"/>
              </a:ext>
            </a:extLst>
          </p:cNvPr>
          <p:cNvSpPr txBox="1"/>
          <p:nvPr/>
        </p:nvSpPr>
        <p:spPr>
          <a:xfrm>
            <a:off x="2667000" y="1828800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analog channel has a probability </a:t>
            </a:r>
            <a:r>
              <a:rPr lang="en-US" b="1" i="1" dirty="0"/>
              <a:t>p </a:t>
            </a:r>
            <a:r>
              <a:rPr lang="en-US" dirty="0"/>
              <a:t>of bit 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EBFF0-1D9D-0049-72D8-0C7E3F1A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55729"/>
            <a:ext cx="6628142" cy="20665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A45E0D-4D87-E0F9-6FB8-F8967FA434B3}"/>
              </a:ext>
            </a:extLst>
          </p:cNvPr>
          <p:cNvSpPr txBox="1"/>
          <p:nvPr/>
        </p:nvSpPr>
        <p:spPr>
          <a:xfrm>
            <a:off x="381000" y="449580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Values of </a:t>
            </a:r>
            <a:r>
              <a:rPr lang="en-US" b="1" i="1" dirty="0"/>
              <a:t>p</a:t>
            </a:r>
            <a:r>
              <a:rPr lang="en-US" dirty="0"/>
              <a:t>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2FE220-CE29-56E1-3D9D-AAEBCE31CAE1}"/>
              </a:ext>
            </a:extLst>
          </p:cNvPr>
          <p:cNvSpPr txBox="1"/>
          <p:nvPr/>
        </p:nvSpPr>
        <p:spPr>
          <a:xfrm>
            <a:off x="1066800" y="4913929"/>
            <a:ext cx="953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wireless link may have a raw </a:t>
            </a:r>
            <a:r>
              <a:rPr lang="en-US" b="1" i="1" dirty="0"/>
              <a:t>p</a:t>
            </a:r>
            <a:r>
              <a:rPr lang="en-US" dirty="0"/>
              <a:t> of 1e-3, with error correction, this can be improved to 1e-6</a:t>
            </a:r>
          </a:p>
          <a:p>
            <a:r>
              <a:rPr lang="en-US" dirty="0"/>
              <a:t>Fiber optic link may have </a:t>
            </a:r>
            <a:r>
              <a:rPr lang="en-US" b="1" i="1" dirty="0"/>
              <a:t>p </a:t>
            </a:r>
            <a:r>
              <a:rPr lang="en-US" dirty="0"/>
              <a:t> of 1e-12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A3CFE4-70CA-7929-390B-C1FDC43D79F4}"/>
              </a:ext>
            </a:extLst>
          </p:cNvPr>
          <p:cNvSpPr txBox="1"/>
          <p:nvPr/>
        </p:nvSpPr>
        <p:spPr>
          <a:xfrm>
            <a:off x="762000" y="5867400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That a very low probability</a:t>
            </a:r>
            <a:r>
              <a:rPr lang="en-US" dirty="0">
                <a:highlight>
                  <a:srgbClr val="00FF00"/>
                </a:highlight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63340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B40F0D-E089-BBA8-3E96-B5E02B3931BB}"/>
              </a:ext>
            </a:extLst>
          </p:cNvPr>
          <p:cNvSpPr/>
          <p:nvPr/>
        </p:nvSpPr>
        <p:spPr>
          <a:xfrm>
            <a:off x="76200" y="76200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2ECD5B-02D1-C469-F1E3-C33B57A59875}"/>
              </a:ext>
            </a:extLst>
          </p:cNvPr>
          <p:cNvSpPr/>
          <p:nvPr/>
        </p:nvSpPr>
        <p:spPr>
          <a:xfrm>
            <a:off x="6553200" y="274460"/>
            <a:ext cx="4113052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C29A45-0BF5-DCE4-3F8E-2DDA502E15FA}"/>
              </a:ext>
            </a:extLst>
          </p:cNvPr>
          <p:cNvSpPr txBox="1"/>
          <p:nvPr/>
        </p:nvSpPr>
        <p:spPr>
          <a:xfrm>
            <a:off x="6435893" y="-2539"/>
            <a:ext cx="4347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0101011101010101010101111101000010101010101010101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2B91F-B708-2B3B-CB3D-5495FCEA46D7}"/>
              </a:ext>
            </a:extLst>
          </p:cNvPr>
          <p:cNvSpPr txBox="1"/>
          <p:nvPr/>
        </p:nvSpPr>
        <p:spPr>
          <a:xfrm>
            <a:off x="1066800" y="1371600"/>
            <a:ext cx="948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Noise and interference will corrupt the analog waveforms as they travel through the channel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A346A-7800-4EAE-5842-23BB77357A05}"/>
              </a:ext>
            </a:extLst>
          </p:cNvPr>
          <p:cNvSpPr txBox="1"/>
          <p:nvPr/>
        </p:nvSpPr>
        <p:spPr>
          <a:xfrm>
            <a:off x="2667000" y="1828800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analog channel has a probability </a:t>
            </a:r>
            <a:r>
              <a:rPr lang="en-US" b="1" i="1" dirty="0"/>
              <a:t>p </a:t>
            </a:r>
            <a:r>
              <a:rPr lang="en-US" dirty="0"/>
              <a:t>of bit 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EBFF0-1D9D-0049-72D8-0C7E3F1A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55729"/>
            <a:ext cx="6628142" cy="20665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A45E0D-4D87-E0F9-6FB8-F8967FA434B3}"/>
              </a:ext>
            </a:extLst>
          </p:cNvPr>
          <p:cNvSpPr txBox="1"/>
          <p:nvPr/>
        </p:nvSpPr>
        <p:spPr>
          <a:xfrm>
            <a:off x="381000" y="449580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Values of </a:t>
            </a:r>
            <a:r>
              <a:rPr lang="en-US" b="1" i="1" dirty="0"/>
              <a:t>p</a:t>
            </a:r>
            <a:r>
              <a:rPr lang="en-US" dirty="0"/>
              <a:t>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2FE220-CE29-56E1-3D9D-AAEBCE31CAE1}"/>
              </a:ext>
            </a:extLst>
          </p:cNvPr>
          <p:cNvSpPr txBox="1"/>
          <p:nvPr/>
        </p:nvSpPr>
        <p:spPr>
          <a:xfrm>
            <a:off x="1066800" y="4913929"/>
            <a:ext cx="9533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wireless link may have a raw </a:t>
            </a:r>
            <a:r>
              <a:rPr lang="en-US" b="1" i="1" dirty="0"/>
              <a:t>p</a:t>
            </a:r>
            <a:r>
              <a:rPr lang="en-US" dirty="0"/>
              <a:t> of 1e-3, with error correction, this can be improved to 1e-6</a:t>
            </a:r>
          </a:p>
          <a:p>
            <a:r>
              <a:rPr lang="en-US" dirty="0"/>
              <a:t>Fiber optic link may have </a:t>
            </a:r>
            <a:r>
              <a:rPr lang="en-US" b="1" i="1" dirty="0"/>
              <a:t>p </a:t>
            </a:r>
            <a:r>
              <a:rPr lang="en-US" dirty="0"/>
              <a:t> of 1e-12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A3CFE4-70CA-7929-390B-C1FDC43D79F4}"/>
              </a:ext>
            </a:extLst>
          </p:cNvPr>
          <p:cNvSpPr txBox="1"/>
          <p:nvPr/>
        </p:nvSpPr>
        <p:spPr>
          <a:xfrm>
            <a:off x="762000" y="5867400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That a very low probability</a:t>
            </a:r>
            <a:r>
              <a:rPr lang="en-US" dirty="0">
                <a:highlight>
                  <a:srgbClr val="00FF00"/>
                </a:highlight>
              </a:rPr>
              <a:t>!!!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AD6752-316D-2157-B101-E3E8BED677D9}"/>
              </a:ext>
            </a:extLst>
          </p:cNvPr>
          <p:cNvSpPr txBox="1"/>
          <p:nvPr/>
        </p:nvSpPr>
        <p:spPr>
          <a:xfrm>
            <a:off x="4114800" y="5682734"/>
            <a:ext cx="742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</a:t>
            </a:r>
            <a:r>
              <a:rPr lang="en-US" dirty="0" err="1"/>
              <a:t>Mbs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Link where </a:t>
            </a:r>
            <a:r>
              <a:rPr lang="en-US" b="1" i="1" dirty="0"/>
              <a:t>p=1e-3 </a:t>
            </a:r>
            <a:r>
              <a:rPr lang="en-US" dirty="0"/>
              <a:t>means 4,800 bit errors every minute</a:t>
            </a:r>
          </a:p>
          <a:p>
            <a:r>
              <a:rPr lang="en-US" dirty="0"/>
              <a:t>10 Gbps fiber optic link where </a:t>
            </a:r>
            <a:r>
              <a:rPr lang="en-US" b="1" i="1" dirty="0"/>
              <a:t>p=1e-12</a:t>
            </a:r>
            <a:r>
              <a:rPr lang="en-US" dirty="0"/>
              <a:t> means 36 bit errors every hour </a:t>
            </a:r>
          </a:p>
        </p:txBody>
      </p:sp>
    </p:spTree>
    <p:extLst>
      <p:ext uri="{BB962C8B-B14F-4D97-AF65-F5344CB8AC3E}">
        <p14:creationId xmlns:p14="http://schemas.microsoft.com/office/powerpoint/2010/main" val="25293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1927</TotalTime>
  <Words>1190</Words>
  <Application>Microsoft Office PowerPoint</Application>
  <PresentationFormat>Widescreen</PresentationFormat>
  <Paragraphs>261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CSCI 466: Networks Link Layer</vt:lpstr>
      <vt:lpstr>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11</cp:revision>
  <dcterms:created xsi:type="dcterms:W3CDTF">2022-10-19T16:25:51Z</dcterms:created>
  <dcterms:modified xsi:type="dcterms:W3CDTF">2022-11-09T18:54:15Z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