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49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54" r:id="rId13"/>
    <p:sldId id="365" r:id="rId14"/>
    <p:sldId id="366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9" d="100"/>
          <a:sy n="119" d="100"/>
        </p:scale>
        <p:origin x="1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1:53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9450 92 24575,'-489'0'0,"-554"-1"0,200-44 0,-20-1 0,-746 46 0,674 2 0,-226 53 0,673 28 0,444-73 0,-549 150 0,194-4 0,342-131 0,-44 19 0,-129 78 0,186-95 0,2 2 0,0 2 0,3 1 0,1 2 0,-43 49 0,52-46 0,2 2 0,1 0 0,-33 69 0,-42 135 0,84-191 0,3 1 0,2 1 0,2 0 0,-3 82 0,14 219 0,2-308 0,3-1 0,2 0 0,2 0 0,1-1 0,33 79 0,115 202 0,-116-254 0,3-3 0,2-2 0,4-1 0,2-4 0,88 80 0,-91-97 0,2-3 0,86 55 0,-101-74 0,2-2 0,1-1 0,1-3 0,78 24 0,-67-32 0,1-1 0,86 1 0,-72-6 0,1017 10 0,-691-15 0,-373 2 0,1335-17 0,-979 10 0,96-4 0,-329 0 0,184-36 0,-247 35 0,1 4 0,149 4 0,1 0 0,-158 0 0,705-28 0,31-1 0,-127 1 0,-249 15 0,-301 4 0,169-37 0,318-119 0,-370 96 0,-187 55 0,102-44 0,-141 50 0,0 0 0,-1-2 0,0-1 0,-1-1 0,-1 0 0,38-39 0,395-494 0,-439 529 0,-1-2 0,-1 0 0,0 0 0,-2-1 0,-1-1 0,0 0 0,-2 0 0,-1-1 0,-1 0 0,-1 0 0,-1-1 0,-1 1 0,-1-48 0,-6-31 0,-5 1 0,-4 0 0,-46-181 0,44 235 0,-3 1 0,-1 1 0,-3 0 0,-1 2 0,-2 0 0,-3 2 0,-44-54 0,4 17 0,-3 4 0,-127-105 0,172 160 0,0 2 0,-2 1 0,0 0 0,-57-24 0,29 21 0,-101-26 0,42 15 0,67 17 0,-1 2 0,0 2 0,-76-7 0,0 7 0,-196-43 0,202 35 54,63 11-764,-63-17 1,94 17-6117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4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6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38.1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1 377 24575,'1'13'0,"1"0"0,0 0 0,1-1 0,1 0 0,8 22 0,7 26 0,-18-53 0,1 0 0,0 0 0,0 0 0,1-1 0,0 1 0,0-1 0,0 1 0,1-1 0,7 10 0,-9-15 0,-1 1 0,1-1 0,0 1 0,0-1 0,0 0 0,0 1 0,0-1 0,1 0 0,-1 0 0,0-1 0,0 1 0,1 0 0,-1-1 0,0 1 0,1-1 0,-1 0 0,0 0 0,1 0 0,-1 0 0,1 0 0,-1 0 0,0-1 0,1 1 0,-1-1 0,0 0 0,0 1 0,1-1 0,-1 0 0,0-1 0,0 1 0,0 0 0,3-3 0,28-19 0,-2-2 0,-1-1 0,42-46 0,-26 26 0,196-175 120,-183 174-615,1 3 0,94-51 0,-128 82-6331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39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1 345 24575,'3'2'0,"1"0"0,-1 0 0,1 0 0,-1 0 0,0 1 0,0-1 0,0 1 0,0 0 0,0 0 0,-1 0 0,1 0 0,1 4 0,7 6 0,53 50 0,34 37 0,-97-98 0,0 0 0,0-1 0,1 1 0,-1-1 0,1 1 0,-1-1 0,1 0 0,-1 0 0,1 1 0,0-1 0,0 0 0,0-1 0,-1 1 0,1 0 0,0 0 0,0-1 0,0 1 0,0-1 0,0 0 0,0 0 0,0 0 0,0 0 0,0 0 0,0 0 0,0 0 0,0 0 0,0-1 0,0 1 0,0-1 0,0 0 0,0 1 0,0-1 0,0 0 0,0 0 0,-1 0 0,3-2 0,6-5 0,0-1 0,0 0 0,-1 0 0,14-20 0,-1 3 0,54-52 0,-46 51 0,-2-1 0,-1-2 0,-1-1 0,-2-1 0,-1-1 0,25-48 0,-42 70-114,0 0 1,1 0-1,1 0 0,-1 1 0,2 0 1,-1 0-1,1 1 0,1 0 0,0 0 1,0 1-1,15-8 0,-3 2-6712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41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0 465 24575,'35'36'0,"-20"-19"0,0 0 0,2-1 0,0-1 0,1 0 0,33 20 0,-46-33 0,0 0 0,0 1 0,0-2 0,0 1 0,0 0 0,1-1 0,-1 0 0,0-1 0,1 1 0,-1-1 0,1 0 0,-1 0 0,1-1 0,-1 1 0,0-1 0,1 0 0,-1-1 0,0 1 0,0-1 0,0 0 0,0-1 0,0 1 0,0-1 0,0 0 0,-1 0 0,0 0 0,1-1 0,-1 1 0,5-7 0,17-19 0,37-50 0,-40 48 0,54-55 0,8 13 0,4 4 0,112-66 0,-187 126 0,68-53-1365,-64 48-5461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3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24575,'13'0'0,"0"2"0,1 0 0,16 5 0,32 4 0,22-7 0,102-8 0,-107-7 0,-47 6 0,58-2 0,61 5 0,159 5 0,-271 2 0,-28 2 0,-25 2 0,-33 4 0,-1-2 0,0-3 0,-97 5 0,-331-9 0,269-7 0,312 2 0,5-1 0,158 18 0,-257-14 0,115 10 0,-116-12 0,1 0 0,-1 0 0,1-1 0,-1 0 0,1-1 0,-1 0 0,0-1 0,0 0 0,15-7 0,-25 10 0,0-1 0,0 1 0,0 0 0,0 0 0,1-1 0,-1 1 0,0 0 0,0-1 0,0 1 0,0 0 0,0-1 0,0 1 0,0 0 0,0 0 0,0-1 0,0 1 0,0 0 0,0-1 0,0 1 0,0 0 0,0-1 0,0 1 0,0 0 0,0-1 0,-1 1 0,1 0 0,0 0 0,0-1 0,0 1 0,0 0 0,-1 0 0,1-1 0,0 1 0,0 0 0,-1 0 0,1 0 0,0-1 0,0 1 0,-1 0 0,1 0 0,0 0 0,0 0 0,-1 0 0,1-1 0,0 1 0,-1 0 0,1 0 0,0 0 0,-1 0 0,1 0 0,-1 0 0,-16-8 0,-11 3 0,-1 1 0,1 1 0,-1 1 0,0 2 0,-34 3 0,-11 0 0,-443-3 0,1029 0-1365,-493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4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24575,'116'0'0,"54"-2"0,212 26 0,-197-2 0,178 31 0,-238-30 0,1-6 0,215 3 0,1012 42 0,-1209-44 0,223 56 0,-191-34 0,-22 4 0,-34-8 0,339 102 0,-442-132 0,1 1 0,-1 0 0,-1 2 0,1 0 0,-1 1 0,-1 0 0,0 1 0,0 1 0,-1 0 0,-1 1 0,0 1 0,0 0 0,-2 0 0,0 2 0,0-1 0,12 28 0,4 12 0,-16-28 0,2 0 0,1-1 0,1-1 0,36 45 0,-32-50 0,0-2 0,1-1 0,0 0 0,2-2 0,0 0 0,0-1 0,2-2 0,-1 0 0,1-1 0,37 10 0,-22-8 0,-7-2 0,0-1 0,63 10 0,88 11 0,-106-17 0,151 11 0,-45-15 0,31 0 0,2146-11 0,-2357 2 0,0-1 0,0 0 0,0 0 0,1-1 0,-1 1 0,0 0 0,0-1 0,0 0 0,0 0 0,0 0 0,0 0 0,0 0 0,2-2 0,-4 2 0,-1 1 0,0-1 0,1 1 0,-1-1 0,0 1 0,1-1 0,-1 1 0,0-1 0,0 1 0,1-1 0,-1 1 0,0-1 0,0 0 0,0 1 0,0-1 0,0 1 0,0-1 0,0 0 0,0 1 0,0-1 0,0 1 0,0-1 0,0 0 0,-1 0 0,-14-23 0,-28-17 0,-69-53 0,32 30 0,70 54 0,1 0 0,-1-1 0,2 0 0,0-1 0,-8-13 0,7 10 0,0 1 0,-1 1 0,-14-16 0,-2 5 0,16 15 0,1 0 0,0 0 0,0 0 0,-14-21 0,25 27 0,10 7 0,13 8 0,-22-11 0,12 8 0,1 0 0,-1 0 0,-1 2 0,0 0 0,0 0 0,-1 1 0,-1 1 0,22 28 0,14 15 0,2-1 0,83 68 0,-117-111 0,-9-7 0,0 0 0,0 1 0,0 0 0,9 10 0,-16-16 0,1 1 0,0 0 0,-1 0 0,1-1 0,-1 1 0,1 0 0,-1 0 0,1 0 0,-1 0 0,0 0 0,1-1 0,-1 1 0,0 0 0,0 0 0,0 0 0,0 0 0,1 0 0,-1 0 0,-1 0 0,1 0 0,0 0 0,0 0 0,0 0 0,0 0 0,-1 0 0,1 0 0,0 0 0,-1-1 0,1 1 0,-1 0 0,1 0 0,-1 0 0,1-1 0,-1 1 0,0 0 0,1 0 0,-1-1 0,0 1 0,1-1 0,-1 1 0,0-1 0,0 1 0,0-1 0,0 1 0,0-1 0,1 1 0,-3-1 0,-56 27 0,34-16 0,1 0 0,0 1 0,0 2 0,2 0 0,-28 23 0,-8 15 0,-97 80 0,123-109 0,22-17 0,0 0 0,1 1 0,0 0 0,0 1 0,0 0 0,1 1 0,-10 12 0,22-19 0,10-7 0,15-8 0,47-36 0,84-71 0,-110 69 0,-43 42 0,1 1 0,-1-1 0,2 1 0,-1 1 0,1-1 0,19-11 0,-18 14 0,8-4 0,-1-1 0,23-16 0,-37 24 0,-1 0 0,1 0 0,0 0 0,-1 0 0,1 0 0,-1-1 0,0 0 0,0 1 0,0-1 0,0 0 0,0 0 0,-1 0 0,1 0 0,-1 0 0,0 0 0,0 0 0,0-1 0,0 1 0,0 0 0,-1 0 0,1-6 0,-3 4 0,1 0 0,-1 0 0,0 0 0,-1 0 0,1 0 0,-1 1 0,0-1 0,0 1 0,0 0 0,-1 0 0,-5-6 0,-50-41 0,51 45 0,-7-6 0,0 1 0,1-1 0,1 0 0,-1-1 0,-21-28 0,18 19 0,-34-33 0,34 37 0,0 0 0,-25-37 0,35 43 0,-1 1 0,1-1 0,-2 1 0,0 0 0,0 1 0,-1 0 0,0 1 0,-23-16 0,60 57 0,-13-14 0,106 106 0,-69-73 0,19 41 0,-59-81 0,1-1 0,-2 2 0,1-1 0,15 25 0,-24-33 0,0-1 0,-1 1 0,1 0 0,-1 0 0,0 0 0,0 0 0,0 0 0,0 0 0,0 0 0,-1 0 0,0 0 0,1 1 0,-1-1 0,0 0 0,0 0 0,-1 0 0,1 0 0,-1 0 0,0 1 0,1-1 0,-1 0 0,-1 0 0,1 0 0,-3 5 0,-133 173 0,103-139-54,17-19-383,-1-2 0,-37 36 0,40-45-6389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5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24575,'650'0'0,"-610"2"0,43 8 0,2 0 0,0-5 0,393 35 0,-344-19 0,-75-10 0,76 3 0,51 6 0,-9-1 0,576-15 0,-538-13 0,240-4 0,422 13 0,-734-11 0,6 0 0,-26 11 0,-90 0 0,-28 1 0,-10-1 0,-179-3 0,-210 6 0,276 7 0,-48 2 0,-17 1 0,93-4 0,-172 15 0,152-15 0,-84 3 0,-1199-13 0,1325-3 0,0-3 0,-119-27 0,117 18 0,-1 4 0,-95-5 0,-3-5 0,-320 22 84,234 1-1533,235-1-5377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09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24575,'0'5'0,"1"0"0,0-1 0,1 1 0,-1 0 0,1-1 0,0 0 0,0 1 0,0-1 0,1 0 0,-1 0 0,1 0 0,5 6 0,44 43 0,-46-47 0,121 99 0,-87-74 0,73 44 0,22 17 0,39 62 0,-162-149 96,-17-18-1557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0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24575,'-1'7'0,"-1"0"0,0-1 0,0 1 0,0-1 0,-1 1 0,0-1 0,0 0 0,0 0 0,-1 0 0,0-1 0,-6 8 0,-5 7 0,-193 267 0,54-95 0,87-112 0,3 10 80,46-62-562,-1-1 1,-29 33-1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0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24575,'10'7'0,"0"0"0,0 0 0,0 1 0,11 13 0,11 7 0,90 61 0,3-6 0,160 78 0,-274-155 0,18 11-1365,-5-2-5461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1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24575,'-10'12'0,"0"1"0,1 0 0,1 0 0,0 1 0,-9 23 0,-14 24 0,-14 5 0,-3-2 0,-66 68 0,63-73 0,-47 72 0,53-62-1365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2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24575,'30'26'0,"2"0"0,1-2 0,37 21 0,-13-8 0,88 52 0,-71-46 0,97 76 0,-150-103 67,41 22 0,5 4-1566,-51-31-5327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3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24575,'-3'0'0,"0"1"0,1-1 0,-1 1 0,0 0 0,0 0 0,1 0 0,-1 0 0,1 1 0,-1-1 0,1 1 0,0-1 0,-1 1 0,1 0 0,0 0 0,0 0 0,0 0 0,0 0 0,-2 5 0,-31 51 0,23-35 0,-166 275 0,114-180 29,46-79-378,-3-2 1,0 0-1,-32 39 1,37-58-6478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4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6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1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8.xml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054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Inheritance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A62CB-E7DE-E6B7-11B5-4D793291D74D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02F2B-A5F6-BA31-2E79-CDBAF0F7BCE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1C83A-2F66-2CCB-8E4C-214FADE360DF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B1E1F-6DFE-B405-EE29-76CC3F6B9A4F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073CB-5FE3-8C2B-23B5-0D64912B09CB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424E0-7B5C-A539-40C7-DF09356D5529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330DD-8FF8-49B4-AE2B-FE8768E0FEF5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F857-9A62-5F71-5912-F5C711A16BFF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69086-3C26-A53A-1976-537D17A8BB8D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26FD66-8E99-1041-C035-26E20EC14D09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96BF1E-6493-BCED-4080-0F31A0AB595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3" y="2052025"/>
                  <a:ext cx="42822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8093" y="237206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81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C4FE0AA-049C-86A3-8690-3FB8AEFFB598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73" y="4618105"/>
                  <a:ext cx="430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41973" y="4810705"/>
                  <a:ext cx="39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145"/>
                  <a:ext cx="456120" cy="24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E78437-D7A5-DF5B-5810-1F2142500225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18C9A-8579-692F-3037-9A6993F01B76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B3366-253B-E842-502D-BBC04030D2C8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E4373-E04C-E8EA-7A47-343F43D57F19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B275DA-3690-4EBF-3137-EC2B05368AEE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54A7F8-B79C-8053-D7F5-59A777D2A84D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63B17-ABA2-C1AB-484C-21375C567AE4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499665-B174-81FD-14E0-C5F24A1476A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4CED63-6ABD-D911-08B7-C29C5B48E78F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AFF42-8105-6C1D-5C14-CD130018E27E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39E03-30DC-0669-F8B5-4F3490CF464C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065001-04E8-7F6B-FB3E-7C7AAD122A80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962-FF10-12D5-3DAA-BD174DD66306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910DA-ED98-3D23-C5FF-E9598FAC7653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21C73-2391-49C0-2775-6DB3BFB3764A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BEFFBB-A9B4-CC68-62FC-D5EFAFCF888A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</p:spTree>
    <p:extLst>
      <p:ext uri="{BB962C8B-B14F-4D97-AF65-F5344CB8AC3E}">
        <p14:creationId xmlns:p14="http://schemas.microsoft.com/office/powerpoint/2010/main" val="425123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A62CB-E7DE-E6B7-11B5-4D793291D74D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02F2B-A5F6-BA31-2E79-CDBAF0F7BCE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1C83A-2F66-2CCB-8E4C-214FADE360DF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B1E1F-6DFE-B405-EE29-76CC3F6B9A4F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073CB-5FE3-8C2B-23B5-0D64912B09CB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424E0-7B5C-A539-40C7-DF09356D5529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330DD-8FF8-49B4-AE2B-FE8768E0FEF5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F857-9A62-5F71-5912-F5C711A16BFF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69086-3C26-A53A-1976-537D17A8BB8D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26FD66-8E99-1041-C035-26E20EC14D09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96BF1E-6493-BCED-4080-0F31A0AB595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C4FE0AA-049C-86A3-8690-3FB8AEFFB598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E78437-D7A5-DF5B-5810-1F2142500225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18C9A-8579-692F-3037-9A6993F01B76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B3366-253B-E842-502D-BBC04030D2C8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E4373-E04C-E8EA-7A47-343F43D57F19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B275DA-3690-4EBF-3137-EC2B05368AEE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54A7F8-B79C-8053-D7F5-59A777D2A84D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63B17-ABA2-C1AB-484C-21375C567AE4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499665-B174-81FD-14E0-C5F24A1476A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4CED63-6ABD-D911-08B7-C29C5B48E78F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AFF42-8105-6C1D-5C14-CD130018E27E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39E03-30DC-0669-F8B5-4F3490CF464C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065001-04E8-7F6B-FB3E-7C7AAD122A80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962-FF10-12D5-3DAA-BD174DD66306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910DA-ED98-3D23-C5FF-E9598FAC7653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21C73-2391-49C0-2775-6DB3BFB3764A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BEFFBB-A9B4-CC68-62FC-D5EFAFCF888A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E6BB1-0AB9-A531-0EB6-CC58D2062B8A}"/>
              </a:ext>
            </a:extLst>
          </p:cNvPr>
          <p:cNvSpPr txBox="1"/>
          <p:nvPr/>
        </p:nvSpPr>
        <p:spPr>
          <a:xfrm>
            <a:off x="91762" y="530608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dirty="0"/>
              <a:t> object has access to the following instance fields and methods: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A9CD9-52F3-62EE-AFEE-539C5F0FB539}"/>
              </a:ext>
            </a:extLst>
          </p:cNvPr>
          <p:cNvSpPr txBox="1"/>
          <p:nvPr/>
        </p:nvSpPr>
        <p:spPr>
          <a:xfrm>
            <a:off x="3809414" y="5004665"/>
            <a:ext cx="1576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D322E-DF08-EB2F-9484-6C85A0521EDF}"/>
              </a:ext>
            </a:extLst>
          </p:cNvPr>
          <p:cNvSpPr txBox="1"/>
          <p:nvPr/>
        </p:nvSpPr>
        <p:spPr>
          <a:xfrm>
            <a:off x="5235281" y="5004665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54671-2372-3B0A-E607-BCF144537DCD}"/>
              </a:ext>
            </a:extLst>
          </p:cNvPr>
          <p:cNvSpPr txBox="1"/>
          <p:nvPr/>
        </p:nvSpPr>
        <p:spPr>
          <a:xfrm>
            <a:off x="2921288" y="644006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(and also the local + parent constructor method)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07791-2C72-16E6-7CEA-D287851D1E20}"/>
              </a:ext>
            </a:extLst>
          </p:cNvPr>
          <p:cNvSpPr/>
          <p:nvPr/>
        </p:nvSpPr>
        <p:spPr>
          <a:xfrm>
            <a:off x="119836" y="5081007"/>
            <a:ext cx="7848600" cy="1342313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(Programmer)”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063EF-1083-6D72-FF55-8BCEFD106769}"/>
              </a:ext>
            </a:extLst>
          </p:cNvPr>
          <p:cNvSpPr txBox="1"/>
          <p:nvPr/>
        </p:nvSpPr>
        <p:spPr>
          <a:xfrm>
            <a:off x="244804" y="3173070"/>
            <a:ext cx="7832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#3 (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ProgrammerIntern.java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</p:spTree>
    <p:extLst>
      <p:ext uri="{BB962C8B-B14F-4D97-AF65-F5344CB8AC3E}">
        <p14:creationId xmlns:p14="http://schemas.microsoft.com/office/powerpoint/2010/main" val="127922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(Programmer)”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063EF-1083-6D72-FF55-8BCEFD106769}"/>
              </a:ext>
            </a:extLst>
          </p:cNvPr>
          <p:cNvSpPr txBox="1"/>
          <p:nvPr/>
        </p:nvSpPr>
        <p:spPr>
          <a:xfrm>
            <a:off x="244804" y="3173070"/>
            <a:ext cx="7832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#3 (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ProgrammerIntern.java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FFA55-7826-C1A6-0D3C-49F4AA3E5DEE}"/>
              </a:ext>
            </a:extLst>
          </p:cNvPr>
          <p:cNvSpPr/>
          <p:nvPr/>
        </p:nvSpPr>
        <p:spPr>
          <a:xfrm>
            <a:off x="4114800" y="5657743"/>
            <a:ext cx="4419600" cy="68936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376C8-42A3-937B-6F29-7CF73DC92DFB}"/>
              </a:ext>
            </a:extLst>
          </p:cNvPr>
          <p:cNvSpPr txBox="1"/>
          <p:nvPr/>
        </p:nvSpPr>
        <p:spPr>
          <a:xfrm>
            <a:off x="3998495" y="53684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779B3-209E-81B2-99FD-88FA182E7E52}"/>
              </a:ext>
            </a:extLst>
          </p:cNvPr>
          <p:cNvSpPr txBox="1"/>
          <p:nvPr/>
        </p:nvSpPr>
        <p:spPr>
          <a:xfrm>
            <a:off x="4227095" y="576396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 #3 (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5F92A-E9C4-14BF-B2B5-BADA9C9CE281}"/>
              </a:ext>
            </a:extLst>
          </p:cNvPr>
          <p:cNvSpPr txBox="1"/>
          <p:nvPr/>
        </p:nvSpPr>
        <p:spPr>
          <a:xfrm>
            <a:off x="9282793" y="5043594"/>
            <a:ext cx="2428822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Takeaway: Java will first look at the child class, and then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186585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(Programmer)”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ProgrammerIntern.java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FFA55-7826-C1A6-0D3C-49F4AA3E5DEE}"/>
              </a:ext>
            </a:extLst>
          </p:cNvPr>
          <p:cNvSpPr/>
          <p:nvPr/>
        </p:nvSpPr>
        <p:spPr>
          <a:xfrm>
            <a:off x="4114800" y="5657743"/>
            <a:ext cx="4419600" cy="68936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376C8-42A3-937B-6F29-7CF73DC92DFB}"/>
              </a:ext>
            </a:extLst>
          </p:cNvPr>
          <p:cNvSpPr txBox="1"/>
          <p:nvPr/>
        </p:nvSpPr>
        <p:spPr>
          <a:xfrm>
            <a:off x="3998495" y="53684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779B3-209E-81B2-99FD-88FA182E7E52}"/>
              </a:ext>
            </a:extLst>
          </p:cNvPr>
          <p:cNvSpPr txBox="1"/>
          <p:nvPr/>
        </p:nvSpPr>
        <p:spPr>
          <a:xfrm>
            <a:off x="4227095" y="576396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 #2 (Programmer)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5F92A-E9C4-14BF-B2B5-BADA9C9CE281}"/>
              </a:ext>
            </a:extLst>
          </p:cNvPr>
          <p:cNvSpPr txBox="1"/>
          <p:nvPr/>
        </p:nvSpPr>
        <p:spPr>
          <a:xfrm>
            <a:off x="9282793" y="5043594"/>
            <a:ext cx="2428822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Takeaway: Java will first look at the child class, and then the parent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4445F-C481-2048-92D2-C546813A21D3}"/>
              </a:ext>
            </a:extLst>
          </p:cNvPr>
          <p:cNvSpPr txBox="1"/>
          <p:nvPr/>
        </p:nvSpPr>
        <p:spPr>
          <a:xfrm>
            <a:off x="835508" y="347318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(method deleted)</a:t>
            </a:r>
          </a:p>
        </p:txBody>
      </p:sp>
    </p:spTree>
    <p:extLst>
      <p:ext uri="{BB962C8B-B14F-4D97-AF65-F5344CB8AC3E}">
        <p14:creationId xmlns:p14="http://schemas.microsoft.com/office/powerpoint/2010/main" val="428133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830036" y="533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D26D-CED0-7607-F364-B5C97933AE4E}"/>
              </a:ext>
            </a:extLst>
          </p:cNvPr>
          <p:cNvSpPr txBox="1"/>
          <p:nvPr/>
        </p:nvSpPr>
        <p:spPr>
          <a:xfrm>
            <a:off x="176751" y="2667000"/>
            <a:ext cx="120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Java, we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to indicate that a class is inheriting from another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533400" y="388271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8872-77B2-85F4-49C1-1475BEF779B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8872-77B2-85F4-49C1-1475BEF779B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402645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2318-8A4A-D45B-28B5-93AF25894EE9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77106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2318-8A4A-D45B-28B5-93AF25894EE9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07B238-7838-EF4A-B5CC-DE8B22EE91AC}"/>
                  </a:ext>
                </a:extLst>
              </p14:cNvPr>
              <p14:cNvContentPartPr/>
              <p14:nvPr/>
            </p14:nvContentPartPr>
            <p14:xfrm>
              <a:off x="6399745" y="3167349"/>
              <a:ext cx="4087800" cy="128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07B238-7838-EF4A-B5CC-DE8B22EE9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105" y="3149349"/>
                <a:ext cx="4123440" cy="1320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ADED00-FDB3-F3C5-C3DD-714380A6E163}"/>
              </a:ext>
            </a:extLst>
          </p:cNvPr>
          <p:cNvSpPr txBox="1"/>
          <p:nvPr/>
        </p:nvSpPr>
        <p:spPr>
          <a:xfrm>
            <a:off x="10442630" y="321346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Inherited!</a:t>
            </a:r>
          </a:p>
        </p:txBody>
      </p:sp>
    </p:spTree>
    <p:extLst>
      <p:ext uri="{BB962C8B-B14F-4D97-AF65-F5344CB8AC3E}">
        <p14:creationId xmlns:p14="http://schemas.microsoft.com/office/powerpoint/2010/main" val="252870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217548-6019-C037-C101-94A9FC1F6BF8}"/>
              </a:ext>
            </a:extLst>
          </p:cNvPr>
          <p:cNvGrpSpPr/>
          <p:nvPr/>
        </p:nvGrpSpPr>
        <p:grpSpPr>
          <a:xfrm>
            <a:off x="9127465" y="633309"/>
            <a:ext cx="393480" cy="970560"/>
            <a:chOff x="9127465" y="633309"/>
            <a:chExt cx="393480" cy="9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14:cNvPr>
                <p14:cNvContentPartPr/>
                <p14:nvPr/>
              </p14:nvContentPartPr>
              <p14:xfrm>
                <a:off x="9271825" y="689469"/>
                <a:ext cx="248040" cy="21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4185" y="671469"/>
                  <a:ext cx="28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14:cNvPr>
                <p14:cNvContentPartPr/>
                <p14:nvPr/>
              </p14:nvContentPartPr>
              <p14:xfrm>
                <a:off x="9293065" y="633309"/>
                <a:ext cx="227880" cy="31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5425" y="615309"/>
                  <a:ext cx="26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14:cNvPr>
                <p14:cNvContentPartPr/>
                <p14:nvPr/>
              </p14:nvContentPartPr>
              <p14:xfrm>
                <a:off x="9183625" y="1018149"/>
                <a:ext cx="248760" cy="162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5985" y="1000509"/>
                  <a:ext cx="28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14:cNvPr>
                <p14:cNvContentPartPr/>
                <p14:nvPr/>
              </p14:nvContentPartPr>
              <p14:xfrm>
                <a:off x="9214585" y="978189"/>
                <a:ext cx="178200" cy="24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96585" y="960549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14:cNvPr>
                <p14:cNvContentPartPr/>
                <p14:nvPr/>
              </p14:nvContentPartPr>
              <p14:xfrm>
                <a:off x="9127465" y="1355109"/>
                <a:ext cx="280440" cy="18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9825" y="1337469"/>
                  <a:ext cx="31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14:cNvPr>
                <p14:cNvContentPartPr/>
                <p14:nvPr/>
              </p14:nvContentPartPr>
              <p14:xfrm>
                <a:off x="9224665" y="1338909"/>
                <a:ext cx="167760" cy="26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6665" y="1321269"/>
                  <a:ext cx="203400" cy="30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F4BCC-42A1-A2CA-91D6-445FE1545AB9}"/>
              </a:ext>
            </a:extLst>
          </p:cNvPr>
          <p:cNvSpPr txBox="1"/>
          <p:nvPr/>
        </p:nvSpPr>
        <p:spPr>
          <a:xfrm>
            <a:off x="9763443" y="556484"/>
            <a:ext cx="25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inherited! (but the getter methods are)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8985" y="1719789"/>
                <a:ext cx="36324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0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625" y="1719429"/>
                <a:ext cx="36324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074664A-E8CC-52E3-5F30-F7E94BED5F80}"/>
              </a:ext>
            </a:extLst>
          </p:cNvPr>
          <p:cNvSpPr txBox="1"/>
          <p:nvPr/>
        </p:nvSpPr>
        <p:spPr>
          <a:xfrm>
            <a:off x="231321" y="5557724"/>
            <a:ext cx="1188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make instance fields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400" dirty="0"/>
              <a:t>, which means they are still private to other classes, but now they can be inherited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8E44B8A-AE26-0DAB-745E-E7608EB3ACC8}"/>
              </a:ext>
            </a:extLst>
          </p:cNvPr>
          <p:cNvSpPr/>
          <p:nvPr/>
        </p:nvSpPr>
        <p:spPr>
          <a:xfrm>
            <a:off x="6207950" y="733520"/>
            <a:ext cx="381000" cy="685800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7DDE9C-6116-BAF4-B835-00CA76A3AF20}"/>
              </a:ext>
            </a:extLst>
          </p:cNvPr>
          <p:cNvGrpSpPr/>
          <p:nvPr/>
        </p:nvGrpSpPr>
        <p:grpSpPr>
          <a:xfrm>
            <a:off x="9388749" y="623366"/>
            <a:ext cx="415800" cy="816120"/>
            <a:chOff x="9388749" y="623366"/>
            <a:chExt cx="415800" cy="8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A3AC68-2183-7886-E3BF-F025F13B49B1}"/>
                    </a:ext>
                  </a:extLst>
                </p14:cNvPr>
                <p14:cNvContentPartPr/>
                <p14:nvPr/>
              </p14:nvContentPartPr>
              <p14:xfrm>
                <a:off x="9478389" y="623366"/>
                <a:ext cx="326160" cy="225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A3AC68-2183-7886-E3BF-F025F13B49B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60749" y="605726"/>
                  <a:ext cx="361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DA0B9B-788C-922F-7FFE-003E77B463E0}"/>
                    </a:ext>
                  </a:extLst>
                </p14:cNvPr>
                <p14:cNvContentPartPr/>
                <p14:nvPr/>
              </p14:nvContentPartPr>
              <p14:xfrm>
                <a:off x="9396669" y="953126"/>
                <a:ext cx="282960" cy="20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DA0B9B-788C-922F-7FFE-003E77B463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79029" y="935126"/>
                  <a:ext cx="318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80AD53-5137-658B-EBC8-F617DF3CF2E2}"/>
                    </a:ext>
                  </a:extLst>
                </p14:cNvPr>
                <p14:cNvContentPartPr/>
                <p14:nvPr/>
              </p14:nvContentPartPr>
              <p14:xfrm>
                <a:off x="9388749" y="1211966"/>
                <a:ext cx="361080" cy="22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80AD53-5137-658B-EBC8-F617DF3CF2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70749" y="1193966"/>
                  <a:ext cx="396720" cy="2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CEE013D-9E3E-D6A8-8BA9-D79B24F21D74}"/>
              </a:ext>
            </a:extLst>
          </p:cNvPr>
          <p:cNvSpPr txBox="1"/>
          <p:nvPr/>
        </p:nvSpPr>
        <p:spPr>
          <a:xfrm>
            <a:off x="10118755" y="516156"/>
            <a:ext cx="214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Now this instance fields will be inherited 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0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34FB2-0D78-A4DB-38D6-D5815D256AF0}"/>
              </a:ext>
            </a:extLst>
          </p:cNvPr>
          <p:cNvSpPr txBox="1"/>
          <p:nvPr/>
        </p:nvSpPr>
        <p:spPr>
          <a:xfrm>
            <a:off x="304800" y="5100578"/>
            <a:ext cx="1112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800" dirty="0"/>
              <a:t> keyword is used to reference the parent class. Just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super() </a:t>
            </a:r>
            <a:r>
              <a:rPr lang="en-US" sz="2800" dirty="0"/>
              <a:t>will call the parent constructor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8FEF28-D149-AD8B-0C99-4D071559C6A1}"/>
                  </a:ext>
                </a:extLst>
              </p14:cNvPr>
              <p14:cNvContentPartPr/>
              <p14:nvPr/>
            </p14:nvContentPartPr>
            <p14:xfrm>
              <a:off x="1170644" y="1579029"/>
              <a:ext cx="401760" cy="3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8FEF28-D149-AD8B-0C99-4D071559C6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04" y="1570029"/>
                <a:ext cx="419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2B2896-3FB3-9C9F-5F44-02FF8303AC24}"/>
                  </a:ext>
                </a:extLst>
              </p14:cNvPr>
              <p14:cNvContentPartPr/>
              <p14:nvPr/>
            </p14:nvContentPartPr>
            <p14:xfrm>
              <a:off x="3368804" y="1467069"/>
              <a:ext cx="3157920" cy="619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2B2896-3FB3-9C9F-5F44-02FF8303AC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9804" y="1458069"/>
                <a:ext cx="317556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3AC7B-8F82-1AFB-9A08-23BD789972DA}"/>
                  </a:ext>
                </a:extLst>
              </p14:cNvPr>
              <p14:cNvContentPartPr/>
              <p14:nvPr/>
            </p14:nvContentPartPr>
            <p14:xfrm>
              <a:off x="2903324" y="408669"/>
              <a:ext cx="1751400" cy="72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3AC7B-8F82-1AFB-9A08-23BD789972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94324" y="399669"/>
                <a:ext cx="17690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98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224377" y="1505821"/>
            <a:ext cx="568296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-717094" y="313315"/>
            <a:ext cx="6736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34FB2-0D78-A4DB-38D6-D5815D256AF0}"/>
              </a:ext>
            </a:extLst>
          </p:cNvPr>
          <p:cNvSpPr txBox="1"/>
          <p:nvPr/>
        </p:nvSpPr>
        <p:spPr>
          <a:xfrm>
            <a:off x="224377" y="3832798"/>
            <a:ext cx="1112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Java, we can only inherit from </a:t>
            </a:r>
            <a:r>
              <a:rPr lang="en-US" sz="2800" i="1" dirty="0"/>
              <a:t>one</a:t>
            </a:r>
            <a:r>
              <a:rPr lang="en-US" sz="2800" dirty="0"/>
              <a:t> class (but that one class we inherit from can also inherit from another class)</a:t>
            </a:r>
          </a:p>
          <a:p>
            <a:endParaRPr lang="en-US" sz="2800" dirty="0"/>
          </a:p>
          <a:p>
            <a:r>
              <a:rPr lang="en-US" sz="2400" dirty="0"/>
              <a:t>In this example,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sz="2400" dirty="0"/>
              <a:t> indirectly has access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400" dirty="0"/>
              <a:t> class instance fields/methods because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400" dirty="0"/>
              <a:t> class inherits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54158-7C0C-8C71-40BA-69BBF1789E59}"/>
              </a:ext>
            </a:extLst>
          </p:cNvPr>
          <p:cNvSpPr/>
          <p:nvPr/>
        </p:nvSpPr>
        <p:spPr>
          <a:xfrm>
            <a:off x="8077200" y="2537820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A0C81-DBBD-EE97-F757-2AA9C4FEC8CE}"/>
              </a:ext>
            </a:extLst>
          </p:cNvPr>
          <p:cNvSpPr/>
          <p:nvPr/>
        </p:nvSpPr>
        <p:spPr>
          <a:xfrm>
            <a:off x="8066314" y="131528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8BCBA-B2E3-6684-1520-6E17C85EBF8F}"/>
              </a:ext>
            </a:extLst>
          </p:cNvPr>
          <p:cNvSpPr/>
          <p:nvPr/>
        </p:nvSpPr>
        <p:spPr>
          <a:xfrm>
            <a:off x="8077200" y="4438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A8C36-C703-A6E8-E8EE-6F04F084EDA2}"/>
              </a:ext>
            </a:extLst>
          </p:cNvPr>
          <p:cNvCxnSpPr>
            <a:stCxn id="2" idx="0"/>
            <a:endCxn id="6" idx="2"/>
          </p:cNvCxnSpPr>
          <p:nvPr/>
        </p:nvCxnSpPr>
        <p:spPr>
          <a:xfrm flipH="1" flipV="1">
            <a:off x="9323614" y="2129721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00C5E0-F785-2377-2677-56C3A0A4247A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9323614" y="858820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FED8FC-D1E1-2E04-4EF9-FEF7DB84198C}"/>
              </a:ext>
            </a:extLst>
          </p:cNvPr>
          <p:cNvSpPr txBox="1"/>
          <p:nvPr/>
        </p:nvSpPr>
        <p:spPr>
          <a:xfrm>
            <a:off x="8098262" y="941588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4D498-B41A-0FBE-B552-F4EF523B83AF}"/>
              </a:ext>
            </a:extLst>
          </p:cNvPr>
          <p:cNvSpPr txBox="1"/>
          <p:nvPr/>
        </p:nvSpPr>
        <p:spPr>
          <a:xfrm>
            <a:off x="8124135" y="220731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</p:spTree>
    <p:extLst>
      <p:ext uri="{BB962C8B-B14F-4D97-AF65-F5344CB8AC3E}">
        <p14:creationId xmlns:p14="http://schemas.microsoft.com/office/powerpoint/2010/main" val="259405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1790</Words>
  <Application>Microsoft Office PowerPoint</Application>
  <PresentationFormat>Widescreen</PresentationFormat>
  <Paragraphs>371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35</cp:revision>
  <dcterms:created xsi:type="dcterms:W3CDTF">2022-08-21T16:55:59Z</dcterms:created>
  <dcterms:modified xsi:type="dcterms:W3CDTF">2023-02-08T03:04:13Z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