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349" r:id="rId3"/>
    <p:sldId id="350" r:id="rId4"/>
    <p:sldId id="351" r:id="rId5"/>
    <p:sldId id="352" r:id="rId6"/>
    <p:sldId id="353" r:id="rId7"/>
    <p:sldId id="354" r:id="rId8"/>
    <p:sldId id="355" r:id="rId9"/>
    <p:sldId id="356" r:id="rId10"/>
    <p:sldId id="357" r:id="rId11"/>
    <p:sldId id="358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19" d="100"/>
          <a:sy n="119" d="100"/>
        </p:scale>
        <p:origin x="180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5:59:35.3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52 24575,'802'0'0,"-779"-1"0,-1-2 0,1 0 0,-1-1 0,0-1 0,24-8 0,-30 8 0,17-1 0,0 1 0,0 1 0,0 2 0,0 1 0,43 5 0,12-1 0,436-3 0,-457 9-1365,-48-5-5461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47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0 681 24575,'11'1'0,"-1"1"0,1-1 0,-1 1 0,1 1 0,-1 0 0,0 1 0,15 7 0,68 40 0,-79-43 0,16 10 0,91 59 0,-108-67 0,-1 1 0,0 0 0,-1 0 0,0 1 0,-1 0 0,17 27 0,-25-36 0,0 1 0,-1-1 0,2 0 0,-1 0 0,0 0 0,1 0 0,-1 0 0,1-1 0,0 1 0,-1-1 0,1 0 0,4 2 0,-5-3 0,0 0 0,1-1 0,-1 0 0,0 0 0,1 1 0,-1-1 0,0-1 0,1 1 0,-1 0 0,0-1 0,1 1 0,-1-1 0,0 1 0,0-1 0,1 0 0,-1 0 0,0 0 0,0 0 0,0-1 0,0 1 0,2-3 0,136-105 0,-4 1 0,-43 47 0,111-54 0,109-35 0,-15 8 0,-248 112-12,-2-2-1,-1-2 1,-2-2 0,42-44-1,2 1-1290,-68 61-5523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48.4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1067 24575,'2'4'0,"0"0"0,0 0 0,0 0 0,1 0 0,-1 0 0,1-1 0,0 1 0,7 5 0,-3-1 0,15 15 0,1 0 0,1-2 0,0-1 0,2-1 0,0 0 0,30 14 0,-50-31 0,0 0 0,-1 0 0,1 0 0,0-1 0,0 1 0,0-1 0,0-1 0,0 1 0,0-1 0,1 0 0,-1-1 0,0 1 0,0-1 0,0 0 0,0-1 0,0 0 0,-1 0 0,8-3 0,9-6 0,-2 0 0,0-1 0,27-22 0,-18 13 0,718-526 0,53-43 0,-780 574-44,28-14-1277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50.0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1 926 24575,'4'0'0,"-1"0"0,1 0 0,0 1 0,-1 0 0,1 0 0,-1 0 0,1 0 0,-1 0 0,1 1 0,-1 0 0,0-1 0,0 1 0,0 1 0,0-1 0,0 0 0,0 1 0,0-1 0,2 5 0,5 5 0,-1 0 0,-1 1 0,9 19 0,-13-23 0,0 0 0,1-1 0,0 1 0,1-1 0,0 0 0,0 0 0,1-1 0,10 10 0,-14-16 0,0 1 0,0-1 0,0 0 0,0 0 0,0 0 0,0 0 0,0 0 0,1-1 0,-1 1 0,0-1 0,0 0 0,1 0 0,-1 0 0,0 0 0,0-1 0,5 0 0,51-19 0,-49 16 0,89-41 0,97-60 0,-54 27 0,144-84 0,272-203 0,-485 313-120,30-23-502,215-116-1,-272 170-6203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47.20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0 681 24575,'11'1'0,"-1"1"0,1-1 0,-1 1 0,1 1 0,-1 0 0,0 1 0,15 7 0,68 40 0,-79-43 0,16 10 0,91 59 0,-108-67 0,-1 1 0,0 0 0,-1 0 0,0 1 0,-1 0 0,17 27 0,-25-36 0,0 1 0,-1-1 0,2 0 0,-1 0 0,0 0 0,1 0 0,-1 0 0,1-1 0,0 1 0,-1-1 0,1 0 0,4 2 0,-5-3 0,0 0 0,1-1 0,-1 0 0,0 0 0,1 1 0,-1-1 0,0-1 0,1 1 0,-1 0 0,0-1 0,1 1 0,-1-1 0,0 1 0,0-1 0,1 0 0,-1 0 0,0 0 0,0 0 0,0-1 0,0 1 0,2-3 0,136-105 0,-4 1 0,-43 47 0,111-54 0,109-35 0,-15 8 0,-248 112-12,-2-2-1,-1-2 1,-2-2 0,42-44-1,2 1-1290,-68 61-5523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48.4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1067 24575,'2'4'0,"0"0"0,0 0 0,0 0 0,1 0 0,-1 0 0,1-1 0,0 1 0,7 5 0,-3-1 0,15 15 0,1 0 0,1-2 0,0-1 0,2-1 0,0 0 0,30 14 0,-50-31 0,0 0 0,-1 0 0,1 0 0,0-1 0,0 1 0,0-1 0,0-1 0,0 1 0,0-1 0,1 0 0,-1-1 0,0 1 0,0-1 0,0 0 0,0-1 0,0 0 0,-1 0 0,8-3 0,9-6 0,-2 0 0,0-1 0,27-22 0,-18 13 0,718-526 0,53-43 0,-780 574-44,28-14-1277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30:50.05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1 926 24575,'4'0'0,"-1"0"0,1 0 0,0 1 0,-1 0 0,1 0 0,-1 0 0,1 0 0,-1 0 0,1 1 0,-1 0 0,0-1 0,0 1 0,0 1 0,0-1 0,0 0 0,0 1 0,0-1 0,2 5 0,5 5 0,-1 0 0,-1 1 0,9 19 0,-13-23 0,0 0 0,1-1 0,0 1 0,1-1 0,0 0 0,0 0 0,1-1 0,10 10 0,-14-16 0,0 1 0,0-1 0,0 0 0,0 0 0,0 0 0,0 0 0,0 0 0,1-1 0,-1 1 0,0-1 0,0 0 0,1 0 0,-1 0 0,0 0 0,0-1 0,5 0 0,51-19 0,-49 16 0,89-41 0,97-60 0,-54 27 0,144-84 0,272-203 0,-485 313-120,30-23-502,215-116-1,-272 170-6203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5:59:37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24575,'54'-1'0,"0"2"0,0 3 0,95 18 0,-97-9 0,0-3 0,1-2 0,-1-2 0,73-1 0,-68-7 0,436 3 0,-307 22 0,-44-3 0,72-17 54,-115-5-1473,-75 2-5407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06:04:37.5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1 228,'43'3,"0"2,-1 1,0 3,79 26,-80-21,0-2,1-2,0-2,1-1,43 0,-81-7,35-1,0 2,62 10,-45-3,0-4,114-4,-62-3,649 3,-729-1,0-2,0-1,0-1,0-2,-1 0,36-16,8 0,2 4,131-17,-37 26,-118 9,99-14,-64 2,2 4,145 3,-48-5,-4 0,310 11,-637-6,0-7,-163-35,224 31,-7-2,-2 4,-139-5,47 22,-408-15,56 2,339 13,123 1,-91 17,91-9,-94 1,-65-1,-9 0,204-10,0 2,-55 10,67-10,0 0,-38-3,45 0,0-1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8T06:04:41.7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3,'180'11,"-10"0,231-22,-22-1,-129 11,197 3,-280 9,63 1,130 11,23-1,-200-11,-14 0,13-13,137 4,-227 9,-56-5,55 1,-18-8,-52 1,-52 0,-299-12,-16 0,-539-14,-359-38,148 65,1077-1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09:14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24575,'4'1'0,"1"1"0,-1-1 0,1 1 0,-1 0 0,1 0 0,-1 0 0,0 0 0,0 1 0,0 0 0,-1 0 0,7 6 0,2 0 0,82 65 0,-26-19 0,114 71 0,112 32 0,-264-144-341,0 1 0,-1 2-1,36 27 1,-42-25-6485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09:16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646 0 24575,'-4'2'0,"1"0"0,0-1 0,0 1 0,0 0 0,0 1 0,0-1 0,0 0 0,0 1 0,1 0 0,-1-1 0,1 1 0,-2 4 0,-6 4 0,-254 244 0,17-12 0,201-194 0,15-6-1365,22-31-5461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14:28.9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24575,'132'103'0,"-52"-37"0,8 8 0,26 21 0,11-13 0,-55-37 0,91 74 0,-98-65 0,-3 3 0,-3 2 0,94 126 0,-138-165 0,1 0 0,1 0 0,1-1 0,1-1 0,0-1 0,1 0 0,1-2 0,1 0 0,0-1 0,25 13 0,-30-20 0,-1 1 0,1 0 0,-1 1 0,-1 1 0,1 0 0,-2 0 0,1 1 0,18 24 0,-14-17 33,0 0 0,2-1 0,34 25 0,27 25-1530,-64-51-5329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14:30.3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1314 0 24575,'-1'6'0,"-1"1"0,0-1 0,0 0 0,-1-1 0,0 1 0,0 0 0,0-1 0,0 0 0,-1 1 0,0-2 0,0 1 0,-8 7 0,-8 13 0,-48 78 0,-61 128 0,81-138 0,-4-2 0,-89 116 0,103-163 0,-54 46 0,15-15 0,45-43 0,1 1 0,2 1 0,2 1 0,-25 42 0,9-1 0,-3-2 0,-4-2 0,-106 119 0,75-94 131,25-28-1627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8T06:16:03.01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1248 24575,'12'7'0,"-1"0"0,-1 1 0,1 0 0,14 16 0,17 13 0,373 295 0,-410-327 0,0 0 0,1-1 0,-1 0 0,1 0 0,0-1 0,1 1 0,10 3 0,-14-6 0,0 0 0,0-1 0,-1 0 0,1 0 0,0 0 0,0 0 0,0 0 0,-1 0 0,1-1 0,0 0 0,-1 1 0,1-1 0,0 0 0,-1 0 0,1 0 0,-1-1 0,1 1 0,-1-1 0,0 1 0,1-1 0,-1 0 0,3-3 0,24-24 0,39-49 0,-43 46 0,54-51 0,-2 22 0,2 4 0,100-54 0,-128 81 0,237-137 0,199-126 0,-345 198 0,-4 5 0,182-156 0,-215 154 0,80-76 0,-137 113-1365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2/7/2023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1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0.xml"/><Relationship Id="rId7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1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29000" y="2971936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Static methods, Abstract Classes, Interfaces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84950-215B-BB7D-68A0-996E264C2F8A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06DE1-621F-BCA6-543A-AF8C1309235E}"/>
              </a:ext>
            </a:extLst>
          </p:cNvPr>
          <p:cNvSpPr txBox="1"/>
          <p:nvPr/>
        </p:nvSpPr>
        <p:spPr>
          <a:xfrm>
            <a:off x="6320015" y="1116755"/>
            <a:ext cx="612407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Ferrari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0F4DFE-DACB-8210-9621-C36F56C662DD}"/>
              </a:ext>
            </a:extLst>
          </p:cNvPr>
          <p:cNvCxnSpPr/>
          <p:nvPr/>
        </p:nvCxnSpPr>
        <p:spPr>
          <a:xfrm>
            <a:off x="5334000" y="1295400"/>
            <a:ext cx="0" cy="1905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DDFF5E-A1AA-3B6E-C2A7-893709921D3E}"/>
                  </a:ext>
                </a:extLst>
              </p14:cNvPr>
              <p14:cNvContentPartPr/>
              <p14:nvPr/>
            </p14:nvContentPartPr>
            <p14:xfrm>
              <a:off x="10017334" y="1697606"/>
              <a:ext cx="759600" cy="363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DDFF5E-A1AA-3B6E-C2A7-893709921D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9334" y="1679624"/>
                <a:ext cx="795240" cy="398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92EE8E1-F465-4275-8F75-97EEE014FE4A}"/>
                  </a:ext>
                </a:extLst>
              </p14:cNvPr>
              <p14:cNvContentPartPr/>
              <p14:nvPr/>
            </p14:nvContentPartPr>
            <p14:xfrm>
              <a:off x="9780454" y="2587526"/>
              <a:ext cx="759960" cy="463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92EE8E1-F465-4275-8F75-97EEE014FE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62454" y="2569526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5A4C70-6467-7FC6-839F-E44F0F7763DA}"/>
                  </a:ext>
                </a:extLst>
              </p14:cNvPr>
              <p14:cNvContentPartPr/>
              <p14:nvPr/>
            </p14:nvContentPartPr>
            <p14:xfrm>
              <a:off x="9600814" y="3618206"/>
              <a:ext cx="762480" cy="403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5A4C70-6467-7FC6-839F-E44F0F7763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2814" y="3600206"/>
                <a:ext cx="798120" cy="4392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81D3525-9554-06BF-C53D-03E1EBA13825}"/>
              </a:ext>
            </a:extLst>
          </p:cNvPr>
          <p:cNvSpPr txBox="1"/>
          <p:nvPr/>
        </p:nvSpPr>
        <p:spPr>
          <a:xfrm>
            <a:off x="304800" y="3304056"/>
            <a:ext cx="4800600" cy="3046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You can not create an instance of an interface</a:t>
            </a:r>
          </a:p>
          <a:p>
            <a:endParaRPr lang="en-US" sz="2400" dirty="0"/>
          </a:p>
          <a:p>
            <a:r>
              <a:rPr lang="en-US" sz="2400" dirty="0"/>
              <a:t>In the interface, the method bodies must be empty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(Remember, the classes that </a:t>
            </a:r>
            <a:r>
              <a:rPr lang="en-US" sz="2400" i="1" dirty="0"/>
              <a:t>use</a:t>
            </a:r>
            <a:r>
              <a:rPr lang="en-US" sz="2400" dirty="0"/>
              <a:t> our interface will have the method bodies)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7EA594-2696-61BD-251D-25229E5DA854}"/>
              </a:ext>
            </a:extLst>
          </p:cNvPr>
          <p:cNvSpPr txBox="1"/>
          <p:nvPr/>
        </p:nvSpPr>
        <p:spPr>
          <a:xfrm>
            <a:off x="7336971" y="4697332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of the method body is omitted, but that is where the programmer can put the specific behavior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accelerate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slow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refuel</a:t>
            </a:r>
          </a:p>
        </p:txBody>
      </p:sp>
    </p:spTree>
    <p:extLst>
      <p:ext uri="{BB962C8B-B14F-4D97-AF65-F5344CB8AC3E}">
        <p14:creationId xmlns:p14="http://schemas.microsoft.com/office/powerpoint/2010/main" val="291880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13E27-0695-7C73-F3D4-7A13971D3D00}"/>
              </a:ext>
            </a:extLst>
          </p:cNvPr>
          <p:cNvSpPr txBox="1"/>
          <p:nvPr/>
        </p:nvSpPr>
        <p:spPr>
          <a:xfrm>
            <a:off x="457200" y="2133600"/>
            <a:ext cx="29738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use interfaces?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9BBC31-273E-44A7-003A-B752C54A932E}"/>
              </a:ext>
            </a:extLst>
          </p:cNvPr>
          <p:cNvSpPr txBox="1"/>
          <p:nvPr/>
        </p:nvSpPr>
        <p:spPr>
          <a:xfrm>
            <a:off x="1447800" y="2780437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Interfaces are great when you need </a:t>
            </a:r>
            <a:r>
              <a:rPr lang="en-US" sz="2400" b="1" dirty="0"/>
              <a:t>multiple implementations</a:t>
            </a:r>
            <a:r>
              <a:rPr lang="en-US" sz="2400" dirty="0"/>
              <a:t> of the </a:t>
            </a:r>
            <a:r>
              <a:rPr lang="en-US" sz="2400" b="1" dirty="0"/>
              <a:t>same behavior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520760-1131-F135-9B50-5937AC0DCD09}"/>
              </a:ext>
            </a:extLst>
          </p:cNvPr>
          <p:cNvSpPr txBox="1"/>
          <p:nvPr/>
        </p:nvSpPr>
        <p:spPr>
          <a:xfrm>
            <a:off x="1447800" y="3963419"/>
            <a:ext cx="8763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forces classes to implement X methods that might not logically belong to them  </a:t>
            </a:r>
            <a:r>
              <a:rPr lang="en-US" sz="2400" i="1" dirty="0"/>
              <a:t>(more control)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EE709-EAD8-5AB5-F79D-62A18936D9CC}"/>
              </a:ext>
            </a:extLst>
          </p:cNvPr>
          <p:cNvSpPr txBox="1"/>
          <p:nvPr/>
        </p:nvSpPr>
        <p:spPr>
          <a:xfrm>
            <a:off x="1448210" y="5146401"/>
            <a:ext cx="891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provides </a:t>
            </a:r>
            <a:r>
              <a:rPr lang="en-US" sz="2400" b="1" dirty="0"/>
              <a:t>abstraction</a:t>
            </a:r>
            <a:r>
              <a:rPr lang="en-US" sz="2400" dirty="0"/>
              <a:t> </a:t>
            </a:r>
          </a:p>
          <a:p>
            <a:r>
              <a:rPr lang="en-US" sz="2400" dirty="0"/>
              <a:t>(</a:t>
            </a:r>
            <a:r>
              <a:rPr lang="en-US" sz="2400" dirty="0" err="1"/>
              <a:t>ie</a:t>
            </a:r>
            <a:r>
              <a:rPr lang="en-US" sz="2400" dirty="0"/>
              <a:t> the details of how things are implemented are not revealed in an interface)</a:t>
            </a:r>
          </a:p>
        </p:txBody>
      </p:sp>
    </p:spTree>
    <p:extLst>
      <p:ext uri="{BB962C8B-B14F-4D97-AF65-F5344CB8AC3E}">
        <p14:creationId xmlns:p14="http://schemas.microsoft.com/office/powerpoint/2010/main" val="395131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858253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Static methods </a:t>
            </a:r>
            <a:r>
              <a:rPr lang="en-US" sz="2800" dirty="0"/>
              <a:t>are methods in Java that can be called without creating an object of a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6D7E3-A008-24B7-4ED9-D636DE04B715}"/>
              </a:ext>
            </a:extLst>
          </p:cNvPr>
          <p:cNvSpPr txBox="1"/>
          <p:nvPr/>
        </p:nvSpPr>
        <p:spPr>
          <a:xfrm>
            <a:off x="890337" y="1600200"/>
            <a:ext cx="61240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fun1(String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fun1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D4F89B7-D8F8-2720-F690-8EAE7CEC1496}"/>
                  </a:ext>
                </a:extLst>
              </p14:cNvPr>
              <p14:cNvContentPartPr/>
              <p14:nvPr/>
            </p14:nvContentPartPr>
            <p14:xfrm>
              <a:off x="2783053" y="2154985"/>
              <a:ext cx="689400" cy="18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D4F89B7-D8F8-2720-F690-8EAE7CEC14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74053" y="2145985"/>
                <a:ext cx="7070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4152687-0E9D-DA16-2DE1-1100159301E8}"/>
                  </a:ext>
                </a:extLst>
              </p14:cNvPr>
              <p14:cNvContentPartPr/>
              <p14:nvPr/>
            </p14:nvContentPartPr>
            <p14:xfrm>
              <a:off x="2798893" y="2975065"/>
              <a:ext cx="670320" cy="41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4152687-0E9D-DA16-2DE1-1100159301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90253" y="2966425"/>
                <a:ext cx="687960" cy="590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432CBA9-5B25-891A-FA6A-FEAF205CE069}"/>
              </a:ext>
            </a:extLst>
          </p:cNvPr>
          <p:cNvSpPr txBox="1"/>
          <p:nvPr/>
        </p:nvSpPr>
        <p:spPr>
          <a:xfrm>
            <a:off x="863123" y="4709884"/>
            <a:ext cx="922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do </a:t>
            </a:r>
            <a:r>
              <a:rPr lang="en-US" sz="2400" b="1" dirty="0"/>
              <a:t>not</a:t>
            </a:r>
            <a:r>
              <a:rPr lang="en-US" sz="2400" dirty="0"/>
              <a:t> need to create 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StaticDemo</a:t>
            </a:r>
            <a:r>
              <a:rPr lang="en-US" sz="2400" dirty="0"/>
              <a:t> object in order to call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fun1() </a:t>
            </a:r>
            <a:r>
              <a:rPr lang="en-US" sz="2400" dirty="0"/>
              <a:t>method</a:t>
            </a:r>
          </a:p>
        </p:txBody>
      </p:sp>
      <p:pic>
        <p:nvPicPr>
          <p:cNvPr id="1026" name="Picture 2" descr="Thumbs Up Emoji (U+1F44D)">
            <a:extLst>
              <a:ext uri="{FF2B5EF4-FFF2-40B4-BE49-F238E27FC236}">
                <a16:creationId xmlns:a16="http://schemas.microsoft.com/office/drawing/2014/main" id="{33821758-BEC7-5FD6-A092-6FB5796A3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220" y="5270663"/>
            <a:ext cx="732305" cy="73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858253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Static methods </a:t>
            </a:r>
            <a:r>
              <a:rPr lang="en-US" sz="2800" dirty="0"/>
              <a:t>are methods in Java that can be called without creating an object of a class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96D7E3-A008-24B7-4ED9-D636DE04B715}"/>
              </a:ext>
            </a:extLst>
          </p:cNvPr>
          <p:cNvSpPr txBox="1"/>
          <p:nvPr/>
        </p:nvSpPr>
        <p:spPr>
          <a:xfrm>
            <a:off x="152399" y="1430867"/>
            <a:ext cx="61240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StaticDemo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AnotherClass.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funMethod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32CBA9-5B25-891A-FA6A-FEAF205CE069}"/>
              </a:ext>
            </a:extLst>
          </p:cNvPr>
          <p:cNvSpPr txBox="1"/>
          <p:nvPr/>
        </p:nvSpPr>
        <p:spPr>
          <a:xfrm>
            <a:off x="1219200" y="3399903"/>
            <a:ext cx="924066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the static method is in another class, we can access it by giving the class name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AnotherClass</a:t>
            </a:r>
            <a:r>
              <a:rPr lang="en-US" sz="2400" dirty="0"/>
              <a:t>)</a:t>
            </a:r>
          </a:p>
          <a:p>
            <a:endParaRPr lang="en-US" sz="2400" dirty="0"/>
          </a:p>
          <a:p>
            <a:r>
              <a:rPr lang="en-US" sz="2400" dirty="0"/>
              <a:t>Once again, I do not need to create an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AnotherClass</a:t>
            </a:r>
            <a:r>
              <a:rPr lang="en-US" sz="2400" dirty="0"/>
              <a:t> object to call this static method</a:t>
            </a:r>
          </a:p>
          <a:p>
            <a:endParaRPr lang="en-US" sz="2400" dirty="0"/>
          </a:p>
          <a:p>
            <a:r>
              <a:rPr lang="en-US" sz="2400" dirty="0"/>
              <a:t>However, now objects are no longer an implicit argument to this method (cant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/>
              <a:t> anymore)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7209D5-D59D-7C5F-69C9-223E2C38F193}"/>
              </a:ext>
            </a:extLst>
          </p:cNvPr>
          <p:cNvCxnSpPr>
            <a:cxnSpLocks/>
          </p:cNvCxnSpPr>
          <p:nvPr/>
        </p:nvCxnSpPr>
        <p:spPr>
          <a:xfrm>
            <a:off x="6400800" y="1269706"/>
            <a:ext cx="0" cy="193069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73C6961-19E7-061E-9793-AC8009B21B80}"/>
              </a:ext>
            </a:extLst>
          </p:cNvPr>
          <p:cNvSpPr txBox="1"/>
          <p:nvPr/>
        </p:nvSpPr>
        <p:spPr>
          <a:xfrm>
            <a:off x="6525129" y="1317119"/>
            <a:ext cx="612407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funMethod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(String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 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5B6EDD-03EC-FD18-FA0B-415DAB941129}"/>
                  </a:ext>
                </a:extLst>
              </p14:cNvPr>
              <p14:cNvContentPartPr/>
              <p14:nvPr/>
            </p14:nvContentPartPr>
            <p14:xfrm>
              <a:off x="2040776" y="2097540"/>
              <a:ext cx="1490400" cy="132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5B6EDD-03EC-FD18-FA0B-415DAB9411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87136" y="1989540"/>
                <a:ext cx="15980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68C7250-D81F-F248-6B33-78404BB7B57B}"/>
                  </a:ext>
                </a:extLst>
              </p14:cNvPr>
              <p14:cNvContentPartPr/>
              <p14:nvPr/>
            </p14:nvContentPartPr>
            <p14:xfrm>
              <a:off x="8229176" y="1493100"/>
              <a:ext cx="1488240" cy="421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68C7250-D81F-F248-6B33-78404BB7B57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75536" y="1385460"/>
                <a:ext cx="1595880" cy="2577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A463607A-37F8-0AE3-4E50-D624E60334DA}"/>
              </a:ext>
            </a:extLst>
          </p:cNvPr>
          <p:cNvSpPr/>
          <p:nvPr/>
        </p:nvSpPr>
        <p:spPr>
          <a:xfrm>
            <a:off x="2286000" y="2743200"/>
            <a:ext cx="1981198" cy="364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StaticDemo.java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770922-F5F8-84B7-D931-3E407197B47E}"/>
              </a:ext>
            </a:extLst>
          </p:cNvPr>
          <p:cNvSpPr/>
          <p:nvPr/>
        </p:nvSpPr>
        <p:spPr>
          <a:xfrm>
            <a:off x="8041823" y="2716030"/>
            <a:ext cx="1981198" cy="364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AnotherClass.java</a:t>
            </a:r>
          </a:p>
        </p:txBody>
      </p:sp>
    </p:spTree>
    <p:extLst>
      <p:ext uri="{BB962C8B-B14F-4D97-AF65-F5344CB8AC3E}">
        <p14:creationId xmlns:p14="http://schemas.microsoft.com/office/powerpoint/2010/main" val="3485360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858253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Static methods </a:t>
            </a:r>
            <a:r>
              <a:rPr lang="en-US" sz="2800" dirty="0"/>
              <a:t>are methods in Java that can be called without creating an object of a class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7FDD1A-3A37-47B4-70E9-40D3AED88C32}"/>
              </a:ext>
            </a:extLst>
          </p:cNvPr>
          <p:cNvSpPr txBox="1"/>
          <p:nvPr/>
        </p:nvSpPr>
        <p:spPr>
          <a:xfrm>
            <a:off x="1143000" y="281804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funMethod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5755E0-FFE7-F06C-2F48-FB15248B9295}"/>
              </a:ext>
            </a:extLst>
          </p:cNvPr>
          <p:cNvSpPr/>
          <p:nvPr/>
        </p:nvSpPr>
        <p:spPr>
          <a:xfrm>
            <a:off x="304800" y="2334306"/>
            <a:ext cx="9677400" cy="304800"/>
          </a:xfrm>
          <a:prstGeom prst="rect">
            <a:avLst/>
          </a:prstGeom>
          <a:solidFill>
            <a:srgbClr val="E9DF1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Error: static method cannot be referenced from a non static context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96F77-3847-9552-351F-DBC03FB112C2}"/>
              </a:ext>
            </a:extLst>
          </p:cNvPr>
          <p:cNvSpPr txBox="1"/>
          <p:nvPr/>
        </p:nvSpPr>
        <p:spPr>
          <a:xfrm>
            <a:off x="533400" y="3927902"/>
            <a:ext cx="8534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a very common error to see in Java.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can turn the method static by adding the static keyword in the method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Or you use OOP and call the method on an instance of the class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B51E0F-383F-545B-7F52-3B7CD44C60A1}"/>
              </a:ext>
            </a:extLst>
          </p:cNvPr>
          <p:cNvGrpSpPr/>
          <p:nvPr/>
        </p:nvGrpSpPr>
        <p:grpSpPr>
          <a:xfrm>
            <a:off x="726069" y="2889900"/>
            <a:ext cx="318240" cy="232920"/>
            <a:chOff x="726069" y="2889900"/>
            <a:chExt cx="318240" cy="23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DBC7A79-389C-D8FD-BA5F-4B3E53DE7D9F}"/>
                    </a:ext>
                  </a:extLst>
                </p14:cNvPr>
                <p14:cNvContentPartPr/>
                <p14:nvPr/>
              </p14:nvContentPartPr>
              <p14:xfrm>
                <a:off x="726069" y="2889900"/>
                <a:ext cx="318240" cy="203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DBC7A79-389C-D8FD-BA5F-4B3E53DE7D9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7429" y="2880900"/>
                  <a:ext cx="3358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3D1D445-DD3D-7B2C-57A2-6F048B605F60}"/>
                    </a:ext>
                  </a:extLst>
                </p14:cNvPr>
                <p14:cNvContentPartPr/>
                <p14:nvPr/>
              </p14:nvContentPartPr>
              <p14:xfrm>
                <a:off x="747309" y="2889900"/>
                <a:ext cx="232560" cy="232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3D1D445-DD3D-7B2C-57A2-6F048B605F6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8309" y="2880900"/>
                  <a:ext cx="250200" cy="2505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FB65BAB-B521-E0BA-D64D-F7FC9855DB96}"/>
              </a:ext>
            </a:extLst>
          </p:cNvPr>
          <p:cNvSpPr txBox="1"/>
          <p:nvPr/>
        </p:nvSpPr>
        <p:spPr>
          <a:xfrm>
            <a:off x="2057400" y="5655572"/>
            <a:ext cx="5285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obj = new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obj.funMethod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(“Hello”)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63F749-CB35-40FF-D618-AB5DBBBE8726}"/>
              </a:ext>
            </a:extLst>
          </p:cNvPr>
          <p:cNvSpPr txBox="1"/>
          <p:nvPr/>
        </p:nvSpPr>
        <p:spPr>
          <a:xfrm>
            <a:off x="7868736" y="5641647"/>
            <a:ext cx="3637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(Usually this is the better solution 80% of the time)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FFFA02-9827-98DE-A5C7-70BE159E41CA}"/>
              </a:ext>
            </a:extLst>
          </p:cNvPr>
          <p:cNvSpPr txBox="1"/>
          <p:nvPr/>
        </p:nvSpPr>
        <p:spPr>
          <a:xfrm>
            <a:off x="8089167" y="4371101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(Easy and quick fix)</a:t>
            </a:r>
          </a:p>
        </p:txBody>
      </p:sp>
    </p:spTree>
    <p:extLst>
      <p:ext uri="{BB962C8B-B14F-4D97-AF65-F5344CB8AC3E}">
        <p14:creationId xmlns:p14="http://schemas.microsoft.com/office/powerpoint/2010/main" val="1916743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 Classes </a:t>
            </a:r>
            <a:r>
              <a:rPr lang="en-US" sz="2800" dirty="0"/>
              <a:t>are restricted classes that cannot be used to create objects. To access it, it must be inherited from another class.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09971D-8278-B467-FDFF-CF0950DE9E4C}"/>
              </a:ext>
            </a:extLst>
          </p:cNvPr>
          <p:cNvSpPr txBox="1"/>
          <p:nvPr/>
        </p:nvSpPr>
        <p:spPr>
          <a:xfrm>
            <a:off x="1219200" y="19812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abstract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{</a:t>
            </a:r>
          </a:p>
          <a:p>
            <a:r>
              <a:rPr lang="en-US" sz="2400" dirty="0"/>
              <a:t>      …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2314F-7BA0-A8BB-09F9-C4E032DF094B}"/>
              </a:ext>
            </a:extLst>
          </p:cNvPr>
          <p:cNvSpPr txBox="1"/>
          <p:nvPr/>
        </p:nvSpPr>
        <p:spPr>
          <a:xfrm>
            <a:off x="1219200" y="3659117"/>
            <a:ext cx="7096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4444, 123456);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CDEF5C-90C3-DB61-0E74-761EB60AA4E1}"/>
              </a:ext>
            </a:extLst>
          </p:cNvPr>
          <p:cNvGrpSpPr/>
          <p:nvPr/>
        </p:nvGrpSpPr>
        <p:grpSpPr>
          <a:xfrm>
            <a:off x="679869" y="3546924"/>
            <a:ext cx="597240" cy="658440"/>
            <a:chOff x="603669" y="4114620"/>
            <a:chExt cx="597240" cy="65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8955947-A72D-2CFE-0423-5212091E2984}"/>
                    </a:ext>
                  </a:extLst>
                </p14:cNvPr>
                <p14:cNvContentPartPr/>
                <p14:nvPr/>
              </p14:nvContentPartPr>
              <p14:xfrm>
                <a:off x="603669" y="4204260"/>
                <a:ext cx="597240" cy="514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8955947-A72D-2CFE-0423-5212091E29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86029" y="4186620"/>
                  <a:ext cx="6328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409045A-2E75-726C-8F5E-C0C42101F27F}"/>
                    </a:ext>
                  </a:extLst>
                </p14:cNvPr>
                <p14:cNvContentPartPr/>
                <p14:nvPr/>
              </p14:nvContentPartPr>
              <p14:xfrm>
                <a:off x="669909" y="4114620"/>
                <a:ext cx="473400" cy="658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409045A-2E75-726C-8F5E-C0C42101F27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1909" y="4096620"/>
                  <a:ext cx="509040" cy="694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9E077A6-4EA8-6CBD-8D4F-9F84431791AE}"/>
              </a:ext>
            </a:extLst>
          </p:cNvPr>
          <p:cNvSpPr txBox="1"/>
          <p:nvPr/>
        </p:nvSpPr>
        <p:spPr>
          <a:xfrm>
            <a:off x="1066800" y="4359863"/>
            <a:ext cx="70599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You </a:t>
            </a:r>
            <a:r>
              <a:rPr lang="en-US" sz="2400" b="1" dirty="0"/>
              <a:t>cannot</a:t>
            </a:r>
            <a:r>
              <a:rPr lang="en-US" sz="2400" dirty="0"/>
              <a:t> create instances of an abstract class.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A8127-F865-530D-5C25-B79896403B54}"/>
              </a:ext>
            </a:extLst>
          </p:cNvPr>
          <p:cNvSpPr txBox="1"/>
          <p:nvPr/>
        </p:nvSpPr>
        <p:spPr>
          <a:xfrm>
            <a:off x="281365" y="5030387"/>
            <a:ext cx="9777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Accountant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kevin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Accountant(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"Kevin Malone"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4444, 42000,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CC4E5E-F0DB-40DC-CF4E-D6D4064B96C7}"/>
                  </a:ext>
                </a:extLst>
              </p14:cNvPr>
              <p14:cNvContentPartPr/>
              <p14:nvPr/>
            </p14:nvContentPartPr>
            <p14:xfrm>
              <a:off x="10009029" y="4767660"/>
              <a:ext cx="1060560" cy="615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CC4E5E-F0DB-40DC-CF4E-D6D4064B96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91029" y="4750020"/>
                <a:ext cx="1096200" cy="65124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35990F8-27A2-DF34-2593-2A620C3B363B}"/>
              </a:ext>
            </a:extLst>
          </p:cNvPr>
          <p:cNvSpPr txBox="1"/>
          <p:nvPr/>
        </p:nvSpPr>
        <p:spPr>
          <a:xfrm>
            <a:off x="526623" y="5776245"/>
            <a:ext cx="108766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 use objects from another class </a:t>
            </a:r>
            <a:r>
              <a:rPr lang="en-US" sz="2400" i="1" dirty="0"/>
              <a:t>that inherits from the abstract class</a:t>
            </a:r>
          </a:p>
        </p:txBody>
      </p:sp>
    </p:spTree>
    <p:extLst>
      <p:ext uri="{BB962C8B-B14F-4D97-AF65-F5344CB8AC3E}">
        <p14:creationId xmlns:p14="http://schemas.microsoft.com/office/powerpoint/2010/main" val="2111138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Abstract Classes </a:t>
            </a:r>
            <a:r>
              <a:rPr lang="en-US" sz="2800" dirty="0"/>
              <a:t>are restricted classes that cannot be used to create objects. To access it, it must be inherited from another class.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2FC0F8-2120-072D-9CC3-35DE785EF8B5}"/>
              </a:ext>
            </a:extLst>
          </p:cNvPr>
          <p:cNvSpPr txBox="1"/>
          <p:nvPr/>
        </p:nvSpPr>
        <p:spPr>
          <a:xfrm>
            <a:off x="1275426" y="2133600"/>
            <a:ext cx="4788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Why are abstract classes helpful?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2744FD-ECA4-6EF8-4790-E6254DECC966}"/>
              </a:ext>
            </a:extLst>
          </p:cNvPr>
          <p:cNvSpPr txBox="1"/>
          <p:nvPr/>
        </p:nvSpPr>
        <p:spPr>
          <a:xfrm>
            <a:off x="2133600" y="28956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helpful if we want to use inheritance, but we </a:t>
            </a:r>
            <a:r>
              <a:rPr lang="en-US" sz="2400" i="1" dirty="0"/>
              <a:t>don’t</a:t>
            </a:r>
            <a:r>
              <a:rPr lang="en-US" sz="2400" dirty="0"/>
              <a:t> want users to be able to create instances of the parent class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86B6EE-8CB9-7BAE-792A-CC145BB36E3D}"/>
              </a:ext>
            </a:extLst>
          </p:cNvPr>
          <p:cNvSpPr txBox="1"/>
          <p:nvPr/>
        </p:nvSpPr>
        <p:spPr>
          <a:xfrm>
            <a:off x="2031546" y="4262736"/>
            <a:ext cx="7671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</a:t>
            </a:r>
            <a:r>
              <a:rPr lang="en-US" sz="2400" dirty="0" err="1"/>
              <a:t>ie</a:t>
            </a:r>
            <a:r>
              <a:rPr lang="en-US" sz="2400" dirty="0"/>
              <a:t> create shared functionality, but not allow to create instances of just the shared functionality)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6C9B51-CDEB-0C70-8A64-708DC9477FBF}"/>
              </a:ext>
            </a:extLst>
          </p:cNvPr>
          <p:cNvSpPr txBox="1"/>
          <p:nvPr/>
        </p:nvSpPr>
        <p:spPr>
          <a:xfrm>
            <a:off x="2031546" y="5414558"/>
            <a:ext cx="93948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shared functionality is nothing on its own, and is used solely for subclassing purposes</a:t>
            </a:r>
          </a:p>
        </p:txBody>
      </p:sp>
    </p:spTree>
    <p:extLst>
      <p:ext uri="{BB962C8B-B14F-4D97-AF65-F5344CB8AC3E}">
        <p14:creationId xmlns:p14="http://schemas.microsoft.com/office/powerpoint/2010/main" val="3375733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84950-215B-BB7D-68A0-996E264C2F8A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6C2A53-9D2F-29A0-7CE0-5AA46EA6FF77}"/>
              </a:ext>
            </a:extLst>
          </p:cNvPr>
          <p:cNvSpPr txBox="1"/>
          <p:nvPr/>
        </p:nvSpPr>
        <p:spPr>
          <a:xfrm>
            <a:off x="6339065" y="1201281"/>
            <a:ext cx="565330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Accelerate, Slow down, and refuel are all common behavior that all vehicles will have</a:t>
            </a:r>
          </a:p>
          <a:p>
            <a:endParaRPr lang="en-US" sz="2000" i="1" dirty="0"/>
          </a:p>
          <a:p>
            <a:r>
              <a:rPr lang="en-US" sz="2000" dirty="0"/>
              <a:t>However, the specifics of </a:t>
            </a:r>
            <a:r>
              <a:rPr lang="en-US" sz="2000" i="1" dirty="0"/>
              <a:t>how</a:t>
            </a:r>
            <a:r>
              <a:rPr lang="en-US" sz="2000" dirty="0"/>
              <a:t> they accelerate, slow down, refuel will be different between vehicles (</a:t>
            </a:r>
            <a:r>
              <a:rPr lang="en-US" sz="2000" dirty="0" err="1"/>
              <a:t>ie</a:t>
            </a:r>
            <a:r>
              <a:rPr lang="en-US" sz="2000" dirty="0"/>
              <a:t> the body of the methods will be slightly different)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280AF-4FF9-AE76-8B46-5AB4CA00D528}"/>
              </a:ext>
            </a:extLst>
          </p:cNvPr>
          <p:cNvSpPr txBox="1"/>
          <p:nvPr/>
        </p:nvSpPr>
        <p:spPr>
          <a:xfrm>
            <a:off x="685800" y="3778985"/>
            <a:ext cx="950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Interfaces</a:t>
            </a:r>
            <a:r>
              <a:rPr lang="en-US" sz="2400" dirty="0"/>
              <a:t> can be used to specify what a class </a:t>
            </a:r>
            <a:r>
              <a:rPr lang="en-US" sz="2400" i="1" dirty="0"/>
              <a:t>must do</a:t>
            </a:r>
            <a:r>
              <a:rPr lang="en-US" sz="2400" dirty="0"/>
              <a:t>, but not </a:t>
            </a:r>
            <a:r>
              <a:rPr lang="en-US" sz="2400" i="1" dirty="0"/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229158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84950-215B-BB7D-68A0-996E264C2F8A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06DE1-621F-BCA6-543A-AF8C1309235E}"/>
              </a:ext>
            </a:extLst>
          </p:cNvPr>
          <p:cNvSpPr txBox="1"/>
          <p:nvPr/>
        </p:nvSpPr>
        <p:spPr>
          <a:xfrm>
            <a:off x="5976488" y="1423681"/>
            <a:ext cx="61240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Ferrari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0F4DFE-DACB-8210-9621-C36F56C662DD}"/>
              </a:ext>
            </a:extLst>
          </p:cNvPr>
          <p:cNvCxnSpPr/>
          <p:nvPr/>
        </p:nvCxnSpPr>
        <p:spPr>
          <a:xfrm>
            <a:off x="5334000" y="1295400"/>
            <a:ext cx="0" cy="1905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820D0F0-4E39-274F-A072-2F5E161A6BF5}"/>
              </a:ext>
            </a:extLst>
          </p:cNvPr>
          <p:cNvSpPr txBox="1"/>
          <p:nvPr/>
        </p:nvSpPr>
        <p:spPr>
          <a:xfrm>
            <a:off x="533400" y="4075854"/>
            <a:ext cx="103749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 a Java class to use an interface, it must use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US" sz="2400" dirty="0"/>
              <a:t> keyword</a:t>
            </a:r>
          </a:p>
          <a:p>
            <a:endParaRPr lang="en-US" sz="2400" dirty="0"/>
          </a:p>
          <a:p>
            <a:r>
              <a:rPr lang="en-US" sz="2400" dirty="0"/>
              <a:t>We can implement multiple interfaces (unlike inheritance)</a:t>
            </a:r>
          </a:p>
        </p:txBody>
      </p:sp>
    </p:spTree>
    <p:extLst>
      <p:ext uri="{BB962C8B-B14F-4D97-AF65-F5344CB8AC3E}">
        <p14:creationId xmlns:p14="http://schemas.microsoft.com/office/powerpoint/2010/main" val="71948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9D949-E60E-3EFF-56B3-0874B699567B}"/>
              </a:ext>
            </a:extLst>
          </p:cNvPr>
          <p:cNvSpPr txBox="1"/>
          <p:nvPr/>
        </p:nvSpPr>
        <p:spPr>
          <a:xfrm>
            <a:off x="1219200" y="152400"/>
            <a:ext cx="922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Interfaces </a:t>
            </a:r>
            <a:r>
              <a:rPr lang="en-US" sz="2800" dirty="0"/>
              <a:t>are abstract classes that only contain methods with no body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784950-215B-BB7D-68A0-996E264C2F8A}"/>
              </a:ext>
            </a:extLst>
          </p:cNvPr>
          <p:cNvSpPr txBox="1"/>
          <p:nvPr/>
        </p:nvSpPr>
        <p:spPr>
          <a:xfrm>
            <a:off x="228600" y="1447800"/>
            <a:ext cx="612407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void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2000" b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0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06DE1-621F-BCA6-543A-AF8C1309235E}"/>
              </a:ext>
            </a:extLst>
          </p:cNvPr>
          <p:cNvSpPr txBox="1"/>
          <p:nvPr/>
        </p:nvSpPr>
        <p:spPr>
          <a:xfrm>
            <a:off x="6320015" y="1116755"/>
            <a:ext cx="6124072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Ferrari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Vehicle {</a:t>
            </a:r>
          </a:p>
          <a:p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accelerate(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slowdown(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@Override</a:t>
            </a:r>
            <a:endParaRPr lang="en-US" sz="1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refuel(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…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0F4DFE-DACB-8210-9621-C36F56C662DD}"/>
              </a:ext>
            </a:extLst>
          </p:cNvPr>
          <p:cNvCxnSpPr/>
          <p:nvPr/>
        </p:nvCxnSpPr>
        <p:spPr>
          <a:xfrm>
            <a:off x="5334000" y="1295400"/>
            <a:ext cx="0" cy="1905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3DDFF5E-A1AA-3B6E-C2A7-893709921D3E}"/>
                  </a:ext>
                </a:extLst>
              </p14:cNvPr>
              <p14:cNvContentPartPr/>
              <p14:nvPr/>
            </p14:nvContentPartPr>
            <p14:xfrm>
              <a:off x="10017334" y="1697606"/>
              <a:ext cx="759600" cy="3632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3DDFF5E-A1AA-3B6E-C2A7-893709921D3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99334" y="1679606"/>
                <a:ext cx="795240" cy="39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92EE8E1-F465-4275-8F75-97EEE014FE4A}"/>
                  </a:ext>
                </a:extLst>
              </p14:cNvPr>
              <p14:cNvContentPartPr/>
              <p14:nvPr/>
            </p14:nvContentPartPr>
            <p14:xfrm>
              <a:off x="9780454" y="2587526"/>
              <a:ext cx="759960" cy="4633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92EE8E1-F465-4275-8F75-97EEE014FE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62814" y="2569526"/>
                <a:ext cx="795600" cy="49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15A4C70-6467-7FC6-839F-E44F0F7763DA}"/>
                  </a:ext>
                </a:extLst>
              </p14:cNvPr>
              <p14:cNvContentPartPr/>
              <p14:nvPr/>
            </p14:nvContentPartPr>
            <p14:xfrm>
              <a:off x="9600814" y="3618206"/>
              <a:ext cx="762480" cy="4035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15A4C70-6467-7FC6-839F-E44F0F7763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583174" y="3600206"/>
                <a:ext cx="798120" cy="4392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E59C6D93-7AA0-8545-63CA-05CF5693C0CC}"/>
              </a:ext>
            </a:extLst>
          </p:cNvPr>
          <p:cNvSpPr txBox="1"/>
          <p:nvPr/>
        </p:nvSpPr>
        <p:spPr>
          <a:xfrm>
            <a:off x="152400" y="3742944"/>
            <a:ext cx="5558015" cy="230832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Now, any Class that also has the behavior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accelerating</a:t>
            </a:r>
            <a:r>
              <a:rPr lang="en-US" sz="2400" dirty="0"/>
              <a:t>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slowdown</a:t>
            </a:r>
            <a:r>
              <a:rPr lang="en-US" sz="2400" dirty="0"/>
              <a:t>,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refuel</a:t>
            </a:r>
            <a:r>
              <a:rPr lang="en-US" sz="2400" dirty="0"/>
              <a:t> can implement our interface, and those classes are </a:t>
            </a:r>
            <a:r>
              <a:rPr lang="en-US" sz="2400" b="1" dirty="0"/>
              <a:t>forced</a:t>
            </a:r>
            <a:r>
              <a:rPr lang="en-US" sz="2400" dirty="0"/>
              <a:t> to write the body of the methods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A1BE14-6390-0252-ED4F-9CC5731B7203}"/>
              </a:ext>
            </a:extLst>
          </p:cNvPr>
          <p:cNvSpPr txBox="1"/>
          <p:nvPr/>
        </p:nvSpPr>
        <p:spPr>
          <a:xfrm>
            <a:off x="7336971" y="4697332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code of the method body is omitted, but that is where the programmer can put the specific behavior of: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accelerate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slow down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a Ferrari will refuel</a:t>
            </a:r>
          </a:p>
        </p:txBody>
      </p:sp>
    </p:spTree>
    <p:extLst>
      <p:ext uri="{BB962C8B-B14F-4D97-AF65-F5344CB8AC3E}">
        <p14:creationId xmlns:p14="http://schemas.microsoft.com/office/powerpoint/2010/main" val="1621905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5128</TotalTime>
  <Words>1087</Words>
  <Application>Microsoft Office PowerPoint</Application>
  <PresentationFormat>Widescreen</PresentationFormat>
  <Paragraphs>151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37</cp:revision>
  <dcterms:created xsi:type="dcterms:W3CDTF">2022-08-21T16:55:59Z</dcterms:created>
  <dcterms:modified xsi:type="dcterms:W3CDTF">2023-02-08T06:41:16Z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