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349" r:id="rId3"/>
    <p:sldId id="350" r:id="rId4"/>
    <p:sldId id="351" r:id="rId5"/>
    <p:sldId id="352" r:id="rId6"/>
    <p:sldId id="362" r:id="rId7"/>
    <p:sldId id="353" r:id="rId8"/>
    <p:sldId id="354" r:id="rId9"/>
    <p:sldId id="355" r:id="rId10"/>
    <p:sldId id="356" r:id="rId11"/>
    <p:sldId id="357" r:id="rId12"/>
    <p:sldId id="358" r:id="rId13"/>
    <p:sldId id="359" r:id="rId14"/>
    <p:sldId id="360" r:id="rId15"/>
    <p:sldId id="361" r:id="rId16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DF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>
      <p:cViewPr>
        <p:scale>
          <a:sx n="100" d="100"/>
          <a:sy n="100" d="100"/>
        </p:scale>
        <p:origin x="876" y="51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0T06:36:54.21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1010 830 24575,'-6'-1'0,"0"-1"0,1 1 0,-1-1 0,1 0 0,-1 0 0,1-1 0,0 0 0,-7-4 0,-14-7 0,-2 5 0,-1 2 0,0 0 0,0 2 0,0 1 0,-32 0 0,22 2 0,0-3 0,-40-9 0,-18-1 0,77 13 0,0 0 0,0-1 0,1-2 0,-36-11 0,41 10 0,1-1 0,-1-1 0,2 1 0,-1-2 0,1 0 0,0 0 0,1-1 0,0-1 0,1 0 0,0 0 0,0-1 0,1 0 0,1-1 0,0 0 0,1 0 0,0-1 0,1 0 0,1 0 0,0 0 0,1-1 0,-3-16 0,-10-53 0,-4-25 0,20 99 0,0 0 0,1 0 0,0 0 0,1 0 0,0 0 0,1 0 0,0 0 0,5-16 0,-6 23 0,1 0 0,0 0 0,0 0 0,0 0 0,0 1 0,1-1 0,-1 0 0,1 1 0,0 0 0,-1 0 0,1-1 0,0 2 0,0-1 0,1 0 0,-1 1 0,0-1 0,0 1 0,1 0 0,-1 0 0,1 0 0,-1 0 0,1 1 0,4-1 0,14 0 0,-1 0 0,40 4 0,-23-1 0,159-10 0,-20-1 0,427-9 0,-197 21 0,438-6 0,-583-23 0,15-1 0,314 36 0,-105 1 0,-46 10 0,244-3 0,-449-19 0,59-16 0,-196 18 0,14-2 0,0 6 0,189 29 0,-243-21 0,3-1 0,-1 3 0,82 30 0,-132-41 0,-1 2 0,0-1 0,0 1 0,0 0 0,-1 1 0,0 0 0,0 1 0,0-1 0,-1 2 0,8 8 0,-11-10 0,0 0 0,0 0 0,-1 1 0,0-1 0,0 1 0,0-1 0,-1 1 0,0 0 0,-1 0 0,1 0 0,-1 0 0,-1 0 0,1 1 0,-1-1 0,-1 7 0,1-1 0,-1-1 0,-1 1 0,0-1 0,0 0 0,-2 0 0,1 0 0,-1 0 0,-1 0 0,0-1 0,-1 0 0,0 0 0,0 0 0,-2-1 0,1 0 0,-1 0 0,0-1 0,-15 13 0,10-11 0,-1-1 0,-1 0 0,0 0 0,0-2 0,-1 0 0,1-1 0,-2 0 0,1-1 0,-1-1 0,0-1 0,-28 4 0,-16-2 0,1-2 0,-63-6 0,41 1 0,-211-18 0,-57 11 0,-74-1 0,66 8 0,-903 13 0,-42-3 0,799-11 0,219 20 0,-2 0 0,-341-19 0,619 0 0,0 0 0,-1 0 0,1-1 0,1 0 0,-1-1 0,0 0 0,0-1 0,1 1 0,0-1 0,0-1 0,0 0 0,0 0 0,1-1 0,0 1 0,-10-12 0,7 7 0,0-1 0,0 0 0,2-1 0,-1 0 0,2-1 0,-1 0 0,2 0 0,0 0 0,-6-17 0,12 28 0,-1-1 0,0 1 0,1-1 0,0 1 0,-1-1 0,1 1 0,0-1 0,0 1 0,1-1 0,-1 1 0,0-1 0,1 1 0,0-1 0,-1 1 0,1 0 0,0-1 0,0 1 0,0 0 0,3-4 0,0 2 0,-1 0 0,1 0 0,0 0 0,0 0 0,1 1 0,-1 0 0,1 0 0,8-5 0,9-1 0,0 1 0,0 1 0,32-7 0,-47 13 0,63-13 0,128-8 0,76 15 0,-5 1 0,-133-3 0,673-25 0,1781 36 0,-2066-23 0,-88 6 0,-154-3 0,-86 20 0,217 29 0,-340-22 0,-26-4 0,0 2 0,87 24 0,-134-31 0,0 0 0,-1 0 0,1 0 0,0 0 0,0 0 0,0 0 0,0 0 0,0 0 0,0 0 0,0 0 0,0 0 0,0 0 0,0 0 0,0 0 0,0 0 0,-1 0 0,1 0 0,0 0 0,0 0 0,0 0 0,0 0 0,0 0 0,0 0 0,0 0 0,0 1 0,0-1 0,0 0 0,0 0 0,0 0 0,0 0 0,0 0 0,0 0 0,0 0 0,0 0 0,0 0 0,0 0 0,0 0 0,0 1 0,0-1 0,0 0 0,0 0 0,0 0 0,0 0 0,0 0 0,0 0 0,0 0 0,0 0 0,0 0 0,0 0 0,0 0 0,0 1 0,-16 1 0,-22 0 0,-1190 7 0,1110-7 0,-1152 4 0,-178 3 0,172 17 0,462 29 0,796-53 0,1 0 0,0 2 0,0 0 0,0 1 0,0 0 0,1 1 0,0 1 0,0 1 0,-17 12 0,-7 3 0,-1-2 0,-1-2 0,0-1 0,-2-2 0,-62 14 0,-51 19 0,144-44-44,0 2-1,0 0 0,1 1 1,0 0-1,0 0 1,1 2-1,0-1 0,-11 13 1,3-3-920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0T07:20:58.38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0 24575,'5'0'0,"5"0"0,6 0 0,10 0 0,8 5 0,8 5 0,6 2 0,4-2 0,-3-2 0,-5-3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0T07:20:59.17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0 24575,'5'0'0,"5"0"0,6 0 0,5 0 0,8 0 0,3 0 0,5 0 0,1 0 0,-1 0 0,6 0 0,5 0 0,3 0 0,2 0 0,6 0 0,1 0 0,-4 0 0,-8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0T07:20:59.87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28 24575,'5'-4'0,"10"-2"0,12 0 0,10 1 0,12 2 0,7 1 0,17 0 0,13 2 0,2 0 0,-6 0 0,-12 0 0,-13 1 0,-12-1 0,-10 0 0,-5 0 0,-4 0 0,-2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0T07:21:00.57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0 24575,'5'0'0,"5"0"0,6 0 0,10 0 0,4 0 0,10 0 0,9 0 0,-1 0 0,1 0 0,1 0 0,6 0 0,2 0 0,4 0 0,-3 0 0,-7 0 0,-13 0-8191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0T07:21:01.39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0 24575,'745'0'-1365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0T07:21:02.25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0 24575,'9'0'0,"8"0"0,9 0 0,10 0 0,3 0 0,4 0 0,4 0 0,-2 0 0,0 0 0,-2 0 0,0 0 0,-3 0 0,1 0 0,-2 0 0,1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0T07:21:03.14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0 24575,'927'0'-1365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0T07:21:04.67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 0 24575,'0'58'0,"-2"4"0,3-1 0,3 1 0,2-1 0,16 68 0,-11-69 0,-2 1 0,-3-1 0,-3 1 0,-7 98 0,1-26 0,3 434-1365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0T07:21:08.23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0 24575,'18'16'0,"1"-1"0,26 15 0,13 10 0,57 53 0,143 106 0,-143-101 0,-79-65 0,59 42 0,29 13 0,82 51 0,-140-101 0,105 67 0,-103-59 0,-36-25 0,-1 0 0,43 41 0,-73-61 0,0 0 0,1 1 0,-1-1 0,0 1 0,0-1 0,0 1 0,0 0 0,0-1 0,0 1 0,0 0 0,-1 0 0,1-1 0,-1 1 0,1 0 0,-1 0 0,0 0 0,0 0 0,0 0 0,0 0 0,0 2 0,-1 0 0,0 0 0,0-1 0,0 1 0,-1-1 0,1 1 0,-1-1 0,0 0 0,0 1 0,0-1 0,-3 3 0,-9 8 0,0 0 0,0-1 0,-24 16 0,18-14 0,-480 410 0,449-380 0,-39 40 0,-85 106 0,138-149 0,-26 29 0,-3-2 0,-81 66 0,105-102 0,-2-2 0,-80 44 0,123-74 0,0 0 0,0-1 0,0 0 0,0 1 0,1-1 0,-1 1 0,0-1 0,0 0 0,0 0 0,0 0 0,0 1 0,0-1 0,0 0 0,0 0 0,0 0 0,0 0 0,0-1 0,0 1 0,1 0 0,-1 0 0,0 0 0,0-1 0,0 1 0,0-1 0,0 1 0,0 0 0,-1-2 0,1 0 0,0 1 0,0-1 0,-1 0 0,1 0 0,0 1 0,1-1 0,-1 0 0,0 0 0,1 0 0,-1 0 0,1 0 0,-1-4 0,0-10 0,0 0 0,4-30 0,-2 28 0,3-455 0,-5 330 0,1 128-341,-1 0 0,-1 0-1,-5-19 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0T07:23:13.2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1569 24575,'0'-983'0,"3"934"0,8-52 0,-5 52 0,1-57 0,-8 34 0,2-78 0,-1 147 0,1 1 0,-1-1 0,1 1 0,0-1 0,0 1 0,0-1 0,0 1 0,0-1 0,0 1 0,1 0 0,-1 0 0,1 0 0,-1 0 0,1 0 0,0 0 0,0 0 0,0 0 0,0 1 0,0-1 0,0 1 0,1 0 0,-1-1 0,0 1 0,1 0 0,-1 0 0,1 0 0,-1 1 0,1-1 0,4 0 0,9-1 0,-1 1 0,1 0 0,30 2 0,-21 1 0,1391 4 0,-846-8 0,-246 28 0,-49 0 0,-69-21 0,214 11 0,111-7 0,-307-12 0,44 3-1365,-234 0-5461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0T06:37:29.96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21 162 24575,'-1'0'0,"0"0"0,0-1 0,0 1 0,0-1 0,0 1 0,0-1 0,0 1 0,0-1 0,0 0 0,0 1 0,0-1 0,0 0 0,0 0 0,1 0 0,-1 0 0,0 0 0,1 1 0,-1-1 0,0-1 0,1 1 0,-1 0 0,1 0 0,0 0 0,-1 0 0,1 0 0,0 0 0,0 0 0,-1-1 0,1 1 0,0 0 0,0 0 0,0 0 0,1 0 0,-1-2 0,5-41 0,-3 40 0,0-1 0,1 0 0,-1 1 0,1 0 0,0 0 0,0 0 0,0 0 0,1 0 0,-1 0 0,1 1 0,0 0 0,0 0 0,0 0 0,0 0 0,1 1 0,-1-1 0,1 1 0,0 0 0,-1 0 0,1 1 0,0 0 0,9-2 0,12-1 0,0 0 0,0 2 0,27 0 0,-42 2 0,54-1 0,259 5 0,-293 0 0,0 1 0,39 13 0,16 2 0,-48-15 0,1-2 0,0-2 0,50-4 0,-39 1 0,58 4 0,24 23-1365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0T07:23:14.8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980 0 24575,'-8'2'0,"0"0"0,0 1 0,0-1 0,1 2 0,-1-1 0,1 1 0,-1 0 0,1 1 0,-11 8 0,4-3 0,-15 12 0,1 1 0,1 2 0,1 0 0,-23 31 0,18-21 0,-32 40 0,44-50 0,-2-1 0,0 0 0,-1-2 0,-2 0 0,-43 31 0,32-29 0,2 2 0,0 1 0,-34 38 0,-56 47 0,103-95 0,1 1 0,0 1 0,1 1 0,-22 32 0,6-21-121,23-22-1123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0T07:23:18.9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1066 0 24575,'5'1'0,"-1"0"0,1 0 0,-1 1 0,0-1 0,0 1 0,1 0 0,-1 0 0,0 1 0,-1-1 0,1 1 0,0 0 0,-1 0 0,1 0 0,-1 0 0,0 0 0,0 1 0,-1-1 0,1 1 0,-1 0 0,4 8 0,5 6 0,-2 1 0,-1 0 0,8 25 0,-6-16 0,2 0 0,1-1 0,1 0 0,1-1 0,26 33 0,104 116 0,-119-147 0,-4-5 0,36 28 0,-5-6 0,201 203 0,-210-189 0,-35-45 0,1 0 0,20 22 0,47 31 0,-77-67 0,1 0 0,-1 0 0,0 1 0,1-1 0,-1 0 0,1 0 0,-1 1 0,0-1 0,1 0 0,-1 1 0,1-1 0,-1 0 0,0 1 0,0-1 0,1 1 0,-1-1 0,0 0 0,0 1 0,1-1 0,-1 1 0,0-1 0,0 1 0,0-1 0,0 1 0,0-1 0,0 1 0,1-1 0,-1 1 0,0-1 0,-1 1 0,1-1 0,0 1 0,0-1 0,0 1 0,0 0 0,-19 6 0,-36-4 0,49-3 0,-1216-4 0,1182 2 0,-58-10 0,58 6 0,-54-2 0,-2 10 0,-70-3 0,33-25 0,129 26 0,1-1 0,-1 1 0,1-1 0,-1 0 0,1 0 0,-1 0 0,1-1 0,0 1 0,0-1 0,-1 0 0,1 0 0,0 0 0,1 0 0,-6-5 0,7 6 0,1-1 0,-1 0 0,0 0 0,0 0 0,1 0 0,-1 0 0,1 0 0,0 0 0,-1 0 0,1-1 0,0 1 0,0 0 0,0 0 0,1 0 0,-1 0 0,0 0 0,1 0 0,-1 0 0,1 0 0,0 0 0,0 0 0,0 0 0,0 0 0,0 1 0,2-4 0,7-11-227,1 0-1,0 1 1,1 1-1,0-1 1,29-23-1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0T07:23:23.1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 0 24575,'0'9'0,"-2"-1"0,1 1 0,-1-1 0,-5 13 0,-4 26 0,6 301 0,7-190 0,-4 57 0,5 231 0,9-304 0,2 65 0,-14-155 0,-2 19 0,3 0 0,16 101 0,-9-100 0,-2 2 0,-7 128 0,-2-69 0,3 949-1365,0-1060-5461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0T07:23:27.2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0 108 24575,'113'2'0,"122"-5"0,-145-9 0,-58 6 0,56-2 0,1378 9 0,-1173 12 0,19 1 0,556 21 0,-658-19 0,250-12 0,-227-7 0,-25-11 0,1 0 0,-173 12 0,55-9 0,26-1 0,23-1 0,12-1 0,-123 13 0,53-11 0,-52 6 0,46-1 0,90 9 0,80-5 0,-225 0 0,0 0 0,0-2 0,26-10 0,-28 9 0,-1 0 0,0 1 0,1 1 0,34-2 0,52 6-1365,-82 1-5461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0T07:23:35.8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9128 0 24575,'-547'17'0,"-333"20"0,-865-38 0,1687 5 0,0 2 0,-85 19 0,56-8 0,80-15 0,0 0 0,0 0 0,1 1 0,-1-1 0,1 1 0,-1 1 0,1-1 0,0 1 0,0 0 0,1 1 0,-1-1 0,1 1 0,0 0 0,0 1 0,1-1 0,-1 1 0,-3 6 0,-6 13 0,0 1 0,2 0 0,-9 28 0,-5 10 0,7-20 0,3 0 0,2 1 0,1 1 0,3 1 0,-9 91 0,11 242 0,10-259 0,0-27 0,0-10 0,-16 160 0,-8-135 0,-4 0 0,-47 123 0,70-222 0,-1-1 0,1 0 0,-1 0 0,-1 0 0,0-1 0,0 1 0,-1-1 0,-7 8 0,9-12 0,0-1 0,0 0 0,0 0 0,0 0 0,0 0 0,-1-1 0,0 0 0,1 0 0,-1 0 0,0 0 0,0-1 0,0 0 0,0 0 0,0 0 0,0-1 0,0 0 0,-7 0 0,-40-4 0,1-1 0,-60-16 0,-7-1 0,29 9 0,-69-11 0,-250-5 0,75 15 0,25 1 0,-107-23 0,259 18 0,-623-7 0,585 26 0,169 1 0,1 0 0,-29 7 0,-41 4 0,-642-10 0,375-6 0,-92 3 0,439 1 13,0 1-1,1 0 1,-23 6 0,2 0-1429,15-4-5410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0T07:23:41.2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790 54 24575,'-5'2'0,"-1"1"0,1 0 0,0-1 0,0 2 0,0-1 0,0 0 0,0 1 0,1 0 0,-1 0 0,1 1 0,-5 6 0,5-6 0,-98 110 0,-30 32 0,45-57 0,-139 188 0,196-232 0,20-29 0,-1 0 0,-1-1 0,-16 18 0,15-24 0,12-20 0,17-25 0,21-24 0,2 1 0,53-60 0,106-101 0,-157 175 0,134-131 0,-161 163 0,0 1 0,0 1 0,1 0 0,0 1 0,25-10 0,-19 9 0,-1-1 0,35-24 0,-52 31 0,1 1 0,0 0 0,1 0 0,-1 1 0,1-1 0,-1 1 0,1 0 0,0 0 0,-1 0 0,1 1 0,0 0 0,0 0 0,0 0 0,1 0 0,-1 1 0,0 0 0,0 0 0,0 0 0,0 1 0,0 0 0,10 2 0,-6 1 0,1 1 0,-1-1 0,0 2 0,0-1 0,0 1 0,-1 1 0,0 0 0,0 0 0,11 13 0,60 69 0,48 52 0,-77-88 0,82 117 0,-96-121 0,31 38 0,50 73 0,-71-97 0,-29-42 0,-2 0 0,17 30 0,-15-27 0,-14-20 0,0 0 0,0 0 0,0 1 0,0-1 0,-1 1 0,0-1 0,3 9 0,-5-12 0,-1-1 0,1 1 0,0 0 0,-1 0 0,1-1 0,-1 1 0,1-1 0,-1 1 0,0 0 0,1-1 0,-1 1 0,0-1 0,1 1 0,-1-1 0,0 1 0,1-1 0,-1 0 0,0 1 0,0-1 0,0 0 0,1 0 0,-1 1 0,0-1 0,0 0 0,0 0 0,1 0 0,-1 0 0,-2 0 0,-30 2 0,30-2 0,-510-1 0,210-2 0,136 5 0,-185-5 0,146-20 0,189 21 0,-6-2 32,0-2-1,-28-10 1,34 10-324,-1 0 0,-1 1 0,1 1 0,-24-2 0,20 5-6534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0T07:23:44.8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50 0 24575,'2'1'0,"-1"-1"0,0 1 0,0-1 0,0 1 0,0-1 0,0 1 0,0 0 0,0 0 0,0 0 0,0 0 0,0-1 0,0 1 0,0 0 0,0 1 0,-1-1 0,1 0 0,0 0 0,-1 0 0,1 0 0,-1 0 0,1 1 0,-1-1 0,0 0 0,1 0 0,-1 1 0,0-1 0,0 3 0,5 42 0,-5-41 0,-1 125 0,3 31 0,11-74 0,-7-55 0,2 60 0,-9 870 0,-2-914 0,-2-1 0,-2 0 0,-21 74 0,-10 58 0,26-79 0,5 1 0,4 0 0,15 144 0,2 340 0,-17-369 0,3-137-1365,0-56-5461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0T06:54:02.4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1 928 24575,'-1'-39'0,"2"0"0,1 0 0,2 0 0,2 0 0,16-59 0,-20 93 0,6-23 0,2 1 0,23-47 0,-27 65 0,0-1 0,1 1 0,0 1 0,0-1 0,0 1 0,1 0 0,1 1 0,-1 0 0,1 1 0,16-10 0,-8 6 0,1 0 0,1 0 0,0 2 0,0 1 0,23-7 0,-31 11 0,-1 0 0,1-1 0,-1-1 0,0 1 0,0-2 0,-1 1 0,1-1 0,-1-1 0,0 0 0,-1 0 0,0-1 0,0 0 0,-1 0 0,0 0 0,0-1 0,-1 0 0,0-1 0,-1 0 0,1 1 0,-2-2 0,0 1 0,5-19 0,-4-1 0,-4 21 0,1-1 0,-1 0 0,1 1 0,1-1 0,0 1 0,0 0 0,1 0 0,6-10 0,-9 18 0,1 0 0,-1 0 0,1 0 0,0 0 0,-1 0 0,1 0 0,0 1 0,-1-1 0,1 0 0,0 1 0,0 0 0,0-1 0,0 1 0,-1 0 0,1 0 0,0 0 0,0 0 0,0 0 0,0 1 0,0-1 0,-1 1 0,1-1 0,0 1 0,0-1 0,-1 1 0,1 0 0,0 0 0,-1 0 0,3 1 0,2 2 0,0 0 0,0 0 0,0 0 0,0 0 0,-1 1 0,7 7 0,29 50 0,-102-112 0,51 41 0,0 0 0,-1 0 0,1 1 0,-1 1 0,-1 0 0,0 0 0,-19-8 0,26 13 0,-1 0 0,1 0 0,0 1 0,-1 0 0,0 0 0,1 0 0,-1 0 0,0 1 0,1 0 0,-1 0 0,0 0 0,1 1 0,-1 0 0,1 0 0,-1 1 0,1-1 0,-1 1 0,1 0 0,0 1 0,-7 3 0,-53 37-1365,51-34-5461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0T06:54:07.1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625 717 24575,'-2'-15'0,"-1"-1"0,-1 1 0,0 0 0,-12-28 0,16 42 0,-1 0 0,-9-24 0,0 0 0,-18-28 0,24 46 0,-1 0 0,0 1 0,0-1 0,0 1 0,-1 0 0,0 0 0,0 1 0,-1 0 0,0 0 0,0 0 0,-11-5 0,10 7 0,-29-14 0,1 0 0,1-2 0,-63-46 0,88 57 0,1 0 0,1 0 0,0-1 0,0 0 0,0 0 0,1-1 0,1 0 0,0-1 0,0 1 0,1-1 0,0 0 0,1 0 0,0-1 0,1 1 0,0-1 0,1 0 0,-2-20 0,4 25 0,0 1 0,0-1 0,0 1 0,1-1 0,0 1 0,0-1 0,0 1 0,1-1 0,0 1 0,0 0 0,5-9 0,-6 13 0,1 1 0,-1-1 0,0 0 0,0 1 0,1 0 0,-1-1 0,1 1 0,-1 0 0,1 0 0,-1 0 0,1 0 0,0 0 0,0 0 0,-1 0 0,1 1 0,0-1 0,2 0 0,-1 1 0,1 0 0,-1 0 0,0 0 0,0 0 0,1 0 0,-1 1 0,0 0 0,0 0 0,0 0 0,0 0 0,0 0 0,0 0 0,4 3 0,9 4 0,-11-6 0,0 0 0,-1 0 0,1 0 0,-1 1 0,0 0 0,1 0 0,-1 0 0,0 0 0,-1 0 0,1 1 0,6 7 0,-10-10 0,0 0 0,0-1 0,0 1 0,0 0 0,0-1 0,0 1 0,0 0 0,0-1 0,0 1 0,0-1 0,-1 1 0,1 0 0,0-1 0,0 1 0,-1 0 0,1-1 0,0 1 0,-1-1 0,1 1 0,0-1 0,-1 1 0,1-1 0,-1 1 0,1-1 0,-1 1 0,1-1 0,-1 0 0,1 1 0,-1-1 0,1 0 0,-1 1 0,0-1 0,1 0 0,-1 0 0,1 0 0,-1 1 0,0-1 0,1 0 0,-1 0 0,0 0 0,0 0 0,-33 4 0,32-4 0,-5 0 0,-1 0 0,1-1 0,-1 0 0,1-1 0,-1 1 0,1-1 0,0-1 0,0 1 0,0-1 0,-13-7 0,-14-6 0,32 15 1,0 0 0,0 0 0,0 0 0,-1 0 0,1 1 0,0-1 0,-1 1 0,1 0 0,0 0 0,-1 0 0,1 0 0,0 0-1,-1 0 1,1 0 0,0 1 0,0-1 0,-1 1 0,1 0 0,0 0 0,0 0 0,0 0 0,0 0 0,0 0 0,0 0 0,0 1 0,0-1 0,0 1 0,0-1-1,1 1 1,-3 3 0,-3 5-21,1 0 0,0 1 0,1-1 0,0 1 0,-4 13-1,-11 23-1252,11-33-5553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0T06:54:10.8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139 840 24575,'-1'-7'0,"-1"0"0,0 0 0,0 0 0,-1 0 0,0 0 0,0 0 0,-1 1 0,-4-7 0,-5-11 0,-20-35 0,20 36 0,0 0 0,-14-37 0,24 54 0,1 0 0,1 0 0,-1 0 0,1-1 0,0 1 0,0-1 0,1 1 0,0-1 0,0 1 0,0-1 0,1 1 0,0-1 0,0 1 0,1 0 0,2-7 0,0 6 0,1 0 0,-1 0 0,1 0 0,1 1 0,-1-1 0,1 1 0,0 1 0,0-1 0,11-6 0,67-38 0,-75 45 0,9-4 0,0 0 0,0-1 0,-1-2 0,16-12 0,-28 19 0,0 0 0,0 0 0,-1 0 0,1-1 0,-1 1 0,0-1 0,-1 0 0,0 0 0,0-1 0,0 1 0,-1-1 0,0 1 0,0-1 0,0 0 0,1-13 0,-2-7 0,-1 17 0,0 0 0,0 0 0,2 0 0,-1 0 0,6-17 0,-7 25 0,1 1 0,0-1 0,-1 1 0,1 0 0,0-1 0,0 1 0,0 0 0,0 0 0,0 0 0,0 0 0,0 0 0,0 0 0,0 0 0,1 0 0,-1 0 0,0 0 0,1 1 0,0-2 0,1 2 0,-1 0 0,0-1 0,0 1 0,1 0 0,-1 0 0,0 0 0,1 1 0,-1-1 0,0 0 0,0 1 0,1 0 0,-1-1 0,0 1 0,0 0 0,3 2 0,19 10 0,0 0 0,-1 2 0,-1 1 0,0 1 0,-1 1 0,-1 0 0,-1 2 0,23 29 0,-38-40 0,-17-18 0,-18-18 0,8 1 0,-1 2 0,-1 0 0,-1 2 0,-54-36 0,48 33 0,-4-2 0,34 26 0,0 1 0,0-1 0,0 1 0,-1-1 0,1 1 0,0 0 0,0-1 0,0 1 0,0 0 0,-1 1 0,1-1 0,0 0 0,0 1 0,0-1 0,0 1 0,-1-1 0,1 1 0,0 0 0,-2 2 0,-11 6 18,2 1 0,-1 0 0,1 1 0,1 1 0,0 0 0,-16 22 0,11-15-763,-33 32-1,31-36-6080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0T06:56:54.23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0 24575,'554'7'0,"-5"42"0,-410-28 0,581 62 0,-482-81 0,79 4 0,-236 0 0,153 30 0,-173-24 0,1-2 0,84 1 0,127-12 0,-123-2 0,47 0 0,336 10 0,-259 30 0,-176-20 0,152 7 0,235 1 0,88 1 0,-415-40 0,-7 0 0,28-5 0,-116 11 0,2-4 0,-45 7 0,0 1 0,32-2 0,438 6 85,-233 1-1535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0T06:56:55.47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0 24575,'3'148'0,"30"208"0,-19-215 0,-8 259 0,-9-215 0,3-126 0,-16 115 0,10-122-682,0 102-1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0T06:56:59.09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154 0 24575,'18'3'0,"0"0"0,0 1 0,-1 0 0,0 2 0,0 0 0,0 1 0,0 0 0,16 12 0,25 9 0,-39-20 0,466 207 0,-159-73 0,-158-46 0,-94-50 0,-21-11 0,11 2 0,4 4 0,106 46 0,-41-27 0,62 24 0,-165-75 0,-10-2 0,0 0 0,35 18 0,-23-10 0,60 22 0,-54-24 0,36 19 0,-28-15 0,-37-15 0,-1 1 0,1 0 0,-1 1 0,15 8 0,-23-12 0,0 0 0,1 1 0,-1-1 0,1 1 0,-1-1 0,0 1 0,1-1 0,-1 1 0,0-1 0,1 1 0,-1-1 0,0 1 0,0-1 0,0 1 0,0-1 0,1 1 0,-1-1 0,0 1 0,0 0 0,0-1 0,0 1 0,0-1 0,0 1 0,-1-1 0,1 1 0,0 0 0,0-1 0,0 1 0,0-1 0,-1 1 0,1-1 0,0 1 0,0-1 0,-1 1 0,1-1 0,0 1 0,-1-1 0,1 0 0,-1 1 0,1-1 0,-1 1 0,1-1 0,-1 0 0,1 1 0,-1-1 0,1 0 0,-1 0 0,1 0 0,-1 1 0,1-1 0,-2 0 0,-31 16 0,30-14 0,-96 30 0,68-23 0,-54 22 0,5 10 0,41-20 0,0-2 0,-48 15 0,-293 96 0,316-104 0,1 3 0,1 3 0,1 2 0,-68 51 0,-84 48 0,-13 1 0,83-64 0,88-46 0,-90 53 0,104-52 0,-2-2 0,-1-1 0,-48 15 0,30-17 0,14-3 0,0-3 0,-70 12 0,116-26 0,0 1 0,0-1 0,-1 1 0,1-1 0,0 0 0,0 0 0,-1 0 0,1 0 0,0-1 0,0 1 0,0 0 0,-1-1 0,1 0 0,0 1 0,0-1 0,0 0 0,0 0 0,0 0 0,0 0 0,0 0 0,1-1 0,-1 1 0,0-1 0,1 1 0,-1-1 0,1 1 0,-1-1 0,1 0 0,0 0 0,0 0 0,-1 0 0,1 0 0,1 0 0,-1 0 0,0 0 0,0 0 0,1 0 0,0-1 0,-1 1 0,1 0 0,0 0 0,0 0 0,0-1 0,0-2 0,2-12 0,0-1 0,1 1 0,1 0 0,9-27 0,-8 27 0,17-53 0,27-107 0,-39 136 0,-5 19 0,0 0 0,-1 0 0,0-28 0,-2 33 44,0 0 0,6-27 0,3-12-1541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0T07:16:35.50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0 436 24575,'44'0'0,"515"17"0,36-3 0,-104-8 0,834 13 0,-863-22 0,-238 1 0,243 5 0,-427 1 0,-1 3 0,60 16 0,-27-5 0,93 19 0,1-8 0,204 11 0,-358-39 0,0-1 0,0 0 0,0-1 0,0 0 0,15-4 0,-24 4 0,0 0 0,0 0 0,-1 0 0,1 0 0,0-1 0,-1 1 0,1-1 0,-1 0 0,0 1 0,1-1 0,-1 0 0,0-1 0,0 1 0,0 0 0,0 0 0,-1-1 0,1 1 0,-1-1 0,1 0 0,-1 1 0,0-1 0,0 0 0,0 0 0,0 0 0,0-4 0,3-25 0,-2-1 0,-3-44 0,0-2 0,2 51 0,1-37 0,17-107 0,-12 108 0,-4 30 0,-2 70 0,-2 854 0,-1-1038 0,9-218 0,-2 331 0,14-45 0,-12 54 0,-1 0 0,-1-1 0,2-49 0,-8 52 0,0 18 0,0 0 0,1 0 0,0 0 0,0 0 0,0 0 0,1 1 0,-1-1 0,2 0 0,-1 0 0,3-8 0,-3 14 0,0-1 0,0 0 0,1 1 0,-1-1 0,0 1 0,0-1 0,0 1 0,1-1 0,-1 1 0,0 0 0,1 0 0,-1-1 0,0 1 0,0 0 0,1 0 0,-1 1 0,0-1 0,1 0 0,-1 0 0,0 0 0,0 1 0,1-1 0,-1 1 0,0-1 0,0 1 0,0 0 0,1-1 0,-1 1 0,0 0 0,0 0 0,1 1 0,41 30 0,-38-28 0,89 75 0,127 97 0,-165-134 0,-39-28 0,0 0 0,2-2 0,-1 0 0,36 16 0,-33-19 0,-1 1 0,0 1 0,0 1 0,34 27 0,64 67 0,-95-84 0,-22-21 0,0 0 0,1 0 0,-1 1 0,0-1 0,0 0 0,0 1 0,0-1 0,0 1 0,0-1 0,0 1 0,-1-1 0,1 1 0,0-1 0,-1 1 0,1 0 0,-1 0 0,0-1 0,1 1 0,-1 0 0,0-1 0,0 1 0,0 0 0,-1 3 0,0-2 0,-1 0 0,1 0 0,0 0 0,-1-1 0,0 1 0,0 0 0,0-1 0,0 1 0,0-1 0,0 0 0,-1 0 0,-3 3 0,-11 6 0,0-1 0,0 0 0,-29 10 0,31-14 0,-54 27 0,-63 25 0,19-27 0,82-24 0,1 1 0,0 2 0,-44 19 0,31-7 0,15-10 0,1 2 0,1 1 0,1 2 0,-28 21 0,51-36 0,0 0 0,0 0 0,0-1 0,0 1 0,-1-1 0,1 0 0,0 1 0,-1-1 0,1 0 0,-1 0 0,1-1 0,-4 2 0,5-2 0,0-1 0,0 1 0,0 0 0,0 0 0,0-1 0,0 1 0,0 0 0,0-1 0,0 1 0,0-1 0,0 1 0,0-1 0,1 0 0,-1 1 0,0-1 0,0 0 0,1 0 0,-1 1 0,0-1 0,1 0 0,-1 0 0,1 0 0,-1 0 0,1 0 0,-1 0 0,1 0 0,0 0 0,0 0 0,-1 0 0,1 0 0,0 0 0,0 0 0,0 0 0,0-2 0,-1-16 0,1-1 0,0 0 0,2 1 0,0-1 0,1 1 0,1 0 0,1 0 0,1 0 0,9-23 0,-6 18 0,-1 0 0,-1 0 0,-1-1 0,-2 0 0,3-29 0,-2-15 0,28-137 0,-30 192 0,-3 10 0,1 0 0,0 1 0,0-1 0,0 0 0,0 1 0,0 0 0,1-1 0,0 1 0,3-6 0,-4 9 0,0-1 0,0 1 0,0-1 0,0 0 0,0 1 0,0 0 0,0-1 0,0 1 0,0 0 0,0 0 0,0-1 0,0 1 0,0 0 0,1 0 0,-1 0 0,0 0 0,0 0 0,0 1 0,0-1 0,0 0 0,0 0 0,0 1 0,0-1 0,0 1 0,0-1 0,0 1 0,0-1 0,0 1 0,0-1 0,0 1 0,0 0 0,0 0 0,-1 0 0,1-1 0,0 1 0,0 2 0,72 54 0,131 82 0,-188-130 0,0-1 0,0 0 0,1-1 0,0-1 0,33 7 0,-49-13 0,0 0 0,1 0 0,-1 1 0,1-1 0,-1 0 0,0 1 0,1-1 0,-1 1 0,0-1 0,1 1 0,-1-1 0,0 1 0,0 0 0,0 0 0,1-1 0,-1 1 0,0 0 0,0 0 0,0 0 0,0 1 0,-1-1 0,1 0 0,0 0 0,1 2 0,-2-1 0,-1-1 0,1 1 0,0-1 0,0 1 0,-1-1 0,1 0 0,-1 1 0,1-1 0,-1 0 0,0 1 0,0-1 0,1 0 0,-1 1 0,0-1 0,0 0 0,0 0 0,0 0 0,-3 2 0,-9 7 0,0 0 0,-1 0 0,-16 7 0,22-12 0,-41 19 0,0-1 0,-86 26 0,133-48 0,0 0 0,0 0 0,0 0 0,0 0 0,0-1 0,0 1 0,0-1 0,0 0 0,0 1 0,0-1 0,0 0 0,0 0 0,0 0 0,0 0 0,0-1 0,-1 1 0,1-1 0,0 1 0,0-1 0,1 0 0,-1 1 0,0-1 0,0 0 0,0 0 0,0-1 0,1 1 0,-1 0 0,0 0 0,1-1 0,-1 1 0,1-1 0,0 0 0,-1 1 0,1-1 0,0 0 0,0 0 0,0 1 0,0-1 0,1 0 0,-1 0 0,0 0 0,1 0 0,-1 0 0,1 0 0,0-3 0,-1-3 0,1 0 0,-1 0 0,2 0 0,-1 1 0,1-1 0,1 0 0,-1 0 0,1 1 0,0-1 0,1 1 0,5-10 0,4-9 0,0 0 0,-2-1 0,11-45 0,-24 136 0,-7-34-227,-2 0-1,-1-1 1,-1 0-1,-2-1 1,-22 31-1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6F144-9A5A-4C19-9841-AA86F457125C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7C9EB-9578-4429-9158-7934B296F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83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05052" y="219278"/>
            <a:ext cx="4123690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64684-B5DE-4471-999D-A89FE7167EDE}" type="datetime1">
              <a:rPr lang="en-US" smtClean="0"/>
              <a:t>2/9/2023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96B8D-F1C7-4698-A670-934D1C094377}" type="datetime1">
              <a:rPr lang="en-US" smtClean="0"/>
              <a:t>2/9/2023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741FD-8C9F-4A96-83C6-F6C37F5110EC}" type="datetime1">
              <a:rPr lang="en-US" smtClean="0"/>
              <a:t>2/9/2023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A4857-787A-4808-B2E4-B31FE3774D3A}" type="datetime1">
              <a:rPr lang="en-US" smtClean="0"/>
              <a:t>2/9/2023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8F724-08DC-4554-8E21-4E36C1B4DF66}" type="datetime1">
              <a:rPr lang="en-US" smtClean="0"/>
              <a:t>2/9/2023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12192000" y="0"/>
                </a:moveTo>
                <a:lnTo>
                  <a:pt x="0" y="0"/>
                </a:lnTo>
                <a:lnTo>
                  <a:pt x="0" y="365760"/>
                </a:lnTo>
                <a:lnTo>
                  <a:pt x="12192000" y="36576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0" y="365760"/>
                </a:moveTo>
                <a:lnTo>
                  <a:pt x="12192000" y="365760"/>
                </a:lnTo>
                <a:lnTo>
                  <a:pt x="121920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826008" y="0"/>
                </a:moveTo>
                <a:lnTo>
                  <a:pt x="0" y="0"/>
                </a:lnTo>
                <a:lnTo>
                  <a:pt x="0" y="874776"/>
                </a:lnTo>
                <a:lnTo>
                  <a:pt x="826008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0" y="0"/>
                </a:moveTo>
                <a:lnTo>
                  <a:pt x="826008" y="0"/>
                </a:lnTo>
                <a:lnTo>
                  <a:pt x="0" y="8747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5052" y="219278"/>
            <a:ext cx="4349115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9228" y="1373504"/>
            <a:ext cx="9636760" cy="1946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4CACC-E5C9-450A-9E1E-54F34D7E32FD}" type="datetime1">
              <a:rPr lang="en-US" smtClean="0"/>
              <a:t>2/9/2023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s.montana.edu/pearsall/classes/spring2023/132/main.html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openxmlformats.org/officeDocument/2006/relationships/customXml" Target="../ink/ink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customXml" Target="../ink/ink3.xml"/><Relationship Id="rId10" Type="http://schemas.openxmlformats.org/officeDocument/2006/relationships/image" Target="../media/image10.png"/><Relationship Id="rId4" Type="http://schemas.openxmlformats.org/officeDocument/2006/relationships/image" Target="../media/image7.png"/><Relationship Id="rId9" Type="http://schemas.openxmlformats.org/officeDocument/2006/relationships/customXml" Target="../ink/ink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8.xml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.xml"/><Relationship Id="rId5" Type="http://schemas.openxmlformats.org/officeDocument/2006/relationships/image" Target="../media/image12.png"/><Relationship Id="rId4" Type="http://schemas.openxmlformats.org/officeDocument/2006/relationships/customXml" Target="../ink/ink6.xml"/><Relationship Id="rId9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ink/ink12.xml"/><Relationship Id="rId13" Type="http://schemas.openxmlformats.org/officeDocument/2006/relationships/image" Target="../media/image22.png"/><Relationship Id="rId18" Type="http://schemas.openxmlformats.org/officeDocument/2006/relationships/customXml" Target="../ink/ink17.xml"/><Relationship Id="rId3" Type="http://schemas.openxmlformats.org/officeDocument/2006/relationships/image" Target="../media/image17.png"/><Relationship Id="rId21" Type="http://schemas.openxmlformats.org/officeDocument/2006/relationships/image" Target="../media/image26.png"/><Relationship Id="rId7" Type="http://schemas.openxmlformats.org/officeDocument/2006/relationships/image" Target="../media/image19.png"/><Relationship Id="rId12" Type="http://schemas.openxmlformats.org/officeDocument/2006/relationships/customXml" Target="../ink/ink14.xml"/><Relationship Id="rId17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customXml" Target="../ink/ink16.xml"/><Relationship Id="rId20" Type="http://schemas.openxmlformats.org/officeDocument/2006/relationships/customXml" Target="../ink/ink1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1.xml"/><Relationship Id="rId11" Type="http://schemas.openxmlformats.org/officeDocument/2006/relationships/image" Target="../media/image21.png"/><Relationship Id="rId5" Type="http://schemas.openxmlformats.org/officeDocument/2006/relationships/image" Target="../media/image18.png"/><Relationship Id="rId15" Type="http://schemas.openxmlformats.org/officeDocument/2006/relationships/image" Target="../media/image23.png"/><Relationship Id="rId10" Type="http://schemas.openxmlformats.org/officeDocument/2006/relationships/customXml" Target="../ink/ink13.xml"/><Relationship Id="rId19" Type="http://schemas.openxmlformats.org/officeDocument/2006/relationships/image" Target="../media/image25.png"/><Relationship Id="rId4" Type="http://schemas.openxmlformats.org/officeDocument/2006/relationships/customXml" Target="../ink/ink10.xml"/><Relationship Id="rId9" Type="http://schemas.openxmlformats.org/officeDocument/2006/relationships/image" Target="../media/image20.png"/><Relationship Id="rId14" Type="http://schemas.openxmlformats.org/officeDocument/2006/relationships/customXml" Target="../ink/ink15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customXml" Target="../ink/ink24.xml"/><Relationship Id="rId18" Type="http://schemas.openxmlformats.org/officeDocument/2006/relationships/image" Target="../media/image34.png"/><Relationship Id="rId3" Type="http://schemas.openxmlformats.org/officeDocument/2006/relationships/customXml" Target="../ink/ink19.xml"/><Relationship Id="rId7" Type="http://schemas.openxmlformats.org/officeDocument/2006/relationships/customXml" Target="../ink/ink21.xml"/><Relationship Id="rId12" Type="http://schemas.openxmlformats.org/officeDocument/2006/relationships/image" Target="../media/image31.png"/><Relationship Id="rId17" Type="http://schemas.openxmlformats.org/officeDocument/2006/relationships/customXml" Target="../ink/ink26.xml"/><Relationship Id="rId2" Type="http://schemas.openxmlformats.org/officeDocument/2006/relationships/image" Target="../media/image1.png"/><Relationship Id="rId16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customXml" Target="../ink/ink23.xml"/><Relationship Id="rId5" Type="http://schemas.openxmlformats.org/officeDocument/2006/relationships/customXml" Target="../ink/ink20.xml"/><Relationship Id="rId15" Type="http://schemas.openxmlformats.org/officeDocument/2006/relationships/customXml" Target="../ink/ink25.xml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customXml" Target="../ink/ink22.xml"/><Relationship Id="rId1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3.png"/><Relationship Id="rId4" Type="http://schemas.openxmlformats.org/officeDocument/2006/relationships/customXml" Target="../ink/ink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990600"/>
            <a:ext cx="10896600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CSCI</a:t>
            </a:r>
            <a:r>
              <a:rPr sz="6000" b="1" spc="-2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132</a:t>
            </a: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sz="6000" b="1" spc="-20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6000" b="1" spc="-204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800" b="1" spc="-204" dirty="0">
                <a:latin typeface="Arial" panose="020B0604020202020204" pitchFamily="34" charset="0"/>
                <a:cs typeface="Arial" panose="020B0604020202020204" pitchFamily="34" charset="0"/>
              </a:rPr>
              <a:t>Basic Data Structures and Algorithms</a:t>
            </a:r>
            <a:endParaRPr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-6350" y="-6350"/>
            <a:ext cx="838835" cy="887730"/>
            <a:chOff x="-6350" y="-6350"/>
            <a:chExt cx="838835" cy="88773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7" name="object 7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826008" y="0"/>
                  </a:moveTo>
                  <a:lnTo>
                    <a:pt x="0" y="0"/>
                  </a:lnTo>
                  <a:lnTo>
                    <a:pt x="0" y="874776"/>
                  </a:lnTo>
                  <a:lnTo>
                    <a:pt x="826008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0" y="0"/>
                  </a:moveTo>
                  <a:lnTo>
                    <a:pt x="826008" y="0"/>
                  </a:lnTo>
                  <a:lnTo>
                    <a:pt x="0" y="87477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615252" y="2975947"/>
            <a:ext cx="617728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Calibri"/>
                <a:cs typeface="Calibri"/>
              </a:rPr>
              <a:t>OOP Conclusion, UML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200" y="5523188"/>
            <a:ext cx="11587785" cy="887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alibri"/>
                <a:cs typeface="Calibri"/>
              </a:rPr>
              <a:t>Reese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Pearsall </a:t>
            </a:r>
            <a:endParaRPr lang="en-US" sz="2800" spc="-20" dirty="0">
              <a:latin typeface="Calibri"/>
              <a:cs typeface="Calibri"/>
            </a:endParaRPr>
          </a:p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latin typeface="Calibri"/>
                <a:cs typeface="Calibri"/>
              </a:rPr>
              <a:t>Spring 2023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6A11AF-12F4-4CFA-946A-9D6E597DA2A6}"/>
              </a:ext>
            </a:extLst>
          </p:cNvPr>
          <p:cNvSpPr txBox="1"/>
          <p:nvPr/>
        </p:nvSpPr>
        <p:spPr>
          <a:xfrm>
            <a:off x="0" y="6503206"/>
            <a:ext cx="9829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1600" dirty="0">
                <a:solidFill>
                  <a:schemeClr val="bg1"/>
                </a:solidFill>
                <a:latin typeface="Calibri"/>
                <a:cs typeface="Calibri"/>
                <a:hlinkClick r:id="rId2"/>
              </a:rPr>
              <a:t>https://www.cs.montana.edu/pearsall/classes/spring2023/132/main.html</a:t>
            </a:r>
            <a:endParaRPr lang="en-US" sz="16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4FBB9C-E24D-3808-E2F6-648CFB44AAC2}"/>
              </a:ext>
            </a:extLst>
          </p:cNvPr>
          <p:cNvSpPr txBox="1"/>
          <p:nvPr/>
        </p:nvSpPr>
        <p:spPr>
          <a:xfrm>
            <a:off x="6759620" y="6511579"/>
            <a:ext cx="3268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*All images are stolen from the internet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FAC3B2-F6F7-821A-4B30-2756E3BBA100}"/>
              </a:ext>
            </a:extLst>
          </p:cNvPr>
          <p:cNvSpPr txBox="1"/>
          <p:nvPr/>
        </p:nvSpPr>
        <p:spPr>
          <a:xfrm>
            <a:off x="76200" y="381000"/>
            <a:ext cx="8610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 can use a </a:t>
            </a:r>
            <a:r>
              <a:rPr lang="en-US" sz="2800" b="1" dirty="0"/>
              <a:t>UML Class Diagram </a:t>
            </a:r>
            <a:r>
              <a:rPr lang="en-US" sz="2800" dirty="0"/>
              <a:t>to visualize the architecture of our Java classes</a:t>
            </a:r>
          </a:p>
        </p:txBody>
      </p:sp>
      <p:pic>
        <p:nvPicPr>
          <p:cNvPr id="3074" name="Picture 2" descr="UML Class Diagram Relationships | EdrawMax">
            <a:extLst>
              <a:ext uri="{FF2B5EF4-FFF2-40B4-BE49-F238E27FC236}">
                <a16:creationId xmlns:a16="http://schemas.microsoft.com/office/drawing/2014/main" id="{92E70483-F77F-CF03-BA3F-0504F713CB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76400"/>
            <a:ext cx="6707836" cy="4254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0B26317-EE39-D042-3C14-ED3C2FADC4F2}"/>
              </a:ext>
            </a:extLst>
          </p:cNvPr>
          <p:cNvSpPr txBox="1"/>
          <p:nvPr/>
        </p:nvSpPr>
        <p:spPr>
          <a:xfrm>
            <a:off x="7559040" y="1638300"/>
            <a:ext cx="432816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Each Java class is a box.</a:t>
            </a:r>
          </a:p>
          <a:p>
            <a:endParaRPr lang="en-US" sz="2800" dirty="0"/>
          </a:p>
          <a:p>
            <a:r>
              <a:rPr lang="en-US" sz="2800" dirty="0"/>
              <a:t>Each box has the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name of the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Attributes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operations/methods of the class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759B09-0002-3BD2-DDBF-A10C47BA4B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1025" y="6100325"/>
            <a:ext cx="5040143" cy="58155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D4A8872-E14A-9F24-BC9A-986A4A8B10E9}"/>
              </a:ext>
            </a:extLst>
          </p:cNvPr>
          <p:cNvSpPr txBox="1"/>
          <p:nvPr/>
        </p:nvSpPr>
        <p:spPr>
          <a:xfrm>
            <a:off x="3975036" y="5476063"/>
            <a:ext cx="5872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Public Method (+),       One argument,   Returns nothing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9F0EDC22-E001-356D-C7C6-28C0B597AF29}"/>
                  </a:ext>
                </a:extLst>
              </p14:cNvPr>
              <p14:cNvContentPartPr/>
              <p14:nvPr/>
            </p14:nvContentPartPr>
            <p14:xfrm>
              <a:off x="4561950" y="5790255"/>
              <a:ext cx="245520" cy="3340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9F0EDC22-E001-356D-C7C6-28C0B597AF2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552950" y="5781615"/>
                <a:ext cx="263160" cy="35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A0406799-6DB9-ADCE-E449-2E29DD78F413}"/>
                  </a:ext>
                </a:extLst>
              </p14:cNvPr>
              <p14:cNvContentPartPr/>
              <p14:nvPr/>
            </p14:nvContentPartPr>
            <p14:xfrm>
              <a:off x="7023270" y="5818695"/>
              <a:ext cx="225360" cy="25848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A0406799-6DB9-ADCE-E449-2E29DD78F41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014270" y="5810055"/>
                <a:ext cx="243000" cy="27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3E52C5BA-821D-99A6-A2FC-6E215B42BC6E}"/>
                  </a:ext>
                </a:extLst>
              </p14:cNvPr>
              <p14:cNvContentPartPr/>
              <p14:nvPr/>
            </p14:nvContentPartPr>
            <p14:xfrm>
              <a:off x="8722110" y="5831295"/>
              <a:ext cx="222120" cy="3027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3E52C5BA-821D-99A6-A2FC-6E215B42BC6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713470" y="5822295"/>
                <a:ext cx="239760" cy="32040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CCAFF38E-9F60-018D-1C8E-189304BD64F8}"/>
              </a:ext>
            </a:extLst>
          </p:cNvPr>
          <p:cNvSpPr txBox="1"/>
          <p:nvPr/>
        </p:nvSpPr>
        <p:spPr>
          <a:xfrm>
            <a:off x="636761" y="5581220"/>
            <a:ext cx="16914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+   =  public</a:t>
            </a:r>
          </a:p>
          <a:p>
            <a:pPr marL="285750" indent="-285750">
              <a:buFontTx/>
              <a:buChar char="-"/>
            </a:pPr>
            <a:r>
              <a:rPr lang="en-US" b="1" dirty="0"/>
              <a:t>=  private</a:t>
            </a:r>
          </a:p>
          <a:p>
            <a:r>
              <a:rPr lang="en-US" b="1" dirty="0"/>
              <a:t>#  = protected</a:t>
            </a:r>
          </a:p>
        </p:txBody>
      </p:sp>
    </p:spTree>
    <p:extLst>
      <p:ext uri="{BB962C8B-B14F-4D97-AF65-F5344CB8AC3E}">
        <p14:creationId xmlns:p14="http://schemas.microsoft.com/office/powerpoint/2010/main" val="4016412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</a:t>
            </a:fld>
            <a:endParaRPr lang="en-US" dirty="0"/>
          </a:p>
        </p:txBody>
      </p:sp>
      <p:pic>
        <p:nvPicPr>
          <p:cNvPr id="4098" name="Picture 2" descr="Inheritance Class Diagram - Software Ideas Modeler">
            <a:extLst>
              <a:ext uri="{FF2B5EF4-FFF2-40B4-BE49-F238E27FC236}">
                <a16:creationId xmlns:a16="http://schemas.microsoft.com/office/drawing/2014/main" id="{1950558C-DBCB-27E2-9A7D-2E707DC3FF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04800"/>
            <a:ext cx="7524750" cy="485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040AB71-883A-83BE-D602-BC92B9E6F3A2}"/>
              </a:ext>
            </a:extLst>
          </p:cNvPr>
          <p:cNvSpPr txBox="1"/>
          <p:nvPr/>
        </p:nvSpPr>
        <p:spPr>
          <a:xfrm>
            <a:off x="7010400" y="2890391"/>
            <a:ext cx="53856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Inheritance</a:t>
            </a:r>
            <a:r>
              <a:rPr lang="en-US" sz="3200" dirty="0"/>
              <a:t> is indicated by an open arrow 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02BF253-772A-2842-350C-6CF85E2D06D0}"/>
              </a:ext>
            </a:extLst>
          </p:cNvPr>
          <p:cNvGrpSpPr/>
          <p:nvPr/>
        </p:nvGrpSpPr>
        <p:grpSpPr>
          <a:xfrm>
            <a:off x="7391190" y="4171695"/>
            <a:ext cx="3656520" cy="832680"/>
            <a:chOff x="7391190" y="4171695"/>
            <a:chExt cx="3656520" cy="832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A27A936F-EE62-2477-1DCC-DA394F142B3E}"/>
                    </a:ext>
                  </a:extLst>
                </p14:cNvPr>
                <p14:cNvContentPartPr/>
                <p14:nvPr/>
              </p14:nvContentPartPr>
              <p14:xfrm>
                <a:off x="7391190" y="4485975"/>
                <a:ext cx="2660400" cy="1339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A27A936F-EE62-2477-1DCC-DA394F142B3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355190" y="4449975"/>
                  <a:ext cx="273204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16A7C482-BB30-A0CB-17A0-C5E20F8A0C99}"/>
                    </a:ext>
                  </a:extLst>
                </p14:cNvPr>
                <p14:cNvContentPartPr/>
                <p14:nvPr/>
              </p14:nvContentPartPr>
              <p14:xfrm>
                <a:off x="10134390" y="4219215"/>
                <a:ext cx="20160" cy="6012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16A7C482-BB30-A0CB-17A0-C5E20F8A0C9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098390" y="4183215"/>
                  <a:ext cx="91800" cy="67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5950BC8-8C47-2E2D-BA3B-7006E928A28D}"/>
                    </a:ext>
                  </a:extLst>
                </p14:cNvPr>
                <p14:cNvContentPartPr/>
                <p14:nvPr/>
              </p14:nvContentPartPr>
              <p14:xfrm>
                <a:off x="10107390" y="4171695"/>
                <a:ext cx="940320" cy="8326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5950BC8-8C47-2E2D-BA3B-7006E928A28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071750" y="4135695"/>
                  <a:ext cx="1011960" cy="904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9701404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12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15A0F0-BFEC-ACEF-7954-3962E98A2577}"/>
              </a:ext>
            </a:extLst>
          </p:cNvPr>
          <p:cNvSpPr/>
          <p:nvPr/>
        </p:nvSpPr>
        <p:spPr>
          <a:xfrm>
            <a:off x="533400" y="685800"/>
            <a:ext cx="2590800" cy="3962400"/>
          </a:xfrm>
          <a:prstGeom prst="rect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C13A060-4271-F45F-3AF9-52D9F702F2D5}"/>
              </a:ext>
            </a:extLst>
          </p:cNvPr>
          <p:cNvCxnSpPr>
            <a:cxnSpLocks/>
          </p:cNvCxnSpPr>
          <p:nvPr/>
        </p:nvCxnSpPr>
        <p:spPr>
          <a:xfrm>
            <a:off x="533400" y="1143000"/>
            <a:ext cx="2590800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064715F-9829-FB60-6FF4-5910B74A3AF5}"/>
              </a:ext>
            </a:extLst>
          </p:cNvPr>
          <p:cNvCxnSpPr>
            <a:cxnSpLocks/>
          </p:cNvCxnSpPr>
          <p:nvPr/>
        </p:nvCxnSpPr>
        <p:spPr>
          <a:xfrm>
            <a:off x="533400" y="2667000"/>
            <a:ext cx="2590800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9F960DF8-0BEC-6C59-D9FB-C679F413903C}"/>
              </a:ext>
            </a:extLst>
          </p:cNvPr>
          <p:cNvSpPr/>
          <p:nvPr/>
        </p:nvSpPr>
        <p:spPr>
          <a:xfrm>
            <a:off x="5334000" y="685800"/>
            <a:ext cx="2590800" cy="3962400"/>
          </a:xfrm>
          <a:prstGeom prst="rect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07DBBF8-DD8A-0CDD-FBEF-843FAE2B10C3}"/>
              </a:ext>
            </a:extLst>
          </p:cNvPr>
          <p:cNvCxnSpPr>
            <a:cxnSpLocks/>
          </p:cNvCxnSpPr>
          <p:nvPr/>
        </p:nvCxnSpPr>
        <p:spPr>
          <a:xfrm>
            <a:off x="5334000" y="1143000"/>
            <a:ext cx="2590800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9E7486A-D512-16DC-F0F9-9B75A39D237F}"/>
              </a:ext>
            </a:extLst>
          </p:cNvPr>
          <p:cNvCxnSpPr>
            <a:cxnSpLocks/>
          </p:cNvCxnSpPr>
          <p:nvPr/>
        </p:nvCxnSpPr>
        <p:spPr>
          <a:xfrm>
            <a:off x="5334000" y="2667000"/>
            <a:ext cx="2590800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1B10F16-626B-6BC5-8780-8A54A3CE05D4}"/>
              </a:ext>
            </a:extLst>
          </p:cNvPr>
          <p:cNvSpPr txBox="1"/>
          <p:nvPr/>
        </p:nvSpPr>
        <p:spPr>
          <a:xfrm>
            <a:off x="5959986" y="72973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PokerHand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6242684-9844-8729-9AB1-D6B568612116}"/>
              </a:ext>
            </a:extLst>
          </p:cNvPr>
          <p:cNvSpPr txBox="1"/>
          <p:nvPr/>
        </p:nvSpPr>
        <p:spPr>
          <a:xfrm>
            <a:off x="1447800" y="701159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Card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32017E1-C1A1-F751-138A-FA02B822B9CB}"/>
              </a:ext>
            </a:extLst>
          </p:cNvPr>
          <p:cNvCxnSpPr/>
          <p:nvPr/>
        </p:nvCxnSpPr>
        <p:spPr>
          <a:xfrm>
            <a:off x="3124200" y="2362200"/>
            <a:ext cx="22098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AD51494-3397-1DF1-8D53-50E7E35ED047}"/>
              </a:ext>
            </a:extLst>
          </p:cNvPr>
          <p:cNvSpPr txBox="1"/>
          <p:nvPr/>
        </p:nvSpPr>
        <p:spPr>
          <a:xfrm>
            <a:off x="529653" y="4947683"/>
            <a:ext cx="108606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An </a:t>
            </a:r>
            <a:r>
              <a:rPr lang="en-US" sz="2800" b="1" dirty="0"/>
              <a:t>association</a:t>
            </a:r>
            <a:r>
              <a:rPr lang="en-US" sz="2800" dirty="0"/>
              <a:t> is created when a class is referenced from another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83D28F3-D116-5F4D-832E-55161757AF2E}"/>
              </a:ext>
            </a:extLst>
          </p:cNvPr>
          <p:cNvCxnSpPr/>
          <p:nvPr/>
        </p:nvCxnSpPr>
        <p:spPr>
          <a:xfrm>
            <a:off x="9011067" y="1981200"/>
            <a:ext cx="2515597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A51259B-FBF6-CA8C-C1BF-28B4797A70F0}"/>
              </a:ext>
            </a:extLst>
          </p:cNvPr>
          <p:cNvSpPr txBox="1"/>
          <p:nvPr/>
        </p:nvSpPr>
        <p:spPr>
          <a:xfrm>
            <a:off x="8862069" y="2297668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Indicated by a normal line</a:t>
            </a:r>
          </a:p>
        </p:txBody>
      </p:sp>
      <p:sp>
        <p:nvSpPr>
          <p:cNvPr id="4096" name="TextBox 4095">
            <a:extLst>
              <a:ext uri="{FF2B5EF4-FFF2-40B4-BE49-F238E27FC236}">
                <a16:creationId xmlns:a16="http://schemas.microsoft.com/office/drawing/2014/main" id="{C8D2A7E2-523B-8E5D-A48C-88293BA9E91A}"/>
              </a:ext>
            </a:extLst>
          </p:cNvPr>
          <p:cNvSpPr txBox="1"/>
          <p:nvPr/>
        </p:nvSpPr>
        <p:spPr>
          <a:xfrm>
            <a:off x="9038392" y="3208246"/>
            <a:ext cx="2351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 by a normal arrow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097" name="Ink 4096">
                <a:extLst>
                  <a:ext uri="{FF2B5EF4-FFF2-40B4-BE49-F238E27FC236}">
                    <a16:creationId xmlns:a16="http://schemas.microsoft.com/office/drawing/2014/main" id="{FD3BE27A-F17B-FB3E-6CD9-BD9CB5B86F67}"/>
                  </a:ext>
                </a:extLst>
              </p14:cNvPr>
              <p14:cNvContentPartPr/>
              <p14:nvPr/>
            </p14:nvContentPartPr>
            <p14:xfrm>
              <a:off x="9096150" y="3709815"/>
              <a:ext cx="2241720" cy="401760"/>
            </p14:xfrm>
          </p:contentPart>
        </mc:Choice>
        <mc:Fallback>
          <p:pic>
            <p:nvPicPr>
              <p:cNvPr id="4097" name="Ink 4096">
                <a:extLst>
                  <a:ext uri="{FF2B5EF4-FFF2-40B4-BE49-F238E27FC236}">
                    <a16:creationId xmlns:a16="http://schemas.microsoft.com/office/drawing/2014/main" id="{FD3BE27A-F17B-FB3E-6CD9-BD9CB5B86F6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060150" y="3673815"/>
                <a:ext cx="2313360" cy="473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913834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13</a:t>
            </a:fld>
            <a:endParaRPr lang="en-US" dirty="0"/>
          </a:p>
        </p:txBody>
      </p:sp>
      <p:pic>
        <p:nvPicPr>
          <p:cNvPr id="5122" name="Picture 2" descr="How to show abstract class containing other classes in Java UML class  diagrams? - Stack Overflow">
            <a:extLst>
              <a:ext uri="{FF2B5EF4-FFF2-40B4-BE49-F238E27FC236}">
                <a16:creationId xmlns:a16="http://schemas.microsoft.com/office/drawing/2014/main" id="{8A12E6BD-9FEF-A460-BEF9-FEF53F8F22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336"/>
          <a:stretch/>
        </p:blipFill>
        <p:spPr bwMode="auto">
          <a:xfrm>
            <a:off x="19050" y="1847672"/>
            <a:ext cx="8518779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rrow: Down 1">
            <a:extLst>
              <a:ext uri="{FF2B5EF4-FFF2-40B4-BE49-F238E27FC236}">
                <a16:creationId xmlns:a16="http://schemas.microsoft.com/office/drawing/2014/main" id="{E3B6340F-A9FE-2826-4975-BA92DB630672}"/>
              </a:ext>
            </a:extLst>
          </p:cNvPr>
          <p:cNvSpPr/>
          <p:nvPr/>
        </p:nvSpPr>
        <p:spPr>
          <a:xfrm rot="2809572">
            <a:off x="2045209" y="1497922"/>
            <a:ext cx="685800" cy="83820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A087139E-B98C-B054-DCE0-542E6EB15EC3}"/>
              </a:ext>
            </a:extLst>
          </p:cNvPr>
          <p:cNvSpPr/>
          <p:nvPr/>
        </p:nvSpPr>
        <p:spPr>
          <a:xfrm rot="2809572">
            <a:off x="6693410" y="1428572"/>
            <a:ext cx="685800" cy="83820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5A3251-9FB1-5B0C-DC95-6F12C8A88C6A}"/>
              </a:ext>
            </a:extLst>
          </p:cNvPr>
          <p:cNvSpPr txBox="1"/>
          <p:nvPr/>
        </p:nvSpPr>
        <p:spPr>
          <a:xfrm>
            <a:off x="8247648" y="1328738"/>
            <a:ext cx="3751348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Abstract classes are indicated by </a:t>
            </a:r>
          </a:p>
          <a:p>
            <a:endParaRPr lang="en-US" dirty="0"/>
          </a:p>
          <a:p>
            <a:r>
              <a:rPr lang="en-US" sz="4000" b="1" dirty="0"/>
              <a:t>&lt;&lt; Abstract &gt;&gt;</a:t>
            </a:r>
          </a:p>
        </p:txBody>
      </p:sp>
    </p:spTree>
    <p:extLst>
      <p:ext uri="{BB962C8B-B14F-4D97-AF65-F5344CB8AC3E}">
        <p14:creationId xmlns:p14="http://schemas.microsoft.com/office/powerpoint/2010/main" val="4063740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14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5E7FABC-70FE-E9EF-18C9-FD4D7D9381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457200"/>
            <a:ext cx="6505575" cy="48291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DE72255-8970-229C-B62A-2DC7776259D1}"/>
              </a:ext>
            </a:extLst>
          </p:cNvPr>
          <p:cNvSpPr txBox="1"/>
          <p:nvPr/>
        </p:nvSpPr>
        <p:spPr>
          <a:xfrm>
            <a:off x="7355804" y="533400"/>
            <a:ext cx="388119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Interfaces are indicated by </a:t>
            </a:r>
          </a:p>
          <a:p>
            <a:endParaRPr lang="en-US" sz="2400" dirty="0"/>
          </a:p>
          <a:p>
            <a:r>
              <a:rPr lang="en-US" sz="4000" b="1" dirty="0"/>
              <a:t>&lt;&lt;interface&gt;&gt;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DF03B1-001B-120C-3954-2DE8B597EDEF}"/>
              </a:ext>
            </a:extLst>
          </p:cNvPr>
          <p:cNvSpPr txBox="1"/>
          <p:nvPr/>
        </p:nvSpPr>
        <p:spPr>
          <a:xfrm>
            <a:off x="7374854" y="3048000"/>
            <a:ext cx="38811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Implementing an interface is a </a:t>
            </a:r>
            <a:r>
              <a:rPr lang="en-US" sz="2400" b="1" dirty="0"/>
              <a:t>realization</a:t>
            </a:r>
            <a:r>
              <a:rPr lang="en-US" sz="2400" dirty="0"/>
              <a:t> relationship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90F2B1CF-449E-7DB2-43F7-CE9EF4853A0D}"/>
                  </a:ext>
                </a:extLst>
              </p14:cNvPr>
              <p14:cNvContentPartPr/>
              <p14:nvPr/>
            </p14:nvContentPartPr>
            <p14:xfrm>
              <a:off x="7143510" y="4866855"/>
              <a:ext cx="117720" cy="183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90F2B1CF-449E-7DB2-43F7-CE9EF4853A0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07510" y="4830855"/>
                <a:ext cx="189360" cy="9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0688B715-FE0D-79A6-CDA4-6B5DCD36A18E}"/>
                  </a:ext>
                </a:extLst>
              </p14:cNvPr>
              <p14:cNvContentPartPr/>
              <p14:nvPr/>
            </p14:nvContentPartPr>
            <p14:xfrm>
              <a:off x="7619790" y="4914735"/>
              <a:ext cx="231480" cy="3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0688B715-FE0D-79A6-CDA4-6B5DCD36A18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583790" y="4878735"/>
                <a:ext cx="303120" cy="72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7D6E1078-C910-52C6-43C0-F3675A466CD3}"/>
              </a:ext>
            </a:extLst>
          </p:cNvPr>
          <p:cNvGrpSpPr/>
          <p:nvPr/>
        </p:nvGrpSpPr>
        <p:grpSpPr>
          <a:xfrm>
            <a:off x="8229270" y="4628895"/>
            <a:ext cx="3404520" cy="896400"/>
            <a:chOff x="8229270" y="4628895"/>
            <a:chExt cx="3404520" cy="896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33CC3ED6-37A2-CE8D-4963-C6B054AF36A0}"/>
                    </a:ext>
                  </a:extLst>
                </p14:cNvPr>
                <p14:cNvContentPartPr/>
                <p14:nvPr/>
              </p14:nvContentPartPr>
              <p14:xfrm>
                <a:off x="8229270" y="4923735"/>
                <a:ext cx="290160" cy="104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33CC3ED6-37A2-CE8D-4963-C6B054AF36A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193270" y="4887735"/>
                  <a:ext cx="36180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D69BD31-4A78-0BF1-5E0D-D1BA7F4C6C37}"/>
                    </a:ext>
                  </a:extLst>
                </p14:cNvPr>
                <p14:cNvContentPartPr/>
                <p14:nvPr/>
              </p14:nvContentPartPr>
              <p14:xfrm>
                <a:off x="8867550" y="4914735"/>
                <a:ext cx="234000" cy="3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D69BD31-4A78-0BF1-5E0D-D1BA7F4C6C3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831550" y="4878735"/>
                  <a:ext cx="30564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5E217522-B67D-3F3A-47EA-23B793D69456}"/>
                    </a:ext>
                  </a:extLst>
                </p14:cNvPr>
                <p14:cNvContentPartPr/>
                <p14:nvPr/>
              </p14:nvContentPartPr>
              <p14:xfrm>
                <a:off x="9429510" y="4924095"/>
                <a:ext cx="268560" cy="3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5E217522-B67D-3F3A-47EA-23B793D6945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393510" y="4888095"/>
                  <a:ext cx="3402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E51E6DBB-08DD-C80B-C867-6284E95C121A}"/>
                    </a:ext>
                  </a:extLst>
                </p14:cNvPr>
                <p14:cNvContentPartPr/>
                <p14:nvPr/>
              </p14:nvContentPartPr>
              <p14:xfrm>
                <a:off x="10038990" y="4924095"/>
                <a:ext cx="199440" cy="3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E51E6DBB-08DD-C80B-C867-6284E95C121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0002990" y="4888095"/>
                  <a:ext cx="27108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D6B7F8B-E580-7A05-0015-1F51D013CB2A}"/>
                    </a:ext>
                  </a:extLst>
                </p14:cNvPr>
                <p14:cNvContentPartPr/>
                <p14:nvPr/>
              </p14:nvContentPartPr>
              <p14:xfrm>
                <a:off x="10591590" y="4943175"/>
                <a:ext cx="333720" cy="3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D6B7F8B-E580-7A05-0015-1F51D013CB2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0555590" y="4907175"/>
                  <a:ext cx="40536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D3F7497-918F-54E3-C353-E97E1FEF1BFC}"/>
                    </a:ext>
                  </a:extLst>
                </p14:cNvPr>
                <p14:cNvContentPartPr/>
                <p14:nvPr/>
              </p14:nvContentPartPr>
              <p14:xfrm>
                <a:off x="11028990" y="4657335"/>
                <a:ext cx="22680" cy="5526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D3F7497-918F-54E3-C353-E97E1FEF1BF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992990" y="4621335"/>
                  <a:ext cx="94320" cy="62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2E59F839-48EA-830A-56EF-0AC2076F977B}"/>
                    </a:ext>
                  </a:extLst>
                </p14:cNvPr>
                <p14:cNvContentPartPr/>
                <p14:nvPr/>
              </p14:nvContentPartPr>
              <p14:xfrm>
                <a:off x="11077230" y="4628895"/>
                <a:ext cx="556560" cy="8964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2E59F839-48EA-830A-56EF-0AC2076F977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1041230" y="4592895"/>
                  <a:ext cx="628200" cy="968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6165579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15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61651E5-E65F-FDCF-571E-0E16B3509E1F}"/>
              </a:ext>
            </a:extLst>
          </p:cNvPr>
          <p:cNvSpPr/>
          <p:nvPr/>
        </p:nvSpPr>
        <p:spPr>
          <a:xfrm>
            <a:off x="4343400" y="228600"/>
            <a:ext cx="2743200" cy="9986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4F8B30-09C2-517A-1F44-80B30975295D}"/>
              </a:ext>
            </a:extLst>
          </p:cNvPr>
          <p:cNvSpPr/>
          <p:nvPr/>
        </p:nvSpPr>
        <p:spPr>
          <a:xfrm>
            <a:off x="4343400" y="1234592"/>
            <a:ext cx="2743200" cy="9070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B277CF5-93CD-6414-C9F6-581B86DBC8B9}"/>
              </a:ext>
            </a:extLst>
          </p:cNvPr>
          <p:cNvSpPr/>
          <p:nvPr/>
        </p:nvSpPr>
        <p:spPr>
          <a:xfrm>
            <a:off x="263529" y="3906028"/>
            <a:ext cx="2743200" cy="9986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0BCF676-88B2-E162-0374-5E88B828BF95}"/>
              </a:ext>
            </a:extLst>
          </p:cNvPr>
          <p:cNvSpPr/>
          <p:nvPr/>
        </p:nvSpPr>
        <p:spPr>
          <a:xfrm>
            <a:off x="263529" y="4912020"/>
            <a:ext cx="2743200" cy="9070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88D6A64-B05F-75A7-F5E6-61FEB5EAA7AC}"/>
              </a:ext>
            </a:extLst>
          </p:cNvPr>
          <p:cNvSpPr/>
          <p:nvPr/>
        </p:nvSpPr>
        <p:spPr>
          <a:xfrm>
            <a:off x="4225929" y="3873944"/>
            <a:ext cx="2743200" cy="9986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6EA6A19-800D-0154-F03B-A8502AD7C756}"/>
              </a:ext>
            </a:extLst>
          </p:cNvPr>
          <p:cNvSpPr/>
          <p:nvPr/>
        </p:nvSpPr>
        <p:spPr>
          <a:xfrm>
            <a:off x="4225929" y="4879936"/>
            <a:ext cx="2743200" cy="9070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44B74CE-5FA6-8E98-8D5A-346DE841D0B0}"/>
              </a:ext>
            </a:extLst>
          </p:cNvPr>
          <p:cNvSpPr/>
          <p:nvPr/>
        </p:nvSpPr>
        <p:spPr>
          <a:xfrm>
            <a:off x="8915400" y="1691185"/>
            <a:ext cx="2743200" cy="9986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748255D-C6CD-A952-83C2-6BFCF8284040}"/>
              </a:ext>
            </a:extLst>
          </p:cNvPr>
          <p:cNvSpPr/>
          <p:nvPr/>
        </p:nvSpPr>
        <p:spPr>
          <a:xfrm>
            <a:off x="8915400" y="2697177"/>
            <a:ext cx="2743200" cy="9070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A567E72-D640-EF29-5F3A-64E68A52E88A}"/>
              </a:ext>
            </a:extLst>
          </p:cNvPr>
          <p:cNvSpPr/>
          <p:nvPr/>
        </p:nvSpPr>
        <p:spPr>
          <a:xfrm>
            <a:off x="8991600" y="5258900"/>
            <a:ext cx="2438400" cy="5835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3C214CE-4DCC-0D52-ACF4-79DA24ECFD5A}"/>
              </a:ext>
            </a:extLst>
          </p:cNvPr>
          <p:cNvSpPr/>
          <p:nvPr/>
        </p:nvSpPr>
        <p:spPr>
          <a:xfrm>
            <a:off x="8987589" y="5849786"/>
            <a:ext cx="2438400" cy="5299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87DEC6D-A5E9-FE94-7BAF-428D921C9FF3}"/>
              </a:ext>
            </a:extLst>
          </p:cNvPr>
          <p:cNvSpPr txBox="1"/>
          <p:nvPr/>
        </p:nvSpPr>
        <p:spPr>
          <a:xfrm>
            <a:off x="5136399" y="-91275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Employee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06629F5-E4E5-3FF4-D174-625EB5FD4151}"/>
              </a:ext>
            </a:extLst>
          </p:cNvPr>
          <p:cNvSpPr txBox="1"/>
          <p:nvPr/>
        </p:nvSpPr>
        <p:spPr>
          <a:xfrm>
            <a:off x="10386" y="3542267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Salesperson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95CEDD6-5A2B-CA63-130C-22955E37A095}"/>
              </a:ext>
            </a:extLst>
          </p:cNvPr>
          <p:cNvSpPr txBox="1"/>
          <p:nvPr/>
        </p:nvSpPr>
        <p:spPr>
          <a:xfrm>
            <a:off x="4106458" y="3542267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Accountant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1566C73-B596-17E0-9407-A3DE429C8CB6}"/>
              </a:ext>
            </a:extLst>
          </p:cNvPr>
          <p:cNvSpPr txBox="1"/>
          <p:nvPr/>
        </p:nvSpPr>
        <p:spPr>
          <a:xfrm>
            <a:off x="8915400" y="1365462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Programmer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A5D04FB-216E-2213-0B90-A636B20EAF53}"/>
              </a:ext>
            </a:extLst>
          </p:cNvPr>
          <p:cNvSpPr txBox="1"/>
          <p:nvPr/>
        </p:nvSpPr>
        <p:spPr>
          <a:xfrm>
            <a:off x="8182268" y="4896341"/>
            <a:ext cx="219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ProgrammerIntern</a:t>
            </a:r>
            <a:endParaRPr lang="en-US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9855107-71F8-04AF-ED5D-9D01F3CD2922}"/>
              </a:ext>
            </a:extLst>
          </p:cNvPr>
          <p:cNvSpPr txBox="1"/>
          <p:nvPr/>
        </p:nvSpPr>
        <p:spPr>
          <a:xfrm>
            <a:off x="4320131" y="254254"/>
            <a:ext cx="21146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#name (String)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#emp_id (int)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#salary (int)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EEFEA1D-A447-CE4C-F1BD-65DEFD5AFC56}"/>
              </a:ext>
            </a:extLst>
          </p:cNvPr>
          <p:cNvSpPr txBox="1"/>
          <p:nvPr/>
        </p:nvSpPr>
        <p:spPr>
          <a:xfrm>
            <a:off x="4312110" y="1203238"/>
            <a:ext cx="18389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getSalary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7E1B46D-9A72-1BBF-77AA-2817ED787D6A}"/>
              </a:ext>
            </a:extLst>
          </p:cNvPr>
          <p:cNvSpPr txBox="1"/>
          <p:nvPr/>
        </p:nvSpPr>
        <p:spPr>
          <a:xfrm>
            <a:off x="263529" y="3944422"/>
            <a:ext cx="2803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 commission  (int)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FAE3C91-1C4A-7CD9-74EE-FB31F614630C}"/>
              </a:ext>
            </a:extLst>
          </p:cNvPr>
          <p:cNvSpPr txBox="1"/>
          <p:nvPr/>
        </p:nvSpPr>
        <p:spPr>
          <a:xfrm>
            <a:off x="263528" y="4966924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getCommission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DD5F9A0-DEBB-7D5F-E094-C625FCC008D4}"/>
              </a:ext>
            </a:extLst>
          </p:cNvPr>
          <p:cNvSpPr txBox="1"/>
          <p:nvPr/>
        </p:nvSpPr>
        <p:spPr>
          <a:xfrm>
            <a:off x="4225930" y="3872792"/>
            <a:ext cx="2666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cpa_grade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(char)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18A2A6A-E925-ABB2-CAE6-820F4BA9430B}"/>
              </a:ext>
            </a:extLst>
          </p:cNvPr>
          <p:cNvSpPr txBox="1"/>
          <p:nvPr/>
        </p:nvSpPr>
        <p:spPr>
          <a:xfrm>
            <a:off x="4225929" y="4895294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getCpaGrade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192CD8A-0D70-0DC4-FA44-22DB4246A651}"/>
              </a:ext>
            </a:extLst>
          </p:cNvPr>
          <p:cNvSpPr txBox="1"/>
          <p:nvPr/>
        </p:nvSpPr>
        <p:spPr>
          <a:xfrm>
            <a:off x="8925684" y="1729579"/>
            <a:ext cx="2803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-language  (String)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FDDEF27-2CD2-1770-5169-E83FCECEA8F3}"/>
              </a:ext>
            </a:extLst>
          </p:cNvPr>
          <p:cNvSpPr txBox="1"/>
          <p:nvPr/>
        </p:nvSpPr>
        <p:spPr>
          <a:xfrm>
            <a:off x="8925683" y="2752081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getLanguage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11AE43B-ACE2-FCEA-5D9D-4F9830EBC229}"/>
              </a:ext>
            </a:extLst>
          </p:cNvPr>
          <p:cNvSpPr txBox="1"/>
          <p:nvPr/>
        </p:nvSpPr>
        <p:spPr>
          <a:xfrm>
            <a:off x="9000254" y="5292103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-school  (String)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BD58D20-567F-E9A1-E46F-4096573A4D85}"/>
              </a:ext>
            </a:extLst>
          </p:cNvPr>
          <p:cNvSpPr txBox="1"/>
          <p:nvPr/>
        </p:nvSpPr>
        <p:spPr>
          <a:xfrm>
            <a:off x="9000254" y="5863838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getSchool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75568245-E175-85D6-3326-B759107A9129}"/>
                  </a:ext>
                </a:extLst>
              </p14:cNvPr>
              <p14:cNvContentPartPr/>
              <p14:nvPr/>
            </p14:nvContentPartPr>
            <p14:xfrm>
              <a:off x="1657110" y="3235335"/>
              <a:ext cx="1608840" cy="56484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75568245-E175-85D6-3326-B759107A912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39110" y="3217695"/>
                <a:ext cx="1644480" cy="60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9E5B67E6-4F34-55F4-C441-42B410ED03E0}"/>
                  </a:ext>
                </a:extLst>
              </p14:cNvPr>
              <p14:cNvContentPartPr/>
              <p14:nvPr/>
            </p14:nvContentPartPr>
            <p14:xfrm>
              <a:off x="5285550" y="2142735"/>
              <a:ext cx="353160" cy="32544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9E5B67E6-4F34-55F4-C441-42B410ED03E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267550" y="2124735"/>
                <a:ext cx="388800" cy="36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4C6A4CD6-9CA1-B61B-85CE-FA2DED067B45}"/>
                  </a:ext>
                </a:extLst>
              </p14:cNvPr>
              <p14:cNvContentPartPr/>
              <p14:nvPr/>
            </p14:nvContentPartPr>
            <p14:xfrm>
              <a:off x="5254590" y="2133375"/>
              <a:ext cx="730800" cy="41112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4C6A4CD6-9CA1-B61B-85CE-FA2DED067B4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236590" y="2115375"/>
                <a:ext cx="766440" cy="44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B88E058A-B53C-DA83-C08E-C3F59293CFB5}"/>
                  </a:ext>
                </a:extLst>
              </p14:cNvPr>
              <p14:cNvContentPartPr/>
              <p14:nvPr/>
            </p14:nvContentPartPr>
            <p14:xfrm>
              <a:off x="5561310" y="2552415"/>
              <a:ext cx="21600" cy="128520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B88E058A-B53C-DA83-C08E-C3F59293CFB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543670" y="2534415"/>
                <a:ext cx="57240" cy="132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77027F7C-DC06-ED82-87A2-FE7BBBED3EBE}"/>
                  </a:ext>
                </a:extLst>
              </p14:cNvPr>
              <p14:cNvContentPartPr/>
              <p14:nvPr/>
            </p14:nvContentPartPr>
            <p14:xfrm>
              <a:off x="3266670" y="3218415"/>
              <a:ext cx="2285280" cy="5904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77027F7C-DC06-ED82-87A2-FE7BBBED3EB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248670" y="3200775"/>
                <a:ext cx="2320920" cy="9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5742085E-FE3C-4398-8524-894FCADC4670}"/>
                  </a:ext>
                </a:extLst>
              </p14:cNvPr>
              <p14:cNvContentPartPr/>
              <p14:nvPr/>
            </p14:nvContentPartPr>
            <p14:xfrm>
              <a:off x="5600550" y="2428575"/>
              <a:ext cx="3286440" cy="80460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5742085E-FE3C-4398-8524-894FCADC4670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582910" y="2410575"/>
                <a:ext cx="3322080" cy="84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5E8558AF-9C64-BFED-0FBB-75CB23E88E85}"/>
                  </a:ext>
                </a:extLst>
              </p14:cNvPr>
              <p14:cNvContentPartPr/>
              <p14:nvPr/>
            </p14:nvContentPartPr>
            <p14:xfrm>
              <a:off x="10221510" y="3609375"/>
              <a:ext cx="665640" cy="38268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5E8558AF-9C64-BFED-0FBB-75CB23E88E85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0203510" y="3591735"/>
                <a:ext cx="701280" cy="41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B6E21B01-9DD3-8BCA-5EE9-12026BC567BC}"/>
                  </a:ext>
                </a:extLst>
              </p14:cNvPr>
              <p14:cNvContentPartPr/>
              <p14:nvPr/>
            </p14:nvContentPartPr>
            <p14:xfrm>
              <a:off x="10487910" y="4000335"/>
              <a:ext cx="37800" cy="123732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B6E21B01-9DD3-8BCA-5EE9-12026BC567BC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0469910" y="3982335"/>
                <a:ext cx="73440" cy="1272960"/>
              </a:xfrm>
              <a:prstGeom prst="rect">
                <a:avLst/>
              </a:prstGeom>
            </p:spPr>
          </p:pic>
        </mc:Fallback>
      </mc:AlternateContent>
      <p:sp>
        <p:nvSpPr>
          <p:cNvPr id="71" name="TextBox 70">
            <a:extLst>
              <a:ext uri="{FF2B5EF4-FFF2-40B4-BE49-F238E27FC236}">
                <a16:creationId xmlns:a16="http://schemas.microsoft.com/office/drawing/2014/main" id="{4DFF2C8E-F8AC-F749-2D84-78CB14423824}"/>
              </a:ext>
            </a:extLst>
          </p:cNvPr>
          <p:cNvSpPr txBox="1"/>
          <p:nvPr/>
        </p:nvSpPr>
        <p:spPr>
          <a:xfrm>
            <a:off x="213701" y="228600"/>
            <a:ext cx="34211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Basic UML Example</a:t>
            </a:r>
          </a:p>
        </p:txBody>
      </p:sp>
    </p:spTree>
    <p:extLst>
      <p:ext uri="{BB962C8B-B14F-4D97-AF65-F5344CB8AC3E}">
        <p14:creationId xmlns:p14="http://schemas.microsoft.com/office/powerpoint/2010/main" val="171782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B64BF4-6069-F4DD-469C-9B107CA421BC}"/>
              </a:ext>
            </a:extLst>
          </p:cNvPr>
          <p:cNvSpPr txBox="1"/>
          <p:nvPr/>
        </p:nvSpPr>
        <p:spPr>
          <a:xfrm>
            <a:off x="76200" y="76200"/>
            <a:ext cx="24961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Announcements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930C79-CA28-F555-10AD-781718DF58DF}"/>
              </a:ext>
            </a:extLst>
          </p:cNvPr>
          <p:cNvSpPr txBox="1"/>
          <p:nvPr/>
        </p:nvSpPr>
        <p:spPr>
          <a:xfrm>
            <a:off x="1143000" y="1371600"/>
            <a:ext cx="853786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Program 1 due </a:t>
            </a:r>
            <a:r>
              <a:rPr lang="en-US" sz="2400" b="1" dirty="0"/>
              <a:t>SUNDAY </a:t>
            </a:r>
            <a:r>
              <a:rPr lang="en-US" sz="2400" dirty="0"/>
              <a:t>at 11:59 PM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If you worked with a partner, make sure you clearly indicate that in your submission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n-US" sz="2400" dirty="0"/>
              <a:t>Lab 4 due </a:t>
            </a:r>
            <a:r>
              <a:rPr lang="en-US" sz="2400" b="1" dirty="0"/>
              <a:t>TUESDAY</a:t>
            </a:r>
            <a:r>
              <a:rPr lang="en-US" sz="2400" dirty="0"/>
              <a:t> at 11:59 PM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Interfaces. We will talk more about it on Monday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64684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E07D3F-C200-98DD-B76C-68AE13A9AED6}"/>
              </a:ext>
            </a:extLst>
          </p:cNvPr>
          <p:cNvSpPr txBox="1"/>
          <p:nvPr/>
        </p:nvSpPr>
        <p:spPr>
          <a:xfrm>
            <a:off x="228600" y="146315"/>
            <a:ext cx="9220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Inheritance</a:t>
            </a:r>
            <a:r>
              <a:rPr lang="en-US" sz="2800" dirty="0"/>
              <a:t> is a mechanism in Java that allows for a class to acquire </a:t>
            </a:r>
            <a:r>
              <a:rPr lang="en-US" sz="2800" u="sng" dirty="0"/>
              <a:t>instance fields </a:t>
            </a:r>
            <a:r>
              <a:rPr lang="en-US" sz="2800" dirty="0"/>
              <a:t>and </a:t>
            </a:r>
            <a:r>
              <a:rPr lang="en-US" sz="2800" u="sng" dirty="0"/>
              <a:t>methods</a:t>
            </a:r>
            <a:r>
              <a:rPr lang="en-US" sz="2800" dirty="0"/>
              <a:t> from another class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0B2E7-8634-3734-9B79-2B60D4C97143}"/>
              </a:ext>
            </a:extLst>
          </p:cNvPr>
          <p:cNvSpPr txBox="1"/>
          <p:nvPr/>
        </p:nvSpPr>
        <p:spPr>
          <a:xfrm>
            <a:off x="304800" y="1814030"/>
            <a:ext cx="846577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Programmer </a:t>
            </a:r>
            <a:r>
              <a:rPr lang="en-US" sz="2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Employee {</a:t>
            </a:r>
          </a:p>
          <a:p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endParaRPr lang="en-US" sz="28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endParaRPr lang="en-US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47DF2F-6A11-6832-D45D-B00B587CEDAA}"/>
              </a:ext>
            </a:extLst>
          </p:cNvPr>
          <p:cNvSpPr txBox="1"/>
          <p:nvPr/>
        </p:nvSpPr>
        <p:spPr>
          <a:xfrm>
            <a:off x="445168" y="3589231"/>
            <a:ext cx="8991600" cy="8309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Inheritance is great when you have </a:t>
            </a:r>
            <a:r>
              <a:rPr lang="en-US" sz="2400" b="1" dirty="0"/>
              <a:t>shared</a:t>
            </a:r>
            <a:r>
              <a:rPr lang="en-US" sz="2400" dirty="0"/>
              <a:t> attributes and methods across different classes</a:t>
            </a:r>
          </a:p>
        </p:txBody>
      </p:sp>
    </p:spTree>
    <p:extLst>
      <p:ext uri="{BB962C8B-B14F-4D97-AF65-F5344CB8AC3E}">
        <p14:creationId xmlns:p14="http://schemas.microsoft.com/office/powerpoint/2010/main" val="14914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E07D3F-C200-98DD-B76C-68AE13A9AED6}"/>
              </a:ext>
            </a:extLst>
          </p:cNvPr>
          <p:cNvSpPr txBox="1"/>
          <p:nvPr/>
        </p:nvSpPr>
        <p:spPr>
          <a:xfrm>
            <a:off x="228600" y="146315"/>
            <a:ext cx="9220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Inheritance</a:t>
            </a:r>
            <a:r>
              <a:rPr lang="en-US" sz="2800" dirty="0"/>
              <a:t> is a mechanism in Java that allows for a class to acquire </a:t>
            </a:r>
            <a:r>
              <a:rPr lang="en-US" sz="2800" u="sng" dirty="0"/>
              <a:t>instance fields </a:t>
            </a:r>
            <a:r>
              <a:rPr lang="en-US" sz="2800" dirty="0"/>
              <a:t>and </a:t>
            </a:r>
            <a:r>
              <a:rPr lang="en-US" sz="2800" u="sng" dirty="0"/>
              <a:t>methods</a:t>
            </a:r>
            <a:r>
              <a:rPr lang="en-US" sz="2800" dirty="0"/>
              <a:t> from another class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0B2E7-8634-3734-9B79-2B60D4C97143}"/>
              </a:ext>
            </a:extLst>
          </p:cNvPr>
          <p:cNvSpPr txBox="1"/>
          <p:nvPr/>
        </p:nvSpPr>
        <p:spPr>
          <a:xfrm>
            <a:off x="304800" y="1814030"/>
            <a:ext cx="846577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Programmer </a:t>
            </a:r>
            <a:r>
              <a:rPr lang="en-US" sz="2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Employee {</a:t>
            </a:r>
          </a:p>
          <a:p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endParaRPr lang="en-US" sz="28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endParaRPr lang="en-US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47DF2F-6A11-6832-D45D-B00B587CEDAA}"/>
              </a:ext>
            </a:extLst>
          </p:cNvPr>
          <p:cNvSpPr txBox="1"/>
          <p:nvPr/>
        </p:nvSpPr>
        <p:spPr>
          <a:xfrm>
            <a:off x="429126" y="3352800"/>
            <a:ext cx="8991600" cy="8309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Inheritance is great when you have </a:t>
            </a:r>
            <a:r>
              <a:rPr lang="en-US" sz="2400" b="1" dirty="0"/>
              <a:t>shared</a:t>
            </a:r>
            <a:r>
              <a:rPr lang="en-US" sz="2400" dirty="0"/>
              <a:t> attributes and methods across different classes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0DF696-318D-C9F4-31DD-6A39839C8208}"/>
              </a:ext>
            </a:extLst>
          </p:cNvPr>
          <p:cNvSpPr txBox="1"/>
          <p:nvPr/>
        </p:nvSpPr>
        <p:spPr>
          <a:xfrm>
            <a:off x="304800" y="4635717"/>
            <a:ext cx="649408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p</a:t>
            </a:r>
            <a:r>
              <a:rPr lang="en-US" sz="2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ublic Abstract</a:t>
            </a:r>
            <a:r>
              <a:rPr lang="en-US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Employee {</a:t>
            </a:r>
          </a:p>
          <a:p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endParaRPr lang="en-US" sz="28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91F4B6-4E71-4151-4C41-4E2C01540EA2}"/>
              </a:ext>
            </a:extLst>
          </p:cNvPr>
          <p:cNvSpPr txBox="1"/>
          <p:nvPr/>
        </p:nvSpPr>
        <p:spPr>
          <a:xfrm>
            <a:off x="1545096" y="5415573"/>
            <a:ext cx="845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can inherit from </a:t>
            </a:r>
            <a:r>
              <a:rPr lang="en-US" sz="2400" b="1" dirty="0"/>
              <a:t>Abstract</a:t>
            </a:r>
            <a:r>
              <a:rPr lang="en-US" sz="2400" dirty="0"/>
              <a:t> classes, but we can’t </a:t>
            </a:r>
            <a:r>
              <a:rPr lang="en-US" sz="2400" i="1" dirty="0"/>
              <a:t>create instances</a:t>
            </a:r>
            <a:r>
              <a:rPr lang="en-US" sz="2400" dirty="0"/>
              <a:t> of </a:t>
            </a:r>
            <a:r>
              <a:rPr lang="en-US" sz="2400" b="1" dirty="0"/>
              <a:t>Abstract</a:t>
            </a:r>
            <a:r>
              <a:rPr lang="en-US" sz="2400" dirty="0"/>
              <a:t> classes (can’t use new keyword)</a:t>
            </a:r>
          </a:p>
        </p:txBody>
      </p:sp>
    </p:spTree>
    <p:extLst>
      <p:ext uri="{BB962C8B-B14F-4D97-AF65-F5344CB8AC3E}">
        <p14:creationId xmlns:p14="http://schemas.microsoft.com/office/powerpoint/2010/main" val="493411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B9278F-45AE-CB45-4D04-7EE03EE9E260}"/>
              </a:ext>
            </a:extLst>
          </p:cNvPr>
          <p:cNvSpPr txBox="1"/>
          <p:nvPr/>
        </p:nvSpPr>
        <p:spPr>
          <a:xfrm>
            <a:off x="457200" y="152400"/>
            <a:ext cx="9220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Interfaces </a:t>
            </a:r>
            <a:r>
              <a:rPr lang="en-US" sz="2800" dirty="0"/>
              <a:t>are abstract classes that only contain methods with no body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47C7C5-B5C6-4C4A-2EA8-AF4E468FA5FF}"/>
              </a:ext>
            </a:extLst>
          </p:cNvPr>
          <p:cNvSpPr txBox="1"/>
          <p:nvPr/>
        </p:nvSpPr>
        <p:spPr>
          <a:xfrm>
            <a:off x="533400" y="2262119"/>
            <a:ext cx="7620000" cy="8309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Interfaces are great when you need </a:t>
            </a:r>
            <a:r>
              <a:rPr lang="en-US" sz="2400" b="1" dirty="0"/>
              <a:t>shared functionality </a:t>
            </a:r>
            <a:r>
              <a:rPr lang="en-US" sz="2400" dirty="0"/>
              <a:t>with</a:t>
            </a:r>
            <a:r>
              <a:rPr lang="en-US" sz="2400" b="1" dirty="0"/>
              <a:t> different implementations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3EF753-366E-65D7-996E-6BDE8AA4FCEE}"/>
              </a:ext>
            </a:extLst>
          </p:cNvPr>
          <p:cNvSpPr txBox="1"/>
          <p:nvPr/>
        </p:nvSpPr>
        <p:spPr>
          <a:xfrm>
            <a:off x="457200" y="1258788"/>
            <a:ext cx="90678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Ferrari 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implements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Vehicle {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4C906D4-B17D-0CFA-3CC0-0CA466F848A6}"/>
              </a:ext>
            </a:extLst>
          </p:cNvPr>
          <p:cNvSpPr txBox="1"/>
          <p:nvPr/>
        </p:nvSpPr>
        <p:spPr>
          <a:xfrm>
            <a:off x="521368" y="3536276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When a class implements an interface, that class MUST define and write the bodies of the interface methods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06BD6F-D9B8-16EA-F83B-6734D1349CEA}"/>
              </a:ext>
            </a:extLst>
          </p:cNvPr>
          <p:cNvSpPr txBox="1"/>
          <p:nvPr/>
        </p:nvSpPr>
        <p:spPr>
          <a:xfrm>
            <a:off x="685800" y="4495800"/>
            <a:ext cx="6124072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Vehicle {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void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accelerate(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void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slowdown(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void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refuel(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95598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0A4C52-2A07-88A1-4CEE-3D440293510A}"/>
              </a:ext>
            </a:extLst>
          </p:cNvPr>
          <p:cNvSpPr txBox="1"/>
          <p:nvPr/>
        </p:nvSpPr>
        <p:spPr>
          <a:xfrm>
            <a:off x="609600" y="169892"/>
            <a:ext cx="41921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Inheriting from a class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A77F60-909F-CB30-1FF0-A2F813867ACA}"/>
              </a:ext>
            </a:extLst>
          </p:cNvPr>
          <p:cNvSpPr txBox="1"/>
          <p:nvPr/>
        </p:nvSpPr>
        <p:spPr>
          <a:xfrm>
            <a:off x="6448425" y="217517"/>
            <a:ext cx="49199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Implementing an Interface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F3D9939-5F1E-7D07-32FB-0FC3F977CDB9}"/>
              </a:ext>
            </a:extLst>
          </p:cNvPr>
          <p:cNvCxnSpPr/>
          <p:nvPr/>
        </p:nvCxnSpPr>
        <p:spPr>
          <a:xfrm>
            <a:off x="5486400" y="152400"/>
            <a:ext cx="0" cy="61722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E7A45A2-918C-6A82-CFEB-33EA72724E31}"/>
              </a:ext>
            </a:extLst>
          </p:cNvPr>
          <p:cNvSpPr txBox="1"/>
          <p:nvPr/>
        </p:nvSpPr>
        <p:spPr>
          <a:xfrm>
            <a:off x="933451" y="1295400"/>
            <a:ext cx="4495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Class inherits </a:t>
            </a:r>
            <a:r>
              <a:rPr lang="en-US" sz="2800" b="1" dirty="0">
                <a:solidFill>
                  <a:srgbClr val="FF0000"/>
                </a:solidFill>
              </a:rPr>
              <a:t>instance fields</a:t>
            </a:r>
            <a:r>
              <a:rPr lang="en-US" sz="2800" dirty="0"/>
              <a:t> and </a:t>
            </a:r>
            <a:r>
              <a:rPr lang="en-US" sz="2800" b="1" dirty="0">
                <a:solidFill>
                  <a:srgbClr val="FF0000"/>
                </a:solidFill>
              </a:rPr>
              <a:t>methods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CB4A134-5FFA-F89A-6D97-1387F1722A80}"/>
              </a:ext>
            </a:extLst>
          </p:cNvPr>
          <p:cNvCxnSpPr/>
          <p:nvPr/>
        </p:nvCxnSpPr>
        <p:spPr>
          <a:xfrm>
            <a:off x="228600" y="914400"/>
            <a:ext cx="11168337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B3B4523-ED69-F8F6-AC2A-8138A8223964}"/>
              </a:ext>
            </a:extLst>
          </p:cNvPr>
          <p:cNvSpPr txBox="1"/>
          <p:nvPr/>
        </p:nvSpPr>
        <p:spPr>
          <a:xfrm>
            <a:off x="6370286" y="1354594"/>
            <a:ext cx="51278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Class inherits </a:t>
            </a:r>
            <a:r>
              <a:rPr lang="en-US" sz="2800" dirty="0">
                <a:solidFill>
                  <a:srgbClr val="FF0000"/>
                </a:solidFill>
              </a:rPr>
              <a:t>methods</a:t>
            </a:r>
            <a:r>
              <a:rPr lang="en-US" sz="2800" dirty="0"/>
              <a:t> with no bodies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1445660-481E-8F75-24E5-25D88D04521C}"/>
              </a:ext>
            </a:extLst>
          </p:cNvPr>
          <p:cNvSpPr txBox="1"/>
          <p:nvPr/>
        </p:nvSpPr>
        <p:spPr>
          <a:xfrm>
            <a:off x="1278290" y="2819400"/>
            <a:ext cx="3352800" cy="954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Can only inherit from one class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30BBF02-7AAF-F010-C889-4E047A1A1264}"/>
              </a:ext>
            </a:extLst>
          </p:cNvPr>
          <p:cNvSpPr txBox="1"/>
          <p:nvPr/>
        </p:nvSpPr>
        <p:spPr>
          <a:xfrm>
            <a:off x="7345680" y="2761446"/>
            <a:ext cx="3352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Can implement multiple interfaces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1DCC3F0-C340-368A-BA85-BD5E1587CE6B}"/>
              </a:ext>
            </a:extLst>
          </p:cNvPr>
          <p:cNvSpPr txBox="1"/>
          <p:nvPr/>
        </p:nvSpPr>
        <p:spPr>
          <a:xfrm>
            <a:off x="715345" y="4636394"/>
            <a:ext cx="4343400" cy="954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Sub class is </a:t>
            </a:r>
            <a:r>
              <a:rPr lang="en-US" sz="2800" b="1" dirty="0"/>
              <a:t>not</a:t>
            </a:r>
            <a:r>
              <a:rPr lang="en-US" sz="2800" dirty="0"/>
              <a:t> </a:t>
            </a:r>
            <a:r>
              <a:rPr lang="en-US" sz="2800" b="1" dirty="0"/>
              <a:t>required</a:t>
            </a:r>
            <a:r>
              <a:rPr lang="en-US" sz="2800" dirty="0"/>
              <a:t> to override methods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9CCB95B-D317-DA70-0AE7-1371BDF68541}"/>
              </a:ext>
            </a:extLst>
          </p:cNvPr>
          <p:cNvSpPr txBox="1"/>
          <p:nvPr/>
        </p:nvSpPr>
        <p:spPr>
          <a:xfrm>
            <a:off x="6762487" y="4597492"/>
            <a:ext cx="4343400" cy="954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Sub class is </a:t>
            </a:r>
            <a:r>
              <a:rPr lang="en-US" sz="2800" b="1" dirty="0"/>
              <a:t>required</a:t>
            </a:r>
            <a:r>
              <a:rPr lang="en-US" sz="2800" dirty="0"/>
              <a:t> to override methods</a:t>
            </a:r>
          </a:p>
        </p:txBody>
      </p:sp>
    </p:spTree>
    <p:extLst>
      <p:ext uri="{BB962C8B-B14F-4D97-AF65-F5344CB8AC3E}">
        <p14:creationId xmlns:p14="http://schemas.microsoft.com/office/powerpoint/2010/main" val="2753130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B9278F-45AE-CB45-4D04-7EE03EE9E260}"/>
              </a:ext>
            </a:extLst>
          </p:cNvPr>
          <p:cNvSpPr txBox="1"/>
          <p:nvPr/>
        </p:nvSpPr>
        <p:spPr>
          <a:xfrm>
            <a:off x="304800" y="152400"/>
            <a:ext cx="9220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Polymorphism</a:t>
            </a:r>
            <a:r>
              <a:rPr lang="en-US" sz="2800" dirty="0"/>
              <a:t> is the ability of a class to provide different implementations of a method, depending on the </a:t>
            </a:r>
            <a:r>
              <a:rPr lang="en-US" sz="2800" i="1" dirty="0"/>
              <a:t>type of object </a:t>
            </a:r>
            <a:r>
              <a:rPr lang="en-US" sz="2800" dirty="0"/>
              <a:t>that is passed to the method.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A93E02-1629-E816-AEAF-315AAFABC74A}"/>
              </a:ext>
            </a:extLst>
          </p:cNvPr>
          <p:cNvSpPr txBox="1"/>
          <p:nvPr/>
        </p:nvSpPr>
        <p:spPr>
          <a:xfrm>
            <a:off x="304800" y="1981200"/>
            <a:ext cx="11739111" cy="23698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Bird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a2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Bird(</a:t>
            </a:r>
            <a:r>
              <a:rPr lang="en-US" sz="24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"Puffin"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,27.0, </a:t>
            </a:r>
            <a:r>
              <a:rPr lang="en-US" sz="24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"North America"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,7400000,21.5);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Wolf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b2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Wolf(</a:t>
            </a:r>
            <a:r>
              <a:rPr lang="en-US" sz="24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"Arctic Wolf"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,120.0, </a:t>
            </a:r>
            <a:r>
              <a:rPr lang="en-US" sz="24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"North America"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,200000, 16);</a:t>
            </a:r>
          </a:p>
          <a:p>
            <a:endParaRPr lang="en-US" sz="2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a2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.makeSound();</a:t>
            </a:r>
          </a:p>
          <a:p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b2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.makeSound();</a:t>
            </a:r>
          </a:p>
          <a:p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68EE78-87CB-B699-8ECE-D4C7676C402E}"/>
              </a:ext>
            </a:extLst>
          </p:cNvPr>
          <p:cNvSpPr txBox="1"/>
          <p:nvPr/>
        </p:nvSpPr>
        <p:spPr>
          <a:xfrm>
            <a:off x="946294" y="4711886"/>
            <a:ext cx="9756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makeSound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400" dirty="0"/>
              <a:t>method does something different for each object</a:t>
            </a:r>
          </a:p>
        </p:txBody>
      </p:sp>
    </p:spTree>
    <p:extLst>
      <p:ext uri="{BB962C8B-B14F-4D97-AF65-F5344CB8AC3E}">
        <p14:creationId xmlns:p14="http://schemas.microsoft.com/office/powerpoint/2010/main" val="35477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2B5040-DE4C-7BAE-3195-A0D1B1833690}"/>
              </a:ext>
            </a:extLst>
          </p:cNvPr>
          <p:cNvSpPr txBox="1"/>
          <p:nvPr/>
        </p:nvSpPr>
        <p:spPr>
          <a:xfrm>
            <a:off x="457200" y="228600"/>
            <a:ext cx="7391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 could have many classes with many kinds of relationships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Many levels of inheritance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Multiple interfaces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Some abstract classes, some not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Method overloading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540EB3-AAD7-F4FC-5869-325725929B31}"/>
              </a:ext>
            </a:extLst>
          </p:cNvPr>
          <p:cNvSpPr txBox="1"/>
          <p:nvPr/>
        </p:nvSpPr>
        <p:spPr>
          <a:xfrm>
            <a:off x="381000" y="3951745"/>
            <a:ext cx="5715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It would be nice to have a way to visualize the architecture of Java classes without needing to dive into complex source code</a:t>
            </a:r>
          </a:p>
        </p:txBody>
      </p:sp>
      <p:pic>
        <p:nvPicPr>
          <p:cNvPr id="1026" name="Picture 2" descr="types of headache - Imgflip">
            <a:extLst>
              <a:ext uri="{FF2B5EF4-FFF2-40B4-BE49-F238E27FC236}">
                <a16:creationId xmlns:a16="http://schemas.microsoft.com/office/drawing/2014/main" id="{8211F50A-5862-2A0C-52F1-5BBB55865A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152400"/>
            <a:ext cx="4762500" cy="581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906D6473-94AD-5D5A-9B4B-5DABB8A2B0B3}"/>
                  </a:ext>
                </a:extLst>
              </p14:cNvPr>
              <p14:cNvContentPartPr/>
              <p14:nvPr/>
            </p14:nvContentPartPr>
            <p14:xfrm>
              <a:off x="9447100" y="3834920"/>
              <a:ext cx="2521800" cy="2991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906D6473-94AD-5D5A-9B4B-5DABB8A2B0B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384460" y="3771920"/>
                <a:ext cx="2647440" cy="42480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E5F783C4-1D76-A5D0-90D6-1F178BDF5A2B}"/>
              </a:ext>
            </a:extLst>
          </p:cNvPr>
          <p:cNvSpPr txBox="1"/>
          <p:nvPr/>
        </p:nvSpPr>
        <p:spPr>
          <a:xfrm>
            <a:off x="9736946" y="3507446"/>
            <a:ext cx="23826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 Black" panose="020B0A04020102020204" pitchFamily="34" charset="0"/>
              </a:rPr>
              <a:t>Reading Java Code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503D32C0-89CE-197A-D635-E20216DF0BDB}"/>
                  </a:ext>
                </a:extLst>
              </p14:cNvPr>
              <p14:cNvContentPartPr/>
              <p14:nvPr/>
            </p14:nvContentPartPr>
            <p14:xfrm>
              <a:off x="7174110" y="5885175"/>
              <a:ext cx="484560" cy="5868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503D32C0-89CE-197A-D635-E20216DF0BD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11110" y="5822175"/>
                <a:ext cx="610200" cy="184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35731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0F9C1F-7842-9B14-5A70-637E9BAF222D}"/>
              </a:ext>
            </a:extLst>
          </p:cNvPr>
          <p:cNvSpPr txBox="1"/>
          <p:nvPr/>
        </p:nvSpPr>
        <p:spPr>
          <a:xfrm>
            <a:off x="228600" y="152400"/>
            <a:ext cx="7760494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0" dirty="0">
                <a:solidFill>
                  <a:srgbClr val="000000"/>
                </a:solidFill>
                <a:effectLst/>
                <a:latin typeface="Nunito" panose="020B0604020202020204" pitchFamily="2" charset="0"/>
              </a:rPr>
              <a:t>UML (Unified Modeling Language) 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Nunito" panose="020B0604020202020204" pitchFamily="2" charset="0"/>
              </a:rPr>
              <a:t>is a standard language for specifying, visualizing, constructing, and documenting the artifacts of software systems. </a:t>
            </a:r>
            <a:endParaRPr lang="en-US" sz="2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FAC3B2-F6F7-821A-4B30-2756E3BBA100}"/>
              </a:ext>
            </a:extLst>
          </p:cNvPr>
          <p:cNvSpPr txBox="1"/>
          <p:nvPr/>
        </p:nvSpPr>
        <p:spPr>
          <a:xfrm>
            <a:off x="1790700" y="2127899"/>
            <a:ext cx="8610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 can use a </a:t>
            </a:r>
            <a:r>
              <a:rPr lang="en-US" sz="2800" b="1" dirty="0"/>
              <a:t>UML Class Diagram </a:t>
            </a:r>
            <a:r>
              <a:rPr lang="en-US" sz="2800" dirty="0"/>
              <a:t>to visualize the architecture of our Java classes</a:t>
            </a:r>
          </a:p>
        </p:txBody>
      </p:sp>
      <p:pic>
        <p:nvPicPr>
          <p:cNvPr id="2052" name="Picture 4" descr="Modelling &quot;services&quot; in a uml class diagram - Stack Overflow">
            <a:extLst>
              <a:ext uri="{FF2B5EF4-FFF2-40B4-BE49-F238E27FC236}">
                <a16:creationId xmlns:a16="http://schemas.microsoft.com/office/drawing/2014/main" id="{0158717E-20C7-6121-5A7A-50E96E0173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9440" y="3299006"/>
            <a:ext cx="4981575" cy="3327726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5788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5222</TotalTime>
  <Words>669</Words>
  <Application>Microsoft Office PowerPoint</Application>
  <PresentationFormat>Widescreen</PresentationFormat>
  <Paragraphs>116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Arial Black</vt:lpstr>
      <vt:lpstr>Calibri</vt:lpstr>
      <vt:lpstr>Consolas</vt:lpstr>
      <vt:lpstr>Courier New</vt:lpstr>
      <vt:lpstr>Nunito</vt:lpstr>
      <vt:lpstr>Office Theme</vt:lpstr>
      <vt:lpstr>CSCI 132:  Basic Data Structures and Algorithms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132</dc:title>
  <dc:creator>Reese Pearsall</dc:creator>
  <cp:lastModifiedBy>Reese Pearsall</cp:lastModifiedBy>
  <cp:revision>38</cp:revision>
  <dcterms:created xsi:type="dcterms:W3CDTF">2022-08-21T16:55:59Z</dcterms:created>
  <dcterms:modified xsi:type="dcterms:W3CDTF">2023-02-10T07:33:42Z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2021-05-09T00:00:00Z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2022-08-21T00:00:00Z</vt:filetime>
  </property>
  <property fmtid="{D5CDD505-2E9C-101B-9397-08002B2CF9AE}" pid="5" name="Producer">
    <vt:lpwstr>Microsoft® PowerPoint® for Microsoft 365</vt:lpwstr>
  </property>
</Properties>
</file>