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349" r:id="rId3"/>
    <p:sldId id="361" r:id="rId4"/>
    <p:sldId id="362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83" r:id="rId26"/>
    <p:sldId id="384" r:id="rId27"/>
    <p:sldId id="385" r:id="rId28"/>
    <p:sldId id="386" r:id="rId29"/>
    <p:sldId id="387" r:id="rId30"/>
    <p:sldId id="388" r:id="rId31"/>
    <p:sldId id="389" r:id="rId32"/>
    <p:sldId id="390" r:id="rId33"/>
    <p:sldId id="391" r:id="rId34"/>
    <p:sldId id="392" r:id="rId35"/>
    <p:sldId id="393" r:id="rId36"/>
    <p:sldId id="394" r:id="rId37"/>
    <p:sldId id="395" r:id="rId3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48" autoAdjust="0"/>
    <p:restoredTop sz="94660"/>
  </p:normalViewPr>
  <p:slideViewPr>
    <p:cSldViewPr>
      <p:cViewPr varScale="1">
        <p:scale>
          <a:sx n="153" d="100"/>
          <a:sy n="153" d="100"/>
        </p:scale>
        <p:origin x="56" y="3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8:01:56.9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503 883 24575,'3'-1'0,"-1"0"0,0-1 0,0 1 0,1 0 0,-1 0 0,0 0 0,1 1 0,-1-1 0,1 0 0,4 0 0,5-1 0,286-53 0,-147 30 0,367-83 0,-91 17 0,3 24 0,284-53 0,-288 40 0,2 28 0,8 2 0,-12 10 0,2 31 0,133-7 0,326-10 0,-715 24 0,865-52 0,-787 32 0,436-22 0,584 40 0,312-1-540,-1334 6 513,579 26 25,-75 1 2,-121-8 0,-54 0 0,360-17-9,-337-3 112,216 52 370,190 18-471,-284-35-2,-41-8 0,3-25 0,-473-3 0,443 26 0,-265-6 0,298 48 0,-28-3 0,-570-62 0,-20-1 0,73 11 0,287 81 0,-211-40 0,119 14 0,-2 0 0,-327-66 0,-2 0 0,-1-1 0,1 1 0,0-1 0,-1 1 0,1 0 0,-1 1 0,1-1 0,-1 1 0,1-1 0,-1 1 0,0 0 0,0 0 0,0 0 0,0 1 0,0-1 0,-1 1 0,1-1 0,-1 1 0,4 6 0,126 225 0,-110-197 0,-1 1 0,-2 0 0,-2 2 0,-2 0 0,15 58 0,19 236 0,-26 3 0,-23-330 0,1-2 0,6 240 0,-9-195 0,-1-1 0,-21 97 0,-19 53 0,20-83 0,-58 172 0,-54 5 0,25-62 0,71-136 0,3-6 0,-74 136 0,93-198 0,0 0 0,-2-2 0,-1 0 0,-1-1 0,-1 0 0,-1-2 0,-1-1 0,-51 35 0,15-21 0,-75 32 0,-70 17 0,137-57 0,-144 54-180,-2-10-1,-307 59 1,329-97 44,-1-8 1,0-9-1,-223-10 1,34-26-29,-67-12-315,-297-18-789,2 20 552,499 27 716,-561-21 0,417-2-49,-955-58-559,-7 58 160,1255 27 448,-1024-8 0,767-12 129,-755-26 617,255-2-746,-799-38 0,1519 84 0,-633 7 0,242 31 124,5 24 250,98-11 111,227-29 580,-244 28-500,1 23-423,186-22 451,-489 31-1,248-74-592,-16 0 0,-116 9 0,4-44 0,424 8 0,-414-38 0,169 21 0,315 21 0,-184-50 0,207 38 0,-293-96 0,363 108 0,1 0 0,1-2 0,0-2 0,1 0 0,2-2 0,0-1 0,-27-30 0,7 2 0,2-3 0,-63-97 0,50 60 0,-103-165 0,139 208 0,1-1 0,-28-96 0,-2-7 0,32 104 0,1 7 0,2-2 0,3 1 0,1-2 0,-11-66 0,20 84 0,-19-277 0,22 188 0,7-163 0,-2 253 0,0 1 0,1-1 0,16-41 0,35-67 0,-7 18 0,-19 33 0,-11 27 0,2 2 0,44-83 0,165-251 0,-192 323 0,33-50 0,-59 97 0,0 1 0,2 0 0,0 1 0,23-19 0,-25 26 46,1 0 0,0 0 0,1 1 0,28-10 0,10-6-1641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8:43:56.3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24575,'0'2'0,"1"0"0,0-1 0,0 1 0,0 0 0,0-1 0,0 1 0,1-1 0,-1 1 0,0-1 0,1 0 0,1 2 0,2 2 0,34 31 0,2-1 0,85 55 0,-77-57 0,-13-8 0,252 185 0,-229-164 0,49 43 0,-93-73 0,17 24 0,-3-4 0,-25-31 0,0 0 0,-1 1 0,0 0 0,5 10 0,-5-9 0,0-1 0,0 1 0,1-1 0,4 6 0,53 61 0,4-3 0,3-3 0,84 65 0,-131-114 0,31 35 0,-30-29 0,-2 0 0,-14-17 0,0 0 0,0 0 0,1-1 0,9 8 0,-16-13 0,0-1 0,1 0 0,-1 0 0,0 0 0,1 1 0,-1-1 0,0 0 0,1 0 0,-1 0 0,0 0 0,1 0 0,-1 0 0,0 0 0,1 0 0,-1 0 0,1 0 0,-1 0 0,0 0 0,1 0 0,-1 0 0,0 0 0,1 0 0,-1 0 0,1 0 0,-1-1 0,0 1 0,1 0 0,-1 0 0,0 0 0,0-1 0,1 1 0,-1 0 0,1-1 0,7-14 0,0-20 0,4-103 0,-7-189 0,-6 218 0,1 706 0,0-595 0,0 0 0,0 0 0,0 0 0,0-1 0,0 1 0,0 0 0,-1 0 0,1 0 0,-1-1 0,1 1 0,-1 0 0,0 0 0,0-1 0,0 1 0,0 0 0,0-1 0,0 1 0,-2 1 0,2-2 0,-1 0 0,0 0 0,0 0 0,0 0 0,0-1 0,0 1 0,0-1 0,0 1 0,0-1 0,0 0 0,-1 1 0,1-1 0,0 0 0,0-1 0,0 1 0,-3-1 0,-65-9 0,25 3 0,-75-2 0,101 9 0,-206-8 0,-70-18 0,229 17-1365,45 5-5461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8:44:01.1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24575,'1'1'0,"0"0"0,0 0 0,0 0 0,0 0 0,0 0 0,0-1 0,0 1 0,0 0 0,0 0 0,0-1 0,0 1 0,0-1 0,1 1 0,-1-1 0,0 1 0,0-1 0,3 0 0,3 3 0,172 70 0,58 22 0,-96-35 0,-52-21 0,234 70 0,35 22 0,-171-50 0,-76-32 0,-63-35 0,-14-5 0,-26-5 0,1 0 0,-1 1 0,0-1 0,12 11 0,7 3 0,-19-13 0,81 46 0,-88-50 0,0-1 0,0 1 0,0-1 0,0 1 0,0-1 0,0 1 0,0-1 0,1 0 0,-1 1 0,0-1 0,0 0 0,0 0 0,0 0 0,0 0 0,1 0 0,-1 0 0,0 0 0,0-1 0,0 1 0,0 0 0,0 0 0,0-1 0,0 1 0,1-1 0,-1 1 0,1-2 0,-1 1 0,0-1 0,0 1 0,0-1 0,0 1 0,0-1 0,0 0 0,0 0 0,-1 1 0,1-1 0,0 0 0,-1 0 0,0 0 0,1 0 0,-1-2 0,0-8 0,0 1 0,0-1 0,-1 0 0,-4-14 0,-25-149 0,27 147 0,1 0 0,3-49 0,1 23 0,-2-188 0,0 972 0,0-728 0,0 0 0,0 1 0,0-1 0,0 0 0,0 1 0,-1-1 0,1 0 0,-1 0 0,1 0 0,-1 1 0,0-1 0,0 0 0,0 0 0,0 0 0,0 0 0,0 0 0,-1 0 0,1-1 0,-1 1 0,1 0 0,-1-1 0,0 1 0,0-1 0,1 1 0,-1-1 0,0 0 0,0 0 0,0 0 0,0 0 0,-1 0 0,1 0 0,0-1 0,0 1 0,-4 0 0,-26 5 0,-1 0 0,-52 1 0,40-4 0,28-2 0,1 1 0,-1 1 0,1 0 0,-28 9 0,13-2 0,-1-2 0,-53 7 0,45-8 0,-47 12 0,-10 4 225,45-13-1815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9:17:42.4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2506 0 24575,'-11'296'0,"12"-237"0,-2 59 0,0-112 0,0-1 0,-1 1 0,1-1 0,-1 1 0,0-1 0,-1 0 0,1 1 0,-6 6 0,-30 40 0,22-32 0,12-15 0,-9 13 0,-1-1 0,-18 17 0,-151 151 0,146-147 0,25-25 0,0 0 0,-1 0 0,0-2 0,0 0 0,-2 0 0,1-1 0,-28 13 0,1-6 0,-71 16 0,70-24 0,-1-3 0,-59 2 0,-90-8 0,76-2 0,22 1 0,-99 2 0,166 2 0,0 0 0,-28 9 0,25-5 0,-32 3 0,-94 16 0,25-1 0,75-21 0,30-2 0,-39 6 0,56-6 0,2 0 0,-1 1 0,0 0 0,0 0 0,1 0 0,0 1 0,0 0 0,0 0 0,-7 6 0,-2 4 0,-69 60 0,65-55 0,12-12 0,1 1 0,-1-1 0,1 1 0,1 0 0,0 1 0,-11 17 0,6 3 0,1 0 0,1 0 0,2 1 0,1 0 0,-3 43 0,3-28 0,-16 64 0,4-46 0,2-14 0,3 0 0,-8 58 0,13-46 0,2-22 0,-1 70 0,7-100-227,0-1-1,0 1 1,1 0-1,1 0 1,4 17-1,-1-16-6598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9:17:46.0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24575,'7'221'0,"-3"-172"0,3 0 0,19 71 0,-1-14 0,16 46 0,-24-98 0,-11-33 0,1 0 0,0 0 0,18 32 0,3-4 0,0 0 0,1-1 0,40 48 0,-58-85 0,1-1 0,1 0 0,-1 0 0,2-1 0,-1-1 0,1-1 0,27 12 0,2 1 0,54 27 0,2-4 0,2-4 0,192 47 0,-77-41 0,379 29 0,-359-72 0,-34-2 0,-34 10 0,111 2 0,-138-14 0,140 3 0,-241 3 0,0 2 0,46 13 0,26 5 0,-68-17 0,3 2 0,0-3 0,57 0 0,-82-6 0,0 0 0,-1 1 0,1 1 0,-1 1 0,0 1 0,0 1 0,23 8 0,-17-1 0,30 19 0,-47-25 0,0 1 0,-1 0 0,0 0 0,-1 1 0,1 0 0,7 10 0,-3 0 0,20 30 0,-29-40 0,-1-1 0,1 1 0,-1 0 0,0 1 0,-1-1 0,0 0 0,1 12 0,0 12 206,-2-13-730,1-1 1,7 28-1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8:01:56.9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503 883 24575,'3'-1'0,"-1"0"0,0-1 0,0 1 0,1 0 0,-1 0 0,0 0 0,1 1 0,-1-1 0,1 0 0,4 0 0,5-1 0,286-53 0,-147 30 0,367-83 0,-91 17 0,3 24 0,284-53 0,-288 40 0,2 28 0,8 2 0,-12 10 0,2 31 0,133-7 0,326-10 0,-715 24 0,865-52 0,-787 32 0,436-22 0,584 40 0,312-1-540,-1334 6 513,579 26 25,-75 1 2,-121-8 0,-54 0 0,360-17-9,-337-3 112,216 52 370,190 18-471,-284-35-2,-41-8 0,3-25 0,-473-3 0,443 26 0,-265-6 0,298 48 0,-28-3 0,-570-62 0,-20-1 0,73 11 0,287 81 0,-211-40 0,119 14 0,-2 0 0,-327-66 0,-2 0 0,-1-1 0,1 1 0,0-1 0,-1 1 0,1 0 0,-1 1 0,1-1 0,-1 1 0,1-1 0,-1 1 0,0 0 0,0 0 0,0 0 0,0 1 0,0-1 0,-1 1 0,1-1 0,-1 1 0,4 6 0,126 225 0,-110-197 0,-1 1 0,-2 0 0,-2 2 0,-2 0 0,15 58 0,19 236 0,-26 3 0,-23-330 0,1-2 0,6 240 0,-9-195 0,-1-1 0,-21 97 0,-19 53 0,20-83 0,-58 172 0,-54 5 0,25-62 0,71-136 0,3-6 0,-74 136 0,93-198 0,0 0 0,-2-2 0,-1 0 0,-1-1 0,-1 0 0,-1-2 0,-1-1 0,-51 35 0,15-21 0,-75 32 0,-70 17 0,137-57 0,-144 54-180,-2-10-1,-307 59 1,329-97 44,-1-8 1,0-9-1,-223-10 1,34-26-29,-67-12-315,-297-18-789,2 20 552,499 27 716,-561-21 0,417-2-49,-955-58-559,-7 58 160,1255 27 448,-1024-8 0,767-12 129,-755-26 617,255-2-746,-799-38 0,1519 84 0,-633 7 0,242 31 124,5 24 250,98-11 111,227-29 580,-244 28-500,1 23-423,186-22 451,-489 31-1,248-74-592,-16 0 0,-116 9 0,4-44 0,424 8 0,-414-38 0,169 21 0,315 21 0,-184-50 0,207 38 0,-293-96 0,363 108 0,1 0 0,1-2 0,0-2 0,1 0 0,2-2 0,0-1 0,-27-30 0,7 2 0,2-3 0,-63-97 0,50 60 0,-103-165 0,139 208 0,1-1 0,-28-96 0,-2-7 0,32 104 0,1 7 0,2-2 0,3 1 0,1-2 0,-11-66 0,20 84 0,-19-277 0,22 188 0,7-163 0,-2 253 0,0 1 0,1-1 0,16-41 0,35-67 0,-7 18 0,-19 33 0,-11 27 0,2 2 0,44-83 0,165-251 0,-192 323 0,33-50 0,-59 97 0,0 1 0,2 0 0,0 1 0,23-19 0,-25 26 46,1 0 0,0 0 0,1 1 0,28-10 0,10-6-1641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8:01:56.9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503 883 24575,'3'-1'0,"-1"0"0,0-1 0,0 1 0,1 0 0,-1 0 0,0 0 0,1 1 0,-1-1 0,1 0 0,4 0 0,5-1 0,286-53 0,-147 30 0,367-83 0,-91 17 0,3 24 0,284-53 0,-288 40 0,2 28 0,8 2 0,-12 10 0,2 31 0,133-7 0,326-10 0,-715 24 0,865-52 0,-787 32 0,436-22 0,584 40 0,312-1-540,-1334 6 513,579 26 25,-75 1 2,-121-8 0,-54 0 0,360-17-9,-337-3 112,216 52 370,190 18-471,-284-35-2,-41-8 0,3-25 0,-473-3 0,443 26 0,-265-6 0,298 48 0,-28-3 0,-570-62 0,-20-1 0,73 11 0,287 81 0,-211-40 0,119 14 0,-2 0 0,-327-66 0,-2 0 0,-1-1 0,1 1 0,0-1 0,-1 1 0,1 0 0,-1 1 0,1-1 0,-1 1 0,1-1 0,-1 1 0,0 0 0,0 0 0,0 0 0,0 1 0,0-1 0,-1 1 0,1-1 0,-1 1 0,4 6 0,126 225 0,-110-197 0,-1 1 0,-2 0 0,-2 2 0,-2 0 0,15 58 0,19 236 0,-26 3 0,-23-330 0,1-2 0,6 240 0,-9-195 0,-1-1 0,-21 97 0,-19 53 0,20-83 0,-58 172 0,-54 5 0,25-62 0,71-136 0,3-6 0,-74 136 0,93-198 0,0 0 0,-2-2 0,-1 0 0,-1-1 0,-1 0 0,-1-2 0,-1-1 0,-51 35 0,15-21 0,-75 32 0,-70 17 0,137-57 0,-144 54-180,-2-10-1,-307 59 1,329-97 44,-1-8 1,0-9-1,-223-10 1,34-26-29,-67-12-315,-297-18-789,2 20 552,499 27 716,-561-21 0,417-2-49,-955-58-559,-7 58 160,1255 27 448,-1024-8 0,767-12 129,-755-26 617,255-2-746,-799-38 0,1519 84 0,-633 7 0,242 31 124,5 24 250,98-11 111,227-29 580,-244 28-500,1 23-423,186-22 451,-489 31-1,248-74-592,-16 0 0,-116 9 0,4-44 0,424 8 0,-414-38 0,169 21 0,315 21 0,-184-50 0,207 38 0,-293-96 0,363 108 0,1 0 0,1-2 0,0-2 0,1 0 0,2-2 0,0-1 0,-27-30 0,7 2 0,2-3 0,-63-97 0,50 60 0,-103-165 0,139 208 0,1-1 0,-28-96 0,-2-7 0,32 104 0,1 7 0,2-2 0,3 1 0,1-2 0,-11-66 0,20 84 0,-19-277 0,22 188 0,7-163 0,-2 253 0,0 1 0,1-1 0,16-41 0,35-67 0,-7 18 0,-19 33 0,-11 27 0,2 2 0,44-83 0,165-251 0,-192 323 0,33-50 0,-59 97 0,0 1 0,2 0 0,0 1 0,23-19 0,-25 26 46,1 0 0,0 0 0,1 1 0,28-10 0,10-6-1641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8:43:56.3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24575,'0'2'0,"1"0"0,0-1 0,0 1 0,0 0 0,0-1 0,0 1 0,1-1 0,-1 1 0,0-1 0,1 0 0,1 2 0,2 2 0,34 31 0,2-1 0,85 55 0,-77-57 0,-13-8 0,252 185 0,-229-164 0,49 43 0,-93-73 0,17 24 0,-3-4 0,-25-31 0,0 0 0,-1 1 0,0 0 0,5 10 0,-5-9 0,0-1 0,0 1 0,1-1 0,4 6 0,53 61 0,4-3 0,3-3 0,84 65 0,-131-114 0,31 35 0,-30-29 0,-2 0 0,-14-17 0,0 0 0,0 0 0,1-1 0,9 8 0,-16-13 0,0-1 0,1 0 0,-1 0 0,0 0 0,1 1 0,-1-1 0,0 0 0,1 0 0,-1 0 0,0 0 0,1 0 0,-1 0 0,0 0 0,1 0 0,-1 0 0,1 0 0,-1 0 0,0 0 0,1 0 0,-1 0 0,0 0 0,1 0 0,-1 0 0,1 0 0,-1-1 0,0 1 0,1 0 0,-1 0 0,0 0 0,0-1 0,1 1 0,-1 0 0,1-1 0,7-14 0,0-20 0,4-103 0,-7-189 0,-6 218 0,1 706 0,0-595 0,0 0 0,0 0 0,0 0 0,0-1 0,0 1 0,0 0 0,-1 0 0,1 0 0,-1-1 0,1 1 0,-1 0 0,0 0 0,0-1 0,0 1 0,0 0 0,0-1 0,0 1 0,-2 1 0,2-2 0,-1 0 0,0 0 0,0 0 0,0 0 0,0-1 0,0 1 0,0-1 0,0 1 0,0-1 0,0 0 0,-1 1 0,1-1 0,0 0 0,0-1 0,0 1 0,-3-1 0,-65-9 0,25 3 0,-75-2 0,101 9 0,-206-8 0,-70-18 0,229 17-1365,45 5-5461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8:44:01.1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24575,'1'1'0,"0"0"0,0 0 0,0 0 0,0 0 0,0 0 0,0-1 0,0 1 0,0 0 0,0 0 0,0-1 0,0 1 0,0-1 0,1 1 0,-1-1 0,0 1 0,0-1 0,3 0 0,3 3 0,172 70 0,58 22 0,-96-35 0,-52-21 0,234 70 0,35 22 0,-171-50 0,-76-32 0,-63-35 0,-14-5 0,-26-5 0,1 0 0,-1 1 0,0-1 0,12 11 0,7 3 0,-19-13 0,81 46 0,-88-50 0,0-1 0,0 1 0,0-1 0,0 1 0,0-1 0,0 1 0,0-1 0,1 0 0,-1 1 0,0-1 0,0 0 0,0 0 0,0 0 0,0 0 0,1 0 0,-1 0 0,0 0 0,0-1 0,0 1 0,0 0 0,0 0 0,0-1 0,0 1 0,1-1 0,-1 1 0,1-2 0,-1 1 0,0-1 0,0 1 0,0-1 0,0 1 0,0-1 0,0 0 0,0 0 0,-1 1 0,1-1 0,0 0 0,-1 0 0,0 0 0,1 0 0,-1-2 0,0-8 0,0 1 0,0-1 0,-1 0 0,-4-14 0,-25-149 0,27 147 0,1 0 0,3-49 0,1 23 0,-2-188 0,0 972 0,0-728 0,0 0 0,0 1 0,0-1 0,0 0 0,0 1 0,-1-1 0,1 0 0,-1 0 0,1 0 0,-1 1 0,0-1 0,0 0 0,0 0 0,0 0 0,0 0 0,0 0 0,-1 0 0,1-1 0,-1 1 0,1 0 0,-1-1 0,0 1 0,0-1 0,1 1 0,-1-1 0,0 0 0,0 0 0,0 0 0,0 0 0,-1 0 0,1 0 0,0-1 0,0 1 0,-4 0 0,-26 5 0,-1 0 0,-52 1 0,40-4 0,28-2 0,1 1 0,-1 1 0,1 0 0,-28 9 0,13-2 0,-1-2 0,-53 7 0,45-8 0,-47 12 0,-10 4 225,45-13-1815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8:43:56.3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24575,'0'2'0,"1"0"0,0-1 0,0 1 0,0 0 0,0-1 0,0 1 0,1-1 0,-1 1 0,0-1 0,1 0 0,1 2 0,2 2 0,34 31 0,2-1 0,85 55 0,-77-57 0,-13-8 0,252 185 0,-229-164 0,49 43 0,-93-73 0,17 24 0,-3-4 0,-25-31 0,0 0 0,-1 1 0,0 0 0,5 10 0,-5-9 0,0-1 0,0 1 0,1-1 0,4 6 0,53 61 0,4-3 0,3-3 0,84 65 0,-131-114 0,31 35 0,-30-29 0,-2 0 0,-14-17 0,0 0 0,0 0 0,1-1 0,9 8 0,-16-13 0,0-1 0,1 0 0,-1 0 0,0 0 0,1 1 0,-1-1 0,0 0 0,1 0 0,-1 0 0,0 0 0,1 0 0,-1 0 0,0 0 0,1 0 0,-1 0 0,1 0 0,-1 0 0,0 0 0,1 0 0,-1 0 0,0 0 0,1 0 0,-1 0 0,1 0 0,-1-1 0,0 1 0,1 0 0,-1 0 0,0 0 0,0-1 0,1 1 0,-1 0 0,1-1 0,7-14 0,0-20 0,4-103 0,-7-189 0,-6 218 0,1 706 0,0-595 0,0 0 0,0 0 0,0 0 0,0-1 0,0 1 0,0 0 0,-1 0 0,1 0 0,-1-1 0,1 1 0,-1 0 0,0 0 0,0-1 0,0 1 0,0 0 0,0-1 0,0 1 0,-2 1 0,2-2 0,-1 0 0,0 0 0,0 0 0,0 0 0,0-1 0,0 1 0,0-1 0,0 1 0,0-1 0,0 0 0,-1 1 0,1-1 0,0 0 0,0-1 0,0 1 0,-3-1 0,-65-9 0,25 3 0,-75-2 0,101 9 0,-206-8 0,-70-18 0,229 17-1365,45 5-5461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8:44:01.1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24575,'1'1'0,"0"0"0,0 0 0,0 0 0,0 0 0,0 0 0,0-1 0,0 1 0,0 0 0,0 0 0,0-1 0,0 1 0,0-1 0,1 1 0,-1-1 0,0 1 0,0-1 0,3 0 0,3 3 0,172 70 0,58 22 0,-96-35 0,-52-21 0,234 70 0,35 22 0,-171-50 0,-76-32 0,-63-35 0,-14-5 0,-26-5 0,1 0 0,-1 1 0,0-1 0,12 11 0,7 3 0,-19-13 0,81 46 0,-88-50 0,0-1 0,0 1 0,0-1 0,0 1 0,0-1 0,0 1 0,0-1 0,1 0 0,-1 1 0,0-1 0,0 0 0,0 0 0,0 0 0,0 0 0,1 0 0,-1 0 0,0 0 0,0-1 0,0 1 0,0 0 0,0 0 0,0-1 0,0 1 0,1-1 0,-1 1 0,1-2 0,-1 1 0,0-1 0,0 1 0,0-1 0,0 1 0,0-1 0,0 0 0,0 0 0,-1 1 0,1-1 0,0 0 0,-1 0 0,0 0 0,1 0 0,-1-2 0,0-8 0,0 1 0,0-1 0,-1 0 0,-4-14 0,-25-149 0,27 147 0,1 0 0,3-49 0,1 23 0,-2-188 0,0 972 0,0-728 0,0 0 0,0 1 0,0-1 0,0 0 0,0 1 0,-1-1 0,1 0 0,-1 0 0,1 0 0,-1 1 0,0-1 0,0 0 0,0 0 0,0 0 0,0 0 0,0 0 0,-1 0 0,1-1 0,-1 1 0,1 0 0,-1-1 0,0 1 0,0-1 0,1 1 0,-1-1 0,0 0 0,0 0 0,0 0 0,0 0 0,-1 0 0,1 0 0,0-1 0,0 1 0,-4 0 0,-26 5 0,-1 0 0,-52 1 0,40-4 0,28-2 0,1 1 0,-1 1 0,1 0 0,-28 9 0,13-2 0,-1-2 0,-53 7 0,45-8 0,-47 12 0,-10 4 225,45-13-1815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8:43:56.3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24575,'0'2'0,"1"0"0,0-1 0,0 1 0,0 0 0,0-1 0,0 1 0,1-1 0,-1 1 0,0-1 0,1 0 0,1 2 0,2 2 0,34 31 0,2-1 0,85 55 0,-77-57 0,-13-8 0,252 185 0,-229-164 0,49 43 0,-93-73 0,17 24 0,-3-4 0,-25-31 0,0 0 0,-1 1 0,0 0 0,5 10 0,-5-9 0,0-1 0,0 1 0,1-1 0,4 6 0,53 61 0,4-3 0,3-3 0,84 65 0,-131-114 0,31 35 0,-30-29 0,-2 0 0,-14-17 0,0 0 0,0 0 0,1-1 0,9 8 0,-16-13 0,0-1 0,1 0 0,-1 0 0,0 0 0,1 1 0,-1-1 0,0 0 0,1 0 0,-1 0 0,0 0 0,1 0 0,-1 0 0,0 0 0,1 0 0,-1 0 0,1 0 0,-1 0 0,0 0 0,1 0 0,-1 0 0,0 0 0,1 0 0,-1 0 0,1 0 0,-1-1 0,0 1 0,1 0 0,-1 0 0,0 0 0,0-1 0,1 1 0,-1 0 0,1-1 0,7-14 0,0-20 0,4-103 0,-7-189 0,-6 218 0,1 706 0,0-595 0,0 0 0,0 0 0,0 0 0,0-1 0,0 1 0,0 0 0,-1 0 0,1 0 0,-1-1 0,1 1 0,-1 0 0,0 0 0,0-1 0,0 1 0,0 0 0,0-1 0,0 1 0,-2 1 0,2-2 0,-1 0 0,0 0 0,0 0 0,0 0 0,0-1 0,0 1 0,0-1 0,0 1 0,0-1 0,0 0 0,-1 1 0,1-1 0,0 0 0,0-1 0,0 1 0,-3-1 0,-65-9 0,25 3 0,-75-2 0,101 9 0,-206-8 0,-70-18 0,229 17-1365,45 5-5461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8:44:01.1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24575,'1'1'0,"0"0"0,0 0 0,0 0 0,0 0 0,0 0 0,0-1 0,0 1 0,0 0 0,0 0 0,0-1 0,0 1 0,0-1 0,1 1 0,-1-1 0,0 1 0,0-1 0,3 0 0,3 3 0,172 70 0,58 22 0,-96-35 0,-52-21 0,234 70 0,35 22 0,-171-50 0,-76-32 0,-63-35 0,-14-5 0,-26-5 0,1 0 0,-1 1 0,0-1 0,12 11 0,7 3 0,-19-13 0,81 46 0,-88-50 0,0-1 0,0 1 0,0-1 0,0 1 0,0-1 0,0 1 0,0-1 0,1 0 0,-1 1 0,0-1 0,0 0 0,0 0 0,0 0 0,0 0 0,1 0 0,-1 0 0,0 0 0,0-1 0,0 1 0,0 0 0,0 0 0,0-1 0,0 1 0,1-1 0,-1 1 0,1-2 0,-1 1 0,0-1 0,0 1 0,0-1 0,0 1 0,0-1 0,0 0 0,0 0 0,-1 1 0,1-1 0,0 0 0,-1 0 0,0 0 0,1 0 0,-1-2 0,0-8 0,0 1 0,0-1 0,-1 0 0,-4-14 0,-25-149 0,27 147 0,1 0 0,3-49 0,1 23 0,-2-188 0,0 972 0,0-728 0,0 0 0,0 1 0,0-1 0,0 0 0,0 1 0,-1-1 0,1 0 0,-1 0 0,1 0 0,-1 1 0,0-1 0,0 0 0,0 0 0,0 0 0,0 0 0,0 0 0,-1 0 0,1-1 0,-1 1 0,1 0 0,-1-1 0,0 1 0,0-1 0,1 1 0,-1-1 0,0 0 0,0 0 0,0 0 0,0 0 0,-1 0 0,1 0 0,0-1 0,0 1 0,-4 0 0,-26 5 0,-1 0 0,-52 1 0,40-4 0,28-2 0,1 1 0,-1 1 0,1 0 0,-28 9 0,13-2 0,-1-2 0,-53 7 0,45-8 0,-47 12 0,-10 4 225,45-13-1815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2/13/2023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2/13/2023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2/13/2023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2/13/2023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jpeg"/><Relationship Id="rId7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jpeg"/><Relationship Id="rId7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jpeg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4.png"/><Relationship Id="rId7" Type="http://schemas.openxmlformats.org/officeDocument/2006/relationships/image" Target="../media/image19.jpeg"/><Relationship Id="rId12" Type="http://schemas.openxmlformats.org/officeDocument/2006/relationships/image" Target="../media/image2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2.jpeg"/><Relationship Id="rId4" Type="http://schemas.openxmlformats.org/officeDocument/2006/relationships/image" Target="../media/image15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customXml" Target="../ink/ink5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customXml" Target="../ink/ink7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customXml" Target="../ink/ink9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customXml" Target="../ink/ink11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customXml" Target="../ink/ink13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562600" y="298939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 err="1">
                <a:latin typeface="Calibri"/>
                <a:cs typeface="Calibri"/>
              </a:rPr>
              <a:t>ArrayLists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https://www.cs.montana.edu/pearsall/classes/spring2023/132/main.html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B45F3D-E505-6F04-FC6A-62B4B7DE4210}"/>
              </a:ext>
            </a:extLst>
          </p:cNvPr>
          <p:cNvSpPr txBox="1"/>
          <p:nvPr/>
        </p:nvSpPr>
        <p:spPr>
          <a:xfrm>
            <a:off x="30415" y="76200"/>
            <a:ext cx="682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do you need to dig a hole?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951BA-11D1-4212-1A41-9086EBCCABDD}"/>
              </a:ext>
            </a:extLst>
          </p:cNvPr>
          <p:cNvSpPr txBox="1"/>
          <p:nvPr/>
        </p:nvSpPr>
        <p:spPr>
          <a:xfrm>
            <a:off x="-33358" y="6627157"/>
            <a:ext cx="3616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Thank you to Sean Yaw  (the goat) for the analogy</a:t>
            </a:r>
          </a:p>
        </p:txBody>
      </p:sp>
      <p:pic>
        <p:nvPicPr>
          <p:cNvPr id="1026" name="Picture 2" descr="Blue Hawk 20-in Wood D-Handle Digging Shovel in the Shovels &amp; Spades  department at Lowes.com">
            <a:extLst>
              <a:ext uri="{FF2B5EF4-FFF2-40B4-BE49-F238E27FC236}">
                <a16:creationId xmlns:a16="http://schemas.microsoft.com/office/drawing/2014/main" id="{0C128911-2EB3-453C-8F6A-B22B5FFC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5187">
            <a:off x="423089" y="1135636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xcavators | John Deere US">
            <a:extLst>
              <a:ext uri="{FF2B5EF4-FFF2-40B4-BE49-F238E27FC236}">
                <a16:creationId xmlns:a16="http://schemas.microsoft.com/office/drawing/2014/main" id="{348C030C-A9BF-8E52-EB85-8E48317CB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2" y="2717826"/>
            <a:ext cx="3032468" cy="170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ld's largest hard rock water tunnel boring machine debuts in Dallas -  Dallas City News">
            <a:extLst>
              <a:ext uri="{FF2B5EF4-FFF2-40B4-BE49-F238E27FC236}">
                <a16:creationId xmlns:a16="http://schemas.microsoft.com/office/drawing/2014/main" id="{38BE5751-864E-8205-ED33-093A38F2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31676"/>
            <a:ext cx="2802825" cy="157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11C4F3-F6CA-3CDE-C0D7-1B9B211AD9DF}"/>
              </a:ext>
            </a:extLst>
          </p:cNvPr>
          <p:cNvCxnSpPr>
            <a:cxnSpLocks/>
          </p:cNvCxnSpPr>
          <p:nvPr/>
        </p:nvCxnSpPr>
        <p:spPr>
          <a:xfrm>
            <a:off x="304800" y="2619375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AC16F1-5386-98F6-095E-252CC0CF4184}"/>
              </a:ext>
            </a:extLst>
          </p:cNvPr>
          <p:cNvCxnSpPr>
            <a:cxnSpLocks/>
          </p:cNvCxnSpPr>
          <p:nvPr/>
        </p:nvCxnSpPr>
        <p:spPr>
          <a:xfrm>
            <a:off x="304800" y="4495800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84B5AB-FE65-72CA-343C-D5782F923BB1}"/>
              </a:ext>
            </a:extLst>
          </p:cNvPr>
          <p:cNvCxnSpPr>
            <a:cxnSpLocks/>
          </p:cNvCxnSpPr>
          <p:nvPr/>
        </p:nvCxnSpPr>
        <p:spPr>
          <a:xfrm>
            <a:off x="3352800" y="914400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1BC0DC-B233-F32D-E849-4BBBC45D313C}"/>
              </a:ext>
            </a:extLst>
          </p:cNvPr>
          <p:cNvCxnSpPr>
            <a:cxnSpLocks/>
          </p:cNvCxnSpPr>
          <p:nvPr/>
        </p:nvCxnSpPr>
        <p:spPr>
          <a:xfrm>
            <a:off x="6324600" y="839111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98AB02-736E-6BF9-264E-72F74A361E60}"/>
              </a:ext>
            </a:extLst>
          </p:cNvPr>
          <p:cNvCxnSpPr>
            <a:cxnSpLocks/>
          </p:cNvCxnSpPr>
          <p:nvPr/>
        </p:nvCxnSpPr>
        <p:spPr>
          <a:xfrm>
            <a:off x="326161" y="1295400"/>
            <a:ext cx="813203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56A13B-16D5-DE34-26C5-8DE117810F0D}"/>
              </a:ext>
            </a:extLst>
          </p:cNvPr>
          <p:cNvSpPr txBox="1"/>
          <p:nvPr/>
        </p:nvSpPr>
        <p:spPr>
          <a:xfrm>
            <a:off x="4425203" y="778133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34F34-F6DB-D75E-D50D-7887A28945E3}"/>
              </a:ext>
            </a:extLst>
          </p:cNvPr>
          <p:cNvSpPr txBox="1"/>
          <p:nvPr/>
        </p:nvSpPr>
        <p:spPr>
          <a:xfrm>
            <a:off x="6810579" y="766915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44395-A98A-D1E0-89BC-571B22F3D51E}"/>
              </a:ext>
            </a:extLst>
          </p:cNvPr>
          <p:cNvSpPr txBox="1"/>
          <p:nvPr/>
        </p:nvSpPr>
        <p:spPr>
          <a:xfrm>
            <a:off x="3886200" y="1373398"/>
            <a:ext cx="16658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Availability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F0EA0-074A-5141-468F-8B48C6724147}"/>
              </a:ext>
            </a:extLst>
          </p:cNvPr>
          <p:cNvSpPr txBox="1"/>
          <p:nvPr/>
        </p:nvSpPr>
        <p:spPr>
          <a:xfrm>
            <a:off x="6532742" y="1553344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Labor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67F7B6-9684-D32F-D24F-434EC8269238}"/>
              </a:ext>
            </a:extLst>
          </p:cNvPr>
          <p:cNvSpPr txBox="1"/>
          <p:nvPr/>
        </p:nvSpPr>
        <p:spPr>
          <a:xfrm>
            <a:off x="3781405" y="2931872"/>
            <a:ext cx="1261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Labor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63239E-E7DF-8FE8-1D75-2ED74AC0C114}"/>
              </a:ext>
            </a:extLst>
          </p:cNvPr>
          <p:cNvSpPr txBox="1"/>
          <p:nvPr/>
        </p:nvSpPr>
        <p:spPr>
          <a:xfrm>
            <a:off x="6462260" y="2883539"/>
            <a:ext cx="1895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Training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65C8B-6B92-D17B-D581-A89B56E50588}"/>
              </a:ext>
            </a:extLst>
          </p:cNvPr>
          <p:cNvSpPr txBox="1"/>
          <p:nvPr/>
        </p:nvSpPr>
        <p:spPr>
          <a:xfrm>
            <a:off x="3733802" y="4962533"/>
            <a:ext cx="2133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Really good at digging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54EC87-0FD8-2941-AE64-00BA7A510A8F}"/>
              </a:ext>
            </a:extLst>
          </p:cNvPr>
          <p:cNvSpPr txBox="1"/>
          <p:nvPr/>
        </p:nvSpPr>
        <p:spPr>
          <a:xfrm>
            <a:off x="6440675" y="4948846"/>
            <a:ext cx="2800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Takes up a lot of garage space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A2861E-5562-B8AF-27CC-E21C17E62D0F}"/>
              </a:ext>
            </a:extLst>
          </p:cNvPr>
          <p:cNvSpPr txBox="1"/>
          <p:nvPr/>
        </p:nvSpPr>
        <p:spPr>
          <a:xfrm>
            <a:off x="9296400" y="1306519"/>
            <a:ext cx="2300630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Best tool for the job?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6CC0BF-16CC-53CD-F515-B4B1D4381144}"/>
              </a:ext>
            </a:extLst>
          </p:cNvPr>
          <p:cNvSpPr txBox="1"/>
          <p:nvPr/>
        </p:nvSpPr>
        <p:spPr>
          <a:xfrm>
            <a:off x="9198759" y="1827910"/>
            <a:ext cx="2516142" cy="666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Building Express tunnel to Bridger Bowl</a:t>
            </a:r>
          </a:p>
        </p:txBody>
      </p:sp>
      <p:pic>
        <p:nvPicPr>
          <p:cNvPr id="4098" name="Picture 2" descr="Deep Thinking – Underground Solutions">
            <a:extLst>
              <a:ext uri="{FF2B5EF4-FFF2-40B4-BE49-F238E27FC236}">
                <a16:creationId xmlns:a16="http://schemas.microsoft.com/office/drawing/2014/main" id="{EB4EA483-3C6B-D214-3BC3-AFCB031FD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472" y="2512447"/>
            <a:ext cx="2933700" cy="195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428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B45F3D-E505-6F04-FC6A-62B4B7DE4210}"/>
              </a:ext>
            </a:extLst>
          </p:cNvPr>
          <p:cNvSpPr txBox="1"/>
          <p:nvPr/>
        </p:nvSpPr>
        <p:spPr>
          <a:xfrm>
            <a:off x="30415" y="76200"/>
            <a:ext cx="682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do you need to dig a hole?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951BA-11D1-4212-1A41-9086EBCCABDD}"/>
              </a:ext>
            </a:extLst>
          </p:cNvPr>
          <p:cNvSpPr txBox="1"/>
          <p:nvPr/>
        </p:nvSpPr>
        <p:spPr>
          <a:xfrm>
            <a:off x="-33358" y="6627157"/>
            <a:ext cx="3616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Thank you to Sean Yaw  (the goat) for the analogy</a:t>
            </a:r>
          </a:p>
        </p:txBody>
      </p:sp>
      <p:pic>
        <p:nvPicPr>
          <p:cNvPr id="1026" name="Picture 2" descr="Blue Hawk 20-in Wood D-Handle Digging Shovel in the Shovels &amp; Spades  department at Lowes.com">
            <a:extLst>
              <a:ext uri="{FF2B5EF4-FFF2-40B4-BE49-F238E27FC236}">
                <a16:creationId xmlns:a16="http://schemas.microsoft.com/office/drawing/2014/main" id="{0C128911-2EB3-453C-8F6A-B22B5FFC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5187">
            <a:off x="423089" y="1135636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xcavators | John Deere US">
            <a:extLst>
              <a:ext uri="{FF2B5EF4-FFF2-40B4-BE49-F238E27FC236}">
                <a16:creationId xmlns:a16="http://schemas.microsoft.com/office/drawing/2014/main" id="{348C030C-A9BF-8E52-EB85-8E48317CB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2" y="2717826"/>
            <a:ext cx="3032468" cy="170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ld's largest hard rock water tunnel boring machine debuts in Dallas -  Dallas City News">
            <a:extLst>
              <a:ext uri="{FF2B5EF4-FFF2-40B4-BE49-F238E27FC236}">
                <a16:creationId xmlns:a16="http://schemas.microsoft.com/office/drawing/2014/main" id="{38BE5751-864E-8205-ED33-093A38F2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31676"/>
            <a:ext cx="2802825" cy="157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11C4F3-F6CA-3CDE-C0D7-1B9B211AD9DF}"/>
              </a:ext>
            </a:extLst>
          </p:cNvPr>
          <p:cNvCxnSpPr>
            <a:cxnSpLocks/>
          </p:cNvCxnSpPr>
          <p:nvPr/>
        </p:nvCxnSpPr>
        <p:spPr>
          <a:xfrm>
            <a:off x="304800" y="2619375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AC16F1-5386-98F6-095E-252CC0CF4184}"/>
              </a:ext>
            </a:extLst>
          </p:cNvPr>
          <p:cNvCxnSpPr>
            <a:cxnSpLocks/>
          </p:cNvCxnSpPr>
          <p:nvPr/>
        </p:nvCxnSpPr>
        <p:spPr>
          <a:xfrm>
            <a:off x="304800" y="4495800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84B5AB-FE65-72CA-343C-D5782F923BB1}"/>
              </a:ext>
            </a:extLst>
          </p:cNvPr>
          <p:cNvCxnSpPr>
            <a:cxnSpLocks/>
          </p:cNvCxnSpPr>
          <p:nvPr/>
        </p:nvCxnSpPr>
        <p:spPr>
          <a:xfrm>
            <a:off x="3352800" y="914400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1BC0DC-B233-F32D-E849-4BBBC45D313C}"/>
              </a:ext>
            </a:extLst>
          </p:cNvPr>
          <p:cNvCxnSpPr>
            <a:cxnSpLocks/>
          </p:cNvCxnSpPr>
          <p:nvPr/>
        </p:nvCxnSpPr>
        <p:spPr>
          <a:xfrm>
            <a:off x="6324600" y="839111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98AB02-736E-6BF9-264E-72F74A361E60}"/>
              </a:ext>
            </a:extLst>
          </p:cNvPr>
          <p:cNvCxnSpPr>
            <a:cxnSpLocks/>
          </p:cNvCxnSpPr>
          <p:nvPr/>
        </p:nvCxnSpPr>
        <p:spPr>
          <a:xfrm>
            <a:off x="326161" y="1295400"/>
            <a:ext cx="813203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56A13B-16D5-DE34-26C5-8DE117810F0D}"/>
              </a:ext>
            </a:extLst>
          </p:cNvPr>
          <p:cNvSpPr txBox="1"/>
          <p:nvPr/>
        </p:nvSpPr>
        <p:spPr>
          <a:xfrm>
            <a:off x="4425203" y="778133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34F34-F6DB-D75E-D50D-7887A28945E3}"/>
              </a:ext>
            </a:extLst>
          </p:cNvPr>
          <p:cNvSpPr txBox="1"/>
          <p:nvPr/>
        </p:nvSpPr>
        <p:spPr>
          <a:xfrm>
            <a:off x="6810579" y="766915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44395-A98A-D1E0-89BC-571B22F3D51E}"/>
              </a:ext>
            </a:extLst>
          </p:cNvPr>
          <p:cNvSpPr txBox="1"/>
          <p:nvPr/>
        </p:nvSpPr>
        <p:spPr>
          <a:xfrm>
            <a:off x="3886200" y="1373398"/>
            <a:ext cx="16658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Availability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F0EA0-074A-5141-468F-8B48C6724147}"/>
              </a:ext>
            </a:extLst>
          </p:cNvPr>
          <p:cNvSpPr txBox="1"/>
          <p:nvPr/>
        </p:nvSpPr>
        <p:spPr>
          <a:xfrm>
            <a:off x="6532742" y="1553344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Labor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67F7B6-9684-D32F-D24F-434EC8269238}"/>
              </a:ext>
            </a:extLst>
          </p:cNvPr>
          <p:cNvSpPr txBox="1"/>
          <p:nvPr/>
        </p:nvSpPr>
        <p:spPr>
          <a:xfrm>
            <a:off x="3781405" y="2931872"/>
            <a:ext cx="1261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Labor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63239E-E7DF-8FE8-1D75-2ED74AC0C114}"/>
              </a:ext>
            </a:extLst>
          </p:cNvPr>
          <p:cNvSpPr txBox="1"/>
          <p:nvPr/>
        </p:nvSpPr>
        <p:spPr>
          <a:xfrm>
            <a:off x="6462260" y="2883539"/>
            <a:ext cx="1895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Training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65C8B-6B92-D17B-D581-A89B56E50588}"/>
              </a:ext>
            </a:extLst>
          </p:cNvPr>
          <p:cNvSpPr txBox="1"/>
          <p:nvPr/>
        </p:nvSpPr>
        <p:spPr>
          <a:xfrm>
            <a:off x="3733802" y="4962533"/>
            <a:ext cx="2133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Really good at digging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54EC87-0FD8-2941-AE64-00BA7A510A8F}"/>
              </a:ext>
            </a:extLst>
          </p:cNvPr>
          <p:cNvSpPr txBox="1"/>
          <p:nvPr/>
        </p:nvSpPr>
        <p:spPr>
          <a:xfrm>
            <a:off x="6440675" y="4948846"/>
            <a:ext cx="2800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Takes up a lot of garage space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A2861E-5562-B8AF-27CC-E21C17E62D0F}"/>
              </a:ext>
            </a:extLst>
          </p:cNvPr>
          <p:cNvSpPr txBox="1"/>
          <p:nvPr/>
        </p:nvSpPr>
        <p:spPr>
          <a:xfrm>
            <a:off x="9296400" y="1306519"/>
            <a:ext cx="2300630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Best tool for the job?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6CC0BF-16CC-53CD-F515-B4B1D4381144}"/>
              </a:ext>
            </a:extLst>
          </p:cNvPr>
          <p:cNvSpPr txBox="1"/>
          <p:nvPr/>
        </p:nvSpPr>
        <p:spPr>
          <a:xfrm>
            <a:off x="9198759" y="1827910"/>
            <a:ext cx="2516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Creating the foundation for a house</a:t>
            </a:r>
          </a:p>
        </p:txBody>
      </p:sp>
      <p:pic>
        <p:nvPicPr>
          <p:cNvPr id="5122" name="Picture 2" descr="Excavation Company | Rochester NY | All County">
            <a:extLst>
              <a:ext uri="{FF2B5EF4-FFF2-40B4-BE49-F238E27FC236}">
                <a16:creationId xmlns:a16="http://schemas.microsoft.com/office/drawing/2014/main" id="{7AB498CC-79F4-A6BB-A25D-FC88D2DAD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415" y="2558737"/>
            <a:ext cx="2514599" cy="188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687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B45F3D-E505-6F04-FC6A-62B4B7DE4210}"/>
              </a:ext>
            </a:extLst>
          </p:cNvPr>
          <p:cNvSpPr txBox="1"/>
          <p:nvPr/>
        </p:nvSpPr>
        <p:spPr>
          <a:xfrm>
            <a:off x="30415" y="76200"/>
            <a:ext cx="682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do you need to dig a hole?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951BA-11D1-4212-1A41-9086EBCCABDD}"/>
              </a:ext>
            </a:extLst>
          </p:cNvPr>
          <p:cNvSpPr txBox="1"/>
          <p:nvPr/>
        </p:nvSpPr>
        <p:spPr>
          <a:xfrm>
            <a:off x="-33358" y="6627157"/>
            <a:ext cx="3616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Thank you to Sean Yaw  (the goat) for the analogy</a:t>
            </a:r>
          </a:p>
        </p:txBody>
      </p:sp>
      <p:pic>
        <p:nvPicPr>
          <p:cNvPr id="1026" name="Picture 2" descr="Blue Hawk 20-in Wood D-Handle Digging Shovel in the Shovels &amp; Spades  department at Lowes.com">
            <a:extLst>
              <a:ext uri="{FF2B5EF4-FFF2-40B4-BE49-F238E27FC236}">
                <a16:creationId xmlns:a16="http://schemas.microsoft.com/office/drawing/2014/main" id="{0C128911-2EB3-453C-8F6A-B22B5FFC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5187">
            <a:off x="423089" y="1135636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xcavators | John Deere US">
            <a:extLst>
              <a:ext uri="{FF2B5EF4-FFF2-40B4-BE49-F238E27FC236}">
                <a16:creationId xmlns:a16="http://schemas.microsoft.com/office/drawing/2014/main" id="{348C030C-A9BF-8E52-EB85-8E48317CB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2" y="2717826"/>
            <a:ext cx="3032468" cy="170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ld's largest hard rock water tunnel boring machine debuts in Dallas -  Dallas City News">
            <a:extLst>
              <a:ext uri="{FF2B5EF4-FFF2-40B4-BE49-F238E27FC236}">
                <a16:creationId xmlns:a16="http://schemas.microsoft.com/office/drawing/2014/main" id="{38BE5751-864E-8205-ED33-093A38F2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31676"/>
            <a:ext cx="2802825" cy="157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11C4F3-F6CA-3CDE-C0D7-1B9B211AD9DF}"/>
              </a:ext>
            </a:extLst>
          </p:cNvPr>
          <p:cNvCxnSpPr>
            <a:cxnSpLocks/>
          </p:cNvCxnSpPr>
          <p:nvPr/>
        </p:nvCxnSpPr>
        <p:spPr>
          <a:xfrm>
            <a:off x="304800" y="2619375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AC16F1-5386-98F6-095E-252CC0CF4184}"/>
              </a:ext>
            </a:extLst>
          </p:cNvPr>
          <p:cNvCxnSpPr>
            <a:cxnSpLocks/>
          </p:cNvCxnSpPr>
          <p:nvPr/>
        </p:nvCxnSpPr>
        <p:spPr>
          <a:xfrm>
            <a:off x="304800" y="4495800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84B5AB-FE65-72CA-343C-D5782F923BB1}"/>
              </a:ext>
            </a:extLst>
          </p:cNvPr>
          <p:cNvCxnSpPr>
            <a:cxnSpLocks/>
          </p:cNvCxnSpPr>
          <p:nvPr/>
        </p:nvCxnSpPr>
        <p:spPr>
          <a:xfrm>
            <a:off x="3352800" y="914400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1BC0DC-B233-F32D-E849-4BBBC45D313C}"/>
              </a:ext>
            </a:extLst>
          </p:cNvPr>
          <p:cNvCxnSpPr>
            <a:cxnSpLocks/>
          </p:cNvCxnSpPr>
          <p:nvPr/>
        </p:nvCxnSpPr>
        <p:spPr>
          <a:xfrm>
            <a:off x="6324600" y="839111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98AB02-736E-6BF9-264E-72F74A361E60}"/>
              </a:ext>
            </a:extLst>
          </p:cNvPr>
          <p:cNvCxnSpPr>
            <a:cxnSpLocks/>
          </p:cNvCxnSpPr>
          <p:nvPr/>
        </p:nvCxnSpPr>
        <p:spPr>
          <a:xfrm>
            <a:off x="326161" y="1295400"/>
            <a:ext cx="813203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56A13B-16D5-DE34-26C5-8DE117810F0D}"/>
              </a:ext>
            </a:extLst>
          </p:cNvPr>
          <p:cNvSpPr txBox="1"/>
          <p:nvPr/>
        </p:nvSpPr>
        <p:spPr>
          <a:xfrm>
            <a:off x="4425203" y="778133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34F34-F6DB-D75E-D50D-7887A28945E3}"/>
              </a:ext>
            </a:extLst>
          </p:cNvPr>
          <p:cNvSpPr txBox="1"/>
          <p:nvPr/>
        </p:nvSpPr>
        <p:spPr>
          <a:xfrm>
            <a:off x="6810579" y="766915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44395-A98A-D1E0-89BC-571B22F3D51E}"/>
              </a:ext>
            </a:extLst>
          </p:cNvPr>
          <p:cNvSpPr txBox="1"/>
          <p:nvPr/>
        </p:nvSpPr>
        <p:spPr>
          <a:xfrm>
            <a:off x="3886200" y="1373398"/>
            <a:ext cx="16658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Availability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F0EA0-074A-5141-468F-8B48C6724147}"/>
              </a:ext>
            </a:extLst>
          </p:cNvPr>
          <p:cNvSpPr txBox="1"/>
          <p:nvPr/>
        </p:nvSpPr>
        <p:spPr>
          <a:xfrm>
            <a:off x="6532742" y="1553344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Labor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67F7B6-9684-D32F-D24F-434EC8269238}"/>
              </a:ext>
            </a:extLst>
          </p:cNvPr>
          <p:cNvSpPr txBox="1"/>
          <p:nvPr/>
        </p:nvSpPr>
        <p:spPr>
          <a:xfrm>
            <a:off x="3781405" y="2931872"/>
            <a:ext cx="1261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Labor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63239E-E7DF-8FE8-1D75-2ED74AC0C114}"/>
              </a:ext>
            </a:extLst>
          </p:cNvPr>
          <p:cNvSpPr txBox="1"/>
          <p:nvPr/>
        </p:nvSpPr>
        <p:spPr>
          <a:xfrm>
            <a:off x="6462260" y="2883539"/>
            <a:ext cx="1895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Training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65C8B-6B92-D17B-D581-A89B56E50588}"/>
              </a:ext>
            </a:extLst>
          </p:cNvPr>
          <p:cNvSpPr txBox="1"/>
          <p:nvPr/>
        </p:nvSpPr>
        <p:spPr>
          <a:xfrm>
            <a:off x="3733802" y="4962533"/>
            <a:ext cx="2133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Really good at digging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54EC87-0FD8-2941-AE64-00BA7A510A8F}"/>
              </a:ext>
            </a:extLst>
          </p:cNvPr>
          <p:cNvSpPr txBox="1"/>
          <p:nvPr/>
        </p:nvSpPr>
        <p:spPr>
          <a:xfrm>
            <a:off x="6440675" y="4948846"/>
            <a:ext cx="2800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Takes up a lot of garage space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A2861E-5562-B8AF-27CC-E21C17E62D0F}"/>
              </a:ext>
            </a:extLst>
          </p:cNvPr>
          <p:cNvSpPr txBox="1"/>
          <p:nvPr/>
        </p:nvSpPr>
        <p:spPr>
          <a:xfrm>
            <a:off x="9296400" y="1306519"/>
            <a:ext cx="2300630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Best tool for the job?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6CC0BF-16CC-53CD-F515-B4B1D4381144}"/>
              </a:ext>
            </a:extLst>
          </p:cNvPr>
          <p:cNvSpPr txBox="1"/>
          <p:nvPr/>
        </p:nvSpPr>
        <p:spPr>
          <a:xfrm>
            <a:off x="9208243" y="1877160"/>
            <a:ext cx="2516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Digging a Well for water</a:t>
            </a:r>
          </a:p>
        </p:txBody>
      </p:sp>
      <p:pic>
        <p:nvPicPr>
          <p:cNvPr id="6146" name="Picture 2" descr="Well Types | Missouri Department of Natural Resources">
            <a:extLst>
              <a:ext uri="{FF2B5EF4-FFF2-40B4-BE49-F238E27FC236}">
                <a16:creationId xmlns:a16="http://schemas.microsoft.com/office/drawing/2014/main" id="{657EF4B9-4F2A-8F3C-7375-103301959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741" y="2724801"/>
            <a:ext cx="2612789" cy="183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25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B45F3D-E505-6F04-FC6A-62B4B7DE4210}"/>
              </a:ext>
            </a:extLst>
          </p:cNvPr>
          <p:cNvSpPr txBox="1"/>
          <p:nvPr/>
        </p:nvSpPr>
        <p:spPr>
          <a:xfrm>
            <a:off x="30415" y="76200"/>
            <a:ext cx="682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do you need to dig a hole?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951BA-11D1-4212-1A41-9086EBCCABDD}"/>
              </a:ext>
            </a:extLst>
          </p:cNvPr>
          <p:cNvSpPr txBox="1"/>
          <p:nvPr/>
        </p:nvSpPr>
        <p:spPr>
          <a:xfrm>
            <a:off x="-33358" y="6627157"/>
            <a:ext cx="3616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Thank you to Sean Yaw  (the goat) for the analogy</a:t>
            </a:r>
          </a:p>
        </p:txBody>
      </p:sp>
      <p:pic>
        <p:nvPicPr>
          <p:cNvPr id="1026" name="Picture 2" descr="Blue Hawk 20-in Wood D-Handle Digging Shovel in the Shovels &amp; Spades  department at Lowes.com">
            <a:extLst>
              <a:ext uri="{FF2B5EF4-FFF2-40B4-BE49-F238E27FC236}">
                <a16:creationId xmlns:a16="http://schemas.microsoft.com/office/drawing/2014/main" id="{0C128911-2EB3-453C-8F6A-B22B5FFC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5187">
            <a:off x="423089" y="1135636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xcavators | John Deere US">
            <a:extLst>
              <a:ext uri="{FF2B5EF4-FFF2-40B4-BE49-F238E27FC236}">
                <a16:creationId xmlns:a16="http://schemas.microsoft.com/office/drawing/2014/main" id="{348C030C-A9BF-8E52-EB85-8E48317CB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2" y="2717826"/>
            <a:ext cx="3032468" cy="170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ld's largest hard rock water tunnel boring machine debuts in Dallas -  Dallas City News">
            <a:extLst>
              <a:ext uri="{FF2B5EF4-FFF2-40B4-BE49-F238E27FC236}">
                <a16:creationId xmlns:a16="http://schemas.microsoft.com/office/drawing/2014/main" id="{38BE5751-864E-8205-ED33-093A38F2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31676"/>
            <a:ext cx="2802825" cy="157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11C4F3-F6CA-3CDE-C0D7-1B9B211AD9DF}"/>
              </a:ext>
            </a:extLst>
          </p:cNvPr>
          <p:cNvCxnSpPr>
            <a:cxnSpLocks/>
          </p:cNvCxnSpPr>
          <p:nvPr/>
        </p:nvCxnSpPr>
        <p:spPr>
          <a:xfrm>
            <a:off x="304800" y="2619375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AC16F1-5386-98F6-095E-252CC0CF4184}"/>
              </a:ext>
            </a:extLst>
          </p:cNvPr>
          <p:cNvCxnSpPr>
            <a:cxnSpLocks/>
          </p:cNvCxnSpPr>
          <p:nvPr/>
        </p:nvCxnSpPr>
        <p:spPr>
          <a:xfrm>
            <a:off x="304800" y="4495800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84B5AB-FE65-72CA-343C-D5782F923BB1}"/>
              </a:ext>
            </a:extLst>
          </p:cNvPr>
          <p:cNvCxnSpPr>
            <a:cxnSpLocks/>
          </p:cNvCxnSpPr>
          <p:nvPr/>
        </p:nvCxnSpPr>
        <p:spPr>
          <a:xfrm>
            <a:off x="3352800" y="914400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1BC0DC-B233-F32D-E849-4BBBC45D313C}"/>
              </a:ext>
            </a:extLst>
          </p:cNvPr>
          <p:cNvCxnSpPr>
            <a:cxnSpLocks/>
          </p:cNvCxnSpPr>
          <p:nvPr/>
        </p:nvCxnSpPr>
        <p:spPr>
          <a:xfrm>
            <a:off x="6324600" y="839111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98AB02-736E-6BF9-264E-72F74A361E60}"/>
              </a:ext>
            </a:extLst>
          </p:cNvPr>
          <p:cNvCxnSpPr>
            <a:cxnSpLocks/>
          </p:cNvCxnSpPr>
          <p:nvPr/>
        </p:nvCxnSpPr>
        <p:spPr>
          <a:xfrm>
            <a:off x="326161" y="1295400"/>
            <a:ext cx="813203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56A13B-16D5-DE34-26C5-8DE117810F0D}"/>
              </a:ext>
            </a:extLst>
          </p:cNvPr>
          <p:cNvSpPr txBox="1"/>
          <p:nvPr/>
        </p:nvSpPr>
        <p:spPr>
          <a:xfrm>
            <a:off x="4425203" y="778133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34F34-F6DB-D75E-D50D-7887A28945E3}"/>
              </a:ext>
            </a:extLst>
          </p:cNvPr>
          <p:cNvSpPr txBox="1"/>
          <p:nvPr/>
        </p:nvSpPr>
        <p:spPr>
          <a:xfrm>
            <a:off x="6810579" y="766915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44395-A98A-D1E0-89BC-571B22F3D51E}"/>
              </a:ext>
            </a:extLst>
          </p:cNvPr>
          <p:cNvSpPr txBox="1"/>
          <p:nvPr/>
        </p:nvSpPr>
        <p:spPr>
          <a:xfrm>
            <a:off x="3886200" y="1373398"/>
            <a:ext cx="16658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Availability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F0EA0-074A-5141-468F-8B48C6724147}"/>
              </a:ext>
            </a:extLst>
          </p:cNvPr>
          <p:cNvSpPr txBox="1"/>
          <p:nvPr/>
        </p:nvSpPr>
        <p:spPr>
          <a:xfrm>
            <a:off x="6532742" y="1553344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Labor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67F7B6-9684-D32F-D24F-434EC8269238}"/>
              </a:ext>
            </a:extLst>
          </p:cNvPr>
          <p:cNvSpPr txBox="1"/>
          <p:nvPr/>
        </p:nvSpPr>
        <p:spPr>
          <a:xfrm>
            <a:off x="3781405" y="2931872"/>
            <a:ext cx="1261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Labor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63239E-E7DF-8FE8-1D75-2ED74AC0C114}"/>
              </a:ext>
            </a:extLst>
          </p:cNvPr>
          <p:cNvSpPr txBox="1"/>
          <p:nvPr/>
        </p:nvSpPr>
        <p:spPr>
          <a:xfrm>
            <a:off x="6462260" y="2883539"/>
            <a:ext cx="1895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Training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65C8B-6B92-D17B-D581-A89B56E50588}"/>
              </a:ext>
            </a:extLst>
          </p:cNvPr>
          <p:cNvSpPr txBox="1"/>
          <p:nvPr/>
        </p:nvSpPr>
        <p:spPr>
          <a:xfrm>
            <a:off x="3733802" y="4962533"/>
            <a:ext cx="2133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Really good at digging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54EC87-0FD8-2941-AE64-00BA7A510A8F}"/>
              </a:ext>
            </a:extLst>
          </p:cNvPr>
          <p:cNvSpPr txBox="1"/>
          <p:nvPr/>
        </p:nvSpPr>
        <p:spPr>
          <a:xfrm>
            <a:off x="6440675" y="4948846"/>
            <a:ext cx="2800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Takes up a lot of garage space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A2861E-5562-B8AF-27CC-E21C17E62D0F}"/>
              </a:ext>
            </a:extLst>
          </p:cNvPr>
          <p:cNvSpPr txBox="1"/>
          <p:nvPr/>
        </p:nvSpPr>
        <p:spPr>
          <a:xfrm>
            <a:off x="9296400" y="1306519"/>
            <a:ext cx="2300630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Best tool for the job?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6CC0BF-16CC-53CD-F515-B4B1D4381144}"/>
              </a:ext>
            </a:extLst>
          </p:cNvPr>
          <p:cNvSpPr txBox="1"/>
          <p:nvPr/>
        </p:nvSpPr>
        <p:spPr>
          <a:xfrm>
            <a:off x="9208243" y="1877160"/>
            <a:ext cx="2516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Digging a Well for water</a:t>
            </a:r>
          </a:p>
        </p:txBody>
      </p:sp>
      <p:pic>
        <p:nvPicPr>
          <p:cNvPr id="6146" name="Picture 2" descr="Well Types | Missouri Department of Natural Resources">
            <a:extLst>
              <a:ext uri="{FF2B5EF4-FFF2-40B4-BE49-F238E27FC236}">
                <a16:creationId xmlns:a16="http://schemas.microsoft.com/office/drawing/2014/main" id="{657EF4B9-4F2A-8F3C-7375-103301959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741" y="2724801"/>
            <a:ext cx="2612789" cy="183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Water Well Drilling | Simco Drilling Equipment">
            <a:extLst>
              <a:ext uri="{FF2B5EF4-FFF2-40B4-BE49-F238E27FC236}">
                <a16:creationId xmlns:a16="http://schemas.microsoft.com/office/drawing/2014/main" id="{15AC5ADB-EA30-1132-BB9F-7915A7D74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812" y="1064470"/>
            <a:ext cx="4777911" cy="4791219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038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B45F3D-E505-6F04-FC6A-62B4B7DE4210}"/>
              </a:ext>
            </a:extLst>
          </p:cNvPr>
          <p:cNvSpPr txBox="1"/>
          <p:nvPr/>
        </p:nvSpPr>
        <p:spPr>
          <a:xfrm>
            <a:off x="30415" y="76200"/>
            <a:ext cx="682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do you need to dig a hole?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951BA-11D1-4212-1A41-9086EBCCABDD}"/>
              </a:ext>
            </a:extLst>
          </p:cNvPr>
          <p:cNvSpPr txBox="1"/>
          <p:nvPr/>
        </p:nvSpPr>
        <p:spPr>
          <a:xfrm>
            <a:off x="-33358" y="6627157"/>
            <a:ext cx="3616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Thank you to Sean Yaw  (the goat) for the analogy</a:t>
            </a:r>
          </a:p>
        </p:txBody>
      </p:sp>
      <p:pic>
        <p:nvPicPr>
          <p:cNvPr id="1026" name="Picture 2" descr="Blue Hawk 20-in Wood D-Handle Digging Shovel in the Shovels &amp; Spades  department at Lowes.com">
            <a:extLst>
              <a:ext uri="{FF2B5EF4-FFF2-40B4-BE49-F238E27FC236}">
                <a16:creationId xmlns:a16="http://schemas.microsoft.com/office/drawing/2014/main" id="{0C128911-2EB3-453C-8F6A-B22B5FFC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5187">
            <a:off x="423089" y="1135636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xcavators | John Deere US">
            <a:extLst>
              <a:ext uri="{FF2B5EF4-FFF2-40B4-BE49-F238E27FC236}">
                <a16:creationId xmlns:a16="http://schemas.microsoft.com/office/drawing/2014/main" id="{348C030C-A9BF-8E52-EB85-8E48317CB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2" y="2717826"/>
            <a:ext cx="3032468" cy="170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ld's largest hard rock water tunnel boring machine debuts in Dallas -  Dallas City News">
            <a:extLst>
              <a:ext uri="{FF2B5EF4-FFF2-40B4-BE49-F238E27FC236}">
                <a16:creationId xmlns:a16="http://schemas.microsoft.com/office/drawing/2014/main" id="{38BE5751-864E-8205-ED33-093A38F2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31676"/>
            <a:ext cx="2802825" cy="157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11C4F3-F6CA-3CDE-C0D7-1B9B211AD9DF}"/>
              </a:ext>
            </a:extLst>
          </p:cNvPr>
          <p:cNvCxnSpPr>
            <a:cxnSpLocks/>
          </p:cNvCxnSpPr>
          <p:nvPr/>
        </p:nvCxnSpPr>
        <p:spPr>
          <a:xfrm>
            <a:off x="304800" y="2619375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AC16F1-5386-98F6-095E-252CC0CF4184}"/>
              </a:ext>
            </a:extLst>
          </p:cNvPr>
          <p:cNvCxnSpPr>
            <a:cxnSpLocks/>
          </p:cNvCxnSpPr>
          <p:nvPr/>
        </p:nvCxnSpPr>
        <p:spPr>
          <a:xfrm>
            <a:off x="304800" y="4495800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84B5AB-FE65-72CA-343C-D5782F923BB1}"/>
              </a:ext>
            </a:extLst>
          </p:cNvPr>
          <p:cNvCxnSpPr>
            <a:cxnSpLocks/>
          </p:cNvCxnSpPr>
          <p:nvPr/>
        </p:nvCxnSpPr>
        <p:spPr>
          <a:xfrm>
            <a:off x="3352800" y="914400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1BC0DC-B233-F32D-E849-4BBBC45D313C}"/>
              </a:ext>
            </a:extLst>
          </p:cNvPr>
          <p:cNvCxnSpPr>
            <a:cxnSpLocks/>
          </p:cNvCxnSpPr>
          <p:nvPr/>
        </p:nvCxnSpPr>
        <p:spPr>
          <a:xfrm>
            <a:off x="6324600" y="839111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98AB02-736E-6BF9-264E-72F74A361E60}"/>
              </a:ext>
            </a:extLst>
          </p:cNvPr>
          <p:cNvCxnSpPr>
            <a:cxnSpLocks/>
          </p:cNvCxnSpPr>
          <p:nvPr/>
        </p:nvCxnSpPr>
        <p:spPr>
          <a:xfrm>
            <a:off x="326161" y="1295400"/>
            <a:ext cx="813203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56A13B-16D5-DE34-26C5-8DE117810F0D}"/>
              </a:ext>
            </a:extLst>
          </p:cNvPr>
          <p:cNvSpPr txBox="1"/>
          <p:nvPr/>
        </p:nvSpPr>
        <p:spPr>
          <a:xfrm>
            <a:off x="4425203" y="778133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34F34-F6DB-D75E-D50D-7887A28945E3}"/>
              </a:ext>
            </a:extLst>
          </p:cNvPr>
          <p:cNvSpPr txBox="1"/>
          <p:nvPr/>
        </p:nvSpPr>
        <p:spPr>
          <a:xfrm>
            <a:off x="6810579" y="766915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44395-A98A-D1E0-89BC-571B22F3D51E}"/>
              </a:ext>
            </a:extLst>
          </p:cNvPr>
          <p:cNvSpPr txBox="1"/>
          <p:nvPr/>
        </p:nvSpPr>
        <p:spPr>
          <a:xfrm>
            <a:off x="3886200" y="1373398"/>
            <a:ext cx="16658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Availability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F0EA0-074A-5141-468F-8B48C6724147}"/>
              </a:ext>
            </a:extLst>
          </p:cNvPr>
          <p:cNvSpPr txBox="1"/>
          <p:nvPr/>
        </p:nvSpPr>
        <p:spPr>
          <a:xfrm>
            <a:off x="6532742" y="1553344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Labor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67F7B6-9684-D32F-D24F-434EC8269238}"/>
              </a:ext>
            </a:extLst>
          </p:cNvPr>
          <p:cNvSpPr txBox="1"/>
          <p:nvPr/>
        </p:nvSpPr>
        <p:spPr>
          <a:xfrm>
            <a:off x="3781405" y="2931872"/>
            <a:ext cx="1261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Labor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63239E-E7DF-8FE8-1D75-2ED74AC0C114}"/>
              </a:ext>
            </a:extLst>
          </p:cNvPr>
          <p:cNvSpPr txBox="1"/>
          <p:nvPr/>
        </p:nvSpPr>
        <p:spPr>
          <a:xfrm>
            <a:off x="6462260" y="2883539"/>
            <a:ext cx="1895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Training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65C8B-6B92-D17B-D581-A89B56E50588}"/>
              </a:ext>
            </a:extLst>
          </p:cNvPr>
          <p:cNvSpPr txBox="1"/>
          <p:nvPr/>
        </p:nvSpPr>
        <p:spPr>
          <a:xfrm>
            <a:off x="3733802" y="4962533"/>
            <a:ext cx="2133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Really good at digging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54EC87-0FD8-2941-AE64-00BA7A510A8F}"/>
              </a:ext>
            </a:extLst>
          </p:cNvPr>
          <p:cNvSpPr txBox="1"/>
          <p:nvPr/>
        </p:nvSpPr>
        <p:spPr>
          <a:xfrm>
            <a:off x="6440675" y="4948846"/>
            <a:ext cx="2800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Takes up a lot of garage space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A2861E-5562-B8AF-27CC-E21C17E62D0F}"/>
              </a:ext>
            </a:extLst>
          </p:cNvPr>
          <p:cNvSpPr txBox="1"/>
          <p:nvPr/>
        </p:nvSpPr>
        <p:spPr>
          <a:xfrm>
            <a:off x="9296400" y="1306519"/>
            <a:ext cx="2300630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Best tool for the job?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6CC0BF-16CC-53CD-F515-B4B1D4381144}"/>
              </a:ext>
            </a:extLst>
          </p:cNvPr>
          <p:cNvSpPr txBox="1"/>
          <p:nvPr/>
        </p:nvSpPr>
        <p:spPr>
          <a:xfrm>
            <a:off x="9208243" y="1877160"/>
            <a:ext cx="2516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Digging a Well for water</a:t>
            </a:r>
          </a:p>
        </p:txBody>
      </p:sp>
      <p:pic>
        <p:nvPicPr>
          <p:cNvPr id="6146" name="Picture 2" descr="Well Types | Missouri Department of Natural Resources">
            <a:extLst>
              <a:ext uri="{FF2B5EF4-FFF2-40B4-BE49-F238E27FC236}">
                <a16:creationId xmlns:a16="http://schemas.microsoft.com/office/drawing/2014/main" id="{657EF4B9-4F2A-8F3C-7375-103301959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741" y="2724801"/>
            <a:ext cx="2612789" cy="183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Water Well Drilling | Simco Drilling Equipment">
            <a:extLst>
              <a:ext uri="{FF2B5EF4-FFF2-40B4-BE49-F238E27FC236}">
                <a16:creationId xmlns:a16="http://schemas.microsoft.com/office/drawing/2014/main" id="{15AC5ADB-EA30-1132-BB9F-7915A7D74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812" y="1064470"/>
            <a:ext cx="4777911" cy="4791219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0A9803A-0E34-D8DA-0E52-A6098F9B21CC}"/>
              </a:ext>
            </a:extLst>
          </p:cNvPr>
          <p:cNvSpPr txBox="1"/>
          <p:nvPr/>
        </p:nvSpPr>
        <p:spPr>
          <a:xfrm>
            <a:off x="2808828" y="1560581"/>
            <a:ext cx="33760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We can’t use the best tool for the job unless we know that tool exists!</a:t>
            </a:r>
          </a:p>
        </p:txBody>
      </p:sp>
    </p:spTree>
    <p:extLst>
      <p:ext uri="{BB962C8B-B14F-4D97-AF65-F5344CB8AC3E}">
        <p14:creationId xmlns:p14="http://schemas.microsoft.com/office/powerpoint/2010/main" val="1405677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B45F3D-E505-6F04-FC6A-62B4B7DE4210}"/>
              </a:ext>
            </a:extLst>
          </p:cNvPr>
          <p:cNvSpPr txBox="1"/>
          <p:nvPr/>
        </p:nvSpPr>
        <p:spPr>
          <a:xfrm>
            <a:off x="30415" y="76200"/>
            <a:ext cx="682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do you need to dig a hole?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951BA-11D1-4212-1A41-9086EBCCABDD}"/>
              </a:ext>
            </a:extLst>
          </p:cNvPr>
          <p:cNvSpPr txBox="1"/>
          <p:nvPr/>
        </p:nvSpPr>
        <p:spPr>
          <a:xfrm>
            <a:off x="-33358" y="6627157"/>
            <a:ext cx="3616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Thank you to Sean Yaw  (the goat) for the analogy</a:t>
            </a:r>
          </a:p>
        </p:txBody>
      </p:sp>
      <p:pic>
        <p:nvPicPr>
          <p:cNvPr id="1026" name="Picture 2" descr="Blue Hawk 20-in Wood D-Handle Digging Shovel in the Shovels &amp; Spades  department at Lowes.com">
            <a:extLst>
              <a:ext uri="{FF2B5EF4-FFF2-40B4-BE49-F238E27FC236}">
                <a16:creationId xmlns:a16="http://schemas.microsoft.com/office/drawing/2014/main" id="{0C128911-2EB3-453C-8F6A-B22B5FFC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5187">
            <a:off x="423089" y="1135636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xcavators | John Deere US">
            <a:extLst>
              <a:ext uri="{FF2B5EF4-FFF2-40B4-BE49-F238E27FC236}">
                <a16:creationId xmlns:a16="http://schemas.microsoft.com/office/drawing/2014/main" id="{348C030C-A9BF-8E52-EB85-8E48317CB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2" y="2717826"/>
            <a:ext cx="3032468" cy="170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ld's largest hard rock water tunnel boring machine debuts in Dallas -  Dallas City News">
            <a:extLst>
              <a:ext uri="{FF2B5EF4-FFF2-40B4-BE49-F238E27FC236}">
                <a16:creationId xmlns:a16="http://schemas.microsoft.com/office/drawing/2014/main" id="{38BE5751-864E-8205-ED33-093A38F2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31676"/>
            <a:ext cx="2802825" cy="157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11C4F3-F6CA-3CDE-C0D7-1B9B211AD9DF}"/>
              </a:ext>
            </a:extLst>
          </p:cNvPr>
          <p:cNvCxnSpPr>
            <a:cxnSpLocks/>
          </p:cNvCxnSpPr>
          <p:nvPr/>
        </p:nvCxnSpPr>
        <p:spPr>
          <a:xfrm>
            <a:off x="304800" y="2619375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AC16F1-5386-98F6-095E-252CC0CF4184}"/>
              </a:ext>
            </a:extLst>
          </p:cNvPr>
          <p:cNvCxnSpPr>
            <a:cxnSpLocks/>
          </p:cNvCxnSpPr>
          <p:nvPr/>
        </p:nvCxnSpPr>
        <p:spPr>
          <a:xfrm>
            <a:off x="304800" y="4495800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84B5AB-FE65-72CA-343C-D5782F923BB1}"/>
              </a:ext>
            </a:extLst>
          </p:cNvPr>
          <p:cNvCxnSpPr>
            <a:cxnSpLocks/>
          </p:cNvCxnSpPr>
          <p:nvPr/>
        </p:nvCxnSpPr>
        <p:spPr>
          <a:xfrm>
            <a:off x="3352800" y="914400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1BC0DC-B233-F32D-E849-4BBBC45D313C}"/>
              </a:ext>
            </a:extLst>
          </p:cNvPr>
          <p:cNvCxnSpPr>
            <a:cxnSpLocks/>
          </p:cNvCxnSpPr>
          <p:nvPr/>
        </p:nvCxnSpPr>
        <p:spPr>
          <a:xfrm>
            <a:off x="6324600" y="839111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98AB02-736E-6BF9-264E-72F74A361E60}"/>
              </a:ext>
            </a:extLst>
          </p:cNvPr>
          <p:cNvCxnSpPr>
            <a:cxnSpLocks/>
          </p:cNvCxnSpPr>
          <p:nvPr/>
        </p:nvCxnSpPr>
        <p:spPr>
          <a:xfrm>
            <a:off x="326161" y="1295400"/>
            <a:ext cx="813203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56A13B-16D5-DE34-26C5-8DE117810F0D}"/>
              </a:ext>
            </a:extLst>
          </p:cNvPr>
          <p:cNvSpPr txBox="1"/>
          <p:nvPr/>
        </p:nvSpPr>
        <p:spPr>
          <a:xfrm>
            <a:off x="4425203" y="778133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34F34-F6DB-D75E-D50D-7887A28945E3}"/>
              </a:ext>
            </a:extLst>
          </p:cNvPr>
          <p:cNvSpPr txBox="1"/>
          <p:nvPr/>
        </p:nvSpPr>
        <p:spPr>
          <a:xfrm>
            <a:off x="6810579" y="766915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44395-A98A-D1E0-89BC-571B22F3D51E}"/>
              </a:ext>
            </a:extLst>
          </p:cNvPr>
          <p:cNvSpPr txBox="1"/>
          <p:nvPr/>
        </p:nvSpPr>
        <p:spPr>
          <a:xfrm>
            <a:off x="3886200" y="1373398"/>
            <a:ext cx="16658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Availability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F0EA0-074A-5141-468F-8B48C6724147}"/>
              </a:ext>
            </a:extLst>
          </p:cNvPr>
          <p:cNvSpPr txBox="1"/>
          <p:nvPr/>
        </p:nvSpPr>
        <p:spPr>
          <a:xfrm>
            <a:off x="6532742" y="1553344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Labor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67F7B6-9684-D32F-D24F-434EC8269238}"/>
              </a:ext>
            </a:extLst>
          </p:cNvPr>
          <p:cNvSpPr txBox="1"/>
          <p:nvPr/>
        </p:nvSpPr>
        <p:spPr>
          <a:xfrm>
            <a:off x="3781405" y="2931872"/>
            <a:ext cx="1261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Labor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63239E-E7DF-8FE8-1D75-2ED74AC0C114}"/>
              </a:ext>
            </a:extLst>
          </p:cNvPr>
          <p:cNvSpPr txBox="1"/>
          <p:nvPr/>
        </p:nvSpPr>
        <p:spPr>
          <a:xfrm>
            <a:off x="6462260" y="2883539"/>
            <a:ext cx="1895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Training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65C8B-6B92-D17B-D581-A89B56E50588}"/>
              </a:ext>
            </a:extLst>
          </p:cNvPr>
          <p:cNvSpPr txBox="1"/>
          <p:nvPr/>
        </p:nvSpPr>
        <p:spPr>
          <a:xfrm>
            <a:off x="3733802" y="4962533"/>
            <a:ext cx="2133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Really good at digging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54EC87-0FD8-2941-AE64-00BA7A510A8F}"/>
              </a:ext>
            </a:extLst>
          </p:cNvPr>
          <p:cNvSpPr txBox="1"/>
          <p:nvPr/>
        </p:nvSpPr>
        <p:spPr>
          <a:xfrm>
            <a:off x="6440675" y="4948846"/>
            <a:ext cx="2800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Takes up a lot of garage space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A2861E-5562-B8AF-27CC-E21C17E62D0F}"/>
              </a:ext>
            </a:extLst>
          </p:cNvPr>
          <p:cNvSpPr txBox="1"/>
          <p:nvPr/>
        </p:nvSpPr>
        <p:spPr>
          <a:xfrm>
            <a:off x="9296400" y="1306519"/>
            <a:ext cx="2300630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Best tool for the job?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FF487-0279-6004-C85D-628E64A25AA1}"/>
              </a:ext>
            </a:extLst>
          </p:cNvPr>
          <p:cNvSpPr txBox="1"/>
          <p:nvPr/>
        </p:nvSpPr>
        <p:spPr>
          <a:xfrm>
            <a:off x="9198759" y="1827910"/>
            <a:ext cx="2516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Creating the foundation for a house</a:t>
            </a:r>
          </a:p>
        </p:txBody>
      </p:sp>
      <p:pic>
        <p:nvPicPr>
          <p:cNvPr id="26" name="Picture 2" descr="Excavation Company | Rochester NY | All County">
            <a:extLst>
              <a:ext uri="{FF2B5EF4-FFF2-40B4-BE49-F238E27FC236}">
                <a16:creationId xmlns:a16="http://schemas.microsoft.com/office/drawing/2014/main" id="{F6796B3C-2714-D3A7-E84D-E8935D23B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415" y="2558737"/>
            <a:ext cx="2514599" cy="188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5CBD491-379C-50C6-BF2E-8E88CD2B2FF5}"/>
                  </a:ext>
                </a:extLst>
              </p14:cNvPr>
              <p14:cNvContentPartPr/>
              <p14:nvPr/>
            </p14:nvContentPartPr>
            <p14:xfrm>
              <a:off x="42364" y="2617297"/>
              <a:ext cx="8897400" cy="17481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5CBD491-379C-50C6-BF2E-8E88CD2B2FF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64" y="2581297"/>
                <a:ext cx="8969040" cy="181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0143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B45F3D-E505-6F04-FC6A-62B4B7DE4210}"/>
              </a:ext>
            </a:extLst>
          </p:cNvPr>
          <p:cNvSpPr txBox="1"/>
          <p:nvPr/>
        </p:nvSpPr>
        <p:spPr>
          <a:xfrm>
            <a:off x="30415" y="76200"/>
            <a:ext cx="682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do you need to dig a hole?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951BA-11D1-4212-1A41-9086EBCCABDD}"/>
              </a:ext>
            </a:extLst>
          </p:cNvPr>
          <p:cNvSpPr txBox="1"/>
          <p:nvPr/>
        </p:nvSpPr>
        <p:spPr>
          <a:xfrm>
            <a:off x="-33358" y="6627157"/>
            <a:ext cx="3616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Thank you to Sean Yaw  (the goat) for the analogy</a:t>
            </a:r>
          </a:p>
        </p:txBody>
      </p:sp>
      <p:pic>
        <p:nvPicPr>
          <p:cNvPr id="1026" name="Picture 2" descr="Blue Hawk 20-in Wood D-Handle Digging Shovel in the Shovels &amp; Spades  department at Lowes.com">
            <a:extLst>
              <a:ext uri="{FF2B5EF4-FFF2-40B4-BE49-F238E27FC236}">
                <a16:creationId xmlns:a16="http://schemas.microsoft.com/office/drawing/2014/main" id="{0C128911-2EB3-453C-8F6A-B22B5FFC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5187">
            <a:off x="423089" y="1135636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xcavators | John Deere US">
            <a:extLst>
              <a:ext uri="{FF2B5EF4-FFF2-40B4-BE49-F238E27FC236}">
                <a16:creationId xmlns:a16="http://schemas.microsoft.com/office/drawing/2014/main" id="{348C030C-A9BF-8E52-EB85-8E48317CB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2" y="2717826"/>
            <a:ext cx="3032468" cy="170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ld's largest hard rock water tunnel boring machine debuts in Dallas -  Dallas City News">
            <a:extLst>
              <a:ext uri="{FF2B5EF4-FFF2-40B4-BE49-F238E27FC236}">
                <a16:creationId xmlns:a16="http://schemas.microsoft.com/office/drawing/2014/main" id="{38BE5751-864E-8205-ED33-093A38F2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31676"/>
            <a:ext cx="2802825" cy="157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11C4F3-F6CA-3CDE-C0D7-1B9B211AD9DF}"/>
              </a:ext>
            </a:extLst>
          </p:cNvPr>
          <p:cNvCxnSpPr>
            <a:cxnSpLocks/>
          </p:cNvCxnSpPr>
          <p:nvPr/>
        </p:nvCxnSpPr>
        <p:spPr>
          <a:xfrm>
            <a:off x="304800" y="2619375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AC16F1-5386-98F6-095E-252CC0CF4184}"/>
              </a:ext>
            </a:extLst>
          </p:cNvPr>
          <p:cNvCxnSpPr>
            <a:cxnSpLocks/>
          </p:cNvCxnSpPr>
          <p:nvPr/>
        </p:nvCxnSpPr>
        <p:spPr>
          <a:xfrm>
            <a:off x="304800" y="4495800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84B5AB-FE65-72CA-343C-D5782F923BB1}"/>
              </a:ext>
            </a:extLst>
          </p:cNvPr>
          <p:cNvCxnSpPr>
            <a:cxnSpLocks/>
          </p:cNvCxnSpPr>
          <p:nvPr/>
        </p:nvCxnSpPr>
        <p:spPr>
          <a:xfrm>
            <a:off x="3352800" y="914400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1BC0DC-B233-F32D-E849-4BBBC45D313C}"/>
              </a:ext>
            </a:extLst>
          </p:cNvPr>
          <p:cNvCxnSpPr>
            <a:cxnSpLocks/>
          </p:cNvCxnSpPr>
          <p:nvPr/>
        </p:nvCxnSpPr>
        <p:spPr>
          <a:xfrm>
            <a:off x="6324600" y="839111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98AB02-736E-6BF9-264E-72F74A361E60}"/>
              </a:ext>
            </a:extLst>
          </p:cNvPr>
          <p:cNvCxnSpPr>
            <a:cxnSpLocks/>
          </p:cNvCxnSpPr>
          <p:nvPr/>
        </p:nvCxnSpPr>
        <p:spPr>
          <a:xfrm>
            <a:off x="326161" y="1295400"/>
            <a:ext cx="813203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56A13B-16D5-DE34-26C5-8DE117810F0D}"/>
              </a:ext>
            </a:extLst>
          </p:cNvPr>
          <p:cNvSpPr txBox="1"/>
          <p:nvPr/>
        </p:nvSpPr>
        <p:spPr>
          <a:xfrm>
            <a:off x="4425203" y="778133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34F34-F6DB-D75E-D50D-7887A28945E3}"/>
              </a:ext>
            </a:extLst>
          </p:cNvPr>
          <p:cNvSpPr txBox="1"/>
          <p:nvPr/>
        </p:nvSpPr>
        <p:spPr>
          <a:xfrm>
            <a:off x="6810579" y="766915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44395-A98A-D1E0-89BC-571B22F3D51E}"/>
              </a:ext>
            </a:extLst>
          </p:cNvPr>
          <p:cNvSpPr txBox="1"/>
          <p:nvPr/>
        </p:nvSpPr>
        <p:spPr>
          <a:xfrm>
            <a:off x="3886200" y="1373398"/>
            <a:ext cx="16658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Availability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F0EA0-074A-5141-468F-8B48C6724147}"/>
              </a:ext>
            </a:extLst>
          </p:cNvPr>
          <p:cNvSpPr txBox="1"/>
          <p:nvPr/>
        </p:nvSpPr>
        <p:spPr>
          <a:xfrm>
            <a:off x="6532742" y="1553344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Labor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67F7B6-9684-D32F-D24F-434EC8269238}"/>
              </a:ext>
            </a:extLst>
          </p:cNvPr>
          <p:cNvSpPr txBox="1"/>
          <p:nvPr/>
        </p:nvSpPr>
        <p:spPr>
          <a:xfrm>
            <a:off x="3781405" y="2931872"/>
            <a:ext cx="1261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Labor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63239E-E7DF-8FE8-1D75-2ED74AC0C114}"/>
              </a:ext>
            </a:extLst>
          </p:cNvPr>
          <p:cNvSpPr txBox="1"/>
          <p:nvPr/>
        </p:nvSpPr>
        <p:spPr>
          <a:xfrm>
            <a:off x="6462260" y="2883539"/>
            <a:ext cx="1895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Training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65C8B-6B92-D17B-D581-A89B56E50588}"/>
              </a:ext>
            </a:extLst>
          </p:cNvPr>
          <p:cNvSpPr txBox="1"/>
          <p:nvPr/>
        </p:nvSpPr>
        <p:spPr>
          <a:xfrm>
            <a:off x="3733802" y="4962533"/>
            <a:ext cx="2133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Really good at digging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54EC87-0FD8-2941-AE64-00BA7A510A8F}"/>
              </a:ext>
            </a:extLst>
          </p:cNvPr>
          <p:cNvSpPr txBox="1"/>
          <p:nvPr/>
        </p:nvSpPr>
        <p:spPr>
          <a:xfrm>
            <a:off x="6440675" y="4948846"/>
            <a:ext cx="2800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Takes up a lot of garage space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A2861E-5562-B8AF-27CC-E21C17E62D0F}"/>
              </a:ext>
            </a:extLst>
          </p:cNvPr>
          <p:cNvSpPr txBox="1"/>
          <p:nvPr/>
        </p:nvSpPr>
        <p:spPr>
          <a:xfrm>
            <a:off x="9296400" y="1306519"/>
            <a:ext cx="2300630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Best tool for the job?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FF487-0279-6004-C85D-628E64A25AA1}"/>
              </a:ext>
            </a:extLst>
          </p:cNvPr>
          <p:cNvSpPr txBox="1"/>
          <p:nvPr/>
        </p:nvSpPr>
        <p:spPr>
          <a:xfrm>
            <a:off x="9198759" y="1827910"/>
            <a:ext cx="2516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Creating the foundation for a house</a:t>
            </a:r>
          </a:p>
        </p:txBody>
      </p:sp>
      <p:pic>
        <p:nvPicPr>
          <p:cNvPr id="26" name="Picture 2" descr="Excavation Company | Rochester NY | All County">
            <a:extLst>
              <a:ext uri="{FF2B5EF4-FFF2-40B4-BE49-F238E27FC236}">
                <a16:creationId xmlns:a16="http://schemas.microsoft.com/office/drawing/2014/main" id="{F6796B3C-2714-D3A7-E84D-E8935D23B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415" y="2558737"/>
            <a:ext cx="2514599" cy="188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5CBD491-379C-50C6-BF2E-8E88CD2B2FF5}"/>
                  </a:ext>
                </a:extLst>
              </p14:cNvPr>
              <p14:cNvContentPartPr/>
              <p14:nvPr/>
            </p14:nvContentPartPr>
            <p14:xfrm>
              <a:off x="42364" y="2617297"/>
              <a:ext cx="8897400" cy="17481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5CBD491-379C-50C6-BF2E-8E88CD2B2FF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64" y="2581297"/>
                <a:ext cx="8969040" cy="1819800"/>
              </a:xfrm>
              <a:prstGeom prst="rect">
                <a:avLst/>
              </a:prstGeom>
            </p:spPr>
          </p:pic>
        </mc:Fallback>
      </mc:AlternateContent>
      <p:pic>
        <p:nvPicPr>
          <p:cNvPr id="8194" name="Picture 2" descr="Wheeled excavators for sale at BuyADigger, and why should you buy one">
            <a:extLst>
              <a:ext uri="{FF2B5EF4-FFF2-40B4-BE49-F238E27FC236}">
                <a16:creationId xmlns:a16="http://schemas.microsoft.com/office/drawing/2014/main" id="{92982806-D3FA-A8A5-9A52-5DBF917F1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990" y="1284182"/>
            <a:ext cx="6092646" cy="4572342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147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B45F3D-E505-6F04-FC6A-62B4B7DE4210}"/>
              </a:ext>
            </a:extLst>
          </p:cNvPr>
          <p:cNvSpPr txBox="1"/>
          <p:nvPr/>
        </p:nvSpPr>
        <p:spPr>
          <a:xfrm>
            <a:off x="30415" y="76200"/>
            <a:ext cx="682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do you need to dig a hole?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951BA-11D1-4212-1A41-9086EBCCABDD}"/>
              </a:ext>
            </a:extLst>
          </p:cNvPr>
          <p:cNvSpPr txBox="1"/>
          <p:nvPr/>
        </p:nvSpPr>
        <p:spPr>
          <a:xfrm>
            <a:off x="-33358" y="6627157"/>
            <a:ext cx="3616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Thank you to Sean Yaw  (the goat) for the analogy</a:t>
            </a:r>
          </a:p>
        </p:txBody>
      </p:sp>
      <p:pic>
        <p:nvPicPr>
          <p:cNvPr id="1026" name="Picture 2" descr="Blue Hawk 20-in Wood D-Handle Digging Shovel in the Shovels &amp; Spades  department at Lowes.com">
            <a:extLst>
              <a:ext uri="{FF2B5EF4-FFF2-40B4-BE49-F238E27FC236}">
                <a16:creationId xmlns:a16="http://schemas.microsoft.com/office/drawing/2014/main" id="{0C128911-2EB3-453C-8F6A-B22B5FFC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5187">
            <a:off x="423089" y="1135636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xcavators | John Deere US">
            <a:extLst>
              <a:ext uri="{FF2B5EF4-FFF2-40B4-BE49-F238E27FC236}">
                <a16:creationId xmlns:a16="http://schemas.microsoft.com/office/drawing/2014/main" id="{348C030C-A9BF-8E52-EB85-8E48317CB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2" y="2717826"/>
            <a:ext cx="3032468" cy="170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ld's largest hard rock water tunnel boring machine debuts in Dallas -  Dallas City News">
            <a:extLst>
              <a:ext uri="{FF2B5EF4-FFF2-40B4-BE49-F238E27FC236}">
                <a16:creationId xmlns:a16="http://schemas.microsoft.com/office/drawing/2014/main" id="{38BE5751-864E-8205-ED33-093A38F2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31676"/>
            <a:ext cx="2802825" cy="157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11C4F3-F6CA-3CDE-C0D7-1B9B211AD9DF}"/>
              </a:ext>
            </a:extLst>
          </p:cNvPr>
          <p:cNvCxnSpPr>
            <a:cxnSpLocks/>
          </p:cNvCxnSpPr>
          <p:nvPr/>
        </p:nvCxnSpPr>
        <p:spPr>
          <a:xfrm>
            <a:off x="304800" y="2619375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AC16F1-5386-98F6-095E-252CC0CF4184}"/>
              </a:ext>
            </a:extLst>
          </p:cNvPr>
          <p:cNvCxnSpPr>
            <a:cxnSpLocks/>
          </p:cNvCxnSpPr>
          <p:nvPr/>
        </p:nvCxnSpPr>
        <p:spPr>
          <a:xfrm>
            <a:off x="304800" y="4495800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84B5AB-FE65-72CA-343C-D5782F923BB1}"/>
              </a:ext>
            </a:extLst>
          </p:cNvPr>
          <p:cNvCxnSpPr>
            <a:cxnSpLocks/>
          </p:cNvCxnSpPr>
          <p:nvPr/>
        </p:nvCxnSpPr>
        <p:spPr>
          <a:xfrm>
            <a:off x="3352800" y="914400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1BC0DC-B233-F32D-E849-4BBBC45D313C}"/>
              </a:ext>
            </a:extLst>
          </p:cNvPr>
          <p:cNvCxnSpPr>
            <a:cxnSpLocks/>
          </p:cNvCxnSpPr>
          <p:nvPr/>
        </p:nvCxnSpPr>
        <p:spPr>
          <a:xfrm>
            <a:off x="6324600" y="839111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98AB02-736E-6BF9-264E-72F74A361E60}"/>
              </a:ext>
            </a:extLst>
          </p:cNvPr>
          <p:cNvCxnSpPr>
            <a:cxnSpLocks/>
          </p:cNvCxnSpPr>
          <p:nvPr/>
        </p:nvCxnSpPr>
        <p:spPr>
          <a:xfrm>
            <a:off x="326161" y="1295400"/>
            <a:ext cx="813203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56A13B-16D5-DE34-26C5-8DE117810F0D}"/>
              </a:ext>
            </a:extLst>
          </p:cNvPr>
          <p:cNvSpPr txBox="1"/>
          <p:nvPr/>
        </p:nvSpPr>
        <p:spPr>
          <a:xfrm>
            <a:off x="4425203" y="778133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34F34-F6DB-D75E-D50D-7887A28945E3}"/>
              </a:ext>
            </a:extLst>
          </p:cNvPr>
          <p:cNvSpPr txBox="1"/>
          <p:nvPr/>
        </p:nvSpPr>
        <p:spPr>
          <a:xfrm>
            <a:off x="6810579" y="766915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44395-A98A-D1E0-89BC-571B22F3D51E}"/>
              </a:ext>
            </a:extLst>
          </p:cNvPr>
          <p:cNvSpPr txBox="1"/>
          <p:nvPr/>
        </p:nvSpPr>
        <p:spPr>
          <a:xfrm>
            <a:off x="3886200" y="1373398"/>
            <a:ext cx="16658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Availability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F0EA0-074A-5141-468F-8B48C6724147}"/>
              </a:ext>
            </a:extLst>
          </p:cNvPr>
          <p:cNvSpPr txBox="1"/>
          <p:nvPr/>
        </p:nvSpPr>
        <p:spPr>
          <a:xfrm>
            <a:off x="6532742" y="1553344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Labor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67F7B6-9684-D32F-D24F-434EC8269238}"/>
              </a:ext>
            </a:extLst>
          </p:cNvPr>
          <p:cNvSpPr txBox="1"/>
          <p:nvPr/>
        </p:nvSpPr>
        <p:spPr>
          <a:xfrm>
            <a:off x="3781405" y="2931872"/>
            <a:ext cx="1261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Labor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63239E-E7DF-8FE8-1D75-2ED74AC0C114}"/>
              </a:ext>
            </a:extLst>
          </p:cNvPr>
          <p:cNvSpPr txBox="1"/>
          <p:nvPr/>
        </p:nvSpPr>
        <p:spPr>
          <a:xfrm>
            <a:off x="6462260" y="2883539"/>
            <a:ext cx="1895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Training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65C8B-6B92-D17B-D581-A89B56E50588}"/>
              </a:ext>
            </a:extLst>
          </p:cNvPr>
          <p:cNvSpPr txBox="1"/>
          <p:nvPr/>
        </p:nvSpPr>
        <p:spPr>
          <a:xfrm>
            <a:off x="3733802" y="4962533"/>
            <a:ext cx="2133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Really good at digging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54EC87-0FD8-2941-AE64-00BA7A510A8F}"/>
              </a:ext>
            </a:extLst>
          </p:cNvPr>
          <p:cNvSpPr txBox="1"/>
          <p:nvPr/>
        </p:nvSpPr>
        <p:spPr>
          <a:xfrm>
            <a:off x="6440675" y="4948846"/>
            <a:ext cx="2800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Takes up a lot of garage space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A2861E-5562-B8AF-27CC-E21C17E62D0F}"/>
              </a:ext>
            </a:extLst>
          </p:cNvPr>
          <p:cNvSpPr txBox="1"/>
          <p:nvPr/>
        </p:nvSpPr>
        <p:spPr>
          <a:xfrm>
            <a:off x="9296400" y="1306519"/>
            <a:ext cx="2300630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Best tool for the job?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FF487-0279-6004-C85D-628E64A25AA1}"/>
              </a:ext>
            </a:extLst>
          </p:cNvPr>
          <p:cNvSpPr txBox="1"/>
          <p:nvPr/>
        </p:nvSpPr>
        <p:spPr>
          <a:xfrm>
            <a:off x="9198759" y="1827910"/>
            <a:ext cx="2516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Creating the foundation for a house</a:t>
            </a:r>
          </a:p>
        </p:txBody>
      </p:sp>
      <p:pic>
        <p:nvPicPr>
          <p:cNvPr id="26" name="Picture 2" descr="Excavation Company | Rochester NY | All County">
            <a:extLst>
              <a:ext uri="{FF2B5EF4-FFF2-40B4-BE49-F238E27FC236}">
                <a16:creationId xmlns:a16="http://schemas.microsoft.com/office/drawing/2014/main" id="{F6796B3C-2714-D3A7-E84D-E8935D23B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415" y="2558737"/>
            <a:ext cx="2514599" cy="188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5CBD491-379C-50C6-BF2E-8E88CD2B2FF5}"/>
                  </a:ext>
                </a:extLst>
              </p14:cNvPr>
              <p14:cNvContentPartPr/>
              <p14:nvPr/>
            </p14:nvContentPartPr>
            <p14:xfrm>
              <a:off x="42364" y="2617297"/>
              <a:ext cx="8897400" cy="17481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5CBD491-379C-50C6-BF2E-8E88CD2B2FF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64" y="2581297"/>
                <a:ext cx="8969040" cy="1819800"/>
              </a:xfrm>
              <a:prstGeom prst="rect">
                <a:avLst/>
              </a:prstGeom>
            </p:spPr>
          </p:pic>
        </mc:Fallback>
      </mc:AlternateContent>
      <p:pic>
        <p:nvPicPr>
          <p:cNvPr id="8194" name="Picture 2" descr="Wheeled excavators for sale at BuyADigger, and why should you buy one">
            <a:extLst>
              <a:ext uri="{FF2B5EF4-FFF2-40B4-BE49-F238E27FC236}">
                <a16:creationId xmlns:a16="http://schemas.microsoft.com/office/drawing/2014/main" id="{92982806-D3FA-A8A5-9A52-5DBF917F1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86" y="1189263"/>
            <a:ext cx="6092646" cy="4572342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A88FDAC-66DF-59A1-C677-D9A5F94F5478}"/>
              </a:ext>
            </a:extLst>
          </p:cNvPr>
          <p:cNvSpPr/>
          <p:nvPr/>
        </p:nvSpPr>
        <p:spPr>
          <a:xfrm>
            <a:off x="6843239" y="2814501"/>
            <a:ext cx="4468368" cy="2488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We can’t use the best tool for the job unless we know how to use that tool</a:t>
            </a:r>
          </a:p>
        </p:txBody>
      </p:sp>
    </p:spTree>
    <p:extLst>
      <p:ext uri="{BB962C8B-B14F-4D97-AF65-F5344CB8AC3E}">
        <p14:creationId xmlns:p14="http://schemas.microsoft.com/office/powerpoint/2010/main" val="2925689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4C0D43-940F-0496-7F2C-851B0CA0649B}"/>
              </a:ext>
            </a:extLst>
          </p:cNvPr>
          <p:cNvSpPr txBox="1"/>
          <p:nvPr/>
        </p:nvSpPr>
        <p:spPr>
          <a:xfrm>
            <a:off x="609600" y="381000"/>
            <a:ext cx="8999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data structure </a:t>
            </a:r>
            <a:r>
              <a:rPr lang="en-US" sz="2400" dirty="0"/>
              <a:t>is a mechanism for storing and organizing data</a:t>
            </a:r>
          </a:p>
        </p:txBody>
      </p:sp>
      <p:pic>
        <p:nvPicPr>
          <p:cNvPr id="10242" name="Picture 2" descr="Array Data Structure - GeeksforGeeks">
            <a:extLst>
              <a:ext uri="{FF2B5EF4-FFF2-40B4-BE49-F238E27FC236}">
                <a16:creationId xmlns:a16="http://schemas.microsoft.com/office/drawing/2014/main" id="{297124B4-7587-19D9-56C8-47720F8C1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4114800" cy="107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Queue Data Structure - GeeksforGeeks">
            <a:extLst>
              <a:ext uri="{FF2B5EF4-FFF2-40B4-BE49-F238E27FC236}">
                <a16:creationId xmlns:a16="http://schemas.microsoft.com/office/drawing/2014/main" id="{FC754F22-86FC-42B2-7D8C-5FC3896AB9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37" t="13273" r="12437" b="21258"/>
          <a:stretch/>
        </p:blipFill>
        <p:spPr bwMode="auto">
          <a:xfrm>
            <a:off x="381000" y="3254503"/>
            <a:ext cx="3962399" cy="174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Linked List Data Structure - GeeksforGeeks">
            <a:extLst>
              <a:ext uri="{FF2B5EF4-FFF2-40B4-BE49-F238E27FC236}">
                <a16:creationId xmlns:a16="http://schemas.microsoft.com/office/drawing/2014/main" id="{3D96E1A2-3DF0-34E8-7AF7-2A95C58C1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624" y="1423926"/>
            <a:ext cx="5987576" cy="133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Stack Data Structure - GeeksforGeeks">
            <a:extLst>
              <a:ext uri="{FF2B5EF4-FFF2-40B4-BE49-F238E27FC236}">
                <a16:creationId xmlns:a16="http://schemas.microsoft.com/office/drawing/2014/main" id="{BC166B92-5AF4-0478-F8C2-D2CEE44602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04"/>
          <a:stretch/>
        </p:blipFill>
        <p:spPr bwMode="auto">
          <a:xfrm>
            <a:off x="7789627" y="2964844"/>
            <a:ext cx="3581400" cy="179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Tree (data structure) - Wikipedia">
            <a:extLst>
              <a:ext uri="{FF2B5EF4-FFF2-40B4-BE49-F238E27FC236}">
                <a16:creationId xmlns:a16="http://schemas.microsoft.com/office/drawing/2014/main" id="{DA87FE23-CDF5-AA78-DFB4-E828721AF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213" y="3810000"/>
            <a:ext cx="2006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E18D596-9A26-B819-8595-D58EBA7107A4}"/>
              </a:ext>
            </a:extLst>
          </p:cNvPr>
          <p:cNvSpPr txBox="1"/>
          <p:nvPr/>
        </p:nvSpPr>
        <p:spPr>
          <a:xfrm>
            <a:off x="1798712" y="248651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Arrays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624066-62DB-E07C-36C3-1AB910A36B4F}"/>
              </a:ext>
            </a:extLst>
          </p:cNvPr>
          <p:cNvSpPr txBox="1"/>
          <p:nvPr/>
        </p:nvSpPr>
        <p:spPr>
          <a:xfrm>
            <a:off x="1828800" y="423338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Queue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86BA0D-D75B-72BB-BF27-098182FCA4E2}"/>
              </a:ext>
            </a:extLst>
          </p:cNvPr>
          <p:cNvSpPr txBox="1"/>
          <p:nvPr/>
        </p:nvSpPr>
        <p:spPr>
          <a:xfrm>
            <a:off x="5867400" y="601980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Trees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F4023A-C906-8CED-A5D0-28358FCF5537}"/>
              </a:ext>
            </a:extLst>
          </p:cNvPr>
          <p:cNvSpPr txBox="1"/>
          <p:nvPr/>
        </p:nvSpPr>
        <p:spPr>
          <a:xfrm>
            <a:off x="9144000" y="472440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Stack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0F109A-98C0-EF51-CD11-E6AF65856F6E}"/>
              </a:ext>
            </a:extLst>
          </p:cNvPr>
          <p:cNvSpPr txBox="1"/>
          <p:nvPr/>
        </p:nvSpPr>
        <p:spPr>
          <a:xfrm>
            <a:off x="8206485" y="230185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Linked List</a:t>
            </a:r>
          </a:p>
        </p:txBody>
      </p:sp>
    </p:spTree>
    <p:extLst>
      <p:ext uri="{BB962C8B-B14F-4D97-AF65-F5344CB8AC3E}">
        <p14:creationId xmlns:p14="http://schemas.microsoft.com/office/powerpoint/2010/main" val="116646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4C0D43-940F-0496-7F2C-851B0CA0649B}"/>
              </a:ext>
            </a:extLst>
          </p:cNvPr>
          <p:cNvSpPr txBox="1"/>
          <p:nvPr/>
        </p:nvSpPr>
        <p:spPr>
          <a:xfrm>
            <a:off x="609600" y="381000"/>
            <a:ext cx="8999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data structure </a:t>
            </a:r>
            <a:r>
              <a:rPr lang="en-US" sz="2400" dirty="0"/>
              <a:t>is a mechanism for storing and organizing data</a:t>
            </a:r>
          </a:p>
        </p:txBody>
      </p:sp>
      <p:pic>
        <p:nvPicPr>
          <p:cNvPr id="10242" name="Picture 2" descr="Array Data Structure - GeeksforGeeks">
            <a:extLst>
              <a:ext uri="{FF2B5EF4-FFF2-40B4-BE49-F238E27FC236}">
                <a16:creationId xmlns:a16="http://schemas.microsoft.com/office/drawing/2014/main" id="{297124B4-7587-19D9-56C8-47720F8C1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4114800" cy="107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Queue Data Structure - GeeksforGeeks">
            <a:extLst>
              <a:ext uri="{FF2B5EF4-FFF2-40B4-BE49-F238E27FC236}">
                <a16:creationId xmlns:a16="http://schemas.microsoft.com/office/drawing/2014/main" id="{FC754F22-86FC-42B2-7D8C-5FC3896AB9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37" t="13273" r="12437" b="21258"/>
          <a:stretch/>
        </p:blipFill>
        <p:spPr bwMode="auto">
          <a:xfrm>
            <a:off x="381000" y="3254503"/>
            <a:ext cx="3962399" cy="174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Linked List Data Structure - GeeksforGeeks">
            <a:extLst>
              <a:ext uri="{FF2B5EF4-FFF2-40B4-BE49-F238E27FC236}">
                <a16:creationId xmlns:a16="http://schemas.microsoft.com/office/drawing/2014/main" id="{3D96E1A2-3DF0-34E8-7AF7-2A95C58C1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624" y="1423926"/>
            <a:ext cx="5987576" cy="133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Tree (data structure) - Wikipedia">
            <a:extLst>
              <a:ext uri="{FF2B5EF4-FFF2-40B4-BE49-F238E27FC236}">
                <a16:creationId xmlns:a16="http://schemas.microsoft.com/office/drawing/2014/main" id="{DA87FE23-CDF5-AA78-DFB4-E828721AF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213" y="3810000"/>
            <a:ext cx="2006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E18D596-9A26-B819-8595-D58EBA7107A4}"/>
              </a:ext>
            </a:extLst>
          </p:cNvPr>
          <p:cNvSpPr txBox="1"/>
          <p:nvPr/>
        </p:nvSpPr>
        <p:spPr>
          <a:xfrm>
            <a:off x="1798712" y="248651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Arrays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624066-62DB-E07C-36C3-1AB910A36B4F}"/>
              </a:ext>
            </a:extLst>
          </p:cNvPr>
          <p:cNvSpPr txBox="1"/>
          <p:nvPr/>
        </p:nvSpPr>
        <p:spPr>
          <a:xfrm>
            <a:off x="1828800" y="423338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Queue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86BA0D-D75B-72BB-BF27-098182FCA4E2}"/>
              </a:ext>
            </a:extLst>
          </p:cNvPr>
          <p:cNvSpPr txBox="1"/>
          <p:nvPr/>
        </p:nvSpPr>
        <p:spPr>
          <a:xfrm>
            <a:off x="5867400" y="601980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Trees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F4023A-C906-8CED-A5D0-28358FCF5537}"/>
              </a:ext>
            </a:extLst>
          </p:cNvPr>
          <p:cNvSpPr txBox="1"/>
          <p:nvPr/>
        </p:nvSpPr>
        <p:spPr>
          <a:xfrm>
            <a:off x="9658244" y="515469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Stack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0F109A-98C0-EF51-CD11-E6AF65856F6E}"/>
              </a:ext>
            </a:extLst>
          </p:cNvPr>
          <p:cNvSpPr txBox="1"/>
          <p:nvPr/>
        </p:nvSpPr>
        <p:spPr>
          <a:xfrm>
            <a:off x="8206485" y="230185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Linked List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4A81C3-F300-718C-907B-83E07D4EB4AC}"/>
              </a:ext>
            </a:extLst>
          </p:cNvPr>
          <p:cNvSpPr txBox="1"/>
          <p:nvPr/>
        </p:nvSpPr>
        <p:spPr>
          <a:xfrm>
            <a:off x="152400" y="5093732"/>
            <a:ext cx="4712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many types of data structure, and each data structure has its pros and cons</a:t>
            </a:r>
          </a:p>
        </p:txBody>
      </p:sp>
      <p:pic>
        <p:nvPicPr>
          <p:cNvPr id="6" name="Picture 2" descr="Blue Hawk 20-in Wood D-Handle Digging Shovel in the Shovels &amp; Spades  department at Lowes.com">
            <a:extLst>
              <a:ext uri="{FF2B5EF4-FFF2-40B4-BE49-F238E27FC236}">
                <a16:creationId xmlns:a16="http://schemas.microsoft.com/office/drawing/2014/main" id="{0A5E5F15-B200-AB1C-8674-853BB1EB9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5187">
            <a:off x="1108152" y="2676003"/>
            <a:ext cx="707323" cy="70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xcavators | John Deere US">
            <a:extLst>
              <a:ext uri="{FF2B5EF4-FFF2-40B4-BE49-F238E27FC236}">
                <a16:creationId xmlns:a16="http://schemas.microsoft.com/office/drawing/2014/main" id="{F4244315-18F9-E4DE-FBC0-F41B1D4B5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001" y="4315637"/>
            <a:ext cx="1197537" cy="67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World's largest hard rock water tunnel boring machine debuts in Dallas -  Dallas City News">
            <a:extLst>
              <a:ext uri="{FF2B5EF4-FFF2-40B4-BE49-F238E27FC236}">
                <a16:creationId xmlns:a16="http://schemas.microsoft.com/office/drawing/2014/main" id="{AE0A030F-3A69-68AF-117F-F47231049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692917"/>
            <a:ext cx="1148583" cy="64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Water Well Drilling | Simco Drilling Equipment">
            <a:extLst>
              <a:ext uri="{FF2B5EF4-FFF2-40B4-BE49-F238E27FC236}">
                <a16:creationId xmlns:a16="http://schemas.microsoft.com/office/drawing/2014/main" id="{75921ACF-5569-2D68-BE9E-B24CF8B11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760" y="4264411"/>
            <a:ext cx="1362075" cy="136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Stack Data Structure - GeeksforGeeks">
            <a:extLst>
              <a:ext uri="{FF2B5EF4-FFF2-40B4-BE49-F238E27FC236}">
                <a16:creationId xmlns:a16="http://schemas.microsoft.com/office/drawing/2014/main" id="{03E8C333-822C-A0AD-BC6C-531C3633D0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04"/>
          <a:stretch/>
        </p:blipFill>
        <p:spPr bwMode="auto">
          <a:xfrm>
            <a:off x="8032066" y="3353989"/>
            <a:ext cx="3534353" cy="177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Gas Powered Earth Auger">
            <a:extLst>
              <a:ext uri="{FF2B5EF4-FFF2-40B4-BE49-F238E27FC236}">
                <a16:creationId xmlns:a16="http://schemas.microsoft.com/office/drawing/2014/main" id="{529D63B2-2D1F-1BB5-F100-E065DC7A2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376" y="2275127"/>
            <a:ext cx="1045384" cy="104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C5290E-89F9-86E7-DF76-357E1EED1DE0}"/>
              </a:ext>
            </a:extLst>
          </p:cNvPr>
          <p:cNvSpPr txBox="1"/>
          <p:nvPr/>
        </p:nvSpPr>
        <p:spPr>
          <a:xfrm>
            <a:off x="1118798" y="827016"/>
            <a:ext cx="644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structured ways of </a:t>
            </a:r>
            <a:r>
              <a:rPr lang="en-US" i="1" dirty="0"/>
              <a:t>accessing</a:t>
            </a:r>
            <a:r>
              <a:rPr lang="en-US" dirty="0"/>
              <a:t> and </a:t>
            </a:r>
            <a:r>
              <a:rPr lang="en-US" i="1" dirty="0"/>
              <a:t>managing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25700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B64BF4-6069-F4DD-469C-9B107CA421BC}"/>
              </a:ext>
            </a:extLst>
          </p:cNvPr>
          <p:cNvSpPr txBox="1"/>
          <p:nvPr/>
        </p:nvSpPr>
        <p:spPr>
          <a:xfrm>
            <a:off x="76200" y="76200"/>
            <a:ext cx="2496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930C79-CA28-F555-10AD-781718DF58DF}"/>
              </a:ext>
            </a:extLst>
          </p:cNvPr>
          <p:cNvSpPr txBox="1"/>
          <p:nvPr/>
        </p:nvSpPr>
        <p:spPr>
          <a:xfrm>
            <a:off x="304800" y="1524000"/>
            <a:ext cx="85378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Lab 4 due </a:t>
            </a:r>
            <a:r>
              <a:rPr lang="en-US" sz="2400" b="1" dirty="0"/>
              <a:t>TUESDAY</a:t>
            </a:r>
            <a:r>
              <a:rPr lang="en-US" sz="2400" dirty="0"/>
              <a:t> at 11:59 PM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Interfaces.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Gideon (8 AM, 10 AM) is out sick this week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3DCA01D9-EBB7-79AA-873E-DA89A169E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427730"/>
            <a:ext cx="4105655" cy="213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684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4C0D43-940F-0496-7F2C-851B0CA0649B}"/>
              </a:ext>
            </a:extLst>
          </p:cNvPr>
          <p:cNvSpPr txBox="1"/>
          <p:nvPr/>
        </p:nvSpPr>
        <p:spPr>
          <a:xfrm>
            <a:off x="685800" y="228600"/>
            <a:ext cx="10439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 </a:t>
            </a:r>
            <a:r>
              <a:rPr lang="en-US" sz="2800" b="1" dirty="0"/>
              <a:t>array</a:t>
            </a:r>
            <a:r>
              <a:rPr lang="en-US" sz="2800" dirty="0"/>
              <a:t> is a data structure that can hold multiple, similar values</a:t>
            </a:r>
          </a:p>
        </p:txBody>
      </p:sp>
      <p:pic>
        <p:nvPicPr>
          <p:cNvPr id="10242" name="Picture 2" descr="Array Data Structure - GeeksforGeeks">
            <a:extLst>
              <a:ext uri="{FF2B5EF4-FFF2-40B4-BE49-F238E27FC236}">
                <a16:creationId xmlns:a16="http://schemas.microsoft.com/office/drawing/2014/main" id="{297124B4-7587-19D9-56C8-47720F8C1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6400800" cy="167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62F021E7-DF13-1AAA-470C-54B0CDF6E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158" y="1066800"/>
            <a:ext cx="5029200" cy="5359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cars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"Mazda"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407BFA38-676E-6929-9221-DDAD1B381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158" y="1602743"/>
            <a:ext cx="4419600" cy="5667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9755E2-4F40-5EF7-61CB-A4163F16DDB8}"/>
              </a:ext>
            </a:extLst>
          </p:cNvPr>
          <p:cNvSpPr txBox="1"/>
          <p:nvPr/>
        </p:nvSpPr>
        <p:spPr>
          <a:xfrm>
            <a:off x="228600" y="3124200"/>
            <a:ext cx="663675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Pros</a:t>
            </a:r>
          </a:p>
          <a:p>
            <a:endParaRPr lang="en-US" sz="2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Holds multiple pieces of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Information is ordered (by index)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easily change what is stored in each slot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store duplicate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Easy to iterate through</a:t>
            </a:r>
          </a:p>
        </p:txBody>
      </p:sp>
    </p:spTree>
    <p:extLst>
      <p:ext uri="{BB962C8B-B14F-4D97-AF65-F5344CB8AC3E}">
        <p14:creationId xmlns:p14="http://schemas.microsoft.com/office/powerpoint/2010/main" val="1803713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4C0D43-940F-0496-7F2C-851B0CA0649B}"/>
              </a:ext>
            </a:extLst>
          </p:cNvPr>
          <p:cNvSpPr txBox="1"/>
          <p:nvPr/>
        </p:nvSpPr>
        <p:spPr>
          <a:xfrm>
            <a:off x="685800" y="228600"/>
            <a:ext cx="10439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 </a:t>
            </a:r>
            <a:r>
              <a:rPr lang="en-US" sz="2800" b="1" dirty="0"/>
              <a:t>array</a:t>
            </a:r>
            <a:r>
              <a:rPr lang="en-US" sz="2800" dirty="0"/>
              <a:t> is a data structure that can hold multiple, similar values</a:t>
            </a:r>
          </a:p>
        </p:txBody>
      </p:sp>
      <p:pic>
        <p:nvPicPr>
          <p:cNvPr id="10242" name="Picture 2" descr="Array Data Structure - GeeksforGeeks">
            <a:extLst>
              <a:ext uri="{FF2B5EF4-FFF2-40B4-BE49-F238E27FC236}">
                <a16:creationId xmlns:a16="http://schemas.microsoft.com/office/drawing/2014/main" id="{297124B4-7587-19D9-56C8-47720F8C1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6400800" cy="167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62F021E7-DF13-1AAA-470C-54B0CDF6E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158" y="1066800"/>
            <a:ext cx="5029200" cy="5359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cars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"Mazda"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407BFA38-676E-6929-9221-DDAD1B381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158" y="1602743"/>
            <a:ext cx="4419600" cy="5667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9755E2-4F40-5EF7-61CB-A4163F16DDB8}"/>
              </a:ext>
            </a:extLst>
          </p:cNvPr>
          <p:cNvSpPr txBox="1"/>
          <p:nvPr/>
        </p:nvSpPr>
        <p:spPr>
          <a:xfrm>
            <a:off x="228600" y="3124200"/>
            <a:ext cx="663675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Pros</a:t>
            </a:r>
          </a:p>
          <a:p>
            <a:endParaRPr lang="en-US" sz="2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Holds multiple pieces of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Information is ordered (by index)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easily change what is stored in each slot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store duplicate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Easy to iterate through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31C24E-8130-A016-79BD-471D668C0AFA}"/>
              </a:ext>
            </a:extLst>
          </p:cNvPr>
          <p:cNvSpPr txBox="1"/>
          <p:nvPr/>
        </p:nvSpPr>
        <p:spPr>
          <a:xfrm>
            <a:off x="7028338" y="2872655"/>
            <a:ext cx="507222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Cons</a:t>
            </a:r>
          </a:p>
          <a:p>
            <a:endParaRPr lang="en-US" sz="28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Can’t change the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Can only store one data type</a:t>
            </a:r>
          </a:p>
        </p:txBody>
      </p:sp>
    </p:spTree>
    <p:extLst>
      <p:ext uri="{BB962C8B-B14F-4D97-AF65-F5344CB8AC3E}">
        <p14:creationId xmlns:p14="http://schemas.microsoft.com/office/powerpoint/2010/main" val="4276459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31C24E-8130-A016-79BD-471D668C0AFA}"/>
              </a:ext>
            </a:extLst>
          </p:cNvPr>
          <p:cNvSpPr txBox="1"/>
          <p:nvPr/>
        </p:nvSpPr>
        <p:spPr>
          <a:xfrm>
            <a:off x="152400" y="609600"/>
            <a:ext cx="37481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Cons</a:t>
            </a:r>
          </a:p>
          <a:p>
            <a:endParaRPr lang="en-US" sz="20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Can’t change the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only store one data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-9484" y="11363"/>
            <a:ext cx="2478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Array Limitations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81438D-6D32-BF76-927F-E325BB3D61B6}"/>
              </a:ext>
            </a:extLst>
          </p:cNvPr>
          <p:cNvSpPr txBox="1"/>
          <p:nvPr/>
        </p:nvSpPr>
        <p:spPr>
          <a:xfrm>
            <a:off x="4267200" y="1219200"/>
            <a:ext cx="3345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What can we do about this?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E60B3-8C47-4440-60AF-6D96B026098F}"/>
              </a:ext>
            </a:extLst>
          </p:cNvPr>
          <p:cNvSpPr txBox="1"/>
          <p:nvPr/>
        </p:nvSpPr>
        <p:spPr>
          <a:xfrm>
            <a:off x="228600" y="2133600"/>
            <a:ext cx="65325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{1, 2, 3};</a:t>
            </a:r>
          </a:p>
          <a:p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F1BDCE-2A2B-D4AF-B463-49774AD765B4}"/>
              </a:ext>
            </a:extLst>
          </p:cNvPr>
          <p:cNvSpPr txBox="1"/>
          <p:nvPr/>
        </p:nvSpPr>
        <p:spPr>
          <a:xfrm>
            <a:off x="7467600" y="2456765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What if we wanted to add 4 to the array?</a:t>
            </a:r>
          </a:p>
        </p:txBody>
      </p:sp>
    </p:spTree>
    <p:extLst>
      <p:ext uri="{BB962C8B-B14F-4D97-AF65-F5344CB8AC3E}">
        <p14:creationId xmlns:p14="http://schemas.microsoft.com/office/powerpoint/2010/main" val="2921679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31C24E-8130-A016-79BD-471D668C0AFA}"/>
              </a:ext>
            </a:extLst>
          </p:cNvPr>
          <p:cNvSpPr txBox="1"/>
          <p:nvPr/>
        </p:nvSpPr>
        <p:spPr>
          <a:xfrm>
            <a:off x="152400" y="609600"/>
            <a:ext cx="37481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Cons</a:t>
            </a:r>
          </a:p>
          <a:p>
            <a:endParaRPr lang="en-US" sz="20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Can’t change the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only store one data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-9484" y="11363"/>
            <a:ext cx="2478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Array Limitations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81438D-6D32-BF76-927F-E325BB3D61B6}"/>
              </a:ext>
            </a:extLst>
          </p:cNvPr>
          <p:cNvSpPr txBox="1"/>
          <p:nvPr/>
        </p:nvSpPr>
        <p:spPr>
          <a:xfrm>
            <a:off x="4267200" y="1219200"/>
            <a:ext cx="3345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What can we do about this?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E60B3-8C47-4440-60AF-6D96B026098F}"/>
              </a:ext>
            </a:extLst>
          </p:cNvPr>
          <p:cNvSpPr txBox="1"/>
          <p:nvPr/>
        </p:nvSpPr>
        <p:spPr>
          <a:xfrm>
            <a:off x="228600" y="2133600"/>
            <a:ext cx="65325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{1, 2, 3};</a:t>
            </a:r>
          </a:p>
          <a:p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FB73F2-213A-9095-9D3E-C08E072E0B94}"/>
              </a:ext>
            </a:extLst>
          </p:cNvPr>
          <p:cNvSpPr txBox="1"/>
          <p:nvPr/>
        </p:nvSpPr>
        <p:spPr>
          <a:xfrm>
            <a:off x="228600" y="3156634"/>
            <a:ext cx="75438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6F9043-651F-C924-735B-763684E53A07}"/>
              </a:ext>
            </a:extLst>
          </p:cNvPr>
          <p:cNvSpPr txBox="1"/>
          <p:nvPr/>
        </p:nvSpPr>
        <p:spPr>
          <a:xfrm>
            <a:off x="7410861" y="3200400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Create a new array that is one spot bigger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869F31-EB76-9B65-E5AE-2306C7A9CCD2}"/>
              </a:ext>
            </a:extLst>
          </p:cNvPr>
          <p:cNvSpPr txBox="1"/>
          <p:nvPr/>
        </p:nvSpPr>
        <p:spPr>
          <a:xfrm>
            <a:off x="7315200" y="3886200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Fill new array with contents of old array</a:t>
            </a:r>
          </a:p>
        </p:txBody>
      </p:sp>
    </p:spTree>
    <p:extLst>
      <p:ext uri="{BB962C8B-B14F-4D97-AF65-F5344CB8AC3E}">
        <p14:creationId xmlns:p14="http://schemas.microsoft.com/office/powerpoint/2010/main" val="3639105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31C24E-8130-A016-79BD-471D668C0AFA}"/>
              </a:ext>
            </a:extLst>
          </p:cNvPr>
          <p:cNvSpPr txBox="1"/>
          <p:nvPr/>
        </p:nvSpPr>
        <p:spPr>
          <a:xfrm>
            <a:off x="152400" y="609600"/>
            <a:ext cx="37481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Cons</a:t>
            </a:r>
          </a:p>
          <a:p>
            <a:endParaRPr lang="en-US" sz="20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Can’t change the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only store one data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-9484" y="11363"/>
            <a:ext cx="2478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Array Limitations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81438D-6D32-BF76-927F-E325BB3D61B6}"/>
              </a:ext>
            </a:extLst>
          </p:cNvPr>
          <p:cNvSpPr txBox="1"/>
          <p:nvPr/>
        </p:nvSpPr>
        <p:spPr>
          <a:xfrm>
            <a:off x="4267200" y="1219200"/>
            <a:ext cx="3345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What can we do about this?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E60B3-8C47-4440-60AF-6D96B026098F}"/>
              </a:ext>
            </a:extLst>
          </p:cNvPr>
          <p:cNvSpPr txBox="1"/>
          <p:nvPr/>
        </p:nvSpPr>
        <p:spPr>
          <a:xfrm>
            <a:off x="228600" y="2133600"/>
            <a:ext cx="65325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{1, 2, 3};</a:t>
            </a:r>
          </a:p>
          <a:p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FB73F2-213A-9095-9D3E-C08E072E0B94}"/>
              </a:ext>
            </a:extLst>
          </p:cNvPr>
          <p:cNvSpPr txBox="1"/>
          <p:nvPr/>
        </p:nvSpPr>
        <p:spPr>
          <a:xfrm>
            <a:off x="228600" y="3156634"/>
            <a:ext cx="75438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6F9043-651F-C924-735B-763684E53A07}"/>
              </a:ext>
            </a:extLst>
          </p:cNvPr>
          <p:cNvSpPr txBox="1"/>
          <p:nvPr/>
        </p:nvSpPr>
        <p:spPr>
          <a:xfrm>
            <a:off x="7410861" y="3200400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Create a new array that is one spot bigger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869F31-EB76-9B65-E5AE-2306C7A9CCD2}"/>
              </a:ext>
            </a:extLst>
          </p:cNvPr>
          <p:cNvSpPr txBox="1"/>
          <p:nvPr/>
        </p:nvSpPr>
        <p:spPr>
          <a:xfrm>
            <a:off x="7315200" y="3886200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Fill new array with contents of old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24890-4B01-8EFF-E901-15C002B6E26A}"/>
              </a:ext>
            </a:extLst>
          </p:cNvPr>
          <p:cNvSpPr txBox="1"/>
          <p:nvPr/>
        </p:nvSpPr>
        <p:spPr>
          <a:xfrm>
            <a:off x="263236" y="4942475"/>
            <a:ext cx="6172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4;</a:t>
            </a:r>
          </a:p>
          <a:p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895350-7EE1-97FD-D796-004311F019E4}"/>
              </a:ext>
            </a:extLst>
          </p:cNvPr>
          <p:cNvSpPr txBox="1"/>
          <p:nvPr/>
        </p:nvSpPr>
        <p:spPr>
          <a:xfrm>
            <a:off x="7309658" y="5215503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add new value to array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DA066C-D93B-3257-81C0-94D389E7F7EA}"/>
              </a:ext>
            </a:extLst>
          </p:cNvPr>
          <p:cNvSpPr txBox="1"/>
          <p:nvPr/>
        </p:nvSpPr>
        <p:spPr>
          <a:xfrm>
            <a:off x="7162800" y="5638800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Update reference variable</a:t>
            </a:r>
          </a:p>
        </p:txBody>
      </p:sp>
    </p:spTree>
    <p:extLst>
      <p:ext uri="{BB962C8B-B14F-4D97-AF65-F5344CB8AC3E}">
        <p14:creationId xmlns:p14="http://schemas.microsoft.com/office/powerpoint/2010/main" val="1079537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-9484" y="11363"/>
            <a:ext cx="2478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Array Limitations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E60B3-8C47-4440-60AF-6D96B026098F}"/>
              </a:ext>
            </a:extLst>
          </p:cNvPr>
          <p:cNvSpPr txBox="1"/>
          <p:nvPr/>
        </p:nvSpPr>
        <p:spPr>
          <a:xfrm>
            <a:off x="-7328" y="763798"/>
            <a:ext cx="4007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{1, 2, 3};</a:t>
            </a:r>
          </a:p>
          <a:p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</a:t>
            </a:r>
            <a:r>
              <a:rPr lang="en-US" sz="12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FB73F2-213A-9095-9D3E-C08E072E0B94}"/>
              </a:ext>
            </a:extLst>
          </p:cNvPr>
          <p:cNvSpPr txBox="1"/>
          <p:nvPr/>
        </p:nvSpPr>
        <p:spPr>
          <a:xfrm>
            <a:off x="-8099" y="1356650"/>
            <a:ext cx="7543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24890-4B01-8EFF-E901-15C002B6E26A}"/>
              </a:ext>
            </a:extLst>
          </p:cNvPr>
          <p:cNvSpPr txBox="1"/>
          <p:nvPr/>
        </p:nvSpPr>
        <p:spPr>
          <a:xfrm>
            <a:off x="0" y="2292253"/>
            <a:ext cx="617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4;</a:t>
            </a:r>
          </a:p>
          <a:p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9" name="Table 16">
            <a:extLst>
              <a:ext uri="{FF2B5EF4-FFF2-40B4-BE49-F238E27FC236}">
                <a16:creationId xmlns:a16="http://schemas.microsoft.com/office/drawing/2014/main" id="{F5C1B4B4-42B6-53E5-FE67-CA4D63F3F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987431"/>
              </p:ext>
            </p:extLst>
          </p:nvPr>
        </p:nvGraphicFramePr>
        <p:xfrm>
          <a:off x="1524000" y="4572000"/>
          <a:ext cx="3225798" cy="57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5266">
                  <a:extLst>
                    <a:ext uri="{9D8B030D-6E8A-4147-A177-3AD203B41FA5}">
                      <a16:colId xmlns:a16="http://schemas.microsoft.com/office/drawing/2014/main" val="3353393256"/>
                    </a:ext>
                  </a:extLst>
                </a:gridCol>
                <a:gridCol w="1075266">
                  <a:extLst>
                    <a:ext uri="{9D8B030D-6E8A-4147-A177-3AD203B41FA5}">
                      <a16:colId xmlns:a16="http://schemas.microsoft.com/office/drawing/2014/main" val="1133240773"/>
                    </a:ext>
                  </a:extLst>
                </a:gridCol>
                <a:gridCol w="1075266">
                  <a:extLst>
                    <a:ext uri="{9D8B030D-6E8A-4147-A177-3AD203B41FA5}">
                      <a16:colId xmlns:a16="http://schemas.microsoft.com/office/drawing/2014/main" val="3756826864"/>
                    </a:ext>
                  </a:extLst>
                </a:gridCol>
              </a:tblGrid>
              <a:tr h="13009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49592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43D0960-DD5B-97FB-8A45-2FE86581B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407748"/>
              </p:ext>
            </p:extLst>
          </p:nvPr>
        </p:nvGraphicFramePr>
        <p:xfrm>
          <a:off x="7315200" y="4511040"/>
          <a:ext cx="3225800" cy="701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06450">
                  <a:extLst>
                    <a:ext uri="{9D8B030D-6E8A-4147-A177-3AD203B41FA5}">
                      <a16:colId xmlns:a16="http://schemas.microsoft.com/office/drawing/2014/main" val="3353393256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1133240773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1272016904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3756826864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4959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AC53536-B50D-6AD9-7532-2544E84BAB7E}"/>
              </a:ext>
            </a:extLst>
          </p:cNvPr>
          <p:cNvSpPr txBox="1"/>
          <p:nvPr/>
        </p:nvSpPr>
        <p:spPr>
          <a:xfrm>
            <a:off x="5943600" y="355008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myArray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B1481-1D81-A16F-D434-F70373C75045}"/>
              </a:ext>
            </a:extLst>
          </p:cNvPr>
          <p:cNvSpPr txBox="1"/>
          <p:nvPr/>
        </p:nvSpPr>
        <p:spPr>
          <a:xfrm>
            <a:off x="5306246" y="414537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newArray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05F25D5-D7BE-6101-32DC-091EBE0C945A}"/>
                  </a:ext>
                </a:extLst>
              </p14:cNvPr>
              <p14:cNvContentPartPr/>
              <p14:nvPr/>
            </p14:nvContentPartPr>
            <p14:xfrm>
              <a:off x="6911771" y="3890193"/>
              <a:ext cx="515880" cy="4586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05F25D5-D7BE-6101-32DC-091EBE0C94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94131" y="3872193"/>
                <a:ext cx="55152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8E678A5-48FF-24D3-B067-CFADF33401EB}"/>
                  </a:ext>
                </a:extLst>
              </p14:cNvPr>
              <p14:cNvContentPartPr/>
              <p14:nvPr/>
            </p14:nvContentPartPr>
            <p14:xfrm>
              <a:off x="6446291" y="4480233"/>
              <a:ext cx="704160" cy="360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8E678A5-48FF-24D3-B067-CFADF33401E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28291" y="4462593"/>
                <a:ext cx="739800" cy="396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DE555F12-5C4A-08CF-C205-74262708A3C0}"/>
              </a:ext>
            </a:extLst>
          </p:cNvPr>
          <p:cNvSpPr txBox="1"/>
          <p:nvPr/>
        </p:nvSpPr>
        <p:spPr>
          <a:xfrm>
            <a:off x="5270224" y="382952"/>
            <a:ext cx="6332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updated our reference variable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2400" dirty="0"/>
              <a:t>) to point to our new array with the new element</a:t>
            </a:r>
          </a:p>
        </p:txBody>
      </p:sp>
    </p:spTree>
    <p:extLst>
      <p:ext uri="{BB962C8B-B14F-4D97-AF65-F5344CB8AC3E}">
        <p14:creationId xmlns:p14="http://schemas.microsoft.com/office/powerpoint/2010/main" val="3344408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-9484" y="11363"/>
            <a:ext cx="2478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Array Limitations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E60B3-8C47-4440-60AF-6D96B026098F}"/>
              </a:ext>
            </a:extLst>
          </p:cNvPr>
          <p:cNvSpPr txBox="1"/>
          <p:nvPr/>
        </p:nvSpPr>
        <p:spPr>
          <a:xfrm>
            <a:off x="-7328" y="763798"/>
            <a:ext cx="4007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{1, 2, 3};</a:t>
            </a:r>
          </a:p>
          <a:p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</a:t>
            </a:r>
            <a:r>
              <a:rPr lang="en-US" sz="12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FB73F2-213A-9095-9D3E-C08E072E0B94}"/>
              </a:ext>
            </a:extLst>
          </p:cNvPr>
          <p:cNvSpPr txBox="1"/>
          <p:nvPr/>
        </p:nvSpPr>
        <p:spPr>
          <a:xfrm>
            <a:off x="-8099" y="1356650"/>
            <a:ext cx="7543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24890-4B01-8EFF-E901-15C002B6E26A}"/>
              </a:ext>
            </a:extLst>
          </p:cNvPr>
          <p:cNvSpPr txBox="1"/>
          <p:nvPr/>
        </p:nvSpPr>
        <p:spPr>
          <a:xfrm>
            <a:off x="0" y="2292253"/>
            <a:ext cx="617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4;</a:t>
            </a:r>
          </a:p>
          <a:p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9" name="Table 16">
            <a:extLst>
              <a:ext uri="{FF2B5EF4-FFF2-40B4-BE49-F238E27FC236}">
                <a16:creationId xmlns:a16="http://schemas.microsoft.com/office/drawing/2014/main" id="{F5C1B4B4-42B6-53E5-FE67-CA4D63F3FDD5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4572000"/>
          <a:ext cx="3225798" cy="57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5266">
                  <a:extLst>
                    <a:ext uri="{9D8B030D-6E8A-4147-A177-3AD203B41FA5}">
                      <a16:colId xmlns:a16="http://schemas.microsoft.com/office/drawing/2014/main" val="3353393256"/>
                    </a:ext>
                  </a:extLst>
                </a:gridCol>
                <a:gridCol w="1075266">
                  <a:extLst>
                    <a:ext uri="{9D8B030D-6E8A-4147-A177-3AD203B41FA5}">
                      <a16:colId xmlns:a16="http://schemas.microsoft.com/office/drawing/2014/main" val="1133240773"/>
                    </a:ext>
                  </a:extLst>
                </a:gridCol>
                <a:gridCol w="1075266">
                  <a:extLst>
                    <a:ext uri="{9D8B030D-6E8A-4147-A177-3AD203B41FA5}">
                      <a16:colId xmlns:a16="http://schemas.microsoft.com/office/drawing/2014/main" val="3756826864"/>
                    </a:ext>
                  </a:extLst>
                </a:gridCol>
              </a:tblGrid>
              <a:tr h="13009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49592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43D0960-DD5B-97FB-8A45-2FE86581B73D}"/>
              </a:ext>
            </a:extLst>
          </p:cNvPr>
          <p:cNvGraphicFramePr>
            <a:graphicFrameLocks noGrp="1"/>
          </p:cNvGraphicFramePr>
          <p:nvPr/>
        </p:nvGraphicFramePr>
        <p:xfrm>
          <a:off x="7315200" y="4511040"/>
          <a:ext cx="3225800" cy="701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06450">
                  <a:extLst>
                    <a:ext uri="{9D8B030D-6E8A-4147-A177-3AD203B41FA5}">
                      <a16:colId xmlns:a16="http://schemas.microsoft.com/office/drawing/2014/main" val="3353393256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1133240773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1272016904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3756826864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4959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AC53536-B50D-6AD9-7532-2544E84BAB7E}"/>
              </a:ext>
            </a:extLst>
          </p:cNvPr>
          <p:cNvSpPr txBox="1"/>
          <p:nvPr/>
        </p:nvSpPr>
        <p:spPr>
          <a:xfrm>
            <a:off x="5943600" y="355008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myArray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B1481-1D81-A16F-D434-F70373C75045}"/>
              </a:ext>
            </a:extLst>
          </p:cNvPr>
          <p:cNvSpPr txBox="1"/>
          <p:nvPr/>
        </p:nvSpPr>
        <p:spPr>
          <a:xfrm>
            <a:off x="5306246" y="414537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newArray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05F25D5-D7BE-6101-32DC-091EBE0C945A}"/>
                  </a:ext>
                </a:extLst>
              </p14:cNvPr>
              <p14:cNvContentPartPr/>
              <p14:nvPr/>
            </p14:nvContentPartPr>
            <p14:xfrm>
              <a:off x="6911771" y="3890193"/>
              <a:ext cx="515880" cy="4586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05F25D5-D7BE-6101-32DC-091EBE0C94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93771" y="3872207"/>
                <a:ext cx="551520" cy="4942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8E678A5-48FF-24D3-B067-CFADF33401EB}"/>
                  </a:ext>
                </a:extLst>
              </p14:cNvPr>
              <p14:cNvContentPartPr/>
              <p14:nvPr/>
            </p14:nvContentPartPr>
            <p14:xfrm>
              <a:off x="6446291" y="4480233"/>
              <a:ext cx="704160" cy="360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8E678A5-48FF-24D3-B067-CFADF33401E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28291" y="4462233"/>
                <a:ext cx="739800" cy="396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DE555F12-5C4A-08CF-C205-74262708A3C0}"/>
              </a:ext>
            </a:extLst>
          </p:cNvPr>
          <p:cNvSpPr txBox="1"/>
          <p:nvPr/>
        </p:nvSpPr>
        <p:spPr>
          <a:xfrm>
            <a:off x="5270224" y="382952"/>
            <a:ext cx="6332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updated our reference variable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2400" dirty="0"/>
              <a:t>) to point to our new array with the new element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0BE942-11EE-D5EC-3A13-09CF71BF498F}"/>
              </a:ext>
            </a:extLst>
          </p:cNvPr>
          <p:cNvSpPr txBox="1"/>
          <p:nvPr/>
        </p:nvSpPr>
        <p:spPr>
          <a:xfrm>
            <a:off x="381000" y="5350108"/>
            <a:ext cx="41729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happens to this array?</a:t>
            </a:r>
          </a:p>
          <a:p>
            <a:r>
              <a:rPr lang="en-US" sz="2400" dirty="0"/>
              <a:t>This is an unused object</a:t>
            </a:r>
          </a:p>
        </p:txBody>
      </p:sp>
    </p:spTree>
    <p:extLst>
      <p:ext uri="{BB962C8B-B14F-4D97-AF65-F5344CB8AC3E}">
        <p14:creationId xmlns:p14="http://schemas.microsoft.com/office/powerpoint/2010/main" val="2673903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-9484" y="11363"/>
            <a:ext cx="2478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Array Limitations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E60B3-8C47-4440-60AF-6D96B026098F}"/>
              </a:ext>
            </a:extLst>
          </p:cNvPr>
          <p:cNvSpPr txBox="1"/>
          <p:nvPr/>
        </p:nvSpPr>
        <p:spPr>
          <a:xfrm>
            <a:off x="-7328" y="763798"/>
            <a:ext cx="4007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{1, 2, 3};</a:t>
            </a:r>
          </a:p>
          <a:p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</a:t>
            </a:r>
            <a:r>
              <a:rPr lang="en-US" sz="12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FB73F2-213A-9095-9D3E-C08E072E0B94}"/>
              </a:ext>
            </a:extLst>
          </p:cNvPr>
          <p:cNvSpPr txBox="1"/>
          <p:nvPr/>
        </p:nvSpPr>
        <p:spPr>
          <a:xfrm>
            <a:off x="-8099" y="1356650"/>
            <a:ext cx="7543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24890-4B01-8EFF-E901-15C002B6E26A}"/>
              </a:ext>
            </a:extLst>
          </p:cNvPr>
          <p:cNvSpPr txBox="1"/>
          <p:nvPr/>
        </p:nvSpPr>
        <p:spPr>
          <a:xfrm>
            <a:off x="0" y="2292253"/>
            <a:ext cx="617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4;</a:t>
            </a:r>
          </a:p>
          <a:p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9" name="Table 16">
            <a:extLst>
              <a:ext uri="{FF2B5EF4-FFF2-40B4-BE49-F238E27FC236}">
                <a16:creationId xmlns:a16="http://schemas.microsoft.com/office/drawing/2014/main" id="{F5C1B4B4-42B6-53E5-FE67-CA4D63F3FDD5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4572000"/>
          <a:ext cx="3225798" cy="57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5266">
                  <a:extLst>
                    <a:ext uri="{9D8B030D-6E8A-4147-A177-3AD203B41FA5}">
                      <a16:colId xmlns:a16="http://schemas.microsoft.com/office/drawing/2014/main" val="3353393256"/>
                    </a:ext>
                  </a:extLst>
                </a:gridCol>
                <a:gridCol w="1075266">
                  <a:extLst>
                    <a:ext uri="{9D8B030D-6E8A-4147-A177-3AD203B41FA5}">
                      <a16:colId xmlns:a16="http://schemas.microsoft.com/office/drawing/2014/main" val="1133240773"/>
                    </a:ext>
                  </a:extLst>
                </a:gridCol>
                <a:gridCol w="1075266">
                  <a:extLst>
                    <a:ext uri="{9D8B030D-6E8A-4147-A177-3AD203B41FA5}">
                      <a16:colId xmlns:a16="http://schemas.microsoft.com/office/drawing/2014/main" val="3756826864"/>
                    </a:ext>
                  </a:extLst>
                </a:gridCol>
              </a:tblGrid>
              <a:tr h="13009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49592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43D0960-DD5B-97FB-8A45-2FE86581B73D}"/>
              </a:ext>
            </a:extLst>
          </p:cNvPr>
          <p:cNvGraphicFramePr>
            <a:graphicFrameLocks noGrp="1"/>
          </p:cNvGraphicFramePr>
          <p:nvPr/>
        </p:nvGraphicFramePr>
        <p:xfrm>
          <a:off x="7315200" y="4511040"/>
          <a:ext cx="3225800" cy="701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06450">
                  <a:extLst>
                    <a:ext uri="{9D8B030D-6E8A-4147-A177-3AD203B41FA5}">
                      <a16:colId xmlns:a16="http://schemas.microsoft.com/office/drawing/2014/main" val="3353393256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1133240773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1272016904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3756826864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4959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AC53536-B50D-6AD9-7532-2544E84BAB7E}"/>
              </a:ext>
            </a:extLst>
          </p:cNvPr>
          <p:cNvSpPr txBox="1"/>
          <p:nvPr/>
        </p:nvSpPr>
        <p:spPr>
          <a:xfrm>
            <a:off x="5943600" y="355008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myArray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B1481-1D81-A16F-D434-F70373C75045}"/>
              </a:ext>
            </a:extLst>
          </p:cNvPr>
          <p:cNvSpPr txBox="1"/>
          <p:nvPr/>
        </p:nvSpPr>
        <p:spPr>
          <a:xfrm>
            <a:off x="5306246" y="414537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newArray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05F25D5-D7BE-6101-32DC-091EBE0C945A}"/>
                  </a:ext>
                </a:extLst>
              </p14:cNvPr>
              <p14:cNvContentPartPr/>
              <p14:nvPr/>
            </p14:nvContentPartPr>
            <p14:xfrm>
              <a:off x="6911771" y="3890193"/>
              <a:ext cx="515880" cy="4586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05F25D5-D7BE-6101-32DC-091EBE0C94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93771" y="3872207"/>
                <a:ext cx="551520" cy="4942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8E678A5-48FF-24D3-B067-CFADF33401EB}"/>
                  </a:ext>
                </a:extLst>
              </p14:cNvPr>
              <p14:cNvContentPartPr/>
              <p14:nvPr/>
            </p14:nvContentPartPr>
            <p14:xfrm>
              <a:off x="6446291" y="4480233"/>
              <a:ext cx="704160" cy="360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8E678A5-48FF-24D3-B067-CFADF33401E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28291" y="4462233"/>
                <a:ext cx="739800" cy="396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DE555F12-5C4A-08CF-C205-74262708A3C0}"/>
              </a:ext>
            </a:extLst>
          </p:cNvPr>
          <p:cNvSpPr txBox="1"/>
          <p:nvPr/>
        </p:nvSpPr>
        <p:spPr>
          <a:xfrm>
            <a:off x="5270224" y="382952"/>
            <a:ext cx="6332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updated our reference variable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2400" dirty="0"/>
              <a:t>) to point to our new array with the new element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0BE942-11EE-D5EC-3A13-09CF71BF498F}"/>
              </a:ext>
            </a:extLst>
          </p:cNvPr>
          <p:cNvSpPr txBox="1"/>
          <p:nvPr/>
        </p:nvSpPr>
        <p:spPr>
          <a:xfrm>
            <a:off x="381000" y="5350108"/>
            <a:ext cx="41729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happens to this array?</a:t>
            </a:r>
          </a:p>
          <a:p>
            <a:r>
              <a:rPr lang="en-US" sz="2400" dirty="0"/>
              <a:t>This is an unused object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8AF421-63FF-A657-2656-9D4B341DFDAB}"/>
              </a:ext>
            </a:extLst>
          </p:cNvPr>
          <p:cNvSpPr txBox="1"/>
          <p:nvPr/>
        </p:nvSpPr>
        <p:spPr>
          <a:xfrm>
            <a:off x="5288235" y="1859411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Java has a mechanism called </a:t>
            </a:r>
            <a:r>
              <a:rPr lang="en-US" sz="2400" b="1" dirty="0"/>
              <a:t>Garbage Collection</a:t>
            </a:r>
            <a:r>
              <a:rPr lang="en-US" sz="2400" dirty="0"/>
              <a:t>, with deletes unused object to free up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778E73-8C26-F057-3575-FD7E8AE50768}"/>
              </a:ext>
            </a:extLst>
          </p:cNvPr>
          <p:cNvSpPr txBox="1"/>
          <p:nvPr/>
        </p:nvSpPr>
        <p:spPr>
          <a:xfrm>
            <a:off x="6296019" y="3003560"/>
            <a:ext cx="2124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(this runs automatically!)</a:t>
            </a:r>
          </a:p>
        </p:txBody>
      </p:sp>
    </p:spTree>
    <p:extLst>
      <p:ext uri="{BB962C8B-B14F-4D97-AF65-F5344CB8AC3E}">
        <p14:creationId xmlns:p14="http://schemas.microsoft.com/office/powerpoint/2010/main" val="3312151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-9484" y="11363"/>
            <a:ext cx="2478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Array Limitations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E60B3-8C47-4440-60AF-6D96B026098F}"/>
              </a:ext>
            </a:extLst>
          </p:cNvPr>
          <p:cNvSpPr txBox="1"/>
          <p:nvPr/>
        </p:nvSpPr>
        <p:spPr>
          <a:xfrm>
            <a:off x="-7328" y="763798"/>
            <a:ext cx="4007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{1, 2, 3};</a:t>
            </a:r>
          </a:p>
          <a:p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</a:t>
            </a:r>
            <a:r>
              <a:rPr lang="en-US" sz="12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FB73F2-213A-9095-9D3E-C08E072E0B94}"/>
              </a:ext>
            </a:extLst>
          </p:cNvPr>
          <p:cNvSpPr txBox="1"/>
          <p:nvPr/>
        </p:nvSpPr>
        <p:spPr>
          <a:xfrm>
            <a:off x="-8099" y="1356650"/>
            <a:ext cx="7543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24890-4B01-8EFF-E901-15C002B6E26A}"/>
              </a:ext>
            </a:extLst>
          </p:cNvPr>
          <p:cNvSpPr txBox="1"/>
          <p:nvPr/>
        </p:nvSpPr>
        <p:spPr>
          <a:xfrm>
            <a:off x="0" y="2292253"/>
            <a:ext cx="617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4;</a:t>
            </a:r>
          </a:p>
          <a:p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9" name="Table 16">
            <a:extLst>
              <a:ext uri="{FF2B5EF4-FFF2-40B4-BE49-F238E27FC236}">
                <a16:creationId xmlns:a16="http://schemas.microsoft.com/office/drawing/2014/main" id="{F5C1B4B4-42B6-53E5-FE67-CA4D63F3F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460415"/>
              </p:ext>
            </p:extLst>
          </p:nvPr>
        </p:nvGraphicFramePr>
        <p:xfrm>
          <a:off x="630821" y="4090610"/>
          <a:ext cx="3225798" cy="57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5266">
                  <a:extLst>
                    <a:ext uri="{9D8B030D-6E8A-4147-A177-3AD203B41FA5}">
                      <a16:colId xmlns:a16="http://schemas.microsoft.com/office/drawing/2014/main" val="3353393256"/>
                    </a:ext>
                  </a:extLst>
                </a:gridCol>
                <a:gridCol w="1075266">
                  <a:extLst>
                    <a:ext uri="{9D8B030D-6E8A-4147-A177-3AD203B41FA5}">
                      <a16:colId xmlns:a16="http://schemas.microsoft.com/office/drawing/2014/main" val="1133240773"/>
                    </a:ext>
                  </a:extLst>
                </a:gridCol>
                <a:gridCol w="1075266">
                  <a:extLst>
                    <a:ext uri="{9D8B030D-6E8A-4147-A177-3AD203B41FA5}">
                      <a16:colId xmlns:a16="http://schemas.microsoft.com/office/drawing/2014/main" val="3756826864"/>
                    </a:ext>
                  </a:extLst>
                </a:gridCol>
              </a:tblGrid>
              <a:tr h="13009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49592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43D0960-DD5B-97FB-8A45-2FE86581B73D}"/>
              </a:ext>
            </a:extLst>
          </p:cNvPr>
          <p:cNvGraphicFramePr>
            <a:graphicFrameLocks noGrp="1"/>
          </p:cNvGraphicFramePr>
          <p:nvPr/>
        </p:nvGraphicFramePr>
        <p:xfrm>
          <a:off x="7315200" y="4511040"/>
          <a:ext cx="3225800" cy="701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06450">
                  <a:extLst>
                    <a:ext uri="{9D8B030D-6E8A-4147-A177-3AD203B41FA5}">
                      <a16:colId xmlns:a16="http://schemas.microsoft.com/office/drawing/2014/main" val="3353393256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1133240773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1272016904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3756826864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4959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AC53536-B50D-6AD9-7532-2544E84BAB7E}"/>
              </a:ext>
            </a:extLst>
          </p:cNvPr>
          <p:cNvSpPr txBox="1"/>
          <p:nvPr/>
        </p:nvSpPr>
        <p:spPr>
          <a:xfrm>
            <a:off x="5943600" y="355008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myArray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B1481-1D81-A16F-D434-F70373C75045}"/>
              </a:ext>
            </a:extLst>
          </p:cNvPr>
          <p:cNvSpPr txBox="1"/>
          <p:nvPr/>
        </p:nvSpPr>
        <p:spPr>
          <a:xfrm>
            <a:off x="5306246" y="414537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newArray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05F25D5-D7BE-6101-32DC-091EBE0C945A}"/>
                  </a:ext>
                </a:extLst>
              </p14:cNvPr>
              <p14:cNvContentPartPr/>
              <p14:nvPr/>
            </p14:nvContentPartPr>
            <p14:xfrm>
              <a:off x="6911771" y="3890193"/>
              <a:ext cx="515880" cy="4586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05F25D5-D7BE-6101-32DC-091EBE0C94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93771" y="3872207"/>
                <a:ext cx="551520" cy="4942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8E678A5-48FF-24D3-B067-CFADF33401EB}"/>
                  </a:ext>
                </a:extLst>
              </p14:cNvPr>
              <p14:cNvContentPartPr/>
              <p14:nvPr/>
            </p14:nvContentPartPr>
            <p14:xfrm>
              <a:off x="6446291" y="4480233"/>
              <a:ext cx="704160" cy="360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8E678A5-48FF-24D3-B067-CFADF33401E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28291" y="4462233"/>
                <a:ext cx="739800" cy="396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DE555F12-5C4A-08CF-C205-74262708A3C0}"/>
              </a:ext>
            </a:extLst>
          </p:cNvPr>
          <p:cNvSpPr txBox="1"/>
          <p:nvPr/>
        </p:nvSpPr>
        <p:spPr>
          <a:xfrm>
            <a:off x="5270224" y="382952"/>
            <a:ext cx="6332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updated our reference variable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2400" dirty="0"/>
              <a:t>) to point to our new array with the new element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8AF421-63FF-A657-2656-9D4B341DFDAB}"/>
              </a:ext>
            </a:extLst>
          </p:cNvPr>
          <p:cNvSpPr txBox="1"/>
          <p:nvPr/>
        </p:nvSpPr>
        <p:spPr>
          <a:xfrm>
            <a:off x="5288235" y="1859411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Java has a mechanism called </a:t>
            </a:r>
            <a:r>
              <a:rPr lang="en-US" sz="2400" b="1" dirty="0"/>
              <a:t>Garbage Collection</a:t>
            </a:r>
            <a:r>
              <a:rPr lang="en-US" sz="2400" dirty="0"/>
              <a:t>, with deletes unused object to free up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778E73-8C26-F057-3575-FD7E8AE50768}"/>
              </a:ext>
            </a:extLst>
          </p:cNvPr>
          <p:cNvSpPr txBox="1"/>
          <p:nvPr/>
        </p:nvSpPr>
        <p:spPr>
          <a:xfrm>
            <a:off x="6296019" y="3003560"/>
            <a:ext cx="2124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(this runs automatically!)</a:t>
            </a:r>
          </a:p>
        </p:txBody>
      </p:sp>
      <p:pic>
        <p:nvPicPr>
          <p:cNvPr id="13314" name="Picture 2" descr="Free Garbage truck clipart design illustration 9384704 PNG with Transparent  Background">
            <a:extLst>
              <a:ext uri="{FF2B5EF4-FFF2-40B4-BE49-F238E27FC236}">
                <a16:creationId xmlns:a16="http://schemas.microsoft.com/office/drawing/2014/main" id="{603E7B43-CFC3-354A-936F-F7427567C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507" y="4330037"/>
            <a:ext cx="3685414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CD49466-4AFE-3966-3818-24ECF2F73C47}"/>
              </a:ext>
            </a:extLst>
          </p:cNvPr>
          <p:cNvSpPr txBox="1"/>
          <p:nvPr/>
        </p:nvSpPr>
        <p:spPr>
          <a:xfrm>
            <a:off x="203412" y="5890197"/>
            <a:ext cx="9871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 sees that we have an used/unreferenced object, so it will delete it!</a:t>
            </a:r>
          </a:p>
        </p:txBody>
      </p:sp>
    </p:spTree>
    <p:extLst>
      <p:ext uri="{BB962C8B-B14F-4D97-AF65-F5344CB8AC3E}">
        <p14:creationId xmlns:p14="http://schemas.microsoft.com/office/powerpoint/2010/main" val="13230207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-9484" y="11363"/>
            <a:ext cx="2478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Array Limitations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E60B3-8C47-4440-60AF-6D96B026098F}"/>
              </a:ext>
            </a:extLst>
          </p:cNvPr>
          <p:cNvSpPr txBox="1"/>
          <p:nvPr/>
        </p:nvSpPr>
        <p:spPr>
          <a:xfrm>
            <a:off x="6248400" y="1752600"/>
            <a:ext cx="4007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{1, 2, 3};</a:t>
            </a:r>
          </a:p>
          <a:p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</a:t>
            </a:r>
            <a:r>
              <a:rPr lang="en-US" sz="12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FB73F2-213A-9095-9D3E-C08E072E0B94}"/>
              </a:ext>
            </a:extLst>
          </p:cNvPr>
          <p:cNvSpPr txBox="1"/>
          <p:nvPr/>
        </p:nvSpPr>
        <p:spPr>
          <a:xfrm>
            <a:off x="6248400" y="2431027"/>
            <a:ext cx="7543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24890-4B01-8EFF-E901-15C002B6E26A}"/>
              </a:ext>
            </a:extLst>
          </p:cNvPr>
          <p:cNvSpPr txBox="1"/>
          <p:nvPr/>
        </p:nvSpPr>
        <p:spPr>
          <a:xfrm>
            <a:off x="6253942" y="3464919"/>
            <a:ext cx="617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4;</a:t>
            </a:r>
          </a:p>
          <a:p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1B3169-70DE-1C31-D653-C2F53D0E0708}"/>
              </a:ext>
            </a:extLst>
          </p:cNvPr>
          <p:cNvSpPr txBox="1"/>
          <p:nvPr/>
        </p:nvSpPr>
        <p:spPr>
          <a:xfrm>
            <a:off x="609600" y="1003646"/>
            <a:ext cx="61492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Cons</a:t>
            </a:r>
          </a:p>
          <a:p>
            <a:endParaRPr lang="en-US" sz="20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Can’t change the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Can only store one data type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B93BE8-40E1-FD03-46F8-752F388C908E}"/>
              </a:ext>
            </a:extLst>
          </p:cNvPr>
          <p:cNvSpPr txBox="1"/>
          <p:nvPr/>
        </p:nvSpPr>
        <p:spPr>
          <a:xfrm>
            <a:off x="1447800" y="2438400"/>
            <a:ext cx="42114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B050"/>
                </a:solidFill>
              </a:rPr>
              <a:t>Solution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Create new array, copy everything over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3D1B39-4E1F-C418-DEE5-C92113FE568E}"/>
              </a:ext>
            </a:extLst>
          </p:cNvPr>
          <p:cNvSpPr txBox="1"/>
          <p:nvPr/>
        </p:nvSpPr>
        <p:spPr>
          <a:xfrm>
            <a:off x="1449185" y="5041417"/>
            <a:ext cx="73917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B050"/>
                </a:solidFill>
              </a:rPr>
              <a:t>Solution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Store an object, use two separate arrays, use a different data structure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336203-15C8-F76D-361D-7A222D4F37FE}"/>
              </a:ext>
            </a:extLst>
          </p:cNvPr>
          <p:cNvSpPr txBox="1"/>
          <p:nvPr/>
        </p:nvSpPr>
        <p:spPr>
          <a:xfrm>
            <a:off x="1447800" y="3278513"/>
            <a:ext cx="2582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(this can be expensive </a:t>
            </a:r>
            <a:r>
              <a:rPr lang="en-US" sz="1600" dirty="0">
                <a:solidFill>
                  <a:srgbClr val="00B050"/>
                </a:solidFill>
                <a:sym typeface="Wingdings" panose="05000000000000000000" pitchFamily="2" charset="2"/>
              </a:rPr>
              <a:t> )</a:t>
            </a:r>
            <a:endParaRPr 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759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B45F3D-E505-6F04-FC6A-62B4B7DE4210}"/>
              </a:ext>
            </a:extLst>
          </p:cNvPr>
          <p:cNvSpPr txBox="1"/>
          <p:nvPr/>
        </p:nvSpPr>
        <p:spPr>
          <a:xfrm>
            <a:off x="30415" y="76200"/>
            <a:ext cx="682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do you need to dig a hole?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951BA-11D1-4212-1A41-9086EBCCABDD}"/>
              </a:ext>
            </a:extLst>
          </p:cNvPr>
          <p:cNvSpPr txBox="1"/>
          <p:nvPr/>
        </p:nvSpPr>
        <p:spPr>
          <a:xfrm>
            <a:off x="-33358" y="6627157"/>
            <a:ext cx="3616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Thank you to Sean Yaw  (the goat) for the analogy</a:t>
            </a:r>
          </a:p>
        </p:txBody>
      </p:sp>
      <p:pic>
        <p:nvPicPr>
          <p:cNvPr id="1026" name="Picture 2" descr="Blue Hawk 20-in Wood D-Handle Digging Shovel in the Shovels &amp; Spades  department at Lowes.com">
            <a:extLst>
              <a:ext uri="{FF2B5EF4-FFF2-40B4-BE49-F238E27FC236}">
                <a16:creationId xmlns:a16="http://schemas.microsoft.com/office/drawing/2014/main" id="{0C128911-2EB3-453C-8F6A-B22B5FFC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8" y="990600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828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228600" y="142229"/>
            <a:ext cx="11819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 </a:t>
            </a:r>
            <a:r>
              <a:rPr lang="en-US" sz="2400" b="1" dirty="0" err="1"/>
              <a:t>ArrayList</a:t>
            </a:r>
            <a:r>
              <a:rPr lang="en-US" sz="2400" dirty="0"/>
              <a:t> is a data structure that can hold multiple, similar values </a:t>
            </a:r>
            <a:r>
              <a:rPr lang="en-US" sz="1050" dirty="0"/>
              <a:t>(just like an array), </a:t>
            </a:r>
            <a:r>
              <a:rPr lang="en-US" sz="4000" dirty="0"/>
              <a:t>BUT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C4FA7A-4133-8A07-9AFB-81BF631EBF7A}"/>
              </a:ext>
            </a:extLst>
          </p:cNvPr>
          <p:cNvSpPr txBox="1"/>
          <p:nvPr/>
        </p:nvSpPr>
        <p:spPr>
          <a:xfrm>
            <a:off x="762000" y="990600"/>
            <a:ext cx="7545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Dynamic, can easily resize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easily add new elements and remove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Like a Python list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  <a:endParaRPr lang="en-US" sz="2400" dirty="0"/>
          </a:p>
        </p:txBody>
      </p:sp>
      <p:pic>
        <p:nvPicPr>
          <p:cNvPr id="12" name="Picture 2" descr="Array Data Structure - GeeksforGeeks">
            <a:extLst>
              <a:ext uri="{FF2B5EF4-FFF2-40B4-BE49-F238E27FC236}">
                <a16:creationId xmlns:a16="http://schemas.microsoft.com/office/drawing/2014/main" id="{91F2DB64-A2E3-038B-B234-8DFB0D883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4600"/>
            <a:ext cx="6400800" cy="167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CEECCA0-95D4-15F7-576A-D8F8DA394F62}"/>
              </a:ext>
            </a:extLst>
          </p:cNvPr>
          <p:cNvSpPr txBox="1"/>
          <p:nvPr/>
        </p:nvSpPr>
        <p:spPr>
          <a:xfrm>
            <a:off x="762000" y="4671228"/>
            <a:ext cx="66976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Somebody took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arrays</a:t>
            </a:r>
            <a:r>
              <a:rPr lang="en-US" sz="2400" dirty="0"/>
              <a:t>, and made them better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Still have indices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Still can only store one data type</a:t>
            </a:r>
          </a:p>
        </p:txBody>
      </p:sp>
    </p:spTree>
    <p:extLst>
      <p:ext uri="{BB962C8B-B14F-4D97-AF65-F5344CB8AC3E}">
        <p14:creationId xmlns:p14="http://schemas.microsoft.com/office/powerpoint/2010/main" val="2837754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0" y="76200"/>
            <a:ext cx="244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 </a:t>
            </a:r>
            <a:r>
              <a:rPr lang="en-US" sz="2400" b="1" dirty="0" err="1"/>
              <a:t>ArrayLists</a:t>
            </a:r>
            <a:endParaRPr 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6DD8DE-8460-278B-DE2D-53BF434124A8}"/>
              </a:ext>
            </a:extLst>
          </p:cNvPr>
          <p:cNvSpPr txBox="1"/>
          <p:nvPr/>
        </p:nvSpPr>
        <p:spPr>
          <a:xfrm>
            <a:off x="642964" y="1295400"/>
            <a:ext cx="36038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33646-43CA-D490-B13C-CC36E94B1830}"/>
              </a:ext>
            </a:extLst>
          </p:cNvPr>
          <p:cNvSpPr txBox="1"/>
          <p:nvPr/>
        </p:nvSpPr>
        <p:spPr>
          <a:xfrm>
            <a:off x="152400" y="838200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first need to remember to import it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2FCE46-3843-271B-ECC4-53F718A82CA3}"/>
              </a:ext>
            </a:extLst>
          </p:cNvPr>
          <p:cNvSpPr txBox="1"/>
          <p:nvPr/>
        </p:nvSpPr>
        <p:spPr>
          <a:xfrm>
            <a:off x="228600" y="2209800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Creating a new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928EA9-998F-1D32-366C-E6E7B7C9E171}"/>
              </a:ext>
            </a:extLst>
          </p:cNvPr>
          <p:cNvSpPr txBox="1"/>
          <p:nvPr/>
        </p:nvSpPr>
        <p:spPr>
          <a:xfrm>
            <a:off x="685800" y="2800981"/>
            <a:ext cx="66431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&lt;String&gt;();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93B92B-5C44-217A-731B-EABA2ED500C4}"/>
              </a:ext>
            </a:extLst>
          </p:cNvPr>
          <p:cNvCxnSpPr/>
          <p:nvPr/>
        </p:nvCxnSpPr>
        <p:spPr>
          <a:xfrm flipV="1">
            <a:off x="2444900" y="31242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F20E73D-8945-3D14-5F32-923CC30EF324}"/>
              </a:ext>
            </a:extLst>
          </p:cNvPr>
          <p:cNvSpPr txBox="1"/>
          <p:nvPr/>
        </p:nvSpPr>
        <p:spPr>
          <a:xfrm>
            <a:off x="1600200" y="3444240"/>
            <a:ext cx="2209800" cy="953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must specify what datatype the </a:t>
            </a:r>
            <a:r>
              <a:rPr lang="en-US" dirty="0" err="1"/>
              <a:t>ArrayList</a:t>
            </a:r>
            <a:r>
              <a:rPr lang="en-US" dirty="0"/>
              <a:t> will hold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72AE39-8D45-EC0B-EB6F-AAA7F5244A04}"/>
              </a:ext>
            </a:extLst>
          </p:cNvPr>
          <p:cNvCxnSpPr>
            <a:cxnSpLocks/>
          </p:cNvCxnSpPr>
          <p:nvPr/>
        </p:nvCxnSpPr>
        <p:spPr>
          <a:xfrm flipH="1" flipV="1">
            <a:off x="3505200" y="3124200"/>
            <a:ext cx="8382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6F6E6CF-9F07-0785-A0CE-F512D52A6A67}"/>
              </a:ext>
            </a:extLst>
          </p:cNvPr>
          <p:cNvSpPr txBox="1"/>
          <p:nvPr/>
        </p:nvSpPr>
        <p:spPr>
          <a:xfrm>
            <a:off x="3733800" y="369656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Variable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E82BE0-971A-5153-EB4B-E857F128D8FE}"/>
              </a:ext>
            </a:extLst>
          </p:cNvPr>
          <p:cNvCxnSpPr>
            <a:cxnSpLocks/>
          </p:cNvCxnSpPr>
          <p:nvPr/>
        </p:nvCxnSpPr>
        <p:spPr>
          <a:xfrm flipH="1" flipV="1">
            <a:off x="6780190" y="3151360"/>
            <a:ext cx="519635" cy="40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E14C101-5EA2-4E8E-05A1-6DFB69C406EA}"/>
              </a:ext>
            </a:extLst>
          </p:cNvPr>
          <p:cNvSpPr txBox="1"/>
          <p:nvPr/>
        </p:nvSpPr>
        <p:spPr>
          <a:xfrm>
            <a:off x="6613876" y="3503815"/>
            <a:ext cx="3536251" cy="953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never have to specify the size, because we can now easily grow/shrink our </a:t>
            </a:r>
            <a:r>
              <a:rPr lang="en-US" dirty="0" err="1"/>
              <a:t>ArrayList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86211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0" y="76200"/>
            <a:ext cx="244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 </a:t>
            </a:r>
            <a:r>
              <a:rPr lang="en-US" sz="2400" b="1" dirty="0" err="1"/>
              <a:t>ArrayLists</a:t>
            </a:r>
            <a:endParaRPr 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6DD8DE-8460-278B-DE2D-53BF434124A8}"/>
              </a:ext>
            </a:extLst>
          </p:cNvPr>
          <p:cNvSpPr txBox="1"/>
          <p:nvPr/>
        </p:nvSpPr>
        <p:spPr>
          <a:xfrm>
            <a:off x="642964" y="1295400"/>
            <a:ext cx="36038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33646-43CA-D490-B13C-CC36E94B1830}"/>
              </a:ext>
            </a:extLst>
          </p:cNvPr>
          <p:cNvSpPr txBox="1"/>
          <p:nvPr/>
        </p:nvSpPr>
        <p:spPr>
          <a:xfrm>
            <a:off x="152400" y="838200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first need to remember to import it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2FCE46-3843-271B-ECC4-53F718A82CA3}"/>
              </a:ext>
            </a:extLst>
          </p:cNvPr>
          <p:cNvSpPr txBox="1"/>
          <p:nvPr/>
        </p:nvSpPr>
        <p:spPr>
          <a:xfrm>
            <a:off x="228600" y="2209800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Creating a new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928EA9-998F-1D32-366C-E6E7B7C9E171}"/>
              </a:ext>
            </a:extLst>
          </p:cNvPr>
          <p:cNvSpPr txBox="1"/>
          <p:nvPr/>
        </p:nvSpPr>
        <p:spPr>
          <a:xfrm>
            <a:off x="685800" y="2800981"/>
            <a:ext cx="66431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&lt;String&gt;();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2B3DD0-21AE-C943-9EA7-8BA28C99904F}"/>
              </a:ext>
            </a:extLst>
          </p:cNvPr>
          <p:cNvSpPr txBox="1"/>
          <p:nvPr/>
        </p:nvSpPr>
        <p:spPr>
          <a:xfrm>
            <a:off x="705196" y="3860857"/>
            <a:ext cx="6165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"Jack"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7645C5-47A0-582B-E240-B7F68EEC8646}"/>
              </a:ext>
            </a:extLst>
          </p:cNvPr>
          <p:cNvSpPr txBox="1"/>
          <p:nvPr/>
        </p:nvSpPr>
        <p:spPr>
          <a:xfrm>
            <a:off x="228600" y="3426714"/>
            <a:ext cx="817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add stuff to the </a:t>
            </a:r>
            <a:r>
              <a:rPr lang="en-US" dirty="0" err="1"/>
              <a:t>ArrayList</a:t>
            </a:r>
            <a:r>
              <a:rPr lang="en-US" dirty="0"/>
              <a:t>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.add() </a:t>
            </a:r>
            <a:r>
              <a:rPr lang="en-US" dirty="0"/>
              <a:t>method  (built in method!)</a:t>
            </a:r>
          </a:p>
        </p:txBody>
      </p:sp>
    </p:spTree>
    <p:extLst>
      <p:ext uri="{BB962C8B-B14F-4D97-AF65-F5344CB8AC3E}">
        <p14:creationId xmlns:p14="http://schemas.microsoft.com/office/powerpoint/2010/main" val="3115471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0" y="76200"/>
            <a:ext cx="244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 </a:t>
            </a:r>
            <a:r>
              <a:rPr lang="en-US" sz="2400" b="1" dirty="0" err="1"/>
              <a:t>ArrayLists</a:t>
            </a:r>
            <a:endParaRPr 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6DD8DE-8460-278B-DE2D-53BF434124A8}"/>
              </a:ext>
            </a:extLst>
          </p:cNvPr>
          <p:cNvSpPr txBox="1"/>
          <p:nvPr/>
        </p:nvSpPr>
        <p:spPr>
          <a:xfrm>
            <a:off x="642964" y="1295400"/>
            <a:ext cx="36038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33646-43CA-D490-B13C-CC36E94B1830}"/>
              </a:ext>
            </a:extLst>
          </p:cNvPr>
          <p:cNvSpPr txBox="1"/>
          <p:nvPr/>
        </p:nvSpPr>
        <p:spPr>
          <a:xfrm>
            <a:off x="152400" y="838200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first need to remember to import it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2FCE46-3843-271B-ECC4-53F718A82CA3}"/>
              </a:ext>
            </a:extLst>
          </p:cNvPr>
          <p:cNvSpPr txBox="1"/>
          <p:nvPr/>
        </p:nvSpPr>
        <p:spPr>
          <a:xfrm>
            <a:off x="228600" y="2209800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Creating a new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928EA9-998F-1D32-366C-E6E7B7C9E171}"/>
              </a:ext>
            </a:extLst>
          </p:cNvPr>
          <p:cNvSpPr txBox="1"/>
          <p:nvPr/>
        </p:nvSpPr>
        <p:spPr>
          <a:xfrm>
            <a:off x="685800" y="2800981"/>
            <a:ext cx="66431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&lt;String&gt;();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2B3DD0-21AE-C943-9EA7-8BA28C99904F}"/>
              </a:ext>
            </a:extLst>
          </p:cNvPr>
          <p:cNvSpPr txBox="1"/>
          <p:nvPr/>
        </p:nvSpPr>
        <p:spPr>
          <a:xfrm>
            <a:off x="705196" y="3860857"/>
            <a:ext cx="6165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"Jack"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7645C5-47A0-582B-E240-B7F68EEC8646}"/>
              </a:ext>
            </a:extLst>
          </p:cNvPr>
          <p:cNvSpPr txBox="1"/>
          <p:nvPr/>
        </p:nvSpPr>
        <p:spPr>
          <a:xfrm>
            <a:off x="228600" y="3426714"/>
            <a:ext cx="817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add stuff to the </a:t>
            </a:r>
            <a:r>
              <a:rPr lang="en-US" dirty="0" err="1"/>
              <a:t>ArrayList</a:t>
            </a:r>
            <a:r>
              <a:rPr lang="en-US" dirty="0"/>
              <a:t>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.add() </a:t>
            </a:r>
            <a:r>
              <a:rPr lang="en-US" dirty="0"/>
              <a:t>method  (built in method!)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FE46E2-814B-8358-34C5-DD4B79CDCAD1}"/>
              </a:ext>
            </a:extLst>
          </p:cNvPr>
          <p:cNvSpPr txBox="1"/>
          <p:nvPr/>
        </p:nvSpPr>
        <p:spPr>
          <a:xfrm>
            <a:off x="990600" y="4953000"/>
            <a:ext cx="242085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{1, 2, 3};</a:t>
            </a:r>
          </a:p>
          <a:p>
            <a:r>
              <a:rPr lang="en-US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7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</a:t>
            </a:r>
            <a:r>
              <a:rPr lang="en-US" sz="7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sz="7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24D7BE-38FF-D1F9-E0BB-E5E8D9F50451}"/>
              </a:ext>
            </a:extLst>
          </p:cNvPr>
          <p:cNvSpPr txBox="1"/>
          <p:nvPr/>
        </p:nvSpPr>
        <p:spPr>
          <a:xfrm>
            <a:off x="1011382" y="5310296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1E9455-8D1A-8DF4-B998-1D2EF742A819}"/>
              </a:ext>
            </a:extLst>
          </p:cNvPr>
          <p:cNvSpPr txBox="1"/>
          <p:nvPr/>
        </p:nvSpPr>
        <p:spPr>
          <a:xfrm>
            <a:off x="990600" y="5827507"/>
            <a:ext cx="61722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4;</a:t>
            </a:r>
          </a:p>
          <a:p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B5BD28B-3CB4-71CD-801A-E17FEFFCB5CE}"/>
                  </a:ext>
                </a:extLst>
              </p14:cNvPr>
              <p14:cNvContentPartPr/>
              <p14:nvPr/>
            </p14:nvContentPartPr>
            <p14:xfrm>
              <a:off x="913811" y="4201953"/>
              <a:ext cx="902520" cy="8366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B5BD28B-3CB4-71CD-801A-E17FEFFCB5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5171" y="4192953"/>
                <a:ext cx="920160" cy="85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00E6812-BC94-1837-E81F-2B45EE190DB6}"/>
                  </a:ext>
                </a:extLst>
              </p14:cNvPr>
              <p14:cNvContentPartPr/>
              <p14:nvPr/>
            </p14:nvContentPartPr>
            <p14:xfrm>
              <a:off x="1824251" y="4193313"/>
              <a:ext cx="1498320" cy="7351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00E6812-BC94-1837-E81F-2B45EE190D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5611" y="4184673"/>
                <a:ext cx="1515960" cy="75276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92C124D-0191-321D-2C8C-DD85A4E4B4EE}"/>
              </a:ext>
            </a:extLst>
          </p:cNvPr>
          <p:cNvSpPr txBox="1"/>
          <p:nvPr/>
        </p:nvSpPr>
        <p:spPr>
          <a:xfrm>
            <a:off x="3657600" y="4765677"/>
            <a:ext cx="34034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 the hood, it is</a:t>
            </a:r>
          </a:p>
          <a:p>
            <a:pPr marL="342900" indent="-342900">
              <a:buAutoNum type="arabicPeriod"/>
            </a:pPr>
            <a:r>
              <a:rPr lang="en-US" dirty="0"/>
              <a:t>Creating a new array</a:t>
            </a:r>
          </a:p>
          <a:p>
            <a:pPr marL="342900" indent="-342900">
              <a:buAutoNum type="arabicPeriod"/>
            </a:pPr>
            <a:r>
              <a:rPr lang="en-US" dirty="0"/>
              <a:t>Copy old contents</a:t>
            </a:r>
          </a:p>
          <a:p>
            <a:pPr marL="342900" indent="-342900">
              <a:buAutoNum type="arabicPeriod"/>
            </a:pPr>
            <a:r>
              <a:rPr lang="en-US" dirty="0"/>
              <a:t>Add new element at the end</a:t>
            </a:r>
          </a:p>
          <a:p>
            <a:pPr marL="342900" indent="-342900">
              <a:buAutoNum type="arabicPeriod"/>
            </a:pPr>
            <a:r>
              <a:rPr lang="en-US" dirty="0"/>
              <a:t>Updating reference variable</a:t>
            </a:r>
          </a:p>
        </p:txBody>
      </p:sp>
    </p:spTree>
    <p:extLst>
      <p:ext uri="{BB962C8B-B14F-4D97-AF65-F5344CB8AC3E}">
        <p14:creationId xmlns:p14="http://schemas.microsoft.com/office/powerpoint/2010/main" val="4137636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0" y="76200"/>
            <a:ext cx="244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 </a:t>
            </a:r>
            <a:r>
              <a:rPr lang="en-US" sz="2400" b="1" dirty="0" err="1"/>
              <a:t>ArrayLists</a:t>
            </a:r>
            <a:endParaRPr 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6DD8DE-8460-278B-DE2D-53BF434124A8}"/>
              </a:ext>
            </a:extLst>
          </p:cNvPr>
          <p:cNvSpPr txBox="1"/>
          <p:nvPr/>
        </p:nvSpPr>
        <p:spPr>
          <a:xfrm>
            <a:off x="642964" y="1295400"/>
            <a:ext cx="36038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33646-43CA-D490-B13C-CC36E94B1830}"/>
              </a:ext>
            </a:extLst>
          </p:cNvPr>
          <p:cNvSpPr txBox="1"/>
          <p:nvPr/>
        </p:nvSpPr>
        <p:spPr>
          <a:xfrm>
            <a:off x="152400" y="838200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first need to remember to import it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2FCE46-3843-271B-ECC4-53F718A82CA3}"/>
              </a:ext>
            </a:extLst>
          </p:cNvPr>
          <p:cNvSpPr txBox="1"/>
          <p:nvPr/>
        </p:nvSpPr>
        <p:spPr>
          <a:xfrm>
            <a:off x="228600" y="2209800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Creating a new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928EA9-998F-1D32-366C-E6E7B7C9E171}"/>
              </a:ext>
            </a:extLst>
          </p:cNvPr>
          <p:cNvSpPr txBox="1"/>
          <p:nvPr/>
        </p:nvSpPr>
        <p:spPr>
          <a:xfrm>
            <a:off x="685800" y="2800981"/>
            <a:ext cx="66431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&lt;String&gt;();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2B3DD0-21AE-C943-9EA7-8BA28C99904F}"/>
              </a:ext>
            </a:extLst>
          </p:cNvPr>
          <p:cNvSpPr txBox="1"/>
          <p:nvPr/>
        </p:nvSpPr>
        <p:spPr>
          <a:xfrm>
            <a:off x="705196" y="3860857"/>
            <a:ext cx="6165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"Jack"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7645C5-47A0-582B-E240-B7F68EEC8646}"/>
              </a:ext>
            </a:extLst>
          </p:cNvPr>
          <p:cNvSpPr txBox="1"/>
          <p:nvPr/>
        </p:nvSpPr>
        <p:spPr>
          <a:xfrm>
            <a:off x="228600" y="3426714"/>
            <a:ext cx="817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add stuff to the </a:t>
            </a:r>
            <a:r>
              <a:rPr lang="en-US" dirty="0" err="1"/>
              <a:t>ArrayList</a:t>
            </a:r>
            <a:r>
              <a:rPr lang="en-US" dirty="0"/>
              <a:t>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.add() </a:t>
            </a:r>
            <a:r>
              <a:rPr lang="en-US" dirty="0"/>
              <a:t>method  (built in method!)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D8C64D-2FBC-9606-14EA-8823248FEBBB}"/>
              </a:ext>
            </a:extLst>
          </p:cNvPr>
          <p:cNvSpPr txBox="1"/>
          <p:nvPr/>
        </p:nvSpPr>
        <p:spPr>
          <a:xfrm>
            <a:off x="676581" y="4949571"/>
            <a:ext cx="44903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(2));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1B37C2-60DA-D784-EF9D-0D9C7213CF8B}"/>
              </a:ext>
            </a:extLst>
          </p:cNvPr>
          <p:cNvSpPr txBox="1"/>
          <p:nvPr/>
        </p:nvSpPr>
        <p:spPr>
          <a:xfrm>
            <a:off x="245225" y="4544128"/>
            <a:ext cx="10879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access elements in the array, we use the .get() method   (we cannot use the square bracket index [ ] 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AFFAFB-F284-FFE9-5132-7CECC7C3A899}"/>
              </a:ext>
            </a:extLst>
          </p:cNvPr>
          <p:cNvSpPr txBox="1"/>
          <p:nvPr/>
        </p:nvSpPr>
        <p:spPr>
          <a:xfrm>
            <a:off x="5166913" y="4963797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// this will print the String at index 2</a:t>
            </a:r>
          </a:p>
        </p:txBody>
      </p:sp>
    </p:spTree>
    <p:extLst>
      <p:ext uri="{BB962C8B-B14F-4D97-AF65-F5344CB8AC3E}">
        <p14:creationId xmlns:p14="http://schemas.microsoft.com/office/powerpoint/2010/main" val="2267770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0" y="76200"/>
            <a:ext cx="244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 </a:t>
            </a:r>
            <a:r>
              <a:rPr lang="en-US" sz="2400" b="1" dirty="0" err="1"/>
              <a:t>ArrayLists</a:t>
            </a:r>
            <a:endParaRPr 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6DD8DE-8460-278B-DE2D-53BF434124A8}"/>
              </a:ext>
            </a:extLst>
          </p:cNvPr>
          <p:cNvSpPr txBox="1"/>
          <p:nvPr/>
        </p:nvSpPr>
        <p:spPr>
          <a:xfrm>
            <a:off x="642964" y="1295400"/>
            <a:ext cx="36038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33646-43CA-D490-B13C-CC36E94B1830}"/>
              </a:ext>
            </a:extLst>
          </p:cNvPr>
          <p:cNvSpPr txBox="1"/>
          <p:nvPr/>
        </p:nvSpPr>
        <p:spPr>
          <a:xfrm>
            <a:off x="152400" y="838200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first need to remember to import it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2FCE46-3843-271B-ECC4-53F718A82CA3}"/>
              </a:ext>
            </a:extLst>
          </p:cNvPr>
          <p:cNvSpPr txBox="1"/>
          <p:nvPr/>
        </p:nvSpPr>
        <p:spPr>
          <a:xfrm>
            <a:off x="228600" y="2209800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Creating a new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928EA9-998F-1D32-366C-E6E7B7C9E171}"/>
              </a:ext>
            </a:extLst>
          </p:cNvPr>
          <p:cNvSpPr txBox="1"/>
          <p:nvPr/>
        </p:nvSpPr>
        <p:spPr>
          <a:xfrm>
            <a:off x="685800" y="2800981"/>
            <a:ext cx="66431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&lt;String&gt;();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2B3DD0-21AE-C943-9EA7-8BA28C99904F}"/>
              </a:ext>
            </a:extLst>
          </p:cNvPr>
          <p:cNvSpPr txBox="1"/>
          <p:nvPr/>
        </p:nvSpPr>
        <p:spPr>
          <a:xfrm>
            <a:off x="705196" y="3860857"/>
            <a:ext cx="6165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"Jack"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7645C5-47A0-582B-E240-B7F68EEC8646}"/>
              </a:ext>
            </a:extLst>
          </p:cNvPr>
          <p:cNvSpPr txBox="1"/>
          <p:nvPr/>
        </p:nvSpPr>
        <p:spPr>
          <a:xfrm>
            <a:off x="228600" y="3426714"/>
            <a:ext cx="817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add stuff to the </a:t>
            </a:r>
            <a:r>
              <a:rPr lang="en-US" dirty="0" err="1"/>
              <a:t>ArrayList</a:t>
            </a:r>
            <a:r>
              <a:rPr lang="en-US" dirty="0"/>
              <a:t>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.add() </a:t>
            </a:r>
            <a:r>
              <a:rPr lang="en-US" dirty="0"/>
              <a:t>method  (built in method!)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D8C64D-2FBC-9606-14EA-8823248FEBBB}"/>
              </a:ext>
            </a:extLst>
          </p:cNvPr>
          <p:cNvSpPr txBox="1"/>
          <p:nvPr/>
        </p:nvSpPr>
        <p:spPr>
          <a:xfrm>
            <a:off x="676581" y="4949571"/>
            <a:ext cx="44903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(2));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1B37C2-60DA-D784-EF9D-0D9C7213CF8B}"/>
              </a:ext>
            </a:extLst>
          </p:cNvPr>
          <p:cNvSpPr txBox="1"/>
          <p:nvPr/>
        </p:nvSpPr>
        <p:spPr>
          <a:xfrm>
            <a:off x="245225" y="4544128"/>
            <a:ext cx="10879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access elements in the array, we use the .get() method   (we cannot use the square bracket index [ ] 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AFFAFB-F284-FFE9-5132-7CECC7C3A899}"/>
              </a:ext>
            </a:extLst>
          </p:cNvPr>
          <p:cNvSpPr txBox="1"/>
          <p:nvPr/>
        </p:nvSpPr>
        <p:spPr>
          <a:xfrm>
            <a:off x="5166913" y="4963797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// this will print the String at index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E07F28-3A82-51DA-20BA-C6618B4CB43E}"/>
              </a:ext>
            </a:extLst>
          </p:cNvPr>
          <p:cNvSpPr txBox="1"/>
          <p:nvPr/>
        </p:nvSpPr>
        <p:spPr>
          <a:xfrm>
            <a:off x="652549" y="5729593"/>
            <a:ext cx="61659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i-FI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fi-F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.remove(</a:t>
            </a:r>
            <a:r>
              <a:rPr lang="fi-FI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"Eli"</a:t>
            </a:r>
            <a:r>
              <a:rPr lang="fi-F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fi-F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.remove(0);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8645E3-6ED4-AB7E-8036-8A762E0D306B}"/>
              </a:ext>
            </a:extLst>
          </p:cNvPr>
          <p:cNvSpPr txBox="1"/>
          <p:nvPr/>
        </p:nvSpPr>
        <p:spPr>
          <a:xfrm>
            <a:off x="233358" y="5381568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remove stuff by index, or by searching for a specific element</a:t>
            </a:r>
          </a:p>
        </p:txBody>
      </p:sp>
    </p:spTree>
    <p:extLst>
      <p:ext uri="{BB962C8B-B14F-4D97-AF65-F5344CB8AC3E}">
        <p14:creationId xmlns:p14="http://schemas.microsoft.com/office/powerpoint/2010/main" val="2243080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0" y="76200"/>
            <a:ext cx="244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 </a:t>
            </a:r>
            <a:r>
              <a:rPr lang="en-US" sz="2400" b="1" dirty="0" err="1"/>
              <a:t>ArrayLists</a:t>
            </a:r>
            <a:endParaRPr 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9BC244-AD9F-D142-7735-9C43331C3A7A}"/>
              </a:ext>
            </a:extLst>
          </p:cNvPr>
          <p:cNvSpPr txBox="1"/>
          <p:nvPr/>
        </p:nvSpPr>
        <p:spPr>
          <a:xfrm>
            <a:off x="76200" y="531022"/>
            <a:ext cx="105156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ArrayListDemo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main(String[]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&lt;String&gt;();</a:t>
            </a:r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"Jack"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"Tory"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"Sam"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"Eli"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(2));</a:t>
            </a:r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"Eli"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.isEmpty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44780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0" y="76200"/>
            <a:ext cx="3796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 </a:t>
            </a:r>
            <a:r>
              <a:rPr lang="en-US" sz="2400" b="1" dirty="0" err="1"/>
              <a:t>ArrayLists</a:t>
            </a:r>
            <a:r>
              <a:rPr lang="en-US" sz="2400" b="1" dirty="0"/>
              <a:t> </a:t>
            </a:r>
            <a:r>
              <a:rPr lang="en-US" sz="2400" dirty="0"/>
              <a:t>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0C4FA3-E2C5-FBCD-C4D6-1A68588FB18E}"/>
              </a:ext>
            </a:extLst>
          </p:cNvPr>
          <p:cNvSpPr txBox="1"/>
          <p:nvPr/>
        </p:nvSpPr>
        <p:spPr>
          <a:xfrm>
            <a:off x="533400" y="1295400"/>
            <a:ext cx="814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write a program that will keep track of high scores on an arcade machine</a:t>
            </a:r>
          </a:p>
        </p:txBody>
      </p:sp>
      <p:pic>
        <p:nvPicPr>
          <p:cNvPr id="15362" name="Picture 2" descr="Vs 10-Yard Fight - Arcade - Artwork - High Score Screen">
            <a:extLst>
              <a:ext uri="{FF2B5EF4-FFF2-40B4-BE49-F238E27FC236}">
                <a16:creationId xmlns:a16="http://schemas.microsoft.com/office/drawing/2014/main" id="{45F1CF05-AF00-A750-6B41-31C9AAD6C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86264"/>
            <a:ext cx="4530877" cy="396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EC4B81-B2D1-C3B8-0EE1-31DBA1E0A6C3}"/>
              </a:ext>
            </a:extLst>
          </p:cNvPr>
          <p:cNvSpPr txBox="1"/>
          <p:nvPr/>
        </p:nvSpPr>
        <p:spPr>
          <a:xfrm>
            <a:off x="6019800" y="1828800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entry will have the player name (String), and their score (Int)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9C3725-2E9C-58D1-038D-40DD089627A0}"/>
              </a:ext>
            </a:extLst>
          </p:cNvPr>
          <p:cNvSpPr txBox="1"/>
          <p:nvPr/>
        </p:nvSpPr>
        <p:spPr>
          <a:xfrm>
            <a:off x="6084916" y="2823865"/>
            <a:ext cx="510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program should allow for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Adding a new high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Removing a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Print out scoreboard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Print out top N scores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Search for score by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0E4960-7C5F-3D30-E381-9E766D579886}"/>
              </a:ext>
            </a:extLst>
          </p:cNvPr>
          <p:cNvSpPr txBox="1"/>
          <p:nvPr/>
        </p:nvSpPr>
        <p:spPr>
          <a:xfrm>
            <a:off x="5524229" y="5477363"/>
            <a:ext cx="609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we must use an </a:t>
            </a:r>
            <a:r>
              <a:rPr lang="en-US" b="1" dirty="0" err="1"/>
              <a:t>ArrayList</a:t>
            </a:r>
            <a:r>
              <a:rPr lang="en-US" dirty="0"/>
              <a:t> to hold all this information!</a:t>
            </a:r>
          </a:p>
        </p:txBody>
      </p:sp>
    </p:spTree>
    <p:extLst>
      <p:ext uri="{BB962C8B-B14F-4D97-AF65-F5344CB8AC3E}">
        <p14:creationId xmlns:p14="http://schemas.microsoft.com/office/powerpoint/2010/main" val="3374884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B45F3D-E505-6F04-FC6A-62B4B7DE4210}"/>
              </a:ext>
            </a:extLst>
          </p:cNvPr>
          <p:cNvSpPr txBox="1"/>
          <p:nvPr/>
        </p:nvSpPr>
        <p:spPr>
          <a:xfrm>
            <a:off x="30415" y="76200"/>
            <a:ext cx="682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do you need to dig a hole?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951BA-11D1-4212-1A41-9086EBCCABDD}"/>
              </a:ext>
            </a:extLst>
          </p:cNvPr>
          <p:cNvSpPr txBox="1"/>
          <p:nvPr/>
        </p:nvSpPr>
        <p:spPr>
          <a:xfrm>
            <a:off x="-33358" y="6627157"/>
            <a:ext cx="3616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Thank you to Sean Yaw  (the goat) for the analogy</a:t>
            </a:r>
          </a:p>
        </p:txBody>
      </p:sp>
      <p:pic>
        <p:nvPicPr>
          <p:cNvPr id="1026" name="Picture 2" descr="Blue Hawk 20-in Wood D-Handle Digging Shovel in the Shovels &amp; Spades  department at Lowes.com">
            <a:extLst>
              <a:ext uri="{FF2B5EF4-FFF2-40B4-BE49-F238E27FC236}">
                <a16:creationId xmlns:a16="http://schemas.microsoft.com/office/drawing/2014/main" id="{0C128911-2EB3-453C-8F6A-B22B5FFC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8" y="990600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xcavators | John Deere US">
            <a:extLst>
              <a:ext uri="{FF2B5EF4-FFF2-40B4-BE49-F238E27FC236}">
                <a16:creationId xmlns:a16="http://schemas.microsoft.com/office/drawing/2014/main" id="{348C030C-A9BF-8E52-EB85-8E48317CB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2" y="2717826"/>
            <a:ext cx="3032468" cy="170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88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B45F3D-E505-6F04-FC6A-62B4B7DE4210}"/>
              </a:ext>
            </a:extLst>
          </p:cNvPr>
          <p:cNvSpPr txBox="1"/>
          <p:nvPr/>
        </p:nvSpPr>
        <p:spPr>
          <a:xfrm>
            <a:off x="30415" y="76200"/>
            <a:ext cx="682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do you need to dig a hole?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951BA-11D1-4212-1A41-9086EBCCABDD}"/>
              </a:ext>
            </a:extLst>
          </p:cNvPr>
          <p:cNvSpPr txBox="1"/>
          <p:nvPr/>
        </p:nvSpPr>
        <p:spPr>
          <a:xfrm>
            <a:off x="-33358" y="6627157"/>
            <a:ext cx="3616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Thank you to Sean Yaw  (the goat) for the analogy</a:t>
            </a:r>
          </a:p>
        </p:txBody>
      </p:sp>
      <p:pic>
        <p:nvPicPr>
          <p:cNvPr id="1026" name="Picture 2" descr="Blue Hawk 20-in Wood D-Handle Digging Shovel in the Shovels &amp; Spades  department at Lowes.com">
            <a:extLst>
              <a:ext uri="{FF2B5EF4-FFF2-40B4-BE49-F238E27FC236}">
                <a16:creationId xmlns:a16="http://schemas.microsoft.com/office/drawing/2014/main" id="{0C128911-2EB3-453C-8F6A-B22B5FFC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5187">
            <a:off x="423089" y="1135636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xcavators | John Deere US">
            <a:extLst>
              <a:ext uri="{FF2B5EF4-FFF2-40B4-BE49-F238E27FC236}">
                <a16:creationId xmlns:a16="http://schemas.microsoft.com/office/drawing/2014/main" id="{348C030C-A9BF-8E52-EB85-8E48317CB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2" y="2717826"/>
            <a:ext cx="3032468" cy="170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ld's largest hard rock water tunnel boring machine debuts in Dallas -  Dallas City News">
            <a:extLst>
              <a:ext uri="{FF2B5EF4-FFF2-40B4-BE49-F238E27FC236}">
                <a16:creationId xmlns:a16="http://schemas.microsoft.com/office/drawing/2014/main" id="{38BE5751-864E-8205-ED33-093A38F2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31676"/>
            <a:ext cx="2802825" cy="157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11C4F3-F6CA-3CDE-C0D7-1B9B211AD9DF}"/>
              </a:ext>
            </a:extLst>
          </p:cNvPr>
          <p:cNvCxnSpPr>
            <a:cxnSpLocks/>
          </p:cNvCxnSpPr>
          <p:nvPr/>
        </p:nvCxnSpPr>
        <p:spPr>
          <a:xfrm>
            <a:off x="304800" y="2619375"/>
            <a:ext cx="8915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AC16F1-5386-98F6-095E-252CC0CF4184}"/>
              </a:ext>
            </a:extLst>
          </p:cNvPr>
          <p:cNvCxnSpPr>
            <a:cxnSpLocks/>
          </p:cNvCxnSpPr>
          <p:nvPr/>
        </p:nvCxnSpPr>
        <p:spPr>
          <a:xfrm>
            <a:off x="304800" y="4495800"/>
            <a:ext cx="8915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84B5AB-FE65-72CA-343C-D5782F923BB1}"/>
              </a:ext>
            </a:extLst>
          </p:cNvPr>
          <p:cNvCxnSpPr>
            <a:cxnSpLocks/>
          </p:cNvCxnSpPr>
          <p:nvPr/>
        </p:nvCxnSpPr>
        <p:spPr>
          <a:xfrm>
            <a:off x="3352800" y="914400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1BC0DC-B233-F32D-E849-4BBBC45D313C}"/>
              </a:ext>
            </a:extLst>
          </p:cNvPr>
          <p:cNvCxnSpPr>
            <a:cxnSpLocks/>
          </p:cNvCxnSpPr>
          <p:nvPr/>
        </p:nvCxnSpPr>
        <p:spPr>
          <a:xfrm>
            <a:off x="6324600" y="839111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98AB02-736E-6BF9-264E-72F74A361E60}"/>
              </a:ext>
            </a:extLst>
          </p:cNvPr>
          <p:cNvCxnSpPr>
            <a:cxnSpLocks/>
          </p:cNvCxnSpPr>
          <p:nvPr/>
        </p:nvCxnSpPr>
        <p:spPr>
          <a:xfrm>
            <a:off x="326161" y="1295400"/>
            <a:ext cx="8915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56A13B-16D5-DE34-26C5-8DE117810F0D}"/>
              </a:ext>
            </a:extLst>
          </p:cNvPr>
          <p:cNvSpPr txBox="1"/>
          <p:nvPr/>
        </p:nvSpPr>
        <p:spPr>
          <a:xfrm>
            <a:off x="4425203" y="778133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34F34-F6DB-D75E-D50D-7887A28945E3}"/>
              </a:ext>
            </a:extLst>
          </p:cNvPr>
          <p:cNvSpPr txBox="1"/>
          <p:nvPr/>
        </p:nvSpPr>
        <p:spPr>
          <a:xfrm>
            <a:off x="7631094" y="788087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Cons</a:t>
            </a:r>
          </a:p>
        </p:txBody>
      </p:sp>
    </p:spTree>
    <p:extLst>
      <p:ext uri="{BB962C8B-B14F-4D97-AF65-F5344CB8AC3E}">
        <p14:creationId xmlns:p14="http://schemas.microsoft.com/office/powerpoint/2010/main" val="1397671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B45F3D-E505-6F04-FC6A-62B4B7DE4210}"/>
              </a:ext>
            </a:extLst>
          </p:cNvPr>
          <p:cNvSpPr txBox="1"/>
          <p:nvPr/>
        </p:nvSpPr>
        <p:spPr>
          <a:xfrm>
            <a:off x="30415" y="76200"/>
            <a:ext cx="682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do you need to dig a hole?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951BA-11D1-4212-1A41-9086EBCCABDD}"/>
              </a:ext>
            </a:extLst>
          </p:cNvPr>
          <p:cNvSpPr txBox="1"/>
          <p:nvPr/>
        </p:nvSpPr>
        <p:spPr>
          <a:xfrm>
            <a:off x="-33358" y="6627157"/>
            <a:ext cx="3616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Thank you to Sean Yaw  (the goat) for the analogy</a:t>
            </a:r>
          </a:p>
        </p:txBody>
      </p:sp>
      <p:pic>
        <p:nvPicPr>
          <p:cNvPr id="1026" name="Picture 2" descr="Blue Hawk 20-in Wood D-Handle Digging Shovel in the Shovels &amp; Spades  department at Lowes.com">
            <a:extLst>
              <a:ext uri="{FF2B5EF4-FFF2-40B4-BE49-F238E27FC236}">
                <a16:creationId xmlns:a16="http://schemas.microsoft.com/office/drawing/2014/main" id="{0C128911-2EB3-453C-8F6A-B22B5FFC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5187">
            <a:off x="423089" y="1135636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xcavators | John Deere US">
            <a:extLst>
              <a:ext uri="{FF2B5EF4-FFF2-40B4-BE49-F238E27FC236}">
                <a16:creationId xmlns:a16="http://schemas.microsoft.com/office/drawing/2014/main" id="{348C030C-A9BF-8E52-EB85-8E48317CB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2" y="2717826"/>
            <a:ext cx="3032468" cy="170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ld's largest hard rock water tunnel boring machine debuts in Dallas -  Dallas City News">
            <a:extLst>
              <a:ext uri="{FF2B5EF4-FFF2-40B4-BE49-F238E27FC236}">
                <a16:creationId xmlns:a16="http://schemas.microsoft.com/office/drawing/2014/main" id="{38BE5751-864E-8205-ED33-093A38F2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31676"/>
            <a:ext cx="2802825" cy="157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11C4F3-F6CA-3CDE-C0D7-1B9B211AD9DF}"/>
              </a:ext>
            </a:extLst>
          </p:cNvPr>
          <p:cNvCxnSpPr>
            <a:cxnSpLocks/>
          </p:cNvCxnSpPr>
          <p:nvPr/>
        </p:nvCxnSpPr>
        <p:spPr>
          <a:xfrm>
            <a:off x="304800" y="2619375"/>
            <a:ext cx="8915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AC16F1-5386-98F6-095E-252CC0CF4184}"/>
              </a:ext>
            </a:extLst>
          </p:cNvPr>
          <p:cNvCxnSpPr>
            <a:cxnSpLocks/>
          </p:cNvCxnSpPr>
          <p:nvPr/>
        </p:nvCxnSpPr>
        <p:spPr>
          <a:xfrm>
            <a:off x="304800" y="4495800"/>
            <a:ext cx="8915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84B5AB-FE65-72CA-343C-D5782F923BB1}"/>
              </a:ext>
            </a:extLst>
          </p:cNvPr>
          <p:cNvCxnSpPr>
            <a:cxnSpLocks/>
          </p:cNvCxnSpPr>
          <p:nvPr/>
        </p:nvCxnSpPr>
        <p:spPr>
          <a:xfrm>
            <a:off x="3352800" y="914400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1BC0DC-B233-F32D-E849-4BBBC45D313C}"/>
              </a:ext>
            </a:extLst>
          </p:cNvPr>
          <p:cNvCxnSpPr>
            <a:cxnSpLocks/>
          </p:cNvCxnSpPr>
          <p:nvPr/>
        </p:nvCxnSpPr>
        <p:spPr>
          <a:xfrm>
            <a:off x="6324600" y="839111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98AB02-736E-6BF9-264E-72F74A361E60}"/>
              </a:ext>
            </a:extLst>
          </p:cNvPr>
          <p:cNvCxnSpPr>
            <a:cxnSpLocks/>
          </p:cNvCxnSpPr>
          <p:nvPr/>
        </p:nvCxnSpPr>
        <p:spPr>
          <a:xfrm>
            <a:off x="326161" y="1295400"/>
            <a:ext cx="8915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56A13B-16D5-DE34-26C5-8DE117810F0D}"/>
              </a:ext>
            </a:extLst>
          </p:cNvPr>
          <p:cNvSpPr txBox="1"/>
          <p:nvPr/>
        </p:nvSpPr>
        <p:spPr>
          <a:xfrm>
            <a:off x="4425203" y="778133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34F34-F6DB-D75E-D50D-7887A28945E3}"/>
              </a:ext>
            </a:extLst>
          </p:cNvPr>
          <p:cNvSpPr txBox="1"/>
          <p:nvPr/>
        </p:nvSpPr>
        <p:spPr>
          <a:xfrm>
            <a:off x="7631094" y="788087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44395-A98A-D1E0-89BC-571B22F3D51E}"/>
              </a:ext>
            </a:extLst>
          </p:cNvPr>
          <p:cNvSpPr txBox="1"/>
          <p:nvPr/>
        </p:nvSpPr>
        <p:spPr>
          <a:xfrm>
            <a:off x="3886200" y="1373398"/>
            <a:ext cx="16658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Availability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F0EA0-074A-5141-468F-8B48C6724147}"/>
              </a:ext>
            </a:extLst>
          </p:cNvPr>
          <p:cNvSpPr txBox="1"/>
          <p:nvPr/>
        </p:nvSpPr>
        <p:spPr>
          <a:xfrm>
            <a:off x="6979312" y="1553344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Labor</a:t>
            </a:r>
          </a:p>
        </p:txBody>
      </p:sp>
    </p:spTree>
    <p:extLst>
      <p:ext uri="{BB962C8B-B14F-4D97-AF65-F5344CB8AC3E}">
        <p14:creationId xmlns:p14="http://schemas.microsoft.com/office/powerpoint/2010/main" val="1106087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B45F3D-E505-6F04-FC6A-62B4B7DE4210}"/>
              </a:ext>
            </a:extLst>
          </p:cNvPr>
          <p:cNvSpPr txBox="1"/>
          <p:nvPr/>
        </p:nvSpPr>
        <p:spPr>
          <a:xfrm>
            <a:off x="30415" y="76200"/>
            <a:ext cx="682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do you need to dig a hole?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951BA-11D1-4212-1A41-9086EBCCABDD}"/>
              </a:ext>
            </a:extLst>
          </p:cNvPr>
          <p:cNvSpPr txBox="1"/>
          <p:nvPr/>
        </p:nvSpPr>
        <p:spPr>
          <a:xfrm>
            <a:off x="-33358" y="6627157"/>
            <a:ext cx="3616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Thank you to Sean Yaw  (the goat) for the analogy</a:t>
            </a:r>
          </a:p>
        </p:txBody>
      </p:sp>
      <p:pic>
        <p:nvPicPr>
          <p:cNvPr id="1026" name="Picture 2" descr="Blue Hawk 20-in Wood D-Handle Digging Shovel in the Shovels &amp; Spades  department at Lowes.com">
            <a:extLst>
              <a:ext uri="{FF2B5EF4-FFF2-40B4-BE49-F238E27FC236}">
                <a16:creationId xmlns:a16="http://schemas.microsoft.com/office/drawing/2014/main" id="{0C128911-2EB3-453C-8F6A-B22B5FFC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5187">
            <a:off x="423089" y="1135636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xcavators | John Deere US">
            <a:extLst>
              <a:ext uri="{FF2B5EF4-FFF2-40B4-BE49-F238E27FC236}">
                <a16:creationId xmlns:a16="http://schemas.microsoft.com/office/drawing/2014/main" id="{348C030C-A9BF-8E52-EB85-8E48317CB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2" y="2717826"/>
            <a:ext cx="3032468" cy="170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ld's largest hard rock water tunnel boring machine debuts in Dallas -  Dallas City News">
            <a:extLst>
              <a:ext uri="{FF2B5EF4-FFF2-40B4-BE49-F238E27FC236}">
                <a16:creationId xmlns:a16="http://schemas.microsoft.com/office/drawing/2014/main" id="{38BE5751-864E-8205-ED33-093A38F2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31676"/>
            <a:ext cx="2802825" cy="157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11C4F3-F6CA-3CDE-C0D7-1B9B211AD9DF}"/>
              </a:ext>
            </a:extLst>
          </p:cNvPr>
          <p:cNvCxnSpPr>
            <a:cxnSpLocks/>
          </p:cNvCxnSpPr>
          <p:nvPr/>
        </p:nvCxnSpPr>
        <p:spPr>
          <a:xfrm>
            <a:off x="304800" y="2619375"/>
            <a:ext cx="8915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AC16F1-5386-98F6-095E-252CC0CF4184}"/>
              </a:ext>
            </a:extLst>
          </p:cNvPr>
          <p:cNvCxnSpPr>
            <a:cxnSpLocks/>
          </p:cNvCxnSpPr>
          <p:nvPr/>
        </p:nvCxnSpPr>
        <p:spPr>
          <a:xfrm>
            <a:off x="304800" y="4495800"/>
            <a:ext cx="8915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84B5AB-FE65-72CA-343C-D5782F923BB1}"/>
              </a:ext>
            </a:extLst>
          </p:cNvPr>
          <p:cNvCxnSpPr>
            <a:cxnSpLocks/>
          </p:cNvCxnSpPr>
          <p:nvPr/>
        </p:nvCxnSpPr>
        <p:spPr>
          <a:xfrm>
            <a:off x="3352800" y="914400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1BC0DC-B233-F32D-E849-4BBBC45D313C}"/>
              </a:ext>
            </a:extLst>
          </p:cNvPr>
          <p:cNvCxnSpPr>
            <a:cxnSpLocks/>
          </p:cNvCxnSpPr>
          <p:nvPr/>
        </p:nvCxnSpPr>
        <p:spPr>
          <a:xfrm>
            <a:off x="6324600" y="839111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98AB02-736E-6BF9-264E-72F74A361E60}"/>
              </a:ext>
            </a:extLst>
          </p:cNvPr>
          <p:cNvCxnSpPr>
            <a:cxnSpLocks/>
          </p:cNvCxnSpPr>
          <p:nvPr/>
        </p:nvCxnSpPr>
        <p:spPr>
          <a:xfrm>
            <a:off x="326161" y="1295400"/>
            <a:ext cx="8915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56A13B-16D5-DE34-26C5-8DE117810F0D}"/>
              </a:ext>
            </a:extLst>
          </p:cNvPr>
          <p:cNvSpPr txBox="1"/>
          <p:nvPr/>
        </p:nvSpPr>
        <p:spPr>
          <a:xfrm>
            <a:off x="4425203" y="778133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34F34-F6DB-D75E-D50D-7887A28945E3}"/>
              </a:ext>
            </a:extLst>
          </p:cNvPr>
          <p:cNvSpPr txBox="1"/>
          <p:nvPr/>
        </p:nvSpPr>
        <p:spPr>
          <a:xfrm>
            <a:off x="7631094" y="788087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44395-A98A-D1E0-89BC-571B22F3D51E}"/>
              </a:ext>
            </a:extLst>
          </p:cNvPr>
          <p:cNvSpPr txBox="1"/>
          <p:nvPr/>
        </p:nvSpPr>
        <p:spPr>
          <a:xfrm>
            <a:off x="3886200" y="1373398"/>
            <a:ext cx="16658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Availability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F0EA0-074A-5141-468F-8B48C6724147}"/>
              </a:ext>
            </a:extLst>
          </p:cNvPr>
          <p:cNvSpPr txBox="1"/>
          <p:nvPr/>
        </p:nvSpPr>
        <p:spPr>
          <a:xfrm>
            <a:off x="6979312" y="1553344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Labor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67F7B6-9684-D32F-D24F-434EC8269238}"/>
              </a:ext>
            </a:extLst>
          </p:cNvPr>
          <p:cNvSpPr txBox="1"/>
          <p:nvPr/>
        </p:nvSpPr>
        <p:spPr>
          <a:xfrm>
            <a:off x="3781405" y="2931872"/>
            <a:ext cx="1261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Labor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63239E-E7DF-8FE8-1D75-2ED74AC0C114}"/>
              </a:ext>
            </a:extLst>
          </p:cNvPr>
          <p:cNvSpPr txBox="1"/>
          <p:nvPr/>
        </p:nvSpPr>
        <p:spPr>
          <a:xfrm>
            <a:off x="6979312" y="2891183"/>
            <a:ext cx="1895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4046524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B45F3D-E505-6F04-FC6A-62B4B7DE4210}"/>
              </a:ext>
            </a:extLst>
          </p:cNvPr>
          <p:cNvSpPr txBox="1"/>
          <p:nvPr/>
        </p:nvSpPr>
        <p:spPr>
          <a:xfrm>
            <a:off x="30415" y="76200"/>
            <a:ext cx="682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do you need to dig a hole?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951BA-11D1-4212-1A41-9086EBCCABDD}"/>
              </a:ext>
            </a:extLst>
          </p:cNvPr>
          <p:cNvSpPr txBox="1"/>
          <p:nvPr/>
        </p:nvSpPr>
        <p:spPr>
          <a:xfrm>
            <a:off x="-33358" y="6627157"/>
            <a:ext cx="3616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Thank you to Sean Yaw  (the goat) for the analogy</a:t>
            </a:r>
          </a:p>
        </p:txBody>
      </p:sp>
      <p:pic>
        <p:nvPicPr>
          <p:cNvPr id="1026" name="Picture 2" descr="Blue Hawk 20-in Wood D-Handle Digging Shovel in the Shovels &amp; Spades  department at Lowes.com">
            <a:extLst>
              <a:ext uri="{FF2B5EF4-FFF2-40B4-BE49-F238E27FC236}">
                <a16:creationId xmlns:a16="http://schemas.microsoft.com/office/drawing/2014/main" id="{0C128911-2EB3-453C-8F6A-B22B5FFC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5187">
            <a:off x="423089" y="1135636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xcavators | John Deere US">
            <a:extLst>
              <a:ext uri="{FF2B5EF4-FFF2-40B4-BE49-F238E27FC236}">
                <a16:creationId xmlns:a16="http://schemas.microsoft.com/office/drawing/2014/main" id="{348C030C-A9BF-8E52-EB85-8E48317CB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2" y="2717826"/>
            <a:ext cx="3032468" cy="170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ld's largest hard rock water tunnel boring machine debuts in Dallas -  Dallas City News">
            <a:extLst>
              <a:ext uri="{FF2B5EF4-FFF2-40B4-BE49-F238E27FC236}">
                <a16:creationId xmlns:a16="http://schemas.microsoft.com/office/drawing/2014/main" id="{38BE5751-864E-8205-ED33-093A38F2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31676"/>
            <a:ext cx="2802825" cy="157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11C4F3-F6CA-3CDE-C0D7-1B9B211AD9DF}"/>
              </a:ext>
            </a:extLst>
          </p:cNvPr>
          <p:cNvCxnSpPr>
            <a:cxnSpLocks/>
          </p:cNvCxnSpPr>
          <p:nvPr/>
        </p:nvCxnSpPr>
        <p:spPr>
          <a:xfrm>
            <a:off x="304800" y="2619375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AC16F1-5386-98F6-095E-252CC0CF4184}"/>
              </a:ext>
            </a:extLst>
          </p:cNvPr>
          <p:cNvCxnSpPr>
            <a:cxnSpLocks/>
          </p:cNvCxnSpPr>
          <p:nvPr/>
        </p:nvCxnSpPr>
        <p:spPr>
          <a:xfrm>
            <a:off x="304800" y="4495800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84B5AB-FE65-72CA-343C-D5782F923BB1}"/>
              </a:ext>
            </a:extLst>
          </p:cNvPr>
          <p:cNvCxnSpPr>
            <a:cxnSpLocks/>
          </p:cNvCxnSpPr>
          <p:nvPr/>
        </p:nvCxnSpPr>
        <p:spPr>
          <a:xfrm>
            <a:off x="3352800" y="914400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1BC0DC-B233-F32D-E849-4BBBC45D313C}"/>
              </a:ext>
            </a:extLst>
          </p:cNvPr>
          <p:cNvCxnSpPr>
            <a:cxnSpLocks/>
          </p:cNvCxnSpPr>
          <p:nvPr/>
        </p:nvCxnSpPr>
        <p:spPr>
          <a:xfrm>
            <a:off x="6324600" y="839111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98AB02-736E-6BF9-264E-72F74A361E60}"/>
              </a:ext>
            </a:extLst>
          </p:cNvPr>
          <p:cNvCxnSpPr>
            <a:cxnSpLocks/>
          </p:cNvCxnSpPr>
          <p:nvPr/>
        </p:nvCxnSpPr>
        <p:spPr>
          <a:xfrm>
            <a:off x="326161" y="1295400"/>
            <a:ext cx="813203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56A13B-16D5-DE34-26C5-8DE117810F0D}"/>
              </a:ext>
            </a:extLst>
          </p:cNvPr>
          <p:cNvSpPr txBox="1"/>
          <p:nvPr/>
        </p:nvSpPr>
        <p:spPr>
          <a:xfrm>
            <a:off x="4425203" y="778133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34F34-F6DB-D75E-D50D-7887A28945E3}"/>
              </a:ext>
            </a:extLst>
          </p:cNvPr>
          <p:cNvSpPr txBox="1"/>
          <p:nvPr/>
        </p:nvSpPr>
        <p:spPr>
          <a:xfrm>
            <a:off x="6810579" y="766915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44395-A98A-D1E0-89BC-571B22F3D51E}"/>
              </a:ext>
            </a:extLst>
          </p:cNvPr>
          <p:cNvSpPr txBox="1"/>
          <p:nvPr/>
        </p:nvSpPr>
        <p:spPr>
          <a:xfrm>
            <a:off x="3886200" y="1373398"/>
            <a:ext cx="16658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Availability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F0EA0-074A-5141-468F-8B48C6724147}"/>
              </a:ext>
            </a:extLst>
          </p:cNvPr>
          <p:cNvSpPr txBox="1"/>
          <p:nvPr/>
        </p:nvSpPr>
        <p:spPr>
          <a:xfrm>
            <a:off x="6532742" y="1553344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Labor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67F7B6-9684-D32F-D24F-434EC8269238}"/>
              </a:ext>
            </a:extLst>
          </p:cNvPr>
          <p:cNvSpPr txBox="1"/>
          <p:nvPr/>
        </p:nvSpPr>
        <p:spPr>
          <a:xfrm>
            <a:off x="3781405" y="2931872"/>
            <a:ext cx="1261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Labor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63239E-E7DF-8FE8-1D75-2ED74AC0C114}"/>
              </a:ext>
            </a:extLst>
          </p:cNvPr>
          <p:cNvSpPr txBox="1"/>
          <p:nvPr/>
        </p:nvSpPr>
        <p:spPr>
          <a:xfrm>
            <a:off x="6462260" y="2883539"/>
            <a:ext cx="1895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Training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65C8B-6B92-D17B-D581-A89B56E50588}"/>
              </a:ext>
            </a:extLst>
          </p:cNvPr>
          <p:cNvSpPr txBox="1"/>
          <p:nvPr/>
        </p:nvSpPr>
        <p:spPr>
          <a:xfrm>
            <a:off x="3733802" y="4962533"/>
            <a:ext cx="2133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Really good at digging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54EC87-0FD8-2941-AE64-00BA7A510A8F}"/>
              </a:ext>
            </a:extLst>
          </p:cNvPr>
          <p:cNvSpPr txBox="1"/>
          <p:nvPr/>
        </p:nvSpPr>
        <p:spPr>
          <a:xfrm>
            <a:off x="6440675" y="4948846"/>
            <a:ext cx="2800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Takes up a lot of garage space</a:t>
            </a:r>
          </a:p>
        </p:txBody>
      </p:sp>
    </p:spTree>
    <p:extLst>
      <p:ext uri="{BB962C8B-B14F-4D97-AF65-F5344CB8AC3E}">
        <p14:creationId xmlns:p14="http://schemas.microsoft.com/office/powerpoint/2010/main" val="2722644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B45F3D-E505-6F04-FC6A-62B4B7DE4210}"/>
              </a:ext>
            </a:extLst>
          </p:cNvPr>
          <p:cNvSpPr txBox="1"/>
          <p:nvPr/>
        </p:nvSpPr>
        <p:spPr>
          <a:xfrm>
            <a:off x="30415" y="76200"/>
            <a:ext cx="682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do you need to dig a hole?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951BA-11D1-4212-1A41-9086EBCCABDD}"/>
              </a:ext>
            </a:extLst>
          </p:cNvPr>
          <p:cNvSpPr txBox="1"/>
          <p:nvPr/>
        </p:nvSpPr>
        <p:spPr>
          <a:xfrm>
            <a:off x="-33358" y="6627157"/>
            <a:ext cx="3616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Thank you to Sean Yaw  (the goat) for the analogy</a:t>
            </a:r>
          </a:p>
        </p:txBody>
      </p:sp>
      <p:pic>
        <p:nvPicPr>
          <p:cNvPr id="1026" name="Picture 2" descr="Blue Hawk 20-in Wood D-Handle Digging Shovel in the Shovels &amp; Spades  department at Lowes.com">
            <a:extLst>
              <a:ext uri="{FF2B5EF4-FFF2-40B4-BE49-F238E27FC236}">
                <a16:creationId xmlns:a16="http://schemas.microsoft.com/office/drawing/2014/main" id="{0C128911-2EB3-453C-8F6A-B22B5FFC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5187">
            <a:off x="423089" y="1135636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xcavators | John Deere US">
            <a:extLst>
              <a:ext uri="{FF2B5EF4-FFF2-40B4-BE49-F238E27FC236}">
                <a16:creationId xmlns:a16="http://schemas.microsoft.com/office/drawing/2014/main" id="{348C030C-A9BF-8E52-EB85-8E48317CB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2" y="2717826"/>
            <a:ext cx="3032468" cy="170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ld's largest hard rock water tunnel boring machine debuts in Dallas -  Dallas City News">
            <a:extLst>
              <a:ext uri="{FF2B5EF4-FFF2-40B4-BE49-F238E27FC236}">
                <a16:creationId xmlns:a16="http://schemas.microsoft.com/office/drawing/2014/main" id="{38BE5751-864E-8205-ED33-093A38F2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31676"/>
            <a:ext cx="2802825" cy="157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11C4F3-F6CA-3CDE-C0D7-1B9B211AD9DF}"/>
              </a:ext>
            </a:extLst>
          </p:cNvPr>
          <p:cNvCxnSpPr>
            <a:cxnSpLocks/>
          </p:cNvCxnSpPr>
          <p:nvPr/>
        </p:nvCxnSpPr>
        <p:spPr>
          <a:xfrm>
            <a:off x="304800" y="2619375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AC16F1-5386-98F6-095E-252CC0CF4184}"/>
              </a:ext>
            </a:extLst>
          </p:cNvPr>
          <p:cNvCxnSpPr>
            <a:cxnSpLocks/>
          </p:cNvCxnSpPr>
          <p:nvPr/>
        </p:nvCxnSpPr>
        <p:spPr>
          <a:xfrm>
            <a:off x="304800" y="4495800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84B5AB-FE65-72CA-343C-D5782F923BB1}"/>
              </a:ext>
            </a:extLst>
          </p:cNvPr>
          <p:cNvCxnSpPr>
            <a:cxnSpLocks/>
          </p:cNvCxnSpPr>
          <p:nvPr/>
        </p:nvCxnSpPr>
        <p:spPr>
          <a:xfrm>
            <a:off x="3352800" y="914400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1BC0DC-B233-F32D-E849-4BBBC45D313C}"/>
              </a:ext>
            </a:extLst>
          </p:cNvPr>
          <p:cNvCxnSpPr>
            <a:cxnSpLocks/>
          </p:cNvCxnSpPr>
          <p:nvPr/>
        </p:nvCxnSpPr>
        <p:spPr>
          <a:xfrm>
            <a:off x="6324600" y="839111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98AB02-736E-6BF9-264E-72F74A361E60}"/>
              </a:ext>
            </a:extLst>
          </p:cNvPr>
          <p:cNvCxnSpPr>
            <a:cxnSpLocks/>
          </p:cNvCxnSpPr>
          <p:nvPr/>
        </p:nvCxnSpPr>
        <p:spPr>
          <a:xfrm>
            <a:off x="326161" y="1295400"/>
            <a:ext cx="813203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56A13B-16D5-DE34-26C5-8DE117810F0D}"/>
              </a:ext>
            </a:extLst>
          </p:cNvPr>
          <p:cNvSpPr txBox="1"/>
          <p:nvPr/>
        </p:nvSpPr>
        <p:spPr>
          <a:xfrm>
            <a:off x="4425203" y="778133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34F34-F6DB-D75E-D50D-7887A28945E3}"/>
              </a:ext>
            </a:extLst>
          </p:cNvPr>
          <p:cNvSpPr txBox="1"/>
          <p:nvPr/>
        </p:nvSpPr>
        <p:spPr>
          <a:xfrm>
            <a:off x="6810579" y="766915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44395-A98A-D1E0-89BC-571B22F3D51E}"/>
              </a:ext>
            </a:extLst>
          </p:cNvPr>
          <p:cNvSpPr txBox="1"/>
          <p:nvPr/>
        </p:nvSpPr>
        <p:spPr>
          <a:xfrm>
            <a:off x="3886200" y="1373398"/>
            <a:ext cx="16658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Availability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F0EA0-074A-5141-468F-8B48C6724147}"/>
              </a:ext>
            </a:extLst>
          </p:cNvPr>
          <p:cNvSpPr txBox="1"/>
          <p:nvPr/>
        </p:nvSpPr>
        <p:spPr>
          <a:xfrm>
            <a:off x="6532742" y="1553344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Labor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67F7B6-9684-D32F-D24F-434EC8269238}"/>
              </a:ext>
            </a:extLst>
          </p:cNvPr>
          <p:cNvSpPr txBox="1"/>
          <p:nvPr/>
        </p:nvSpPr>
        <p:spPr>
          <a:xfrm>
            <a:off x="3781405" y="2931872"/>
            <a:ext cx="1261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Labor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63239E-E7DF-8FE8-1D75-2ED74AC0C114}"/>
              </a:ext>
            </a:extLst>
          </p:cNvPr>
          <p:cNvSpPr txBox="1"/>
          <p:nvPr/>
        </p:nvSpPr>
        <p:spPr>
          <a:xfrm>
            <a:off x="6462260" y="2883539"/>
            <a:ext cx="1895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Training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65C8B-6B92-D17B-D581-A89B56E50588}"/>
              </a:ext>
            </a:extLst>
          </p:cNvPr>
          <p:cNvSpPr txBox="1"/>
          <p:nvPr/>
        </p:nvSpPr>
        <p:spPr>
          <a:xfrm>
            <a:off x="3733802" y="4962533"/>
            <a:ext cx="2133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Really good at digging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54EC87-0FD8-2941-AE64-00BA7A510A8F}"/>
              </a:ext>
            </a:extLst>
          </p:cNvPr>
          <p:cNvSpPr txBox="1"/>
          <p:nvPr/>
        </p:nvSpPr>
        <p:spPr>
          <a:xfrm>
            <a:off x="6440675" y="4948846"/>
            <a:ext cx="2800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Takes up a lot of garage space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A2861E-5562-B8AF-27CC-E21C17E62D0F}"/>
              </a:ext>
            </a:extLst>
          </p:cNvPr>
          <p:cNvSpPr txBox="1"/>
          <p:nvPr/>
        </p:nvSpPr>
        <p:spPr>
          <a:xfrm>
            <a:off x="9296400" y="1306519"/>
            <a:ext cx="2300630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Best tool for the job?</a:t>
            </a:r>
          </a:p>
        </p:txBody>
      </p:sp>
      <p:pic>
        <p:nvPicPr>
          <p:cNvPr id="3074" name="Picture 2" descr="90 Burying Dead Fish Images, Stock Photos &amp; Vectors | Shutterstock">
            <a:extLst>
              <a:ext uri="{FF2B5EF4-FFF2-40B4-BE49-F238E27FC236}">
                <a16:creationId xmlns:a16="http://schemas.microsoft.com/office/drawing/2014/main" id="{DB9DBAC1-9070-F32F-10C6-C203305561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09"/>
          <a:stretch/>
        </p:blipFill>
        <p:spPr bwMode="auto">
          <a:xfrm>
            <a:off x="9080888" y="2557375"/>
            <a:ext cx="2751884" cy="166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06CC0BF-16CC-53CD-F515-B4B1D4381144}"/>
              </a:ext>
            </a:extLst>
          </p:cNvPr>
          <p:cNvSpPr txBox="1"/>
          <p:nvPr/>
        </p:nvSpPr>
        <p:spPr>
          <a:xfrm>
            <a:off x="9080888" y="207656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Burying your pet goldfish</a:t>
            </a:r>
          </a:p>
        </p:txBody>
      </p:sp>
    </p:spTree>
    <p:extLst>
      <p:ext uri="{BB962C8B-B14F-4D97-AF65-F5344CB8AC3E}">
        <p14:creationId xmlns:p14="http://schemas.microsoft.com/office/powerpoint/2010/main" val="3238863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5369</TotalTime>
  <Words>2765</Words>
  <Application>Microsoft Office PowerPoint</Application>
  <PresentationFormat>Widescreen</PresentationFormat>
  <Paragraphs>558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Courier New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41</cp:revision>
  <dcterms:created xsi:type="dcterms:W3CDTF">2022-08-21T16:55:59Z</dcterms:created>
  <dcterms:modified xsi:type="dcterms:W3CDTF">2023-02-13T20:12:40Z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