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1" r:id="rId53"/>
    <p:sldId id="402" r:id="rId54"/>
    <p:sldId id="403" r:id="rId55"/>
    <p:sldId id="404" r:id="rId56"/>
    <p:sldId id="405" r:id="rId57"/>
    <p:sldId id="407" r:id="rId58"/>
    <p:sldId id="408"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8" r:id="rId108"/>
    <p:sldId id="459" r:id="rId109"/>
    <p:sldId id="460" r:id="rId110"/>
    <p:sldId id="461" r:id="rId111"/>
    <p:sldId id="462" r:id="rId1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5FB"/>
    <a:srgbClr val="FFFFFF"/>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p:cViewPr>
        <p:scale>
          <a:sx n="150" d="100"/>
          <a:sy n="150" d="100"/>
        </p:scale>
        <p:origin x="416" y="4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08:56:04.64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46,'4'3,"-1"0,1-1,0 0,0 0,0 0,0 0,0-1,0 1,1-1,-1 0,0-1,7 2,59-1,-46-1,515 34,19 1,1365-37,-1721-10,-14 1,207 10,378-11,325 0,-664 15,-406-3,28 1,1-2,-1-2,0-3,60-15,-73 12,1 2,65-1,-24 1,-33 2,359-21,1172 27,-1563-1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53.716"/>
    </inkml:context>
    <inkml:brush xml:id="br0">
      <inkml:brushProperty name="width" value="0.05" units="cm"/>
      <inkml:brushProperty name="height" value="0.05" units="cm"/>
      <inkml:brushProperty name="color" value="#008C3A"/>
    </inkml:brush>
  </inkml:definitions>
  <inkml:trace contextRef="#ctx0" brushRef="#br0">0 693 24575,'8'2'0,"-1"1"0,1 0 0,-1 0 0,0 1 0,0 0 0,-1 0 0,1 0 0,-1 1 0,0 0 0,9 10 0,-5-7 0,4 6 0,0 1 0,-1 0 0,19 29 0,-1-2 0,-13-18 0,-5-6 0,0-1 0,2 0 0,17 15 0,-31-31 0,0 0 0,1 0 0,-1 0 0,0-1 0,0 1 0,1 0 0,-1-1 0,0 1 0,1-1 0,-1 1 0,1-1 0,-1 0 0,0 0 0,1 1 0,-1-1 0,1 0 0,-1 0 0,1 0 0,-1-1 0,0 1 0,1 0 0,-1-1 0,1 1 0,-1 0 0,0-1 0,1 0 0,-1 1 0,0-1 0,0 0 0,1 1 0,-1-1 0,0 0 0,0 0 0,0 0 0,0 0 0,0 0 0,0 0 0,0-1 0,1-1 0,5-7 0,1-1 0,-2-1 0,10-20 0,-2 4 0,19-25 0,3 1 0,44-48 0,-57 75 0,0 1 0,2 1 0,1 2 0,0 0 0,46-26 0,11-3 0,126-98 0,-36-10 124,-6 5-1613,-149 139-5337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7:31.807"/>
    </inkml:context>
    <inkml:brush xml:id="br0">
      <inkml:brushProperty name="width" value="0.1" units="cm"/>
      <inkml:brushProperty name="height" value="0.1" units="cm"/>
      <inkml:brushProperty name="color" value="#008C3A"/>
    </inkml:brush>
  </inkml:definitions>
  <inkml:trace contextRef="#ctx0" brushRef="#br0">1 2738 24575,'19'33'0,"1"-1"0,2-1 0,49 54 0,20 28 0,-89-110 0,4 7 0,1 0 0,0 0 0,0-1 0,2 0 0,-1 0 0,1-1 0,0 0 0,13 8 0,-21-15 0,1-1 0,0 1 0,0-1 0,0 0 0,0 0 0,0 0 0,-1 0 0,1 0 0,0-1 0,0 1 0,0 0 0,0-1 0,-1 1 0,1-1 0,0 0 0,0 0 0,-1 1 0,1-1 0,-1 0 0,1-1 0,-1 1 0,1 0 0,-1 0 0,2-3 0,36-40 0,-31 34 0,314-372 0,198-280 0,-48 56 0,355-237 0,-674 694 0,-21 26-682,163-118-1,-226 192-6143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2.711"/>
    </inkml:context>
    <inkml:brush xml:id="br0">
      <inkml:brushProperty name="width" value="0.05" units="cm"/>
      <inkml:brushProperty name="height" value="0.05" units="cm"/>
    </inkml:brush>
  </inkml:definitions>
  <inkml:trace contextRef="#ctx0" brushRef="#br0">0 0 24575,'95'6'0,"-1"3"0,160 38 0,-94-15 0,251 33 0,-126-21 0,1609 177 0,-1124-158 0,464 18 0,-77-64 0,778-10 0,-1099-9 0,-393 0 0,487 4 0,-176 55 0,104 0 0,-710-51 0,202 34 0,-120-9 0,-36-5 0,73 8 0,23-2 0,-110-10 0,-64-8 0,-40-3 0,94 1 0,-119-10 0,0 3 0,91 22 0,-90-16 0,1-1 0,77 3 0,-97-11-139,0 2 0,0 1-1,36 11 1,-46-11-669,3 1-6018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4.238"/>
    </inkml:context>
    <inkml:brush xml:id="br0">
      <inkml:brushProperty name="width" value="0.05" units="cm"/>
      <inkml:brushProperty name="height" value="0.05" units="cm"/>
    </inkml:brush>
  </inkml:definitions>
  <inkml:trace contextRef="#ctx0" brushRef="#br0">13279 0 24575,'-61'2'0,"0"3"0,-109 23 0,-116 47 0,111-27 0,-923 204-682,-22-98 571,660-125 113,-325 29-122,-281 97 249,-80 7 653,201-119-782,384-26 0,-1430 109 0,-667 168 0,2470-274 0,106-14 0,-104 23 0,-22 13 0,190-38-1365,4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9.799"/>
    </inkml:context>
    <inkml:brush xml:id="br0">
      <inkml:brushProperty name="width" value="0.1" units="cm"/>
      <inkml:brushProperty name="height" value="0.1" units="cm"/>
      <inkml:brushProperty name="color" value="#008C3A"/>
    </inkml:brush>
  </inkml:definitions>
  <inkml:trace contextRef="#ctx0" brushRef="#br0">1 2377 24575,'8'34'0,"2"-1"0,1-1 0,1 0 0,2-1 0,2 0 0,0-1 0,31 42 0,81 69 0,-64-58 0,71 102 0,-134-181 0,1-1 0,0-1 0,0 1 0,0 0 0,0 0 0,0-1 0,0 1 0,1-1 0,0 0 0,-1 0 0,1 1 0,0-2 0,0 1 0,0 0 0,0-1 0,6 3 0,-6-4 0,0 0 0,1-1 0,-1 1 0,0-1 0,0 0 0,0 0 0,0 0 0,0 0 0,0 0 0,0 0 0,0-1 0,0 0 0,-1 1 0,1-1 0,0 0 0,-1-1 0,0 1 0,1 0 0,-1-1 0,3-4 0,37-44 0,-2-2 0,39-69 0,-19 28 0,116-164 0,318-360 0,216-129 0,-381 408 0,-153 157 0,7 9 0,262-191 0,-350 290-1365,-78 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20:39:50.887"/>
    </inkml:context>
    <inkml:brush xml:id="br0">
      <inkml:brushProperty name="width" value="0.1" units="cm"/>
      <inkml:brushProperty name="height" value="0.1" units="cm"/>
      <inkml:brushProperty name="color" value="#33CCFF"/>
    </inkml:brush>
  </inkml:definitions>
  <inkml:trace contextRef="#ctx0" brushRef="#br0">257 14197 24575,'3'-2'0,"1"-1"0,0 1 0,0 0 0,0 0 0,0 0 0,0 0 0,0 0 0,1 1 0,-1 0 0,0 0 0,1 0 0,7 0 0,-5 0 0,0 0 0,1 0 0,11-5 0,73-41 0,-3 1 0,124-42 0,-205 84 0,0 0 0,0-1 0,-1 0 0,1 0 0,-1-1 0,0 0 0,-1 0 0,1-1 0,-1 0 0,8-12 0,3-7 0,22-49 0,-35 68 0,4-8 0,1-1 0,1 2 0,0-1 0,1 2 0,0-1 0,1 1 0,1 1 0,0 0 0,1 1 0,0 1 0,19-12 0,-4 3 0,43-36 0,-48 35 0,0 2 0,43-26 0,-29 24 0,0 1 0,2 2 0,49-15 0,-81 30 0,-1-1 0,0 0 0,0 0 0,0-1 0,0 0 0,0 0 0,-1-1 0,0 1 0,0-2 0,0 1 0,-1 0 0,6-8 0,-2 1 0,0 0 0,-1-1 0,-1 1 0,0-2 0,7-18 0,-6 15 0,0 1 0,1 0 0,16-21 0,15-27 0,7-42 0,-29 62 0,24-43 0,-35 77 0,0 1 0,0 0 0,1 1 0,0 0 0,0 0 0,13-9 0,-11 10 0,-2-1 0,1 1 0,-1-1 0,0-1 0,-1 0 0,9-12 0,-7 5 0,0 0 0,2 1 0,0 0 0,0 0 0,19-16 0,-24 25 0,-1-1 0,1 1 0,-1-1 0,4-7 0,19-24 0,21-9 0,28-32 0,-46 35 0,-26 35 0,1 0 0,0 1 0,0-1 0,1 1 0,13-13 0,-3 9 0,-13 9 0,0 1 0,0-1 0,-1 0 0,1 0 0,-1 0 0,1 0 0,-1-1 0,0 1 0,0-1 0,-1 0 0,1 0 0,-1 0 0,0 0 0,0-1 0,3-7 0,-1-2 0,1 1 0,1 0 0,0 0 0,0 1 0,2-1 0,-1 1 0,1 1 0,16-17 0,-9 9 0,-1 0 0,13-24 0,-15 20 0,1 0 0,1 1 0,1 1 0,1 0 0,1 1 0,31-29 0,-20 24 0,38-24 0,-54 40 0,0-1 0,-1 0 0,-1 0 0,12-15 0,-13 13 0,2 1 0,-1 0 0,25-19 0,-32 28 0,0 0 0,0-1 0,-1 0 0,1 1 0,0-1 0,-1 0 0,0 0 0,1 0 0,-1-1 0,0 1 0,-1-1 0,1 1 0,-1-1 0,2-4 0,0-4 0,-1-1 0,0 1 0,0-14 0,0-4 0,0 13 0,-1 0 0,1-1 0,1 1 0,1-1 0,0 1 0,1 0 0,11-25 0,-5 17 0,-2 0 0,0-1 0,6-37 0,2-3 0,-5 25 0,1-1 0,3 2 0,1 0 0,3 1 0,0 1 0,51-69 0,-48 79 0,7-10 0,-1 0 0,-2-2 0,26-48 0,9-31 0,-31 65 0,-3-1 0,24-69 0,-33 71 0,-7 21 0,-1-1 0,6-37 0,-7 26 0,1 1 0,33-81 0,54-76 0,143-197 0,-223 373 0,39-41 0,-3 4 0,-44 46 0,0 1 0,-2-2 0,10-22 0,7-13 0,0 3 0,22-63 0,3-6 0,16-34 0,6-11 0,7 9 0,76-164 0,-81 106 0,9-18 0,-6 51 0,80-156 0,-144 309 0,-1 0 0,-1-1 0,-1 0 0,7-32 0,14-112 0,37-248 0,-35 128 0,-20 137 0,19-30 0,2-18 0,26-235 0,-49 391 0,2 0 0,31-69 0,0 1 0,-19 36 0,51-136 0,-42 117 0,33-154 0,-26 84 0,-25 97 0,-11 42 0,15-47 0,23-30 0,67-115 0,40-85 0,-116 233 0,84-206 0,-60 131 0,12-40 0,-61 148 0,-3 0 0,-1 0 0,0-69 0,-3 66 0,1-42 0,15-84 0,-5 86 0,20-99 0,-16 97 0,-4-1 0,3-95 0,-9 107 0,5 0 0,19-71 0,18-183 0,-43 268 0,14-304 0,-20 360 0,0 1 0,0-1 0,1 1 0,-1-1 0,1 1 0,-1-1 0,1 1 0,0 0 0,0-1 0,-1 1 0,1 0 0,0 0 0,0-1 0,0 1 0,0 0 0,0 0 0,1 0 0,-1 0 0,0 0 0,0 0 0,1 1 0,-1-1 0,1 0 0,-1 1 0,0-1 0,1 1 0,-1-1 0,1 1 0,-1 0 0,4 0 0,7-2 0,0 0 0,24 1 0,-24 1 0,267 1 0,-193 1 0,303 22 0,-249 1 0,276 11 0,23 14 0,-72-6 0,125-21 0,3-24 0,-179-1 0,714 38 0,-999-34 0,1132 0 0,-525-57 0,430-21 0,-765 70 0,383-11 0,16-26 0,-497 24 0,68 0-546,101 2-2184,113 5-39,117 4 1523,79 3-1187,644 5-1111,489-4 1107,-1453-1 2437,-86-3 0,-233 6 93,345-18 1785,-383 19-1731,46-5 1105,-18-4 4345,-27 8-4885,1 1 0,-1 0 0,0 0 0,1 1 0,-1 0 0,1 0 0,8 2 0,11 0 330,769-2-1042,-749 1 0,0 1 0,1 3 0,-1 1 0,48 14 0,-92-19 0,0 0 0,0 0 0,-1 0 0,1 1 0,0-1 0,-1 1 0,1-1 0,-1 1 0,1 0 0,-1 0 0,0 0 0,0 0 0,0 0 0,0 1 0,0-1 0,0 0 0,-1 1 0,1 0 0,-1-1 0,0 1 0,0 0 0,2 4 0,-1 4 0,0 0 0,0 0 0,-1 0 0,-1 19 0,0-14 0,0 2 0,18 463 0,-14-138 0,-5-189 0,1 1578 0,-23-1338 0,-26-2 0,30-257 0,4-30 0,-21 219 0,12 1222 0,25-1208 0,19 14 0,24-9 0,-10-91 0,3 382 0,14 61 0,-15-291 0,-20 3 0,-17-348 0,-21 551 0,-23 75 0,44-670 0,-5 546 0,8-344 0,10 266 0,-12 1613 0,-2-2045 0,-1-1 0,-17 80 0,19-124 0,-1-1 0,1 0 0,-1 0 0,0 0 0,0-1 0,0 1 0,-1 0 0,1-1 0,-1 1 0,0-1 0,0 0 0,-1 0 0,0 0 0,1-1 0,-1 1 0,0-1 0,-5 3 0,-1-1 0,1 0 0,-1-1 0,0 0 0,0-1 0,0 0 0,0 0 0,-16 1 0,-185 22 0,156-22 0,-104-8 0,77-4 0,-329-15 0,-330 23 0,474-11 0,1-1 0,23 0 0,-11 0 0,187 12 0,-21 0 0,-120-16 0,35-10 0,-563-61 0,593 86 0,-180 21 0,-65 0 0,-5-21 0,138-1 0,-175 1 0,-439 2 0,498 23 0,3 22 0,79-8 0,-341 28 0,560-58 0,-162 10 0,-1188-18 0,871-40 0,243 10 0,242 27 0,28 2 0,-45-8 0,2-3 0,-104-1 0,-82 13 0,131 2 0,-297 18 0,144 9 0,-308-7 0,-180-24 0,389 3 0,-124 18 0,-28-1 0,405-19 0,-854-28 0,497 21 0,310 9 0,-2748-1 0,2074 42 0,42 0 0,352-44 0,341 10 0,34-1 0,-562 2 0,597-11 0,0-3 0,0-2 0,-72-19 0,99 18 0,1-1 0,0-1 0,-34-22 0,2 3 0,-41-15 0,49 24 0,-61-36 0,75 31-1365,15 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0.396"/>
    </inkml:context>
    <inkml:brush xml:id="br0">
      <inkml:brushProperty name="width" value="0.05" units="cm"/>
      <inkml:brushProperty name="height" value="0.05" units="cm"/>
      <inkml:brushProperty name="color" value="#E71224"/>
    </inkml:brush>
  </inkml:definitions>
  <inkml:trace contextRef="#ctx0" brushRef="#br0">120 506 24575,'-28'630'0,"-51"-128"0,78-486 0,7-36 0,9-42 0,56-354 0,-6 32 0,-42 276 0,-5 0 0,-4-1 0,-2-111 0,-12 184 0,2 0 0,11-68 0,-12 102 0,0-1 0,0 0 0,0 1 0,0-1 0,0 1 0,1 0 0,-1-1 0,1 1 0,0 0 0,-1 0 0,1 0 0,0 0 0,0 0 0,1 1 0,-1-1 0,0 1 0,0-1 0,1 1 0,-1 0 0,1 0 0,-1 0 0,1 0 0,0 0 0,-1 0 0,1 1 0,3-1 0,11-1 0,0 0 0,0 1 0,21 2 0,-13-1 0,1772 6-61,-1585-5-7,1277 21-644,400 2 776,2155-25 713,-3677-11-777,-17 0 0,1560 12 0,-1654 12 0,22 0 0,-275-12 0,1 0 0,0 0 0,0 0 0,0 0 0,-1 1 0,1 0 0,0 0 0,0 0 0,-1 0 0,1 0 0,-1 1 0,1 0 0,-1-1 0,0 1 0,0 1 0,1-1 0,-1 0 0,3 5 0,-2-2 0,0 1 0,0 0 0,-1 0 0,1 0 0,-2 1 0,1-1 0,-1 1 0,0 0 0,2 9 0,19 116 0,12 266 0,-22-188 0,4 242 0,-14-294 0,32 162 0,-3-78 0,-31-225 0,2 1 0,-1-1 0,-1 1 0,-1 0 0,-1-1 0,0 1 0,-1 0 0,-1-1 0,-5 18 0,7-32 0,-1 0 0,0 0 0,0 0 0,0 0 0,0-1 0,0 1 0,-1-1 0,1 1 0,-1-1 0,1 0 0,-1 0 0,0 0 0,0 0 0,0-1 0,0 1 0,0-1 0,0 0 0,-1 0 0,1 0 0,-6 1 0,-5 0 0,-1 0 0,0-1 0,-22-2 0,14 1 0,-787 22 0,458-9 0,-72 4 0,1 33 0,206-11 0,-403 20 0,-477-59 0,428-4 0,-3296 4 0,3054-24 0,405 5 0,-1007-5 0,538 24 0,809-12 0,6 0 0,137 12 0,0-1 0,0 0 0,1-2 0,-1-1 0,1 0 0,-24-9 0,40 11 0,0 0 0,0-1 0,0 0 0,0-1 0,0 1 0,0-1 0,1 0 0,0 0 0,0-1 0,0 1 0,0-1 0,1-1 0,0 1 0,0 0 0,0-1 0,1 0 0,0 0 0,0 0 0,0 0 0,1 0 0,-1-1 0,2 1 0,-1-1 0,-1-12 0,-2-62 0,7-106 0,2 52 0,-4 16-1365,0 100-5461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3.109"/>
    </inkml:context>
    <inkml:brush xml:id="br0">
      <inkml:brushProperty name="width" value="0.05" units="cm"/>
      <inkml:brushProperty name="height" value="0.05" units="cm"/>
      <inkml:brushProperty name="color" value="#E71224"/>
    </inkml:brush>
  </inkml:definitions>
  <inkml:trace contextRef="#ctx0" brushRef="#br0">12881 24 24575,'0'-1'0,"-1"0"0,1 0 0,0 0 0,-1 0 0,1 0 0,-1 1 0,0-1 0,1 0 0,-1 0 0,0 1 0,1-1 0,-1 0 0,0 1 0,0-1 0,0 1 0,0-1 0,1 1 0,-1-1 0,0 1 0,0-1 0,0 1 0,0 0 0,0 0 0,0-1 0,0 1 0,-2 0 0,-32-4 0,30 4 0,-42-3 0,1 3 0,0 2 0,-84 13 0,-129 51 0,-188 47 0,287-77 0,-3-4 0,-2-7 0,-304 7 0,-525 59 0,422-26 0,-580 27 0,1040-84 0,37-1 0,1 4 0,-112 29 0,-111 31 0,-11 3 0,-683 116 0,772-156 0,-75 15 0,-319 43 0,47-11 0,345-50 0,-128 15 0,-243 32 0,309-36 0,-204 19 0,-65 25 0,270-40 0,223-36 0,-77 5 0,-21 2 0,-182 17 0,66-10 0,156-13 0,68-8 0,-1 2 0,-51 13 0,-53 8 0,15-5 0,66-4-1365,53-10-5461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7.362"/>
    </inkml:context>
    <inkml:brush xml:id="br0">
      <inkml:brushProperty name="width" value="0.05" units="cm"/>
      <inkml:brushProperty name="height" value="0.05" units="cm"/>
      <inkml:brushProperty name="color" value="#E71224"/>
    </inkml:brush>
  </inkml:definitions>
  <inkml:trace contextRef="#ctx0" brushRef="#br0">0 1 24575,'14'2'0,"0"1"0,0 0 0,0 1 0,0 1 0,-1 0 0,0 1 0,0 0 0,0 1 0,19 14 0,7 3 0,644 345 0,-532-284 0,-132-74-1365,-2-3-5461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8.328"/>
    </inkml:context>
    <inkml:brush xml:id="br0">
      <inkml:brushProperty name="width" value="0.05" units="cm"/>
      <inkml:brushProperty name="height" value="0.05" units="cm"/>
      <inkml:brushProperty name="color" value="#E71224"/>
    </inkml:brush>
  </inkml:definitions>
  <inkml:trace contextRef="#ctx0" brushRef="#br0">454 0 24575,'-5'1'0,"1"0"0,-1 0 0,1 0 0,-1 0 0,1 1 0,-1 0 0,1 0 0,0 0 0,0 0 0,0 1 0,0 0 0,-4 4 0,-42 42 0,-124 204 0,163-236 0,-22 50 0,29-55 0,-1 0 0,-1 0 0,0-1 0,0 0 0,-1 0 0,-11 13 0,12-15 9,0-1 1,1 2-1,0-1 0,1 1 0,0-1 0,0 1 0,1 0 0,0 1 0,-2 18 1,-11 34-1467,3-32-5369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3/3/2023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3/3/2023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3/3/2023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3/3/2023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3/3/2023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3/3/2023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3/3/2023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3/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9.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3.xml"/><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2781452" y="2895600"/>
            <a:ext cx="617728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Time Complexity, Big-O</a:t>
            </a: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https://www.cs.montana.edu/pearsall/classes/spring2023/132/main.html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 </a:t>
            </a:r>
          </a:p>
        </p:txBody>
      </p:sp>
    </p:spTree>
    <p:extLst>
      <p:ext uri="{BB962C8B-B14F-4D97-AF65-F5344CB8AC3E}">
        <p14:creationId xmlns:p14="http://schemas.microsoft.com/office/powerpoint/2010/main" val="15431552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
        <p:nvSpPr>
          <p:cNvPr id="13" name="TextBox 12">
            <a:extLst>
              <a:ext uri="{FF2B5EF4-FFF2-40B4-BE49-F238E27FC236}">
                <a16:creationId xmlns:a16="http://schemas.microsoft.com/office/drawing/2014/main" id="{20DE2B49-78B3-4560-57BD-95E01473EE27}"/>
              </a:ext>
            </a:extLst>
          </p:cNvPr>
          <p:cNvSpPr txBox="1"/>
          <p:nvPr/>
        </p:nvSpPr>
        <p:spPr>
          <a:xfrm>
            <a:off x="5867400" y="5713996"/>
            <a:ext cx="6122189" cy="369332"/>
          </a:xfrm>
          <a:prstGeom prst="rect">
            <a:avLst/>
          </a:prstGeom>
          <a:noFill/>
        </p:spPr>
        <p:txBody>
          <a:bodyPr wrap="none" rtlCol="0">
            <a:spAutoFit/>
          </a:bodyPr>
          <a:lstStyle/>
          <a:p>
            <a:r>
              <a:rPr lang="en-US" dirty="0"/>
              <a:t>3,000,000 Nodes = 3 operations, 10 Nodes = 3 operations</a:t>
            </a:r>
          </a:p>
        </p:txBody>
      </p:sp>
    </p:spTree>
    <p:extLst>
      <p:ext uri="{BB962C8B-B14F-4D97-AF65-F5344CB8AC3E}">
        <p14:creationId xmlns:p14="http://schemas.microsoft.com/office/powerpoint/2010/main" val="726774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19240320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24640099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8268465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3424206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469695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564545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954107"/>
          </a:xfrm>
          <a:prstGeom prst="rect">
            <a:avLst/>
          </a:prstGeom>
          <a:noFill/>
        </p:spPr>
        <p:txBody>
          <a:bodyPr wrap="none" rtlCol="0">
            <a:spAutoFit/>
          </a:bodyPr>
          <a:lstStyle/>
          <a:p>
            <a:r>
              <a:rPr lang="en-US" sz="2800" b="1" dirty="0"/>
              <a:t>Total Running Time =  N * ((N * 1) * 1)</a:t>
            </a:r>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40841300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866400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
        <p:nvSpPr>
          <p:cNvPr id="15" name="TextBox 14">
            <a:extLst>
              <a:ext uri="{FF2B5EF4-FFF2-40B4-BE49-F238E27FC236}">
                <a16:creationId xmlns:a16="http://schemas.microsoft.com/office/drawing/2014/main" id="{D091F220-FB2F-1644-07D2-BC74C15BD89A}"/>
              </a:ext>
            </a:extLst>
          </p:cNvPr>
          <p:cNvSpPr txBox="1"/>
          <p:nvPr/>
        </p:nvSpPr>
        <p:spPr>
          <a:xfrm>
            <a:off x="2728766" y="5838974"/>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6" name="TextBox 15">
            <a:extLst>
              <a:ext uri="{FF2B5EF4-FFF2-40B4-BE49-F238E27FC236}">
                <a16:creationId xmlns:a16="http://schemas.microsoft.com/office/drawing/2014/main" id="{9F8DE5E0-9411-6916-3927-5E3178CC2C37}"/>
              </a:ext>
            </a:extLst>
          </p:cNvPr>
          <p:cNvSpPr txBox="1"/>
          <p:nvPr/>
        </p:nvSpPr>
        <p:spPr>
          <a:xfrm>
            <a:off x="3048000" y="5664607"/>
            <a:ext cx="1178528" cy="584775"/>
          </a:xfrm>
          <a:prstGeom prst="rect">
            <a:avLst/>
          </a:prstGeom>
          <a:noFill/>
        </p:spPr>
        <p:txBody>
          <a:bodyPr wrap="none" rtlCol="0">
            <a:spAutoFit/>
          </a:bodyPr>
          <a:lstStyle/>
          <a:p>
            <a:r>
              <a:rPr lang="en-US" sz="3200" b="1" dirty="0">
                <a:solidFill>
                  <a:srgbClr val="FF0000"/>
                </a:solidFill>
              </a:rPr>
              <a:t>O(n</a:t>
            </a:r>
            <a:r>
              <a:rPr lang="en-US" sz="3200" b="1" baseline="30000" dirty="0">
                <a:solidFill>
                  <a:srgbClr val="FF0000"/>
                </a:solidFill>
              </a:rPr>
              <a:t>2</a:t>
            </a:r>
            <a:r>
              <a:rPr lang="en-US" sz="3200" b="1" dirty="0">
                <a:solidFill>
                  <a:srgbClr val="FF0000"/>
                </a:solidFill>
              </a:rPr>
              <a:t>)</a:t>
            </a:r>
            <a:endParaRPr lang="en-US" sz="2400" b="1" dirty="0">
              <a:solidFill>
                <a:srgbClr val="FF0000"/>
              </a:solidFill>
              <a:highlight>
                <a:srgbClr val="00FF00"/>
              </a:highlight>
            </a:endParaRPr>
          </a:p>
        </p:txBody>
      </p:sp>
    </p:spTree>
    <p:extLst>
      <p:ext uri="{BB962C8B-B14F-4D97-AF65-F5344CB8AC3E}">
        <p14:creationId xmlns:p14="http://schemas.microsoft.com/office/powerpoint/2010/main" val="87146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Time (seconds, nanoseconds, minutes, days, </a:t>
            </a:r>
            <a:r>
              <a:rPr lang="en-US" sz="2400" dirty="0" err="1"/>
              <a:t>etc</a:t>
            </a:r>
            <a:r>
              <a:rPr lang="en-US" sz="2400" dirty="0"/>
              <a:t>) </a:t>
            </a:r>
          </a:p>
        </p:txBody>
      </p:sp>
    </p:spTree>
    <p:extLst>
      <p:ext uri="{BB962C8B-B14F-4D97-AF65-F5344CB8AC3E}">
        <p14:creationId xmlns:p14="http://schemas.microsoft.com/office/powerpoint/2010/main" val="2495559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110</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p:spTree>
    <p:extLst>
      <p:ext uri="{BB962C8B-B14F-4D97-AF65-F5344CB8AC3E}">
        <p14:creationId xmlns:p14="http://schemas.microsoft.com/office/powerpoint/2010/main" val="23544601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111</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9E5405B0-423C-8D1F-9A6E-470ADF3213B3}"/>
                  </a:ext>
                </a:extLst>
              </p14:cNvPr>
              <p14:cNvContentPartPr/>
              <p14:nvPr/>
            </p14:nvContentPartPr>
            <p14:xfrm>
              <a:off x="1257853" y="950873"/>
              <a:ext cx="8653320" cy="5191920"/>
            </p14:xfrm>
          </p:contentPart>
        </mc:Choice>
        <mc:Fallback>
          <p:pic>
            <p:nvPicPr>
              <p:cNvPr id="2" name="Ink 1">
                <a:extLst>
                  <a:ext uri="{FF2B5EF4-FFF2-40B4-BE49-F238E27FC236}">
                    <a16:creationId xmlns:a16="http://schemas.microsoft.com/office/drawing/2014/main" id="{9E5405B0-423C-8D1F-9A6E-470ADF3213B3}"/>
                  </a:ext>
                </a:extLst>
              </p:cNvPr>
              <p:cNvPicPr/>
              <p:nvPr/>
            </p:nvPicPr>
            <p:blipFill>
              <a:blip r:embed="rId5"/>
              <a:stretch>
                <a:fillRect/>
              </a:stretch>
            </p:blipFill>
            <p:spPr>
              <a:xfrm>
                <a:off x="1239853" y="932873"/>
                <a:ext cx="8688960" cy="5227560"/>
              </a:xfrm>
              <a:prstGeom prst="rect">
                <a:avLst/>
              </a:prstGeom>
            </p:spPr>
          </p:pic>
        </mc:Fallback>
      </mc:AlternateContent>
      <p:sp>
        <p:nvSpPr>
          <p:cNvPr id="6" name="TextBox 5">
            <a:extLst>
              <a:ext uri="{FF2B5EF4-FFF2-40B4-BE49-F238E27FC236}">
                <a16:creationId xmlns:a16="http://schemas.microsoft.com/office/drawing/2014/main" id="{6ADC9922-EE4E-FBB4-A9D5-5BABD5090A3E}"/>
              </a:ext>
            </a:extLst>
          </p:cNvPr>
          <p:cNvSpPr txBox="1"/>
          <p:nvPr/>
        </p:nvSpPr>
        <p:spPr>
          <a:xfrm>
            <a:off x="8212631" y="393343"/>
            <a:ext cx="3397084" cy="523220"/>
          </a:xfrm>
          <a:prstGeom prst="rect">
            <a:avLst/>
          </a:prstGeom>
          <a:noFill/>
        </p:spPr>
        <p:txBody>
          <a:bodyPr wrap="none" rtlCol="0">
            <a:spAutoFit/>
          </a:bodyPr>
          <a:lstStyle/>
          <a:p>
            <a:r>
              <a:rPr lang="en-US" sz="2800" b="1" dirty="0">
                <a:solidFill>
                  <a:srgbClr val="00B0F0"/>
                </a:solidFill>
              </a:rPr>
              <a:t>“Polynomial Time”</a:t>
            </a:r>
          </a:p>
        </p:txBody>
      </p:sp>
    </p:spTree>
    <p:extLst>
      <p:ext uri="{BB962C8B-B14F-4D97-AF65-F5344CB8AC3E}">
        <p14:creationId xmlns:p14="http://schemas.microsoft.com/office/powerpoint/2010/main" val="287152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3416320"/>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Practical, but the hardware of the computer greatly affects the time needed</a:t>
            </a:r>
          </a:p>
          <a:p>
            <a:endParaRPr lang="en-US" sz="2400" dirty="0"/>
          </a:p>
          <a:p>
            <a:r>
              <a:rPr lang="en-US" sz="2400" dirty="0"/>
              <a:t>We need a way to measure running time that is independent from the hardware the computer has</a:t>
            </a:r>
          </a:p>
        </p:txBody>
      </p:sp>
    </p:spTree>
    <p:extLst>
      <p:ext uri="{BB962C8B-B14F-4D97-AF65-F5344CB8AC3E}">
        <p14:creationId xmlns:p14="http://schemas.microsoft.com/office/powerpoint/2010/main" val="319046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Tree>
    <p:extLst>
      <p:ext uri="{BB962C8B-B14F-4D97-AF65-F5344CB8AC3E}">
        <p14:creationId xmlns:p14="http://schemas.microsoft.com/office/powerpoint/2010/main" val="20024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Tree>
    <p:extLst>
      <p:ext uri="{BB962C8B-B14F-4D97-AF65-F5344CB8AC3E}">
        <p14:creationId xmlns:p14="http://schemas.microsoft.com/office/powerpoint/2010/main" val="422971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
        <p:nvSpPr>
          <p:cNvPr id="7" name="TextBox 6">
            <a:extLst>
              <a:ext uri="{FF2B5EF4-FFF2-40B4-BE49-F238E27FC236}">
                <a16:creationId xmlns:a16="http://schemas.microsoft.com/office/drawing/2014/main" id="{81A8B01A-520C-C536-2EB4-9CA0CD2FFCDB}"/>
              </a:ext>
            </a:extLst>
          </p:cNvPr>
          <p:cNvSpPr txBox="1"/>
          <p:nvPr/>
        </p:nvSpPr>
        <p:spPr>
          <a:xfrm>
            <a:off x="472592" y="5816786"/>
            <a:ext cx="10780515" cy="400110"/>
          </a:xfrm>
          <a:prstGeom prst="rect">
            <a:avLst/>
          </a:prstGeom>
          <a:noFill/>
        </p:spPr>
        <p:txBody>
          <a:bodyPr wrap="none" rtlCol="0">
            <a:spAutoFit/>
          </a:bodyPr>
          <a:lstStyle/>
          <a:p>
            <a:r>
              <a:rPr lang="en-US" sz="2000" dirty="0"/>
              <a:t>When we describe the running time of an algorithm, we will represent it using </a:t>
            </a:r>
            <a:r>
              <a:rPr lang="en-US" sz="2000" b="1" dirty="0"/>
              <a:t>Big-O Notation</a:t>
            </a:r>
          </a:p>
        </p:txBody>
      </p:sp>
    </p:spTree>
    <p:extLst>
      <p:ext uri="{BB962C8B-B14F-4D97-AF65-F5344CB8AC3E}">
        <p14:creationId xmlns:p14="http://schemas.microsoft.com/office/powerpoint/2010/main" val="34555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Tree>
    <p:extLst>
      <p:ext uri="{BB962C8B-B14F-4D97-AF65-F5344CB8AC3E}">
        <p14:creationId xmlns:p14="http://schemas.microsoft.com/office/powerpoint/2010/main" val="37226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465223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p:txBody>
      </p:sp>
      <p:sp>
        <p:nvSpPr>
          <p:cNvPr id="6" name="TextBox 5">
            <a:extLst>
              <a:ext uri="{FF2B5EF4-FFF2-40B4-BE49-F238E27FC236}">
                <a16:creationId xmlns:a16="http://schemas.microsoft.com/office/drawing/2014/main" id="{01185A83-081B-AB2B-6E3E-98D683FEEA7D}"/>
              </a:ext>
            </a:extLst>
          </p:cNvPr>
          <p:cNvSpPr txBox="1"/>
          <p:nvPr/>
        </p:nvSpPr>
        <p:spPr>
          <a:xfrm>
            <a:off x="6934200" y="1950422"/>
            <a:ext cx="2964316" cy="52322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p:txBody>
      </p:sp>
    </p:spTree>
    <p:extLst>
      <p:ext uri="{BB962C8B-B14F-4D97-AF65-F5344CB8AC3E}">
        <p14:creationId xmlns:p14="http://schemas.microsoft.com/office/powerpoint/2010/main" val="51613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p:txBody>
      </p:sp>
      <p:sp>
        <p:nvSpPr>
          <p:cNvPr id="6" name="TextBox 5">
            <a:extLst>
              <a:ext uri="{FF2B5EF4-FFF2-40B4-BE49-F238E27FC236}">
                <a16:creationId xmlns:a16="http://schemas.microsoft.com/office/drawing/2014/main" id="{01185A83-081B-AB2B-6E3E-98D683FEEA7D}"/>
              </a:ext>
            </a:extLst>
          </p:cNvPr>
          <p:cNvSpPr txBox="1"/>
          <p:nvPr/>
        </p:nvSpPr>
        <p:spPr>
          <a:xfrm>
            <a:off x="7010400" y="1905000"/>
            <a:ext cx="2964316" cy="138499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71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p:txBody>
      </p:sp>
      <p:sp>
        <p:nvSpPr>
          <p:cNvPr id="6" name="TextBox 5">
            <a:extLst>
              <a:ext uri="{FF2B5EF4-FFF2-40B4-BE49-F238E27FC236}">
                <a16:creationId xmlns:a16="http://schemas.microsoft.com/office/drawing/2014/main" id="{01185A83-081B-AB2B-6E3E-98D683FEEA7D}"/>
              </a:ext>
            </a:extLst>
          </p:cNvPr>
          <p:cNvSpPr txBox="1"/>
          <p:nvPr/>
        </p:nvSpPr>
        <p:spPr>
          <a:xfrm>
            <a:off x="7064148" y="1828800"/>
            <a:ext cx="2964316" cy="2246769"/>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166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0E9040D2-6EE8-F16B-EF30-4C0D630B6317}"/>
              </a:ext>
            </a:extLst>
          </p:cNvPr>
          <p:cNvSpPr txBox="1"/>
          <p:nvPr/>
        </p:nvSpPr>
        <p:spPr>
          <a:xfrm>
            <a:off x="1295400" y="1447800"/>
            <a:ext cx="5168403" cy="3416320"/>
          </a:xfrm>
          <a:prstGeom prst="rect">
            <a:avLst/>
          </a:prstGeom>
          <a:noFill/>
        </p:spPr>
        <p:txBody>
          <a:bodyPr wrap="none" rtlCol="0">
            <a:spAutoFit/>
          </a:bodyPr>
          <a:lstStyle/>
          <a:p>
            <a:r>
              <a:rPr lang="en-US" sz="2400" dirty="0"/>
              <a:t>No Lab next week</a:t>
            </a:r>
          </a:p>
          <a:p>
            <a:endParaRPr lang="en-US" sz="2400" dirty="0"/>
          </a:p>
          <a:p>
            <a:r>
              <a:rPr lang="en-US" sz="2400" dirty="0"/>
              <a:t>Midterm Exam Wednesday</a:t>
            </a:r>
          </a:p>
          <a:p>
            <a:endParaRPr lang="en-US" sz="2400" dirty="0"/>
          </a:p>
          <a:p>
            <a:endParaRPr lang="en-US" sz="2400" dirty="0"/>
          </a:p>
          <a:p>
            <a:r>
              <a:rPr lang="en-US" sz="2400" dirty="0"/>
              <a:t>Program 2 due </a:t>
            </a:r>
            <a:r>
              <a:rPr lang="en-US" sz="2400" b="1" dirty="0"/>
              <a:t>Friday</a:t>
            </a:r>
            <a:r>
              <a:rPr lang="en-US" sz="2400" dirty="0"/>
              <a:t> 3/10 @ 11:59</a:t>
            </a:r>
          </a:p>
          <a:p>
            <a:endParaRPr lang="en-US" sz="2400" dirty="0"/>
          </a:p>
          <a:p>
            <a:endParaRPr lang="en-US" sz="2400" dirty="0"/>
          </a:p>
          <a:p>
            <a:endParaRPr lang="en-US" sz="2400" dirty="0"/>
          </a:p>
        </p:txBody>
      </p:sp>
      <p:sp>
        <p:nvSpPr>
          <p:cNvPr id="2" name="TextBox 1">
            <a:extLst>
              <a:ext uri="{FF2B5EF4-FFF2-40B4-BE49-F238E27FC236}">
                <a16:creationId xmlns:a16="http://schemas.microsoft.com/office/drawing/2014/main" id="{6A08CD76-2544-C4CA-D8E0-C7BA67CD14BA}"/>
              </a:ext>
            </a:extLst>
          </p:cNvPr>
          <p:cNvSpPr txBox="1"/>
          <p:nvPr/>
        </p:nvSpPr>
        <p:spPr>
          <a:xfrm>
            <a:off x="76200" y="76200"/>
            <a:ext cx="2411238" cy="461665"/>
          </a:xfrm>
          <a:prstGeom prst="rect">
            <a:avLst/>
          </a:prstGeom>
          <a:noFill/>
        </p:spPr>
        <p:txBody>
          <a:bodyPr wrap="none" rtlCol="0">
            <a:spAutoFit/>
          </a:bodyPr>
          <a:lstStyle/>
          <a:p>
            <a:r>
              <a:rPr lang="en-US" sz="2400" dirty="0"/>
              <a:t>Announcements</a:t>
            </a:r>
          </a:p>
        </p:txBody>
      </p:sp>
    </p:spTree>
    <p:extLst>
      <p:ext uri="{BB962C8B-B14F-4D97-AF65-F5344CB8AC3E}">
        <p14:creationId xmlns:p14="http://schemas.microsoft.com/office/powerpoint/2010/main" val="4100659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2964316" cy="3108543"/>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3798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Calling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4793116"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effectLst/>
                <a:latin typeface="Consolas" panose="020B0609020204030204" pitchFamily="49" charset="0"/>
              </a:rPr>
              <a:t>e.print2Darray(array);</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2468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Calling a method</a:t>
            </a:r>
          </a:p>
          <a:p>
            <a:pPr marL="285750" indent="-285750">
              <a:buFont typeface="Arial" panose="020B0604020202020204" pitchFamily="34" charset="0"/>
              <a:buChar char="•"/>
            </a:pPr>
            <a:r>
              <a:rPr lang="en-US" sz="2400" dirty="0"/>
              <a:t>Returning from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793116" cy="440120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effectLst/>
                <a:latin typeface="Consolas" panose="020B0609020204030204" pitchFamily="49" charset="0"/>
              </a:rPr>
              <a:t>e.print2Darray(array);</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369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677656"/>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Calling a method</a:t>
            </a:r>
          </a:p>
          <a:p>
            <a:pPr marL="285750" indent="-285750">
              <a:buFont typeface="Arial" panose="020B0604020202020204" pitchFamily="34" charset="0"/>
              <a:buChar char="•"/>
            </a:pPr>
            <a:r>
              <a:rPr lang="en-US" sz="2400" dirty="0"/>
              <a:t>Returning from a method</a:t>
            </a:r>
          </a:p>
          <a:p>
            <a:pPr marL="285750" indent="-285750">
              <a:buFont typeface="Arial" panose="020B0604020202020204" pitchFamily="34" charset="0"/>
              <a:buChar char="•"/>
            </a:pPr>
            <a:r>
              <a:rPr lang="en-US" sz="2400" dirty="0"/>
              <a:t>Printing out a value</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953000" cy="440120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effectLst/>
                <a:latin typeface="Consolas" panose="020B0609020204030204" pitchFamily="49" charset="0"/>
              </a:rPr>
              <a:t>e.print2Darray(array);</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r>
              <a:rPr lang="en-US" sz="2800" dirty="0" err="1">
                <a:solidFill>
                  <a:srgbClr val="000000"/>
                </a:solidFill>
                <a:effectLst/>
                <a:latin typeface="Consolas" panose="020B0609020204030204" pitchFamily="49" charset="0"/>
              </a:rPr>
              <a:t>System.out.println</a:t>
            </a:r>
            <a:r>
              <a:rPr lang="en-US" sz="2800" dirty="0">
                <a:solidFill>
                  <a:srgbClr val="000000"/>
                </a:solidFill>
                <a:effectLst/>
                <a:latin typeface="Consolas" panose="020B0609020204030204" pitchFamily="49" charset="0"/>
              </a:rPr>
              <a:t>(“Hi”)</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302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43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533400" y="4876800"/>
            <a:ext cx="9411551" cy="461665"/>
          </a:xfrm>
          <a:prstGeom prst="rect">
            <a:avLst/>
          </a:prstGeom>
          <a:noFill/>
        </p:spPr>
        <p:txBody>
          <a:bodyPr wrap="none" rtlCol="0">
            <a:spAutoFit/>
          </a:bodyPr>
          <a:lstStyle/>
          <a:p>
            <a:r>
              <a:rPr lang="en-US" sz="2400" dirty="0"/>
              <a:t>The number of operations this algorithm executes varies </a:t>
            </a:r>
            <a:r>
              <a:rPr lang="en-US" sz="2400" dirty="0">
                <a:highlight>
                  <a:srgbClr val="00FF00"/>
                </a:highlight>
              </a:rPr>
              <a:t>because…</a:t>
            </a:r>
          </a:p>
        </p:txBody>
      </p:sp>
    </p:spTree>
    <p:extLst>
      <p:ext uri="{BB962C8B-B14F-4D97-AF65-F5344CB8AC3E}">
        <p14:creationId xmlns:p14="http://schemas.microsoft.com/office/powerpoint/2010/main" val="262519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234545" y="4549068"/>
            <a:ext cx="11968341" cy="584775"/>
          </a:xfrm>
          <a:prstGeom prst="rect">
            <a:avLst/>
          </a:prstGeom>
          <a:noFill/>
        </p:spPr>
        <p:txBody>
          <a:bodyPr wrap="none" rtlCol="0">
            <a:spAutoFit/>
          </a:bodyPr>
          <a:lstStyle/>
          <a:p>
            <a:r>
              <a:rPr lang="en-US" sz="2400" dirty="0"/>
              <a:t>The number of operations this algorithm executes varies </a:t>
            </a:r>
            <a:r>
              <a:rPr lang="en-US" sz="32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rPr>
              <a:t> will be at different locations</a:t>
            </a:r>
          </a:p>
        </p:txBody>
      </p:sp>
    </p:spTree>
    <p:extLst>
      <p:ext uri="{BB962C8B-B14F-4D97-AF65-F5344CB8AC3E}">
        <p14:creationId xmlns:p14="http://schemas.microsoft.com/office/powerpoint/2010/main" val="2484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8E78F6-CA83-2C78-107F-C6B4F3A6E2A5}"/>
                  </a:ext>
                </a:extLst>
              </p14:cNvPr>
              <p14:cNvContentPartPr/>
              <p14:nvPr/>
            </p14:nvContentPartPr>
            <p14:xfrm>
              <a:off x="2971466" y="1158853"/>
              <a:ext cx="3232440" cy="50400"/>
            </p14:xfrm>
          </p:contentPart>
        </mc:Choice>
        <mc:Fallback xmlns="">
          <p:pic>
            <p:nvPicPr>
              <p:cNvPr id="8" name="Ink 7">
                <a:extLst>
                  <a:ext uri="{FF2B5EF4-FFF2-40B4-BE49-F238E27FC236}">
                    <a16:creationId xmlns:a16="http://schemas.microsoft.com/office/drawing/2014/main" id="{2B8E78F6-CA83-2C78-107F-C6B4F3A6E2A5}"/>
                  </a:ext>
                </a:extLst>
              </p:cNvPr>
              <p:cNvPicPr/>
              <p:nvPr/>
            </p:nvPicPr>
            <p:blipFill>
              <a:blip r:embed="rId4"/>
              <a:stretch>
                <a:fillRect/>
              </a:stretch>
            </p:blipFill>
            <p:spPr>
              <a:xfrm>
                <a:off x="2881466" y="978853"/>
                <a:ext cx="3412080" cy="410040"/>
              </a:xfrm>
              <a:prstGeom prst="rect">
                <a:avLst/>
              </a:prstGeom>
            </p:spPr>
          </p:pic>
        </mc:Fallback>
      </mc:AlternateContent>
      <p:sp>
        <p:nvSpPr>
          <p:cNvPr id="11" name="TextBox 10">
            <a:extLst>
              <a:ext uri="{FF2B5EF4-FFF2-40B4-BE49-F238E27FC236}">
                <a16:creationId xmlns:a16="http://schemas.microsoft.com/office/drawing/2014/main" id="{7A682273-9C79-05D7-18F4-27A5813DD8B8}"/>
              </a:ext>
            </a:extLst>
          </p:cNvPr>
          <p:cNvSpPr txBox="1"/>
          <p:nvPr/>
        </p:nvSpPr>
        <p:spPr>
          <a:xfrm>
            <a:off x="214975" y="4849765"/>
            <a:ext cx="11731097" cy="400110"/>
          </a:xfrm>
          <a:prstGeom prst="rect">
            <a:avLst/>
          </a:prstGeom>
          <a:noFill/>
        </p:spPr>
        <p:txBody>
          <a:bodyPr wrap="none" rtlCol="0">
            <a:spAutoFit/>
          </a:bodyPr>
          <a:lstStyle/>
          <a:p>
            <a:r>
              <a:rPr lang="en-US" sz="2000" dirty="0"/>
              <a:t>This is a </a:t>
            </a:r>
            <a:r>
              <a:rPr lang="en-US" sz="2000" b="1" dirty="0"/>
              <a:t>primitive operation</a:t>
            </a:r>
            <a:r>
              <a:rPr lang="en-US" sz="2000" dirty="0"/>
              <a:t>, lets count how many times this operation is executed given some input </a:t>
            </a:r>
          </a:p>
        </p:txBody>
      </p:sp>
    </p:spTree>
    <p:extLst>
      <p:ext uri="{BB962C8B-B14F-4D97-AF65-F5344CB8AC3E}">
        <p14:creationId xmlns:p14="http://schemas.microsoft.com/office/powerpoint/2010/main" val="385770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4681198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Tree>
    <p:extLst>
      <p:ext uri="{BB962C8B-B14F-4D97-AF65-F5344CB8AC3E}">
        <p14:creationId xmlns:p14="http://schemas.microsoft.com/office/powerpoint/2010/main" val="128170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462643" y="5696862"/>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84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Tree>
    <p:extLst>
      <p:ext uri="{BB962C8B-B14F-4D97-AF65-F5344CB8AC3E}">
        <p14:creationId xmlns:p14="http://schemas.microsoft.com/office/powerpoint/2010/main" val="82099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30567780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12954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68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02988998"/>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1336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7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12818506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95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846575065"/>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0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10" name="Right Brace 9">
            <a:extLst>
              <a:ext uri="{FF2B5EF4-FFF2-40B4-BE49-F238E27FC236}">
                <a16:creationId xmlns:a16="http://schemas.microsoft.com/office/drawing/2014/main" id="{4E670AAB-CA4F-D07A-FA0D-D854C1F633DF}"/>
              </a:ext>
            </a:extLst>
          </p:cNvPr>
          <p:cNvSpPr/>
          <p:nvPr/>
        </p:nvSpPr>
        <p:spPr>
          <a:xfrm rot="5400000">
            <a:off x="1750060" y="4147183"/>
            <a:ext cx="386080" cy="3429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EC724CA0-3D27-F40D-BC51-1C37AD5B6074}"/>
              </a:ext>
            </a:extLst>
          </p:cNvPr>
          <p:cNvSpPr txBox="1"/>
          <p:nvPr/>
        </p:nvSpPr>
        <p:spPr>
          <a:xfrm>
            <a:off x="1270907" y="6041116"/>
            <a:ext cx="5378395" cy="369332"/>
          </a:xfrm>
          <a:prstGeom prst="rect">
            <a:avLst/>
          </a:prstGeom>
          <a:noFill/>
        </p:spPr>
        <p:txBody>
          <a:bodyPr wrap="none" rtlCol="0">
            <a:spAutoFit/>
          </a:bodyPr>
          <a:lstStyle/>
          <a:p>
            <a:r>
              <a:rPr lang="en-US" b="1" dirty="0"/>
              <a:t>4 operations (5 operations including the return)</a:t>
            </a:r>
          </a:p>
        </p:txBody>
      </p:sp>
    </p:spTree>
    <p:extLst>
      <p:ext uri="{BB962C8B-B14F-4D97-AF65-F5344CB8AC3E}">
        <p14:creationId xmlns:p14="http://schemas.microsoft.com/office/powerpoint/2010/main" val="206397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12954568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475084"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44929" y="5842157"/>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363611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4</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681478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3382084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292341"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1	1</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92131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Tree>
    <p:extLst>
      <p:ext uri="{BB962C8B-B14F-4D97-AF65-F5344CB8AC3E}">
        <p14:creationId xmlns:p14="http://schemas.microsoft.com/office/powerpoint/2010/main" val="612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Tree>
    <p:extLst>
      <p:ext uri="{BB962C8B-B14F-4D97-AF65-F5344CB8AC3E}">
        <p14:creationId xmlns:p14="http://schemas.microsoft.com/office/powerpoint/2010/main" val="78017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spTree>
    <p:extLst>
      <p:ext uri="{BB962C8B-B14F-4D97-AF65-F5344CB8AC3E}">
        <p14:creationId xmlns:p14="http://schemas.microsoft.com/office/powerpoint/2010/main" val="143540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cxnSp>
        <p:nvCxnSpPr>
          <p:cNvPr id="7" name="Straight Connector 6">
            <a:extLst>
              <a:ext uri="{FF2B5EF4-FFF2-40B4-BE49-F238E27FC236}">
                <a16:creationId xmlns:a16="http://schemas.microsoft.com/office/drawing/2014/main" id="{45D19D0D-50F2-3B8D-22BE-67AE317F2626}"/>
              </a:ext>
            </a:extLst>
          </p:cNvPr>
          <p:cNvCxnSpPr>
            <a:cxnSpLocks/>
          </p:cNvCxnSpPr>
          <p:nvPr/>
        </p:nvCxnSpPr>
        <p:spPr>
          <a:xfrm>
            <a:off x="1447800" y="2514600"/>
            <a:ext cx="7543800" cy="0"/>
          </a:xfrm>
          <a:prstGeom prst="line">
            <a:avLst/>
          </a:prstGeom>
          <a:ln w="57150">
            <a:solidFill>
              <a:srgbClr val="FB75FB"/>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CB1BB6-BBAE-0AC0-FDF2-01E3E9F7BB61}"/>
              </a:ext>
            </a:extLst>
          </p:cNvPr>
          <p:cNvSpPr txBox="1"/>
          <p:nvPr/>
        </p:nvSpPr>
        <p:spPr>
          <a:xfrm>
            <a:off x="9399425" y="3626304"/>
            <a:ext cx="1524776" cy="523220"/>
          </a:xfrm>
          <a:prstGeom prst="rect">
            <a:avLst/>
          </a:prstGeom>
          <a:noFill/>
        </p:spPr>
        <p:txBody>
          <a:bodyPr wrap="none" rtlCol="0">
            <a:spAutoFit/>
          </a:bodyPr>
          <a:lstStyle/>
          <a:p>
            <a:r>
              <a:rPr lang="en-US" sz="2800" dirty="0">
                <a:solidFill>
                  <a:srgbClr val="FB75FB"/>
                </a:solidFill>
              </a:rPr>
              <a:t>Average</a:t>
            </a:r>
          </a:p>
        </p:txBody>
      </p:sp>
    </p:spTree>
    <p:extLst>
      <p:ext uri="{BB962C8B-B14F-4D97-AF65-F5344CB8AC3E}">
        <p14:creationId xmlns:p14="http://schemas.microsoft.com/office/powerpoint/2010/main" val="295320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1" name="Picture 20">
            <a:extLst>
              <a:ext uri="{FF2B5EF4-FFF2-40B4-BE49-F238E27FC236}">
                <a16:creationId xmlns:a16="http://schemas.microsoft.com/office/drawing/2014/main" id="{A926A65A-4AB4-6D3B-1E1B-EF7275492A63}"/>
              </a:ext>
            </a:extLst>
          </p:cNvPr>
          <p:cNvPicPr>
            <a:picLocks noChangeAspect="1"/>
          </p:cNvPicPr>
          <p:nvPr/>
        </p:nvPicPr>
        <p:blipFill>
          <a:blip r:embed="rId3"/>
          <a:stretch>
            <a:fillRect/>
          </a:stretch>
        </p:blipFill>
        <p:spPr>
          <a:xfrm>
            <a:off x="2133600" y="152400"/>
            <a:ext cx="7712529" cy="3886200"/>
          </a:xfrm>
          <a:prstGeom prst="rect">
            <a:avLst/>
          </a:prstGeom>
          <a:ln w="38100">
            <a:solidFill>
              <a:schemeClr val="tx1"/>
            </a:solidFill>
          </a:ln>
        </p:spPr>
      </p:pic>
      <p:sp>
        <p:nvSpPr>
          <p:cNvPr id="23" name="TextBox 22">
            <a:extLst>
              <a:ext uri="{FF2B5EF4-FFF2-40B4-BE49-F238E27FC236}">
                <a16:creationId xmlns:a16="http://schemas.microsoft.com/office/drawing/2014/main" id="{C4BA1D2C-BABA-E036-1241-5FFF45DF8010}"/>
              </a:ext>
            </a:extLst>
          </p:cNvPr>
          <p:cNvSpPr txBox="1"/>
          <p:nvPr/>
        </p:nvSpPr>
        <p:spPr>
          <a:xfrm>
            <a:off x="685800" y="4648200"/>
            <a:ext cx="9525000" cy="830997"/>
          </a:xfrm>
          <a:prstGeom prst="rect">
            <a:avLst/>
          </a:prstGeom>
          <a:noFill/>
        </p:spPr>
        <p:txBody>
          <a:bodyPr wrap="square" rtlCol="0">
            <a:spAutoFit/>
          </a:bodyPr>
          <a:lstStyle/>
          <a:p>
            <a:r>
              <a:rPr lang="en-US" sz="2400" dirty="0"/>
              <a:t>In computer science (and this class in particular), we will be focusing on stating running time in terms of </a:t>
            </a:r>
            <a:r>
              <a:rPr lang="en-US" sz="2400" b="1" dirty="0"/>
              <a:t>worst-case scenario</a:t>
            </a:r>
          </a:p>
        </p:txBody>
      </p:sp>
    </p:spTree>
    <p:extLst>
      <p:ext uri="{BB962C8B-B14F-4D97-AF65-F5344CB8AC3E}">
        <p14:creationId xmlns:p14="http://schemas.microsoft.com/office/powerpoint/2010/main" val="8627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6" name="TextBox 5">
            <a:extLst>
              <a:ext uri="{FF2B5EF4-FFF2-40B4-BE49-F238E27FC236}">
                <a16:creationId xmlns:a16="http://schemas.microsoft.com/office/drawing/2014/main" id="{8D971200-69ED-3BEA-28E1-22C5F317E76B}"/>
              </a:ext>
            </a:extLst>
          </p:cNvPr>
          <p:cNvSpPr txBox="1"/>
          <p:nvPr/>
        </p:nvSpPr>
        <p:spPr>
          <a:xfrm>
            <a:off x="609600" y="3886200"/>
            <a:ext cx="8229600" cy="1938992"/>
          </a:xfrm>
          <a:prstGeom prst="rect">
            <a:avLst/>
          </a:prstGeom>
          <a:noFill/>
        </p:spPr>
        <p:txBody>
          <a:bodyPr wrap="square" rtlCol="0">
            <a:spAutoFit/>
          </a:bodyPr>
          <a:lstStyle/>
          <a:p>
            <a:r>
              <a:rPr lang="en-US" sz="2400" dirty="0"/>
              <a:t>To compute the running time of this algorithm, we will go line-by-line and state the running time of each operation (worst-case scenario)</a:t>
            </a:r>
          </a:p>
          <a:p>
            <a:endParaRPr lang="en-US" sz="2400" dirty="0"/>
          </a:p>
          <a:p>
            <a:r>
              <a:rPr lang="en-US" sz="2400" dirty="0"/>
              <a:t>At the end, add everything up to get the total running time</a:t>
            </a:r>
          </a:p>
        </p:txBody>
      </p:sp>
    </p:spTree>
    <p:extLst>
      <p:ext uri="{BB962C8B-B14F-4D97-AF65-F5344CB8AC3E}">
        <p14:creationId xmlns:p14="http://schemas.microsoft.com/office/powerpoint/2010/main" val="361446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99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0DB62D-9F0E-B92A-62DB-5793024CF555}"/>
              </a:ext>
            </a:extLst>
          </p:cNvPr>
          <p:cNvSpPr txBox="1"/>
          <p:nvPr/>
        </p:nvSpPr>
        <p:spPr>
          <a:xfrm>
            <a:off x="650537" y="4282303"/>
            <a:ext cx="10047943" cy="461665"/>
          </a:xfrm>
          <a:prstGeom prst="rect">
            <a:avLst/>
          </a:prstGeom>
          <a:noFill/>
        </p:spPr>
        <p:txBody>
          <a:bodyPr wrap="none" rtlCol="0">
            <a:spAutoFit/>
          </a:bodyPr>
          <a:lstStyle/>
          <a:p>
            <a:r>
              <a:rPr lang="en-US" sz="2400" dirty="0"/>
              <a:t>Worse case scenario, this for loop will run N times (N = size of the array)</a:t>
            </a:r>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Tree>
    <p:extLst>
      <p:ext uri="{BB962C8B-B14F-4D97-AF65-F5344CB8AC3E}">
        <p14:creationId xmlns:p14="http://schemas.microsoft.com/office/powerpoint/2010/main" val="4006207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721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0" name="TextBox 9">
            <a:extLst>
              <a:ext uri="{FF2B5EF4-FFF2-40B4-BE49-F238E27FC236}">
                <a16:creationId xmlns:a16="http://schemas.microsoft.com/office/drawing/2014/main" id="{96B6D776-6E09-8525-FEBD-41A2ECCEE33B}"/>
              </a:ext>
            </a:extLst>
          </p:cNvPr>
          <p:cNvSpPr txBox="1"/>
          <p:nvPr/>
        </p:nvSpPr>
        <p:spPr>
          <a:xfrm>
            <a:off x="457200" y="4334560"/>
            <a:ext cx="10458312" cy="523220"/>
          </a:xfrm>
          <a:prstGeom prst="rect">
            <a:avLst/>
          </a:prstGeom>
          <a:noFill/>
        </p:spPr>
        <p:txBody>
          <a:bodyPr wrap="none" rtlCol="0">
            <a:spAutoFit/>
          </a:bodyPr>
          <a:lstStyle/>
          <a:p>
            <a:r>
              <a:rPr lang="en-US" sz="2800" dirty="0"/>
              <a:t>This is a primitive operation, so it will always run in constant time</a:t>
            </a:r>
          </a:p>
        </p:txBody>
      </p:sp>
    </p:spTree>
    <p:extLst>
      <p:ext uri="{BB962C8B-B14F-4D97-AF65-F5344CB8AC3E}">
        <p14:creationId xmlns:p14="http://schemas.microsoft.com/office/powerpoint/2010/main" val="235367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53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08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Tree>
    <p:extLst>
      <p:ext uri="{BB962C8B-B14F-4D97-AF65-F5344CB8AC3E}">
        <p14:creationId xmlns:p14="http://schemas.microsoft.com/office/powerpoint/2010/main" val="2938608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Tree>
    <p:extLst>
      <p:ext uri="{BB962C8B-B14F-4D97-AF65-F5344CB8AC3E}">
        <p14:creationId xmlns:p14="http://schemas.microsoft.com/office/powerpoint/2010/main" val="952294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6731689" y="1163793"/>
            <a:ext cx="387325" cy="9906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F5B6F40-C013-FD64-D459-9727DCA8F256}"/>
              </a:ext>
            </a:extLst>
          </p:cNvPr>
          <p:cNvSpPr txBox="1"/>
          <p:nvPr/>
        </p:nvSpPr>
        <p:spPr>
          <a:xfrm>
            <a:off x="7334250" y="1554228"/>
            <a:ext cx="4109752" cy="1200329"/>
          </a:xfrm>
          <a:prstGeom prst="rect">
            <a:avLst/>
          </a:prstGeom>
          <a:noFill/>
        </p:spPr>
        <p:txBody>
          <a:bodyPr wrap="square" rtlCol="0">
            <a:spAutoFit/>
          </a:bodyPr>
          <a:lstStyle/>
          <a:p>
            <a:r>
              <a:rPr lang="en-US" dirty="0"/>
              <a:t>This whole block consists of only primitive operation, so we will group everything together and call it one single primitive operation</a:t>
            </a:r>
          </a:p>
        </p:txBody>
      </p:sp>
    </p:spTree>
    <p:extLst>
      <p:ext uri="{BB962C8B-B14F-4D97-AF65-F5344CB8AC3E}">
        <p14:creationId xmlns:p14="http://schemas.microsoft.com/office/powerpoint/2010/main" val="835829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3D0CC464-195B-08B1-3EE3-D9A6B85C8E6D}"/>
              </a:ext>
            </a:extLst>
          </p:cNvPr>
          <p:cNvSpPr txBox="1"/>
          <p:nvPr/>
        </p:nvSpPr>
        <p:spPr>
          <a:xfrm>
            <a:off x="311996" y="4071479"/>
            <a:ext cx="3847528" cy="523220"/>
          </a:xfrm>
          <a:prstGeom prst="rect">
            <a:avLst/>
          </a:prstGeom>
          <a:noFill/>
        </p:spPr>
        <p:txBody>
          <a:bodyPr wrap="none" rtlCol="0">
            <a:spAutoFit/>
          </a:bodyPr>
          <a:lstStyle/>
          <a:p>
            <a:r>
              <a:rPr lang="en-US" sz="2800" b="1" dirty="0"/>
              <a:t>Total Running Time =</a:t>
            </a:r>
          </a:p>
        </p:txBody>
      </p:sp>
    </p:spTree>
    <p:extLst>
      <p:ext uri="{BB962C8B-B14F-4D97-AF65-F5344CB8AC3E}">
        <p14:creationId xmlns:p14="http://schemas.microsoft.com/office/powerpoint/2010/main" val="2766496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553123" cy="523220"/>
          </a:xfrm>
          <a:prstGeom prst="rect">
            <a:avLst/>
          </a:prstGeom>
          <a:noFill/>
        </p:spPr>
        <p:txBody>
          <a:bodyPr wrap="none" rtlCol="0">
            <a:spAutoFit/>
          </a:bodyPr>
          <a:lstStyle/>
          <a:p>
            <a:r>
              <a:rPr lang="en-US" sz="2800" b="1" dirty="0"/>
              <a:t>Total Running Time = N * 1 + 1  </a:t>
            </a:r>
          </a:p>
        </p:txBody>
      </p:sp>
      <p:sp>
        <p:nvSpPr>
          <p:cNvPr id="9" name="Right Brace 8">
            <a:extLst>
              <a:ext uri="{FF2B5EF4-FFF2-40B4-BE49-F238E27FC236}">
                <a16:creationId xmlns:a16="http://schemas.microsoft.com/office/drawing/2014/main" id="{CC7763A5-57E0-C834-F832-8CFBE4157C9B}"/>
              </a:ext>
            </a:extLst>
          </p:cNvPr>
          <p:cNvSpPr/>
          <p:nvPr/>
        </p:nvSpPr>
        <p:spPr>
          <a:xfrm rot="5400000">
            <a:off x="4288652" y="4553877"/>
            <a:ext cx="6096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F34EA6F-5ABE-8158-B35E-53079DC9DBF5}"/>
              </a:ext>
            </a:extLst>
          </p:cNvPr>
          <p:cNvSpPr txBox="1"/>
          <p:nvPr/>
        </p:nvSpPr>
        <p:spPr>
          <a:xfrm>
            <a:off x="1393753" y="5214876"/>
            <a:ext cx="10062593" cy="830997"/>
          </a:xfrm>
          <a:prstGeom prst="rect">
            <a:avLst/>
          </a:prstGeom>
          <a:noFill/>
        </p:spPr>
        <p:txBody>
          <a:bodyPr wrap="square" rtlCol="0">
            <a:spAutoFit/>
          </a:bodyPr>
          <a:lstStyle/>
          <a:p>
            <a:r>
              <a:rPr lang="en-US" sz="2400" dirty="0"/>
              <a:t>The if statement is inside the for loop, so we must multiply it by N (number of time the for loop runs)</a:t>
            </a:r>
          </a:p>
        </p:txBody>
      </p:sp>
    </p:spTree>
    <p:extLst>
      <p:ext uri="{BB962C8B-B14F-4D97-AF65-F5344CB8AC3E}">
        <p14:creationId xmlns:p14="http://schemas.microsoft.com/office/powerpoint/2010/main" val="423740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Tree>
    <p:extLst>
      <p:ext uri="{BB962C8B-B14F-4D97-AF65-F5344CB8AC3E}">
        <p14:creationId xmlns:p14="http://schemas.microsoft.com/office/powerpoint/2010/main" val="3055345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3" y="4749772"/>
            <a:ext cx="6127296" cy="646331"/>
          </a:xfrm>
          <a:prstGeom prst="rect">
            <a:avLst/>
          </a:prstGeom>
          <a:noFill/>
        </p:spPr>
        <p:txBody>
          <a:bodyPr wrap="square">
            <a:spAutoFit/>
          </a:bodyPr>
          <a:lstStyle/>
          <a:p>
            <a:r>
              <a:rPr lang="en-US" sz="3600" b="1" dirty="0">
                <a:solidFill>
                  <a:srgbClr val="FF0000"/>
                </a:solidFill>
              </a:rPr>
              <a:t>O(N + 1 )</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6" y="5261053"/>
                <a:ext cx="649080" cy="519120"/>
              </a:xfrm>
              <a:prstGeom prst="rect">
                <a:avLst/>
              </a:prstGeom>
            </p:spPr>
          </p:pic>
        </mc:Fallback>
      </mc:AlternateContent>
      <p:sp>
        <p:nvSpPr>
          <p:cNvPr id="18" name="TextBox 17">
            <a:extLst>
              <a:ext uri="{FF2B5EF4-FFF2-40B4-BE49-F238E27FC236}">
                <a16:creationId xmlns:a16="http://schemas.microsoft.com/office/drawing/2014/main" id="{FAE22D7C-2B76-A68D-7B75-C37DB13BF4B2}"/>
              </a:ext>
            </a:extLst>
          </p:cNvPr>
          <p:cNvSpPr txBox="1"/>
          <p:nvPr/>
        </p:nvSpPr>
        <p:spPr>
          <a:xfrm>
            <a:off x="6669002" y="4740917"/>
            <a:ext cx="4940728" cy="954107"/>
          </a:xfrm>
          <a:prstGeom prst="rect">
            <a:avLst/>
          </a:prstGeom>
          <a:noFill/>
        </p:spPr>
        <p:txBody>
          <a:bodyPr wrap="square" rtlCol="0">
            <a:spAutoFit/>
          </a:bodyPr>
          <a:lstStyle/>
          <a:p>
            <a:r>
              <a:rPr lang="en-US" sz="2800" dirty="0"/>
              <a:t>Big-O = Running Time in terms of worst-case scenario</a:t>
            </a:r>
          </a:p>
        </p:txBody>
      </p:sp>
    </p:spTree>
    <p:extLst>
      <p:ext uri="{BB962C8B-B14F-4D97-AF65-F5344CB8AC3E}">
        <p14:creationId xmlns:p14="http://schemas.microsoft.com/office/powerpoint/2010/main" val="920201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2" y="4749772"/>
            <a:ext cx="8001147" cy="646331"/>
          </a:xfrm>
          <a:prstGeom prst="rect">
            <a:avLst/>
          </a:prstGeom>
          <a:noFill/>
        </p:spPr>
        <p:txBody>
          <a:bodyPr wrap="square">
            <a:spAutoFit/>
          </a:bodyPr>
          <a:lstStyle/>
          <a:p>
            <a:r>
              <a:rPr lang="en-US" sz="3600" b="1" dirty="0">
                <a:solidFill>
                  <a:srgbClr val="FF0000"/>
                </a:solidFill>
              </a:rPr>
              <a:t>O(N + 1 )   where N = Size of Array</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4" y="5261050"/>
                <a:ext cx="649085" cy="519126"/>
              </a:xfrm>
              <a:prstGeom prst="rect">
                <a:avLst/>
              </a:prstGeom>
            </p:spPr>
          </p:pic>
        </mc:Fallback>
      </mc:AlternateContent>
    </p:spTree>
    <p:extLst>
      <p:ext uri="{BB962C8B-B14F-4D97-AF65-F5344CB8AC3E}">
        <p14:creationId xmlns:p14="http://schemas.microsoft.com/office/powerpoint/2010/main" val="229201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chemeClr val="tx1"/>
                </a:solidFill>
                <a:effectLst/>
                <a:latin typeface="Consolas" panose="020B0609020204030204" pitchFamily="49" charset="0"/>
              </a:rPr>
              <a:t>ƒ</a:t>
            </a:r>
            <a:r>
              <a:rPr lang="en-US" sz="4000" dirty="0">
                <a:latin typeface="Consolas" panose="020B0609020204030204" pitchFamily="49" charset="0"/>
              </a:rPr>
              <a:t>(n)</a:t>
            </a:r>
            <a:r>
              <a:rPr lang="en-US" sz="4000" b="0" i="0" dirty="0">
                <a:solidFill>
                  <a:srgbClr val="4D5156"/>
                </a:solidFill>
                <a:effectLst/>
                <a:latin typeface="Roboto" panose="02000000000000000000" pitchFamily="2" charset="0"/>
              </a:rPr>
              <a:t> </a:t>
            </a:r>
            <a:r>
              <a:rPr lang="en-US" sz="4000" dirty="0">
                <a:latin typeface="+mn-lt"/>
              </a:rPr>
              <a:t>≤</a:t>
            </a:r>
            <a:r>
              <a:rPr lang="en-US" sz="4000" dirty="0">
                <a:latin typeface="Consolas" panose="020B0609020204030204" pitchFamily="49" charset="0"/>
              </a:rPr>
              <a:t> c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g(n)</a:t>
            </a:r>
            <a:r>
              <a:rPr lang="en-US" sz="4000" dirty="0"/>
              <a:t>,  for all </a:t>
            </a:r>
            <a:r>
              <a:rPr lang="en-US" sz="4000" dirty="0">
                <a:latin typeface="Consolas" panose="020B0609020204030204" pitchFamily="49" charset="0"/>
              </a:rPr>
              <a:t>n ≥ n</a:t>
            </a:r>
            <a:r>
              <a:rPr lang="en-US" sz="4000" baseline="-25000" dirty="0">
                <a:latin typeface="Consolas" panose="020B0609020204030204" pitchFamily="49" charset="0"/>
              </a:rPr>
              <a:t>0</a:t>
            </a:r>
            <a:r>
              <a:rPr lang="en-US" sz="4000" dirty="0">
                <a:latin typeface="Consolas" panose="020B0609020204030204" pitchFamily="49" charset="0"/>
              </a:rPr>
              <a:t> </a:t>
            </a:r>
          </a:p>
        </p:txBody>
      </p:sp>
    </p:spTree>
    <p:extLst>
      <p:ext uri="{BB962C8B-B14F-4D97-AF65-F5344CB8AC3E}">
        <p14:creationId xmlns:p14="http://schemas.microsoft.com/office/powerpoint/2010/main" val="2088875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spTree>
    <p:extLst>
      <p:ext uri="{BB962C8B-B14F-4D97-AF65-F5344CB8AC3E}">
        <p14:creationId xmlns:p14="http://schemas.microsoft.com/office/powerpoint/2010/main" val="2164866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pic>
        <p:nvPicPr>
          <p:cNvPr id="7" name="Picture 6">
            <a:extLst>
              <a:ext uri="{FF2B5EF4-FFF2-40B4-BE49-F238E27FC236}">
                <a16:creationId xmlns:a16="http://schemas.microsoft.com/office/drawing/2014/main" id="{9C3F9914-0BC4-4FFD-7192-B069DA7A234C}"/>
              </a:ext>
            </a:extLst>
          </p:cNvPr>
          <p:cNvPicPr>
            <a:picLocks noChangeAspect="1"/>
          </p:cNvPicPr>
          <p:nvPr/>
        </p:nvPicPr>
        <p:blipFill>
          <a:blip r:embed="rId3"/>
          <a:stretch>
            <a:fillRect/>
          </a:stretch>
        </p:blipFill>
        <p:spPr>
          <a:xfrm>
            <a:off x="665336" y="3518353"/>
            <a:ext cx="3128717" cy="3263447"/>
          </a:xfrm>
          <a:prstGeom prst="rect">
            <a:avLst/>
          </a:prstGeom>
        </p:spPr>
      </p:pic>
      <p:sp>
        <p:nvSpPr>
          <p:cNvPr id="8" name="TextBox 7">
            <a:extLst>
              <a:ext uri="{FF2B5EF4-FFF2-40B4-BE49-F238E27FC236}">
                <a16:creationId xmlns:a16="http://schemas.microsoft.com/office/drawing/2014/main" id="{A6BB44BB-9553-2FCA-84B8-9C0E5CF236E8}"/>
              </a:ext>
            </a:extLst>
          </p:cNvPr>
          <p:cNvSpPr txBox="1"/>
          <p:nvPr/>
        </p:nvSpPr>
        <p:spPr>
          <a:xfrm rot="19133169">
            <a:off x="2550803" y="3903018"/>
            <a:ext cx="691215" cy="369332"/>
          </a:xfrm>
          <a:prstGeom prst="rect">
            <a:avLst/>
          </a:prstGeom>
          <a:noFill/>
        </p:spPr>
        <p:txBody>
          <a:bodyPr wrap="none" rtlCol="0">
            <a:spAutoFit/>
          </a:bodyPr>
          <a:lstStyle/>
          <a:p>
            <a:r>
              <a:rPr lang="en-US" dirty="0">
                <a:solidFill>
                  <a:srgbClr val="00B050"/>
                </a:solidFill>
                <a:latin typeface="Consolas" panose="020B0609020204030204" pitchFamily="49" charset="0"/>
              </a:rPr>
              <a:t>g(n)</a:t>
            </a:r>
          </a:p>
        </p:txBody>
      </p:sp>
      <p:sp>
        <p:nvSpPr>
          <p:cNvPr id="11" name="TextBox 10">
            <a:extLst>
              <a:ext uri="{FF2B5EF4-FFF2-40B4-BE49-F238E27FC236}">
                <a16:creationId xmlns:a16="http://schemas.microsoft.com/office/drawing/2014/main" id="{3F4D5201-8083-ECBB-D01D-48BC6235DC16}"/>
              </a:ext>
            </a:extLst>
          </p:cNvPr>
          <p:cNvSpPr txBox="1"/>
          <p:nvPr/>
        </p:nvSpPr>
        <p:spPr>
          <a:xfrm rot="19133169">
            <a:off x="3250811" y="4315809"/>
            <a:ext cx="691215"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f(n)</a:t>
            </a:r>
          </a:p>
        </p:txBody>
      </p:sp>
      <p:sp>
        <p:nvSpPr>
          <p:cNvPr id="12" name="TextBox 11">
            <a:extLst>
              <a:ext uri="{FF2B5EF4-FFF2-40B4-BE49-F238E27FC236}">
                <a16:creationId xmlns:a16="http://schemas.microsoft.com/office/drawing/2014/main" id="{E8F31C9C-74E3-E6EF-8773-C5984AD8DFA8}"/>
              </a:ext>
            </a:extLst>
          </p:cNvPr>
          <p:cNvSpPr txBox="1"/>
          <p:nvPr/>
        </p:nvSpPr>
        <p:spPr>
          <a:xfrm>
            <a:off x="5192879" y="5726668"/>
            <a:ext cx="6333785" cy="369332"/>
          </a:xfrm>
          <a:prstGeom prst="rect">
            <a:avLst/>
          </a:prstGeom>
          <a:noFill/>
        </p:spPr>
        <p:txBody>
          <a:bodyPr wrap="none" rtlCol="0">
            <a:spAutoFit/>
          </a:bodyPr>
          <a:lstStyle/>
          <a:p>
            <a:r>
              <a:rPr lang="en-US" b="1" dirty="0"/>
              <a:t>O</a:t>
            </a:r>
            <a:r>
              <a:rPr lang="en-US" dirty="0"/>
              <a:t> -notation provides an upper bound on some function </a:t>
            </a:r>
            <a:r>
              <a:rPr lang="en-US" sz="1800" b="0" i="0" dirty="0">
                <a:solidFill>
                  <a:schemeClr val="tx1"/>
                </a:solidFill>
                <a:effectLst/>
                <a:latin typeface="Consolas" panose="020B0609020204030204" pitchFamily="49" charset="0"/>
              </a:rPr>
              <a:t>ƒ</a:t>
            </a:r>
            <a:r>
              <a:rPr lang="en-US" sz="1800" dirty="0">
                <a:latin typeface="Consolas" panose="020B0609020204030204" pitchFamily="49" charset="0"/>
                <a:cs typeface="Courier New" panose="02070309020205020404" pitchFamily="49" charset="0"/>
              </a:rPr>
              <a:t>(n)</a:t>
            </a:r>
            <a:endParaRPr lang="en-US" dirty="0"/>
          </a:p>
        </p:txBody>
      </p:sp>
      <p:pic>
        <p:nvPicPr>
          <p:cNvPr id="15" name="Picture 14">
            <a:extLst>
              <a:ext uri="{FF2B5EF4-FFF2-40B4-BE49-F238E27FC236}">
                <a16:creationId xmlns:a16="http://schemas.microsoft.com/office/drawing/2014/main" id="{70B17DE3-AB82-C845-972B-C031AC389C6A}"/>
              </a:ext>
            </a:extLst>
          </p:cNvPr>
          <p:cNvPicPr>
            <a:picLocks noChangeAspect="1"/>
          </p:cNvPicPr>
          <p:nvPr/>
        </p:nvPicPr>
        <p:blipFill>
          <a:blip r:embed="rId4"/>
          <a:stretch>
            <a:fillRect/>
          </a:stretch>
        </p:blipFill>
        <p:spPr>
          <a:xfrm>
            <a:off x="4507668" y="3922353"/>
            <a:ext cx="3248025" cy="1190625"/>
          </a:xfrm>
          <a:prstGeom prst="rect">
            <a:avLst/>
          </a:prstGeom>
        </p:spPr>
      </p:pic>
    </p:spTree>
    <p:extLst>
      <p:ext uri="{BB962C8B-B14F-4D97-AF65-F5344CB8AC3E}">
        <p14:creationId xmlns:p14="http://schemas.microsoft.com/office/powerpoint/2010/main" val="107171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Tree>
    <p:extLst>
      <p:ext uri="{BB962C8B-B14F-4D97-AF65-F5344CB8AC3E}">
        <p14:creationId xmlns:p14="http://schemas.microsoft.com/office/powerpoint/2010/main" val="394734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Tree>
    <p:extLst>
      <p:ext uri="{BB962C8B-B14F-4D97-AF65-F5344CB8AC3E}">
        <p14:creationId xmlns:p14="http://schemas.microsoft.com/office/powerpoint/2010/main" val="3634648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73258" y="4401181"/>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Tree>
    <p:extLst>
      <p:ext uri="{BB962C8B-B14F-4D97-AF65-F5344CB8AC3E}">
        <p14:creationId xmlns:p14="http://schemas.microsoft.com/office/powerpoint/2010/main" val="2442758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61941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DAC90C-73C7-6E69-D7A3-6741192B18DB}"/>
              </a:ext>
            </a:extLst>
          </p:cNvPr>
          <p:cNvSpPr txBox="1"/>
          <p:nvPr/>
        </p:nvSpPr>
        <p:spPr>
          <a:xfrm>
            <a:off x="7467600" y="5528172"/>
            <a:ext cx="4542336" cy="707886"/>
          </a:xfrm>
          <a:prstGeom prst="rect">
            <a:avLst/>
          </a:prstGeom>
          <a:noFill/>
        </p:spPr>
        <p:txBody>
          <a:bodyPr wrap="square">
            <a:spAutoFit/>
          </a:bodyPr>
          <a:lstStyle/>
          <a:p>
            <a:r>
              <a:rPr lang="en-US" sz="2000" dirty="0"/>
              <a:t>x</a:t>
            </a:r>
            <a:r>
              <a:rPr lang="en-US" sz="2000" baseline="30000" dirty="0"/>
              <a:t>2</a:t>
            </a:r>
            <a:r>
              <a:rPr lang="en-US" sz="2000" dirty="0"/>
              <a:t>  is the dominating factor, so we can drop everything else</a:t>
            </a:r>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Tree>
    <p:extLst>
      <p:ext uri="{BB962C8B-B14F-4D97-AF65-F5344CB8AC3E}">
        <p14:creationId xmlns:p14="http://schemas.microsoft.com/office/powerpoint/2010/main" val="1441270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9" name="TextBox 8">
            <a:extLst>
              <a:ext uri="{FF2B5EF4-FFF2-40B4-BE49-F238E27FC236}">
                <a16:creationId xmlns:a16="http://schemas.microsoft.com/office/drawing/2014/main" id="{88E79A94-21E4-D628-C52E-5EF9CAF99D64}"/>
              </a:ext>
            </a:extLst>
          </p:cNvPr>
          <p:cNvSpPr txBox="1"/>
          <p:nvPr/>
        </p:nvSpPr>
        <p:spPr>
          <a:xfrm>
            <a:off x="6904264" y="4342408"/>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12" name="TextBox 11">
            <a:extLst>
              <a:ext uri="{FF2B5EF4-FFF2-40B4-BE49-F238E27FC236}">
                <a16:creationId xmlns:a16="http://schemas.microsoft.com/office/drawing/2014/main" id="{A9C62DF9-BC58-69B0-9948-9E67B766952D}"/>
              </a:ext>
            </a:extLst>
          </p:cNvPr>
          <p:cNvSpPr txBox="1"/>
          <p:nvPr/>
        </p:nvSpPr>
        <p:spPr>
          <a:xfrm>
            <a:off x="9540453" y="4393125"/>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13" name="TextBox 12">
            <a:extLst>
              <a:ext uri="{FF2B5EF4-FFF2-40B4-BE49-F238E27FC236}">
                <a16:creationId xmlns:a16="http://schemas.microsoft.com/office/drawing/2014/main" id="{6B08DD25-EB88-017A-AADE-B02D2129E762}"/>
              </a:ext>
            </a:extLst>
          </p:cNvPr>
          <p:cNvSpPr txBox="1"/>
          <p:nvPr/>
        </p:nvSpPr>
        <p:spPr>
          <a:xfrm>
            <a:off x="7970405" y="5281951"/>
            <a:ext cx="2852063" cy="369332"/>
          </a:xfrm>
          <a:prstGeom prst="rect">
            <a:avLst/>
          </a:prstGeom>
          <a:noFill/>
        </p:spPr>
        <p:txBody>
          <a:bodyPr wrap="none" rtlCol="0">
            <a:spAutoFit/>
          </a:bodyPr>
          <a:lstStyle/>
          <a:p>
            <a:r>
              <a:rPr lang="en-US" i="1" dirty="0"/>
              <a:t>Quick warning on notation</a:t>
            </a:r>
          </a:p>
        </p:txBody>
      </p:sp>
      <p:grpSp>
        <p:nvGrpSpPr>
          <p:cNvPr id="20" name="Group 19">
            <a:extLst>
              <a:ext uri="{FF2B5EF4-FFF2-40B4-BE49-F238E27FC236}">
                <a16:creationId xmlns:a16="http://schemas.microsoft.com/office/drawing/2014/main" id="{CABD9044-3A28-2B10-F2AD-7A5AF727272A}"/>
              </a:ext>
            </a:extLst>
          </p:cNvPr>
          <p:cNvGrpSpPr/>
          <p:nvPr/>
        </p:nvGrpSpPr>
        <p:grpSpPr>
          <a:xfrm>
            <a:off x="6643466" y="4201933"/>
            <a:ext cx="4781160" cy="902160"/>
            <a:chOff x="6643466" y="4201933"/>
            <a:chExt cx="4781160" cy="90216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70C45BC-DE59-0D2A-41D4-076764E940A8}"/>
                    </a:ext>
                  </a:extLst>
                </p14:cNvPr>
                <p14:cNvContentPartPr/>
                <p14:nvPr/>
              </p14:nvContentPartPr>
              <p14:xfrm>
                <a:off x="6643466" y="4201933"/>
                <a:ext cx="4781160" cy="902160"/>
              </p14:xfrm>
            </p:contentPart>
          </mc:Choice>
          <mc:Fallback xmlns="">
            <p:pic>
              <p:nvPicPr>
                <p:cNvPr id="18" name="Ink 17">
                  <a:extLst>
                    <a:ext uri="{FF2B5EF4-FFF2-40B4-BE49-F238E27FC236}">
                      <a16:creationId xmlns:a16="http://schemas.microsoft.com/office/drawing/2014/main" id="{370C45BC-DE59-0D2A-41D4-076764E940A8}"/>
                    </a:ext>
                  </a:extLst>
                </p:cNvPr>
                <p:cNvPicPr/>
                <p:nvPr/>
              </p:nvPicPr>
              <p:blipFill>
                <a:blip r:embed="rId4"/>
                <a:stretch>
                  <a:fillRect/>
                </a:stretch>
              </p:blipFill>
              <p:spPr>
                <a:xfrm>
                  <a:off x="6634466" y="4192933"/>
                  <a:ext cx="479880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57900C09-318C-EA68-9872-18A2B398D082}"/>
                    </a:ext>
                  </a:extLst>
                </p14:cNvPr>
                <p14:cNvContentPartPr/>
                <p14:nvPr/>
              </p14:nvContentPartPr>
              <p14:xfrm>
                <a:off x="6670106" y="4253053"/>
                <a:ext cx="4637160" cy="657000"/>
              </p14:xfrm>
            </p:contentPart>
          </mc:Choice>
          <mc:Fallback xmlns="">
            <p:pic>
              <p:nvPicPr>
                <p:cNvPr id="19" name="Ink 18">
                  <a:extLst>
                    <a:ext uri="{FF2B5EF4-FFF2-40B4-BE49-F238E27FC236}">
                      <a16:creationId xmlns:a16="http://schemas.microsoft.com/office/drawing/2014/main" id="{57900C09-318C-EA68-9872-18A2B398D082}"/>
                    </a:ext>
                  </a:extLst>
                </p:cNvPr>
                <p:cNvPicPr/>
                <p:nvPr/>
              </p:nvPicPr>
              <p:blipFill>
                <a:blip r:embed="rId6"/>
                <a:stretch>
                  <a:fillRect/>
                </a:stretch>
              </p:blipFill>
              <p:spPr>
                <a:xfrm>
                  <a:off x="6661466" y="4244413"/>
                  <a:ext cx="4654800" cy="674640"/>
                </a:xfrm>
                <a:prstGeom prst="rect">
                  <a:avLst/>
                </a:prstGeom>
              </p:spPr>
            </p:pic>
          </mc:Fallback>
        </mc:AlternateContent>
      </p:grpSp>
      <p:grpSp>
        <p:nvGrpSpPr>
          <p:cNvPr id="25" name="Group 24">
            <a:extLst>
              <a:ext uri="{FF2B5EF4-FFF2-40B4-BE49-F238E27FC236}">
                <a16:creationId xmlns:a16="http://schemas.microsoft.com/office/drawing/2014/main" id="{43355868-5545-45F6-932E-FF0224350FE6}"/>
              </a:ext>
            </a:extLst>
          </p:cNvPr>
          <p:cNvGrpSpPr/>
          <p:nvPr/>
        </p:nvGrpSpPr>
        <p:grpSpPr>
          <a:xfrm>
            <a:off x="8490626" y="6090493"/>
            <a:ext cx="383040" cy="258120"/>
            <a:chOff x="8490626" y="6090493"/>
            <a:chExt cx="383040" cy="25812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0827FAF-9B51-2A98-9ADF-8185ACA6EC96}"/>
                    </a:ext>
                  </a:extLst>
                </p14:cNvPr>
                <p14:cNvContentPartPr/>
                <p14:nvPr/>
              </p14:nvContentPartPr>
              <p14:xfrm>
                <a:off x="8490626" y="6114613"/>
                <a:ext cx="383040" cy="201600"/>
              </p14:xfrm>
            </p:contentPart>
          </mc:Choice>
          <mc:Fallback xmlns="">
            <p:pic>
              <p:nvPicPr>
                <p:cNvPr id="21" name="Ink 20">
                  <a:extLst>
                    <a:ext uri="{FF2B5EF4-FFF2-40B4-BE49-F238E27FC236}">
                      <a16:creationId xmlns:a16="http://schemas.microsoft.com/office/drawing/2014/main" id="{A0827FAF-9B51-2A98-9ADF-8185ACA6EC96}"/>
                    </a:ext>
                  </a:extLst>
                </p:cNvPr>
                <p:cNvPicPr/>
                <p:nvPr/>
              </p:nvPicPr>
              <p:blipFill>
                <a:blip r:embed="rId8"/>
                <a:stretch>
                  <a:fillRect/>
                </a:stretch>
              </p:blipFill>
              <p:spPr>
                <a:xfrm>
                  <a:off x="8481626" y="6105973"/>
                  <a:ext cx="400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2D3EEE74-63B2-2D13-C44D-65137E1F464F}"/>
                    </a:ext>
                  </a:extLst>
                </p14:cNvPr>
                <p14:cNvContentPartPr/>
                <p14:nvPr/>
              </p14:nvContentPartPr>
              <p14:xfrm>
                <a:off x="8613026" y="6090493"/>
                <a:ext cx="163800" cy="258120"/>
              </p14:xfrm>
            </p:contentPart>
          </mc:Choice>
          <mc:Fallback xmlns="">
            <p:pic>
              <p:nvPicPr>
                <p:cNvPr id="23" name="Ink 22">
                  <a:extLst>
                    <a:ext uri="{FF2B5EF4-FFF2-40B4-BE49-F238E27FC236}">
                      <a16:creationId xmlns:a16="http://schemas.microsoft.com/office/drawing/2014/main" id="{2D3EEE74-63B2-2D13-C44D-65137E1F464F}"/>
                    </a:ext>
                  </a:extLst>
                </p:cNvPr>
                <p:cNvPicPr/>
                <p:nvPr/>
              </p:nvPicPr>
              <p:blipFill>
                <a:blip r:embed="rId10"/>
                <a:stretch>
                  <a:fillRect/>
                </a:stretch>
              </p:blipFill>
              <p:spPr>
                <a:xfrm>
                  <a:off x="8604026" y="6081493"/>
                  <a:ext cx="181440" cy="27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807403CF-26E0-A2F3-3173-B8F95907B07D}"/>
                  </a:ext>
                </a:extLst>
              </p14:cNvPr>
              <p14:cNvContentPartPr/>
              <p14:nvPr/>
            </p14:nvContentPartPr>
            <p14:xfrm>
              <a:off x="9976346" y="5947213"/>
              <a:ext cx="499320" cy="360360"/>
            </p14:xfrm>
          </p:contentPart>
        </mc:Choice>
        <mc:Fallback xmlns="">
          <p:pic>
            <p:nvPicPr>
              <p:cNvPr id="26" name="Ink 25">
                <a:extLst>
                  <a:ext uri="{FF2B5EF4-FFF2-40B4-BE49-F238E27FC236}">
                    <a16:creationId xmlns:a16="http://schemas.microsoft.com/office/drawing/2014/main" id="{807403CF-26E0-A2F3-3173-B8F95907B07D}"/>
                  </a:ext>
                </a:extLst>
              </p:cNvPr>
              <p:cNvPicPr/>
              <p:nvPr/>
            </p:nvPicPr>
            <p:blipFill>
              <a:blip r:embed="rId12"/>
              <a:stretch>
                <a:fillRect/>
              </a:stretch>
            </p:blipFill>
            <p:spPr>
              <a:xfrm>
                <a:off x="9967346" y="5938213"/>
                <a:ext cx="516960" cy="378000"/>
              </a:xfrm>
              <a:prstGeom prst="rect">
                <a:avLst/>
              </a:prstGeom>
            </p:spPr>
          </p:pic>
        </mc:Fallback>
      </mc:AlternateContent>
      <p:sp>
        <p:nvSpPr>
          <p:cNvPr id="29" name="TextBox 28">
            <a:extLst>
              <a:ext uri="{FF2B5EF4-FFF2-40B4-BE49-F238E27FC236}">
                <a16:creationId xmlns:a16="http://schemas.microsoft.com/office/drawing/2014/main" id="{6D159438-68D3-A7AA-64DD-80F8C24FFCC9}"/>
              </a:ext>
            </a:extLst>
          </p:cNvPr>
          <p:cNvSpPr txBox="1"/>
          <p:nvPr/>
        </p:nvSpPr>
        <p:spPr>
          <a:xfrm>
            <a:off x="9940087" y="5590432"/>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30" name="TextBox 29">
            <a:extLst>
              <a:ext uri="{FF2B5EF4-FFF2-40B4-BE49-F238E27FC236}">
                <a16:creationId xmlns:a16="http://schemas.microsoft.com/office/drawing/2014/main" id="{E4E5CFBE-5BAD-0840-1251-FE8A1DB0CD36}"/>
              </a:ext>
            </a:extLst>
          </p:cNvPr>
          <p:cNvSpPr txBox="1"/>
          <p:nvPr/>
        </p:nvSpPr>
        <p:spPr>
          <a:xfrm>
            <a:off x="8490626" y="5577881"/>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836855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7141699" cy="523220"/>
          </a:xfrm>
          <a:prstGeom prst="rect">
            <a:avLst/>
          </a:prstGeom>
          <a:noFill/>
          <a:ln w="28575">
            <a:solidFill>
              <a:srgbClr val="FF0000"/>
            </a:solidFill>
          </a:ln>
        </p:spPr>
        <p:txBody>
          <a:bodyPr wrap="square" rtlCol="0">
            <a:spAutoFit/>
          </a:bodyPr>
          <a:lstStyle/>
          <a:p>
            <a:r>
              <a:rPr lang="en-US" sz="2800" dirty="0"/>
              <a:t>????</a:t>
            </a:r>
          </a:p>
        </p:txBody>
      </p:sp>
    </p:spTree>
    <p:extLst>
      <p:ext uri="{BB962C8B-B14F-4D97-AF65-F5344CB8AC3E}">
        <p14:creationId xmlns:p14="http://schemas.microsoft.com/office/powerpoint/2010/main" val="400029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2" name="TextBox 1">
            <a:extLst>
              <a:ext uri="{FF2B5EF4-FFF2-40B4-BE49-F238E27FC236}">
                <a16:creationId xmlns:a16="http://schemas.microsoft.com/office/drawing/2014/main" id="{E22FC65D-B000-2DE0-2D4E-69CCBE7F1FFD}"/>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FBB8EB3B-FA1B-B50D-3E6D-CEB08D74A2F7}"/>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14D729-A294-146C-A6B4-8F7060AC5C96}"/>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TextBox 8">
            <a:extLst>
              <a:ext uri="{FF2B5EF4-FFF2-40B4-BE49-F238E27FC236}">
                <a16:creationId xmlns:a16="http://schemas.microsoft.com/office/drawing/2014/main" id="{ED6A8D52-3368-036C-13F9-A24DB3DCF1F9}"/>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DBF79162-6B2D-9873-3CF0-38B2CDC9938B}"/>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557F0A6-0B37-0CA4-4B14-82EE7F02C1E9}"/>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3" name="Right Brace 12">
            <a:extLst>
              <a:ext uri="{FF2B5EF4-FFF2-40B4-BE49-F238E27FC236}">
                <a16:creationId xmlns:a16="http://schemas.microsoft.com/office/drawing/2014/main" id="{4F7B2F3B-830C-B4FC-BE18-886A68C5EF55}"/>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5" name="TextBox 14">
            <a:extLst>
              <a:ext uri="{FF2B5EF4-FFF2-40B4-BE49-F238E27FC236}">
                <a16:creationId xmlns:a16="http://schemas.microsoft.com/office/drawing/2014/main" id="{CFD61A97-7D31-E0CA-6AB1-FEA5E076E6D0}"/>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8" name="TextBox 17">
            <a:extLst>
              <a:ext uri="{FF2B5EF4-FFF2-40B4-BE49-F238E27FC236}">
                <a16:creationId xmlns:a16="http://schemas.microsoft.com/office/drawing/2014/main" id="{2AA2CC9D-17FE-20A6-E8AC-BA143804D02F}"/>
              </a:ext>
            </a:extLst>
          </p:cNvPr>
          <p:cNvSpPr txBox="1"/>
          <p:nvPr/>
        </p:nvSpPr>
        <p:spPr>
          <a:xfrm>
            <a:off x="2819252" y="4749772"/>
            <a:ext cx="8001147" cy="523220"/>
          </a:xfrm>
          <a:prstGeom prst="rect">
            <a:avLst/>
          </a:prstGeom>
          <a:noFill/>
        </p:spPr>
        <p:txBody>
          <a:bodyPr wrap="square">
            <a:spAutoFit/>
          </a:bodyPr>
          <a:lstStyle/>
          <a:p>
            <a:r>
              <a:rPr lang="en-US" sz="2800" b="1" dirty="0">
                <a:solidFill>
                  <a:schemeClr val="tx1"/>
                </a:solidFill>
              </a:rPr>
              <a:t>O(N + 1 )   where N = Size of Array</a:t>
            </a:r>
            <a:endParaRPr lang="en-US" sz="2800" dirty="0">
              <a:solidFill>
                <a:schemeClr val="tx1"/>
              </a:solidFill>
            </a:endParaRPr>
          </a:p>
        </p:txBody>
      </p:sp>
      <p:sp>
        <p:nvSpPr>
          <p:cNvPr id="23" name="TextBox 22">
            <a:extLst>
              <a:ext uri="{FF2B5EF4-FFF2-40B4-BE49-F238E27FC236}">
                <a16:creationId xmlns:a16="http://schemas.microsoft.com/office/drawing/2014/main" id="{411AA367-8083-7268-0474-861D82B3FE57}"/>
              </a:ext>
            </a:extLst>
          </p:cNvPr>
          <p:cNvSpPr txBox="1"/>
          <p:nvPr/>
        </p:nvSpPr>
        <p:spPr>
          <a:xfrm>
            <a:off x="2830138" y="5434280"/>
            <a:ext cx="7443063" cy="1323439"/>
          </a:xfrm>
          <a:prstGeom prst="rect">
            <a:avLst/>
          </a:prstGeom>
          <a:noFill/>
        </p:spPr>
        <p:txBody>
          <a:bodyPr wrap="none" rtlCol="0">
            <a:spAutoFit/>
          </a:bodyPr>
          <a:lstStyle/>
          <a:p>
            <a:r>
              <a:rPr lang="en-US" sz="4000" b="1" dirty="0">
                <a:solidFill>
                  <a:srgbClr val="FF0000"/>
                </a:solidFill>
              </a:rPr>
              <a:t>O(N)   where N = Size of Array</a:t>
            </a:r>
            <a:endParaRPr lang="en-US" sz="4000" dirty="0">
              <a:solidFill>
                <a:srgbClr val="FF0000"/>
              </a:solidFill>
            </a:endParaRPr>
          </a:p>
          <a:p>
            <a:endParaRPr lang="en-US" sz="4000" dirty="0"/>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D6ED35C4-D3FD-74D6-CFFC-671552D25996}"/>
                  </a:ext>
                </a:extLst>
              </p14:cNvPr>
              <p14:cNvContentPartPr/>
              <p14:nvPr/>
            </p14:nvContentPartPr>
            <p14:xfrm>
              <a:off x="10107026" y="4222813"/>
              <a:ext cx="1148760" cy="1125360"/>
            </p14:xfrm>
          </p:contentPart>
        </mc:Choice>
        <mc:Fallback xmlns="">
          <p:pic>
            <p:nvPicPr>
              <p:cNvPr id="25" name="Ink 24">
                <a:extLst>
                  <a:ext uri="{FF2B5EF4-FFF2-40B4-BE49-F238E27FC236}">
                    <a16:creationId xmlns:a16="http://schemas.microsoft.com/office/drawing/2014/main" id="{D6ED35C4-D3FD-74D6-CFFC-671552D25996}"/>
                  </a:ext>
                </a:extLst>
              </p:cNvPr>
              <p:cNvPicPr/>
              <p:nvPr/>
            </p:nvPicPr>
            <p:blipFill>
              <a:blip r:embed="rId4"/>
              <a:stretch>
                <a:fillRect/>
              </a:stretch>
            </p:blipFill>
            <p:spPr>
              <a:xfrm>
                <a:off x="10089386" y="4205173"/>
                <a:ext cx="1184400" cy="1161000"/>
              </a:xfrm>
              <a:prstGeom prst="rect">
                <a:avLst/>
              </a:prstGeom>
            </p:spPr>
          </p:pic>
        </mc:Fallback>
      </mc:AlternateContent>
    </p:spTree>
    <p:extLst>
      <p:ext uri="{BB962C8B-B14F-4D97-AF65-F5344CB8AC3E}">
        <p14:creationId xmlns:p14="http://schemas.microsoft.com/office/powerpoint/2010/main" val="2250297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pic>
        <p:nvPicPr>
          <p:cNvPr id="14" name="Picture 13" descr="Diagram&#10;&#10;Description automatically generated">
            <a:extLst>
              <a:ext uri="{FF2B5EF4-FFF2-40B4-BE49-F238E27FC236}">
                <a16:creationId xmlns:a16="http://schemas.microsoft.com/office/drawing/2014/main" id="{E100D464-4CD8-0484-1D75-666A7660F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85800"/>
            <a:ext cx="7239000" cy="5065786"/>
          </a:xfrm>
          <a:prstGeom prst="rect">
            <a:avLst/>
          </a:prstGeom>
        </p:spPr>
      </p:pic>
      <p:pic>
        <p:nvPicPr>
          <p:cNvPr id="2052" name="Picture 4" descr="Box Glasgow - The sad cat is back 😞 As you will have... | Facebook">
            <a:extLst>
              <a:ext uri="{FF2B5EF4-FFF2-40B4-BE49-F238E27FC236}">
                <a16:creationId xmlns:a16="http://schemas.microsoft.com/office/drawing/2014/main" id="{BAB3378E-5C3F-C565-CAAF-57B6A7754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895600"/>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458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5257800"/>
            <a:ext cx="7510389" cy="523220"/>
          </a:xfrm>
          <a:prstGeom prst="rect">
            <a:avLst/>
          </a:prstGeom>
          <a:noFill/>
        </p:spPr>
        <p:txBody>
          <a:bodyPr wrap="none" rtlCol="0">
            <a:spAutoFit/>
          </a:bodyPr>
          <a:lstStyle/>
          <a:p>
            <a:r>
              <a:rPr lang="en-US" sz="2800" b="1" dirty="0">
                <a:solidFill>
                  <a:srgbClr val="00B050"/>
                </a:solidFill>
              </a:rPr>
              <a:t>What is the running time of this algorithm?</a:t>
            </a:r>
          </a:p>
        </p:txBody>
      </p:sp>
    </p:spTree>
    <p:extLst>
      <p:ext uri="{BB962C8B-B14F-4D97-AF65-F5344CB8AC3E}">
        <p14:creationId xmlns:p14="http://schemas.microsoft.com/office/powerpoint/2010/main" val="2685298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4794451"/>
            <a:ext cx="8970726" cy="1384995"/>
          </a:xfrm>
          <a:prstGeom prst="rect">
            <a:avLst/>
          </a:prstGeom>
          <a:noFill/>
        </p:spPr>
        <p:txBody>
          <a:bodyPr wrap="none" rtlCol="0">
            <a:spAutoFit/>
          </a:bodyPr>
          <a:lstStyle/>
          <a:p>
            <a:r>
              <a:rPr lang="en-US" sz="2800" b="1" dirty="0">
                <a:solidFill>
                  <a:srgbClr val="00B050"/>
                </a:solidFill>
              </a:rPr>
              <a:t>What is the running time of this algorithm?</a:t>
            </a:r>
          </a:p>
          <a:p>
            <a:endParaRPr lang="en-US" sz="2800" b="1" dirty="0">
              <a:solidFill>
                <a:srgbClr val="00B050"/>
              </a:solidFill>
            </a:endParaRPr>
          </a:p>
          <a:p>
            <a:r>
              <a:rPr lang="en-US" sz="2800" b="1" dirty="0">
                <a:solidFill>
                  <a:srgbClr val="00B050"/>
                </a:solidFill>
              </a:rPr>
              <a:t>We will find the time complexity for each operation!</a:t>
            </a:r>
          </a:p>
        </p:txBody>
      </p:sp>
    </p:spTree>
    <p:extLst>
      <p:ext uri="{BB962C8B-B14F-4D97-AF65-F5344CB8AC3E}">
        <p14:creationId xmlns:p14="http://schemas.microsoft.com/office/powerpoint/2010/main" val="338852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Tree>
    <p:extLst>
      <p:ext uri="{BB962C8B-B14F-4D97-AF65-F5344CB8AC3E}">
        <p14:creationId xmlns:p14="http://schemas.microsoft.com/office/powerpoint/2010/main" val="3481830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3946914" cy="523220"/>
          </a:xfrm>
          <a:prstGeom prst="rect">
            <a:avLst/>
          </a:prstGeom>
          <a:noFill/>
        </p:spPr>
        <p:txBody>
          <a:bodyPr wrap="none" rtlCol="0">
            <a:spAutoFit/>
          </a:bodyPr>
          <a:lstStyle/>
          <a:p>
            <a:r>
              <a:rPr lang="en-US" sz="2800" b="1" dirty="0"/>
              <a:t>Total Running Time = </a:t>
            </a:r>
          </a:p>
        </p:txBody>
      </p:sp>
      <p:sp>
        <p:nvSpPr>
          <p:cNvPr id="13" name="TextBox 12">
            <a:extLst>
              <a:ext uri="{FF2B5EF4-FFF2-40B4-BE49-F238E27FC236}">
                <a16:creationId xmlns:a16="http://schemas.microsoft.com/office/drawing/2014/main" id="{916E9863-B332-6212-EC17-AD95385D31A0}"/>
              </a:ext>
            </a:extLst>
          </p:cNvPr>
          <p:cNvSpPr txBox="1"/>
          <p:nvPr/>
        </p:nvSpPr>
        <p:spPr>
          <a:xfrm>
            <a:off x="8816148" y="685800"/>
            <a:ext cx="607859" cy="369332"/>
          </a:xfrm>
          <a:prstGeom prst="rect">
            <a:avLst/>
          </a:prstGeom>
          <a:noFill/>
        </p:spPr>
        <p:txBody>
          <a:bodyPr wrap="none" rtlCol="0">
            <a:spAutoFit/>
          </a:bodyPr>
          <a:lstStyle/>
          <a:p>
            <a:r>
              <a:rPr lang="en-US" b="1" dirty="0">
                <a:solidFill>
                  <a:srgbClr val="00B050"/>
                </a:solidFill>
              </a:rPr>
              <a:t>???</a:t>
            </a:r>
          </a:p>
        </p:txBody>
      </p:sp>
    </p:spTree>
    <p:extLst>
      <p:ext uri="{BB962C8B-B14F-4D97-AF65-F5344CB8AC3E}">
        <p14:creationId xmlns:p14="http://schemas.microsoft.com/office/powerpoint/2010/main" val="1955757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Tree>
    <p:extLst>
      <p:ext uri="{BB962C8B-B14F-4D97-AF65-F5344CB8AC3E}">
        <p14:creationId xmlns:p14="http://schemas.microsoft.com/office/powerpoint/2010/main" val="31921885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587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993675" cy="523220"/>
          </a:xfrm>
          <a:prstGeom prst="rect">
            <a:avLst/>
          </a:prstGeom>
          <a:noFill/>
        </p:spPr>
        <p:txBody>
          <a:bodyPr wrap="none" rtlCol="0">
            <a:spAutoFit/>
          </a:bodyPr>
          <a:lstStyle/>
          <a:p>
            <a:r>
              <a:rPr lang="en-US" sz="2800" b="1" dirty="0"/>
              <a:t>Total Running Time =  n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14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01971" y="174600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523073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4" name="TextBox 13">
            <a:extLst>
              <a:ext uri="{FF2B5EF4-FFF2-40B4-BE49-F238E27FC236}">
                <a16:creationId xmlns:a16="http://schemas.microsoft.com/office/drawing/2014/main" id="{12E33161-7FBB-AB96-F0D3-E3F75B28D3AD}"/>
              </a:ext>
            </a:extLst>
          </p:cNvPr>
          <p:cNvSpPr txBox="1"/>
          <p:nvPr/>
        </p:nvSpPr>
        <p:spPr>
          <a:xfrm>
            <a:off x="6161749" y="4083447"/>
            <a:ext cx="5287025" cy="461665"/>
          </a:xfrm>
          <a:prstGeom prst="rect">
            <a:avLst/>
          </a:prstGeom>
          <a:noFill/>
        </p:spPr>
        <p:txBody>
          <a:bodyPr wrap="none" rtlCol="0">
            <a:spAutoFit/>
          </a:bodyPr>
          <a:lstStyle/>
          <a:p>
            <a:r>
              <a:rPr lang="en-US" sz="2400" dirty="0"/>
              <a:t>When do we add? When do multiply?</a:t>
            </a:r>
          </a:p>
        </p:txBody>
      </p:sp>
      <p:sp>
        <p:nvSpPr>
          <p:cNvPr id="15" name="TextBox 14">
            <a:extLst>
              <a:ext uri="{FF2B5EF4-FFF2-40B4-BE49-F238E27FC236}">
                <a16:creationId xmlns:a16="http://schemas.microsoft.com/office/drawing/2014/main" id="{AA1F6272-7CB4-8CD1-5586-66017C59D384}"/>
              </a:ext>
            </a:extLst>
          </p:cNvPr>
          <p:cNvSpPr txBox="1"/>
          <p:nvPr/>
        </p:nvSpPr>
        <p:spPr>
          <a:xfrm>
            <a:off x="6248400" y="4552483"/>
            <a:ext cx="4762842" cy="707886"/>
          </a:xfrm>
          <a:prstGeom prst="rect">
            <a:avLst/>
          </a:prstGeom>
          <a:noFill/>
        </p:spPr>
        <p:txBody>
          <a:bodyPr wrap="none" rtlCol="0">
            <a:spAutoFit/>
          </a:bodyPr>
          <a:lstStyle/>
          <a:p>
            <a:r>
              <a:rPr lang="en-US" sz="2000" dirty="0"/>
              <a:t>Sequential Operations = Add</a:t>
            </a:r>
          </a:p>
          <a:p>
            <a:r>
              <a:rPr lang="en-US" sz="2000" dirty="0"/>
              <a:t>Nested Operations (in a loop) = Multiply </a:t>
            </a:r>
          </a:p>
        </p:txBody>
      </p:sp>
    </p:spTree>
    <p:extLst>
      <p:ext uri="{BB962C8B-B14F-4D97-AF65-F5344CB8AC3E}">
        <p14:creationId xmlns:p14="http://schemas.microsoft.com/office/powerpoint/2010/main" val="22701434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25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141425" cy="523220"/>
          </a:xfrm>
          <a:prstGeom prst="rect">
            <a:avLst/>
          </a:prstGeom>
          <a:noFill/>
        </p:spPr>
        <p:txBody>
          <a:bodyPr wrap="none" rtlCol="0">
            <a:spAutoFit/>
          </a:bodyPr>
          <a:lstStyle/>
          <a:p>
            <a:r>
              <a:rPr lang="en-US" sz="2800" b="1" dirty="0"/>
              <a:t>Total Running Time =  n  + n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4267200" y="2778118"/>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80000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750566" cy="523220"/>
          </a:xfrm>
          <a:prstGeom prst="rect">
            <a:avLst/>
          </a:prstGeom>
          <a:noFill/>
        </p:spPr>
        <p:txBody>
          <a:bodyPr wrap="none" rtlCol="0">
            <a:spAutoFit/>
          </a:bodyPr>
          <a:lstStyle/>
          <a:p>
            <a:r>
              <a:rPr lang="en-US" sz="2800" b="1" dirty="0"/>
              <a:t>Total Running Time =  n  + n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639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523220"/>
          </a:xfrm>
          <a:prstGeom prst="rect">
            <a:avLst/>
          </a:prstGeom>
          <a:noFill/>
        </p:spPr>
        <p:txBody>
          <a:bodyPr wrap="none" rtlCol="0">
            <a:spAutoFit/>
          </a:bodyPr>
          <a:lstStyle/>
          <a:p>
            <a:r>
              <a:rPr lang="en-US" sz="2800" b="1" dirty="0"/>
              <a:t>Total Running Time =  n  + n * 1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9828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
        <p:nvSpPr>
          <p:cNvPr id="11" name="TextBox 10">
            <a:extLst>
              <a:ext uri="{FF2B5EF4-FFF2-40B4-BE49-F238E27FC236}">
                <a16:creationId xmlns:a16="http://schemas.microsoft.com/office/drawing/2014/main" id="{269083D0-D48B-B513-8C44-1ED5A44F3D85}"/>
              </a:ext>
            </a:extLst>
          </p:cNvPr>
          <p:cNvSpPr txBox="1"/>
          <p:nvPr/>
        </p:nvSpPr>
        <p:spPr>
          <a:xfrm>
            <a:off x="533400" y="5969883"/>
            <a:ext cx="2292615" cy="369332"/>
          </a:xfrm>
          <a:prstGeom prst="rect">
            <a:avLst/>
          </a:prstGeom>
          <a:noFill/>
        </p:spPr>
        <p:txBody>
          <a:bodyPr wrap="none" rtlCol="0">
            <a:spAutoFit/>
          </a:bodyPr>
          <a:lstStyle/>
          <a:p>
            <a:r>
              <a:rPr lang="en-US" i="1" dirty="0"/>
              <a:t>“Best case scenario”</a:t>
            </a:r>
          </a:p>
        </p:txBody>
      </p:sp>
      <p:sp>
        <p:nvSpPr>
          <p:cNvPr id="12" name="TextBox 11">
            <a:extLst>
              <a:ext uri="{FF2B5EF4-FFF2-40B4-BE49-F238E27FC236}">
                <a16:creationId xmlns:a16="http://schemas.microsoft.com/office/drawing/2014/main" id="{9CE010E8-3293-AC75-973D-66E5C50447A6}"/>
              </a:ext>
            </a:extLst>
          </p:cNvPr>
          <p:cNvSpPr txBox="1"/>
          <p:nvPr/>
        </p:nvSpPr>
        <p:spPr>
          <a:xfrm>
            <a:off x="4267200" y="5979408"/>
            <a:ext cx="2428870" cy="369332"/>
          </a:xfrm>
          <a:prstGeom prst="rect">
            <a:avLst/>
          </a:prstGeom>
          <a:noFill/>
        </p:spPr>
        <p:txBody>
          <a:bodyPr wrap="none" rtlCol="0">
            <a:spAutoFit/>
          </a:bodyPr>
          <a:lstStyle/>
          <a:p>
            <a:r>
              <a:rPr lang="en-US" i="1" dirty="0"/>
              <a:t>“Worst case scenario”</a:t>
            </a:r>
          </a:p>
        </p:txBody>
      </p:sp>
      <p:sp>
        <p:nvSpPr>
          <p:cNvPr id="13" name="TextBox 12">
            <a:extLst>
              <a:ext uri="{FF2B5EF4-FFF2-40B4-BE49-F238E27FC236}">
                <a16:creationId xmlns:a16="http://schemas.microsoft.com/office/drawing/2014/main" id="{09009240-E087-2F41-5C4E-B926876041C9}"/>
              </a:ext>
            </a:extLst>
          </p:cNvPr>
          <p:cNvSpPr txBox="1"/>
          <p:nvPr/>
        </p:nvSpPr>
        <p:spPr>
          <a:xfrm>
            <a:off x="8879207" y="5969883"/>
            <a:ext cx="1043876" cy="369332"/>
          </a:xfrm>
          <a:prstGeom prst="rect">
            <a:avLst/>
          </a:prstGeom>
          <a:noFill/>
        </p:spPr>
        <p:txBody>
          <a:bodyPr wrap="none" rtlCol="0">
            <a:spAutoFit/>
          </a:bodyPr>
          <a:lstStyle/>
          <a:p>
            <a:r>
              <a:rPr lang="en-US" i="1" dirty="0"/>
              <a:t>Average</a:t>
            </a:r>
          </a:p>
        </p:txBody>
      </p:sp>
      <p:sp>
        <p:nvSpPr>
          <p:cNvPr id="14" name="TextBox 13">
            <a:extLst>
              <a:ext uri="{FF2B5EF4-FFF2-40B4-BE49-F238E27FC236}">
                <a16:creationId xmlns:a16="http://schemas.microsoft.com/office/drawing/2014/main" id="{F8DBE879-BEA0-E967-8975-196C9B41DBD6}"/>
              </a:ext>
            </a:extLst>
          </p:cNvPr>
          <p:cNvSpPr txBox="1"/>
          <p:nvPr/>
        </p:nvSpPr>
        <p:spPr>
          <a:xfrm>
            <a:off x="1481068" y="3524514"/>
            <a:ext cx="7853432" cy="369332"/>
          </a:xfrm>
          <a:prstGeom prst="rect">
            <a:avLst/>
          </a:prstGeom>
          <a:noFill/>
        </p:spPr>
        <p:txBody>
          <a:bodyPr wrap="none" rtlCol="0">
            <a:spAutoFit/>
          </a:bodyPr>
          <a:lstStyle/>
          <a:p>
            <a:r>
              <a:rPr lang="en-US" i="1" dirty="0"/>
              <a:t>(We will also assume they won’t break any records for fastest/slowest time)</a:t>
            </a:r>
          </a:p>
        </p:txBody>
      </p:sp>
    </p:spTree>
    <p:extLst>
      <p:ext uri="{BB962C8B-B14F-4D97-AF65-F5344CB8AC3E}">
        <p14:creationId xmlns:p14="http://schemas.microsoft.com/office/powerpoint/2010/main" val="1200502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9675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2643052" y="5561985"/>
            <a:ext cx="5846472"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a:t>
            </a:r>
          </a:p>
        </p:txBody>
      </p:sp>
    </p:spTree>
    <p:extLst>
      <p:ext uri="{BB962C8B-B14F-4D97-AF65-F5344CB8AC3E}">
        <p14:creationId xmlns:p14="http://schemas.microsoft.com/office/powerpoint/2010/main" val="2200759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8057702" cy="523220"/>
          </a:xfrm>
          <a:prstGeom prst="rect">
            <a:avLst/>
          </a:prstGeom>
          <a:noFill/>
          <a:ln w="28575">
            <a:solidFill>
              <a:srgbClr val="FF0000"/>
            </a:solidFill>
          </a:ln>
        </p:spPr>
        <p:txBody>
          <a:bodyPr wrap="square" rtlCol="0">
            <a:spAutoFit/>
          </a:bodyPr>
          <a:lstStyle/>
          <a:p>
            <a:r>
              <a:rPr lang="en-US" sz="2800" dirty="0"/>
              <a:t>In Big-O, we can drop multiplicative constants</a:t>
            </a:r>
          </a:p>
        </p:txBody>
      </p:sp>
    </p:spTree>
    <p:extLst>
      <p:ext uri="{BB962C8B-B14F-4D97-AF65-F5344CB8AC3E}">
        <p14:creationId xmlns:p14="http://schemas.microsoft.com/office/powerpoint/2010/main" val="2255951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114652" y="5591580"/>
            <a:ext cx="6401111"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  </a:t>
            </a:r>
            <a:r>
              <a:rPr lang="en-US" sz="2400" b="1" dirty="0">
                <a:solidFill>
                  <a:srgbClr val="FF0000"/>
                </a:solidFill>
                <a:sym typeface="Wingdings" panose="05000000000000000000" pitchFamily="2" charset="2"/>
              </a:rPr>
              <a:t></a:t>
            </a:r>
            <a:endParaRPr lang="en-US" sz="2400" b="1" dirty="0">
              <a:solidFill>
                <a:srgbClr val="FF0000"/>
              </a:solidFill>
            </a:endParaRPr>
          </a:p>
        </p:txBody>
      </p:sp>
      <p:sp>
        <p:nvSpPr>
          <p:cNvPr id="21" name="TextBox 20">
            <a:extLst>
              <a:ext uri="{FF2B5EF4-FFF2-40B4-BE49-F238E27FC236}">
                <a16:creationId xmlns:a16="http://schemas.microsoft.com/office/drawing/2014/main" id="{7B765640-71DB-F65E-005C-5F1E1E1E4937}"/>
              </a:ext>
            </a:extLst>
          </p:cNvPr>
          <p:cNvSpPr txBox="1"/>
          <p:nvPr/>
        </p:nvSpPr>
        <p:spPr>
          <a:xfrm>
            <a:off x="6435077" y="5591580"/>
            <a:ext cx="5618846"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size of the array</a:t>
            </a:r>
          </a:p>
        </p:txBody>
      </p:sp>
      <p:grpSp>
        <p:nvGrpSpPr>
          <p:cNvPr id="26" name="Group 25">
            <a:extLst>
              <a:ext uri="{FF2B5EF4-FFF2-40B4-BE49-F238E27FC236}">
                <a16:creationId xmlns:a16="http://schemas.microsoft.com/office/drawing/2014/main" id="{7CC7DB58-F607-E512-7E2A-3457231A30AD}"/>
              </a:ext>
            </a:extLst>
          </p:cNvPr>
          <p:cNvGrpSpPr/>
          <p:nvPr/>
        </p:nvGrpSpPr>
        <p:grpSpPr>
          <a:xfrm>
            <a:off x="146906" y="5657413"/>
            <a:ext cx="5355720" cy="559440"/>
            <a:chOff x="146906" y="5657413"/>
            <a:chExt cx="5355720" cy="55944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328B8DAF-7422-40F9-5FC5-33834D5D7E34}"/>
                    </a:ext>
                  </a:extLst>
                </p14:cNvPr>
                <p14:cNvContentPartPr/>
                <p14:nvPr/>
              </p14:nvContentPartPr>
              <p14:xfrm>
                <a:off x="146906" y="5682253"/>
                <a:ext cx="5338080" cy="374040"/>
              </p14:xfrm>
            </p:contentPart>
          </mc:Choice>
          <mc:Fallback xmlns="">
            <p:pic>
              <p:nvPicPr>
                <p:cNvPr id="23" name="Ink 22">
                  <a:extLst>
                    <a:ext uri="{FF2B5EF4-FFF2-40B4-BE49-F238E27FC236}">
                      <a16:creationId xmlns:a16="http://schemas.microsoft.com/office/drawing/2014/main" id="{328B8DAF-7422-40F9-5FC5-33834D5D7E34}"/>
                    </a:ext>
                  </a:extLst>
                </p:cNvPr>
                <p:cNvPicPr/>
                <p:nvPr/>
              </p:nvPicPr>
              <p:blipFill>
                <a:blip r:embed="rId4"/>
                <a:stretch>
                  <a:fillRect/>
                </a:stretch>
              </p:blipFill>
              <p:spPr>
                <a:xfrm>
                  <a:off x="137906" y="5673253"/>
                  <a:ext cx="53557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FEFB202B-B842-7F06-8800-F0549C55DA02}"/>
                    </a:ext>
                  </a:extLst>
                </p14:cNvPr>
                <p14:cNvContentPartPr/>
                <p14:nvPr/>
              </p14:nvContentPartPr>
              <p14:xfrm>
                <a:off x="722186" y="5657413"/>
                <a:ext cx="4780440" cy="559440"/>
              </p14:xfrm>
            </p:contentPart>
          </mc:Choice>
          <mc:Fallback xmlns="">
            <p:pic>
              <p:nvPicPr>
                <p:cNvPr id="25" name="Ink 24">
                  <a:extLst>
                    <a:ext uri="{FF2B5EF4-FFF2-40B4-BE49-F238E27FC236}">
                      <a16:creationId xmlns:a16="http://schemas.microsoft.com/office/drawing/2014/main" id="{FEFB202B-B842-7F06-8800-F0549C55DA02}"/>
                    </a:ext>
                  </a:extLst>
                </p:cNvPr>
                <p:cNvPicPr/>
                <p:nvPr/>
              </p:nvPicPr>
              <p:blipFill>
                <a:blip r:embed="rId6"/>
                <a:stretch>
                  <a:fillRect/>
                </a:stretch>
              </p:blipFill>
              <p:spPr>
                <a:xfrm>
                  <a:off x="713186" y="5648413"/>
                  <a:ext cx="4798080" cy="57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02F6177A-C87F-5404-06D7-CE40C5775918}"/>
                  </a:ext>
                </a:extLst>
              </p14:cNvPr>
              <p14:cNvContentPartPr/>
              <p14:nvPr/>
            </p14:nvContentPartPr>
            <p14:xfrm>
              <a:off x="9625346" y="4279333"/>
              <a:ext cx="1230120" cy="1124280"/>
            </p14:xfrm>
          </p:contentPart>
        </mc:Choice>
        <mc:Fallback xmlns="">
          <p:pic>
            <p:nvPicPr>
              <p:cNvPr id="27" name="Ink 26">
                <a:extLst>
                  <a:ext uri="{FF2B5EF4-FFF2-40B4-BE49-F238E27FC236}">
                    <a16:creationId xmlns:a16="http://schemas.microsoft.com/office/drawing/2014/main" id="{02F6177A-C87F-5404-06D7-CE40C5775918}"/>
                  </a:ext>
                </a:extLst>
              </p:cNvPr>
              <p:cNvPicPr/>
              <p:nvPr/>
            </p:nvPicPr>
            <p:blipFill>
              <a:blip r:embed="rId8"/>
              <a:stretch>
                <a:fillRect/>
              </a:stretch>
            </p:blipFill>
            <p:spPr>
              <a:xfrm>
                <a:off x="9607706" y="4261693"/>
                <a:ext cx="1265760" cy="1159920"/>
              </a:xfrm>
              <a:prstGeom prst="rect">
                <a:avLst/>
              </a:prstGeom>
            </p:spPr>
          </p:pic>
        </mc:Fallback>
      </mc:AlternateContent>
      <p:sp>
        <p:nvSpPr>
          <p:cNvPr id="29" name="Rectangle 28">
            <a:extLst>
              <a:ext uri="{FF2B5EF4-FFF2-40B4-BE49-F238E27FC236}">
                <a16:creationId xmlns:a16="http://schemas.microsoft.com/office/drawing/2014/main" id="{74C49F18-9C22-60C0-0E94-623625EDAFA2}"/>
              </a:ext>
            </a:extLst>
          </p:cNvPr>
          <p:cNvSpPr/>
          <p:nvPr/>
        </p:nvSpPr>
        <p:spPr>
          <a:xfrm>
            <a:off x="8915400" y="2232319"/>
            <a:ext cx="2839864" cy="111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we write algorithms, we should still be </a:t>
            </a:r>
            <a:r>
              <a:rPr lang="en-US" i="1" dirty="0"/>
              <a:t>aware of </a:t>
            </a:r>
            <a:r>
              <a:rPr lang="en-US" dirty="0"/>
              <a:t>these coefficients</a:t>
            </a:r>
          </a:p>
        </p:txBody>
      </p:sp>
    </p:spTree>
    <p:extLst>
      <p:ext uri="{BB962C8B-B14F-4D97-AF65-F5344CB8AC3E}">
        <p14:creationId xmlns:p14="http://schemas.microsoft.com/office/powerpoint/2010/main" val="405703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30" name="TextBox 29">
            <a:extLst>
              <a:ext uri="{FF2B5EF4-FFF2-40B4-BE49-F238E27FC236}">
                <a16:creationId xmlns:a16="http://schemas.microsoft.com/office/drawing/2014/main" id="{6E823EDA-A3CB-B908-CF80-EDDFB7C217A4}"/>
              </a:ext>
            </a:extLst>
          </p:cNvPr>
          <p:cNvSpPr txBox="1"/>
          <p:nvPr/>
        </p:nvSpPr>
        <p:spPr>
          <a:xfrm>
            <a:off x="762000" y="49530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12049248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3401893" cy="461665"/>
          </a:xfrm>
          <a:prstGeom prst="rect">
            <a:avLst/>
          </a:prstGeom>
          <a:noFill/>
        </p:spPr>
        <p:txBody>
          <a:bodyPr wrap="none" rtlCol="0">
            <a:spAutoFit/>
          </a:bodyPr>
          <a:lstStyle/>
          <a:p>
            <a:r>
              <a:rPr lang="en-US" sz="2400" b="1" dirty="0"/>
              <a:t>Total Running Time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22360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007828" cy="461665"/>
          </a:xfrm>
          <a:prstGeom prst="rect">
            <a:avLst/>
          </a:prstGeom>
          <a:noFill/>
        </p:spPr>
        <p:txBody>
          <a:bodyPr wrap="none" rtlCol="0">
            <a:spAutoFit/>
          </a:bodyPr>
          <a:lstStyle/>
          <a:p>
            <a:r>
              <a:rPr lang="en-US" sz="2400" b="1" dirty="0"/>
              <a:t>Total Running Time = 1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0736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264309" cy="461665"/>
          </a:xfrm>
          <a:prstGeom prst="rect">
            <a:avLst/>
          </a:prstGeom>
          <a:noFill/>
        </p:spPr>
        <p:txBody>
          <a:bodyPr wrap="none" rtlCol="0">
            <a:spAutoFit/>
          </a:bodyPr>
          <a:lstStyle/>
          <a:p>
            <a:r>
              <a:rPr lang="en-US" sz="2400" b="1" dirty="0"/>
              <a:t>Total Running Time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967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801314" cy="461665"/>
          </a:xfrm>
          <a:prstGeom prst="rect">
            <a:avLst/>
          </a:prstGeom>
          <a:noFill/>
        </p:spPr>
        <p:txBody>
          <a:bodyPr wrap="none" rtlCol="0">
            <a:spAutoFit/>
          </a:bodyPr>
          <a:lstStyle/>
          <a:p>
            <a:r>
              <a:rPr lang="en-US" sz="2400" b="1" dirty="0"/>
              <a:t>Total Running Time = 1 + 1 + n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14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262979" cy="461665"/>
          </a:xfrm>
          <a:prstGeom prst="rect">
            <a:avLst/>
          </a:prstGeom>
          <a:noFill/>
        </p:spPr>
        <p:txBody>
          <a:bodyPr wrap="none" rtlCol="0">
            <a:spAutoFit/>
          </a:bodyPr>
          <a:lstStyle/>
          <a:p>
            <a:r>
              <a:rPr lang="en-US" sz="2400" b="1" dirty="0"/>
              <a:t>Total Running Time = 1 + 1 + n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8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9" name="Rectangle 8">
            <a:extLst>
              <a:ext uri="{FF2B5EF4-FFF2-40B4-BE49-F238E27FC236}">
                <a16:creationId xmlns:a16="http://schemas.microsoft.com/office/drawing/2014/main" id="{7EA5A32A-99C9-10F1-BB6A-71B9812BC679}"/>
              </a:ext>
            </a:extLst>
          </p:cNvPr>
          <p:cNvSpPr/>
          <p:nvPr/>
        </p:nvSpPr>
        <p:spPr>
          <a:xfrm>
            <a:off x="381000" y="4114704"/>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2" name="TextBox 11">
            <a:extLst>
              <a:ext uri="{FF2B5EF4-FFF2-40B4-BE49-F238E27FC236}">
                <a16:creationId xmlns:a16="http://schemas.microsoft.com/office/drawing/2014/main" id="{9CE010E8-3293-AC75-973D-66E5C50447A6}"/>
              </a:ext>
            </a:extLst>
          </p:cNvPr>
          <p:cNvSpPr txBox="1"/>
          <p:nvPr/>
        </p:nvSpPr>
        <p:spPr>
          <a:xfrm>
            <a:off x="875760" y="5924317"/>
            <a:ext cx="2428870" cy="369332"/>
          </a:xfrm>
          <a:prstGeom prst="rect">
            <a:avLst/>
          </a:prstGeom>
          <a:noFill/>
        </p:spPr>
        <p:txBody>
          <a:bodyPr wrap="none" rtlCol="0">
            <a:spAutoFit/>
          </a:bodyPr>
          <a:lstStyle/>
          <a:p>
            <a:r>
              <a:rPr lang="en-US" i="1" dirty="0"/>
              <a:t>“Worst case scenario”</a:t>
            </a:r>
          </a:p>
        </p:txBody>
      </p:sp>
      <p:sp>
        <p:nvSpPr>
          <p:cNvPr id="14" name="TextBox 13">
            <a:extLst>
              <a:ext uri="{FF2B5EF4-FFF2-40B4-BE49-F238E27FC236}">
                <a16:creationId xmlns:a16="http://schemas.microsoft.com/office/drawing/2014/main" id="{E5666E83-40E8-D461-FB97-A659208838D1}"/>
              </a:ext>
            </a:extLst>
          </p:cNvPr>
          <p:cNvSpPr txBox="1"/>
          <p:nvPr/>
        </p:nvSpPr>
        <p:spPr>
          <a:xfrm>
            <a:off x="4273676" y="4366737"/>
            <a:ext cx="7196343" cy="954107"/>
          </a:xfrm>
          <a:prstGeom prst="rect">
            <a:avLst/>
          </a:prstGeom>
          <a:noFill/>
        </p:spPr>
        <p:txBody>
          <a:bodyPr wrap="square" rtlCol="0">
            <a:spAutoFit/>
          </a:bodyPr>
          <a:lstStyle/>
          <a:p>
            <a:r>
              <a:rPr lang="en-US" sz="2800" dirty="0"/>
              <a:t>If we select this option, we are </a:t>
            </a:r>
            <a:r>
              <a:rPr lang="en-US" sz="2800" b="1" dirty="0"/>
              <a:t>guaranteed</a:t>
            </a:r>
            <a:r>
              <a:rPr lang="en-US" sz="2800" dirty="0"/>
              <a:t> a date that the house will be finished by</a:t>
            </a:r>
          </a:p>
        </p:txBody>
      </p:sp>
      <p:sp>
        <p:nvSpPr>
          <p:cNvPr id="15" name="TextBox 14">
            <a:extLst>
              <a:ext uri="{FF2B5EF4-FFF2-40B4-BE49-F238E27FC236}">
                <a16:creationId xmlns:a16="http://schemas.microsoft.com/office/drawing/2014/main" id="{3D9A6E9E-77F5-0CEE-DCD8-75613C5BB498}"/>
              </a:ext>
            </a:extLst>
          </p:cNvPr>
          <p:cNvSpPr txBox="1"/>
          <p:nvPr/>
        </p:nvSpPr>
        <p:spPr>
          <a:xfrm>
            <a:off x="4300890" y="5428415"/>
            <a:ext cx="7529160" cy="646331"/>
          </a:xfrm>
          <a:prstGeom prst="rect">
            <a:avLst/>
          </a:prstGeom>
          <a:noFill/>
        </p:spPr>
        <p:txBody>
          <a:bodyPr wrap="square" rtlCol="0">
            <a:spAutoFit/>
          </a:bodyPr>
          <a:lstStyle/>
          <a:p>
            <a:r>
              <a:rPr lang="en-US" dirty="0"/>
              <a:t>(The house might be empty for a few days, but that’s much better than having to stay in a hotel until the house is ready)</a:t>
            </a:r>
          </a:p>
        </p:txBody>
      </p:sp>
    </p:spTree>
    <p:extLst>
      <p:ext uri="{BB962C8B-B14F-4D97-AF65-F5344CB8AC3E}">
        <p14:creationId xmlns:p14="http://schemas.microsoft.com/office/powerpoint/2010/main" val="3895530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783956" cy="461665"/>
          </a:xfrm>
          <a:prstGeom prst="rect">
            <a:avLst/>
          </a:prstGeom>
          <a:noFill/>
        </p:spPr>
        <p:txBody>
          <a:bodyPr wrap="none" rtlCol="0">
            <a:spAutoFit/>
          </a:bodyPr>
          <a:lstStyle/>
          <a:p>
            <a:r>
              <a:rPr lang="en-US" sz="2400" b="1" dirty="0"/>
              <a:t>Total Running Time = 1 + 1 + n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0537840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26989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3478837"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a:t>
            </a:r>
            <a:r>
              <a:rPr lang="en-US" sz="2400" b="1" dirty="0">
                <a:solidFill>
                  <a:srgbClr val="FF0000"/>
                </a:solidFill>
                <a:highlight>
                  <a:srgbClr val="00FF00"/>
                </a:highlight>
              </a:rPr>
              <a:t>????</a:t>
            </a: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248239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5592822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9" name="TextBox 18">
            <a:extLst>
              <a:ext uri="{FF2B5EF4-FFF2-40B4-BE49-F238E27FC236}">
                <a16:creationId xmlns:a16="http://schemas.microsoft.com/office/drawing/2014/main" id="{27F51A79-56B2-C0C1-3701-A4185A4B30F8}"/>
              </a:ext>
            </a:extLst>
          </p:cNvPr>
          <p:cNvSpPr txBox="1"/>
          <p:nvPr/>
        </p:nvSpPr>
        <p:spPr>
          <a:xfrm>
            <a:off x="6918960" y="5121533"/>
            <a:ext cx="5181600" cy="646331"/>
          </a:xfrm>
          <a:prstGeom prst="rect">
            <a:avLst/>
          </a:prstGeom>
          <a:noFill/>
        </p:spPr>
        <p:txBody>
          <a:bodyPr wrap="square" rtlCol="0">
            <a:spAutoFit/>
          </a:bodyPr>
          <a:lstStyle/>
          <a:p>
            <a:r>
              <a:rPr lang="en-US" i="1" dirty="0"/>
              <a:t>“Worst case scenario, we have to go through all the nodes in the LL to add something at the end”</a:t>
            </a:r>
          </a:p>
        </p:txBody>
      </p:sp>
    </p:spTree>
    <p:extLst>
      <p:ext uri="{BB962C8B-B14F-4D97-AF65-F5344CB8AC3E}">
        <p14:creationId xmlns:p14="http://schemas.microsoft.com/office/powerpoint/2010/main" val="40145671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22903271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2261500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3383883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057654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Tree>
    <p:extLst>
      <p:ext uri="{BB962C8B-B14F-4D97-AF65-F5344CB8AC3E}">
        <p14:creationId xmlns:p14="http://schemas.microsoft.com/office/powerpoint/2010/main" val="421827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5953</TotalTime>
  <Words>9110</Words>
  <Application>Microsoft Office PowerPoint</Application>
  <PresentationFormat>Widescreen</PresentationFormat>
  <Paragraphs>1453</Paragraphs>
  <Slides>111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Consolas</vt:lpstr>
      <vt:lpstr>Courier New</vt:lpstr>
      <vt:lpstr>Roboto</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46</cp:revision>
  <dcterms:created xsi:type="dcterms:W3CDTF">2022-08-21T16:55:59Z</dcterms:created>
  <dcterms:modified xsi:type="dcterms:W3CDTF">2023-03-03T20:45:57Z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