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429" r:id="rId3"/>
    <p:sldId id="435" r:id="rId4"/>
    <p:sldId id="447" r:id="rId5"/>
    <p:sldId id="448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1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80" d="100"/>
          <a:sy n="80" d="100"/>
        </p:scale>
        <p:origin x="474" y="6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9:55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1697 24575,'2'-39'0,"9"-50"0,-6 50 0,2-47 0,-9-120 0,4-140 0,3 299 0,13-58 0,-10 67 0,-1 0 0,2-75 0,-11-375 0,2 482 0,1 0 0,-1 0 0,1 0 0,0-1 0,1 1 0,2-8 0,-4 14 0,0-1 0,1 0 0,-1 1 0,0-1 0,1 0 0,-1 1 0,0-1 0,1 1 0,-1-1 0,1 1 0,-1-1 0,1 1 0,-1-1 0,1 1 0,-1-1 0,1 1 0,0-1 0,-1 1 0,1 0 0,0-1 0,-1 1 0,1 0 0,0 0 0,0 0 0,0 0 0,1 0 0,-1 1 0,0-1 0,1 1 0,-1-1 0,0 1 0,0-1 0,1 1 0,-1 0 0,0 0 0,0 0 0,0 0 0,0 0 0,0 0 0,0 0 0,0 0 0,-1 0 0,2 2 0,16 23 0,-1 2 0,20 45 0,15 25 0,27 49 0,-123-204 0,-65-112 0,55 80 0,52 85 0,0 1 0,0-1 0,0 1 0,0 0 0,-1 0 0,1 0 0,-1 0 0,0 1 0,0-1 0,0 1 0,0 0 0,0-1 0,-1 1 0,1 1 0,-5-3 0,6 4 0,-1 0 0,1 0 0,0 1 0,0-1 0,-1 0 0,1 1 0,0 0 0,0-1 0,0 1 0,0 0 0,0 0 0,0 0 0,0 1 0,0-1 0,0 0 0,0 1 0,1-1 0,-1 1 0,0-1 0,1 1 0,0 0 0,-1 0 0,1 0 0,0 0 0,0 0 0,0 0 0,-1 2 0,-7 13 0,1 0 0,-12 36 0,15-38 0,-1 0 0,0 0 0,-1 0 0,0-1 0,-11 15 0,-96 106 0,129-156 0,19-21 0,-11 18 0,0 0 0,-2-1 0,23-34 0,-23 27-82,-19 27 18,0 0 0,1 1 0,-1-1-1,1 1 1,0-1 0,1 1 0,-1 0 0,1 0 0,0 1-1,0-1 1,0 1 0,0 0 0,0 0 0,1 0 0,-1 0 0,1 1-1,0 0 1,0 0 0,6-2 0,6 1-6762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02:46:1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24575,'674'0'0,"-663"0"0,-6-1 0,1 1 0,0 0 0,-1 0 0,1 0 0,-1 1 0,1 0 0,-1 0 0,1 0 0,-1 1 0,1 0 0,-1 0 0,6 3 0,-11-5 0,0 1 0,0-1 0,1 0 0,-1 0 0,0 1 0,0-1 0,0 0 0,0 1 0,0-1 0,0 0 0,0 1 0,0-1 0,0 0 0,0 1 0,0-1 0,0 0 0,0 1 0,0-1 0,0 0 0,0 1 0,0-1 0,0 0 0,0 0 0,0 1 0,-1-1 0,1 0 0,0 1 0,0-1 0,0 0 0,-1 0 0,1 1 0,0-1 0,0 0 0,-1 0 0,1 1 0,0-1 0,0 0 0,-1 0 0,1 0 0,0 0 0,-1 0 0,1 1 0,0-1 0,0 0 0,-1 0 0,0 0 0,-21 10 0,17-7 0,-21 9 0,-1-1 0,0-1 0,0-2 0,0 0 0,-1-2 0,0-1 0,-1-1 0,1-1 0,-30-2 0,-2-3 0,-49 3 0,91 4 0,27 3 0,28 4 0,29 1 0,-28-5 0,39 12 0,-77-20 0,0 0 0,1 0 0,-1 0 0,0 0 0,1 0 0,-1 0 0,1 0 0,-1 0 0,0 0 0,1 0 0,-1 0 0,0 1 0,0-1 0,1 0 0,-1 0 0,0 0 0,1 1 0,-1-1 0,0 0 0,0 1 0,1-1 0,-1 0 0,0 0 0,0 1 0,0-1 0,1 0 0,-1 1 0,0-1 0,0 0 0,0 1 0,0-1 0,0 0 0,0 1 0,0-1 0,0 0 0,0 1 0,0-1 0,0 1 0,0-1 0,0 0 0,0 1 0,0 0 0,-15 12 0,-25 6 0,-6-9 0,39-10 0,0 1 0,0 0 0,-1 1 0,1 0 0,0 0 0,1 0 0,-1 1 0,0 0 0,1 0 0,-1 1 0,1 0 0,-7 6 0,12-10 0,1 1 0,-1 0 0,1-1 0,-1 1 0,1 0 0,-1-1 0,1 1 0,0 0 0,-1 0 0,1 0 0,0-1 0,0 1 0,0 0 0,0 0 0,0 0 0,-1-1 0,1 1 0,1 0 0,-1 0 0,0 0 0,0 0 0,0-1 0,0 1 0,0 0 0,1 0 0,-1 0 0,0-1 0,1 1 0,-1 0 0,1-1 0,-1 1 0,1 0 0,-1-1 0,1 1 0,-1 0 0,1-1 0,0 1 0,-1-1 0,1 1 0,0-1 0,-1 1 0,1-1 0,1 1 0,39 16 0,-34-14 0,20 5 0,1 0 0,0-2 0,57 4 0,-77-9 32,-16-1-926,6 0 391,-18 0-6323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02:51:1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6440 0 24575,'-8'1'0,"1"0"0,-1 0 0,1 1 0,0 0 0,-11 5 0,-23 5 0,-100 8 0,-247 2 0,285-24 0,-142 4 0,151 13 0,-11 1 0,-21 2 0,86-11 0,-67 4 0,-878-9 0,471-5 0,348 5 0,-182-5 0,223-13 0,80 8 0,-73-2 0,-39 12 0,-106-4 0,136-13 0,-25-1 0,-661 12 0,418 7 0,222 0 0,-192-7 0,116-30 0,314 35 0,-32-2 0,0 2 0,0 1 0,48 10 0,-15-1 0,1-3 0,0-2 0,0-4 0,78-6 0,-7 1 0,-87 1 0,73-14 0,-73 8 0,69-1 0,368 10 0,-455 1 0,-1 1 0,36 8 0,33 4 0,221 22 0,-185-21 0,181 46 0,-272-53 0,1-1 0,79 2 0,98-12 0,-73-1 0,1854 3 0,-1978-1 0,0-2 0,44-10 0,35-3 0,-32 12 0,-17 2 0,82-13 0,-28 1 0,-66 9 0,46-10 0,-64 10 0,1 1 0,50 1 0,-52 3 0,0-2 0,-1 0 0,39-9 0,-33 5-341,0 0 0,0 2-1,55 0 1,-58 4-6485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35.7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42.2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54.1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7 237,'187'-1,"206"3,-304 7,140 30,33 5,378-33,-385-15,667 4,-812-5,131-23,-91 8,888-28,-604 32,-58 0,968 15,-643 3,-4 32,-6 0,1254-36,-1682-15,-17 0,440 16,-318 2,-361-1,0 0,0 0,-1-1,1 0,0-1,-1 1,1-1,7-4,-13 6,1-1,-1 0,0 0,1 0,-1 0,0 0,0 0,0 0,0 0,0 0,0 0,0-1,0 1,-1 0,1-1,0 1,-1-1,1 1,-1 0,1-1,-1 1,0-1,0 0,0 1,0-1,0 1,0-1,0 1,0-1,0 1,-1-1,1 1,-1-1,1 1,-1 0,0-1,1 1,-1 0,0-1,0 1,0 0,-1-2,-13-19,-2 0,-29-31,41 49,0 0,-1 0,1 0,-1 1,0 0,0 0,0 1,0-1,0 1,-1 0,1 1,0 0,-11-1,-11 0,-53 4,42-1,-1866 5,1050-8,-784 2,1325-17,-11-1,-2711 20,2596 15,47-1,-1334-14,833-4,845-1,-71-12,70 8,-65-3,89 10,14-1,0 0,0 2,0-1,0 2,-16 3,25-4,0 0,0 0,0 0,0 1,1-1,-1 1,0 0,1-1,-1 1,1 1,0-1,0 0,0 0,0 1,0-1,0 1,0 0,1 0,0-1,-1 1,1 0,0 0,0 0,1 0,-2 5,1 3,-1 1,1-1,1 1,0-1,1 1,0-1,1 1,0-1,0 0,2 1,-1-1,1-1,9 17,-9-20,0-1,0 1,1-1,0 0,0 0,1 0,0-1,0 0,0 0,1 0,-1-1,1 0,0 0,0-1,0 0,1 0,-1-1,1 0,0 0,12 1,72 2,96-8,-43 0,4110 3,-4031-16,-39 0,152 17,83-4,-259-12,61-2,-4 0,3 0,-73 17,-50 2,145-17,-51-2,296 12,-257 8,909-3,-1089 2,68 12,39 3,-147-17,32 2,-42-2,1 0,-1 1,1-1,-1 0,1 1,-1-1,1 1,-1-1,1 1,-1-1,0 1,1 0,-1 0,0 0,0 0,0 0,0 0,0 0,0 0,0 0,2 3,-3-3,0 0,0 0,0 0,0 0,0-1,0 1,0 0,-1 0,1 0,0 0,0 0,-1 0,1 0,0-1,-1 1,1 0,-1 0,1 0,-1-1,0 1,1 0,-1-1,0 1,1 0,-1-1,0 1,0-1,0 1,1-1,-1 0,0 1,-1-1,-32 12,-12-5,1-2,-1-3,-53-2,35-1,-2090-2,2132 5,1 0,-42 9,-24 4,-120-12,8-1,102 14,73-10,1-2,-38 3,-15-7,1-3,-89-15,-13 3,143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06.4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1.8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6.3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38,'8'-1,"0"0,0-1,0 0,0 0,9-4,29-7,73 3,190 9,-133 5,-59-6,128 4,-240-1,0-1,0 0,-1 1,1 0,0 0,-1 0,1 1,-1-1,0 1,1 0,-1 1,0-1,0 1,0-1,0 1,-1 0,7 8,-6-6,-1 1,0-1,-1 1,1 0,-1 0,0 0,0 0,-1 1,0-1,0 0,0 1,-1 11,0 0,-3 110,2-115,0-1,-1 1,-1-1,0 0,-1 0,0 0,-10 20,11-28,0-1,0 1,0 0,-1-1,0 1,1-1,-1 0,0 0,0-1,-1 1,1-1,0 0,-1 0,0 0,1-1,-1 0,0 0,0 0,-6 0,-13 1,0-1,-44-6,26 2,-483-1,320 5,176-1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4316" y="2975873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6: Set-UID and Environment Variables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7145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9025" y="409093"/>
                <a:ext cx="29030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325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505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74" y="2464711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ED73CA-4692-AC9F-5C65-E0B160E6B951}"/>
              </a:ext>
            </a:extLst>
          </p:cNvPr>
          <p:cNvSpPr/>
          <p:nvPr/>
        </p:nvSpPr>
        <p:spPr>
          <a:xfrm>
            <a:off x="153474" y="5651085"/>
            <a:ext cx="98203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 have gained access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44658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526050" y="2482335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executes the program referred to by pathname.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800" dirty="0"/>
              <a:t>is the command line arguments for the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12B12-74A2-C90A-1913-A0BC641C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71" y="4387589"/>
            <a:ext cx="8520489" cy="20811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050" name="Picture 2" descr="Thumbs Up Emoji Meme Generator - Imgflip">
            <a:extLst>
              <a:ext uri="{FF2B5EF4-FFF2-40B4-BE49-F238E27FC236}">
                <a16:creationId xmlns:a16="http://schemas.microsoft.com/office/drawing/2014/main" id="{ED04F5A5-BB93-1650-C09C-54BC8ED1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966026"/>
            <a:ext cx="1338009" cy="1033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403328" y="2613392"/>
            <a:ext cx="518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executes the program referred to by pathname.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/>
              <a:t>is the command line arguments for the command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E642-F31F-7ACF-E820-85EA61ABB811}"/>
              </a:ext>
            </a:extLst>
          </p:cNvPr>
          <p:cNvSpPr txBox="1"/>
          <p:nvPr/>
        </p:nvSpPr>
        <p:spPr>
          <a:xfrm>
            <a:off x="5959511" y="2637455"/>
            <a:ext cx="6848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(“/bin/cat”,[“aa;/bin/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”])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4AD1C09-DD9E-2960-5C8F-BFA550A4007F}"/>
              </a:ext>
            </a:extLst>
          </p:cNvPr>
          <p:cNvSpPr/>
          <p:nvPr/>
        </p:nvSpPr>
        <p:spPr>
          <a:xfrm>
            <a:off x="8835189" y="3163766"/>
            <a:ext cx="457200" cy="64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63F29-2936-1FCB-8A5F-8CF1843FFBFA}"/>
              </a:ext>
            </a:extLst>
          </p:cNvPr>
          <p:cNvSpPr txBox="1"/>
          <p:nvPr/>
        </p:nvSpPr>
        <p:spPr>
          <a:xfrm>
            <a:off x="6640408" y="3874688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/bin/cat “aa;/bin/sh”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AF44F-FC7F-0142-E3B7-72A9CA01C942}"/>
              </a:ext>
            </a:extLst>
          </p:cNvPr>
          <p:cNvSpPr txBox="1"/>
          <p:nvPr/>
        </p:nvSpPr>
        <p:spPr>
          <a:xfrm>
            <a:off x="6297262" y="4460808"/>
            <a:ext cx="646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Treated as an entire argument to the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8E8A-4EC2-5CAE-49C0-ACAACEAD759C}"/>
              </a:ext>
            </a:extLst>
          </p:cNvPr>
          <p:cNvSpPr txBox="1"/>
          <p:nvPr/>
        </p:nvSpPr>
        <p:spPr>
          <a:xfrm>
            <a:off x="8279318" y="497908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10965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23A64-A2F5-BF8A-5742-B1E92EF4DD7A}"/>
              </a:ext>
            </a:extLst>
          </p:cNvPr>
          <p:cNvSpPr txBox="1"/>
          <p:nvPr/>
        </p:nvSpPr>
        <p:spPr>
          <a:xfrm>
            <a:off x="928437" y="609600"/>
            <a:ext cx="9129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The ability (and risks) of invoking external commands is not limited to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395E-EDED-AEB0-30BE-0D2E4177E15A}"/>
              </a:ext>
            </a:extLst>
          </p:cNvPr>
          <p:cNvSpPr txBox="1"/>
          <p:nvPr/>
        </p:nvSpPr>
        <p:spPr>
          <a:xfrm>
            <a:off x="928437" y="3048000"/>
            <a:ext cx="4310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 has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800" dirty="0"/>
              <a:t> call</a:t>
            </a:r>
          </a:p>
          <a:p>
            <a:r>
              <a:rPr lang="en-US" sz="2800" dirty="0"/>
              <a:t>Perl has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</a:p>
          <a:p>
            <a:r>
              <a:rPr lang="en-US" sz="2800" dirty="0"/>
              <a:t>PHP has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</p:txBody>
      </p:sp>
      <p:pic>
        <p:nvPicPr>
          <p:cNvPr id="3074" name="Picture 2" descr="Ralph In Danger | Know Your Meme">
            <a:extLst>
              <a:ext uri="{FF2B5EF4-FFF2-40B4-BE49-F238E27FC236}">
                <a16:creationId xmlns:a16="http://schemas.microsoft.com/office/drawing/2014/main" id="{9691F362-FCA6-BCBB-0964-C192B541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18" y="2371683"/>
            <a:ext cx="6265333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2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19947-6AAB-59EE-39A1-2E7AD9DD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10789400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Environment variable </a:t>
            </a:r>
            <a:r>
              <a:rPr lang="en-US" sz="2800" dirty="0"/>
              <a:t>are a set of dynamic named values that affect the way a running process will behave </a:t>
            </a:r>
            <a:r>
              <a:rPr lang="en-US" dirty="0"/>
              <a:t>(key-value pairs)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variable </a:t>
            </a:r>
          </a:p>
          <a:p>
            <a:r>
              <a:rPr lang="en-US" sz="2400" dirty="0"/>
              <a:t>• We use command such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We could be in any directory. </a:t>
            </a:r>
          </a:p>
          <a:p>
            <a:r>
              <a:rPr lang="en-US" sz="2400" dirty="0"/>
              <a:t>How does it know to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973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Environment variable </a:t>
            </a:r>
            <a:r>
              <a:rPr lang="en-US" sz="2800" dirty="0"/>
              <a:t>are a set of dynamic named values that affect the way a running process will behave </a:t>
            </a:r>
            <a:r>
              <a:rPr lang="en-US" dirty="0"/>
              <a:t>(key-value pairs)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variable </a:t>
            </a:r>
          </a:p>
          <a:p>
            <a:r>
              <a:rPr lang="en-US" sz="2400" dirty="0"/>
              <a:t>• We use command such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We could be in any directory. </a:t>
            </a:r>
          </a:p>
          <a:p>
            <a:r>
              <a:rPr lang="en-US" sz="2400" dirty="0"/>
              <a:t>How does it know to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the full path is not provided, the shell process will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9001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the OS to look for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program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2830-E6EA-FAF4-124A-3AEF11538501}"/>
              </a:ext>
            </a:extLst>
          </p:cNvPr>
          <p:cNvSpPr txBox="1"/>
          <p:nvPr/>
        </p:nvSpPr>
        <p:spPr>
          <a:xfrm>
            <a:off x="228600" y="1447800"/>
            <a:ext cx="579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Processes can get environment variables in one of two ways: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 dirty="0"/>
              <a:t>→ the child process </a:t>
            </a:r>
            <a:r>
              <a:rPr lang="en-US" sz="2400" u="sng" dirty="0"/>
              <a:t>inherits</a:t>
            </a:r>
            <a:r>
              <a:rPr lang="en-US" sz="2400" dirty="0"/>
              <a:t> its parent process’s environment variables.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sz="2400" dirty="0"/>
              <a:t>→ the memory space is overwritten, and all old environment variables are lost. </a:t>
            </a:r>
          </a:p>
          <a:p>
            <a:endParaRPr lang="en-US" sz="2400" dirty="0"/>
          </a:p>
          <a:p>
            <a:r>
              <a:rPr lang="en-US" sz="2400" dirty="0"/>
              <a:t>However,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can explicitly pass environment variables from one process to another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835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 do environment variables come from?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5F51D-3D7E-1010-4666-311B4FC3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01" y="914400"/>
            <a:ext cx="605817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define our own environment variables using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 dirty="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92D4BF82-A690-077C-E900-0055419D1C15}"/>
              </a:ext>
            </a:extLst>
          </p:cNvPr>
          <p:cNvSpPr/>
          <p:nvPr/>
        </p:nvSpPr>
        <p:spPr>
          <a:xfrm rot="5400000">
            <a:off x="6692002" y="1996938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0D95EE-8931-CE82-D1A5-0980AFBBDD5E}"/>
              </a:ext>
            </a:extLst>
          </p:cNvPr>
          <p:cNvSpPr/>
          <p:nvPr/>
        </p:nvSpPr>
        <p:spPr>
          <a:xfrm rot="5400000">
            <a:off x="8609828" y="2018875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05CE9-4CC4-08E5-1B5B-4A42A6F4DAB6}"/>
              </a:ext>
            </a:extLst>
          </p:cNvPr>
          <p:cNvSpPr txBox="1"/>
          <p:nvPr/>
        </p:nvSpPr>
        <p:spPr>
          <a:xfrm>
            <a:off x="5943600" y="297099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 var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BB6AC-0F40-42A5-6EFE-2BE1D8E7B0A8}"/>
              </a:ext>
            </a:extLst>
          </p:cNvPr>
          <p:cNvSpPr txBox="1"/>
          <p:nvPr/>
        </p:nvSpPr>
        <p:spPr>
          <a:xfrm>
            <a:off x="8434818" y="30359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0CAEF-BE55-17F9-A132-EDCEB322F4F3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58751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Set-UID In a Nutshell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7E69F-C17D-E52F-D102-E13E8D1E7F74}"/>
              </a:ext>
            </a:extLst>
          </p:cNvPr>
          <p:cNvSpPr txBox="1"/>
          <p:nvPr/>
        </p:nvSpPr>
        <p:spPr>
          <a:xfrm>
            <a:off x="1447800" y="129540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Set-UID</a:t>
            </a:r>
            <a:r>
              <a:rPr lang="en-US" sz="2000" dirty="0"/>
              <a:t> allows a user to run a program with the program owner’s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runs a program w/ temporarily elevated privileges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FBCD2-8660-2A18-4069-40DDBAB254B5}"/>
              </a:ext>
            </a:extLst>
          </p:cNvPr>
          <p:cNvSpPr txBox="1"/>
          <p:nvPr/>
        </p:nvSpPr>
        <p:spPr>
          <a:xfrm>
            <a:off x="1447800" y="257183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to deal with inflexibilities of UNIX access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36DB-4B9D-2035-0C35-046692995E30}"/>
              </a:ext>
            </a:extLst>
          </p:cNvPr>
          <p:cNvSpPr txBox="1"/>
          <p:nvPr/>
        </p:nvSpPr>
        <p:spPr>
          <a:xfrm>
            <a:off x="1524000" y="33528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 program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9780D-E9F1-A74C-7563-DB1AE34B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2" y="4495800"/>
            <a:ext cx="9525000" cy="846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14:cNvPr>
              <p14:cNvContentPartPr/>
              <p14:nvPr/>
            </p14:nvContentPartPr>
            <p14:xfrm>
              <a:off x="1776901" y="5311638"/>
              <a:ext cx="182520" cy="61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261" y="5302998"/>
                <a:ext cx="2001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define our own environment variables using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 dirty="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 dirty="0"/>
              <a:t> to print out all the environment variables on the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F3FFA-75F7-D019-E341-1186DAC3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" y="3954588"/>
            <a:ext cx="10002409" cy="2434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9EC07F-29FC-5560-2176-7D09074E0485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303355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define our own environment variables using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 dirty="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 dirty="0"/>
              <a:t> to print out all the environment variables on the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EE3AB-54A0-E05F-6D3F-6BF9F431C5C2}"/>
              </a:ext>
            </a:extLst>
          </p:cNvPr>
          <p:cNvSpPr txBox="1"/>
          <p:nvPr/>
        </p:nvSpPr>
        <p:spPr>
          <a:xfrm>
            <a:off x="475301" y="4384386"/>
            <a:ext cx="1021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lot of environment variables, so we can combine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 dirty="0"/>
              <a:t> with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/>
              <a:t> command to find out specific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B1FD8-4FE4-E78D-1F3A-D4FAC95A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8" y="5515291"/>
            <a:ext cx="10163145" cy="67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77728-E558-D72C-E7B1-2CB1852B1FE7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184321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1"/>
            <a:ext cx="10785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Demo</a:t>
            </a:r>
            <a:r>
              <a:rPr lang="en-US" sz="2800" dirty="0"/>
              <a:t>: Seeing environment variables in a parent and child process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6EC2A7-3AEC-4A56-4A56-B8BA0B72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761584"/>
            <a:ext cx="4114800" cy="5710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A8F0A-D4F3-5DDF-5C22-2711DE679944}"/>
              </a:ext>
            </a:extLst>
          </p:cNvPr>
          <p:cNvSpPr txBox="1"/>
          <p:nvPr/>
        </p:nvSpPr>
        <p:spPr>
          <a:xfrm>
            <a:off x="5181600" y="2455336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all environment variables get inherited by the child process?</a:t>
            </a:r>
          </a:p>
          <a:p>
            <a:endParaRPr lang="en-US" sz="2800" dirty="0"/>
          </a:p>
          <a:p>
            <a:r>
              <a:rPr lang="en-US" sz="2800" dirty="0"/>
              <a:t>(Task 2 on Lab 1)</a:t>
            </a:r>
          </a:p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25E2A-01A3-41F5-69E2-75DBCAE2DEDA}"/>
              </a:ext>
            </a:extLst>
          </p:cNvPr>
          <p:cNvSpPr txBox="1"/>
          <p:nvPr/>
        </p:nvSpPr>
        <p:spPr>
          <a:xfrm>
            <a:off x="2584058" y="59860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myprintenv.c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4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0"/>
            <a:ext cx="1129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Experiment</a:t>
            </a:r>
            <a:r>
              <a:rPr lang="en-US" sz="2800" dirty="0"/>
              <a:t>: Do all environment variables get inherited by </a:t>
            </a:r>
            <a:r>
              <a:rPr lang="en-US" sz="2800" b="1" dirty="0"/>
              <a:t>SET-UID</a:t>
            </a:r>
            <a:r>
              <a:rPr lang="en-US" sz="2800" dirty="0"/>
              <a:t> programs?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E0FEF-10A9-54C1-FBDA-84E626A8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5113071" cy="3376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9940F-6709-480C-5C63-6B7EF51B1905}"/>
              </a:ext>
            </a:extLst>
          </p:cNvPr>
          <p:cNvSpPr txBox="1"/>
          <p:nvPr/>
        </p:nvSpPr>
        <p:spPr>
          <a:xfrm>
            <a:off x="6860570" y="2494421"/>
            <a:ext cx="4466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800" dirty="0"/>
              <a:t>   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LD_LIBRARY_PATH    </a:t>
            </a:r>
            <a:r>
              <a:rPr lang="en-US" sz="2800" dirty="0"/>
              <a:t>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2800" dirty="0"/>
              <a:t>  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17C65-4F34-49D7-92CD-792DEE539481}"/>
              </a:ext>
            </a:extLst>
          </p:cNvPr>
          <p:cNvSpPr txBox="1"/>
          <p:nvPr/>
        </p:nvSpPr>
        <p:spPr>
          <a:xfrm>
            <a:off x="838200" y="558543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myenv_environ.c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DA07F-E412-1C2D-B0F3-70AF96ECBF70}"/>
              </a:ext>
            </a:extLst>
          </p:cNvPr>
          <p:cNvSpPr txBox="1"/>
          <p:nvPr/>
        </p:nvSpPr>
        <p:spPr>
          <a:xfrm>
            <a:off x="8610600" y="55324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3 on lab 1)</a:t>
            </a:r>
          </a:p>
        </p:txBody>
      </p:sp>
    </p:spTree>
    <p:extLst>
      <p:ext uri="{BB962C8B-B14F-4D97-AF65-F5344CB8AC3E}">
        <p14:creationId xmlns:p14="http://schemas.microsoft.com/office/powerpoint/2010/main" val="189853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program uses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 dirty="0"/>
              <a:t>command to run the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23CB-86E4-FE0E-80D3-3906F7407941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this program does </a:t>
            </a:r>
            <a:r>
              <a:rPr lang="en-US" sz="2800" i="1" dirty="0"/>
              <a:t>not</a:t>
            </a:r>
            <a:r>
              <a:rPr lang="en-US" sz="2800" dirty="0"/>
              <a:t> use the absolute path of the ls program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A00B4-9617-4047-CDFF-7CCEC58B74F5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86583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program uses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 dirty="0"/>
              <a:t>command to run the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which means it will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environment variable to locate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this program does </a:t>
            </a:r>
            <a:r>
              <a:rPr lang="en-US" sz="2800" i="1" dirty="0"/>
              <a:t>not</a:t>
            </a:r>
            <a:r>
              <a:rPr lang="en-US" sz="2800" dirty="0"/>
              <a:t> use the absolute path of the ls program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C9D27-1EAA-B623-E8A3-962109AA6232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150845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program uses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 dirty="0"/>
              <a:t>command to run the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which means it will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environment variable to locate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this program does </a:t>
            </a:r>
            <a:r>
              <a:rPr lang="en-US" sz="2800" i="1" dirty="0"/>
              <a:t>not</a:t>
            </a:r>
            <a:r>
              <a:rPr lang="en-US" sz="2800" dirty="0"/>
              <a:t> use the absolute path of the ls program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4EA7F-99D7-A349-3E53-406A88756B4E}"/>
              </a:ext>
            </a:extLst>
          </p:cNvPr>
          <p:cNvSpPr txBox="1"/>
          <p:nvPr/>
        </p:nvSpPr>
        <p:spPr>
          <a:xfrm>
            <a:off x="337165" y="5387913"/>
            <a:ext cx="791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Important reminder</a:t>
            </a:r>
            <a:r>
              <a:rPr lang="en-US" sz="2000" dirty="0"/>
              <a:t>: We can set the value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/>
              <a:t> env variable</a:t>
            </a:r>
          </a:p>
        </p:txBody>
      </p:sp>
      <p:pic>
        <p:nvPicPr>
          <p:cNvPr id="9" name="Picture 2" descr="The Evil Patrick Meme Is the Newest 'SpongeBob' Meme">
            <a:extLst>
              <a:ext uri="{FF2B5EF4-FFF2-40B4-BE49-F238E27FC236}">
                <a16:creationId xmlns:a16="http://schemas.microsoft.com/office/drawing/2014/main" id="{F98B94F4-9022-6030-DAED-DC63FBFC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32" y="5082915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4D4A9-4467-A1B6-58FF-03FAAF7F3CC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4288228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4B43E-C0C3-DDF8-CFDE-E402BF68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5174"/>
            <a:ext cx="6076950" cy="226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A59E1-AE0B-17D1-A6F8-3D5B69305FC3}"/>
              </a:ext>
            </a:extLst>
          </p:cNvPr>
          <p:cNvSpPr txBox="1"/>
          <p:nvPr/>
        </p:nvSpPr>
        <p:spPr>
          <a:xfrm>
            <a:off x="6918960" y="1553166"/>
            <a:ext cx="5181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first make our own malicious program that creates a shell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4492A-4B48-34E4-6440-BC7E09ED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90742"/>
            <a:ext cx="10718535" cy="523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173F75-C4F6-B6E4-43E7-053134533F25}"/>
              </a:ext>
            </a:extLst>
          </p:cNvPr>
          <p:cNvSpPr txBox="1"/>
          <p:nvPr/>
        </p:nvSpPr>
        <p:spPr>
          <a:xfrm>
            <a:off x="465262" y="4151297"/>
            <a:ext cx="5748690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Compile it and make the executable is named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14:cNvPr>
              <p14:cNvContentPartPr/>
              <p14:nvPr/>
            </p14:nvContentPartPr>
            <p14:xfrm>
              <a:off x="10539778" y="5065112"/>
              <a:ext cx="275040" cy="125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1138" y="5056472"/>
                <a:ext cx="292680" cy="142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143DB43-107B-037B-DA99-2A222B2A78B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018966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8649F-717C-95B2-A610-5D9C85B5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4" y="4516743"/>
            <a:ext cx="10883260" cy="108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0749-4323-0F87-22AC-C658EA5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" y="1524000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E2E6C-761F-98BF-DBBC-228296E42214}"/>
              </a:ext>
            </a:extLst>
          </p:cNvPr>
          <p:cNvSpPr txBox="1"/>
          <p:nvPr/>
        </p:nvSpPr>
        <p:spPr>
          <a:xfrm>
            <a:off x="5433988" y="1905000"/>
            <a:ext cx="595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program we are going to exploit… and if this is a Set-UID program, things can get scary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5A0D4-4324-DF31-0448-014543573881}"/>
              </a:ext>
            </a:extLst>
          </p:cNvPr>
          <p:cNvSpPr txBox="1"/>
          <p:nvPr/>
        </p:nvSpPr>
        <p:spPr>
          <a:xfrm>
            <a:off x="620077" y="4057094"/>
            <a:ext cx="3775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ls_vuln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Set-UID </a:t>
            </a:r>
            <a:r>
              <a:rPr lang="en-US" dirty="0" err="1"/>
              <a:t>progam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E1AC-52FD-ABDF-76E7-58DECE78AB18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54336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93A7E-CDF2-C4A0-E7DE-0DCC8E0C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373"/>
            <a:ext cx="12192000" cy="98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4685E-FE98-00F5-9FD5-8231DBD663D8}"/>
              </a:ext>
            </a:extLst>
          </p:cNvPr>
          <p:cNvSpPr txBox="1"/>
          <p:nvPr/>
        </p:nvSpPr>
        <p:spPr>
          <a:xfrm>
            <a:off x="228600" y="1121973"/>
            <a:ext cx="9372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environment variable to point to our malicious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program that’s located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my_evil_folder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directory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14:cNvPr>
              <p14:cNvContentPartPr/>
              <p14:nvPr/>
            </p14:nvContentPartPr>
            <p14:xfrm>
              <a:off x="605065" y="2887333"/>
              <a:ext cx="2328840" cy="7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65" y="2878333"/>
                <a:ext cx="2346480" cy="9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76F9B50-D0DE-529F-AE2F-6E6311102EBD}"/>
              </a:ext>
            </a:extLst>
          </p:cNvPr>
          <p:cNvSpPr txBox="1"/>
          <p:nvPr/>
        </p:nvSpPr>
        <p:spPr>
          <a:xfrm>
            <a:off x="274129" y="3717495"/>
            <a:ext cx="1054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run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ls_vuln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000" dirty="0"/>
              <a:t>will execute 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dirty="0"/>
              <a:t> program instead of the normal 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11F62A-22F5-0527-32AB-9FB8EE9AE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807" y="4572000"/>
            <a:ext cx="8161883" cy="1164027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4CF9CF-7523-4D43-FD1A-4BA6F19F33D6}"/>
              </a:ext>
            </a:extLst>
          </p:cNvPr>
          <p:cNvSpPr/>
          <p:nvPr/>
        </p:nvSpPr>
        <p:spPr>
          <a:xfrm>
            <a:off x="1600200" y="52117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DBC5E-7EA4-735E-EFB5-73A1784EC27C}"/>
              </a:ext>
            </a:extLst>
          </p:cNvPr>
          <p:cNvSpPr txBox="1"/>
          <p:nvPr/>
        </p:nvSpPr>
        <p:spPr>
          <a:xfrm>
            <a:off x="141153" y="52661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shell!!!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1923-40E2-83C0-5102-723FF26CE2F3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8001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8C78B-B117-00DC-C218-BEFC403A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6934200" cy="1666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899C5-E690-B088-1C69-466A6BAA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1571"/>
            <a:ext cx="9458325" cy="2114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FF2D5E-158F-DFA1-3391-BD1BF5AA3721}"/>
              </a:ext>
            </a:extLst>
          </p:cNvPr>
          <p:cNvSpPr txBox="1"/>
          <p:nvPr/>
        </p:nvSpPr>
        <p:spPr>
          <a:xfrm>
            <a:off x="381000" y="475439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Set-UID program is just like any other program, except that is has a </a:t>
            </a:r>
            <a:r>
              <a:rPr lang="en-US" i="1" dirty="0"/>
              <a:t>special</a:t>
            </a:r>
            <a:r>
              <a:rPr lang="en-US" dirty="0"/>
              <a:t> bit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270C-6C0A-8248-2E3E-43848673EE65}"/>
              </a:ext>
            </a:extLst>
          </p:cNvPr>
          <p:cNvSpPr txBox="1"/>
          <p:nvPr/>
        </p:nvSpPr>
        <p:spPr>
          <a:xfrm>
            <a:off x="8534400" y="1369874"/>
            <a:ext cx="3276599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Steps for creating a set-</a:t>
            </a:r>
            <a:r>
              <a:rPr lang="en-US" dirty="0" err="1"/>
              <a:t>uid</a:t>
            </a:r>
            <a:r>
              <a:rPr lang="en-US" dirty="0"/>
              <a:t> program </a:t>
            </a:r>
          </a:p>
          <a:p>
            <a:pPr marL="342900" indent="-342900">
              <a:buAutoNum type="arabicPeriod"/>
            </a:pPr>
            <a:r>
              <a:rPr lang="en-US" dirty="0"/>
              <a:t>Change file ownership to root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dirty="0"/>
              <a:t>) </a:t>
            </a:r>
          </a:p>
          <a:p>
            <a:r>
              <a:rPr lang="en-US" dirty="0"/>
              <a:t>2.  Enable to Set-</a:t>
            </a:r>
            <a:r>
              <a:rPr lang="en-US" dirty="0" err="1"/>
              <a:t>uid</a:t>
            </a:r>
            <a:r>
              <a:rPr lang="en-US" dirty="0"/>
              <a:t> bit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)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77AFA4-F68A-6EF5-73C6-C3370636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3436352"/>
            <a:ext cx="2612966" cy="767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DEEA0C-9250-B0FD-0ECB-088726D3AA76}"/>
              </a:ext>
            </a:extLst>
          </p:cNvPr>
          <p:cNvSpPr txBox="1"/>
          <p:nvPr/>
        </p:nvSpPr>
        <p:spPr>
          <a:xfrm>
            <a:off x="602545" y="553212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control decisions made based on EUID, not RUID !</a:t>
            </a:r>
          </a:p>
        </p:txBody>
      </p:sp>
    </p:spTree>
    <p:extLst>
      <p:ext uri="{BB962C8B-B14F-4D97-AF65-F5344CB8AC3E}">
        <p14:creationId xmlns:p14="http://schemas.microsoft.com/office/powerpoint/2010/main" val="44324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6EA4E-60E2-FDAA-FA2C-C42D841A027F}"/>
              </a:ext>
            </a:extLst>
          </p:cNvPr>
          <p:cNvSpPr txBox="1"/>
          <p:nvPr/>
        </p:nvSpPr>
        <p:spPr>
          <a:xfrm>
            <a:off x="152400" y="76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catall.c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F2DB09-BE89-C3CC-50AF-F76F401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580"/>
            <a:ext cx="8227877" cy="5757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54387-C281-A673-9D50-BC392BD7AD73}"/>
              </a:ext>
            </a:extLst>
          </p:cNvPr>
          <p:cNvSpPr txBox="1"/>
          <p:nvPr/>
        </p:nvSpPr>
        <p:spPr>
          <a:xfrm>
            <a:off x="7543800" y="3026846"/>
            <a:ext cx="37338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command line argument (file path) is appended to the string “/bin/cat”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5AC6D-B2F3-D423-42E6-85CC8B4E8D32}"/>
              </a:ext>
            </a:extLst>
          </p:cNvPr>
          <p:cNvSpPr txBox="1"/>
          <p:nvPr/>
        </p:nvSpPr>
        <p:spPr>
          <a:xfrm>
            <a:off x="7381939" y="494895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Spawns a new process that executes: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9B6EF-C569-CCBD-CA7B-C49B650ECB3F}"/>
              </a:ext>
            </a:extLst>
          </p:cNvPr>
          <p:cNvSpPr txBox="1"/>
          <p:nvPr/>
        </p:nvSpPr>
        <p:spPr>
          <a:xfrm>
            <a:off x="8077200" y="5381200"/>
            <a:ext cx="612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/bin/cat [FILE_PATH] </a:t>
            </a:r>
          </a:p>
          <a:p>
            <a:endParaRPr lang="en-US" dirty="0"/>
          </a:p>
          <a:p>
            <a:r>
              <a:rPr lang="en-US" dirty="0"/>
              <a:t>ex.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/bin/cat my_file.txt </a:t>
            </a:r>
          </a:p>
        </p:txBody>
      </p:sp>
    </p:spTree>
    <p:extLst>
      <p:ext uri="{BB962C8B-B14F-4D97-AF65-F5344CB8AC3E}">
        <p14:creationId xmlns:p14="http://schemas.microsoft.com/office/powerpoint/2010/main" val="10111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AD74-0620-BCC5-3FCE-BF79728C50BC}"/>
              </a:ext>
            </a:extLst>
          </p:cNvPr>
          <p:cNvSpPr txBox="1"/>
          <p:nvPr/>
        </p:nvSpPr>
        <p:spPr>
          <a:xfrm>
            <a:off x="685800" y="762000"/>
            <a:ext cx="9034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you are preparing for an audit. An auditor may need the access to view certain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 of giving them total access to everything on the system, we will create a privileged program that will the auditor view the content of some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6B9AF-1FC8-F0B7-2A1B-D8C21DF07343}"/>
              </a:ext>
            </a:extLst>
          </p:cNvPr>
          <p:cNvSpPr txBox="1"/>
          <p:nvPr/>
        </p:nvSpPr>
        <p:spPr>
          <a:xfrm>
            <a:off x="457200" y="3840034"/>
            <a:ext cx="13182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     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87CE7F-08A6-873F-8EA7-933BDC1C0D77}"/>
              </a:ext>
            </a:extLst>
          </p:cNvPr>
          <p:cNvCxnSpPr/>
          <p:nvPr/>
        </p:nvCxnSpPr>
        <p:spPr>
          <a:xfrm flipH="1">
            <a:off x="1447800" y="361143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23702-0D09-4173-F0A2-57A2E7B0FC26}"/>
              </a:ext>
            </a:extLst>
          </p:cNvPr>
          <p:cNvSpPr txBox="1"/>
          <p:nvPr/>
        </p:nvSpPr>
        <p:spPr>
          <a:xfrm>
            <a:off x="436880" y="324525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Set-UID program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F4D55-C545-DC6E-2663-EDDB3DA085B8}"/>
              </a:ext>
            </a:extLst>
          </p:cNvPr>
          <p:cNvCxnSpPr/>
          <p:nvPr/>
        </p:nvCxnSpPr>
        <p:spPr>
          <a:xfrm flipH="1">
            <a:off x="4439920" y="360828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A66868-7B99-2C91-1BDB-F7FF774FBDDE}"/>
              </a:ext>
            </a:extLst>
          </p:cNvPr>
          <p:cNvSpPr txBox="1"/>
          <p:nvPr/>
        </p:nvSpPr>
        <p:spPr>
          <a:xfrm>
            <a:off x="3429000" y="324210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file the auditor will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0BE2C-FA49-7BF4-7B70-15599EBE8EC8}"/>
              </a:ext>
            </a:extLst>
          </p:cNvPr>
          <p:cNvSpPr txBox="1"/>
          <p:nvPr/>
        </p:nvSpPr>
        <p:spPr>
          <a:xfrm>
            <a:off x="6545834" y="3855934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8E9FA-C8CC-A8D4-BA54-E169A47692D0}"/>
              </a:ext>
            </a:extLst>
          </p:cNvPr>
          <p:cNvSpPr txBox="1"/>
          <p:nvPr/>
        </p:nvSpPr>
        <p:spPr>
          <a:xfrm>
            <a:off x="5029200" y="5632281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95DC85-E061-3052-A474-CBEA803D29A7}"/>
              </a:ext>
            </a:extLst>
          </p:cNvPr>
          <p:cNvSpPr/>
          <p:nvPr/>
        </p:nvSpPr>
        <p:spPr>
          <a:xfrm>
            <a:off x="5994400" y="4017454"/>
            <a:ext cx="457200" cy="2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EE1B65-C710-E5BA-6CC2-160D8F2EDD55}"/>
              </a:ext>
            </a:extLst>
          </p:cNvPr>
          <p:cNvSpPr/>
          <p:nvPr/>
        </p:nvSpPr>
        <p:spPr>
          <a:xfrm rot="2936099">
            <a:off x="5868031" y="5305873"/>
            <a:ext cx="457200" cy="1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dirty="0"/>
              <a:t> is a </a:t>
            </a:r>
            <a:r>
              <a:rPr lang="en-US" b="1" dirty="0"/>
              <a:t>very unsafe </a:t>
            </a:r>
            <a:r>
              <a:rPr lang="en-US" dirty="0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Hint: the string passed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dirty="0"/>
              <a:t> can include </a:t>
            </a:r>
            <a:r>
              <a:rPr lang="en-US" i="1" dirty="0"/>
              <a:t>multiple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6109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dirty="0"/>
              <a:t> is a </a:t>
            </a:r>
            <a:r>
              <a:rPr lang="en-US" b="1" dirty="0"/>
              <a:t>very unsafe </a:t>
            </a:r>
            <a:r>
              <a:rPr lang="en-US" dirty="0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Hint: the string passed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dirty="0"/>
              <a:t> can include </a:t>
            </a:r>
            <a:r>
              <a:rPr lang="en-US" i="1" dirty="0"/>
              <a:t>multiple</a:t>
            </a:r>
            <a:r>
              <a:rPr lang="en-US" dirty="0"/>
              <a:t>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FF826-81F1-B756-3E53-6494B37379C2}"/>
              </a:ext>
            </a:extLst>
          </p:cNvPr>
          <p:cNvSpPr txBox="1"/>
          <p:nvPr/>
        </p:nvSpPr>
        <p:spPr>
          <a:xfrm>
            <a:off x="3999446" y="5452677"/>
            <a:ext cx="7539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85835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 dirty="0"/>
              <a:t> interprets this as </a:t>
            </a:r>
            <a:r>
              <a:rPr lang="en-US" sz="2400" i="1" dirty="0"/>
              <a:t>two separate </a:t>
            </a:r>
            <a:r>
              <a:rPr lang="en-US" sz="24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208266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 dirty="0"/>
              <a:t> interprets this as </a:t>
            </a:r>
            <a:r>
              <a:rPr lang="en-US" sz="2400" i="1" dirty="0"/>
              <a:t>two separate </a:t>
            </a:r>
            <a:r>
              <a:rPr lang="en-US" sz="2400" dirty="0"/>
              <a:t>commands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9025" y="409093"/>
                <a:ext cx="29030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325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14:cNvPr>
              <p14:cNvContentPartPr/>
              <p14:nvPr/>
            </p14:nvContentPartPr>
            <p14:xfrm>
              <a:off x="370345" y="3812533"/>
              <a:ext cx="4450680" cy="13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45" y="3704533"/>
                <a:ext cx="4558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2825" y="39505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14:cNvPr>
              <p14:cNvContentPartPr/>
              <p14:nvPr/>
            </p14:nvContentPartPr>
            <p14:xfrm>
              <a:off x="336145" y="4185493"/>
              <a:ext cx="424440" cy="16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505" y="4077493"/>
                <a:ext cx="53208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3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1389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45</cp:revision>
  <dcterms:created xsi:type="dcterms:W3CDTF">2022-08-21T16:55:59Z</dcterms:created>
  <dcterms:modified xsi:type="dcterms:W3CDTF">2023-02-01T02:53:44Z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