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429" r:id="rId3"/>
    <p:sldId id="569" r:id="rId4"/>
    <p:sldId id="570" r:id="rId5"/>
    <p:sldId id="578" r:id="rId6"/>
    <p:sldId id="593" r:id="rId7"/>
    <p:sldId id="579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614" r:id="rId30"/>
    <p:sldId id="615" r:id="rId31"/>
    <p:sldId id="616" r:id="rId32"/>
    <p:sldId id="617" r:id="rId33"/>
    <p:sldId id="618" r:id="rId34"/>
    <p:sldId id="619" r:id="rId35"/>
    <p:sldId id="620" r:id="rId36"/>
    <p:sldId id="622" r:id="rId37"/>
    <p:sldId id="621" r:id="rId38"/>
    <p:sldId id="623" r:id="rId39"/>
    <p:sldId id="624" r:id="rId40"/>
    <p:sldId id="625" r:id="rId41"/>
    <p:sldId id="626" r:id="rId42"/>
    <p:sldId id="627" r:id="rId43"/>
    <p:sldId id="628" r:id="rId44"/>
    <p:sldId id="629" r:id="rId45"/>
    <p:sldId id="630" r:id="rId46"/>
    <p:sldId id="631" r:id="rId47"/>
    <p:sldId id="632" r:id="rId48"/>
    <p:sldId id="633" r:id="rId49"/>
    <p:sldId id="634" r:id="rId50"/>
    <p:sldId id="635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14"/>
    <a:srgbClr val="FFCC00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4660"/>
  </p:normalViewPr>
  <p:slideViewPr>
    <p:cSldViewPr>
      <p:cViewPr varScale="1">
        <p:scale>
          <a:sx n="163" d="100"/>
          <a:sy n="163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1:53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81,'70'-20,"0"3,140-13,117 16,6 30,-58 23,-48-3,-122-24,255 20,-64-30,-146-4,95 19,9 0,61-31,158-24,-383 27,58-4,58-1,-201 15,40-2,1 3,-1 1,50 8,68 3,187-31,-199 10,-95 7,81-12,-71 5,0 4,115 5,-72 2,791-2,-624 11,19 1,59-11,183-3,-448-2,142 4,67 29,239 14,-381-44,-56-1,113 0,217 4,-216 16,-49-3,518-5,-650-10,1-2,-1-1,0-2,0-1,42-14,-56 15,-1 1,1 1,0 1,-1 0,30 2,-11 0,113-2,133-6,-223 5,-50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4:5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13 24575,'52'4'0,"-1"1"0,1 3 0,76 22 0,-3-1 0,-55-17 0,0-3 0,132 0 0,458-10 0,-360 2 0,-253 1 0,66 12 0,-9-1 0,52-7 0,49 6 0,148 7 0,-246-17 0,360-6 0,-259-1 0,292 5 0,-315 12 0,55 0 0,247-11 0,260-3 0,-676-2 0,-45 2 0,1 1 0,0 0 0,-1 2 0,39 7 0,122 33 0,285 47 0,-436-86 0,-1-1 0,61-7 0,-15 0 0,15 4 0,-28 1 0,98-13 0,-106 4 0,-16 1 0,1 2 0,72-1 0,-95 7 0,1-1 0,-1-1 0,0-1 0,32-11 0,14-2 0,229-25 0,96 21 0,-25 1 0,311 4 0,-483 17 0,-99 3 0,133 23 0,-128-12 0,-63-10 0,614 63 0,-647-68 0,57 0 0,-58-1 0,1 0 0,-1 0 0,1 0 0,-1-1 0,0 0 0,0 0 0,0 0 0,9-5 0,-6 3 0,0 1 0,0-1 0,0 1 0,1 1 0,-1 0 0,1 0 0,11 0 0,33-10 0,-6 2 0,-36 8 0,-1 0 0,19-6 0,-8 2 0,0 1 0,0 1 0,0 0 0,0 2 0,1 0 0,42 4 0,-21-2 0,-579-26 0,232 13 0,147 10 0,-431-11 0,-487 10 0,601 5 0,189 22 0,180-12 0,-105 17 0,-44 1 0,161-16 0,43-4 0,-17-3 0,-130-5 0,90-3 0,-912 2 0,950-3 0,-71-13 0,47 4 0,-70-9 0,-70-7 0,216 27 0,-305-13 0,289 13 0,-54-9 0,50 4 0,-43 0 0,-84-11 0,35 3 0,-383 8 0,291 8 0,-2856-2 0,2967-6 0,-5 0 0,9 3 0,95 2 0,-1-1 0,0 0 0,1 0 0,0-1 0,-1-1 0,-19-9 0,41 9 0,9 3 0,668 0 0,-332 2 0,117 13 0,-136 0 0,-108-7 0,65-5 0,-158-3 0,-103 2 0,47 9 0,7 0 0,62-7 0,30 3 0,200 0 0,-231-8 0,642 2 0,-530-20 0,-145 7 0,-16 3 0,61-6 0,-64 5 0,-58 5 0,52 0 0,745 6 0,-619 13 0,60-3 0,-11 0 0,93 5 0,158-4 0,277 3 0,-521-16 0,-23 14 0,23 0 0,-111-13 0,604 2 0,-625 4 0,60 2 0,-60 4 0,-91-5 0,-32-4 0,-16-2 0,0 0 0,0 0 0,0 1 0,0-1 0,0 0 0,0 0 0,0 0 0,0 0 0,0 0 0,0 0 0,0 0 0,0 0 0,0 0 0,0 0 0,0 0 0,0 0 0,0 0 0,0 0 0,0 0 0,0 0 0,0 0 0,0 0 0,0 0 0,0 0 0,0 0 0,0 1 0,0-1 0,0 0 0,0 0 0,0 0 0,0 0 0,0 0 0,0 0 0,0 0 0,0 0 0,0 0 0,0 0 0,0 0 0,0 0 0,0 0 0,0 0 0,-28 2 0,-457 14 0,-78 0 0,0-28 0,324-8 0,-100-5 0,5 24 0,165 3 0,-817-2 0,755-17 0,57 1 0,-293 12 0,252 6 0,-131-13 0,48-9 0,147 18 0,10-1 0,87-6-1365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5:01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24575,'363'19'0,"-82"-2"0,-166-15 0,134 8 0,141 14 0,760-25 0,-995-10 0,-23-1 0,35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24575,'41'2'0,"79"14"0,-33-3 0,390 24 0,-364-31 0,-80-2 0,-1 0 0,1 2 0,-1 2 0,0 1 0,59 25 0,140 86 0,-201-103 0,2 1 0,-18-12 0,1 2 0,-2 0 0,1 1 0,-1 0 0,0 1 0,-1 0 0,0 1 0,13 15 0,-23-22 0,0-1 0,0 0 0,-1 1 0,1 0 0,-1-1 0,0 1 0,0 0 0,0-1 0,-1 1 0,1 0 0,-1 0 0,0 0 0,0-1 0,0 1 0,-1 0 0,1 0 0,-1 0 0,0-1 0,0 1 0,0 0 0,0-1 0,-1 1 0,0-1 0,1 1 0,-4 2 0,-4 9 0,-1 0 0,-1-1 0,0-1 0,-15 15 0,2-6 0,-1 0 0,0-2 0,-2-1 0,0-1 0,-1-1 0,0-1 0,-2-2 0,0-1 0,0-1 0,-44 10 0,10-8 0,0-2 0,-1-3 0,-1-4 0,-76-2 0,120-3 0,9-1 0,1 1 0,-1 1 0,-14 2 0,25-3 0,1 0 0,0 1 0,-1-1 0,1 1 0,0-1 0,-1 1 0,1 0 0,0-1 0,-1 1 0,1 0 0,0 0 0,0 0 0,0 0 0,0 0 0,0 0 0,0 0 0,0 0 0,0 0 0,1 1 0,-1-1 0,0 0 0,1 1 0,-1-1 0,1 0 0,-1 1 0,1-1 0,-1 3 0,0 3 0,1 0 0,0-1 0,0 1 0,2 12 0,-1-5 0,12 223-1365,-11-184-5461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24575,'10'0'0,"-1"-1"0,1-1 0,-1 1 0,13-5 0,15-3 0,189-23 0,-165 27 0,109 4 0,-139 4 0,0 2 0,-1 1 0,0 1 0,31 12 0,109 54 0,-160-68 0,0 0 0,-1 1 0,1 0 0,-1 0 0,-1 1 0,11 9 0,-17-13 0,1 0 0,0 1 0,-1-1 0,0 0 0,0 1 0,0 0 0,0-1 0,0 1 0,-1 0 0,1 0 0,-1 0 0,0 0 0,-1 0 0,1 0 0,-1 1 0,1-1 0,-1 0 0,-1 0 0,0 6 0,1-8 0,-1 0 0,0 1 0,0-1 0,0 0 0,0 0 0,0 0 0,0 0 0,0 0 0,-1 0 0,1 0 0,-1 0 0,1-1 0,-1 1 0,0 0 0,0-1 0,0 0 0,0 1 0,0-1 0,0 0 0,0 0 0,0 0 0,0 0 0,-3 1 0,-9 2 0,1-1 0,-27 4 0,19-4 0,-56 9 0,-85 1 0,158-12 0,0 0 0,1 1 0,-1-1 0,1 1 0,-1-1 0,1 1 0,0 0 0,-1 1 0,1-1 0,0 1 0,1-1 0,-1 1 0,-3 4 0,-22 17 0,8-14 0,-2 0 0,-40 12 0,35-13 0,-27 13 0,51-21 0,1 1 0,-1-1 0,1 0 0,-1 1 0,1 0 0,-1-1 0,1 1 0,0 0 0,0 0 0,0 1 0,0-1 0,1 0 0,-1 0 0,0 1 0,1-1 0,0 1 0,-1 0 0,0 2 0,1 2 0,0 0 0,0 0 0,1 0 0,-1 0 0,3 14 0,-1-8 0,2 148-1365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0.02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35,'145'-6,"-48"2,5 0,302-4,-205-2,1105 7,-667 5,-493-3,155 3,5 31,18 1,50 2,-160-10,376-3,29-24,-310 2,-279-3,-1 0,36-9,36-3,247-1,-316 12,47-10,7-1,323 0,-401 15,783-11,-777 9,55-1,89-15,-79 8,1 3,120 5,-105 2,736 10,-477-2,440 5,995-14,-1540-5,92 1,256 25,73 1,-620-19,57 10,-63-6,-1-2,49-1,-63-6,0-1,49-14,-48 10,-1 2,53-5,-79 10,18-1,-1 1,1 1,22 3,-35-2,0-1,0 1,0 0,0 1,0-1,-1 1,1 0,-1 0,1 1,-1 0,0 0,-1 0,6 6,22 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24575,'4'-2'0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0,0 1 0,0 0 0,0 1 0,0 0 0,10 5 0,3 1 0,312 129 0,6 3 0,-239-103 0,131 57 0,-191-72 0,-40-23 0,1 1 0,0-1 0,-1 1 0,1-1 0,-1 1 0,1-1 0,-1 1 0,1-1 0,-1 1 0,1-1 0,-1 1 0,0 0 0,1-1 0,-1 1 0,0-1 0,1 1 0,-1 0 0,0-1 0,0 1 0,0 0 0,0 0 0,0-1 0,0 1 0,0 0 0,0 1 0,0-1 0,-1 0 0,1 0 0,-1 0 0,1 0 0,-1 0 0,0 0 0,0 0 0,1 0 0,-1-1 0,0 1 0,0 0 0,0 0 0,0-1 0,-1 2 0,-7 2 0,0 1 0,0-1 0,-11 3 0,8-3 0,-161 79 0,17-8 0,12-20 0,-3-6 0,-282 54 0,428-103 0,1 0 0,-1 0 0,1 1 0,-1-1 0,1 0 0,-1 0 0,1 1 0,-1-1 0,1 0 0,-1 1 0,1-1 0,0 0 0,-1 1 0,1-1 0,0 1 0,-1-1 0,1 1 0,0-1 0,0 0 0,-1 1 0,1-1 0,0 1 0,0-1 0,0 1 0,0 0 0,0-1 0,-1 1 0,1-1 0,0 1 0,0-1 0,0 1 0,1 0 0,2 23 0,-2-18 0,20 72 0,47 119 0,-39-120 0,12 36-1365,-5-17-5461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9:1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5293 24575,'182'-40'0,"33"-8"0,-162 36 0,60-6 0,-63 11 0,73-19 0,-90 15 0,55-28 0,-15 5 0,77-16 0,-29 12 0,-105 30 0,1-1 0,-2 0 0,1-1 0,-1 0 0,-1-2 0,0 1 0,18-21 0,-3 4 0,-6 8 0,-1-1 0,-1-1 0,-2-1 0,0-1 0,-1-1 0,19-34 0,17-42 0,-23 45 0,-2 0 0,32-93 0,-46 108 0,22-44 0,-18 46 0,-9 10 0,0-1 0,-2 0 0,6-35 0,-11 47 0,12-62 0,-3 0 0,1-136 0,-12-202 0,-3-220 0,-1 599 0,-1 1 0,-2-1 0,-1 1 0,-3 1 0,-1-1 0,-30-69 0,30 81 0,2 0 0,0 0 0,2-1 0,-4-28 0,-7-111 0,11 83 0,-33-358 0,21 286 0,8 77 0,5 48 0,-16-51 0,9 38 0,4 17 0,-1 0 0,-1 1 0,-16-24 0,6 9 0,14 26 0,-2 1 0,1 0 0,-2 0 0,0 1 0,-14-14 0,-61-48 0,68 60 0,5 5 0,-1 0 0,0 0 0,0 1 0,-1 1 0,0 0 0,0 1 0,-1 1 0,1 0 0,-1 1 0,0 0 0,0 1 0,-1 1 0,1 1 0,-1 0 0,-22 1 0,-5 2 0,-78-4 0,120 2 0,0 0 0,0 0 0,0 0 0,0 0 0,0-1 0,0 1 0,1 0 0,-1-1 0,0 1 0,0 0 0,0-1 0,0 0 0,1 1 0,-1-1 0,0 1 0,1-1 0,-1 0 0,0 1 0,1-1 0,-1 0 0,1 0 0,-1 1 0,1-1 0,-1-1 0,0-1 0,0 1 0,1-1 0,-1 0 0,1 1 0,0-1 0,-1 1 0,1-1 0,1 0 0,-1-2 0,1-3 0,1 0 0,0 0 0,0 0 0,1 0 0,4-9 0,14-19 0,2 0 0,40-47 0,17-27 0,-72 99 0,1 0 0,0 0 0,1 1 0,17-14 0,-17 16 0,-1 0 0,0 0 0,-1-1 0,0 0 0,0-1 0,7-12 0,-15 22 0,1-1 0,-1 0 0,0 0 0,1 0 0,-1 1 0,1-1 0,-1 0 0,1 1 0,-1-1 0,1 0 0,-1 1 0,1-1 0,0 1 0,-1-1 0,1 1 0,0-1 0,-1 1 0,1-1 0,1 1 0,-2 0 0,0 0 0,1 0 0,-1 1 0,1-1 0,-1 0 0,0 0 0,0 1 0,1-1 0,-1 0 0,0 1 0,1-1 0,-1 1 0,0-1 0,0 0 0,0 1 0,1-1 0,-1 1 0,0-1 0,0 0 0,0 1 0,0-1 0,0 1 0,0-1 0,0 1 0,1 5 0,-1 0 0,0 0 0,0 0 0,-2 9 0,-7 23 0,-2-1 0,-2 0 0,-2 0 0,-35 64 0,39-84 0,-1-2 0,0 1 0,-1-2 0,-1 0 0,-1 0 0,-28 20 0,-11 12 0,1-3 0,41-35 0,0 1 0,1 0 0,0 1 0,0 1 0,1-1 0,-11 16 0,20-24 0,1 0 0,-1 0 0,1 0 0,-1 0 0,1 0 0,0 1 0,-1-1 0,1 0 0,0 0 0,0 0 0,1 0 0,-1 1 0,0-1 0,1 0 0,0 0 0,-1 0 0,1 0 0,1 3 0,22 41 0,-18-37 0,2 3 0,0 0 0,16 17 0,-16-21 0,-1 1 0,0 0 0,0 0 0,-1 0 0,7 15 0,-8-15 0,0 0 0,0 0 0,1-1 0,14 15 0,-1 1 0,15 15 0,2-1 0,60 51 0,-92-85 0,-2-2 0,0 0 0,0 0 0,0-1 0,0 1 0,0 0 0,0-1 0,0 1 0,0-1 0,1 0 0,-1 0 0,0 0 0,1 0 0,3 1 0,-6-4 0,0 1 0,0 0 0,0-1 0,0 1 0,-1-1 0,1 1 0,0 0 0,-1-1 0,1 1 0,-1 0 0,0-1 0,1 1 0,-1 0 0,-1-2 0,-105-142 0,98 132 0,-2-1 0,-13-13 0,13 16 0,1-1 0,-15-21 0,9 9 0,-2 2 0,0 0 0,-28-26 0,-30-36 0,72 79 0,-4-4 0,1-1 0,1 1 0,0-1 0,-5-12 0,9 18 0,1 0 0,-1-1 0,1 1 0,1 0 0,-1-1 0,1 1 0,-1-1 0,1 1 0,1-1 0,-1 1 0,0-1 0,1 1 0,2-9 0,1 4 0,0 0 0,1 0 0,0 0 0,0 0 0,1 1 0,0 0 0,0 0 0,1 1 0,0 0 0,9-7 0,-7 5 0,1 0 0,-2-1 0,1 0 0,-1 0 0,9-17 0,9-20 0,43-58 0,-52 78 212,-15 21-356,1 1 1,0 0 0,1 0-1,-1 0 1,1 0 0,0 0-1,0 0 1,1 1 0,-1 0-1,10-7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2.6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15250 175,'-59'-9,"-112"-3,15 3,-101-25,-179-14,127 49,125 1,-620-3,-650 2,1034 29,357-23,-337 1,251-9,27 1,-523-13,88-1,146 8,210-4,-131-3,-1 26,-104 10,-1-24,178 0,123 0,-633 21,-40 17,-6-39,574-14,14 1,-900 2,1061 14,-412-16,-25-2,309 16,143-3,-53-9,-26-2,-33 14,92-10,48 7,-28-2,-360 3,216 5,137-12,50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5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14,'82'0,"1390"22,-1403-19,831 16,-587-41,-63 2,1005 5,-877 17,2446-1,-2485 21,-1 26,-142-19,-162-24,776 90,-772-94,0 0,0-3,45-7,104-34,54-6,-158 35,-13 4,104-3,70 15,-79 0,-52-3,126 3,-235-2,1 1,-1 0,1 0,-1 0,0 0,1 1,-1 0,7 3,-11-4,1-1,0 1,0-1,-1 1,1-1,0 1,-1 0,1-1,-1 1,1 0,-1 0,1-1,-1 1,0 0,1 0,-1 0,0-1,1 1,-1 2,0-2,0 0,-1 0,1 0,0 0,-1 1,1-1,-1 0,1 0,-1 0,1 0,-1 0,0 0,0 0,1 0,-1 0,0 0,0-1,-2 2,-21 16,-1-1,-1-1,-1-2,-30 13,19-10,32-14,-149 65,132-60,0-1,-1-1,0-2,1 0,-30 0,-470-3,255-4,106 3,-163-1,60-16,-173-22,-1-27,-176-20,207 67,95 9,-809-38,-559 50,660 27,526 30,322-32,-14-10,77-9,-327 14,-6-20,268-2,-104 11,229-13,-82-16,105 14,-4-1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34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324 394,'207'5,"25"0,53-11,325 5,-230 22,334 12,-686-32,-1 2,1 0,43 12,-67-14,193 46,78 18,178 27,541 41,-983-132,176 7,-182-8,28-4,-33 4,1 0,-1 0,1 0,-1 0,1 0,-1 0,1 0,-1 0,0-1,1 1,-1 0,1 0,-1-1,0 1,1 0,-1 0,1-1,-1 1,0-1,0 1,1 0,-1-1,0 1,1-1,-1 1,0 0,0-1,0 1,0-1,0 1,1-1,-1 1,0-1,0 1,0-1,0 1,0-1,0 1,0-1,-1 1,1 0,0-1,0 1,0-1,0 1,-1-1,1 1,0-1,0 1,-1-1,0 0,0 0,0 0,0 0,0 0,0 0,0 0,0 0,0 0,0 1,0-1,-1 0,1 1,0-1,-1 1,1-1,0 1,-3-1,-8-3,-256-80,-434-78,625 148,-1 3,0 3,-104 3,-89 20,-451 11,509-26,-810-1,755 17,250-15,-358-1,147-7,104 12,-202 33,320-37,0 0,0 0,0 1,0 0,0 1,0 0,-10 5,16-8,0 1,0 0,0 0,0 0,0 0,0 0,0 0,0 0,1 0,-1 1,0-1,1 0,-1 0,1 1,-1-1,1 0,0 0,-1 3,1-2,0 0,0 1,1-1,-1 0,1 1,-1-1,1 0,0 1,0-1,0 0,0 0,1 0,-1 0,2 2,6 8,0-1,1-1,1 1,0-1,0-1,1 0,17 9,96 46,-57-35,129 38,-147-54,1-3,1-2,74 3,18-15,-41-1,136-4,-168 3,98-22,-105 17,117-7,-79 11,24-6,0-5,173-48,-267 57,0 3,54-5,71 5,-113 6,914-2,-453 4,-498-2,-1 0,1 0,-1-1,1 0,-1-1,1 1,-1-1,0 0,0-1,10-4,-3 1,0 1,0 1,1 0,-1 0,25-1,72-1,-69 5,-15 1,-9 0,0 0,0-1,0-1,25-6,-39 8,0-1,0 0,0 0,0 0,0-1,0 1,-1-1,1 1,0-1,-1 0,1 0,-1 0,0-1,0 1,0 0,0-1,0 1,0-1,0 0,-1 0,0 0,1 1,-1-1,0 0,-1 0,1-1,0 1,-1 0,0 0,1-4,-2-6,-1-1,0 1,-1-1,0 1,-1 0,-1 0,0 1,-11-22,-6-4,-36-48,25 39,14 18,-32-36,47 61,0 0,-1 1,1-1,-1 1,0 0,0 0,0 0,0 1,-10-4,-5 1,-29-5,26 6,-495-55,-2 51,229 18,-156-1,321-13,-641-24,490 9,-134-6,140 22,49 2,-199-17,412 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40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1 162,'32'-2,"0"-2,0-1,0-1,44-16,3 1,61-8,1 6,1 6,232 3,425 62,-650-36,-102-8,576 39,-424-38,227-25,139-63,-510 73,1 2,95-1,110 19,-222-8,186 12,718 26,-919-40,0-1,1 0,-1-2,0-1,43-12,-43 10,1 1,0 0,0 2,0 1,34 2,-19 0,536 18,-421-7,168 19,-314-29,0 0,1 1,-1 0,13 5,-19-5,0 0,0-1,0 1,-1 0,1 0,-1 0,1 1,-1-1,0 1,0-1,0 1,0 0,0 0,0 0,1 5,44 133,-27-75,3 4,-6-24,-3 1,12 64,-26-110,0 0,0 1,0-1,0 0,0 0,0 0,0 0,-1 1,1-1,0 0,-1 0,1 0,-1 0,1 0,-1 0,1 0,-1 0,0 0,0 0,1 0,-1 0,0 0,0 0,0-1,0 1,0 0,0-1,0 1,0-1,0 1,0-1,0 1,-2-1,-5 2,0 0,0-1,0 0,-9 0,1 0,-287 52,186-28,-122 9,161-29,0-4,-128-13,203 11,-543-54,473 50,-117-25,-68-33,79 17,-315-49,335 75,-187 1,-6 6,24 1,-290-5,-285 0,599 6,34 0,-186 11,425 2,-46 8,20-2,-103 7,-130 17,288-31,-5-1,1 1,-1 0,1 0,-1 1,1 0,-1 0,1 1,0 0,0 0,0 0,-9 7,15-9,-1-1,0 1,1 0,-1 0,1 0,-1-1,1 1,0 0,-1 0,1 0,0 0,-1 0,1 0,0 0,0-1,0 1,0 0,0 0,0 0,0 0,0 0,0 0,1 0,-1 0,0 0,1 0,-1 0,0-1,1 1,-1 0,1 0,-1 0,1-1,0 1,-1 0,1-1,1 2,3 2,0 1,0-1,0 0,7 3,-11-6,20 11,0-1,1-1,0 0,0-2,45 10,-29-11,0-2,0-1,42-2,165-4,814 1,-828 5,243 2,-2 22,-121-4,125-26,-221-3,1338 4,-1321 5,363 2,-402 6,-94-4,-95-6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15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9.xml"/><Relationship Id="rId1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24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59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4.png"/><Relationship Id="rId3" Type="http://schemas.openxmlformats.org/officeDocument/2006/relationships/image" Target="../media/image5.png"/><Relationship Id="rId7" Type="http://schemas.openxmlformats.org/officeDocument/2006/relationships/image" Target="../media/image61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2.png"/><Relationship Id="rId14" Type="http://schemas.openxmlformats.org/officeDocument/2006/relationships/customXml" Target="../ink/ink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4)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450199" y="3397558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Bypassing Countermeasures, Return to Lib-C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6C3C1-098C-D346-5989-28642FB9AB73}"/>
              </a:ext>
            </a:extLst>
          </p:cNvPr>
          <p:cNvSpPr txBox="1"/>
          <p:nvPr/>
        </p:nvSpPr>
        <p:spPr>
          <a:xfrm>
            <a:off x="3167170" y="1067263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Places a special value (</a:t>
            </a:r>
            <a:r>
              <a:rPr lang="en-US" sz="2000" b="1" i="1" dirty="0"/>
              <a:t>guard</a:t>
            </a:r>
            <a:r>
              <a:rPr lang="en-US" sz="2000" dirty="0"/>
              <a:t>) between the return address/previous frame pointer and local function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3F00F-60D8-B480-63A1-D716324EFA2F}"/>
              </a:ext>
            </a:extLst>
          </p:cNvPr>
          <p:cNvSpPr txBox="1"/>
          <p:nvPr/>
        </p:nvSpPr>
        <p:spPr>
          <a:xfrm>
            <a:off x="3196803" y="281093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function finishes, and the OS sees that the stack guard has ben overwritten, the program aborts and does not proceed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6206C-44CE-6448-F957-13934E27FB19}"/>
              </a:ext>
            </a:extLst>
          </p:cNvPr>
          <p:cNvSpPr/>
          <p:nvPr/>
        </p:nvSpPr>
        <p:spPr>
          <a:xfrm>
            <a:off x="3048000" y="925829"/>
            <a:ext cx="4419600" cy="4240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2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  <p:pic>
        <p:nvPicPr>
          <p:cNvPr id="2" name="object 12">
            <a:extLst>
              <a:ext uri="{FF2B5EF4-FFF2-40B4-BE49-F238E27FC236}">
                <a16:creationId xmlns:a16="http://schemas.microsoft.com/office/drawing/2014/main" id="{2F8729DD-882F-A911-23CE-57C68A1B1CA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6628" y="4433916"/>
            <a:ext cx="4376813" cy="925067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326B3C01-421B-A014-D928-C12705AE8E8A}"/>
              </a:ext>
            </a:extLst>
          </p:cNvPr>
          <p:cNvSpPr txBox="1"/>
          <p:nvPr/>
        </p:nvSpPr>
        <p:spPr>
          <a:xfrm>
            <a:off x="3019128" y="4038439"/>
            <a:ext cx="442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on: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F74DE93-4CAE-6667-0470-B2FEBBAA7C9E}"/>
              </a:ext>
            </a:extLst>
          </p:cNvPr>
          <p:cNvSpPr txBox="1"/>
          <p:nvPr/>
        </p:nvSpPr>
        <p:spPr>
          <a:xfrm>
            <a:off x="3019128" y="5425863"/>
            <a:ext cx="472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Aborted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when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pass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guard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07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804928"/>
              </p:ext>
            </p:extLst>
          </p:nvPr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16286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513"/>
                <a:ext cx="112824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72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00" y="5370953"/>
                  <a:ext cx="7131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72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124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10" y="5370953"/>
                  <a:ext cx="713141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36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50E380-66EE-F274-A605-8F228BFF4292}"/>
              </a:ext>
            </a:extLst>
          </p:cNvPr>
          <p:cNvSpPr txBox="1"/>
          <p:nvPr/>
        </p:nvSpPr>
        <p:spPr>
          <a:xfrm>
            <a:off x="0" y="6095725"/>
            <a:ext cx="118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insertion, checking, and aborting for stack guard/canary is done for us in the Function Prologue and Epilogue!</a:t>
            </a:r>
          </a:p>
        </p:txBody>
      </p:sp>
    </p:spTree>
    <p:extLst>
      <p:ext uri="{BB962C8B-B14F-4D97-AF65-F5344CB8AC3E}">
        <p14:creationId xmlns:p14="http://schemas.microsoft.com/office/powerpoint/2010/main" val="3354272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</p:spTree>
    <p:extLst>
      <p:ext uri="{BB962C8B-B14F-4D97-AF65-F5344CB8AC3E}">
        <p14:creationId xmlns:p14="http://schemas.microsoft.com/office/powerpoint/2010/main" val="91754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12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3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304800" y="1379617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Due Sunday </a:t>
            </a:r>
            <a:r>
              <a:rPr lang="en-US" sz="2000" b="1" dirty="0"/>
              <a:t>March 5</a:t>
            </a:r>
            <a:r>
              <a:rPr lang="en-US" sz="2000" b="1" baseline="30000" dirty="0"/>
              <a:t>th</a:t>
            </a:r>
            <a:r>
              <a:rPr lang="en-US" sz="2000" b="1" dirty="0"/>
              <a:t> @ 11:59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2B68B-5D8E-A75C-7730-93F83B17151F}"/>
              </a:ext>
            </a:extLst>
          </p:cNvPr>
          <p:cNvSpPr txBox="1"/>
          <p:nvPr/>
        </p:nvSpPr>
        <p:spPr>
          <a:xfrm>
            <a:off x="371541" y="2667000"/>
            <a:ext cx="61911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Monday I will Discuss the Project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Next Friday (3/3) will be a work day for lab 3</a:t>
            </a:r>
          </a:p>
        </p:txBody>
      </p:sp>
      <p:pic>
        <p:nvPicPr>
          <p:cNvPr id="9" name="Picture 2" descr="My child will Meme Generator - Imgflip">
            <a:extLst>
              <a:ext uri="{FF2B5EF4-FFF2-40B4-BE49-F238E27FC236}">
                <a16:creationId xmlns:a16="http://schemas.microsoft.com/office/drawing/2014/main" id="{B397DF97-46BE-0DC3-F5E4-B657B428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5200" y="152400"/>
            <a:ext cx="4694566" cy="427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ADC079-9ABD-5F31-6A07-E8064AD9D32E}"/>
              </a:ext>
            </a:extLst>
          </p:cNvPr>
          <p:cNvSpPr txBox="1"/>
          <p:nvPr/>
        </p:nvSpPr>
        <p:spPr>
          <a:xfrm>
            <a:off x="7239000" y="339187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child will safely copy strings inside of a </a:t>
            </a:r>
            <a:r>
              <a:rPr lang="en-US" b="1" dirty="0"/>
              <a:t>C</a:t>
            </a:r>
            <a:r>
              <a:rPr lang="en-US" dirty="0"/>
              <a:t>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F02683-6419-9145-2720-59A6E92B2169}"/>
              </a:ext>
            </a:extLst>
          </p:cNvPr>
          <p:cNvSpPr txBox="1"/>
          <p:nvPr/>
        </p:nvSpPr>
        <p:spPr>
          <a:xfrm>
            <a:off x="9995420" y="3048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028" name="Picture 4" descr="Smiling Face with Horns Emoji (U+1F608)">
            <a:extLst>
              <a:ext uri="{FF2B5EF4-FFF2-40B4-BE49-F238E27FC236}">
                <a16:creationId xmlns:a16="http://schemas.microsoft.com/office/drawing/2014/main" id="{0B63A416-B30C-256B-1620-C61486BA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952" y="2929393"/>
            <a:ext cx="533599" cy="5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</p:spTree>
    <p:extLst>
      <p:ext uri="{BB962C8B-B14F-4D97-AF65-F5344CB8AC3E}">
        <p14:creationId xmlns:p14="http://schemas.microsoft.com/office/powerpoint/2010/main" val="820152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CAB3B-E00D-363F-8134-7BB330C36011}"/>
              </a:ext>
            </a:extLst>
          </p:cNvPr>
          <p:cNvSpPr txBox="1"/>
          <p:nvPr/>
        </p:nvSpPr>
        <p:spPr>
          <a:xfrm>
            <a:off x="533400" y="1066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normal program, executable code is not put on 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533400" y="228376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pic>
        <p:nvPicPr>
          <p:cNvPr id="26" name="object 7">
            <a:extLst>
              <a:ext uri="{FF2B5EF4-FFF2-40B4-BE49-F238E27FC236}">
                <a16:creationId xmlns:a16="http://schemas.microsoft.com/office/drawing/2014/main" id="{6459EB4A-47B0-4D40-FD24-465F5B954A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012" y="3777803"/>
            <a:ext cx="6651625" cy="23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0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30CB3FB-6F01-21FC-A978-0265819A7DB8}"/>
              </a:ext>
            </a:extLst>
          </p:cNvPr>
          <p:cNvSpPr txBox="1"/>
          <p:nvPr/>
        </p:nvSpPr>
        <p:spPr>
          <a:xfrm>
            <a:off x="4648200" y="2983674"/>
            <a:ext cx="1591254" cy="2564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2000" b="1" i="1" dirty="0">
                <a:latin typeface="Arial"/>
                <a:cs typeface="Arial"/>
              </a:rPr>
              <a:t>we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could….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950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6DE4A7C-F7C0-82A3-08C1-9D5F47249BD4}"/>
              </a:ext>
            </a:extLst>
          </p:cNvPr>
          <p:cNvSpPr txBox="1"/>
          <p:nvPr/>
        </p:nvSpPr>
        <p:spPr>
          <a:xfrm>
            <a:off x="4655726" y="2955715"/>
            <a:ext cx="2361565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b="1" i="1" dirty="0">
                <a:latin typeface="Arial"/>
                <a:cs typeface="Arial"/>
              </a:rPr>
              <a:t>jump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to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existing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code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F3EEDDA-8729-0832-84B2-25AD9DA4A239}"/>
              </a:ext>
            </a:extLst>
          </p:cNvPr>
          <p:cNvSpPr txBox="1"/>
          <p:nvPr/>
        </p:nvSpPr>
        <p:spPr>
          <a:xfrm>
            <a:off x="4782219" y="3456985"/>
            <a:ext cx="216916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06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83811"/>
              </p:ext>
            </p:extLst>
          </p:nvPr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74364"/>
              </p:ext>
            </p:extLst>
          </p:nvPr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………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463720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/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41689"/>
              </p:ext>
            </p:extLst>
          </p:nvPr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25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system()</a:t>
                      </a:r>
                      <a:endParaRPr sz="1800" dirty="0">
                        <a:highlight>
                          <a:srgbClr val="00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401726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object 7">
            <a:extLst>
              <a:ext uri="{FF2B5EF4-FFF2-40B4-BE49-F238E27FC236}">
                <a16:creationId xmlns:a16="http://schemas.microsoft.com/office/drawing/2014/main" id="{11CE6B39-C113-D175-0BF8-F1C2C39DBA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342388"/>
            <a:ext cx="5867400" cy="3747516"/>
          </a:xfrm>
          <a:prstGeom prst="rect">
            <a:avLst/>
          </a:prstGeom>
        </p:spPr>
      </p:pic>
      <p:sp>
        <p:nvSpPr>
          <p:cNvPr id="20" name="object 8">
            <a:extLst>
              <a:ext uri="{FF2B5EF4-FFF2-40B4-BE49-F238E27FC236}">
                <a16:creationId xmlns:a16="http://schemas.microsoft.com/office/drawing/2014/main" id="{2DDD2B64-3C93-75A0-AE2D-31455C47C4B8}"/>
              </a:ext>
            </a:extLst>
          </p:cNvPr>
          <p:cNvSpPr txBox="1"/>
          <p:nvPr/>
        </p:nvSpPr>
        <p:spPr>
          <a:xfrm>
            <a:off x="7162800" y="3412067"/>
            <a:ext cx="38823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Construct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Payload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already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</p:spTree>
    <p:extLst>
      <p:ext uri="{BB962C8B-B14F-4D97-AF65-F5344CB8AC3E}">
        <p14:creationId xmlns:p14="http://schemas.microsoft.com/office/powerpoint/2010/main" val="389272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2.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command</a:t>
            </a:r>
            <a:endParaRPr lang="en-US" sz="2000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endParaRPr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3. </a:t>
            </a:r>
            <a:r>
              <a:rPr sz="2000" dirty="0">
                <a:latin typeface="Arial"/>
                <a:cs typeface="Arial"/>
              </a:rPr>
              <a:t>Construct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 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(arg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82791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59462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429B409-E2D4-B168-3C81-676F7978F9CA}"/>
              </a:ext>
            </a:extLst>
          </p:cNvPr>
          <p:cNvSpPr txBox="1"/>
          <p:nvPr/>
        </p:nvSpPr>
        <p:spPr>
          <a:xfrm>
            <a:off x="383540" y="4337761"/>
            <a:ext cx="3199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 </a:t>
            </a:r>
            <a:r>
              <a:rPr sz="1800" spc="-25" dirty="0">
                <a:latin typeface="Arial"/>
                <a:cs typeface="Arial"/>
              </a:rPr>
              <a:t>gdb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FEC76100-DA67-049D-F527-D3852FF3A2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4867655"/>
            <a:ext cx="1137361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5F00F0-A331-7771-B6D5-7404F19CD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394" y="933958"/>
            <a:ext cx="637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Defeating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Countermeasures</a:t>
            </a:r>
            <a:endParaRPr sz="40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BD85CA4-4B53-95C3-563F-14F80EBCF7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142744"/>
            <a:ext cx="480136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398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E0EF1DC-D8A6-4DA6-996E-9B255837E2E8}"/>
              </a:ext>
            </a:extLst>
          </p:cNvPr>
          <p:cNvSpPr txBox="1"/>
          <p:nvPr/>
        </p:nvSpPr>
        <p:spPr>
          <a:xfrm>
            <a:off x="306070" y="4524876"/>
            <a:ext cx="967613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environment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10" dirty="0">
                <a:latin typeface="Courier New"/>
                <a:cs typeface="Courier New"/>
              </a:rPr>
              <a:t>bin/sh</a:t>
            </a:r>
            <a:r>
              <a:rPr sz="2000" spc="-10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 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A452A710-521C-16A3-E647-05EAD07345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8460" y="3485381"/>
            <a:ext cx="4064000" cy="15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1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C898326-B870-8713-9606-5C9B76FE9991}"/>
              </a:ext>
            </a:extLst>
          </p:cNvPr>
          <p:cNvSpPr txBox="1"/>
          <p:nvPr/>
        </p:nvSpPr>
        <p:spPr>
          <a:xfrm>
            <a:off x="306070" y="4790212"/>
            <a:ext cx="998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"/>
                <a:cs typeface="Arial"/>
              </a:rPr>
              <a:t>3. </a:t>
            </a:r>
            <a:r>
              <a:rPr sz="1800" dirty="0">
                <a:latin typeface="Arial"/>
                <a:cs typeface="Arial"/>
              </a:rPr>
              <a:t>Construct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(arg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0ADF1505-5A1B-96E9-7D11-82B515D58B05}"/>
              </a:ext>
            </a:extLst>
          </p:cNvPr>
          <p:cNvSpPr txBox="1"/>
          <p:nvPr/>
        </p:nvSpPr>
        <p:spPr>
          <a:xfrm>
            <a:off x="228600" y="5618937"/>
            <a:ext cx="1090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**We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exit()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 process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gracefully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35A8A4B-D664-DE3D-5D51-D5529EC5D183}"/>
              </a:ext>
            </a:extLst>
          </p:cNvPr>
          <p:cNvSpPr txBox="1"/>
          <p:nvPr/>
        </p:nvSpPr>
        <p:spPr>
          <a:xfrm>
            <a:off x="7076482" y="2909271"/>
            <a:ext cx="2918460" cy="12014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215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Remember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spc="-10" dirty="0">
                <a:latin typeface="Courier New"/>
                <a:cs typeface="Courier New"/>
              </a:rPr>
              <a:t>system(“/bin/ls”)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object 11">
            <a:extLst>
              <a:ext uri="{FF2B5EF4-FFF2-40B4-BE49-F238E27FC236}">
                <a16:creationId xmlns:a16="http://schemas.microsoft.com/office/drawing/2014/main" id="{FFAAC2DB-5A50-397F-7A48-E7EA33873E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6779" y="2701925"/>
            <a:ext cx="1907921" cy="2833751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1636F269-B02F-D0FB-B881-EFDB766A5314}"/>
              </a:ext>
            </a:extLst>
          </p:cNvPr>
          <p:cNvSpPr txBox="1"/>
          <p:nvPr/>
        </p:nvSpPr>
        <p:spPr>
          <a:xfrm>
            <a:off x="9950322" y="4278248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F0DAC-9233-48CE-7462-4FE889EDA76B}"/>
              </a:ext>
            </a:extLst>
          </p:cNvPr>
          <p:cNvSpPr txBox="1"/>
          <p:nvPr/>
        </p:nvSpPr>
        <p:spPr>
          <a:xfrm>
            <a:off x="11100906" y="31636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53E81-7F1E-9724-E994-2BDB53951FA1}"/>
              </a:ext>
            </a:extLst>
          </p:cNvPr>
          <p:cNvSpPr txBox="1"/>
          <p:nvPr/>
        </p:nvSpPr>
        <p:spPr>
          <a:xfrm>
            <a:off x="11138535" y="46419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FF7CEB02-3C30-A7F4-38B7-3D81ECF5E1CF}"/>
              </a:ext>
            </a:extLst>
          </p:cNvPr>
          <p:cNvSpPr txBox="1"/>
          <p:nvPr/>
        </p:nvSpPr>
        <p:spPr>
          <a:xfrm>
            <a:off x="11357965" y="549347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exit()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BB923-92A9-9438-6A28-9D9F17ACA025}"/>
              </a:ext>
            </a:extLst>
          </p:cNvPr>
          <p:cNvSpPr txBox="1"/>
          <p:nvPr/>
        </p:nvSpPr>
        <p:spPr>
          <a:xfrm>
            <a:off x="177915" y="39260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Find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59249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37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0F55E-6027-24EF-4749-496B844D6FBF}"/>
              </a:ext>
            </a:extLst>
          </p:cNvPr>
          <p:cNvSpPr txBox="1"/>
          <p:nvPr/>
        </p:nvSpPr>
        <p:spPr>
          <a:xfrm>
            <a:off x="8026813" y="4090797"/>
            <a:ext cx="410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(This attack is much more complicated than a normal BOF attack, and we won’t cover it in this class)</a:t>
            </a:r>
          </a:p>
        </p:txBody>
      </p:sp>
    </p:spTree>
    <p:extLst>
      <p:ext uri="{BB962C8B-B14F-4D97-AF65-F5344CB8AC3E}">
        <p14:creationId xmlns:p14="http://schemas.microsoft.com/office/powerpoint/2010/main" val="4032839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884F5-1106-C49D-9E54-A442B58EDC37}"/>
              </a:ext>
            </a:extLst>
          </p:cNvPr>
          <p:cNvSpPr txBox="1"/>
          <p:nvPr/>
        </p:nvSpPr>
        <p:spPr>
          <a:xfrm>
            <a:off x="1994107" y="597639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Return-to-</a:t>
            </a:r>
            <a:r>
              <a:rPr lang="en-US" dirty="0" err="1">
                <a:solidFill>
                  <a:srgbClr val="00B050"/>
                </a:solidFill>
              </a:rPr>
              <a:t>libc</a:t>
            </a:r>
            <a:r>
              <a:rPr lang="en-US" dirty="0">
                <a:solidFill>
                  <a:srgbClr val="00B050"/>
                </a:solidFill>
              </a:rPr>
              <a:t>, Return-Oriented Programming (ROP)</a:t>
            </a:r>
          </a:p>
        </p:txBody>
      </p:sp>
    </p:spTree>
    <p:extLst>
      <p:ext uri="{BB962C8B-B14F-4D97-AF65-F5344CB8AC3E}">
        <p14:creationId xmlns:p14="http://schemas.microsoft.com/office/powerpoint/2010/main" val="959538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4349115" cy="492443"/>
          </a:xfrm>
        </p:spPr>
        <p:txBody>
          <a:bodyPr/>
          <a:lstStyle/>
          <a:p>
            <a:r>
              <a:rPr lang="en-US" sz="3200" dirty="0"/>
              <a:t>“What ifs”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E8CAB-D29C-62A5-0EA4-E49994E73A30}"/>
              </a:ext>
            </a:extLst>
          </p:cNvPr>
          <p:cNvSpPr txBox="1"/>
          <p:nvPr/>
        </p:nvSpPr>
        <p:spPr>
          <a:xfrm>
            <a:off x="457200" y="914400"/>
            <a:ext cx="8231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basic buffer overflow attack (</a:t>
            </a:r>
            <a:r>
              <a:rPr lang="en-US" sz="2400" dirty="0" err="1"/>
              <a:t>stack.c</a:t>
            </a:r>
            <a:r>
              <a:rPr lang="en-US" sz="2400" dirty="0"/>
              <a:t>), we have the privilege of having important information that made our attack much easier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EBP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82A9D-FDC1-9970-4F62-297B18BA6A1A}"/>
              </a:ext>
            </a:extLst>
          </p:cNvPr>
          <p:cNvSpPr txBox="1"/>
          <p:nvPr/>
        </p:nvSpPr>
        <p:spPr>
          <a:xfrm>
            <a:off x="533400" y="4419600"/>
            <a:ext cx="96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look at a scenario where we don’t know some of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7072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91452"/>
              </p:ext>
            </p:extLst>
          </p:nvPr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643477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</p:spTree>
    <p:extLst>
      <p:ext uri="{BB962C8B-B14F-4D97-AF65-F5344CB8AC3E}">
        <p14:creationId xmlns:p14="http://schemas.microsoft.com/office/powerpoint/2010/main" val="360723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116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FFA-5592-02E7-7658-2F53E73263D6}"/>
              </a:ext>
            </a:extLst>
          </p:cNvPr>
          <p:cNvSpPr txBox="1"/>
          <p:nvPr/>
        </p:nvSpPr>
        <p:spPr>
          <a:xfrm>
            <a:off x="381000" y="3677281"/>
            <a:ext cx="634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process is known as </a:t>
            </a:r>
            <a:r>
              <a:rPr lang="en-US" sz="2400" b="1" dirty="0"/>
              <a:t>Address Spraying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B2950-9115-99C2-161C-629B9B0320B8}"/>
              </a:ext>
            </a:extLst>
          </p:cNvPr>
          <p:cNvSpPr/>
          <p:nvPr/>
        </p:nvSpPr>
        <p:spPr>
          <a:xfrm>
            <a:off x="8278048" y="333396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3EE34-1EE8-32EB-6318-880DF6144EAA}"/>
              </a:ext>
            </a:extLst>
          </p:cNvPr>
          <p:cNvSpPr/>
          <p:nvPr/>
        </p:nvSpPr>
        <p:spPr>
          <a:xfrm>
            <a:off x="8270055" y="3702217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751C8-2F1C-0DA7-9B6B-000B0251D8E7}"/>
              </a:ext>
            </a:extLst>
          </p:cNvPr>
          <p:cNvSpPr/>
          <p:nvPr/>
        </p:nvSpPr>
        <p:spPr>
          <a:xfrm>
            <a:off x="8278048" y="406296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AC14B-845C-0B0F-3AF2-2FC8E72C778E}"/>
              </a:ext>
            </a:extLst>
          </p:cNvPr>
          <p:cNvSpPr/>
          <p:nvPr/>
        </p:nvSpPr>
        <p:spPr>
          <a:xfrm>
            <a:off x="8270055" y="443121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10A3B-A191-3925-2FD8-22F234171204}"/>
              </a:ext>
            </a:extLst>
          </p:cNvPr>
          <p:cNvSpPr/>
          <p:nvPr/>
        </p:nvSpPr>
        <p:spPr>
          <a:xfrm>
            <a:off x="8256881" y="297415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A317B7-DF13-CEBF-2E8B-0C2F1950FBED}"/>
              </a:ext>
            </a:extLst>
          </p:cNvPr>
          <p:cNvSpPr/>
          <p:nvPr/>
        </p:nvSpPr>
        <p:spPr>
          <a:xfrm>
            <a:off x="8270055" y="262438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B05D3-A8C7-A752-1457-0D58C48C9B6E}"/>
              </a:ext>
            </a:extLst>
          </p:cNvPr>
          <p:cNvSpPr/>
          <p:nvPr/>
        </p:nvSpPr>
        <p:spPr>
          <a:xfrm>
            <a:off x="8286876" y="2276463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5899" y="4448482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program’s behavior, we might be able to derive a range of possible buffer sizes, so place the same return address at all possible return address locations</a:t>
            </a:r>
          </a:p>
        </p:txBody>
      </p:sp>
    </p:spTree>
    <p:extLst>
      <p:ext uri="{BB962C8B-B14F-4D97-AF65-F5344CB8AC3E}">
        <p14:creationId xmlns:p14="http://schemas.microsoft.com/office/powerpoint/2010/main" val="2459617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r>
              <a:rPr lang="en-US" sz="2400" dirty="0"/>
              <a:t>We also used the buffer location in order figure out what our guess should be, so now we need to figure out what we should guess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9070" y="403743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that we do know the range of possible starting locations [A,  A + 100]</a:t>
            </a:r>
          </a:p>
        </p:txBody>
      </p:sp>
    </p:spTree>
    <p:extLst>
      <p:ext uri="{BB962C8B-B14F-4D97-AF65-F5344CB8AC3E}">
        <p14:creationId xmlns:p14="http://schemas.microsoft.com/office/powerpoint/2010/main" val="3175373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71AF-0249-B151-DF7C-F34A14EAC362}"/>
              </a:ext>
            </a:extLst>
          </p:cNvPr>
          <p:cNvSpPr txBox="1"/>
          <p:nvPr/>
        </p:nvSpPr>
        <p:spPr>
          <a:xfrm>
            <a:off x="390531" y="2240629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  <a:r>
              <a:rPr lang="en-US" sz="2000" dirty="0"/>
              <a:t> We will still use address spraying, but now we need to derive the possible location(s) of our NOP sled</a:t>
            </a:r>
            <a:endParaRPr lang="en-US" sz="2000" b="1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1DADA6E9-F01B-85A4-0D4C-1E1624F93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37312"/>
              </p:ext>
            </p:extLst>
          </p:nvPr>
        </p:nvGraphicFramePr>
        <p:xfrm>
          <a:off x="457200" y="3924605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67E1D39E-37FA-2348-FE8F-691404686D19}"/>
              </a:ext>
            </a:extLst>
          </p:cNvPr>
          <p:cNvSpPr txBox="1"/>
          <p:nvPr/>
        </p:nvSpPr>
        <p:spPr>
          <a:xfrm>
            <a:off x="371174" y="2920855"/>
            <a:ext cx="60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know we insert 150 bytes of NOPs after the return address, we can iterate through all possible locations of our NOP sled</a:t>
            </a:r>
          </a:p>
        </p:txBody>
      </p:sp>
    </p:spTree>
    <p:extLst>
      <p:ext uri="{BB962C8B-B14F-4D97-AF65-F5344CB8AC3E}">
        <p14:creationId xmlns:p14="http://schemas.microsoft.com/office/powerpoint/2010/main" val="2727774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2" name="Table 65">
            <a:extLst>
              <a:ext uri="{FF2B5EF4-FFF2-40B4-BE49-F238E27FC236}">
                <a16:creationId xmlns:a16="http://schemas.microsoft.com/office/drawing/2014/main" id="{4863196F-8784-4736-EBDA-72A22A5C2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58617"/>
              </p:ext>
            </p:extLst>
          </p:nvPr>
        </p:nvGraphicFramePr>
        <p:xfrm>
          <a:off x="685800" y="771494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F9A79F3-1440-0D14-BB4E-8771B9215B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3226992"/>
            <a:ext cx="4582288" cy="337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7EB51-085C-25C9-F9BE-5587F746E0E4}"/>
              </a:ext>
            </a:extLst>
          </p:cNvPr>
          <p:cNvSpPr txBox="1"/>
          <p:nvPr/>
        </p:nvSpPr>
        <p:spPr>
          <a:xfrm>
            <a:off x="5254634" y="3866558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Try to find a NOP section range that will work for ALL values of A</a:t>
            </a:r>
          </a:p>
        </p:txBody>
      </p:sp>
    </p:spTree>
    <p:extLst>
      <p:ext uri="{BB962C8B-B14F-4D97-AF65-F5344CB8AC3E}">
        <p14:creationId xmlns:p14="http://schemas.microsoft.com/office/powerpoint/2010/main" val="4105275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83788D34-A255-FDE9-6044-E9227E01837C}"/>
              </a:ext>
            </a:extLst>
          </p:cNvPr>
          <p:cNvSpPr txBox="1"/>
          <p:nvPr/>
        </p:nvSpPr>
        <p:spPr>
          <a:xfrm>
            <a:off x="6686805" y="3776524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18D8BD8F-5D6A-3862-1091-298BFEBD8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83504"/>
              </p:ext>
            </p:extLst>
          </p:nvPr>
        </p:nvGraphicFramePr>
        <p:xfrm>
          <a:off x="5486400" y="1048754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8CF68A83-6320-405C-58D0-9E6298DE22D4}"/>
              </a:ext>
            </a:extLst>
          </p:cNvPr>
          <p:cNvSpPr/>
          <p:nvPr/>
        </p:nvSpPr>
        <p:spPr>
          <a:xfrm>
            <a:off x="6620741" y="3714305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9122D0-2B38-76D2-BCA9-293A8BFD1E0F}"/>
              </a:ext>
            </a:extLst>
          </p:cNvPr>
          <p:cNvSpPr txBox="1"/>
          <p:nvPr/>
        </p:nvSpPr>
        <p:spPr>
          <a:xfrm>
            <a:off x="6519034" y="36549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8E1CB5-E6D2-31F0-8661-BE129F748B41}"/>
              </a:ext>
            </a:extLst>
          </p:cNvPr>
          <p:cNvSpPr txBox="1"/>
          <p:nvPr/>
        </p:nvSpPr>
        <p:spPr>
          <a:xfrm>
            <a:off x="76200" y="2786902"/>
            <a:ext cx="463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64-bit systems, we are not able to overflow stuff after the return address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76FA87-5B16-A1A0-642F-410DFC7F9FD6}"/>
              </a:ext>
            </a:extLst>
          </p:cNvPr>
          <p:cNvSpPr/>
          <p:nvPr/>
        </p:nvSpPr>
        <p:spPr>
          <a:xfrm>
            <a:off x="5486400" y="3649014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D25DDA-9090-2542-62E5-73CA424AE601}"/>
              </a:ext>
            </a:extLst>
          </p:cNvPr>
          <p:cNvSpPr/>
          <p:nvPr/>
        </p:nvSpPr>
        <p:spPr>
          <a:xfrm>
            <a:off x="5486400" y="2750984"/>
            <a:ext cx="3334004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596AB9-B754-3B78-C29E-BE77DCD37AC1}"/>
              </a:ext>
            </a:extLst>
          </p:cNvPr>
          <p:cNvGrpSpPr/>
          <p:nvPr/>
        </p:nvGrpSpPr>
        <p:grpSpPr>
          <a:xfrm>
            <a:off x="4953987" y="2653673"/>
            <a:ext cx="4078800" cy="120240"/>
            <a:chOff x="4953987" y="2653673"/>
            <a:chExt cx="40788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14:cNvPr>
                <p14:cNvContentPartPr/>
                <p14:nvPr/>
              </p14:nvContentPartPr>
              <p14:xfrm>
                <a:off x="4953987" y="2653673"/>
                <a:ext cx="407880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5987" y="2636033"/>
                  <a:ext cx="411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14:cNvPr>
                <p14:cNvContentPartPr/>
                <p14:nvPr/>
              </p14:nvContentPartPr>
              <p14:xfrm>
                <a:off x="7704387" y="2721713"/>
                <a:ext cx="1081440" cy="25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6747" y="2703713"/>
                  <a:ext cx="1117080" cy="6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3D19157-699C-6523-6F21-41B77A988FAC}"/>
              </a:ext>
            </a:extLst>
          </p:cNvPr>
          <p:cNvSpPr/>
          <p:nvPr/>
        </p:nvSpPr>
        <p:spPr>
          <a:xfrm>
            <a:off x="5495798" y="3085425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7808FD-F7E0-DD7F-E0C3-5761EC5A369C}"/>
              </a:ext>
            </a:extLst>
          </p:cNvPr>
          <p:cNvSpPr/>
          <p:nvPr/>
        </p:nvSpPr>
        <p:spPr>
          <a:xfrm>
            <a:off x="5505196" y="3360954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432CD9-CEEE-6550-6A0D-2165E7254A69}"/>
              </a:ext>
            </a:extLst>
          </p:cNvPr>
          <p:cNvSpPr/>
          <p:nvPr/>
        </p:nvSpPr>
        <p:spPr>
          <a:xfrm>
            <a:off x="5486400" y="4801389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78A36-173D-AF6F-0976-CC8E44E4DD4B}"/>
              </a:ext>
            </a:extLst>
          </p:cNvPr>
          <p:cNvSpPr/>
          <p:nvPr/>
        </p:nvSpPr>
        <p:spPr>
          <a:xfrm>
            <a:off x="5495798" y="5095198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2F0FC2-6233-9E3B-70F3-9FFA18EC4613}"/>
              </a:ext>
            </a:extLst>
          </p:cNvPr>
          <p:cNvSpPr/>
          <p:nvPr/>
        </p:nvSpPr>
        <p:spPr>
          <a:xfrm>
            <a:off x="5472990" y="5368043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78BE10-7525-772A-3449-53314F2AF53B}"/>
              </a:ext>
            </a:extLst>
          </p:cNvPr>
          <p:cNvSpPr txBox="1"/>
          <p:nvPr/>
        </p:nvSpPr>
        <p:spPr>
          <a:xfrm>
            <a:off x="114794" y="3878059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our malicious code needs to be injected below the return address, and have </a:t>
            </a:r>
            <a:r>
              <a:rPr lang="en-US" i="1" dirty="0"/>
              <a:t>much less </a:t>
            </a:r>
            <a:r>
              <a:rPr lang="en-US" dirty="0"/>
              <a:t>space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404516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603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4343400" y="4083442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FB8E6-E723-6456-28B6-5ADBA44D06FD}"/>
              </a:ext>
            </a:extLst>
          </p:cNvPr>
          <p:cNvGrpSpPr/>
          <p:nvPr/>
        </p:nvGrpSpPr>
        <p:grpSpPr>
          <a:xfrm>
            <a:off x="7907787" y="4482833"/>
            <a:ext cx="1683000" cy="745200"/>
            <a:chOff x="7907787" y="4482833"/>
            <a:chExt cx="168300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14:cNvPr>
                <p14:cNvContentPartPr/>
                <p14:nvPr/>
              </p14:nvContentPartPr>
              <p14:xfrm>
                <a:off x="7907787" y="4482833"/>
                <a:ext cx="550800" cy="42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9787" y="4464833"/>
                  <a:ext cx="586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14:cNvPr>
                <p14:cNvContentPartPr/>
                <p14:nvPr/>
              </p14:nvContentPartPr>
              <p14:xfrm>
                <a:off x="8131707" y="506711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4067" y="5049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14:cNvPr>
                <p14:cNvContentPartPr/>
                <p14:nvPr/>
              </p14:nvContentPartPr>
              <p14:xfrm>
                <a:off x="8606187" y="4521713"/>
                <a:ext cx="363240" cy="26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88187" y="4503713"/>
                  <a:ext cx="398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14:cNvPr>
                <p14:cNvContentPartPr/>
                <p14:nvPr/>
              </p14:nvContentPartPr>
              <p14:xfrm>
                <a:off x="8771067" y="5019593"/>
                <a:ext cx="180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3427" y="5001953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14:cNvPr>
                <p14:cNvContentPartPr/>
                <p14:nvPr/>
              </p14:nvContentPartPr>
              <p14:xfrm>
                <a:off x="9177507" y="4546553"/>
                <a:ext cx="413280" cy="53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9507" y="4528553"/>
                  <a:ext cx="4489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14:cNvPr>
                <p14:cNvContentPartPr/>
                <p14:nvPr/>
              </p14:nvContentPartPr>
              <p14:xfrm>
                <a:off x="9245187" y="522767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27187" y="52100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560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567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9067800" y="191259"/>
            <a:ext cx="2590800" cy="847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DA0FD-EF0E-B925-CDE4-22FC1B0F57E4}"/>
              </a:ext>
            </a:extLst>
          </p:cNvPr>
          <p:cNvSpPr txBox="1"/>
          <p:nvPr/>
        </p:nvSpPr>
        <p:spPr>
          <a:xfrm>
            <a:off x="431044" y="345863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Place the malicious code in another stack frame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14:cNvPr>
              <p14:cNvContentPartPr/>
              <p14:nvPr/>
            </p14:nvContentPartPr>
            <p14:xfrm>
              <a:off x="11378907" y="795353"/>
              <a:ext cx="669960" cy="190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60907" y="777713"/>
                <a:ext cx="705600" cy="1941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AAB189-D8C4-7EC9-8B86-5C465E01FBB2}"/>
              </a:ext>
            </a:extLst>
          </p:cNvPr>
          <p:cNvSpPr txBox="1"/>
          <p:nvPr/>
        </p:nvSpPr>
        <p:spPr>
          <a:xfrm>
            <a:off x="381000" y="5562600"/>
            <a:ext cx="114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 long as we can figure out its address, we really do not care if the malicious code is in the BOF stack frame)</a:t>
            </a:r>
          </a:p>
        </p:txBody>
      </p:sp>
    </p:spTree>
    <p:extLst>
      <p:ext uri="{BB962C8B-B14F-4D97-AF65-F5344CB8AC3E}">
        <p14:creationId xmlns:p14="http://schemas.microsoft.com/office/powerpoint/2010/main" val="2482202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A8833-0CED-0CA6-8BCE-0CFA393FEEF0}"/>
              </a:ext>
            </a:extLst>
          </p:cNvPr>
          <p:cNvSpPr txBox="1"/>
          <p:nvPr/>
        </p:nvSpPr>
        <p:spPr>
          <a:xfrm>
            <a:off x="4191000" y="1905000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Lessons Learned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555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8D22D758-2115-2A6C-4DA1-77A7C78459D1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1D40681B-7576-A23D-0972-B0C7ED4075FC}"/>
              </a:ext>
            </a:extLst>
          </p:cNvPr>
          <p:cNvGrpSpPr/>
          <p:nvPr/>
        </p:nvGrpSpPr>
        <p:grpSpPr>
          <a:xfrm>
            <a:off x="-6350" y="-6350"/>
            <a:ext cx="12204700" cy="6453505"/>
            <a:chOff x="-6350" y="-6350"/>
            <a:chExt cx="12204700" cy="6453505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EF67883-4013-6593-DC8E-1EB524A5505A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7277A838-A3F6-08A8-B6DC-286B7EE235E1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</a:path>
                <a:path w="12192000" h="6440805">
                  <a:moveTo>
                    <a:pt x="0" y="0"/>
                  </a:moveTo>
                  <a:lnTo>
                    <a:pt x="0" y="6440424"/>
                  </a:lnTo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6">
            <a:extLst>
              <a:ext uri="{FF2B5EF4-FFF2-40B4-BE49-F238E27FC236}">
                <a16:creationId xmlns:a16="http://schemas.microsoft.com/office/drawing/2014/main" id="{68BADD37-200C-B3F1-62E2-EBB439D6958F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742FFFD1-61A2-EF1D-6769-BD6A8F408757}"/>
              </a:ext>
            </a:extLst>
          </p:cNvPr>
          <p:cNvGrpSpPr/>
          <p:nvPr/>
        </p:nvGrpSpPr>
        <p:grpSpPr>
          <a:xfrm>
            <a:off x="2596388" y="1581022"/>
            <a:ext cx="8587105" cy="4744085"/>
            <a:chOff x="2596388" y="1581022"/>
            <a:chExt cx="8587105" cy="4744085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38DFA6EE-7858-7095-7CBD-BCCA09E3D4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0" y="1591055"/>
              <a:ext cx="6678929" cy="665226"/>
            </a:xfrm>
            <a:prstGeom prst="rect">
              <a:avLst/>
            </a:prstGeom>
          </p:spPr>
        </p:pic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50A38FBB-3208-A5D0-858C-DC9B5DB0C4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388" y="1581022"/>
              <a:ext cx="6656578" cy="643636"/>
            </a:xfrm>
            <a:prstGeom prst="rect">
              <a:avLst/>
            </a:prstGeom>
          </p:spPr>
        </p:pic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C496F694-F7C4-D577-0713-5BDB5ABEBC9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88" y="3809999"/>
              <a:ext cx="3773424" cy="2514600"/>
            </a:xfrm>
            <a:prstGeom prst="rect">
              <a:avLst/>
            </a:prstGeom>
          </p:spPr>
        </p:pic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4EE2536C-907A-185C-95D8-2363BAA7C7B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2248" y="3883152"/>
              <a:ext cx="1507236" cy="2395728"/>
            </a:xfrm>
            <a:prstGeom prst="rect">
              <a:avLst/>
            </a:prstGeom>
          </p:spPr>
        </p:pic>
      </p:grpSp>
      <p:sp>
        <p:nvSpPr>
          <p:cNvPr id="31" name="object 12">
            <a:extLst>
              <a:ext uri="{FF2B5EF4-FFF2-40B4-BE49-F238E27FC236}">
                <a16:creationId xmlns:a16="http://schemas.microsoft.com/office/drawing/2014/main" id="{434B72AE-B582-39FD-7F26-738F20772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598" y="2589987"/>
            <a:ext cx="9879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spaces for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processes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isolated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another,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interference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2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two</a:t>
            </a:r>
            <a:r>
              <a:rPr sz="24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CAD067F5-D755-4A43-B368-200E97390BBA}"/>
              </a:ext>
            </a:extLst>
          </p:cNvPr>
          <p:cNvGraphicFramePr>
            <a:graphicFrameLocks noGrp="1"/>
          </p:cNvGraphicFramePr>
          <p:nvPr/>
        </p:nvGraphicFramePr>
        <p:xfrm>
          <a:off x="599186" y="3798061"/>
          <a:ext cx="3354068" cy="236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0797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" name="object 14">
            <a:extLst>
              <a:ext uri="{FF2B5EF4-FFF2-40B4-BE49-F238E27FC236}">
                <a16:creationId xmlns:a16="http://schemas.microsoft.com/office/drawing/2014/main" id="{00B1E538-CAC6-0FAD-4C9C-CA314E6BC8F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6414" y="4429726"/>
            <a:ext cx="905176" cy="8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5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470C85-661B-21D2-FAFF-1FCBA6F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7A17757-DEFD-0417-AA53-B5D14D570ADC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7308FE5-FA1F-205B-E81C-6DC270F4D15B}"/>
              </a:ext>
            </a:extLst>
          </p:cNvPr>
          <p:cNvGrpSpPr/>
          <p:nvPr/>
        </p:nvGrpSpPr>
        <p:grpSpPr>
          <a:xfrm>
            <a:off x="-6350" y="-6350"/>
            <a:ext cx="12204700" cy="6477635"/>
            <a:chOff x="-6350" y="-6350"/>
            <a:chExt cx="12204700" cy="647763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DBFC977-90E3-872E-C602-E0E1A16A4679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12192000" y="0"/>
                  </a:moveTo>
                  <a:lnTo>
                    <a:pt x="0" y="0"/>
                  </a:lnTo>
                  <a:lnTo>
                    <a:pt x="0" y="6464808"/>
                  </a:lnTo>
                  <a:lnTo>
                    <a:pt x="12192000" y="64648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2FCA721-0654-3C84-01F3-3633B9377508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0" y="6464808"/>
                  </a:moveTo>
                  <a:lnTo>
                    <a:pt x="12192000" y="646480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64808"/>
                  </a:lnTo>
                  <a:close/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77A9E1E-03ED-77AB-AD00-B4575880DF92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E287CEE-6B8A-D4C6-AFEA-27BFB0357615}"/>
              </a:ext>
            </a:extLst>
          </p:cNvPr>
          <p:cNvGrpSpPr/>
          <p:nvPr/>
        </p:nvGrpSpPr>
        <p:grpSpPr>
          <a:xfrm>
            <a:off x="1300480" y="1581022"/>
            <a:ext cx="9292590" cy="675640"/>
            <a:chOff x="1300480" y="1581022"/>
            <a:chExt cx="9292590" cy="6756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6D1C391-AAD3-6F87-5F68-39B0985626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" y="1591055"/>
              <a:ext cx="4848606" cy="665226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ECA28EA1-F9F3-336F-0178-6C80105427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480" y="1581022"/>
              <a:ext cx="4827016" cy="643636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3FF256CE-5982-989D-E3F6-8B6784F0F31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347" y="1865349"/>
              <a:ext cx="215658" cy="124232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A6ED247-0099-7E1D-B862-F7B6C842496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184848" y="0"/>
                  </a:moveTo>
                  <a:lnTo>
                    <a:pt x="0" y="0"/>
                  </a:lnTo>
                  <a:lnTo>
                    <a:pt x="0" y="94096"/>
                  </a:lnTo>
                  <a:lnTo>
                    <a:pt x="184848" y="94096"/>
                  </a:lnTo>
                  <a:lnTo>
                    <a:pt x="184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6DCBD12D-B7A3-9E58-A49C-ACA07D8496E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0" y="94096"/>
                  </a:moveTo>
                  <a:lnTo>
                    <a:pt x="184848" y="94096"/>
                  </a:lnTo>
                  <a:lnTo>
                    <a:pt x="184848" y="0"/>
                  </a:lnTo>
                  <a:lnTo>
                    <a:pt x="0" y="0"/>
                  </a:lnTo>
                  <a:lnTo>
                    <a:pt x="0" y="9409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62389D20-6A4C-7EC0-06FC-714D59E4367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088" y="1591068"/>
              <a:ext cx="4173473" cy="538721"/>
            </a:xfrm>
            <a:prstGeom prst="rect">
              <a:avLst/>
            </a:prstGeom>
          </p:spPr>
        </p:pic>
        <p:pic>
          <p:nvPicPr>
            <p:cNvPr id="34" name="object 14">
              <a:extLst>
                <a:ext uri="{FF2B5EF4-FFF2-40B4-BE49-F238E27FC236}">
                  <a16:creationId xmlns:a16="http://schemas.microsoft.com/office/drawing/2014/main" id="{078F7008-7C53-46E8-85DE-0544EFD8CD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0197" y="1581022"/>
              <a:ext cx="4151376" cy="516382"/>
            </a:xfrm>
            <a:prstGeom prst="rect">
              <a:avLst/>
            </a:prstGeom>
          </p:spPr>
        </p:pic>
      </p:grpSp>
      <p:sp>
        <p:nvSpPr>
          <p:cNvPr id="35" name="object 15">
            <a:extLst>
              <a:ext uri="{FF2B5EF4-FFF2-40B4-BE49-F238E27FC236}">
                <a16:creationId xmlns:a16="http://schemas.microsoft.com/office/drawing/2014/main" id="{A78481DF-E532-B1F2-ADA6-60D9D70CBD56}"/>
              </a:ext>
            </a:extLst>
          </p:cNvPr>
          <p:cNvSpPr txBox="1">
            <a:spLocks/>
          </p:cNvSpPr>
          <p:nvPr/>
        </p:nvSpPr>
        <p:spPr>
          <a:xfrm>
            <a:off x="1141882" y="2589987"/>
            <a:ext cx="9907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b="1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en-US" b="1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FAILS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whatever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reason,</a:t>
            </a:r>
            <a:r>
              <a:rPr lang="en-US" b="1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default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lang="en-US"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SAFE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outcome</a:t>
            </a:r>
            <a:endParaRPr lang="en-US">
              <a:latin typeface="Arial"/>
              <a:cs typeface="Arial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156E2193-73BF-DB23-3732-E4EB4CE4E82C}"/>
              </a:ext>
            </a:extLst>
          </p:cNvPr>
          <p:cNvGrpSpPr/>
          <p:nvPr/>
        </p:nvGrpSpPr>
        <p:grpSpPr>
          <a:xfrm>
            <a:off x="152400" y="3366515"/>
            <a:ext cx="11303635" cy="2970530"/>
            <a:chOff x="152400" y="3366515"/>
            <a:chExt cx="11303635" cy="2970530"/>
          </a:xfrm>
        </p:grpSpPr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D1140B30-DA70-C93B-127E-3D66104FF4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3366515"/>
              <a:ext cx="4572000" cy="2970276"/>
            </a:xfrm>
            <a:prstGeom prst="rect">
              <a:avLst/>
            </a:prstGeom>
          </p:spPr>
        </p:pic>
        <p:pic>
          <p:nvPicPr>
            <p:cNvPr id="38" name="object 18">
              <a:extLst>
                <a:ext uri="{FF2B5EF4-FFF2-40B4-BE49-F238E27FC236}">
                  <a16:creationId xmlns:a16="http://schemas.microsoft.com/office/drawing/2014/main" id="{E5858F3F-8D7A-0FEA-DD80-BDD1D68E32B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5400" y="3517391"/>
              <a:ext cx="6350508" cy="269748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FAD8E61-95AE-D731-13BF-6B82F2023D46}"/>
              </a:ext>
            </a:extLst>
          </p:cNvPr>
          <p:cNvSpPr txBox="1"/>
          <p:nvPr/>
        </p:nvSpPr>
        <p:spPr>
          <a:xfrm>
            <a:off x="7210008" y="297723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(Think Stack Guard)</a:t>
            </a:r>
          </a:p>
        </p:txBody>
      </p:sp>
    </p:spTree>
    <p:extLst>
      <p:ext uri="{BB962C8B-B14F-4D97-AF65-F5344CB8AC3E}">
        <p14:creationId xmlns:p14="http://schemas.microsoft.com/office/powerpoint/2010/main" val="199350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F0F0D-75DB-608A-E442-57BC31E384A4}"/>
              </a:ext>
            </a:extLst>
          </p:cNvPr>
          <p:cNvSpPr txBox="1"/>
          <p:nvPr/>
        </p:nvSpPr>
        <p:spPr>
          <a:xfrm>
            <a:off x="838200" y="762000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bypass /dash/, we add shellcode that sets the real user </a:t>
            </a:r>
            <a:r>
              <a:rPr lang="en-US" dirty="0" err="1"/>
              <a:t>uid</a:t>
            </a:r>
            <a:r>
              <a:rPr lang="en-US" dirty="0"/>
              <a:t> of the process to be 0 (root)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BFFE5-2F82-9292-4FEA-F6BE0D8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64008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14:cNvPr>
              <p14:cNvContentPartPr/>
              <p14:nvPr/>
            </p14:nvContentPartPr>
            <p14:xfrm>
              <a:off x="976924" y="2203906"/>
              <a:ext cx="4345200" cy="61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284" y="2095906"/>
                <a:ext cx="4452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14:cNvPr>
              <p14:cNvContentPartPr/>
              <p14:nvPr/>
            </p14:nvContentPartPr>
            <p14:xfrm>
              <a:off x="972964" y="2479306"/>
              <a:ext cx="5437080" cy="6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24" y="2371306"/>
                <a:ext cx="55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14:cNvPr>
              <p14:cNvContentPartPr/>
              <p14:nvPr/>
            </p14:nvContentPartPr>
            <p14:xfrm>
              <a:off x="969724" y="2711506"/>
              <a:ext cx="5490000" cy="6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724" y="2603506"/>
                <a:ext cx="55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14:cNvPr>
              <p14:cNvContentPartPr/>
              <p14:nvPr/>
            </p14:nvContentPartPr>
            <p14:xfrm>
              <a:off x="898444" y="2949826"/>
              <a:ext cx="3970800" cy="12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804" y="2842186"/>
                <a:ext cx="4078440" cy="33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E75DD64-DD54-D011-D868-AD7F3F2394CE}"/>
              </a:ext>
            </a:extLst>
          </p:cNvPr>
          <p:cNvSpPr txBox="1"/>
          <p:nvPr/>
        </p:nvSpPr>
        <p:spPr>
          <a:xfrm>
            <a:off x="7543800" y="1905000"/>
            <a:ext cx="2624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setuid</a:t>
            </a:r>
            <a:r>
              <a:rPr lang="en-US" sz="2800" dirty="0"/>
              <a:t>(0)</a:t>
            </a:r>
          </a:p>
          <a:p>
            <a:endParaRPr lang="en-US" sz="2800" dirty="0"/>
          </a:p>
          <a:p>
            <a:r>
              <a:rPr lang="en-US" sz="2800" dirty="0" err="1"/>
              <a:t>execve</a:t>
            </a:r>
            <a:r>
              <a:rPr lang="en-US" sz="2800" dirty="0"/>
              <a:t>(/bin/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14:cNvPr>
              <p14:cNvContentPartPr/>
              <p14:nvPr/>
            </p14:nvContentPartPr>
            <p14:xfrm>
              <a:off x="7433884" y="1988986"/>
              <a:ext cx="182736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0244" y="1881346"/>
                <a:ext cx="1935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14:cNvPr>
              <p14:cNvContentPartPr/>
              <p14:nvPr/>
            </p14:nvContentPartPr>
            <p14:xfrm>
              <a:off x="7479604" y="2873146"/>
              <a:ext cx="2638440" cy="27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5964" y="2765506"/>
                <a:ext cx="274608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22EF4B2-70D0-D37E-D41A-E35EECFD73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4786011"/>
            <a:ext cx="5915025" cy="1076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B52E9E-9207-BB75-43B1-17860B25AC94}"/>
              </a:ext>
            </a:extLst>
          </p:cNvPr>
          <p:cNvSpPr txBox="1"/>
          <p:nvPr/>
        </p:nvSpPr>
        <p:spPr>
          <a:xfrm>
            <a:off x="7180432" y="5257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got our root shell back!!</a:t>
            </a:r>
          </a:p>
        </p:txBody>
      </p:sp>
    </p:spTree>
    <p:extLst>
      <p:ext uri="{BB962C8B-B14F-4D97-AF65-F5344CB8AC3E}">
        <p14:creationId xmlns:p14="http://schemas.microsoft.com/office/powerpoint/2010/main" val="1224739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A8833-0CED-0CA6-8BCE-0CFA393FEEF0}"/>
              </a:ext>
            </a:extLst>
          </p:cNvPr>
          <p:cNvSpPr txBox="1"/>
          <p:nvPr/>
        </p:nvSpPr>
        <p:spPr>
          <a:xfrm>
            <a:off x="4191000" y="1905000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3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19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</p:spTree>
    <p:extLst>
      <p:ext uri="{BB962C8B-B14F-4D97-AF65-F5344CB8AC3E}">
        <p14:creationId xmlns:p14="http://schemas.microsoft.com/office/powerpoint/2010/main" val="215125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4453D2-79EC-0D60-D71D-46F44369F136}"/>
              </a:ext>
            </a:extLst>
          </p:cNvPr>
          <p:cNvSpPr txBox="1"/>
          <p:nvPr/>
        </p:nvSpPr>
        <p:spPr>
          <a:xfrm>
            <a:off x="990600" y="685800"/>
            <a:ext cx="654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ASLR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heap, libs,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CE14663B-F593-935E-E131-AA5ADDF41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640" y="1585169"/>
            <a:ext cx="8876957" cy="400935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BADA658-BBB2-DBA7-4C39-79E6D6AE5A8D}"/>
              </a:ext>
            </a:extLst>
          </p:cNvPr>
          <p:cNvSpPr txBox="1"/>
          <p:nvPr/>
        </p:nvSpPr>
        <p:spPr>
          <a:xfrm>
            <a:off x="8873999" y="842772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 guessing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difficult!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4" y="5257800"/>
            <a:ext cx="4838700" cy="522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7744D-95AA-2957-0006-81A19ADED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92" y="5080478"/>
            <a:ext cx="6934200" cy="898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63E604-9085-1155-A75A-77FF08D1006C}"/>
              </a:ext>
            </a:extLst>
          </p:cNvPr>
          <p:cNvSpPr txBox="1"/>
          <p:nvPr/>
        </p:nvSpPr>
        <p:spPr>
          <a:xfrm>
            <a:off x="5029200" y="603527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32 seconds, I got a root 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D2234-A1C8-CB91-5AF6-DA86BE878415}"/>
              </a:ext>
            </a:extLst>
          </p:cNvPr>
          <p:cNvSpPr txBox="1"/>
          <p:nvPr/>
        </p:nvSpPr>
        <p:spPr>
          <a:xfrm>
            <a:off x="896096" y="1354406"/>
            <a:ext cx="812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!!! Endpoints might have additional Brute-Force countermeasures active</a:t>
            </a:r>
          </a:p>
        </p:txBody>
      </p:sp>
    </p:spTree>
    <p:extLst>
      <p:ext uri="{BB962C8B-B14F-4D97-AF65-F5344CB8AC3E}">
        <p14:creationId xmlns:p14="http://schemas.microsoft.com/office/powerpoint/2010/main" val="174126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</p:spTree>
    <p:extLst>
      <p:ext uri="{BB962C8B-B14F-4D97-AF65-F5344CB8AC3E}">
        <p14:creationId xmlns:p14="http://schemas.microsoft.com/office/powerpoint/2010/main" val="274357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</TotalTime>
  <Words>3766</Words>
  <Application>Microsoft Office PowerPoint</Application>
  <PresentationFormat>Widescreen</PresentationFormat>
  <Paragraphs>892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Microsoft Sans Serif</vt:lpstr>
      <vt:lpstr>Times New Roman</vt:lpstr>
      <vt:lpstr>Wingdings</vt:lpstr>
      <vt:lpstr>Office Theme</vt:lpstr>
      <vt:lpstr>CSCI 476: Computer Security</vt:lpstr>
      <vt:lpstr>PowerPoint Presentation</vt:lpstr>
      <vt:lpstr>Defeating Countermeasures</vt:lpstr>
      <vt:lpstr>Buffer Overflow Countermeasures</vt:lpstr>
      <vt:lpstr>Countermeasure #1: Dash Secure Shell</vt:lpstr>
      <vt:lpstr>Buffer Overflow Countermeasures</vt:lpstr>
      <vt:lpstr>Countermeasure #2: ASLR</vt:lpstr>
      <vt:lpstr>Countermeasure #2: ASLR</vt:lpstr>
      <vt:lpstr>Buffer Overflow Countermeasures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Buffer Overflow Countermeasures</vt:lpstr>
      <vt:lpstr>Non-Executable Stack</vt:lpstr>
      <vt:lpstr>Non-Executable Stack</vt:lpstr>
      <vt:lpstr>Non-Executable Stack</vt:lpstr>
      <vt:lpstr>Non-Executable Stack</vt:lpstr>
      <vt:lpstr>Non-Executable Stack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Buffer Overflow Countermeasures</vt:lpstr>
      <vt:lpstr>“What ifs”</vt:lpstr>
      <vt:lpstr>Unknown Buffer Size</vt:lpstr>
      <vt:lpstr>Unknown Buffer Size</vt:lpstr>
      <vt:lpstr>Unknown Buffer Size</vt:lpstr>
      <vt:lpstr>Unknown Buffer Location</vt:lpstr>
      <vt:lpstr>Unknown Buffer Location</vt:lpstr>
      <vt:lpstr>Unknown Buffer Location</vt:lpstr>
      <vt:lpstr>Small Buffer Size</vt:lpstr>
      <vt:lpstr>Small Buffer Size</vt:lpstr>
      <vt:lpstr>Small Buffer Size</vt:lpstr>
      <vt:lpstr>PowerPoint Presentation</vt:lpstr>
      <vt:lpstr>Address spaces for processes should be isolated from one another, and there should be no interference between two address spaces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64</cp:revision>
  <dcterms:created xsi:type="dcterms:W3CDTF">2022-08-21T16:55:59Z</dcterms:created>
  <dcterms:modified xsi:type="dcterms:W3CDTF">2023-02-24T21:59:29Z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