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97" r:id="rId3"/>
    <p:sldId id="396" r:id="rId4"/>
    <p:sldId id="400" r:id="rId5"/>
    <p:sldId id="398" r:id="rId6"/>
    <p:sldId id="399" r:id="rId7"/>
    <p:sldId id="401" r:id="rId8"/>
    <p:sldId id="402" r:id="rId9"/>
    <p:sldId id="403" r:id="rId10"/>
    <p:sldId id="404" r:id="rId11"/>
    <p:sldId id="406" r:id="rId12"/>
    <p:sldId id="407" r:id="rId13"/>
    <p:sldId id="408" r:id="rId14"/>
    <p:sldId id="415" r:id="rId15"/>
    <p:sldId id="410" r:id="rId16"/>
    <p:sldId id="409" r:id="rId17"/>
    <p:sldId id="411" r:id="rId18"/>
    <p:sldId id="416" r:id="rId19"/>
    <p:sldId id="417" r:id="rId20"/>
    <p:sldId id="418" r:id="rId21"/>
    <p:sldId id="419" r:id="rId22"/>
    <p:sldId id="420" r:id="rId23"/>
    <p:sldId id="412" r:id="rId24"/>
    <p:sldId id="413" r:id="rId25"/>
    <p:sldId id="414" r:id="rId26"/>
    <p:sldId id="421" r:id="rId27"/>
    <p:sldId id="422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7" d="100"/>
          <a:sy n="117" d="100"/>
        </p:scale>
        <p:origin x="24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0:23:47.5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1 279 24575,'11'-81'0,"-12"52"0,0 21 0,0 1 0,1-1 0,0 0 0,1 0 0,0 1 0,0-1 0,3-11 0,-3 18 0,-1 0 0,1 0 0,0 0 0,-1 0 0,1 0 0,0 0 0,0 1 0,0-1 0,0 0 0,-1 0 0,1 1 0,0-1 0,0 0 0,0 1 0,1-1 0,-1 1 0,0-1 0,0 1 0,0 0 0,2-1 0,26-1 0,-16 1 0,459-63 0,-437 59 0,0 2 0,59 1 0,6 0 0,-19 1 0,0 3 0,118 19 0,-54-4 0,597 26 0,-449-39 0,-13 1 0,-178-5 0,459 7 0,-400-1 0,108 6 0,374-2 0,-406-12 0,2917 2 0,-3152 0 0,0 1 0,-1-1 0,1 0 0,-1 1 0,1-1 0,-1 1 0,1 0 0,-1-1 0,1 1 0,-1 0 0,1 0 0,-1 0 0,0 0 0,0 0 0,0 0 0,1 1 0,-1-1 0,0 0 0,0 0 0,-1 1 0,1-1 0,0 1 0,0-1 0,-1 1 0,1-1 0,-1 1 0,1-1 0,0 4 0,1 6 0,0 1 0,0 0 0,0 11 0,-2-14 0,6 35-190,2 0-1,1 0 1,20 52-1,-23-75-412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0:23:49.5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24575,'0'305'-1365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95057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Cross Site Scripting (XSS) Attack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140DC-0342-4605-BE91-52A7C0E6911D}"/>
              </a:ext>
            </a:extLst>
          </p:cNvPr>
          <p:cNvSpPr txBox="1"/>
          <p:nvPr/>
        </p:nvSpPr>
        <p:spPr>
          <a:xfrm>
            <a:off x="228600" y="152400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very common for web pages to take in input from a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BEA72-78C2-4262-BF1F-F59C53CDCE0B}"/>
              </a:ext>
            </a:extLst>
          </p:cNvPr>
          <p:cNvSpPr txBox="1"/>
          <p:nvPr/>
        </p:nvSpPr>
        <p:spPr>
          <a:xfrm>
            <a:off x="5308107" y="331148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input could be reflected in the HTML output, put into a SQL query, HTTP request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DCF34-5641-44FA-8D24-F13E456BABA2}"/>
              </a:ext>
            </a:extLst>
          </p:cNvPr>
          <p:cNvSpPr txBox="1"/>
          <p:nvPr/>
        </p:nvSpPr>
        <p:spPr>
          <a:xfrm>
            <a:off x="533400" y="3403107"/>
            <a:ext cx="1087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of inputting normal text, we could input </a:t>
            </a:r>
            <a:r>
              <a:rPr lang="en-US" sz="2800" b="1" dirty="0"/>
              <a:t>our own </a:t>
            </a:r>
            <a:r>
              <a:rPr lang="en-US" sz="2800" b="1" dirty="0" err="1"/>
              <a:t>javascript</a:t>
            </a:r>
            <a:endParaRPr lang="en-US" sz="2800" dirty="0"/>
          </a:p>
        </p:txBody>
      </p:sp>
      <p:pic>
        <p:nvPicPr>
          <p:cNvPr id="9" name="Graphic 8" descr="Devil face outline with solid fill">
            <a:extLst>
              <a:ext uri="{FF2B5EF4-FFF2-40B4-BE49-F238E27FC236}">
                <a16:creationId xmlns:a16="http://schemas.microsoft.com/office/drawing/2014/main" id="{8BDCF570-7FB1-4652-9284-1A11F381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6107" y="4115639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5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B329-F616-4846-897F-AF5B3B448998}"/>
              </a:ext>
            </a:extLst>
          </p:cNvPr>
          <p:cNvSpPr txBox="1"/>
          <p:nvPr/>
        </p:nvSpPr>
        <p:spPr>
          <a:xfrm>
            <a:off x="2438400" y="152400"/>
            <a:ext cx="617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&lt;p&gt; Hello there $value &lt;/p&gt;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F15C53-F8FD-4C59-A5A9-174E902F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5991225" cy="76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2B927C-9A0E-4145-A520-648BD4940B18}"/>
              </a:ext>
            </a:extLst>
          </p:cNvPr>
          <p:cNvSpPr txBox="1"/>
          <p:nvPr/>
        </p:nvSpPr>
        <p:spPr>
          <a:xfrm>
            <a:off x="2514600" y="217679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reese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3BE83-1C39-45E2-9B6F-502E7C271B46}"/>
              </a:ext>
            </a:extLst>
          </p:cNvPr>
          <p:cNvCxnSpPr/>
          <p:nvPr/>
        </p:nvCxnSpPr>
        <p:spPr>
          <a:xfrm flipV="1">
            <a:off x="3640229" y="737175"/>
            <a:ext cx="2303371" cy="1439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A94882-CD63-48CA-8EC1-A6945A179195}"/>
              </a:ext>
            </a:extLst>
          </p:cNvPr>
          <p:cNvCxnSpPr>
            <a:cxnSpLocks/>
          </p:cNvCxnSpPr>
          <p:nvPr/>
        </p:nvCxnSpPr>
        <p:spPr>
          <a:xfrm>
            <a:off x="6226948" y="729777"/>
            <a:ext cx="1577967" cy="2480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8A1DB7-EF0D-42A8-9846-CFD2B24E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761" y="3429000"/>
            <a:ext cx="3267075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FCBB5-D63D-4E69-B073-0B05953F82F5}"/>
              </a:ext>
            </a:extLst>
          </p:cNvPr>
          <p:cNvSpPr txBox="1"/>
          <p:nvPr/>
        </p:nvSpPr>
        <p:spPr>
          <a:xfrm>
            <a:off x="7489012" y="3505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(html)</a:t>
            </a:r>
          </a:p>
        </p:txBody>
      </p:sp>
    </p:spTree>
    <p:extLst>
      <p:ext uri="{BB962C8B-B14F-4D97-AF65-F5344CB8AC3E}">
        <p14:creationId xmlns:p14="http://schemas.microsoft.com/office/powerpoint/2010/main" val="359856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B329-F616-4846-897F-AF5B3B448998}"/>
              </a:ext>
            </a:extLst>
          </p:cNvPr>
          <p:cNvSpPr txBox="1"/>
          <p:nvPr/>
        </p:nvSpPr>
        <p:spPr>
          <a:xfrm>
            <a:off x="2438400" y="152400"/>
            <a:ext cx="617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&lt;p&gt; Hello there $value &lt;/p&gt;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3BE83-1C39-45E2-9B6F-502E7C271B46}"/>
              </a:ext>
            </a:extLst>
          </p:cNvPr>
          <p:cNvCxnSpPr>
            <a:cxnSpLocks/>
          </p:cNvCxnSpPr>
          <p:nvPr/>
        </p:nvCxnSpPr>
        <p:spPr>
          <a:xfrm flipV="1">
            <a:off x="5867400" y="737175"/>
            <a:ext cx="76200" cy="14553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A94882-CD63-48CA-8EC1-A6945A179195}"/>
              </a:ext>
            </a:extLst>
          </p:cNvPr>
          <p:cNvCxnSpPr>
            <a:cxnSpLocks/>
          </p:cNvCxnSpPr>
          <p:nvPr/>
        </p:nvCxnSpPr>
        <p:spPr>
          <a:xfrm>
            <a:off x="6226948" y="729777"/>
            <a:ext cx="1577967" cy="2480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8A1DB7-EF0D-42A8-9846-CFD2B24E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61" y="3429000"/>
            <a:ext cx="3267075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FCBB5-D63D-4E69-B073-0B05953F82F5}"/>
              </a:ext>
            </a:extLst>
          </p:cNvPr>
          <p:cNvSpPr txBox="1"/>
          <p:nvPr/>
        </p:nvSpPr>
        <p:spPr>
          <a:xfrm>
            <a:off x="7489012" y="3505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(html)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70C28-35F0-4F3B-BB37-5854BB63C54A}"/>
              </a:ext>
            </a:extLst>
          </p:cNvPr>
          <p:cNvSpPr txBox="1"/>
          <p:nvPr/>
        </p:nvSpPr>
        <p:spPr>
          <a:xfrm>
            <a:off x="6788" y="2192496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http://unsafe-website.com?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value=reese</a:t>
            </a:r>
          </a:p>
        </p:txBody>
      </p:sp>
    </p:spTree>
    <p:extLst>
      <p:ext uri="{BB962C8B-B14F-4D97-AF65-F5344CB8AC3E}">
        <p14:creationId xmlns:p14="http://schemas.microsoft.com/office/powerpoint/2010/main" val="306770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B329-F616-4846-897F-AF5B3B448998}"/>
              </a:ext>
            </a:extLst>
          </p:cNvPr>
          <p:cNvSpPr txBox="1"/>
          <p:nvPr/>
        </p:nvSpPr>
        <p:spPr>
          <a:xfrm>
            <a:off x="2438400" y="152400"/>
            <a:ext cx="617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&lt;p&gt; Hello there $value &lt;/p&gt;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F15C53-F8FD-4C59-A5A9-174E902F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5991225" cy="76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2B927C-9A0E-4145-A520-648BD4940B18}"/>
              </a:ext>
            </a:extLst>
          </p:cNvPr>
          <p:cNvSpPr txBox="1"/>
          <p:nvPr/>
        </p:nvSpPr>
        <p:spPr>
          <a:xfrm>
            <a:off x="2467106" y="2173926"/>
            <a:ext cx="5407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reese</a:t>
            </a:r>
            <a:r>
              <a:rPr lang="en-US" sz="2000" b="1" dirty="0">
                <a:solidFill>
                  <a:srgbClr val="FF0000"/>
                </a:solidFill>
              </a:rPr>
              <a:t> &lt;script&gt; alert(“ATTACK!!”); &lt;/script&gt;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3BE83-1C39-45E2-9B6F-502E7C271B46}"/>
              </a:ext>
            </a:extLst>
          </p:cNvPr>
          <p:cNvCxnSpPr/>
          <p:nvPr/>
        </p:nvCxnSpPr>
        <p:spPr>
          <a:xfrm flipV="1">
            <a:off x="3640229" y="737175"/>
            <a:ext cx="2303371" cy="1439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8A1DB7-EF0D-42A8-9846-CFD2B24E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761" y="3429000"/>
            <a:ext cx="3267075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FCBB5-D63D-4E69-B073-0B05953F82F5}"/>
              </a:ext>
            </a:extLst>
          </p:cNvPr>
          <p:cNvSpPr txBox="1"/>
          <p:nvPr/>
        </p:nvSpPr>
        <p:spPr>
          <a:xfrm>
            <a:off x="7489012" y="3505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(html)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8F3BC-93EA-4DB1-A632-F5AC6366AE07}"/>
              </a:ext>
            </a:extLst>
          </p:cNvPr>
          <p:cNvSpPr txBox="1"/>
          <p:nvPr/>
        </p:nvSpPr>
        <p:spPr>
          <a:xfrm>
            <a:off x="6788" y="4828730"/>
            <a:ext cx="8795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Cross-site scripting works by manipulating a vulnerable web site so that it returns malicious JavaScript to users</a:t>
            </a:r>
          </a:p>
          <a:p>
            <a:endParaRPr lang="en-US" dirty="0"/>
          </a:p>
          <a:p>
            <a:r>
              <a:rPr lang="en-US" dirty="0"/>
              <a:t>We need to investigate any places where input from an HTTP request could possibly make its way into HTML 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AB1A65-6258-4231-A114-AE8FACA2D697}"/>
              </a:ext>
            </a:extLst>
          </p:cNvPr>
          <p:cNvCxnSpPr/>
          <p:nvPr/>
        </p:nvCxnSpPr>
        <p:spPr>
          <a:xfrm>
            <a:off x="6477000" y="838200"/>
            <a:ext cx="3581400" cy="153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CBF6B9-FA7A-453D-94F4-48AD96F77459}"/>
              </a:ext>
            </a:extLst>
          </p:cNvPr>
          <p:cNvCxnSpPr>
            <a:cxnSpLocks/>
          </p:cNvCxnSpPr>
          <p:nvPr/>
        </p:nvCxnSpPr>
        <p:spPr>
          <a:xfrm flipH="1">
            <a:off x="8915400" y="2435455"/>
            <a:ext cx="1217563" cy="90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F25F6E0-0340-422D-8747-0E0EFE521C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303"/>
          <a:stretch/>
        </p:blipFill>
        <p:spPr>
          <a:xfrm>
            <a:off x="5706724" y="3486050"/>
            <a:ext cx="4370746" cy="11956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75734F-EA7B-4A76-82E6-1353C042A678}"/>
              </a:ext>
            </a:extLst>
          </p:cNvPr>
          <p:cNvSpPr/>
          <p:nvPr/>
        </p:nvSpPr>
        <p:spPr>
          <a:xfrm>
            <a:off x="6228248" y="3505200"/>
            <a:ext cx="6297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7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FB8A8-9E66-3BD7-A3B7-4C1DEC5AF9CF}"/>
              </a:ext>
            </a:extLst>
          </p:cNvPr>
          <p:cNvSpPr txBox="1"/>
          <p:nvPr/>
        </p:nvSpPr>
        <p:spPr>
          <a:xfrm>
            <a:off x="762000" y="838200"/>
            <a:ext cx="8932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Cross Site Scripting (XSS) </a:t>
            </a:r>
            <a:r>
              <a:rPr lang="en-US" sz="2800" dirty="0"/>
              <a:t>is a type of web vulnerability that allows an attack to inject their own malicious client-side scripts into benign webpages that will be loaded by other users</a:t>
            </a:r>
          </a:p>
        </p:txBody>
      </p:sp>
      <p:pic>
        <p:nvPicPr>
          <p:cNvPr id="2050" name="Picture 2" descr="What is XSS | Stored Cross Site Scripting Example | Imperva">
            <a:extLst>
              <a:ext uri="{FF2B5EF4-FFF2-40B4-BE49-F238E27FC236}">
                <a16:creationId xmlns:a16="http://schemas.microsoft.com/office/drawing/2014/main" id="{30217F4E-3F2F-45B7-5C9D-AB647ABC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25693"/>
            <a:ext cx="6277928" cy="36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6DD48-FE73-44C5-A5E4-E610830E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" y="1371600"/>
            <a:ext cx="12192000" cy="39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2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8497F-37C0-4280-81D6-08DEC625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973"/>
            <a:ext cx="12192000" cy="59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2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47B5A-DBB0-4987-9E7F-7FD9C897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5501"/>
            <a:ext cx="12192000" cy="4326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84292-BA74-4B40-9D08-94C2C6317B88}"/>
              </a:ext>
            </a:extLst>
          </p:cNvPr>
          <p:cNvSpPr txBox="1"/>
          <p:nvPr/>
        </p:nvSpPr>
        <p:spPr>
          <a:xfrm>
            <a:off x="0" y="56095"/>
            <a:ext cx="3637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Types of XSS</a:t>
            </a:r>
          </a:p>
        </p:txBody>
      </p:sp>
    </p:spTree>
    <p:extLst>
      <p:ext uri="{BB962C8B-B14F-4D97-AF65-F5344CB8AC3E}">
        <p14:creationId xmlns:p14="http://schemas.microsoft.com/office/powerpoint/2010/main" val="27670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4292-BA74-4B40-9D08-94C2C6317B88}"/>
              </a:ext>
            </a:extLst>
          </p:cNvPr>
          <p:cNvSpPr txBox="1"/>
          <p:nvPr/>
        </p:nvSpPr>
        <p:spPr>
          <a:xfrm>
            <a:off x="0" y="56095"/>
            <a:ext cx="3637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Types of XSS</a:t>
            </a:r>
          </a:p>
        </p:txBody>
      </p:sp>
      <p:pic>
        <p:nvPicPr>
          <p:cNvPr id="3074" name="Picture 2" descr="What is cross-site scripting? | Cloudflare">
            <a:extLst>
              <a:ext uri="{FF2B5EF4-FFF2-40B4-BE49-F238E27FC236}">
                <a16:creationId xmlns:a16="http://schemas.microsoft.com/office/drawing/2014/main" id="{66256303-31B1-BD3E-D3BD-8A81BAB7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71600"/>
            <a:ext cx="10591800" cy="48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9E3D46-3220-9F44-6A44-6695565A4E06}"/>
              </a:ext>
            </a:extLst>
          </p:cNvPr>
          <p:cNvSpPr txBox="1"/>
          <p:nvPr/>
        </p:nvSpPr>
        <p:spPr>
          <a:xfrm>
            <a:off x="2971800" y="1371600"/>
            <a:ext cx="5848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http://www.example.com/</a:t>
            </a:r>
            <a:r>
              <a:rPr lang="en-US" sz="1400" dirty="0" err="1"/>
              <a:t>search?input</a:t>
            </a:r>
            <a:r>
              <a:rPr lang="en-US" sz="1400" dirty="0">
                <a:solidFill>
                  <a:srgbClr val="FF0000"/>
                </a:solidFill>
              </a:rPr>
              <a:t>=&lt;script&gt;alert(“hacked”);&lt;/script&gt;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1522B-AE47-4B25-DCF1-C3DC9D02DA79}"/>
              </a:ext>
            </a:extLst>
          </p:cNvPr>
          <p:cNvSpPr/>
          <p:nvPr/>
        </p:nvSpPr>
        <p:spPr>
          <a:xfrm>
            <a:off x="5334000" y="4800600"/>
            <a:ext cx="914400" cy="384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hacked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0FDC7-36DF-E2B0-61CA-A4E978475D2F}"/>
              </a:ext>
            </a:extLst>
          </p:cNvPr>
          <p:cNvSpPr txBox="1"/>
          <p:nvPr/>
        </p:nvSpPr>
        <p:spPr>
          <a:xfrm>
            <a:off x="5251472" y="455913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Alert: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CD4A9-88AD-BEF3-BD3F-4417846976F0}"/>
              </a:ext>
            </a:extLst>
          </p:cNvPr>
          <p:cNvSpPr txBox="1"/>
          <p:nvPr/>
        </p:nvSpPr>
        <p:spPr>
          <a:xfrm>
            <a:off x="6324600" y="202764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Reflective</a:t>
            </a:r>
          </a:p>
        </p:txBody>
      </p:sp>
    </p:spTree>
    <p:extLst>
      <p:ext uri="{BB962C8B-B14F-4D97-AF65-F5344CB8AC3E}">
        <p14:creationId xmlns:p14="http://schemas.microsoft.com/office/powerpoint/2010/main" val="190936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28407-820A-2255-B850-066FC7069E2F}"/>
              </a:ext>
            </a:extLst>
          </p:cNvPr>
          <p:cNvSpPr txBox="1"/>
          <p:nvPr/>
        </p:nvSpPr>
        <p:spPr>
          <a:xfrm>
            <a:off x="36095" y="76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Reflected XSS (Non-Persistent)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F9751-C439-C400-B205-484E42914B1D}"/>
              </a:ext>
            </a:extLst>
          </p:cNvPr>
          <p:cNvSpPr txBox="1"/>
          <p:nvPr/>
        </p:nvSpPr>
        <p:spPr>
          <a:xfrm>
            <a:off x="190500" y="1600200"/>
            <a:ext cx="120777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Why does this happen?! </a:t>
            </a:r>
          </a:p>
          <a:p>
            <a:r>
              <a:rPr lang="en-US" sz="2800" dirty="0"/>
              <a:t>• Many websites are reflective: </a:t>
            </a:r>
          </a:p>
          <a:p>
            <a:r>
              <a:rPr lang="en-US" sz="2800" dirty="0"/>
              <a:t>	user input -&gt; website -&gt; (modified) user input sent back to browser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• If an application receives data from an HTTP request... </a:t>
            </a:r>
          </a:p>
          <a:p>
            <a:r>
              <a:rPr lang="en-US" sz="2800" dirty="0"/>
              <a:t>...and includes that data within the immediate response in an unsafe way... </a:t>
            </a:r>
          </a:p>
          <a:p>
            <a:r>
              <a:rPr lang="en-US" sz="2800" dirty="0"/>
              <a:t>...reflective XSS may be possible!</a:t>
            </a:r>
          </a:p>
        </p:txBody>
      </p:sp>
    </p:spTree>
    <p:extLst>
      <p:ext uri="{BB962C8B-B14F-4D97-AF65-F5344CB8AC3E}">
        <p14:creationId xmlns:p14="http://schemas.microsoft.com/office/powerpoint/2010/main" val="246502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1828800" y="586609"/>
            <a:ext cx="77684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Asynchronous class again on Wednesday (XSS part 2)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Lab 4 (SQL injections) Due Sunday 3/12 @ 11:59 PM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Friday (3/10) will be a help session for lab 4 (no lecture)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1169EF-64E1-6F18-C61F-1A7BC6A4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6" y="3591015"/>
            <a:ext cx="9236949" cy="284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28407-820A-2255-B850-066FC7069E2F}"/>
              </a:ext>
            </a:extLst>
          </p:cNvPr>
          <p:cNvSpPr txBox="1"/>
          <p:nvPr/>
        </p:nvSpPr>
        <p:spPr>
          <a:xfrm>
            <a:off x="36095" y="76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Reflected XSS (Non-Persistent)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975A8-AC72-7272-574B-BE5D7AAC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9448800" cy="6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3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28407-820A-2255-B850-066FC7069E2F}"/>
              </a:ext>
            </a:extLst>
          </p:cNvPr>
          <p:cNvSpPr txBox="1"/>
          <p:nvPr/>
        </p:nvSpPr>
        <p:spPr>
          <a:xfrm>
            <a:off x="36095" y="76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Reflected XSS (Non-Persistent)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975A8-AC72-7272-574B-BE5D7AAC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9448800" cy="686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73767-1503-0576-EE4B-C637F02A0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5" y="3733800"/>
            <a:ext cx="6838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50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28407-820A-2255-B850-066FC7069E2F}"/>
              </a:ext>
            </a:extLst>
          </p:cNvPr>
          <p:cNvSpPr txBox="1"/>
          <p:nvPr/>
        </p:nvSpPr>
        <p:spPr>
          <a:xfrm>
            <a:off x="36095" y="76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Reflected XSS (Non-Persistent)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F01BA-93B7-BBA9-8A0F-EFD37D573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843087"/>
            <a:ext cx="9420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10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E3F28E-1AF9-4579-B4DF-1153173F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940"/>
            <a:ext cx="12192000" cy="58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6F501-9A0D-4663-A601-09AF37D2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764"/>
            <a:ext cx="12192000" cy="58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62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66FE2-6992-486E-994D-6010158A342C}"/>
              </a:ext>
            </a:extLst>
          </p:cNvPr>
          <p:cNvSpPr txBox="1"/>
          <p:nvPr/>
        </p:nvSpPr>
        <p:spPr>
          <a:xfrm>
            <a:off x="234055" y="228600"/>
            <a:ext cx="11327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once again use </a:t>
            </a:r>
            <a:r>
              <a:rPr lang="en-US" sz="2800" b="1" dirty="0"/>
              <a:t>docker</a:t>
            </a:r>
            <a:r>
              <a:rPr lang="en-US" sz="2800" dirty="0"/>
              <a:t> to create a fake social media network that has XSS countermeasures disables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7F57-4FC9-4B2E-BDF1-B3DE46CDE1C5}"/>
              </a:ext>
            </a:extLst>
          </p:cNvPr>
          <p:cNvSpPr txBox="1"/>
          <p:nvPr/>
        </p:nvSpPr>
        <p:spPr>
          <a:xfrm>
            <a:off x="1981200" y="1371600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make sure your SQL injection docker container is turned 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40A71-FD0E-47C8-94A2-48A2FF3A4741}"/>
              </a:ext>
            </a:extLst>
          </p:cNvPr>
          <p:cNvSpPr txBox="1"/>
          <p:nvPr/>
        </p:nvSpPr>
        <p:spPr>
          <a:xfrm>
            <a:off x="273040" y="2763625"/>
            <a:ext cx="51219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cd 05/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 up -d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B1038-6D95-4EC0-9AD9-153FE4424544}"/>
              </a:ext>
            </a:extLst>
          </p:cNvPr>
          <p:cNvSpPr txBox="1"/>
          <p:nvPr/>
        </p:nvSpPr>
        <p:spPr>
          <a:xfrm>
            <a:off x="533400" y="5194012"/>
            <a:ext cx="890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Visit </a:t>
            </a:r>
            <a:r>
              <a:rPr lang="en-US" sz="3200" dirty="0">
                <a:hlinkClick r:id="rId3"/>
              </a:rPr>
              <a:t>http://www.xsslabelgg.com/</a:t>
            </a:r>
            <a:r>
              <a:rPr lang="en-US" sz="3200" dirty="0"/>
              <a:t> on VM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90859-162A-41CD-B552-CE871875881B}"/>
              </a:ext>
            </a:extLst>
          </p:cNvPr>
          <p:cNvSpPr txBox="1"/>
          <p:nvPr/>
        </p:nvSpPr>
        <p:spPr>
          <a:xfrm rot="10952395" flipV="1">
            <a:off x="9443211" y="2881805"/>
            <a:ext cx="274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Elgg</a:t>
            </a:r>
            <a:r>
              <a:rPr lang="en-US" dirty="0"/>
              <a:t> is an open source web framework for creating social media sites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C71AB-D6DA-4E52-93E3-DAED2C6F443D}"/>
              </a:ext>
            </a:extLst>
          </p:cNvPr>
          <p:cNvSpPr txBox="1"/>
          <p:nvPr/>
        </p:nvSpPr>
        <p:spPr>
          <a:xfrm>
            <a:off x="6400800" y="608232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 not visit this site elsewhere)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BA77D-204D-4ECC-A64B-E000724693C2}"/>
              </a:ext>
            </a:extLst>
          </p:cNvPr>
          <p:cNvSpPr txBox="1"/>
          <p:nvPr/>
        </p:nvSpPr>
        <p:spPr>
          <a:xfrm>
            <a:off x="0" y="6092711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&lt;script&gt;alert('EVILLLLLLLLLLLLLLLLLL');&lt;/script&gt;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79994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A34C0-1E47-EA19-3B2A-7BD9ABC2EF8A}"/>
              </a:ext>
            </a:extLst>
          </p:cNvPr>
          <p:cNvSpPr txBox="1"/>
          <p:nvPr/>
        </p:nvSpPr>
        <p:spPr>
          <a:xfrm>
            <a:off x="152400" y="228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XSS Attack to display a message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4242CA-8728-AB9E-2B20-8559DC1C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" y="990600"/>
            <a:ext cx="10515600" cy="5147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2B9DF5-0269-0A47-D529-A6A8618AACC8}"/>
              </a:ext>
            </a:extLst>
          </p:cNvPr>
          <p:cNvSpPr txBox="1"/>
          <p:nvPr/>
        </p:nvSpPr>
        <p:spPr>
          <a:xfrm>
            <a:off x="6553200" y="28956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Edit 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D38FD-8598-E78D-54AE-F17973FCFB90}"/>
              </a:ext>
            </a:extLst>
          </p:cNvPr>
          <p:cNvSpPr txBox="1"/>
          <p:nvPr/>
        </p:nvSpPr>
        <p:spPr>
          <a:xfrm>
            <a:off x="1066800" y="38100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Our malicious JavaScript</a:t>
            </a:r>
          </a:p>
        </p:txBody>
      </p:sp>
    </p:spTree>
    <p:extLst>
      <p:ext uri="{BB962C8B-B14F-4D97-AF65-F5344CB8AC3E}">
        <p14:creationId xmlns:p14="http://schemas.microsoft.com/office/powerpoint/2010/main" val="379547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A34C0-1E47-EA19-3B2A-7BD9ABC2EF8A}"/>
              </a:ext>
            </a:extLst>
          </p:cNvPr>
          <p:cNvSpPr txBox="1"/>
          <p:nvPr/>
        </p:nvSpPr>
        <p:spPr>
          <a:xfrm>
            <a:off x="152400" y="228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XSS Attack to display a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29196-0C90-3120-FB50-4527EF7F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0608"/>
            <a:ext cx="9677400" cy="4439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61C4B-63C4-42D8-B89F-85815168F04D}"/>
              </a:ext>
            </a:extLst>
          </p:cNvPr>
          <p:cNvSpPr txBox="1"/>
          <p:nvPr/>
        </p:nvSpPr>
        <p:spPr>
          <a:xfrm>
            <a:off x="304800" y="838200"/>
            <a:ext cx="1166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when I am logged in as </a:t>
            </a:r>
            <a:r>
              <a:rPr lang="en-US" dirty="0" err="1"/>
              <a:t>Boby</a:t>
            </a:r>
            <a:r>
              <a:rPr lang="en-US" dirty="0"/>
              <a:t>, when I visit Alice’s profile, her profile information gets displayed to the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BC6D2-142A-F5AD-4E05-3E907A082B90}"/>
              </a:ext>
            </a:extLst>
          </p:cNvPr>
          <p:cNvSpPr txBox="1"/>
          <p:nvPr/>
        </p:nvSpPr>
        <p:spPr>
          <a:xfrm>
            <a:off x="1143000" y="1409404"/>
            <a:ext cx="878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malicious script we injected earlier gets loaded and executed on </a:t>
            </a:r>
            <a:r>
              <a:rPr lang="en-US" dirty="0" err="1"/>
              <a:t>Boby’s</a:t>
            </a:r>
            <a:r>
              <a:rPr lang="en-US" dirty="0"/>
              <a:t> end (!!!)</a:t>
            </a:r>
          </a:p>
        </p:txBody>
      </p:sp>
    </p:spTree>
    <p:extLst>
      <p:ext uri="{BB962C8B-B14F-4D97-AF65-F5344CB8AC3E}">
        <p14:creationId xmlns:p14="http://schemas.microsoft.com/office/powerpoint/2010/main" val="19454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3048000" y="219397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Brief Review of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B1674-E75C-AA2A-1A40-13966663A6AB}"/>
              </a:ext>
            </a:extLst>
          </p:cNvPr>
          <p:cNvSpPr/>
          <p:nvPr/>
        </p:nvSpPr>
        <p:spPr>
          <a:xfrm>
            <a:off x="1828800" y="50120"/>
            <a:ext cx="31197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Internet</a:t>
            </a:r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DC4A6096-6923-4D50-FBF0-CF01C3D24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0928" y="4175956"/>
            <a:ext cx="1386644" cy="1386644"/>
          </a:xfrm>
          <a:prstGeom prst="rect">
            <a:avLst/>
          </a:prstGeom>
        </p:spPr>
      </p:pic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18BB5A88-2645-BDB3-0181-FC1EBE72A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0" y="1295400"/>
            <a:ext cx="1600200" cy="1600200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03A6B271-D533-E650-0466-AB0386251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1200" y="1130279"/>
            <a:ext cx="1600200" cy="1600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223811-2C07-5EE6-2C69-918292D77A43}"/>
              </a:ext>
            </a:extLst>
          </p:cNvPr>
          <p:cNvCxnSpPr/>
          <p:nvPr/>
        </p:nvCxnSpPr>
        <p:spPr>
          <a:xfrm>
            <a:off x="7577282" y="2286000"/>
            <a:ext cx="167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787FEC-1DE4-BE6C-4182-E11E217D26E8}"/>
              </a:ext>
            </a:extLst>
          </p:cNvPr>
          <p:cNvCxnSpPr>
            <a:cxnSpLocks/>
          </p:cNvCxnSpPr>
          <p:nvPr/>
        </p:nvCxnSpPr>
        <p:spPr>
          <a:xfrm flipH="1">
            <a:off x="7577282" y="1879609"/>
            <a:ext cx="160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D08B29-36FD-AB5E-7B04-5C971121C96F}"/>
              </a:ext>
            </a:extLst>
          </p:cNvPr>
          <p:cNvCxnSpPr>
            <a:cxnSpLocks/>
          </p:cNvCxnSpPr>
          <p:nvPr/>
        </p:nvCxnSpPr>
        <p:spPr>
          <a:xfrm>
            <a:off x="10363200" y="2895600"/>
            <a:ext cx="0" cy="1280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30251C-5ABB-062A-BD5C-2DE1D775DEFA}"/>
              </a:ext>
            </a:extLst>
          </p:cNvPr>
          <p:cNvCxnSpPr>
            <a:cxnSpLocks/>
          </p:cNvCxnSpPr>
          <p:nvPr/>
        </p:nvCxnSpPr>
        <p:spPr>
          <a:xfrm flipV="1">
            <a:off x="9677400" y="2895600"/>
            <a:ext cx="0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85AF17-9D98-8D0A-01BE-47B89A3A5F0C}"/>
              </a:ext>
            </a:extLst>
          </p:cNvPr>
          <p:cNvSpPr txBox="1"/>
          <p:nvPr/>
        </p:nvSpPr>
        <p:spPr>
          <a:xfrm>
            <a:off x="300182" y="986123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of the web: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2FACE-C73F-9649-EDA4-678769E9084A}"/>
              </a:ext>
            </a:extLst>
          </p:cNvPr>
          <p:cNvSpPr txBox="1"/>
          <p:nvPr/>
        </p:nvSpPr>
        <p:spPr>
          <a:xfrm>
            <a:off x="264952" y="1580259"/>
            <a:ext cx="9026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</a:t>
            </a:r>
            <a:r>
              <a:rPr lang="en-US" dirty="0"/>
              <a:t>: Method, Headers,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Methods</a:t>
            </a:r>
            <a:r>
              <a:rPr lang="en-US" dirty="0"/>
              <a:t>: GET, POST, HAD,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Headers: Host, referrer, User-agent, Cookie…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HTTP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</a:t>
            </a:r>
            <a:r>
              <a:rPr lang="en-US" dirty="0"/>
              <a:t>: Status, Response Headers,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Status</a:t>
            </a:r>
            <a:r>
              <a:rPr lang="en-US" dirty="0"/>
              <a:t> </a:t>
            </a:r>
            <a:r>
              <a:rPr lang="en-US" b="1" dirty="0"/>
              <a:t>Codes</a:t>
            </a:r>
            <a:r>
              <a:rPr lang="en-US" dirty="0"/>
              <a:t>: 2xx (successful), 3xx (redirect), 4xx (bad request), 5xx (server error)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9F6FC-0F89-6A23-F539-AB2C05F75B4D}"/>
              </a:ext>
            </a:extLst>
          </p:cNvPr>
          <p:cNvSpPr txBox="1"/>
          <p:nvPr/>
        </p:nvSpPr>
        <p:spPr>
          <a:xfrm>
            <a:off x="259719" y="4089409"/>
            <a:ext cx="6538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Server-side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 static resources (HTML, CSS,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 dynamic Resources (PHP, Ruby, Java, </a:t>
            </a:r>
            <a:r>
              <a:rPr lang="en-US" dirty="0" err="1"/>
              <a:t>Javascript</a:t>
            </a:r>
            <a:r>
              <a:rPr lang="en-US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C47197-05A4-D414-4650-72E4A2060C4D}"/>
              </a:ext>
            </a:extLst>
          </p:cNvPr>
          <p:cNvSpPr txBox="1"/>
          <p:nvPr/>
        </p:nvSpPr>
        <p:spPr>
          <a:xfrm>
            <a:off x="528782" y="5257839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Relational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Non-Relational (MongoDB)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387CD-337D-84E0-7ECB-C6932D8D8994}"/>
              </a:ext>
            </a:extLst>
          </p:cNvPr>
          <p:cNvSpPr txBox="1"/>
          <p:nvPr/>
        </p:nvSpPr>
        <p:spPr>
          <a:xfrm>
            <a:off x="6019800" y="9906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3ADF48-7550-A245-54B1-3ABEF85C2961}"/>
              </a:ext>
            </a:extLst>
          </p:cNvPr>
          <p:cNvSpPr txBox="1"/>
          <p:nvPr/>
        </p:nvSpPr>
        <p:spPr>
          <a:xfrm>
            <a:off x="9525000" y="990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CEF076-B409-534B-056B-F9E644FF5118}"/>
              </a:ext>
            </a:extLst>
          </p:cNvPr>
          <p:cNvSpPr txBox="1"/>
          <p:nvPr/>
        </p:nvSpPr>
        <p:spPr>
          <a:xfrm>
            <a:off x="9677400" y="5562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2B6A4-9522-C779-67F3-FE678F6EEB2A}"/>
              </a:ext>
            </a:extLst>
          </p:cNvPr>
          <p:cNvSpPr txBox="1"/>
          <p:nvPr/>
        </p:nvSpPr>
        <p:spPr>
          <a:xfrm>
            <a:off x="3533822" y="692563"/>
            <a:ext cx="9086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protocol://hostname[:port]/[path/]file[?color=red&amp;type=suv]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160F1A-C3F9-40D2-5995-A0F887D1FCA9}"/>
              </a:ext>
            </a:extLst>
          </p:cNvPr>
          <p:cNvGrpSpPr/>
          <p:nvPr/>
        </p:nvGrpSpPr>
        <p:grpSpPr>
          <a:xfrm>
            <a:off x="8865244" y="586395"/>
            <a:ext cx="2842200" cy="171000"/>
            <a:chOff x="8865244" y="586395"/>
            <a:chExt cx="284220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E76D46-5EF8-0B22-CBDF-E820EE6D875F}"/>
                    </a:ext>
                  </a:extLst>
                </p14:cNvPr>
                <p14:cNvContentPartPr/>
                <p14:nvPr/>
              </p14:nvContentPartPr>
              <p14:xfrm>
                <a:off x="8876764" y="586395"/>
                <a:ext cx="2830680" cy="17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E76D46-5EF8-0B22-CBDF-E820EE6D87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41124" y="550755"/>
                  <a:ext cx="2902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934D8C-4409-7969-5CA2-26E00F513588}"/>
                    </a:ext>
                  </a:extLst>
                </p14:cNvPr>
                <p14:cNvContentPartPr/>
                <p14:nvPr/>
              </p14:nvContentPartPr>
              <p14:xfrm>
                <a:off x="8865244" y="635355"/>
                <a:ext cx="360" cy="110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934D8C-4409-7969-5CA2-26E00F5135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29244" y="599715"/>
                  <a:ext cx="72000" cy="182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93F42D-199A-1D14-34CA-A149E1309FB2}"/>
              </a:ext>
            </a:extLst>
          </p:cNvPr>
          <p:cNvSpPr txBox="1"/>
          <p:nvPr/>
        </p:nvSpPr>
        <p:spPr>
          <a:xfrm>
            <a:off x="5337170" y="202680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parameters can be passed via URL or in an HTTP request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9F6B4-F994-4B21-83D9-F4DEE15E2A20}"/>
              </a:ext>
            </a:extLst>
          </p:cNvPr>
          <p:cNvSpPr/>
          <p:nvPr/>
        </p:nvSpPr>
        <p:spPr>
          <a:xfrm>
            <a:off x="3854456" y="5320842"/>
            <a:ext cx="5538607" cy="1397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Big Idea: Our input data gets passed to another host through </a:t>
            </a:r>
            <a:r>
              <a:rPr lang="en-US" sz="2400" b="1" dirty="0"/>
              <a:t>URL parameters</a:t>
            </a:r>
            <a:r>
              <a:rPr lang="en-US" sz="2400" dirty="0"/>
              <a:t> and an </a:t>
            </a:r>
            <a:r>
              <a:rPr lang="en-US" sz="2400" b="1" dirty="0"/>
              <a:t>HTTP requests</a:t>
            </a:r>
          </a:p>
        </p:txBody>
      </p:sp>
    </p:spTree>
    <p:extLst>
      <p:ext uri="{BB962C8B-B14F-4D97-AF65-F5344CB8AC3E}">
        <p14:creationId xmlns:p14="http://schemas.microsoft.com/office/powerpoint/2010/main" val="302472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62143" y="13024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Timeline and TODO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33D9BF-831B-4EAC-80A2-1A41F267AF5A}"/>
              </a:ext>
            </a:extLst>
          </p:cNvPr>
          <p:cNvCxnSpPr/>
          <p:nvPr/>
        </p:nvCxnSpPr>
        <p:spPr>
          <a:xfrm>
            <a:off x="571869" y="3703057"/>
            <a:ext cx="10840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4BC4C8-32C2-4729-80F7-A5BEA3B3DC88}"/>
              </a:ext>
            </a:extLst>
          </p:cNvPr>
          <p:cNvCxnSpPr/>
          <p:nvPr/>
        </p:nvCxnSpPr>
        <p:spPr>
          <a:xfrm>
            <a:off x="571869" y="3322057"/>
            <a:ext cx="0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782986-B7C9-44D1-B38C-649C856886E6}"/>
              </a:ext>
            </a:extLst>
          </p:cNvPr>
          <p:cNvCxnSpPr/>
          <p:nvPr/>
        </p:nvCxnSpPr>
        <p:spPr>
          <a:xfrm>
            <a:off x="11392269" y="3322057"/>
            <a:ext cx="0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2366E2-F0BE-461A-8892-899B4BF3D2C7}"/>
              </a:ext>
            </a:extLst>
          </p:cNvPr>
          <p:cNvSpPr txBox="1"/>
          <p:nvPr/>
        </p:nvSpPr>
        <p:spPr>
          <a:xfrm>
            <a:off x="38469" y="455097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System Basics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4F9E21-3131-48F6-A987-CBAD0A3B4F1B}"/>
              </a:ext>
            </a:extLst>
          </p:cNvPr>
          <p:cNvCxnSpPr>
            <a:cxnSpLocks/>
          </p:cNvCxnSpPr>
          <p:nvPr/>
        </p:nvCxnSpPr>
        <p:spPr>
          <a:xfrm>
            <a:off x="1181469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ECB026-41A9-4537-9799-E6418FFD6ADC}"/>
              </a:ext>
            </a:extLst>
          </p:cNvPr>
          <p:cNvCxnSpPr>
            <a:cxnSpLocks/>
          </p:cNvCxnSpPr>
          <p:nvPr/>
        </p:nvCxnSpPr>
        <p:spPr>
          <a:xfrm>
            <a:off x="4153272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E53890-B817-4E34-A8DF-4BB67F172E1F}"/>
              </a:ext>
            </a:extLst>
          </p:cNvPr>
          <p:cNvCxnSpPr>
            <a:cxnSpLocks/>
          </p:cNvCxnSpPr>
          <p:nvPr/>
        </p:nvCxnSpPr>
        <p:spPr>
          <a:xfrm>
            <a:off x="7742066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42CD0-A239-4417-B432-20FCFBE78E4F}"/>
              </a:ext>
            </a:extLst>
          </p:cNvPr>
          <p:cNvCxnSpPr>
            <a:cxnSpLocks/>
          </p:cNvCxnSpPr>
          <p:nvPr/>
        </p:nvCxnSpPr>
        <p:spPr>
          <a:xfrm>
            <a:off x="10477869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444E6A9-E1B6-4665-A95C-C71A51AEC52D}"/>
              </a:ext>
            </a:extLst>
          </p:cNvPr>
          <p:cNvSpPr/>
          <p:nvPr/>
        </p:nvSpPr>
        <p:spPr>
          <a:xfrm rot="5400000">
            <a:off x="621294" y="4013850"/>
            <a:ext cx="358349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6A740F7-904F-45C8-B679-60AFBC7549C7}"/>
              </a:ext>
            </a:extLst>
          </p:cNvPr>
          <p:cNvSpPr/>
          <p:nvPr/>
        </p:nvSpPr>
        <p:spPr>
          <a:xfrm rot="16200000">
            <a:off x="2450570" y="1636485"/>
            <a:ext cx="433602" cy="29718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B127DD4-7897-4984-BEFD-0C7CADCC7215}"/>
              </a:ext>
            </a:extLst>
          </p:cNvPr>
          <p:cNvSpPr/>
          <p:nvPr/>
        </p:nvSpPr>
        <p:spPr>
          <a:xfrm rot="16200000">
            <a:off x="2450571" y="1636485"/>
            <a:ext cx="433602" cy="29718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8019321-8AA6-471F-A545-DF28442FDF8B}"/>
              </a:ext>
            </a:extLst>
          </p:cNvPr>
          <p:cNvSpPr/>
          <p:nvPr/>
        </p:nvSpPr>
        <p:spPr>
          <a:xfrm rot="5400000">
            <a:off x="5791347" y="2553846"/>
            <a:ext cx="358352" cy="36806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0FD3C0D-E1AB-4409-AAE9-F8A375A9315B}"/>
              </a:ext>
            </a:extLst>
          </p:cNvPr>
          <p:cNvSpPr/>
          <p:nvPr/>
        </p:nvSpPr>
        <p:spPr>
          <a:xfrm rot="16200000">
            <a:off x="8867454" y="1749739"/>
            <a:ext cx="433602" cy="2787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CC4A7FA-E6E4-49B6-A7F8-E17D32771F76}"/>
              </a:ext>
            </a:extLst>
          </p:cNvPr>
          <p:cNvSpPr/>
          <p:nvPr/>
        </p:nvSpPr>
        <p:spPr>
          <a:xfrm rot="5400000">
            <a:off x="621294" y="4013851"/>
            <a:ext cx="358349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6C0EA6B-E4E2-47AC-8EF8-A61CFDD99F4C}"/>
              </a:ext>
            </a:extLst>
          </p:cNvPr>
          <p:cNvSpPr/>
          <p:nvPr/>
        </p:nvSpPr>
        <p:spPr>
          <a:xfrm rot="5400000">
            <a:off x="621294" y="4013852"/>
            <a:ext cx="358349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DE7DEB37-6A9D-44DF-90F6-DC41E529FF1D}"/>
              </a:ext>
            </a:extLst>
          </p:cNvPr>
          <p:cNvSpPr/>
          <p:nvPr/>
        </p:nvSpPr>
        <p:spPr>
          <a:xfrm rot="5400000">
            <a:off x="10667924" y="4083544"/>
            <a:ext cx="554751" cy="934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07425-290A-4302-BF2F-BF2F69DD2FE5}"/>
              </a:ext>
            </a:extLst>
          </p:cNvPr>
          <p:cNvSpPr txBox="1"/>
          <p:nvPr/>
        </p:nvSpPr>
        <p:spPr>
          <a:xfrm>
            <a:off x="1562469" y="169864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 UID +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Shellshock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Buffer Overflow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8EF49-5886-4B14-BF74-FCB969C24BFB}"/>
              </a:ext>
            </a:extLst>
          </p:cNvPr>
          <p:cNvSpPr txBox="1"/>
          <p:nvPr/>
        </p:nvSpPr>
        <p:spPr>
          <a:xfrm>
            <a:off x="4534269" y="4612823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+ Network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XSS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TCP/IP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 Cache Poisoning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F8D44F-7362-414F-8B0D-7E7FBC23F59A}"/>
              </a:ext>
            </a:extLst>
          </p:cNvPr>
          <p:cNvSpPr txBox="1"/>
          <p:nvPr/>
        </p:nvSpPr>
        <p:spPr>
          <a:xfrm>
            <a:off x="8159318" y="1669076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Cryptography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Asymmetric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F7F8DB-9C1C-4388-B0F9-B240D743C457}"/>
              </a:ext>
            </a:extLst>
          </p:cNvPr>
          <p:cNvSpPr txBox="1"/>
          <p:nvPr/>
        </p:nvSpPr>
        <p:spPr>
          <a:xfrm>
            <a:off x="9932922" y="4865800"/>
            <a:ext cx="194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Topics,</a:t>
            </a:r>
          </a:p>
          <a:p>
            <a:r>
              <a:rPr lang="en-US" dirty="0"/>
              <a:t>Threat Modeling, Lessons Learned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16104-7458-4A06-825D-3A6720EA3E81}"/>
              </a:ext>
            </a:extLst>
          </p:cNvPr>
          <p:cNvSpPr txBox="1"/>
          <p:nvPr/>
        </p:nvSpPr>
        <p:spPr>
          <a:xfrm rot="19605651">
            <a:off x="-17936" y="275203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CC9802-186D-4FE7-A9E3-FBD523B1C893}"/>
              </a:ext>
            </a:extLst>
          </p:cNvPr>
          <p:cNvSpPr txBox="1"/>
          <p:nvPr/>
        </p:nvSpPr>
        <p:spPr>
          <a:xfrm rot="19605651">
            <a:off x="11107771" y="26468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</a:t>
            </a:r>
          </a:p>
        </p:txBody>
      </p:sp>
    </p:spTree>
    <p:extLst>
      <p:ext uri="{BB962C8B-B14F-4D97-AF65-F5344CB8AC3E}">
        <p14:creationId xmlns:p14="http://schemas.microsoft.com/office/powerpoint/2010/main" val="271230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438400" y="7781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Attacks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C995-205E-4079-B700-BB4BF15A69AC}"/>
              </a:ext>
            </a:extLst>
          </p:cNvPr>
          <p:cNvSpPr txBox="1"/>
          <p:nvPr/>
        </p:nvSpPr>
        <p:spPr>
          <a:xfrm>
            <a:off x="584345" y="1219200"/>
            <a:ext cx="10942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Shellshock-</a:t>
            </a:r>
            <a:r>
              <a:rPr lang="en-US" sz="2400" dirty="0"/>
              <a:t> We were able to execute </a:t>
            </a:r>
            <a:r>
              <a:rPr lang="en-US" sz="2400" dirty="0">
                <a:solidFill>
                  <a:srgbClr val="FF0000"/>
                </a:solidFill>
              </a:rPr>
              <a:t>operating system commands </a:t>
            </a:r>
            <a:r>
              <a:rPr lang="en-US" sz="2400" dirty="0"/>
              <a:t>of our choosing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/>
              <a:t>) on someone else’s server </a:t>
            </a:r>
            <a:r>
              <a:rPr lang="en-US" sz="2400" dirty="0">
                <a:solidFill>
                  <a:srgbClr val="0070C0"/>
                </a:solidFill>
              </a:rPr>
              <a:t>due to unsafe environment variable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Buffer Overflow-</a:t>
            </a:r>
            <a:r>
              <a:rPr lang="en-US" sz="2400" dirty="0"/>
              <a:t> We were able to </a:t>
            </a:r>
            <a:r>
              <a:rPr lang="en-US" sz="2400" dirty="0">
                <a:solidFill>
                  <a:srgbClr val="FF0000"/>
                </a:solidFill>
              </a:rPr>
              <a:t>execute arbitrary code </a:t>
            </a:r>
            <a:r>
              <a:rPr lang="en-US" sz="2400" dirty="0"/>
              <a:t>by hijacking a program that </a:t>
            </a:r>
            <a:r>
              <a:rPr lang="en-US" sz="2400" dirty="0">
                <a:solidFill>
                  <a:srgbClr val="0070C0"/>
                </a:solidFill>
              </a:rPr>
              <a:t>unsafely writes data 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SQL Injection-</a:t>
            </a:r>
            <a:r>
              <a:rPr lang="en-US" sz="2400" dirty="0"/>
              <a:t> We were able to run our </a:t>
            </a:r>
            <a:r>
              <a:rPr lang="en-US" sz="2400" dirty="0">
                <a:solidFill>
                  <a:srgbClr val="FF0000"/>
                </a:solidFill>
              </a:rPr>
              <a:t>own arbitrary SQL queries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due to unsafe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XSS –</a:t>
            </a:r>
            <a:r>
              <a:rPr lang="en-US" sz="2400" dirty="0"/>
              <a:t> We are able to get </a:t>
            </a:r>
            <a:r>
              <a:rPr 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someone else’s browser </a:t>
            </a:r>
            <a:r>
              <a:rPr lang="en-US" sz="2400" dirty="0"/>
              <a:t>to execute </a:t>
            </a:r>
            <a:r>
              <a:rPr 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our own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289921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438400" y="7781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Attacks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C995-205E-4079-B700-BB4BF15A69AC}"/>
              </a:ext>
            </a:extLst>
          </p:cNvPr>
          <p:cNvSpPr txBox="1"/>
          <p:nvPr/>
        </p:nvSpPr>
        <p:spPr>
          <a:xfrm>
            <a:off x="584345" y="1219200"/>
            <a:ext cx="10942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Shellshock-</a:t>
            </a:r>
            <a:r>
              <a:rPr lang="en-US" sz="2400" dirty="0"/>
              <a:t> We were able to execute </a:t>
            </a:r>
            <a:r>
              <a:rPr lang="en-US" sz="2400" dirty="0">
                <a:solidFill>
                  <a:srgbClr val="FF0000"/>
                </a:solidFill>
              </a:rPr>
              <a:t>operating system commands </a:t>
            </a:r>
            <a:r>
              <a:rPr lang="en-US" sz="2400" dirty="0"/>
              <a:t>of our choosing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/>
              <a:t>) on someone else’s server </a:t>
            </a:r>
            <a:r>
              <a:rPr lang="en-US" sz="2400" dirty="0">
                <a:solidFill>
                  <a:srgbClr val="0070C0"/>
                </a:solidFill>
              </a:rPr>
              <a:t>due to unsafe environment variable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Buffer Overflow-</a:t>
            </a:r>
            <a:r>
              <a:rPr lang="en-US" sz="2400" dirty="0"/>
              <a:t> We were able to </a:t>
            </a:r>
            <a:r>
              <a:rPr lang="en-US" sz="2400" dirty="0">
                <a:solidFill>
                  <a:srgbClr val="FF0000"/>
                </a:solidFill>
              </a:rPr>
              <a:t>execute arbitrary code </a:t>
            </a:r>
            <a:r>
              <a:rPr lang="en-US" sz="2400" dirty="0"/>
              <a:t>by hijacking a program that </a:t>
            </a:r>
            <a:r>
              <a:rPr lang="en-US" sz="2400" dirty="0">
                <a:solidFill>
                  <a:srgbClr val="0070C0"/>
                </a:solidFill>
              </a:rPr>
              <a:t>unsafely writes data 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SQL Injection-</a:t>
            </a:r>
            <a:r>
              <a:rPr lang="en-US" sz="2400" dirty="0"/>
              <a:t> We were able to run our </a:t>
            </a:r>
            <a:r>
              <a:rPr lang="en-US" sz="2400" dirty="0">
                <a:solidFill>
                  <a:srgbClr val="FF0000"/>
                </a:solidFill>
              </a:rPr>
              <a:t>own arbitrary SQL queries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due to unsafe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XSS –</a:t>
            </a:r>
            <a:r>
              <a:rPr lang="en-US" sz="2400" dirty="0"/>
              <a:t> We are able to get </a:t>
            </a:r>
            <a:r>
              <a:rPr lang="en-US" sz="2400" dirty="0">
                <a:solidFill>
                  <a:srgbClr val="FF0000"/>
                </a:solidFill>
              </a:rPr>
              <a:t>someone else’s browser</a:t>
            </a:r>
            <a:r>
              <a:rPr lang="en-US" sz="2400" dirty="0"/>
              <a:t> to execute </a:t>
            </a:r>
            <a:r>
              <a:rPr lang="en-US" sz="2400" dirty="0">
                <a:solidFill>
                  <a:srgbClr val="FF0000"/>
                </a:solidFill>
              </a:rPr>
              <a:t>our own JavaScript code </a:t>
            </a:r>
            <a:r>
              <a:rPr lang="en-US" sz="2000" dirty="0">
                <a:solidFill>
                  <a:srgbClr val="0070C0"/>
                </a:solidFill>
              </a:rPr>
              <a:t>due to unsafe input handling and unsafe web communication policies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0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895600" y="3694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Javascript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6641-42DC-47FC-AF36-78600AAF4A2F}"/>
              </a:ext>
            </a:extLst>
          </p:cNvPr>
          <p:cNvSpPr txBox="1"/>
          <p:nvPr/>
        </p:nvSpPr>
        <p:spPr>
          <a:xfrm>
            <a:off x="506484" y="1447800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Static Content </a:t>
            </a:r>
            <a:r>
              <a:rPr lang="en-US" dirty="0"/>
              <a:t>consists of mostly HTML +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9187E-A9B2-446E-A734-F0C446D552C4}"/>
              </a:ext>
            </a:extLst>
          </p:cNvPr>
          <p:cNvSpPr txBox="1"/>
          <p:nvPr/>
        </p:nvSpPr>
        <p:spPr>
          <a:xfrm>
            <a:off x="506484" y="78853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Purpose of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A3D9C-A76B-494E-81E2-B9E15D17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07061"/>
            <a:ext cx="10744200" cy="349964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0F290E-A62C-47D5-A827-3F43265878EC}"/>
              </a:ext>
            </a:extLst>
          </p:cNvPr>
          <p:cNvSpPr/>
          <p:nvPr/>
        </p:nvSpPr>
        <p:spPr>
          <a:xfrm>
            <a:off x="4572000" y="5025652"/>
            <a:ext cx="2667000" cy="7690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State of the Web Browser in 2020 | CurrentWare">
            <a:extLst>
              <a:ext uri="{FF2B5EF4-FFF2-40B4-BE49-F238E27FC236}">
                <a16:creationId xmlns:a16="http://schemas.microsoft.com/office/drawing/2014/main" id="{3B897220-6CEA-4829-90B8-0D8AC4BD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86299"/>
            <a:ext cx="1723370" cy="6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1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895600" y="3694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Javascript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6641-42DC-47FC-AF36-78600AAF4A2F}"/>
              </a:ext>
            </a:extLst>
          </p:cNvPr>
          <p:cNvSpPr txBox="1"/>
          <p:nvPr/>
        </p:nvSpPr>
        <p:spPr>
          <a:xfrm>
            <a:off x="506484" y="1447800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allows us to serve </a:t>
            </a:r>
            <a:r>
              <a:rPr lang="en-US" b="1" dirty="0"/>
              <a:t>dynamic</a:t>
            </a:r>
            <a:r>
              <a:rPr lang="en-US" dirty="0"/>
              <a:t> web 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9187E-A9B2-446E-A734-F0C446D552C4}"/>
              </a:ext>
            </a:extLst>
          </p:cNvPr>
          <p:cNvSpPr txBox="1"/>
          <p:nvPr/>
        </p:nvSpPr>
        <p:spPr>
          <a:xfrm>
            <a:off x="506484" y="78853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Purpose of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0EB9F-9E63-411F-9F7D-15D095075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89047"/>
            <a:ext cx="6056197" cy="348041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4B2F9-4433-48E9-B51C-2E65782364BB}"/>
              </a:ext>
            </a:extLst>
          </p:cNvPr>
          <p:cNvCxnSpPr/>
          <p:nvPr/>
        </p:nvCxnSpPr>
        <p:spPr>
          <a:xfrm>
            <a:off x="1828800" y="3200400"/>
            <a:ext cx="2743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E36DEC-CB29-42CE-9B9A-62B779D50EB0}"/>
              </a:ext>
            </a:extLst>
          </p:cNvPr>
          <p:cNvCxnSpPr>
            <a:cxnSpLocks/>
          </p:cNvCxnSpPr>
          <p:nvPr/>
        </p:nvCxnSpPr>
        <p:spPr>
          <a:xfrm>
            <a:off x="516602" y="4648200"/>
            <a:ext cx="34457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7E5B556-8674-49D8-A318-42383F6E4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19400"/>
            <a:ext cx="5729288" cy="2792637"/>
          </a:xfrm>
          <a:prstGeom prst="rect">
            <a:avLst/>
          </a:prstGeom>
        </p:spPr>
      </p:pic>
      <p:pic>
        <p:nvPicPr>
          <p:cNvPr id="21" name="Picture 2" descr="The State of the Web Browser in 2020 | CurrentWare">
            <a:extLst>
              <a:ext uri="{FF2B5EF4-FFF2-40B4-BE49-F238E27FC236}">
                <a16:creationId xmlns:a16="http://schemas.microsoft.com/office/drawing/2014/main" id="{EDC54466-C31E-4ED8-9933-3CB1875D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28569"/>
            <a:ext cx="1723370" cy="6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9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350F5-2238-4A2D-90CB-A557DB51B662}"/>
              </a:ext>
            </a:extLst>
          </p:cNvPr>
          <p:cNvSpPr txBox="1"/>
          <p:nvPr/>
        </p:nvSpPr>
        <p:spPr>
          <a:xfrm>
            <a:off x="457200" y="76200"/>
            <a:ext cx="612115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JavaScript HTML Events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Enter your name: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When you leave the input field, a function is triggered which transforms the input text to upper case.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"AHHHHHHHHHHHHHHH"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pearsall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</TotalTime>
  <Words>1064</Words>
  <Application>Microsoft Office PowerPoint</Application>
  <PresentationFormat>Widescreen</PresentationFormat>
  <Paragraphs>173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Reese Pearsall</cp:lastModifiedBy>
  <cp:revision>35</cp:revision>
  <dcterms:created xsi:type="dcterms:W3CDTF">2022-08-21T16:55:59Z</dcterms:created>
  <dcterms:modified xsi:type="dcterms:W3CDTF">2023-03-06T06:46:15Z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