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97" r:id="rId3"/>
    <p:sldId id="399" r:id="rId4"/>
    <p:sldId id="400" r:id="rId5"/>
    <p:sldId id="401" r:id="rId6"/>
    <p:sldId id="402" r:id="rId7"/>
    <p:sldId id="403" r:id="rId8"/>
    <p:sldId id="404" r:id="rId9"/>
    <p:sldId id="405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2" d="100"/>
          <a:sy n="112" d="100"/>
        </p:scale>
        <p:origin x="43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48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1 118 24575,'0'18'0,"0"-10"0,-1 0 0,2-1 0,-1 1 0,1-1 0,0 1 0,3 9 0,-3-14 0,0-1 0,0 0 0,0 0 0,0 0 0,1 0 0,-1 0 0,1 0 0,-1 0 0,1-1 0,0 1 0,0 0 0,0-1 0,0 1 0,0-1 0,0 0 0,0 0 0,0 0 0,0 0 0,1 0 0,-1 0 0,0-1 0,1 1 0,-1-1 0,4 1 0,46 4 0,1-3 0,80-5 0,-31 0 0,923 20 0,-920-14 0,-30-3 0,1 4 0,132 25 0,-106-11 0,164 10 0,-5-2 0,-239-23 0,70 12 0,171 6 0,836-23 0,-879-10 0,2 0 0,-93 15 0,119-5 0,-157-16 0,-5 0 0,530 4 0,-375 17 0,1498 94 0,-765-54 0,-681-41 0,241-9 0,-429-1 0,137-29 0,-138 9 0,-71 18 0,0 1 0,65-9 0,-31 10 0,-1-3 0,116-35 0,-121 27 0,1 2 0,1 3 0,0 3 0,125-5 0,343 16 0,-528 1 0,-1-1 0,1 0 0,0 0 0,0 0 0,-1 0 0,1-1 0,0 1 0,-1-1 0,1 1 0,0-1 0,-1 0 0,1 0 0,-1 0 0,1-1 0,-1 1 0,0-1 0,0 1 0,1-1 0,-1 0 0,0 1 0,0-1 0,2-4 0,-1 0 0,-1 0 0,0 0 0,0 0 0,0-1 0,-1 1 0,0-1 0,0 1 0,0-9 0,1 3 0,1-1 0,0 1 0,1 0 0,0 0 0,1 1 0,1-1 0,11-17 0,-17 29 0,0-1 0,0 1 0,0-1 0,0 1 0,0 0 0,0-1 0,0 1 0,1 0 0,-1-1 0,0 1 0,0 0 0,0-1 0,1 1 0,-1 0 0,0-1 0,1 1 0,-1 0 0,0-1 0,1 1 0,-1 0 0,0 0 0,1 0 0,-1-1 0,0 1 0,1 0 0,-1 0 0,1 0 0,-1 0 0,0 0 0,1 0 0,-1 0 0,1 0 0,-1 0 0,0 0 0,1 0 0,-1 0 0,1 0 0,0 0 0,3 17 0,-7 26 0,-18 25-1365,13-51-5461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51.4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718 121 24575,'0'-1'0,"-1"-1"0,0 1 0,0-1 0,0 1 0,0 0 0,0 0 0,0-1 0,0 1 0,0 0 0,0 0 0,-1 0 0,1 0 0,0 0 0,-1 1 0,1-1 0,-1 0 0,1 1 0,-1-1 0,1 1 0,-1-1 0,1 1 0,-3-1 0,-1-1 0,-65-19 0,0 2 0,-2 4 0,-83-8 0,37 5 0,116 18 0,0 0 0,0 0 0,0 0 0,0 0 0,1 0 0,-1 0 0,0 1 0,0-1 0,0 1 0,1-1 0,-1 1 0,0-1 0,0 1 0,1 0 0,-1 0 0,1 0 0,-1 0 0,1 0 0,-1 0 0,1 0 0,-1 1 0,1-1 0,0 1 0,0-1 0,0 1 0,0-1 0,0 1 0,0-1 0,0 1 0,0 0 0,1-1 0,-1 1 0,1 0 0,-1 0 0,1 0 0,0-1 0,0 1 0,-1 3 0,0 11 0,0 0 0,0 0 0,4 27 0,-2-20 0,10 1568 0,-12-1081 0,-23 332 0,0 102 0,25 93 0,-6-953 0,-4-1 0,-39 164 0,10-61 0,34-168 0,1 1 0,1-1 0,0 1 0,2 0 0,2 31 0,-1-46 0,-1 0 0,1 0 0,1 0 0,-1 1 0,1-1 0,-1 0 0,1-1 0,0 1 0,1 0 0,-1 0 0,1-1 0,-1 0 0,1 1 0,0-1 0,1 0 0,-1 0 0,0-1 0,1 1 0,-1-1 0,1 1 0,0-1 0,0 0 0,0-1 0,0 1 0,0-1 0,0 0 0,0 0 0,1 0 0,7 1 0,40 2 0,1-2 0,-1-2 0,59-8 0,-17 1 0,403-18-1365,-434 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53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24575,'944'0'0,"-941"0"0,0 0 0,0 0 0,1 0 0,-1 0 0,0 1 0,0-1 0,0 1 0,0 0 0,-1 0 0,1 0 0,0 0 0,0 0 0,0 1 0,-1-1 0,1 1 0,-1 0 0,1 0 0,1 2 0,-1 0 0,0 0 0,0 1 0,-1-1 0,0 1 0,0-1 0,0 1 0,-1 0 0,1 0 0,-1 0 0,1 9 0,6 71 0,-2 120 0,-4-70 0,11 1659 0,-16-1117 0,1-270 0,5 426 0,20-565 0,-10-154 0,-2 121 0,-12 197 0,1-426 0,0 0 0,0 0 0,-1 1 0,0-1 0,0 0 0,0 0 0,-1 0 0,0 0 0,-4 10 0,4-13 0,0 0 0,-1 0 0,1 0 0,-1 0 0,0 0 0,0-1 0,0 1 0,0-1 0,0 0 0,0 0 0,-1 0 0,1 0 0,-1-1 0,1 1 0,-1-1 0,0 0 0,-6 1 0,-40 6 0,-1-2 0,0-2 0,-86-6 0,68 0 0,-121-1-1365,123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svg"/><Relationship Id="rId9" Type="http://schemas.openxmlformats.org/officeDocument/2006/relationships/customXml" Target="../ink/ink2.xml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5057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Cross Site Scripting (XSS) Attack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533400" y="1769331"/>
            <a:ext cx="3962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4 (SQL injections) Due Sunday 3/12 @ 11:59 PM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Friday (3/10) will be a help session for lab 4 (no lecture)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nixCraft — Lmao - I think my database got an sql infection...">
            <a:extLst>
              <a:ext uri="{FF2B5EF4-FFF2-40B4-BE49-F238E27FC236}">
                <a16:creationId xmlns:a16="http://schemas.microsoft.com/office/drawing/2014/main" id="{913F5FCB-B1D3-7C55-9FC4-7B951C9F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2925"/>
            <a:ext cx="6096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rgbClr val="FF0000"/>
                </a:solidFill>
              </a:rPr>
              <a:t>someone else’s browser</a:t>
            </a:r>
            <a:r>
              <a:rPr lang="en-US" sz="2400" dirty="0"/>
              <a:t> to execute </a:t>
            </a:r>
            <a:r>
              <a:rPr lang="en-US" sz="2400" dirty="0">
                <a:solidFill>
                  <a:srgbClr val="FF0000"/>
                </a:solidFill>
              </a:rPr>
              <a:t>our own JavaScript code </a:t>
            </a:r>
            <a:r>
              <a:rPr lang="en-US" sz="2000" dirty="0">
                <a:solidFill>
                  <a:srgbClr val="0070C0"/>
                </a:solidFill>
              </a:rPr>
              <a:t>due to unsafe input handling and unsafe web communication policies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http://www.website.com?input=???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5008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/>
              <a:t>input=hello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2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/>
              <a:t>input=hello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2669C5-ED51-B186-2F00-FEB0FE4B00AE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FAC0F-F815-8737-D87E-70C307387883}"/>
              </a:ext>
            </a:extLst>
          </p:cNvPr>
          <p:cNvSpPr/>
          <p:nvPr/>
        </p:nvSpPr>
        <p:spPr>
          <a:xfrm>
            <a:off x="3429000" y="3429000"/>
            <a:ext cx="2667000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977FA-DEDF-14B3-E5F3-037AADD7A643}"/>
              </a:ext>
            </a:extLst>
          </p:cNvPr>
          <p:cNvSpPr txBox="1"/>
          <p:nvPr/>
        </p:nvSpPr>
        <p:spPr>
          <a:xfrm>
            <a:off x="6638760" y="402028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Gets rendered by browser</a:t>
            </a:r>
          </a:p>
        </p:txBody>
      </p:sp>
    </p:spTree>
    <p:extLst>
      <p:ext uri="{BB962C8B-B14F-4D97-AF65-F5344CB8AC3E}">
        <p14:creationId xmlns:p14="http://schemas.microsoft.com/office/powerpoint/2010/main" val="382438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22280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21E239-D3DE-B714-340A-C9CFED2CAD9B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AD9EF0-DC93-8E21-CD42-2DF313202A71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475DC-FA80-2288-6340-969E41085341}"/>
              </a:ext>
            </a:extLst>
          </p:cNvPr>
          <p:cNvSpPr txBox="1"/>
          <p:nvPr/>
        </p:nvSpPr>
        <p:spPr>
          <a:xfrm>
            <a:off x="6638760" y="4020282"/>
            <a:ext cx="3544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Gets rendered by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script is executed!!</a:t>
            </a:r>
          </a:p>
        </p:txBody>
      </p:sp>
    </p:spTree>
    <p:extLst>
      <p:ext uri="{BB962C8B-B14F-4D97-AF65-F5344CB8AC3E}">
        <p14:creationId xmlns:p14="http://schemas.microsoft.com/office/powerpoint/2010/main" val="41028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21E239-D3DE-B714-340A-C9CFED2CAD9B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AD9EF0-DC93-8E21-CD42-2DF313202A71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0D655E-05BA-CB7A-92BF-72D010B7DC0A}"/>
                  </a:ext>
                </a:extLst>
              </p14:cNvPr>
              <p14:cNvContentPartPr/>
              <p14:nvPr/>
            </p14:nvContentPartPr>
            <p14:xfrm>
              <a:off x="5611621" y="1693714"/>
              <a:ext cx="4109400" cy="169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0D655E-05BA-CB7A-92BF-72D010B7DC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3621" y="1676074"/>
                <a:ext cx="4145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D00468-75F5-A9B7-285F-282D57D407E9}"/>
                  </a:ext>
                </a:extLst>
              </p14:cNvPr>
              <p14:cNvContentPartPr/>
              <p14:nvPr/>
            </p14:nvContentPartPr>
            <p14:xfrm>
              <a:off x="6578221" y="3907354"/>
              <a:ext cx="367200" cy="2130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D00468-75F5-A9B7-285F-282D57D407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0221" y="3889714"/>
                <a:ext cx="402840" cy="21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580B6C-620D-A262-8949-3F0EC93F36B3}"/>
                  </a:ext>
                </a:extLst>
              </p14:cNvPr>
              <p14:cNvContentPartPr/>
              <p14:nvPr/>
            </p14:nvContentPartPr>
            <p14:xfrm>
              <a:off x="10896781" y="3975754"/>
              <a:ext cx="394920" cy="1942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580B6C-620D-A262-8949-3F0EC93F36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78781" y="3958114"/>
                <a:ext cx="430560" cy="19778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07AFEA1-2FC5-3A71-6E53-D6AD383D91AE}"/>
              </a:ext>
            </a:extLst>
          </p:cNvPr>
          <p:cNvSpPr txBox="1"/>
          <p:nvPr/>
        </p:nvSpPr>
        <p:spPr>
          <a:xfrm>
            <a:off x="7010401" y="4267199"/>
            <a:ext cx="385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reflective example, the user typically issues this HTTP request by getting tricked into clicking the link</a:t>
            </a:r>
          </a:p>
        </p:txBody>
      </p:sp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635FDC25-BF25-66FA-5CEE-EBC32F19B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20" y="3181363"/>
            <a:ext cx="1247856" cy="1247856"/>
          </a:xfrm>
          <a:prstGeom prst="rect">
            <a:avLst/>
          </a:prstGeom>
        </p:spPr>
      </p:pic>
      <p:pic>
        <p:nvPicPr>
          <p:cNvPr id="25" name="Graphic 24" descr="Devil face with solid fill with solid fill">
            <a:extLst>
              <a:ext uri="{FF2B5EF4-FFF2-40B4-BE49-F238E27FC236}">
                <a16:creationId xmlns:a16="http://schemas.microsoft.com/office/drawing/2014/main" id="{B5D175F1-D3DB-2E0C-3980-E8E9C80A92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730" y="3456953"/>
            <a:ext cx="522180" cy="52218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78AFF4-D968-9695-1760-929786278127}"/>
              </a:ext>
            </a:extLst>
          </p:cNvPr>
          <p:cNvCxnSpPr>
            <a:cxnSpLocks/>
          </p:cNvCxnSpPr>
          <p:nvPr/>
        </p:nvCxnSpPr>
        <p:spPr>
          <a:xfrm flipV="1">
            <a:off x="720109" y="2637939"/>
            <a:ext cx="445751" cy="681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E33AD2-92DA-67CA-B723-B883A94E2B10}"/>
              </a:ext>
            </a:extLst>
          </p:cNvPr>
          <p:cNvSpPr txBox="1"/>
          <p:nvPr/>
        </p:nvSpPr>
        <p:spPr>
          <a:xfrm rot="19043442">
            <a:off x="120122" y="27587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Click this link!</a:t>
            </a:r>
          </a:p>
        </p:txBody>
      </p:sp>
    </p:spTree>
    <p:extLst>
      <p:ext uri="{BB962C8B-B14F-4D97-AF65-F5344CB8AC3E}">
        <p14:creationId xmlns:p14="http://schemas.microsoft.com/office/powerpoint/2010/main" val="27295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</TotalTime>
  <Words>386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36</cp:revision>
  <dcterms:created xsi:type="dcterms:W3CDTF">2022-08-21T16:55:59Z</dcterms:created>
  <dcterms:modified xsi:type="dcterms:W3CDTF">2023-03-08T21:43:22Z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