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415" r:id="rId3"/>
    <p:sldId id="416" r:id="rId4"/>
    <p:sldId id="417" r:id="rId5"/>
    <p:sldId id="414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56" y="2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10:08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3809 2 24575,'-10'0'0,"-48"-1"0,-1 3 0,-81 13 0,-36 23 0,-180 64 0,-162 85 0,456-164 0,-833 327 0,751-293 0,-141 68 0,167-72 0,-11 11 0,68-33 0,-85 32 0,-110 49 0,203-86 0,-104 50 0,142-70 0,0 0 0,0-1 0,-1-1 0,0 0 0,-24 2 0,-21 6 0,60-12 0,1 0 0,0 0 0,0 0 0,0 0 0,0 1 0,0-1 0,-1 0 0,1 0 0,0 0 0,0 0 0,0 0 0,0 0 0,0 0 0,-1 0 0,1 0 0,0 0 0,0 0 0,0 0 0,0 0 0,-1 0 0,1 0 0,0 0 0,0 0 0,0 0 0,-1 0 0,1 0 0,0 0 0,0 0 0,0 0 0,0 0 0,0 0 0,-1 0 0,1 0 0,0-1 0,0 1 0,0 0 0,0 0 0,0 0 0,0 0 0,-1 0 0,1 0 0,0-1 0,0 1 0,0 0 0,0 0 0,0 0 0,0 0 0,0-1 0,0 1 0,6-9 0,13-10 0,-12 15 0,-1-2 0,1 1 0,-1-1 0,0 0 0,0 0 0,-1 0 0,1-1 0,-1 0 0,-1 0 0,0 0 0,0-1 0,5-11 0,9-48 0,-10 30 0,-7 35 0,-4 10 0,-13 40 0,-29 61 0,44-107 0,0 1 0,0-1 0,0 0 0,1 0 0,-1 0 0,1 1 0,0-1 0,0 0 0,-1 1 0,1-1 0,1 0 0,-1 1 0,0-1 0,1 0 0,-1 1 0,1-1 0,-1 0 0,1 0 0,0 0 0,0 0 0,0 1 0,0-1 0,1 0 0,-1-1 0,0 1 0,1 0 0,0 0 0,-1-1 0,1 1 0,0-1 0,0 1 0,0-1 0,2 2 0,7 3 0,1-1 0,0 1 0,0-2 0,24 7 0,-17-6 0,51 15-1365,-41-12-5461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10:11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24575,'91'5'0,"1"4"0,130 30 0,22 4 0,91-16 0,-159-16 0,-93 0 0,-2 3 0,128 40 0,-111-27 0,453 139 0,-378-103 0,192 98 0,139 83 0,-89-44 0,113 106 0,-232-126 0,-150-98 0,191 119 0,-319-187 0,27 24 0,-26-21 0,-19-16 0,0-1 0,0 0 0,1 1 0,-1-1 0,0 0 0,0 0 0,1 1 0,-1-1 0,0 0 0,1 0 0,-1 1 0,0-1 0,1 0 0,-1 0 0,1 0 0,-1 0 0,0 0 0,1 0 0,-1 1 0,1-1 0,-1 0 0,0 0 0,1 0 0,-1 0 0,1 0 0,-1-1 0,0 1 0,1 0 0,-1 0 0,1 0 0,-1 0 0,0 0 0,1 0 0,0-1 0,5-15 0,-4-27 0,-3 38 0,3-37 0,7-48 0,-4 52 0,0-70 0,-4 274 0,-2-78 0,1-85 0,0 0 0,0-1 0,0 1 0,0-1 0,-1 1 0,1 0 0,-1-1 0,1 1 0,-1-1 0,0 1 0,0-1 0,0 0 0,-3 4 0,3-5 0,0 1 0,-1-1 0,1 0 0,-1 0 0,1-1 0,-1 1 0,0 0 0,1 0 0,-1-1 0,0 1 0,1-1 0,-1 0 0,0 1 0,0-1 0,1 0 0,-1 0 0,0 0 0,0 0 0,0 0 0,-2-1 0,-22-3 0,-39-11 0,42 9 0,0 1 0,-32-4 0,-67-3-1365,111 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45:04.3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0 24575,'-10'213'0,"-2"414"0,11-520 0,-8 222 0,-2 11 0,6-267 0,-19 229 0,15-68 0,9-193 0,-11 74 0,1 286 0,10-283 0,-2 33 0,-8-79 0,-2 26 0,10 223 0,-9 152 0,-1-350 0,-11 154 0,12-149 0,-1 35 0,12-115 0,1 101 0,0-147 0,-1 0 0,1 0 0,-1 0 0,1 0 0,-1 0 0,1 0 0,0 0 0,0-1 0,0 1 0,0 0 0,0-1 0,0 1 0,1 0 0,-1-1 0,0 0 0,1 1 0,-1-1 0,1 0 0,0 1 0,-1-1 0,1 0 0,0 0 0,0-1 0,0 1 0,0 0 0,-1-1 0,1 1 0,2 0 0,8 1 0,0 0 0,-1 0 0,21-1 0,-15-1 0,170 4 0,51 4 0,482 17 0,335-25 0,-738-12 0,2 4 0,102 3 0,-235 7 0,-70-1 0,119-2 0,-234 1 0,1 0 0,-1 0 0,1 0 0,-1 0 0,1 0 0,-1-1 0,1 1 0,-1 0 0,1-1 0,-1 1 0,1-1 0,-1 0 0,0 1 0,0-1 0,1 0 0,1-1 0,-3 1 0,0 1 0,0-1 0,1 1 0,-1-1 0,0 0 0,0 1 0,0-1 0,0 1 0,0-1 0,0 0 0,0 1 0,0-1 0,0 1 0,0-1 0,0 0 0,0 1 0,0-1 0,-1 1 0,1-1 0,0 1 0,0-1 0,-1 1 0,1-1 0,0 0 0,-1 1 0,0-1 0,-4-6 0,0 1 0,-1 0 0,0 1 0,-10-7 0,12 9 0,-192-150 0,192 150 0,-12-8 0,1-1 0,1 0 0,-15-16 0,-42-42 0,112 111 0,70 54 0,18 16 0,-79-65 0,33 36 0,-82-82 0,0 1 0,0 0 0,-1 0 0,1 0 0,0 0 0,0 1 0,-1-1 0,1 0 0,0 0 0,-1 0 0,1 0 0,-1 1 0,0-1 0,1 0 0,-1 3 0,0-4 0,0 1 0,0-1 0,0 1 0,-1-1 0,1 1 0,0-1 0,0 1 0,-1-1 0,1 0 0,0 1 0,-1-1 0,1 0 0,0 1 0,-1-1 0,1 0 0,-1 1 0,1-1 0,-1 0 0,1 0 0,0 1 0,-1-1 0,1 0 0,-1 0 0,1 0 0,-1 0 0,1 0 0,-1 0 0,-7 1 0,1 0 0,-1-1 0,1-1 0,-11-1 0,4 1 0,-11-1 0,1 1 0,-1 1 0,1 1 0,0 1 0,-1 2 0,-36 9 0,-35 5 0,92-16 0,0 0 0,0 1 0,0-1 0,0 1 0,0-1 0,0 1 0,1 0 0,-6 7 0,-6 3 0,-39 30 259,25-20-1071,-43 41 0,56-47-6014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46:05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2 437 24575,'-2'-64'0,"4"-70"0,-2 131 0,0 0 0,0 0 0,1 1 0,-1-1 0,1 0 0,0 0 0,0 0 0,0 1 0,0-1 0,0 0 0,0 1 0,1-1 0,0 1 0,2-4 0,-2 4 0,1 1 0,-1-1 0,1 1 0,-1-1 0,1 1 0,-1 0 0,1 0 0,0 0 0,0 1 0,-1-1 0,1 1 0,0-1 0,0 1 0,5 0 0,190 1 0,-74 0 0,-106 0 0,0 1 0,0 1 0,-1 1 0,31 10 0,-27-8 0,0 0 0,37 4 0,0-7 0,64-6 0,-101-1 0,1 0 0,-1-1 0,0-1 0,-1-1 0,36-18 0,-44 20 0,1 0 0,0-1 0,0-1 0,-1 0 0,0 0 0,-1-2 0,1 1 0,-2-1 0,1-1 0,-1 0 0,-1 0 0,1-1 0,-2 0 0,0 0 0,10-19 0,-5 9 0,-13 21 0,0 0 0,0 0 0,0 0 0,0 0 0,0 0 0,0 0 0,1 0 0,-1 0 0,0 0 0,0 0 0,0 0 0,0 0 0,0 0 0,0 0 0,0 0 0,1 0 0,-1 0 0,0 0 0,0 0 0,0 0 0,0 0 0,0 0 0,0 0 0,0 0 0,0 0 0,1 0 0,-1 0 0,0 0 0,0 0 0,0 0 0,0 1 0,0-1 0,0 0 0,0 0 0,0 0 0,0 0 0,0 0 0,1 0 0,-1 0 0,0 0 0,0 0 0,0 1 0,0-1 0,0 0 0,0 0 0,0 0 0,0 0 0,1 15 0,-2 15 0,1-19 0,-1 0 0,1 0 0,3 21 0,-2-29 0,-1 0 0,1 0 0,0 0 0,0 0 0,0 0 0,1-1 0,-1 1 0,1 0 0,-1-1 0,1 1 0,0-1 0,0 0 0,0 1 0,0-1 0,1 0 0,-1 0 0,0 0 0,5 2 0,14 6 0,-1 0 0,1-2 0,0 0 0,1-2 0,0 0 0,35 4 0,-1-5 0,80-2 0,641-3 0,-660 7 0,-30-1 0,-25-3 0,0 4 0,65 15 0,-125-21 0,-1-1 0,0 1 0,0-1 0,1 1 0,-1 0 0,0-1 0,0 1 0,0 0 0,0 0 0,0 0 0,0 0 0,0 0 0,0 0 0,0 0 0,-1 0 0,1 0 0,0 1 0,-1-1 0,1 0 0,-1 0 0,1 1 0,-1-1 0,1 0 0,-1 1 0,0-1 0,0 0 0,0 3 0,1 5 0,-1 1 0,0-1 0,-3 11 0,2-1 0,0 23-1365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customXml" Target="../ink/ink5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hyperlink" Target="https://en.wikipedia.org/wiki/List_of_TCP_and_UDP_port_numb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customXml" Target="../ink/ink9.xml"/><Relationship Id="rId10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customXml" Target="../ink/ink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6.png"/><Relationship Id="rId17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customXml" Target="../ink/ink13.xml"/><Relationship Id="rId15" Type="http://schemas.openxmlformats.org/officeDocument/2006/relationships/image" Target="../media/image28.png"/><Relationship Id="rId10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customXml" Target="../ink/ink15.xml"/><Relationship Id="rId14" Type="http://schemas.openxmlformats.org/officeDocument/2006/relationships/customXml" Target="../ink/ink1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customXml" Target="../ink/ink19.xml"/><Relationship Id="rId10" Type="http://schemas.openxmlformats.org/officeDocument/2006/relationships/image" Target="../media/image21.png"/><Relationship Id="rId4" Type="http://schemas.openxmlformats.org/officeDocument/2006/relationships/image" Target="../media/image23.png"/><Relationship Id="rId9" Type="http://schemas.openxmlformats.org/officeDocument/2006/relationships/customXml" Target="../ink/ink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87800" y="3104178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5(?)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Transport Layer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44" name="Picture 8">
            <a:extLst>
              <a:ext uri="{FF2B5EF4-FFF2-40B4-BE49-F238E27FC236}">
                <a16:creationId xmlns:a16="http://schemas.microsoft.com/office/drawing/2014/main" id="{FF8F603E-2A90-9630-4BAE-700AF9B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13" y="31833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AA36D0D0-6BBD-11F3-C6DF-B4D81D1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75" y="341678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6F15115E-30F4-BABF-CA80-0D9E25E5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45" y="364744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AFF49A80-0805-A7CD-4327-E3DA7853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61" y="38634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7E73D5FA-DF90-1B31-6D17-0D637CDB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38" y="411011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1DD753C3-CAD6-BBFB-880E-DD91D4EC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15" y="434476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65" y="3124189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FF28729E-00A8-237D-2835-F3AA0263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01" y="3136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45CE980-6304-FA4D-CBB7-D08149DF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63" y="336989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ECA6949D-BFDF-128C-A889-485CCAB5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33" y="3600562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5238B67E-6849-BF1C-AD08-75006BEE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49" y="381655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23EDE181-7718-E296-A3F2-7B3FE52F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26" y="40632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56082A4-027C-B807-3AEA-C414FB98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6" y="427923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A2C148E6-FB47-A92F-5D9B-68C8E7C4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04" y="3434918"/>
            <a:ext cx="1266549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5E81985-2F0D-B724-0380-7A17773C823F}"/>
              </a:ext>
            </a:extLst>
          </p:cNvPr>
          <p:cNvSpPr txBox="1"/>
          <p:nvPr/>
        </p:nvSpPr>
        <p:spPr>
          <a:xfrm>
            <a:off x="3429000" y="587841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delivering it to the postal service worker</a:t>
            </a:r>
          </a:p>
        </p:txBody>
      </p:sp>
    </p:spTree>
    <p:extLst>
      <p:ext uri="{BB962C8B-B14F-4D97-AF65-F5344CB8AC3E}">
        <p14:creationId xmlns:p14="http://schemas.microsoft.com/office/powerpoint/2010/main" val="211981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44" name="Picture 8">
            <a:extLst>
              <a:ext uri="{FF2B5EF4-FFF2-40B4-BE49-F238E27FC236}">
                <a16:creationId xmlns:a16="http://schemas.microsoft.com/office/drawing/2014/main" id="{FF8F603E-2A90-9630-4BAE-700AF9B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13" y="31833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AA36D0D0-6BBD-11F3-C6DF-B4D81D1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75" y="341678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6F15115E-30F4-BABF-CA80-0D9E25E5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45" y="364744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AFF49A80-0805-A7CD-4327-E3DA7853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61" y="38634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7E73D5FA-DF90-1B31-6D17-0D637CDB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38" y="411011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1DD753C3-CAD6-BBFB-880E-DD91D4EC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15" y="434476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65" y="3124189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FF28729E-00A8-237D-2835-F3AA0263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01" y="3136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45CE980-6304-FA4D-CBB7-D08149DF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63" y="336989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ECA6949D-BFDF-128C-A889-485CCAB5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33" y="3600562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5238B67E-6849-BF1C-AD08-75006BEE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49" y="381655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23EDE181-7718-E296-A3F2-7B3FE52F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26" y="40632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56082A4-027C-B807-3AEA-C414FB98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6" y="427923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A2C148E6-FB47-A92F-5D9B-68C8E7C4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04" y="3434918"/>
            <a:ext cx="1266549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5E81985-2F0D-B724-0380-7A17773C823F}"/>
              </a:ext>
            </a:extLst>
          </p:cNvPr>
          <p:cNvSpPr txBox="1"/>
          <p:nvPr/>
        </p:nvSpPr>
        <p:spPr>
          <a:xfrm>
            <a:off x="3429000" y="587841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delivering it to the postal service worker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3D89EF-E19D-16DF-6D35-C23BB3CC4A3F}"/>
              </a:ext>
            </a:extLst>
          </p:cNvPr>
          <p:cNvSpPr/>
          <p:nvPr/>
        </p:nvSpPr>
        <p:spPr>
          <a:xfrm>
            <a:off x="5754013" y="3465184"/>
            <a:ext cx="70642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4D03F8-A9C1-854A-DEAF-F396BAED4413}"/>
              </a:ext>
            </a:extLst>
          </p:cNvPr>
          <p:cNvSpPr/>
          <p:nvPr/>
        </p:nvSpPr>
        <p:spPr>
          <a:xfrm rot="10800000">
            <a:off x="5639770" y="3893067"/>
            <a:ext cx="70642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29" y="3124189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56082A4-027C-B807-3AEA-C414FB98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94" y="391378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5E81985-2F0D-B724-0380-7A17773C823F}"/>
              </a:ext>
            </a:extLst>
          </p:cNvPr>
          <p:cNvSpPr txBox="1"/>
          <p:nvPr/>
        </p:nvSpPr>
        <p:spPr>
          <a:xfrm>
            <a:off x="3429000" y="587841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delivering it to the postal service worker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8151E-49D0-97F7-996F-F1E1B7D782CD}"/>
              </a:ext>
            </a:extLst>
          </p:cNvPr>
          <p:cNvSpPr txBox="1"/>
          <p:nvPr/>
        </p:nvSpPr>
        <p:spPr>
          <a:xfrm>
            <a:off x="4560014" y="1434430"/>
            <a:ext cx="3437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new mail arrives, Bill and Ann receive it from the postman and distribute it to the correct cousin</a:t>
            </a:r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B3E33B09-9C24-CF98-47AB-1CD31F8A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26" y="312418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BEF82F-C120-80AB-BAD6-E80C73E336E0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2056629" y="3327276"/>
            <a:ext cx="1877165" cy="72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9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710949" y="877065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</p:txBody>
      </p:sp>
    </p:spTree>
    <p:extLst>
      <p:ext uri="{BB962C8B-B14F-4D97-AF65-F5344CB8AC3E}">
        <p14:creationId xmlns:p14="http://schemas.microsoft.com/office/powerpoint/2010/main" val="29600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710949" y="877065"/>
            <a:ext cx="475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</p:txBody>
      </p:sp>
    </p:spTree>
    <p:extLst>
      <p:ext uri="{BB962C8B-B14F-4D97-AF65-F5344CB8AC3E}">
        <p14:creationId xmlns:p14="http://schemas.microsoft.com/office/powerpoint/2010/main" val="240413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710949" y="877065"/>
            <a:ext cx="4756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756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756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r>
              <a:rPr lang="en-US" dirty="0"/>
              <a:t>Postal Service = Postal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7564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r>
              <a:rPr lang="en-US" dirty="0"/>
              <a:t>Postal Service = Postal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29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341262"/>
            <a:ext cx="7305675" cy="3324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8B6C1F-695A-BA17-8CFD-FC8D7FE18401}"/>
              </a:ext>
            </a:extLst>
          </p:cNvPr>
          <p:cNvSpPr txBox="1"/>
          <p:nvPr/>
        </p:nvSpPr>
        <p:spPr>
          <a:xfrm>
            <a:off x="228600" y="244108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delivers to </a:t>
            </a:r>
            <a:r>
              <a:rPr lang="en-US" b="1" dirty="0"/>
              <a:t>sockets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438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642F-8FB4-2972-40B0-B9852C15D40F}"/>
              </a:ext>
            </a:extLst>
          </p:cNvPr>
          <p:cNvSpPr txBox="1"/>
          <p:nvPr/>
        </p:nvSpPr>
        <p:spPr>
          <a:xfrm>
            <a:off x="685800" y="1371600"/>
            <a:ext cx="71529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PA1 Due Monday September 26</a:t>
            </a:r>
            <a:r>
              <a:rPr lang="en-US" sz="2000" baseline="30000" dirty="0"/>
              <a:t>th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Files must be pushed to a PA1 folder on your GitHub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Video demo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Submit your repo link to D2L when finished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B7F50-6ABF-157D-6BD6-0F7B9B0231FE}"/>
              </a:ext>
            </a:extLst>
          </p:cNvPr>
          <p:cNvSpPr txBox="1"/>
          <p:nvPr/>
        </p:nvSpPr>
        <p:spPr>
          <a:xfrm>
            <a:off x="696833" y="3352800"/>
            <a:ext cx="670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Next Friday will be a work day + help session. No Lecture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E158EC-CF21-DC9B-9872-A0E5AECAB205}"/>
              </a:ext>
            </a:extLst>
          </p:cNvPr>
          <p:cNvSpPr txBox="1"/>
          <p:nvPr/>
        </p:nvSpPr>
        <p:spPr>
          <a:xfrm>
            <a:off x="914400" y="44958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Got my new laptop today </a:t>
            </a:r>
          </a:p>
        </p:txBody>
      </p:sp>
      <p:pic>
        <p:nvPicPr>
          <p:cNvPr id="1026" name="Picture 2" descr="Sunglasses Emoji">
            <a:extLst>
              <a:ext uri="{FF2B5EF4-FFF2-40B4-BE49-F238E27FC236}">
                <a16:creationId xmlns:a16="http://schemas.microsoft.com/office/drawing/2014/main" id="{EEEC6D2E-A263-FBF7-2772-3242F3945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41067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E130AC-E508-C7B3-696A-31E6F43DF39E}"/>
              </a:ext>
            </a:extLst>
          </p:cNvPr>
          <p:cNvSpPr txBox="1"/>
          <p:nvPr/>
        </p:nvSpPr>
        <p:spPr>
          <a:xfrm>
            <a:off x="4178932" y="453080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Wireshark next week!</a:t>
            </a:r>
          </a:p>
        </p:txBody>
      </p:sp>
    </p:spTree>
    <p:extLst>
      <p:ext uri="{BB962C8B-B14F-4D97-AF65-F5344CB8AC3E}">
        <p14:creationId xmlns:p14="http://schemas.microsoft.com/office/powerpoint/2010/main" val="114059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8B6C1F-695A-BA17-8CFD-FC8D7FE18401}"/>
              </a:ext>
            </a:extLst>
          </p:cNvPr>
          <p:cNvSpPr txBox="1"/>
          <p:nvPr/>
        </p:nvSpPr>
        <p:spPr>
          <a:xfrm>
            <a:off x="228600" y="244108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delivers to </a:t>
            </a:r>
            <a:r>
              <a:rPr lang="en-US" b="1" dirty="0"/>
              <a:t>sockets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D5C00-1D01-A9D3-151D-C5195ADF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0" y="3145884"/>
            <a:ext cx="4349558" cy="3022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D4D624-ECF3-80D1-AFC6-156932038A5D}"/>
              </a:ext>
            </a:extLst>
          </p:cNvPr>
          <p:cNvSpPr txBox="1"/>
          <p:nvPr/>
        </p:nvSpPr>
        <p:spPr>
          <a:xfrm>
            <a:off x="4711864" y="40386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from the Application Layer/Session Layer are split into smaller chunks called </a:t>
            </a:r>
            <a:r>
              <a:rPr lang="en-US" b="1" dirty="0"/>
              <a:t>segments</a:t>
            </a:r>
            <a:r>
              <a:rPr lang="en-US" dirty="0"/>
              <a:t>, and passed into the network layer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962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8B6C1F-695A-BA17-8CFD-FC8D7FE18401}"/>
              </a:ext>
            </a:extLst>
          </p:cNvPr>
          <p:cNvSpPr txBox="1"/>
          <p:nvPr/>
        </p:nvSpPr>
        <p:spPr>
          <a:xfrm>
            <a:off x="228600" y="244108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delivers to </a:t>
            </a:r>
            <a:r>
              <a:rPr lang="en-US" b="1" dirty="0"/>
              <a:t>sockets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4D624-ECF3-80D1-AFC6-156932038A5D}"/>
              </a:ext>
            </a:extLst>
          </p:cNvPr>
          <p:cNvSpPr txBox="1"/>
          <p:nvPr/>
        </p:nvSpPr>
        <p:spPr>
          <a:xfrm>
            <a:off x="4711864" y="40386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from the network layer arrive as segments. Transport layer must reassemble to send it to the correct process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AECED0-647B-5546-0FAA-A901421AA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387025"/>
            <a:ext cx="38766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22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EDACC-ED68-C4B0-094F-CE3C715B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DC01C-9C6C-ABA4-3461-051D497119B2}"/>
              </a:ext>
            </a:extLst>
          </p:cNvPr>
          <p:cNvSpPr txBox="1"/>
          <p:nvPr/>
        </p:nvSpPr>
        <p:spPr>
          <a:xfrm>
            <a:off x="533400" y="2514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Multiplexing</a:t>
            </a:r>
            <a:r>
              <a:rPr lang="en-US" dirty="0"/>
              <a:t> is the process of gathering chunks from sockets, encapsulating chunks with header information, and passing the segment into the network layer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609600" y="38100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084AB0-2776-3936-3D66-F5329B6B3BFB}"/>
              </a:ext>
            </a:extLst>
          </p:cNvPr>
          <p:cNvSpPr/>
          <p:nvPr/>
        </p:nvSpPr>
        <p:spPr>
          <a:xfrm>
            <a:off x="904537" y="4345511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8E326-E304-8977-B350-6970CE6D7E95}"/>
              </a:ext>
            </a:extLst>
          </p:cNvPr>
          <p:cNvSpPr/>
          <p:nvPr/>
        </p:nvSpPr>
        <p:spPr>
          <a:xfrm>
            <a:off x="904537" y="481407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5B00B-D5E1-1CD6-7D8C-C602A0F62167}"/>
              </a:ext>
            </a:extLst>
          </p:cNvPr>
          <p:cNvSpPr/>
          <p:nvPr/>
        </p:nvSpPr>
        <p:spPr>
          <a:xfrm>
            <a:off x="915621" y="5283203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FFBFCC-F0D6-930C-EFD6-722B1F5A8887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B7BC-72FA-BD3C-D3A7-2A6D8A535CDA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6C29FD-C110-EB4D-799F-B12DB1BEBCFA}"/>
                  </a:ext>
                </a:extLst>
              </p14:cNvPr>
              <p14:cNvContentPartPr/>
              <p14:nvPr/>
            </p14:nvContentPartPr>
            <p14:xfrm>
              <a:off x="622571" y="4197633"/>
              <a:ext cx="1432800" cy="1886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6C29FD-C110-EB4D-799F-B12DB1BEBC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931" y="4179633"/>
                <a:ext cx="1468440" cy="19220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941A52-80A5-66E1-ED13-2572AEBEC1AE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48F2B-4AAB-1F6D-90AE-5C4CC3E666BF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56DCC-150F-576F-4A75-59ACD4D06099}"/>
              </a:ext>
            </a:extLst>
          </p:cNvPr>
          <p:cNvSpPr txBox="1"/>
          <p:nvPr/>
        </p:nvSpPr>
        <p:spPr>
          <a:xfrm>
            <a:off x="2971800" y="41522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Segment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F8FADA9-FB40-EF6C-2503-14B28D022EC1}"/>
                  </a:ext>
                </a:extLst>
              </p14:cNvPr>
              <p14:cNvContentPartPr/>
              <p14:nvPr/>
            </p14:nvContentPartPr>
            <p14:xfrm>
              <a:off x="2958611" y="4447833"/>
              <a:ext cx="1012320" cy="1573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F8FADA9-FB40-EF6C-2503-14B28D022E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0611" y="4430193"/>
                <a:ext cx="1047960" cy="1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364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EDACC-ED68-C4B0-094F-CE3C715B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DC01C-9C6C-ABA4-3461-051D497119B2}"/>
              </a:ext>
            </a:extLst>
          </p:cNvPr>
          <p:cNvSpPr txBox="1"/>
          <p:nvPr/>
        </p:nvSpPr>
        <p:spPr>
          <a:xfrm>
            <a:off x="505368" y="200025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Demultiplexing</a:t>
            </a:r>
            <a:r>
              <a:rPr lang="en-US" dirty="0"/>
              <a:t> is the receiving segments from the transport layer and delivering the segment to the correct socket.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3112041" y="3120781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FFBFCC-F0D6-930C-EFD6-722B1F5A8887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B7BC-72FA-BD3C-D3A7-2A6D8A535CDA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941A52-80A5-66E1-ED13-2572AEBEC1AE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48F2B-4AAB-1F6D-90AE-5C4CC3E666BF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16E6C5-8947-B9D0-F653-DE8DF0240A25}"/>
              </a:ext>
            </a:extLst>
          </p:cNvPr>
          <p:cNvSpPr/>
          <p:nvPr/>
        </p:nvSpPr>
        <p:spPr>
          <a:xfrm>
            <a:off x="1844407" y="3354191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533400" y="352717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BEDF73-F48B-25EA-01D6-D7B46AF4ECEA}"/>
              </a:ext>
            </a:extLst>
          </p:cNvPr>
          <p:cNvSpPr/>
          <p:nvPr/>
        </p:nvSpPr>
        <p:spPr>
          <a:xfrm rot="15080749">
            <a:off x="3802763" y="4060280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ABAD79D-CBC8-3E20-0789-AC38D33D5CC3}"/>
              </a:ext>
            </a:extLst>
          </p:cNvPr>
          <p:cNvSpPr/>
          <p:nvPr/>
        </p:nvSpPr>
        <p:spPr>
          <a:xfrm rot="17783712">
            <a:off x="3054767" y="4096652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725F73B-1E03-6730-63B2-B4F2CACE6A23}"/>
              </a:ext>
            </a:extLst>
          </p:cNvPr>
          <p:cNvSpPr/>
          <p:nvPr/>
        </p:nvSpPr>
        <p:spPr>
          <a:xfrm rot="13660700">
            <a:off x="1441917" y="4233379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2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EDACC-ED68-C4B0-094F-CE3C715B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DC01C-9C6C-ABA4-3461-051D497119B2}"/>
              </a:ext>
            </a:extLst>
          </p:cNvPr>
          <p:cNvSpPr txBox="1"/>
          <p:nvPr/>
        </p:nvSpPr>
        <p:spPr>
          <a:xfrm>
            <a:off x="505368" y="200025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Demultiplexing</a:t>
            </a:r>
            <a:r>
              <a:rPr lang="en-US" dirty="0"/>
              <a:t> is the receiving segments from the transport layer and delivering the segment to the correct socket.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3112041" y="3120781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FFBFCC-F0D6-930C-EFD6-722B1F5A8887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B7BC-72FA-BD3C-D3A7-2A6D8A535CDA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941A52-80A5-66E1-ED13-2572AEBEC1AE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48F2B-4AAB-1F6D-90AE-5C4CC3E666BF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16E6C5-8947-B9D0-F653-DE8DF0240A25}"/>
              </a:ext>
            </a:extLst>
          </p:cNvPr>
          <p:cNvSpPr/>
          <p:nvPr/>
        </p:nvSpPr>
        <p:spPr>
          <a:xfrm>
            <a:off x="1844407" y="3354191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533400" y="352717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BEDF73-F48B-25EA-01D6-D7B46AF4ECEA}"/>
              </a:ext>
            </a:extLst>
          </p:cNvPr>
          <p:cNvSpPr/>
          <p:nvPr/>
        </p:nvSpPr>
        <p:spPr>
          <a:xfrm rot="15080749">
            <a:off x="3802763" y="4060280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ABAD79D-CBC8-3E20-0789-AC38D33D5CC3}"/>
              </a:ext>
            </a:extLst>
          </p:cNvPr>
          <p:cNvSpPr/>
          <p:nvPr/>
        </p:nvSpPr>
        <p:spPr>
          <a:xfrm rot="17783712">
            <a:off x="3054767" y="4096652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725F73B-1E03-6730-63B2-B4F2CACE6A23}"/>
              </a:ext>
            </a:extLst>
          </p:cNvPr>
          <p:cNvSpPr/>
          <p:nvPr/>
        </p:nvSpPr>
        <p:spPr>
          <a:xfrm rot="13660700">
            <a:off x="1441917" y="4233379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1EF955-260B-87FB-349C-F1B29D8B3850}"/>
              </a:ext>
            </a:extLst>
          </p:cNvPr>
          <p:cNvSpPr txBox="1"/>
          <p:nvPr/>
        </p:nvSpPr>
        <p:spPr>
          <a:xfrm>
            <a:off x="2279638" y="5943735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Bill and Ann?</a:t>
            </a:r>
          </a:p>
        </p:txBody>
      </p:sp>
    </p:spTree>
    <p:extLst>
      <p:ext uri="{BB962C8B-B14F-4D97-AF65-F5344CB8AC3E}">
        <p14:creationId xmlns:p14="http://schemas.microsoft.com/office/powerpoint/2010/main" val="2804180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372600" y="25908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091" y="4093233"/>
                <a:ext cx="68400" cy="14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851" y="397875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31" y="3966513"/>
                <a:ext cx="3250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39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787938" y="197230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5A5CC8-9052-962A-B41F-EEDA4A35315C}"/>
              </a:ext>
            </a:extLst>
          </p:cNvPr>
          <p:cNvSpPr/>
          <p:nvPr/>
        </p:nvSpPr>
        <p:spPr>
          <a:xfrm>
            <a:off x="10792532" y="2399305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7543800" y="1409167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946476" y="135602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61360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372600" y="25908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397839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42" y="3966153"/>
                <a:ext cx="325059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787938" y="197230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5A5CC8-9052-962A-B41F-EEDA4A35315C}"/>
              </a:ext>
            </a:extLst>
          </p:cNvPr>
          <p:cNvSpPr/>
          <p:nvPr/>
        </p:nvSpPr>
        <p:spPr>
          <a:xfrm>
            <a:off x="10792532" y="2399305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7543800" y="1409167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946476" y="135602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07AA1-31D0-9388-35E5-A18F2B7725B9}"/>
              </a:ext>
            </a:extLst>
          </p:cNvPr>
          <p:cNvSpPr/>
          <p:nvPr/>
        </p:nvSpPr>
        <p:spPr>
          <a:xfrm>
            <a:off x="1905000" y="1742103"/>
            <a:ext cx="7683662" cy="43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hlinkClick r:id="rId12"/>
              </a:rPr>
              <a:t>https://en.wikipedia.org/wiki/List_of_TCP_and_UDP_port_numbers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402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372600" y="25908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397839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42" y="3966153"/>
                <a:ext cx="325059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787938" y="197230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5A5CC8-9052-962A-B41F-EEDA4A35315C}"/>
              </a:ext>
            </a:extLst>
          </p:cNvPr>
          <p:cNvSpPr/>
          <p:nvPr/>
        </p:nvSpPr>
        <p:spPr>
          <a:xfrm>
            <a:off x="10792532" y="2399305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7543800" y="1409167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946476" y="135602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4B061-A75F-7B4F-0811-C5B9509A1B76}"/>
              </a:ext>
            </a:extLst>
          </p:cNvPr>
          <p:cNvSpPr txBox="1"/>
          <p:nvPr/>
        </p:nvSpPr>
        <p:spPr>
          <a:xfrm>
            <a:off x="2209800" y="4854617"/>
            <a:ext cx="648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developing a new application, we need to assigned the application a port number (greater than 1024)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E696D6-D1E2-F40D-7CA5-AC337D92F7B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24175" y="6078134"/>
            <a:ext cx="4382062" cy="3693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A151673-BCC3-D42C-F5CC-7820358770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377" y="5978570"/>
            <a:ext cx="4061177" cy="416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B10EBFE-5C65-C66A-E26E-C96EB94989EE}"/>
                  </a:ext>
                </a:extLst>
              </p14:cNvPr>
              <p14:cNvContentPartPr/>
              <p14:nvPr/>
            </p14:nvContentPartPr>
            <p14:xfrm>
              <a:off x="3516611" y="5439993"/>
              <a:ext cx="1371240" cy="518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B10EBFE-5C65-C66A-E26E-C96EB94989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07971" y="5431353"/>
                <a:ext cx="13888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9753B2-EB14-2E85-984B-FAADB385EAA2}"/>
                  </a:ext>
                </a:extLst>
              </p14:cNvPr>
              <p14:cNvContentPartPr/>
              <p14:nvPr/>
            </p14:nvContentPartPr>
            <p14:xfrm>
              <a:off x="6861731" y="5448633"/>
              <a:ext cx="1825560" cy="690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9753B2-EB14-2E85-984B-FAADB385EA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53091" y="5439633"/>
                <a:ext cx="1843200" cy="7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85024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372600" y="25908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397839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42" y="3966153"/>
                <a:ext cx="325059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787938" y="197230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5A5CC8-9052-962A-B41F-EEDA4A35315C}"/>
              </a:ext>
            </a:extLst>
          </p:cNvPr>
          <p:cNvSpPr/>
          <p:nvPr/>
        </p:nvSpPr>
        <p:spPr>
          <a:xfrm>
            <a:off x="10792532" y="2399305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7543800" y="1409167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946476" y="135602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80DB3-F421-FDBD-8E0E-E94A7F3D67AD}"/>
              </a:ext>
            </a:extLst>
          </p:cNvPr>
          <p:cNvSpPr txBox="1"/>
          <p:nvPr/>
        </p:nvSpPr>
        <p:spPr>
          <a:xfrm>
            <a:off x="2354328" y="484354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does a UDP packet header need a source port??</a:t>
            </a:r>
          </a:p>
        </p:txBody>
      </p:sp>
    </p:spTree>
    <p:extLst>
      <p:ext uri="{BB962C8B-B14F-4D97-AF65-F5344CB8AC3E}">
        <p14:creationId xmlns:p14="http://schemas.microsoft.com/office/powerpoint/2010/main" val="386419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DAC59-A65A-B878-5D44-498EF94B3162}"/>
              </a:ext>
            </a:extLst>
          </p:cNvPr>
          <p:cNvSpPr txBox="1"/>
          <p:nvPr/>
        </p:nvSpPr>
        <p:spPr>
          <a:xfrm>
            <a:off x="4648200" y="198120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PA1</a:t>
            </a:r>
          </a:p>
        </p:txBody>
      </p:sp>
    </p:spTree>
    <p:extLst>
      <p:ext uri="{BB962C8B-B14F-4D97-AF65-F5344CB8AC3E}">
        <p14:creationId xmlns:p14="http://schemas.microsoft.com/office/powerpoint/2010/main" val="3455102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DAC59-A65A-B878-5D44-498EF94B3162}"/>
              </a:ext>
            </a:extLst>
          </p:cNvPr>
          <p:cNvSpPr txBox="1"/>
          <p:nvPr/>
        </p:nvSpPr>
        <p:spPr>
          <a:xfrm>
            <a:off x="4038600" y="3352800"/>
            <a:ext cx="2760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UDP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016D8-ECA0-7656-A6AA-9FAC7CC79B11}"/>
              </a:ext>
            </a:extLst>
          </p:cNvPr>
          <p:cNvSpPr txBox="1"/>
          <p:nvPr/>
        </p:nvSpPr>
        <p:spPr>
          <a:xfrm>
            <a:off x="4800600" y="2133600"/>
            <a:ext cx="960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PA1</a:t>
            </a:r>
          </a:p>
        </p:txBody>
      </p:sp>
    </p:spTree>
    <p:extLst>
      <p:ext uri="{BB962C8B-B14F-4D97-AF65-F5344CB8AC3E}">
        <p14:creationId xmlns:p14="http://schemas.microsoft.com/office/powerpoint/2010/main" val="408611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B21FF-2252-22D1-ADF8-5E02AE2E8EFA}"/>
              </a:ext>
            </a:extLst>
          </p:cNvPr>
          <p:cNvSpPr txBox="1"/>
          <p:nvPr/>
        </p:nvSpPr>
        <p:spPr>
          <a:xfrm>
            <a:off x="907720" y="1676400"/>
            <a:ext cx="10376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Provides </a:t>
            </a:r>
            <a:r>
              <a:rPr lang="en-US" sz="2400" i="1" dirty="0"/>
              <a:t>logical</a:t>
            </a:r>
            <a:r>
              <a:rPr lang="en-US" sz="2400" dirty="0"/>
              <a:t> end-to-end communication between application 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518DB-1194-6968-2AA1-3B2959849407}"/>
              </a:ext>
            </a:extLst>
          </p:cNvPr>
          <p:cNvSpPr txBox="1"/>
          <p:nvPr/>
        </p:nvSpPr>
        <p:spPr>
          <a:xfrm>
            <a:off x="1066800" y="2928771"/>
            <a:ext cx="2751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Important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Flow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4B4F6-2597-DEC0-C79B-595AAB5DA447}"/>
              </a:ext>
            </a:extLst>
          </p:cNvPr>
          <p:cNvSpPr/>
          <p:nvPr/>
        </p:nvSpPr>
        <p:spPr>
          <a:xfrm>
            <a:off x="6751320" y="2626435"/>
            <a:ext cx="2751074" cy="6046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Transport Layer Services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E10CF4-38E3-D6AB-1CBD-9E660E6F92CD}"/>
              </a:ext>
            </a:extLst>
          </p:cNvPr>
          <p:cNvCxnSpPr>
            <a:stCxn id="12" idx="2"/>
          </p:cNvCxnSpPr>
          <p:nvPr/>
        </p:nvCxnSpPr>
        <p:spPr>
          <a:xfrm>
            <a:off x="8126857" y="3231106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1732C8-63D0-E6D7-A869-661F5B969890}"/>
              </a:ext>
            </a:extLst>
          </p:cNvPr>
          <p:cNvCxnSpPr>
            <a:cxnSpLocks/>
          </p:cNvCxnSpPr>
          <p:nvPr/>
        </p:nvCxnSpPr>
        <p:spPr>
          <a:xfrm flipH="1" flipV="1">
            <a:off x="6019800" y="3962400"/>
            <a:ext cx="4267200" cy="17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D33CBD-134A-28A4-26B9-618DFE7A102D}"/>
              </a:ext>
            </a:extLst>
          </p:cNvPr>
          <p:cNvCxnSpPr/>
          <p:nvPr/>
        </p:nvCxnSpPr>
        <p:spPr>
          <a:xfrm>
            <a:off x="6032050" y="3962400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A555AC-EBF1-F698-A212-5D61E6B1BE4C}"/>
              </a:ext>
            </a:extLst>
          </p:cNvPr>
          <p:cNvCxnSpPr/>
          <p:nvPr/>
        </p:nvCxnSpPr>
        <p:spPr>
          <a:xfrm>
            <a:off x="10287000" y="3962400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372486-9931-05A7-B17F-5216C87828D0}"/>
              </a:ext>
            </a:extLst>
          </p:cNvPr>
          <p:cNvCxnSpPr>
            <a:cxnSpLocks/>
          </p:cNvCxnSpPr>
          <p:nvPr/>
        </p:nvCxnSpPr>
        <p:spPr>
          <a:xfrm>
            <a:off x="8126857" y="3886200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642C5B-1C0F-1F52-977F-752A678C735F}"/>
              </a:ext>
            </a:extLst>
          </p:cNvPr>
          <p:cNvCxnSpPr/>
          <p:nvPr/>
        </p:nvCxnSpPr>
        <p:spPr>
          <a:xfrm>
            <a:off x="7162800" y="3971291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AFFB07-8BC0-430E-37C0-5CDF375A2AD5}"/>
              </a:ext>
            </a:extLst>
          </p:cNvPr>
          <p:cNvCxnSpPr/>
          <p:nvPr/>
        </p:nvCxnSpPr>
        <p:spPr>
          <a:xfrm>
            <a:off x="9144000" y="3980183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8F8E2C-4A9E-0E76-F8E3-46F2B58CF8A2}"/>
              </a:ext>
            </a:extLst>
          </p:cNvPr>
          <p:cNvSpPr/>
          <p:nvPr/>
        </p:nvSpPr>
        <p:spPr>
          <a:xfrm>
            <a:off x="4781930" y="4693694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Control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FF22AD-E853-2657-DED2-5F25CB27E1EB}"/>
              </a:ext>
            </a:extLst>
          </p:cNvPr>
          <p:cNvSpPr/>
          <p:nvPr/>
        </p:nvSpPr>
        <p:spPr>
          <a:xfrm>
            <a:off x="6431756" y="4702585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8E9A3C-C031-181D-5A5E-BBC0CE88EE3A}"/>
              </a:ext>
            </a:extLst>
          </p:cNvPr>
          <p:cNvSpPr/>
          <p:nvPr/>
        </p:nvSpPr>
        <p:spPr>
          <a:xfrm>
            <a:off x="7315200" y="5410200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A752F3-FA9F-3AA0-4799-2E982337E81F}"/>
              </a:ext>
            </a:extLst>
          </p:cNvPr>
          <p:cNvSpPr/>
          <p:nvPr/>
        </p:nvSpPr>
        <p:spPr>
          <a:xfrm>
            <a:off x="8297961" y="4711477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Checking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35E192-12EA-B77D-0601-ABA093B5AACF}"/>
              </a:ext>
            </a:extLst>
          </p:cNvPr>
          <p:cNvSpPr/>
          <p:nvPr/>
        </p:nvSpPr>
        <p:spPr>
          <a:xfrm>
            <a:off x="9990040" y="4702585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3093521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35176DD-A5D0-67C1-BAAC-122411CA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7" y="335914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0CCBADF-B24A-8FF9-B138-9CD385F1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05" y="314815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4F6D4238-CEBF-FA2E-9B73-18AFADB6E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9855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1BC489FB-6055-9A3E-0CD4-5E12394F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9" y="433903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CF12AD25-6B1F-3FAE-3484-21BB0EF3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80" y="451146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4D279BA0-648A-0C66-1D83-239EA86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48" y="454627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7E23A2E5-405A-34BE-B50D-DD4584B5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86" y="453924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06431533-8BBA-F402-8478-67D35AFB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21" y="31349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DDA78E47-2016-B722-9157-79C3D743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7" y="24082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C2F6FC8D-9DB0-D9B3-EBDD-0643BC4D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335" y="3101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DD14771-6227-92AD-7937-05107411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71" y="404812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2E3DA335-16FC-FC83-E27E-12744FAA1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28" y="409498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AC3C9A7B-E55A-E813-6E8A-8B1CA8AC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619" y="413289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25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35176DD-A5D0-67C1-BAAC-122411CA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7" y="335914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0CCBADF-B24A-8FF9-B138-9CD385F1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05" y="314815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4F6D4238-CEBF-FA2E-9B73-18AFADB6E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9855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1BC489FB-6055-9A3E-0CD4-5E12394F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9" y="433903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CF12AD25-6B1F-3FAE-3484-21BB0EF3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80" y="451146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4D279BA0-648A-0C66-1D83-239EA86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48" y="454627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7E23A2E5-405A-34BE-B50D-DD4584B5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86" y="453924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06431533-8BBA-F402-8478-67D35AFB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21" y="31349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DDA78E47-2016-B722-9157-79C3D743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7" y="24082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C2F6FC8D-9DB0-D9B3-EBDD-0643BC4D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335" y="3101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DD14771-6227-92AD-7937-05107411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71" y="404812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2E3DA335-16FC-FC83-E27E-12744FAA1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28" y="409498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AC3C9A7B-E55A-E813-6E8A-8B1CA8AC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619" y="413289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</p:spTree>
    <p:extLst>
      <p:ext uri="{BB962C8B-B14F-4D97-AF65-F5344CB8AC3E}">
        <p14:creationId xmlns:p14="http://schemas.microsoft.com/office/powerpoint/2010/main" val="188105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BE0C9B3A-0CA8-DA5A-7B85-AEBD0330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21" y="3078876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12C3BEAF-F8A0-637F-DEAC-210D6781C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3" y="331231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DDB5D754-486D-DF0A-CEEE-03C10FC8C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53" y="354297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A408D54D-B8B2-869D-C1A9-A69BDB7D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3758966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0ECB2C7B-C791-781D-CBD1-BA28ECF7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46" y="400564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>
            <a:extLst>
              <a:ext uri="{FF2B5EF4-FFF2-40B4-BE49-F238E27FC236}">
                <a16:creationId xmlns:a16="http://schemas.microsoft.com/office/drawing/2014/main" id="{8DCA137E-2D2E-5B9B-60C4-7498845B2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56" y="422164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FF8F603E-2A90-9630-4BAE-700AF9B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283" y="317188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AA36D0D0-6BBD-11F3-C6DF-B4D81D1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45" y="3405322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6F15115E-30F4-BABF-CA80-0D9E25E5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515" y="363598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AFF49A80-0805-A7CD-4327-E3DA7853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31" y="385197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7E73D5FA-DF90-1B31-6D17-0D637CDB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08" y="409866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1DD753C3-CAD6-BBFB-880E-DD91D4EC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918" y="431465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9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5324</TotalTime>
  <Words>982</Words>
  <Application>Microsoft Office PowerPoint</Application>
  <PresentationFormat>Widescreen</PresentationFormat>
  <Paragraphs>253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36</cp:revision>
  <dcterms:created xsi:type="dcterms:W3CDTF">2022-08-21T16:55:59Z</dcterms:created>
  <dcterms:modified xsi:type="dcterms:W3CDTF">2022-09-16T17:15:50Z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