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5" r:id="rId12"/>
    <p:sldId id="424" r:id="rId13"/>
    <p:sldId id="426" r:id="rId14"/>
    <p:sldId id="427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56" y="3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24575,'608'-12'0,"-510"13"0,127-2 0,-83-11 0,-25 14 0,129-3 0,-184-5 276,48 0-1917,-98 6-5185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1164 24575,'-7'-20'0,"0"0"0,-1 0 0,-2 1 0,0 0 0,0 0 0,-18-21 0,15 20 0,-4-8 0,-17-41 0,-7-12 0,-68-95 0,69 124 0,27 37 0,0 0 0,-12-23 0,2 1 0,-54-64 0,26 38 0,-3-5 0,-17-22 0,-46-53-1365,108 133-5461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24575,'608'-12'0,"-510"13"0,127-2 0,-83-11 0,-25 14 0,129-3 0,-184-5 276,48 0-1917,-98 6-5185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24575,'-1'10'0,"0"0"0,-1 0 0,-1 0 0,1-1 0,-1 1 0,-1-1 0,0 0 0,0 0 0,-9 13 0,0 2 0,-100 170 0,-13 26 0,107-180 0,1 0 0,2 2 0,-18 73 0,18-26 0,5 0 0,3 0 0,5 97 0,5-93 0,-4 119 0,-7-154-1365,8-48-5461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1 0,0-1 0,0-1 0,1 1 0,-1 0 0,4 5 0,2 4 0,17 35 0,2-2 0,1 0 0,61 73 0,-82-111 0,31 35 0,-2 1 0,55 93 0,-34-48 0,-43-71 0,-1 0 0,-1 2 0,0-1 0,-2 1 0,0 1 0,12 37 0,-15-37-1365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24575,'-2'1'0,"0"0"0,0 0 0,0 1 0,0-1 0,0 1 0,0-1 0,0 1 0,0 0 0,0 0 0,-1 2 0,-3 2 0,-52 49 0,-72 84 0,60-63 0,44-50 0,-32 42 0,45-52 0,0 0 0,-1 0 0,-21 16 0,10-4 0,22-24 0,-1 1 0,1-1 0,-1 0 0,0 0 0,0-1 0,0 1 0,0-1 0,-9 5 0,-48 28 0,38-22 0,9-6 0,-2 0 0,1-2 0,-23 8 0,23-10 0,1 1 0,0 1 0,1 0 0,-1 1 0,-14 9 0,-127 89 0,149-101-1365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24575,'-78'268'0,"68"-211"0,7-34 0,-2 0 0,0-1 0,-15 40 0,5-30 0,7-15 0,1 0 0,0 0 0,2 1 0,-6 22 0,4-4 0,-15 40 0,-1 3 0,19-62-1365,-1-3-5461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24575,'16'0'0,"1"-2"0,0 0 0,-1-1 0,1-1 0,-1 0 0,26-11 0,92-51 0,-45 20 0,-61 34 0,-1-1 0,-1-2 0,-1 0 0,0-2 0,-1-1 0,37-34 0,-45 39 0,0 0 0,0 1 0,1 1 0,25-12 0,-21 11 0,19-9 0,23-14 0,-59 33 18,-1 0 0,0 0 0,1 1 0,0-1 0,-1 1 0,1 0 1,5-1-1,6-2-1528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24575,'7'7'0,"-1"1"0,-1 0 0,1 0 0,3 9 0,10 15 0,88 104 0,-14-19 0,-53-65 0,-10-14 0,34 57 0,-59-87 0,1 0 0,0 0 0,12 11 0,5 6 0,0 6-1365,-17-21-5461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24575,'13'22'0,"-7"-15"0,17 27 0,3-2 0,45 46 0,-52-61 0,22 16 0,-25-21 0,-2 0 0,1 1 0,17 20 0,-13-10 0,-2 0 0,0 2 0,25 48 0,-37-63-273,1 0 0,1-1 0,-1 1 0,10 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24575,'1'35'0,"11"62"0,-5-49 0,-3-17 0,-3-16 0,1 1 0,9 30 0,-3-21 0,-2 1 0,0 0 0,-1 1 0,-2-1 0,0 39 0,9 41 0,-13 49-1365,1-142-5461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24575,'-1'10'0,"0"0"0,-1 0 0,-1 0 0,1-1 0,-1 1 0,-1-1 0,0 0 0,0 0 0,-9 13 0,0 2 0,-100 170 0,-13 26 0,107-180 0,1 0 0,2 2 0,-18 73 0,18-26 0,5 0 0,3 0 0,5 97 0,5-93 0,-4 119 0,-7-154-1365,8-48-5461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1164 24575,'-7'-20'0,"0"0"0,-1 0 0,-2 1 0,0 0 0,0 0 0,-18-21 0,15 20 0,-4-8 0,-17-41 0,-7-12 0,-68-95 0,69 124 0,27 37 0,0 0 0,-12-23 0,2 1 0,-54-64 0,26 38 0,-3-5 0,-17-22 0,-46-53-1365,108 133-5461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24575,'608'-12'0,"-510"13"0,127-2 0,-83-11 0,-25 14 0,129-3 0,-184-5 276,48 0-1917,-98 6-5185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24575,'-1'10'0,"0"0"0,-1 0 0,-1 0 0,1-1 0,-1 1 0,-1-1 0,0 0 0,0 0 0,-9 13 0,0 2 0,-100 170 0,-13 26 0,107-180 0,1 0 0,2 2 0,-18 73 0,18-26 0,5 0 0,3 0 0,5 97 0,5-93 0,-4 119 0,-7-154-1365,8-48-5461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1 0,0-1 0,0-1 0,1 1 0,-1 0 0,4 5 0,2 4 0,17 35 0,2-2 0,1 0 0,61 73 0,-82-111 0,31 35 0,-2 1 0,55 93 0,-34-48 0,-43-71 0,-1 0 0,-1 2 0,0-1 0,-2 1 0,0 1 0,12 37 0,-15-37-1365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24575,'-2'1'0,"0"0"0,0 0 0,0 1 0,0-1 0,0 1 0,0-1 0,0 1 0,0 0 0,0 0 0,-1 2 0,-3 2 0,-52 49 0,-72 84 0,60-63 0,44-50 0,-32 42 0,45-52 0,0 0 0,-1 0 0,-21 16 0,10-4 0,22-24 0,-1 1 0,1-1 0,-1 0 0,0 0 0,0-1 0,0 1 0,0-1 0,-9 5 0,-48 28 0,38-22 0,9-6 0,-2 0 0,1-2 0,-23 8 0,23-10 0,1 1 0,0 1 0,1 0 0,-1 1 0,-14 9 0,-127 89 0,149-101-1365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24575,'-78'268'0,"68"-211"0,7-34 0,-2 0 0,0-1 0,-15 40 0,5-30 0,7-15 0,1 0 0,0 0 0,2 1 0,-6 22 0,4-4 0,-15 40 0,-1 3 0,19-62-1365,-1-3-5461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24575,'16'0'0,"1"-2"0,0 0 0,-1-1 0,1-1 0,-1 0 0,26-11 0,92-51 0,-45 20 0,-61 34 0,-1-1 0,-1-2 0,-1 0 0,0-2 0,-1-1 0,37-34 0,-45 39 0,0 0 0,0 1 0,1 1 0,25-12 0,-21 11 0,19-9 0,23-14 0,-59 33 18,-1 0 0,0 0 0,1 1 0,0-1 0,-1 1 0,1 0 1,5-1-1,6-2-1528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24575,'7'7'0,"-1"1"0,-1 0 0,1 0 0,3 9 0,10 15 0,88 104 0,-14-19 0,-53-65 0,-10-14 0,34 57 0,-59-87 0,1 0 0,0 0 0,12 11 0,5 6 0,0 6-1365,-17-21-5461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24575,'13'22'0,"-7"-15"0,17 27 0,3-2 0,45 46 0,-52-61 0,22 16 0,-25-21 0,-2 0 0,1 1 0,17 20 0,-13-10 0,-2 0 0,0 2 0,25 48 0,-37-63-273,1 0 0,1-1 0,-1 1 0,10 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24575,'1'35'0,"11"62"0,-5-49 0,-3-17 0,-3-16 0,1 1 0,9 30 0,-3-21 0,-2 1 0,0 0 0,-1 1 0,-2-1 0,0 39 0,9 41 0,-13 49-1365,1-142-5461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1 0,0-1 0,0-1 0,1 1 0,-1 0 0,4 5 0,2 4 0,17 35 0,2-2 0,1 0 0,61 73 0,-82-111 0,31 35 0,-2 1 0,55 93 0,-34-48 0,-43-71 0,-1 0 0,-1 2 0,0-1 0,-2 1 0,0 1 0,12 37 0,-15-37-1365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1164 24575,'-7'-20'0,"0"0"0,-1 0 0,-2 1 0,0 0 0,0 0 0,-18-21 0,15 20 0,-4-8 0,-17-41 0,-7-12 0,-68-95 0,69 124 0,27 37 0,0 0 0,-12-23 0,2 1 0,-54-64 0,26 38 0,-3-5 0,-17-22 0,-46-53-1365,108 133-5461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24575,'608'-12'0,"-510"13"0,127-2 0,-83-11 0,-25 14 0,129-3 0,-184-5 276,48 0-1917,-98 6-5185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24575,'-1'10'0,"0"0"0,-1 0 0,-1 0 0,1-1 0,-1 1 0,-1-1 0,0 0 0,0 0 0,-9 13 0,0 2 0,-100 170 0,-13 26 0,107-180 0,1 0 0,2 2 0,-18 73 0,18-26 0,5 0 0,3 0 0,5 97 0,5-93 0,-4 119 0,-7-154-1365,8-48-5461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1 0,0-1 0,0-1 0,1 1 0,-1 0 0,4 5 0,2 4 0,17 35 0,2-2 0,1 0 0,61 73 0,-82-111 0,31 35 0,-2 1 0,55 93 0,-34-48 0,-43-71 0,-1 0 0,-1 2 0,0-1 0,-2 1 0,0 1 0,12 37 0,-15-37-1365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24575,'-2'1'0,"0"0"0,0 0 0,0 1 0,0-1 0,0 1 0,0-1 0,0 1 0,0 0 0,0 0 0,-1 2 0,-3 2 0,-52 49 0,-72 84 0,60-63 0,44-50 0,-32 42 0,45-52 0,0 0 0,-1 0 0,-21 16 0,10-4 0,22-24 0,-1 1 0,1-1 0,-1 0 0,0 0 0,0-1 0,0 1 0,0-1 0,-9 5 0,-48 28 0,38-22 0,9-6 0,-2 0 0,1-2 0,-23 8 0,23-10 0,1 1 0,0 1 0,1 0 0,-1 1 0,-14 9 0,-127 89 0,149-101-1365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24575,'-78'268'0,"68"-211"0,7-34 0,-2 0 0,0-1 0,-15 40 0,5-30 0,7-15 0,1 0 0,0 0 0,2 1 0,-6 22 0,4-4 0,-15 40 0,-1 3 0,19-62-1365,-1-3-5461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24575,'16'0'0,"1"-2"0,0 0 0,-1-1 0,1-1 0,-1 0 0,26-11 0,92-51 0,-45 20 0,-61 34 0,-1-1 0,-1-2 0,-1 0 0,0-2 0,-1-1 0,37-34 0,-45 39 0,0 0 0,0 1 0,1 1 0,25-12 0,-21 11 0,19-9 0,23-14 0,-59 33 18,-1 0 0,0 0 0,1 1 0,0-1 0,-1 1 0,1 0 1,5-1-1,6-2-1528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24575,'7'7'0,"-1"1"0,-1 0 0,1 0 0,3 9 0,10 15 0,88 104 0,-14-19 0,-53-65 0,-10-14 0,34 57 0,-59-87 0,1 0 0,0 0 0,12 11 0,5 6 0,0 6-1365,-17-21-5461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24575,'13'22'0,"-7"-15"0,17 27 0,3-2 0,45 46 0,-52-61 0,22 16 0,-25-21 0,-2 0 0,1 1 0,17 20 0,-13-10 0,-2 0 0,0 2 0,25 48 0,-37-63-273,1 0 0,1-1 0,-1 1 0,10 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24575,'1'35'0,"11"62"0,-5-49 0,-3-17 0,-3-16 0,1 1 0,9 30 0,-3-21 0,-2 1 0,0 0 0,-1 1 0,-2-1 0,0 39 0,9 41 0,-13 49-1365,1-142-5461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24575,'-2'1'0,"0"0"0,0 0 0,0 1 0,0-1 0,0 1 0,0-1 0,0 1 0,0 0 0,0 0 0,-1 2 0,-3 2 0,-52 49 0,-72 84 0,60-63 0,44-50 0,-32 42 0,45-52 0,0 0 0,-1 0 0,-21 16 0,10-4 0,22-24 0,-1 1 0,1-1 0,-1 0 0,0 0 0,0-1 0,0 1 0,0-1 0,-9 5 0,-48 28 0,38-22 0,9-6 0,-2 0 0,1-2 0,-23 8 0,23-10 0,1 1 0,0 1 0,1 0 0,-1 1 0,-14 9 0,-127 89 0,149-101-1365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1164 24575,'-7'-20'0,"0"0"0,-1 0 0,-2 1 0,0 0 0,0 0 0,-18-21 0,15 20 0,-4-8 0,-17-41 0,-7-12 0,-68-95 0,69 124 0,27 37 0,0 0 0,-12-23 0,2 1 0,-54-64 0,26 38 0,-3-5 0,-17-22 0,-46-53-1365,108 133-5461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24575,'608'-12'0,"-510"13"0,127-2 0,-83-11 0,-25 14 0,129-3 0,-184-5 276,48 0-1917,-98 6-5185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24575,'-1'10'0,"0"0"0,-1 0 0,-1 0 0,1-1 0,-1 1 0,-1-1 0,0 0 0,0 0 0,-9 13 0,0 2 0,-100 170 0,-13 26 0,107-180 0,1 0 0,2 2 0,-18 73 0,18-26 0,5 0 0,3 0 0,5 97 0,5-93 0,-4 119 0,-7-154-1365,8-48-5461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1 0,0-1 0,0-1 0,1 1 0,-1 0 0,4 5 0,2 4 0,17 35 0,2-2 0,1 0 0,61 73 0,-82-111 0,31 35 0,-2 1 0,55 93 0,-34-48 0,-43-71 0,-1 0 0,-1 2 0,0-1 0,-2 1 0,0 1 0,12 37 0,-15-37-1365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24575,'-2'1'0,"0"0"0,0 0 0,0 1 0,0-1 0,0 1 0,0-1 0,0 1 0,0 0 0,0 0 0,-1 2 0,-3 2 0,-52 49 0,-72 84 0,60-63 0,44-50 0,-32 42 0,45-52 0,0 0 0,-1 0 0,-21 16 0,10-4 0,22-24 0,-1 1 0,1-1 0,-1 0 0,0 0 0,0-1 0,0 1 0,0-1 0,-9 5 0,-48 28 0,38-22 0,9-6 0,-2 0 0,1-2 0,-23 8 0,23-10 0,1 1 0,0 1 0,1 0 0,-1 1 0,-14 9 0,-127 89 0,149-101-1365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24575,'-78'268'0,"68"-211"0,7-34 0,-2 0 0,0-1 0,-15 40 0,5-30 0,7-15 0,1 0 0,0 0 0,2 1 0,-6 22 0,4-4 0,-15 40 0,-1 3 0,19-62-1365,-1-3-5461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24575,'16'0'0,"1"-2"0,0 0 0,-1-1 0,1-1 0,-1 0 0,26-11 0,92-51 0,-45 20 0,-61 34 0,-1-1 0,-1-2 0,-1 0 0,0-2 0,-1-1 0,37-34 0,-45 39 0,0 0 0,0 1 0,1 1 0,25-12 0,-21 11 0,19-9 0,23-14 0,-59 33 18,-1 0 0,0 0 0,1 1 0,0-1 0,-1 1 0,1 0 1,5-1-1,6-2-1528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24575,'7'7'0,"-1"1"0,-1 0 0,1 0 0,3 9 0,10 15 0,88 104 0,-14-19 0,-53-65 0,-10-14 0,34 57 0,-59-87 0,1 0 0,0 0 0,12 11 0,5 6 0,0 6-1365,-17-21-5461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24575,'13'22'0,"-7"-15"0,17 27 0,3-2 0,45 46 0,-52-61 0,22 16 0,-25-21 0,-2 0 0,1 1 0,17 20 0,-13-10 0,-2 0 0,0 2 0,25 48 0,-37-63-273,1 0 0,1-1 0,-1 1 0,10 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24575,'1'35'0,"11"62"0,-5-49 0,-3-17 0,-3-16 0,1 1 0,9 30 0,-3-21 0,-2 1 0,0 0 0,-1 1 0,-2-1 0,0 39 0,9 41 0,-13 49-1365,1-142-5461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24575,'-78'268'0,"68"-211"0,7-34 0,-2 0 0,0-1 0,-15 40 0,5-30 0,7-15 0,1 0 0,0 0 0,2 1 0,-6 22 0,4-4 0,-15 40 0,-1 3 0,19-62-1365,-1-3-5461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1164 24575,'-7'-20'0,"0"0"0,-1 0 0,-2 1 0,0 0 0,0 0 0,-18-21 0,15 20 0,-4-8 0,-17-41 0,-7-12 0,-68-95 0,69 124 0,27 37 0,0 0 0,-12-23 0,2 1 0,-54-64 0,26 38 0,-3-5 0,-17-22 0,-46-53-1365,108 133-5461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24575,'16'0'0,"1"-2"0,0 0 0,-1-1 0,1-1 0,-1 0 0,26-11 0,92-51 0,-45 20 0,-61 34 0,-1-1 0,-1-2 0,-1 0 0,0-2 0,-1-1 0,37-34 0,-45 39 0,0 0 0,0 1 0,1 1 0,25-12 0,-21 11 0,19-9 0,23-14 0,-59 33 18,-1 0 0,0 0 0,1 1 0,0-1 0,-1 1 0,1 0 1,5-1-1,6-2-1528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24575,'7'7'0,"-1"1"0,-1 0 0,1 0 0,3 9 0,10 15 0,88 104 0,-14-19 0,-53-65 0,-10-14 0,34 57 0,-59-87 0,1 0 0,0 0 0,12 11 0,5 6 0,0 6-1365,-17-21-5461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24575,'13'22'0,"-7"-15"0,17 27 0,3-2 0,45 46 0,-52-61 0,22 16 0,-25-21 0,-2 0 0,1 1 0,17 20 0,-13-10 0,-2 0 0,0 2 0,25 48 0,-37-63-273,1 0 0,1-1 0,-1 1 0,10 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24575,'1'35'0,"11"62"0,-5-49 0,-3-17 0,-3-16 0,1 1 0,9 30 0,-3-21 0,-2 1 0,0 0 0,-1 1 0,-2-1 0,0 39 0,9 41 0,-13 49-1365,1-142-5461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.pearsoncmg.com/aw/ecs_kurose_compnetwork_7/cw/content/interactiveanimations/tcp-congestion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9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svg"/><Relationship Id="rId12" Type="http://schemas.openxmlformats.org/officeDocument/2006/relationships/customXml" Target="../ink/ink3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customXml" Target="../ink/ink9.xml"/><Relationship Id="rId5" Type="http://schemas.openxmlformats.org/officeDocument/2006/relationships/image" Target="../media/image4.sv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2.xml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7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6.svg"/><Relationship Id="rId12" Type="http://schemas.openxmlformats.org/officeDocument/2006/relationships/customXml" Target="../ink/ink13.xml"/><Relationship Id="rId17" Type="http://schemas.openxmlformats.org/officeDocument/2006/relationships/image" Target="../media/image19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customXml" Target="../ink/ink19.xml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12.xml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17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6.svg"/><Relationship Id="rId12" Type="http://schemas.openxmlformats.org/officeDocument/2006/relationships/customXml" Target="../ink/ink23.xml"/><Relationship Id="rId17" Type="http://schemas.openxmlformats.org/officeDocument/2006/relationships/image" Target="../media/image19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customXml" Target="../ink/ink29.xml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22.xml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4.xml"/><Relationship Id="rId18" Type="http://schemas.openxmlformats.org/officeDocument/2006/relationships/image" Target="../media/image20.png"/><Relationship Id="rId26" Type="http://schemas.openxmlformats.org/officeDocument/2006/relationships/image" Target="../media/image23.png"/><Relationship Id="rId3" Type="http://schemas.openxmlformats.org/officeDocument/2006/relationships/image" Target="../media/image3.png"/><Relationship Id="rId21" Type="http://schemas.openxmlformats.org/officeDocument/2006/relationships/customXml" Target="../ink/ink38.xml"/><Relationship Id="rId7" Type="http://schemas.openxmlformats.org/officeDocument/2006/relationships/customXml" Target="../ink/ink31.xml"/><Relationship Id="rId12" Type="http://schemas.openxmlformats.org/officeDocument/2006/relationships/image" Target="../media/image17.png"/><Relationship Id="rId17" Type="http://schemas.openxmlformats.org/officeDocument/2006/relationships/customXml" Target="../ink/ink36.xml"/><Relationship Id="rId25" Type="http://schemas.openxmlformats.org/officeDocument/2006/relationships/customXml" Target="../ink/ink40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33.xml"/><Relationship Id="rId24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10" Type="http://schemas.openxmlformats.org/officeDocument/2006/relationships/image" Target="../media/image8.png"/><Relationship Id="rId19" Type="http://schemas.openxmlformats.org/officeDocument/2006/relationships/customXml" Target="../ink/ink37.xml"/><Relationship Id="rId4" Type="http://schemas.openxmlformats.org/officeDocument/2006/relationships/image" Target="../media/image4.svg"/><Relationship Id="rId9" Type="http://schemas.openxmlformats.org/officeDocument/2006/relationships/customXml" Target="../ink/ink32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44.xml"/><Relationship Id="rId18" Type="http://schemas.openxmlformats.org/officeDocument/2006/relationships/image" Target="../media/image20.png"/><Relationship Id="rId26" Type="http://schemas.openxmlformats.org/officeDocument/2006/relationships/image" Target="../media/image23.png"/><Relationship Id="rId3" Type="http://schemas.openxmlformats.org/officeDocument/2006/relationships/image" Target="../media/image3.png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17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43.xml"/><Relationship Id="rId24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8.png"/><Relationship Id="rId19" Type="http://schemas.openxmlformats.org/officeDocument/2006/relationships/customXml" Target="../ink/ink47.xml"/><Relationship Id="rId4" Type="http://schemas.openxmlformats.org/officeDocument/2006/relationships/image" Target="../media/image4.svg"/><Relationship Id="rId9" Type="http://schemas.openxmlformats.org/officeDocument/2006/relationships/customXml" Target="../ink/ink42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87800" y="3104178"/>
            <a:ext cx="4394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7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Transport Layer Wrap-up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53538" y="15240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Algorithm to prevent network congestion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0E5C-204F-F771-BE04-92952646A2C9}"/>
              </a:ext>
            </a:extLst>
          </p:cNvPr>
          <p:cNvSpPr txBox="1"/>
          <p:nvPr/>
        </p:nvSpPr>
        <p:spPr>
          <a:xfrm>
            <a:off x="381000" y="2151554"/>
            <a:ext cx="2781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Fast recovery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AD89DC-75CA-DF9F-56E8-1E85C5EE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57" y="522030"/>
            <a:ext cx="4181475" cy="5629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2F44F-1191-6CF3-0A45-03246CF15969}"/>
              </a:ext>
            </a:extLst>
          </p:cNvPr>
          <p:cNvSpPr txBox="1"/>
          <p:nvPr/>
        </p:nvSpPr>
        <p:spPr>
          <a:xfrm>
            <a:off x="663633" y="4504002"/>
            <a:ext cx="439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knowledge of packet loss, throttle the TCP connection and start off slow again</a:t>
            </a:r>
          </a:p>
        </p:txBody>
      </p:sp>
    </p:spTree>
    <p:extLst>
      <p:ext uri="{BB962C8B-B14F-4D97-AF65-F5344CB8AC3E}">
        <p14:creationId xmlns:p14="http://schemas.microsoft.com/office/powerpoint/2010/main" val="372233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23AE99-F062-41DF-F4FF-28A4E493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2400"/>
            <a:ext cx="7848600" cy="60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53538" y="15240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Algorithm to prevent network congestion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0E5C-204F-F771-BE04-92952646A2C9}"/>
              </a:ext>
            </a:extLst>
          </p:cNvPr>
          <p:cNvSpPr txBox="1"/>
          <p:nvPr/>
        </p:nvSpPr>
        <p:spPr>
          <a:xfrm>
            <a:off x="381000" y="2151554"/>
            <a:ext cx="2781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Fast recovery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AD89DC-75CA-DF9F-56E8-1E85C5EE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57" y="522030"/>
            <a:ext cx="4181475" cy="5629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2F44F-1191-6CF3-0A45-03246CF15969}"/>
              </a:ext>
            </a:extLst>
          </p:cNvPr>
          <p:cNvSpPr txBox="1"/>
          <p:nvPr/>
        </p:nvSpPr>
        <p:spPr>
          <a:xfrm>
            <a:off x="663633" y="4504002"/>
            <a:ext cx="439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knowledge of packet loss, throttle the TCP connection and start off slow again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11D3B-79C3-F975-CA74-6D7DA8C77EED}"/>
              </a:ext>
            </a:extLst>
          </p:cNvPr>
          <p:cNvSpPr/>
          <p:nvPr/>
        </p:nvSpPr>
        <p:spPr>
          <a:xfrm>
            <a:off x="1219200" y="1295400"/>
            <a:ext cx="8763000" cy="297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Animation time!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4"/>
              </a:rPr>
              <a:t>https://media.pearsoncmg.com/aw/ecs_kurose_compnetwork_7/cw/content/interactiveanimations/tcp-congestion/index.html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9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AE71B9-9BA9-CA56-03EB-38FCFA5A6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"/>
            <a:ext cx="6210300" cy="2266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C3A54E-7701-9FA2-01AE-02E78AFAC241}"/>
              </a:ext>
            </a:extLst>
          </p:cNvPr>
          <p:cNvSpPr txBox="1"/>
          <p:nvPr/>
        </p:nvSpPr>
        <p:spPr>
          <a:xfrm>
            <a:off x="3147917" y="0"/>
            <a:ext cx="589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Current transport layer implementation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F7E5AA-9F4D-05DC-3646-4C8A27E0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276600"/>
            <a:ext cx="8253811" cy="28596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A4FEEC-C2F7-C150-28F8-6D3D1E747E09}"/>
              </a:ext>
            </a:extLst>
          </p:cNvPr>
          <p:cNvSpPr txBox="1"/>
          <p:nvPr/>
        </p:nvSpPr>
        <p:spPr>
          <a:xfrm>
            <a:off x="457200" y="4133743"/>
            <a:ext cx="351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layer protocols and congestion control is still a heavily researched area!</a:t>
            </a:r>
          </a:p>
        </p:txBody>
      </p:sp>
    </p:spTree>
    <p:extLst>
      <p:ext uri="{BB962C8B-B14F-4D97-AF65-F5344CB8AC3E}">
        <p14:creationId xmlns:p14="http://schemas.microsoft.com/office/powerpoint/2010/main" val="198723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I'd like to see more memes about computer topics, instead of memes about  programmer clichés : r/ProgrammerHumor">
            <a:extLst>
              <a:ext uri="{FF2B5EF4-FFF2-40B4-BE49-F238E27FC236}">
                <a16:creationId xmlns:a16="http://schemas.microsoft.com/office/drawing/2014/main" id="{984C1138-5B7D-71F9-22A4-AEA0F3D9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72" y="1295400"/>
            <a:ext cx="477105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86D4FB-1003-A02C-F590-93D688D8A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3295256" cy="328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48FCF4-EE1D-1E1C-7418-13B703AF8AB6}"/>
              </a:ext>
            </a:extLst>
          </p:cNvPr>
          <p:cNvSpPr txBox="1"/>
          <p:nvPr/>
        </p:nvSpPr>
        <p:spPr>
          <a:xfrm>
            <a:off x="2209800" y="457200"/>
            <a:ext cx="15488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28626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642F-8FB4-2972-40B0-B9852C15D40F}"/>
              </a:ext>
            </a:extLst>
          </p:cNvPr>
          <p:cNvSpPr txBox="1"/>
          <p:nvPr/>
        </p:nvSpPr>
        <p:spPr>
          <a:xfrm>
            <a:off x="685800" y="1371600"/>
            <a:ext cx="80554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PA2 Due Wednesday October 19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Files must be pushed to a PA2 folder on your GitHub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(NEW) BOTH MEMBERS MUST SUBMIT A REPO LINK TO D2L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Video demo with commentary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GLHF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B7F50-6ABF-157D-6BD6-0F7B9B0231FE}"/>
              </a:ext>
            </a:extLst>
          </p:cNvPr>
          <p:cNvSpPr txBox="1"/>
          <p:nvPr/>
        </p:nvSpPr>
        <p:spPr>
          <a:xfrm>
            <a:off x="679594" y="3733800"/>
            <a:ext cx="6064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Reese is out of the country 10/13 – 10/18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class next Friday (10/14)</a:t>
            </a:r>
            <a:r>
              <a:rPr lang="en-US" sz="2000" dirty="0">
                <a:sym typeface="Wingdings" panose="05000000000000000000" pitchFamily="2" charset="2"/>
              </a:rPr>
              <a:t> Work day for PA2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No class next </a:t>
            </a:r>
            <a:r>
              <a:rPr lang="en-US" sz="2000" dirty="0" err="1">
                <a:sym typeface="Wingdings" panose="05000000000000000000" pitchFamily="2" charset="2"/>
              </a:rPr>
              <a:t>next</a:t>
            </a:r>
            <a:r>
              <a:rPr lang="en-US" sz="2000" dirty="0">
                <a:sym typeface="Wingdings" panose="05000000000000000000" pitchFamily="2" charset="2"/>
              </a:rPr>
              <a:t> Monday (10/17)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I will still be reachable by email and discord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81BEC-E4EF-1690-4F13-5ABC61B2E284}"/>
              </a:ext>
            </a:extLst>
          </p:cNvPr>
          <p:cNvSpPr txBox="1"/>
          <p:nvPr/>
        </p:nvSpPr>
        <p:spPr>
          <a:xfrm>
            <a:off x="533400" y="3281636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October is very busy for Reese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9A0FB-0802-630F-D997-6EF5FAFB55A2}"/>
              </a:ext>
            </a:extLst>
          </p:cNvPr>
          <p:cNvSpPr txBox="1"/>
          <p:nvPr/>
        </p:nvSpPr>
        <p:spPr>
          <a:xfrm>
            <a:off x="679594" y="5437855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class on Monday 10/23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B2E28-A7FA-244E-42A8-5137B0189FB1}"/>
              </a:ext>
            </a:extLst>
          </p:cNvPr>
          <p:cNvSpPr txBox="1"/>
          <p:nvPr/>
        </p:nvSpPr>
        <p:spPr>
          <a:xfrm>
            <a:off x="8382000" y="4552818"/>
            <a:ext cx="3472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Extra Credit survey still available !!</a:t>
            </a:r>
          </a:p>
        </p:txBody>
      </p:sp>
    </p:spTree>
    <p:extLst>
      <p:ext uri="{BB962C8B-B14F-4D97-AF65-F5344CB8AC3E}">
        <p14:creationId xmlns:p14="http://schemas.microsoft.com/office/powerpoint/2010/main" val="114059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0EF2C-E0FF-6094-8B6E-03EB34A1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6571"/>
            <a:ext cx="4876800" cy="2671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2E6D2-3297-63DF-1B91-5D0CDA69A729}"/>
              </a:ext>
            </a:extLst>
          </p:cNvPr>
          <p:cNvSpPr txBox="1"/>
          <p:nvPr/>
        </p:nvSpPr>
        <p:spPr>
          <a:xfrm>
            <a:off x="0" y="3897610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sends back amount of available buffer space in the receiver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CEED0-8FDF-E0F5-8C2D-FF7EC380C2C7}"/>
              </a:ext>
            </a:extLst>
          </p:cNvPr>
          <p:cNvSpPr txBox="1"/>
          <p:nvPr/>
        </p:nvSpPr>
        <p:spPr>
          <a:xfrm>
            <a:off x="370189" y="4226736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helps make sure we don’t overwhelm the receiver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977D38A9-A74F-60CA-422D-2F1E8CAE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457200"/>
            <a:ext cx="947848" cy="947848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F6FC2FA1-0723-EFC6-ADFC-EC2840FA4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8816" y="2667000"/>
            <a:ext cx="947848" cy="947848"/>
          </a:xfrm>
          <a:prstGeom prst="rect">
            <a:avLst/>
          </a:prstGeom>
        </p:spPr>
      </p:pic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07AD1C8E-78A5-02F3-1BD8-C462EF6179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1905000"/>
            <a:ext cx="381000" cy="381000"/>
          </a:xfrm>
          <a:prstGeom prst="rect">
            <a:avLst/>
          </a:prstGeom>
        </p:spPr>
      </p:pic>
      <p:pic>
        <p:nvPicPr>
          <p:cNvPr id="23" name="Graphic 22" descr="Wireless router with solid fill">
            <a:extLst>
              <a:ext uri="{FF2B5EF4-FFF2-40B4-BE49-F238E27FC236}">
                <a16:creationId xmlns:a16="http://schemas.microsoft.com/office/drawing/2014/main" id="{54FA23AB-31A3-C156-6E85-B139AF43CF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9248" y="931124"/>
            <a:ext cx="381000" cy="381000"/>
          </a:xfrm>
          <a:prstGeom prst="rect">
            <a:avLst/>
          </a:prstGeom>
        </p:spPr>
      </p:pic>
      <p:pic>
        <p:nvPicPr>
          <p:cNvPr id="25" name="Graphic 24" descr="Wireless router with solid fill">
            <a:extLst>
              <a:ext uri="{FF2B5EF4-FFF2-40B4-BE49-F238E27FC236}">
                <a16:creationId xmlns:a16="http://schemas.microsoft.com/office/drawing/2014/main" id="{E58FEF53-30B1-3A55-5A00-BD0B76A2B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0248" y="1524000"/>
            <a:ext cx="381000" cy="381000"/>
          </a:xfrm>
          <a:prstGeom prst="rect">
            <a:avLst/>
          </a:prstGeom>
        </p:spPr>
      </p:pic>
      <p:pic>
        <p:nvPicPr>
          <p:cNvPr id="26" name="Graphic 25" descr="Wireless router with solid fill">
            <a:extLst>
              <a:ext uri="{FF2B5EF4-FFF2-40B4-BE49-F238E27FC236}">
                <a16:creationId xmlns:a16="http://schemas.microsoft.com/office/drawing/2014/main" id="{80EABD54-0B44-C93C-3D73-653923B69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2819400"/>
            <a:ext cx="381000" cy="381000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EDF19AD-3702-A24F-A915-525ED05B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9649" y="2057400"/>
            <a:ext cx="381000" cy="381000"/>
          </a:xfrm>
          <a:prstGeom prst="rect">
            <a:avLst/>
          </a:prstGeom>
        </p:spPr>
      </p:pic>
      <p:pic>
        <p:nvPicPr>
          <p:cNvPr id="28" name="Graphic 27" descr="Wireless router with solid fill">
            <a:extLst>
              <a:ext uri="{FF2B5EF4-FFF2-40B4-BE49-F238E27FC236}">
                <a16:creationId xmlns:a16="http://schemas.microsoft.com/office/drawing/2014/main" id="{65D5EDFA-87E5-10C3-5DAF-641FDAE6B0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8400" y="2588030"/>
            <a:ext cx="381000" cy="381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D9FFC-AFCC-0376-0366-A6CE1A44B6BB}"/>
              </a:ext>
            </a:extLst>
          </p:cNvPr>
          <p:cNvGrpSpPr/>
          <p:nvPr/>
        </p:nvGrpSpPr>
        <p:grpSpPr>
          <a:xfrm>
            <a:off x="7712166" y="1240760"/>
            <a:ext cx="1092600" cy="912960"/>
            <a:chOff x="7712166" y="1240760"/>
            <a:chExt cx="1092600" cy="9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14:cNvPr>
                <p14:cNvContentPartPr/>
                <p14:nvPr/>
              </p14:nvContentPartPr>
              <p14:xfrm>
                <a:off x="7712166" y="1240760"/>
                <a:ext cx="583200" cy="1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3166" y="1232120"/>
                  <a:ext cx="600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14:cNvPr>
                <p14:cNvContentPartPr/>
                <p14:nvPr/>
              </p14:nvContentPartPr>
              <p14:xfrm>
                <a:off x="8229486" y="1294760"/>
                <a:ext cx="153000" cy="579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0846" y="1285760"/>
                  <a:ext cx="170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14:cNvPr>
                <p14:cNvContentPartPr/>
                <p14:nvPr/>
              </p14:nvContentPartPr>
              <p14:xfrm>
                <a:off x="8568606" y="1323920"/>
                <a:ext cx="180720" cy="289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9966" y="1314920"/>
                  <a:ext cx="19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14:cNvPr>
                <p14:cNvContentPartPr/>
                <p14:nvPr/>
              </p14:nvContentPartPr>
              <p14:xfrm>
                <a:off x="8465646" y="1874000"/>
                <a:ext cx="339120" cy="27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57006" y="1865360"/>
                  <a:ext cx="35676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A4CA9-DF85-B682-E873-2256A43ABBCD}"/>
              </a:ext>
            </a:extLst>
          </p:cNvPr>
          <p:cNvGrpSpPr/>
          <p:nvPr/>
        </p:nvGrpSpPr>
        <p:grpSpPr>
          <a:xfrm>
            <a:off x="9675966" y="2391320"/>
            <a:ext cx="437040" cy="662400"/>
            <a:chOff x="9675966" y="2391320"/>
            <a:chExt cx="437040" cy="66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14:cNvPr>
                <p14:cNvContentPartPr/>
                <p14:nvPr/>
              </p14:nvContentPartPr>
              <p14:xfrm>
                <a:off x="9675966" y="2506880"/>
                <a:ext cx="84960" cy="294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66966" y="2498240"/>
                  <a:ext cx="10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14:cNvPr>
                <p14:cNvContentPartPr/>
                <p14:nvPr/>
              </p14:nvContentPartPr>
              <p14:xfrm>
                <a:off x="9764166" y="2894600"/>
                <a:ext cx="310320" cy="159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5526" y="2885600"/>
                  <a:ext cx="327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14:cNvPr>
                <p14:cNvContentPartPr/>
                <p14:nvPr/>
              </p14:nvContentPartPr>
              <p14:xfrm>
                <a:off x="9942366" y="2391320"/>
                <a:ext cx="170640" cy="22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33366" y="2382680"/>
                  <a:ext cx="18828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14:cNvPr>
              <p14:cNvContentPartPr/>
              <p14:nvPr/>
            </p14:nvContentPartPr>
            <p14:xfrm>
              <a:off x="10401726" y="2912600"/>
              <a:ext cx="148320" cy="178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92726" y="2903600"/>
                <a:ext cx="165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14:cNvPr>
              <p14:cNvContentPartPr/>
              <p14:nvPr/>
            </p14:nvContentPartPr>
            <p14:xfrm>
              <a:off x="8940846" y="1882280"/>
              <a:ext cx="29520" cy="273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2206" y="1873640"/>
                <a:ext cx="471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14:cNvPr>
              <p14:cNvContentPartPr/>
              <p14:nvPr/>
            </p14:nvContentPartPr>
            <p14:xfrm>
              <a:off x="9112566" y="2671400"/>
              <a:ext cx="283680" cy="419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3926" y="2662760"/>
                <a:ext cx="30132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loud 41">
            <a:extLst>
              <a:ext uri="{FF2B5EF4-FFF2-40B4-BE49-F238E27FC236}">
                <a16:creationId xmlns:a16="http://schemas.microsoft.com/office/drawing/2014/main" id="{831565AA-73B6-D19D-E782-141A03A69914}"/>
              </a:ext>
            </a:extLst>
          </p:cNvPr>
          <p:cNvSpPr/>
          <p:nvPr/>
        </p:nvSpPr>
        <p:spPr>
          <a:xfrm>
            <a:off x="8546363" y="2164536"/>
            <a:ext cx="861846" cy="515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1DF97-30F1-8880-25E8-804724C73EEB}"/>
              </a:ext>
            </a:extLst>
          </p:cNvPr>
          <p:cNvSpPr txBox="1"/>
          <p:nvPr/>
        </p:nvSpPr>
        <p:spPr>
          <a:xfrm>
            <a:off x="9481242" y="616425"/>
            <a:ext cx="24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also want to make sure we don’t congest the work!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34A9C4-B983-FFF5-8711-C4B5088167C6}"/>
              </a:ext>
            </a:extLst>
          </p:cNvPr>
          <p:cNvSpPr txBox="1"/>
          <p:nvPr/>
        </p:nvSpPr>
        <p:spPr>
          <a:xfrm>
            <a:off x="7085321" y="3651300"/>
            <a:ext cx="4791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congested, we want to slow down our sending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not congested, we should try to send more stuff</a:t>
            </a:r>
          </a:p>
        </p:txBody>
      </p:sp>
    </p:spTree>
    <p:extLst>
      <p:ext uri="{BB962C8B-B14F-4D97-AF65-F5344CB8AC3E}">
        <p14:creationId xmlns:p14="http://schemas.microsoft.com/office/powerpoint/2010/main" val="180820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0EF2C-E0FF-6094-8B6E-03EB34A1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6571"/>
            <a:ext cx="4876800" cy="2671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2E6D2-3297-63DF-1B91-5D0CDA69A729}"/>
              </a:ext>
            </a:extLst>
          </p:cNvPr>
          <p:cNvSpPr txBox="1"/>
          <p:nvPr/>
        </p:nvSpPr>
        <p:spPr>
          <a:xfrm>
            <a:off x="0" y="3897610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sends back amount of available buffer space in the receiver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CEED0-8FDF-E0F5-8C2D-FF7EC380C2C7}"/>
              </a:ext>
            </a:extLst>
          </p:cNvPr>
          <p:cNvSpPr txBox="1"/>
          <p:nvPr/>
        </p:nvSpPr>
        <p:spPr>
          <a:xfrm>
            <a:off x="370189" y="4226736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helps make sure we don’t overwhelm the receiver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977D38A9-A74F-60CA-422D-2F1E8CAE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457200"/>
            <a:ext cx="947848" cy="947848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F6FC2FA1-0723-EFC6-ADFC-EC2840FA4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8816" y="2667000"/>
            <a:ext cx="947848" cy="947848"/>
          </a:xfrm>
          <a:prstGeom prst="rect">
            <a:avLst/>
          </a:prstGeom>
        </p:spPr>
      </p:pic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07AD1C8E-78A5-02F3-1BD8-C462EF6179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1905000"/>
            <a:ext cx="381000" cy="381000"/>
          </a:xfrm>
          <a:prstGeom prst="rect">
            <a:avLst/>
          </a:prstGeom>
        </p:spPr>
      </p:pic>
      <p:pic>
        <p:nvPicPr>
          <p:cNvPr id="23" name="Graphic 22" descr="Wireless router with solid fill">
            <a:extLst>
              <a:ext uri="{FF2B5EF4-FFF2-40B4-BE49-F238E27FC236}">
                <a16:creationId xmlns:a16="http://schemas.microsoft.com/office/drawing/2014/main" id="{54FA23AB-31A3-C156-6E85-B139AF43CF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9248" y="931124"/>
            <a:ext cx="381000" cy="381000"/>
          </a:xfrm>
          <a:prstGeom prst="rect">
            <a:avLst/>
          </a:prstGeom>
        </p:spPr>
      </p:pic>
      <p:pic>
        <p:nvPicPr>
          <p:cNvPr id="25" name="Graphic 24" descr="Wireless router with solid fill">
            <a:extLst>
              <a:ext uri="{FF2B5EF4-FFF2-40B4-BE49-F238E27FC236}">
                <a16:creationId xmlns:a16="http://schemas.microsoft.com/office/drawing/2014/main" id="{E58FEF53-30B1-3A55-5A00-BD0B76A2B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0248" y="1524000"/>
            <a:ext cx="381000" cy="381000"/>
          </a:xfrm>
          <a:prstGeom prst="rect">
            <a:avLst/>
          </a:prstGeom>
        </p:spPr>
      </p:pic>
      <p:pic>
        <p:nvPicPr>
          <p:cNvPr id="26" name="Graphic 25" descr="Wireless router with solid fill">
            <a:extLst>
              <a:ext uri="{FF2B5EF4-FFF2-40B4-BE49-F238E27FC236}">
                <a16:creationId xmlns:a16="http://schemas.microsoft.com/office/drawing/2014/main" id="{80EABD54-0B44-C93C-3D73-653923B69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2819400"/>
            <a:ext cx="381000" cy="381000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EDF19AD-3702-A24F-A915-525ED05B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9649" y="2057400"/>
            <a:ext cx="381000" cy="381000"/>
          </a:xfrm>
          <a:prstGeom prst="rect">
            <a:avLst/>
          </a:prstGeom>
        </p:spPr>
      </p:pic>
      <p:pic>
        <p:nvPicPr>
          <p:cNvPr id="28" name="Graphic 27" descr="Wireless router with solid fill">
            <a:extLst>
              <a:ext uri="{FF2B5EF4-FFF2-40B4-BE49-F238E27FC236}">
                <a16:creationId xmlns:a16="http://schemas.microsoft.com/office/drawing/2014/main" id="{65D5EDFA-87E5-10C3-5DAF-641FDAE6B0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8400" y="2588030"/>
            <a:ext cx="381000" cy="381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D9FFC-AFCC-0376-0366-A6CE1A44B6BB}"/>
              </a:ext>
            </a:extLst>
          </p:cNvPr>
          <p:cNvGrpSpPr/>
          <p:nvPr/>
        </p:nvGrpSpPr>
        <p:grpSpPr>
          <a:xfrm>
            <a:off x="7712166" y="1240760"/>
            <a:ext cx="1092600" cy="912960"/>
            <a:chOff x="7712166" y="1240760"/>
            <a:chExt cx="1092600" cy="9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14:cNvPr>
                <p14:cNvContentPartPr/>
                <p14:nvPr/>
              </p14:nvContentPartPr>
              <p14:xfrm>
                <a:off x="7712166" y="1240760"/>
                <a:ext cx="583200" cy="1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3172" y="1231760"/>
                  <a:ext cx="600829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14:cNvPr>
                <p14:cNvContentPartPr/>
                <p14:nvPr/>
              </p14:nvContentPartPr>
              <p14:xfrm>
                <a:off x="8229486" y="1294760"/>
                <a:ext cx="153000" cy="579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0486" y="1285760"/>
                  <a:ext cx="170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14:cNvPr>
                <p14:cNvContentPartPr/>
                <p14:nvPr/>
              </p14:nvContentPartPr>
              <p14:xfrm>
                <a:off x="8568606" y="1323920"/>
                <a:ext cx="180720" cy="289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9606" y="1314920"/>
                  <a:ext cx="19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14:cNvPr>
                <p14:cNvContentPartPr/>
                <p14:nvPr/>
              </p14:nvContentPartPr>
              <p14:xfrm>
                <a:off x="8465646" y="1874000"/>
                <a:ext cx="339120" cy="27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56636" y="1864988"/>
                  <a:ext cx="356779" cy="297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A4CA9-DF85-B682-E873-2256A43ABBCD}"/>
              </a:ext>
            </a:extLst>
          </p:cNvPr>
          <p:cNvGrpSpPr/>
          <p:nvPr/>
        </p:nvGrpSpPr>
        <p:grpSpPr>
          <a:xfrm>
            <a:off x="9675966" y="2391320"/>
            <a:ext cx="437040" cy="662400"/>
            <a:chOff x="9675966" y="2391320"/>
            <a:chExt cx="437040" cy="66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14:cNvPr>
                <p14:cNvContentPartPr/>
                <p14:nvPr/>
              </p14:nvContentPartPr>
              <p14:xfrm>
                <a:off x="9675966" y="2506880"/>
                <a:ext cx="84960" cy="294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66966" y="2497880"/>
                  <a:ext cx="10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14:cNvPr>
                <p14:cNvContentPartPr/>
                <p14:nvPr/>
              </p14:nvContentPartPr>
              <p14:xfrm>
                <a:off x="9764166" y="2894600"/>
                <a:ext cx="310320" cy="159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5156" y="2885600"/>
                  <a:ext cx="3279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14:cNvPr>
                <p14:cNvContentPartPr/>
                <p14:nvPr/>
              </p14:nvContentPartPr>
              <p14:xfrm>
                <a:off x="9942366" y="2391320"/>
                <a:ext cx="170640" cy="22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33366" y="2382306"/>
                  <a:ext cx="188280" cy="2441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14:cNvPr>
              <p14:cNvContentPartPr/>
              <p14:nvPr/>
            </p14:nvContentPartPr>
            <p14:xfrm>
              <a:off x="10401726" y="2912600"/>
              <a:ext cx="148320" cy="178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92726" y="2903600"/>
                <a:ext cx="165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14:cNvPr>
              <p14:cNvContentPartPr/>
              <p14:nvPr/>
            </p14:nvContentPartPr>
            <p14:xfrm>
              <a:off x="8940846" y="1882280"/>
              <a:ext cx="29520" cy="273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1846" y="1873268"/>
                <a:ext cx="47160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14:cNvPr>
              <p14:cNvContentPartPr/>
              <p14:nvPr/>
            </p14:nvContentPartPr>
            <p14:xfrm>
              <a:off x="9112566" y="2671400"/>
              <a:ext cx="283680" cy="419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3566" y="2662400"/>
                <a:ext cx="30132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loud 41">
            <a:extLst>
              <a:ext uri="{FF2B5EF4-FFF2-40B4-BE49-F238E27FC236}">
                <a16:creationId xmlns:a16="http://schemas.microsoft.com/office/drawing/2014/main" id="{831565AA-73B6-D19D-E782-141A03A69914}"/>
              </a:ext>
            </a:extLst>
          </p:cNvPr>
          <p:cNvSpPr/>
          <p:nvPr/>
        </p:nvSpPr>
        <p:spPr>
          <a:xfrm>
            <a:off x="8546363" y="2164536"/>
            <a:ext cx="861846" cy="515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1DF97-30F1-8880-25E8-804724C73EEB}"/>
              </a:ext>
            </a:extLst>
          </p:cNvPr>
          <p:cNvSpPr txBox="1"/>
          <p:nvPr/>
        </p:nvSpPr>
        <p:spPr>
          <a:xfrm>
            <a:off x="9481242" y="616425"/>
            <a:ext cx="24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also want to make sure we don’t congest the work!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34A9C4-B983-FFF5-8711-C4B5088167C6}"/>
              </a:ext>
            </a:extLst>
          </p:cNvPr>
          <p:cNvSpPr txBox="1"/>
          <p:nvPr/>
        </p:nvSpPr>
        <p:spPr>
          <a:xfrm>
            <a:off x="7085321" y="3651300"/>
            <a:ext cx="4791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congested, we want to slow down our sending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not congested, we should try to send more stuff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95816-4045-F2EC-D722-268E006C6B92}"/>
              </a:ext>
            </a:extLst>
          </p:cNvPr>
          <p:cNvSpPr txBox="1"/>
          <p:nvPr/>
        </p:nvSpPr>
        <p:spPr>
          <a:xfrm>
            <a:off x="3115944" y="5766729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From the sender perspective, how could we measure how congested the network is?</a:t>
            </a:r>
          </a:p>
        </p:txBody>
      </p:sp>
    </p:spTree>
    <p:extLst>
      <p:ext uri="{BB962C8B-B14F-4D97-AF65-F5344CB8AC3E}">
        <p14:creationId xmlns:p14="http://schemas.microsoft.com/office/powerpoint/2010/main" val="304489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0EF2C-E0FF-6094-8B6E-03EB34A1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6571"/>
            <a:ext cx="4876800" cy="2671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2E6D2-3297-63DF-1B91-5D0CDA69A729}"/>
              </a:ext>
            </a:extLst>
          </p:cNvPr>
          <p:cNvSpPr txBox="1"/>
          <p:nvPr/>
        </p:nvSpPr>
        <p:spPr>
          <a:xfrm>
            <a:off x="0" y="3897610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sends back amount of available buffer space in the receiver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CEED0-8FDF-E0F5-8C2D-FF7EC380C2C7}"/>
              </a:ext>
            </a:extLst>
          </p:cNvPr>
          <p:cNvSpPr txBox="1"/>
          <p:nvPr/>
        </p:nvSpPr>
        <p:spPr>
          <a:xfrm>
            <a:off x="370189" y="4226736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helps make sure we don’t overwhelm the receiver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977D38A9-A74F-60CA-422D-2F1E8CAE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457200"/>
            <a:ext cx="947848" cy="947848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F6FC2FA1-0723-EFC6-ADFC-EC2840FA4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8816" y="2667000"/>
            <a:ext cx="947848" cy="947848"/>
          </a:xfrm>
          <a:prstGeom prst="rect">
            <a:avLst/>
          </a:prstGeom>
        </p:spPr>
      </p:pic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07AD1C8E-78A5-02F3-1BD8-C462EF6179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1905000"/>
            <a:ext cx="381000" cy="381000"/>
          </a:xfrm>
          <a:prstGeom prst="rect">
            <a:avLst/>
          </a:prstGeom>
        </p:spPr>
      </p:pic>
      <p:pic>
        <p:nvPicPr>
          <p:cNvPr id="23" name="Graphic 22" descr="Wireless router with solid fill">
            <a:extLst>
              <a:ext uri="{FF2B5EF4-FFF2-40B4-BE49-F238E27FC236}">
                <a16:creationId xmlns:a16="http://schemas.microsoft.com/office/drawing/2014/main" id="{54FA23AB-31A3-C156-6E85-B139AF43CF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9248" y="931124"/>
            <a:ext cx="381000" cy="381000"/>
          </a:xfrm>
          <a:prstGeom prst="rect">
            <a:avLst/>
          </a:prstGeom>
        </p:spPr>
      </p:pic>
      <p:pic>
        <p:nvPicPr>
          <p:cNvPr id="25" name="Graphic 24" descr="Wireless router with solid fill">
            <a:extLst>
              <a:ext uri="{FF2B5EF4-FFF2-40B4-BE49-F238E27FC236}">
                <a16:creationId xmlns:a16="http://schemas.microsoft.com/office/drawing/2014/main" id="{E58FEF53-30B1-3A55-5A00-BD0B76A2B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0248" y="1524000"/>
            <a:ext cx="381000" cy="381000"/>
          </a:xfrm>
          <a:prstGeom prst="rect">
            <a:avLst/>
          </a:prstGeom>
        </p:spPr>
      </p:pic>
      <p:pic>
        <p:nvPicPr>
          <p:cNvPr id="26" name="Graphic 25" descr="Wireless router with solid fill">
            <a:extLst>
              <a:ext uri="{FF2B5EF4-FFF2-40B4-BE49-F238E27FC236}">
                <a16:creationId xmlns:a16="http://schemas.microsoft.com/office/drawing/2014/main" id="{80EABD54-0B44-C93C-3D73-653923B69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2819400"/>
            <a:ext cx="381000" cy="381000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EDF19AD-3702-A24F-A915-525ED05B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9649" y="2057400"/>
            <a:ext cx="381000" cy="381000"/>
          </a:xfrm>
          <a:prstGeom prst="rect">
            <a:avLst/>
          </a:prstGeom>
        </p:spPr>
      </p:pic>
      <p:pic>
        <p:nvPicPr>
          <p:cNvPr id="28" name="Graphic 27" descr="Wireless router with solid fill">
            <a:extLst>
              <a:ext uri="{FF2B5EF4-FFF2-40B4-BE49-F238E27FC236}">
                <a16:creationId xmlns:a16="http://schemas.microsoft.com/office/drawing/2014/main" id="{65D5EDFA-87E5-10C3-5DAF-641FDAE6B0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8400" y="2588030"/>
            <a:ext cx="381000" cy="381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D9FFC-AFCC-0376-0366-A6CE1A44B6BB}"/>
              </a:ext>
            </a:extLst>
          </p:cNvPr>
          <p:cNvGrpSpPr/>
          <p:nvPr/>
        </p:nvGrpSpPr>
        <p:grpSpPr>
          <a:xfrm>
            <a:off x="7712166" y="1240760"/>
            <a:ext cx="1092600" cy="912960"/>
            <a:chOff x="7712166" y="1240760"/>
            <a:chExt cx="1092600" cy="9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14:cNvPr>
                <p14:cNvContentPartPr/>
                <p14:nvPr/>
              </p14:nvContentPartPr>
              <p14:xfrm>
                <a:off x="7712166" y="1240760"/>
                <a:ext cx="583200" cy="1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3172" y="1231760"/>
                  <a:ext cx="600829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14:cNvPr>
                <p14:cNvContentPartPr/>
                <p14:nvPr/>
              </p14:nvContentPartPr>
              <p14:xfrm>
                <a:off x="8229486" y="1294760"/>
                <a:ext cx="153000" cy="579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0486" y="1285760"/>
                  <a:ext cx="170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14:cNvPr>
                <p14:cNvContentPartPr/>
                <p14:nvPr/>
              </p14:nvContentPartPr>
              <p14:xfrm>
                <a:off x="8568606" y="1323920"/>
                <a:ext cx="180720" cy="289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9606" y="1314920"/>
                  <a:ext cx="19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14:cNvPr>
                <p14:cNvContentPartPr/>
                <p14:nvPr/>
              </p14:nvContentPartPr>
              <p14:xfrm>
                <a:off x="8465646" y="1874000"/>
                <a:ext cx="339120" cy="27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56636" y="1864988"/>
                  <a:ext cx="356779" cy="297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A4CA9-DF85-B682-E873-2256A43ABBCD}"/>
              </a:ext>
            </a:extLst>
          </p:cNvPr>
          <p:cNvGrpSpPr/>
          <p:nvPr/>
        </p:nvGrpSpPr>
        <p:grpSpPr>
          <a:xfrm>
            <a:off x="9675966" y="2391320"/>
            <a:ext cx="437040" cy="662400"/>
            <a:chOff x="9675966" y="2391320"/>
            <a:chExt cx="437040" cy="66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14:cNvPr>
                <p14:cNvContentPartPr/>
                <p14:nvPr/>
              </p14:nvContentPartPr>
              <p14:xfrm>
                <a:off x="9675966" y="2506880"/>
                <a:ext cx="84960" cy="294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66966" y="2497880"/>
                  <a:ext cx="10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14:cNvPr>
                <p14:cNvContentPartPr/>
                <p14:nvPr/>
              </p14:nvContentPartPr>
              <p14:xfrm>
                <a:off x="9764166" y="2894600"/>
                <a:ext cx="310320" cy="159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5156" y="2885600"/>
                  <a:ext cx="3279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14:cNvPr>
                <p14:cNvContentPartPr/>
                <p14:nvPr/>
              </p14:nvContentPartPr>
              <p14:xfrm>
                <a:off x="9942366" y="2391320"/>
                <a:ext cx="170640" cy="22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33366" y="2382306"/>
                  <a:ext cx="188280" cy="2441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14:cNvPr>
              <p14:cNvContentPartPr/>
              <p14:nvPr/>
            </p14:nvContentPartPr>
            <p14:xfrm>
              <a:off x="10401726" y="2912600"/>
              <a:ext cx="148320" cy="178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92726" y="2903600"/>
                <a:ext cx="165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14:cNvPr>
              <p14:cNvContentPartPr/>
              <p14:nvPr/>
            </p14:nvContentPartPr>
            <p14:xfrm>
              <a:off x="8940846" y="1882280"/>
              <a:ext cx="29520" cy="273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1846" y="1873268"/>
                <a:ext cx="47160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14:cNvPr>
              <p14:cNvContentPartPr/>
              <p14:nvPr/>
            </p14:nvContentPartPr>
            <p14:xfrm>
              <a:off x="9112566" y="2671400"/>
              <a:ext cx="283680" cy="419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3566" y="2662400"/>
                <a:ext cx="30132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loud 41">
            <a:extLst>
              <a:ext uri="{FF2B5EF4-FFF2-40B4-BE49-F238E27FC236}">
                <a16:creationId xmlns:a16="http://schemas.microsoft.com/office/drawing/2014/main" id="{831565AA-73B6-D19D-E782-141A03A69914}"/>
              </a:ext>
            </a:extLst>
          </p:cNvPr>
          <p:cNvSpPr/>
          <p:nvPr/>
        </p:nvSpPr>
        <p:spPr>
          <a:xfrm>
            <a:off x="8546363" y="2164536"/>
            <a:ext cx="861846" cy="515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1DF97-30F1-8880-25E8-804724C73EEB}"/>
              </a:ext>
            </a:extLst>
          </p:cNvPr>
          <p:cNvSpPr txBox="1"/>
          <p:nvPr/>
        </p:nvSpPr>
        <p:spPr>
          <a:xfrm>
            <a:off x="9481242" y="616425"/>
            <a:ext cx="24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also want to make sure we don’t congest the work!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34A9C4-B983-FFF5-8711-C4B5088167C6}"/>
              </a:ext>
            </a:extLst>
          </p:cNvPr>
          <p:cNvSpPr txBox="1"/>
          <p:nvPr/>
        </p:nvSpPr>
        <p:spPr>
          <a:xfrm>
            <a:off x="7085321" y="3651300"/>
            <a:ext cx="4791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congested, we want to slow down our sending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not congested, we should try to send more stuff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AF006-BEBE-D530-6A6F-7591D1520A88}"/>
              </a:ext>
            </a:extLst>
          </p:cNvPr>
          <p:cNvSpPr txBox="1"/>
          <p:nvPr/>
        </p:nvSpPr>
        <p:spPr>
          <a:xfrm>
            <a:off x="1634981" y="5466842"/>
            <a:ext cx="507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-See how many dropped packets we are getting</a:t>
            </a:r>
          </a:p>
          <a:p>
            <a:r>
              <a:rPr lang="en-US" dirty="0"/>
              <a:t>-Amount of duplicate ACKs received</a:t>
            </a:r>
          </a:p>
          <a:p>
            <a:r>
              <a:rPr lang="en-US" dirty="0"/>
              <a:t>-Amount of </a:t>
            </a:r>
            <a:r>
              <a:rPr lang="en-US" dirty="0" err="1"/>
              <a:t>UnAcked</a:t>
            </a:r>
            <a:r>
              <a:rPr lang="en-US" dirty="0"/>
              <a:t> packets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12430-5D37-4C39-77F7-5B1B1E5CE1C3}"/>
              </a:ext>
            </a:extLst>
          </p:cNvPr>
          <p:cNvSpPr txBox="1"/>
          <p:nvPr/>
        </p:nvSpPr>
        <p:spPr>
          <a:xfrm>
            <a:off x="1524000" y="518160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ways we could measure how congested the network is</a:t>
            </a:r>
          </a:p>
        </p:txBody>
      </p:sp>
    </p:spTree>
    <p:extLst>
      <p:ext uri="{BB962C8B-B14F-4D97-AF65-F5344CB8AC3E}">
        <p14:creationId xmlns:p14="http://schemas.microsoft.com/office/powerpoint/2010/main" val="270339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977D38A9-A74F-60CA-422D-2F1E8CAE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0" y="457200"/>
            <a:ext cx="947848" cy="947848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F6FC2FA1-0723-EFC6-ADFC-EC2840FA4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8816" y="2667000"/>
            <a:ext cx="947848" cy="947848"/>
          </a:xfrm>
          <a:prstGeom prst="rect">
            <a:avLst/>
          </a:prstGeom>
        </p:spPr>
      </p:pic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07AD1C8E-78A5-02F3-1BD8-C462EF6179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7200" y="1905000"/>
            <a:ext cx="381000" cy="381000"/>
          </a:xfrm>
          <a:prstGeom prst="rect">
            <a:avLst/>
          </a:prstGeom>
        </p:spPr>
      </p:pic>
      <p:pic>
        <p:nvPicPr>
          <p:cNvPr id="23" name="Graphic 22" descr="Wireless router with solid fill">
            <a:extLst>
              <a:ext uri="{FF2B5EF4-FFF2-40B4-BE49-F238E27FC236}">
                <a16:creationId xmlns:a16="http://schemas.microsoft.com/office/drawing/2014/main" id="{54FA23AB-31A3-C156-6E85-B139AF43C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9248" y="931124"/>
            <a:ext cx="381000" cy="381000"/>
          </a:xfrm>
          <a:prstGeom prst="rect">
            <a:avLst/>
          </a:prstGeom>
        </p:spPr>
      </p:pic>
      <p:pic>
        <p:nvPicPr>
          <p:cNvPr id="25" name="Graphic 24" descr="Wireless router with solid fill">
            <a:extLst>
              <a:ext uri="{FF2B5EF4-FFF2-40B4-BE49-F238E27FC236}">
                <a16:creationId xmlns:a16="http://schemas.microsoft.com/office/drawing/2014/main" id="{E58FEF53-30B1-3A55-5A00-BD0B76A2B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0248" y="1524000"/>
            <a:ext cx="381000" cy="381000"/>
          </a:xfrm>
          <a:prstGeom prst="rect">
            <a:avLst/>
          </a:prstGeom>
        </p:spPr>
      </p:pic>
      <p:pic>
        <p:nvPicPr>
          <p:cNvPr id="26" name="Graphic 25" descr="Wireless router with solid fill">
            <a:extLst>
              <a:ext uri="{FF2B5EF4-FFF2-40B4-BE49-F238E27FC236}">
                <a16:creationId xmlns:a16="http://schemas.microsoft.com/office/drawing/2014/main" id="{80EABD54-0B44-C93C-3D73-653923B69A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2600" y="2819400"/>
            <a:ext cx="381000" cy="381000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EDF19AD-3702-A24F-A915-525ED05B40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9649" y="2057400"/>
            <a:ext cx="381000" cy="381000"/>
          </a:xfrm>
          <a:prstGeom prst="rect">
            <a:avLst/>
          </a:prstGeom>
        </p:spPr>
      </p:pic>
      <p:pic>
        <p:nvPicPr>
          <p:cNvPr id="28" name="Graphic 27" descr="Wireless router with solid fill">
            <a:extLst>
              <a:ext uri="{FF2B5EF4-FFF2-40B4-BE49-F238E27FC236}">
                <a16:creationId xmlns:a16="http://schemas.microsoft.com/office/drawing/2014/main" id="{65D5EDFA-87E5-10C3-5DAF-641FDAE6B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8400" y="2588030"/>
            <a:ext cx="381000" cy="381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D9FFC-AFCC-0376-0366-A6CE1A44B6BB}"/>
              </a:ext>
            </a:extLst>
          </p:cNvPr>
          <p:cNvGrpSpPr/>
          <p:nvPr/>
        </p:nvGrpSpPr>
        <p:grpSpPr>
          <a:xfrm>
            <a:off x="7712166" y="1240760"/>
            <a:ext cx="1092600" cy="912960"/>
            <a:chOff x="7712166" y="1240760"/>
            <a:chExt cx="1092600" cy="9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14:cNvPr>
                <p14:cNvContentPartPr/>
                <p14:nvPr/>
              </p14:nvContentPartPr>
              <p14:xfrm>
                <a:off x="7712166" y="1240760"/>
                <a:ext cx="583200" cy="1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3172" y="1231760"/>
                  <a:ext cx="600829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14:cNvPr>
                <p14:cNvContentPartPr/>
                <p14:nvPr/>
              </p14:nvContentPartPr>
              <p14:xfrm>
                <a:off x="8229486" y="1294760"/>
                <a:ext cx="153000" cy="579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20486" y="1285760"/>
                  <a:ext cx="170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14:cNvPr>
                <p14:cNvContentPartPr/>
                <p14:nvPr/>
              </p14:nvContentPartPr>
              <p14:xfrm>
                <a:off x="8568606" y="1323920"/>
                <a:ext cx="180720" cy="289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59606" y="1314920"/>
                  <a:ext cx="19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14:cNvPr>
                <p14:cNvContentPartPr/>
                <p14:nvPr/>
              </p14:nvContentPartPr>
              <p14:xfrm>
                <a:off x="8465646" y="1874000"/>
                <a:ext cx="339120" cy="27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56636" y="1864988"/>
                  <a:ext cx="356779" cy="297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A4CA9-DF85-B682-E873-2256A43ABBCD}"/>
              </a:ext>
            </a:extLst>
          </p:cNvPr>
          <p:cNvGrpSpPr/>
          <p:nvPr/>
        </p:nvGrpSpPr>
        <p:grpSpPr>
          <a:xfrm>
            <a:off x="9675966" y="2391320"/>
            <a:ext cx="437040" cy="662400"/>
            <a:chOff x="9675966" y="2391320"/>
            <a:chExt cx="437040" cy="66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14:cNvPr>
                <p14:cNvContentPartPr/>
                <p14:nvPr/>
              </p14:nvContentPartPr>
              <p14:xfrm>
                <a:off x="9675966" y="2506880"/>
                <a:ext cx="84960" cy="294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66966" y="2497880"/>
                  <a:ext cx="10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14:cNvPr>
                <p14:cNvContentPartPr/>
                <p14:nvPr/>
              </p14:nvContentPartPr>
              <p14:xfrm>
                <a:off x="9764166" y="2894600"/>
                <a:ext cx="310320" cy="159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55156" y="2885600"/>
                  <a:ext cx="3279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14:cNvPr>
                <p14:cNvContentPartPr/>
                <p14:nvPr/>
              </p14:nvContentPartPr>
              <p14:xfrm>
                <a:off x="9942366" y="2391320"/>
                <a:ext cx="170640" cy="22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33366" y="2382306"/>
                  <a:ext cx="188280" cy="2441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14:cNvPr>
              <p14:cNvContentPartPr/>
              <p14:nvPr/>
            </p14:nvContentPartPr>
            <p14:xfrm>
              <a:off x="10401726" y="2912600"/>
              <a:ext cx="148320" cy="178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92726" y="2903600"/>
                <a:ext cx="165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14:cNvPr>
              <p14:cNvContentPartPr/>
              <p14:nvPr/>
            </p14:nvContentPartPr>
            <p14:xfrm>
              <a:off x="8940846" y="1882280"/>
              <a:ext cx="29520" cy="273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31846" y="1873268"/>
                <a:ext cx="47160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14:cNvPr>
              <p14:cNvContentPartPr/>
              <p14:nvPr/>
            </p14:nvContentPartPr>
            <p14:xfrm>
              <a:off x="9112566" y="2671400"/>
              <a:ext cx="283680" cy="419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03566" y="2662400"/>
                <a:ext cx="30132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loud 41">
            <a:extLst>
              <a:ext uri="{FF2B5EF4-FFF2-40B4-BE49-F238E27FC236}">
                <a16:creationId xmlns:a16="http://schemas.microsoft.com/office/drawing/2014/main" id="{831565AA-73B6-D19D-E782-141A03A69914}"/>
              </a:ext>
            </a:extLst>
          </p:cNvPr>
          <p:cNvSpPr/>
          <p:nvPr/>
        </p:nvSpPr>
        <p:spPr>
          <a:xfrm>
            <a:off x="8546363" y="2164536"/>
            <a:ext cx="861846" cy="515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1DF97-30F1-8880-25E8-804724C73EEB}"/>
              </a:ext>
            </a:extLst>
          </p:cNvPr>
          <p:cNvSpPr txBox="1"/>
          <p:nvPr/>
        </p:nvSpPr>
        <p:spPr>
          <a:xfrm>
            <a:off x="9481242" y="616425"/>
            <a:ext cx="24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also want to make sure we don’t congest the work!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64622" y="169761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is </a:t>
            </a:r>
            <a:r>
              <a:rPr lang="en-US" b="1" dirty="0"/>
              <a:t>self-clocking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3587B-851D-33E8-8797-A969AA4C4351}"/>
              </a:ext>
            </a:extLst>
          </p:cNvPr>
          <p:cNvSpPr txBox="1"/>
          <p:nvPr/>
        </p:nvSpPr>
        <p:spPr>
          <a:xfrm>
            <a:off x="254924" y="27672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sender also has a </a:t>
            </a:r>
            <a:r>
              <a:rPr lang="en-US" b="1" dirty="0"/>
              <a:t>congestion window</a:t>
            </a:r>
            <a:r>
              <a:rPr lang="en-US" dirty="0"/>
              <a:t>, which controls the amount of </a:t>
            </a:r>
            <a:r>
              <a:rPr lang="en-US" dirty="0" err="1"/>
              <a:t>unAck’d</a:t>
            </a:r>
            <a:r>
              <a:rPr lang="en-US" dirty="0"/>
              <a:t> that can be sent out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34313-10AB-40DC-60D9-142D4F6B2C2D}"/>
              </a:ext>
            </a:extLst>
          </p:cNvPr>
          <p:cNvSpPr txBox="1"/>
          <p:nvPr/>
        </p:nvSpPr>
        <p:spPr>
          <a:xfrm>
            <a:off x="304800" y="3913084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amount of unacknowledged data at a sender may not exceed the </a:t>
            </a:r>
            <a:r>
              <a:rPr lang="en-US" i="1" dirty="0"/>
              <a:t>minimum</a:t>
            </a:r>
            <a:r>
              <a:rPr lang="en-US" dirty="0"/>
              <a:t> of the congestion window and receiving window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BDA99-CB5F-B37F-07F7-555FDF3FA1A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25582" y="5428483"/>
            <a:ext cx="79914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5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977D38A9-A74F-60CA-422D-2F1E8CAE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0" y="457200"/>
            <a:ext cx="947848" cy="947848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F6FC2FA1-0723-EFC6-ADFC-EC2840FA4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8816" y="2667000"/>
            <a:ext cx="947848" cy="947848"/>
          </a:xfrm>
          <a:prstGeom prst="rect">
            <a:avLst/>
          </a:prstGeom>
        </p:spPr>
      </p:pic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07AD1C8E-78A5-02F3-1BD8-C462EF6179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7200" y="1905000"/>
            <a:ext cx="381000" cy="381000"/>
          </a:xfrm>
          <a:prstGeom prst="rect">
            <a:avLst/>
          </a:prstGeom>
        </p:spPr>
      </p:pic>
      <p:pic>
        <p:nvPicPr>
          <p:cNvPr id="23" name="Graphic 22" descr="Wireless router with solid fill">
            <a:extLst>
              <a:ext uri="{FF2B5EF4-FFF2-40B4-BE49-F238E27FC236}">
                <a16:creationId xmlns:a16="http://schemas.microsoft.com/office/drawing/2014/main" id="{54FA23AB-31A3-C156-6E85-B139AF43C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9248" y="931124"/>
            <a:ext cx="381000" cy="381000"/>
          </a:xfrm>
          <a:prstGeom prst="rect">
            <a:avLst/>
          </a:prstGeom>
        </p:spPr>
      </p:pic>
      <p:pic>
        <p:nvPicPr>
          <p:cNvPr id="25" name="Graphic 24" descr="Wireless router with solid fill">
            <a:extLst>
              <a:ext uri="{FF2B5EF4-FFF2-40B4-BE49-F238E27FC236}">
                <a16:creationId xmlns:a16="http://schemas.microsoft.com/office/drawing/2014/main" id="{E58FEF53-30B1-3A55-5A00-BD0B76A2B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0248" y="1524000"/>
            <a:ext cx="381000" cy="381000"/>
          </a:xfrm>
          <a:prstGeom prst="rect">
            <a:avLst/>
          </a:prstGeom>
        </p:spPr>
      </p:pic>
      <p:pic>
        <p:nvPicPr>
          <p:cNvPr id="26" name="Graphic 25" descr="Wireless router with solid fill">
            <a:extLst>
              <a:ext uri="{FF2B5EF4-FFF2-40B4-BE49-F238E27FC236}">
                <a16:creationId xmlns:a16="http://schemas.microsoft.com/office/drawing/2014/main" id="{80EABD54-0B44-C93C-3D73-653923B69A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2600" y="2819400"/>
            <a:ext cx="381000" cy="381000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EDF19AD-3702-A24F-A915-525ED05B40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9649" y="2057400"/>
            <a:ext cx="381000" cy="381000"/>
          </a:xfrm>
          <a:prstGeom prst="rect">
            <a:avLst/>
          </a:prstGeom>
        </p:spPr>
      </p:pic>
      <p:pic>
        <p:nvPicPr>
          <p:cNvPr id="28" name="Graphic 27" descr="Wireless router with solid fill">
            <a:extLst>
              <a:ext uri="{FF2B5EF4-FFF2-40B4-BE49-F238E27FC236}">
                <a16:creationId xmlns:a16="http://schemas.microsoft.com/office/drawing/2014/main" id="{65D5EDFA-87E5-10C3-5DAF-641FDAE6B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8400" y="2588030"/>
            <a:ext cx="381000" cy="381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D9FFC-AFCC-0376-0366-A6CE1A44B6BB}"/>
              </a:ext>
            </a:extLst>
          </p:cNvPr>
          <p:cNvGrpSpPr/>
          <p:nvPr/>
        </p:nvGrpSpPr>
        <p:grpSpPr>
          <a:xfrm>
            <a:off x="7712166" y="1240760"/>
            <a:ext cx="1092600" cy="912960"/>
            <a:chOff x="7712166" y="1240760"/>
            <a:chExt cx="1092600" cy="9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14:cNvPr>
                <p14:cNvContentPartPr/>
                <p14:nvPr/>
              </p14:nvContentPartPr>
              <p14:xfrm>
                <a:off x="7712166" y="1240760"/>
                <a:ext cx="583200" cy="1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3172" y="1231760"/>
                  <a:ext cx="600829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14:cNvPr>
                <p14:cNvContentPartPr/>
                <p14:nvPr/>
              </p14:nvContentPartPr>
              <p14:xfrm>
                <a:off x="8229486" y="1294760"/>
                <a:ext cx="153000" cy="579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20486" y="1285760"/>
                  <a:ext cx="170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14:cNvPr>
                <p14:cNvContentPartPr/>
                <p14:nvPr/>
              </p14:nvContentPartPr>
              <p14:xfrm>
                <a:off x="8568606" y="1323920"/>
                <a:ext cx="180720" cy="289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59606" y="1314920"/>
                  <a:ext cx="19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14:cNvPr>
                <p14:cNvContentPartPr/>
                <p14:nvPr/>
              </p14:nvContentPartPr>
              <p14:xfrm>
                <a:off x="8465646" y="1874000"/>
                <a:ext cx="339120" cy="27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56636" y="1864988"/>
                  <a:ext cx="356779" cy="297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A4CA9-DF85-B682-E873-2256A43ABBCD}"/>
              </a:ext>
            </a:extLst>
          </p:cNvPr>
          <p:cNvGrpSpPr/>
          <p:nvPr/>
        </p:nvGrpSpPr>
        <p:grpSpPr>
          <a:xfrm>
            <a:off x="9675966" y="2391320"/>
            <a:ext cx="437040" cy="662400"/>
            <a:chOff x="9675966" y="2391320"/>
            <a:chExt cx="437040" cy="66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14:cNvPr>
                <p14:cNvContentPartPr/>
                <p14:nvPr/>
              </p14:nvContentPartPr>
              <p14:xfrm>
                <a:off x="9675966" y="2506880"/>
                <a:ext cx="84960" cy="294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66966" y="2497880"/>
                  <a:ext cx="10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14:cNvPr>
                <p14:cNvContentPartPr/>
                <p14:nvPr/>
              </p14:nvContentPartPr>
              <p14:xfrm>
                <a:off x="9764166" y="2894600"/>
                <a:ext cx="310320" cy="159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55156" y="2885600"/>
                  <a:ext cx="3279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14:cNvPr>
                <p14:cNvContentPartPr/>
                <p14:nvPr/>
              </p14:nvContentPartPr>
              <p14:xfrm>
                <a:off x="9942366" y="2391320"/>
                <a:ext cx="170640" cy="22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33366" y="2382306"/>
                  <a:ext cx="188280" cy="2441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14:cNvPr>
              <p14:cNvContentPartPr/>
              <p14:nvPr/>
            </p14:nvContentPartPr>
            <p14:xfrm>
              <a:off x="10401726" y="2912600"/>
              <a:ext cx="148320" cy="178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92726" y="2903600"/>
                <a:ext cx="165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14:cNvPr>
              <p14:cNvContentPartPr/>
              <p14:nvPr/>
            </p14:nvContentPartPr>
            <p14:xfrm>
              <a:off x="8940846" y="1882280"/>
              <a:ext cx="29520" cy="273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31846" y="1873268"/>
                <a:ext cx="47160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14:cNvPr>
              <p14:cNvContentPartPr/>
              <p14:nvPr/>
            </p14:nvContentPartPr>
            <p14:xfrm>
              <a:off x="9112566" y="2671400"/>
              <a:ext cx="283680" cy="419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03566" y="2662400"/>
                <a:ext cx="30132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loud 41">
            <a:extLst>
              <a:ext uri="{FF2B5EF4-FFF2-40B4-BE49-F238E27FC236}">
                <a16:creationId xmlns:a16="http://schemas.microsoft.com/office/drawing/2014/main" id="{831565AA-73B6-D19D-E782-141A03A69914}"/>
              </a:ext>
            </a:extLst>
          </p:cNvPr>
          <p:cNvSpPr/>
          <p:nvPr/>
        </p:nvSpPr>
        <p:spPr>
          <a:xfrm>
            <a:off x="8546363" y="2164536"/>
            <a:ext cx="861846" cy="515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1DF97-30F1-8880-25E8-804724C73EEB}"/>
              </a:ext>
            </a:extLst>
          </p:cNvPr>
          <p:cNvSpPr txBox="1"/>
          <p:nvPr/>
        </p:nvSpPr>
        <p:spPr>
          <a:xfrm>
            <a:off x="9481242" y="616425"/>
            <a:ext cx="24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also want to make sure we don’t congest the work!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64622" y="169761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is </a:t>
            </a:r>
            <a:r>
              <a:rPr lang="en-US" b="1" dirty="0"/>
              <a:t>self-clocking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3587B-851D-33E8-8797-A969AA4C4351}"/>
              </a:ext>
            </a:extLst>
          </p:cNvPr>
          <p:cNvSpPr txBox="1"/>
          <p:nvPr/>
        </p:nvSpPr>
        <p:spPr>
          <a:xfrm>
            <a:off x="254924" y="27672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sender also has a </a:t>
            </a:r>
            <a:r>
              <a:rPr lang="en-US" b="1" dirty="0"/>
              <a:t>congestion window</a:t>
            </a:r>
            <a:r>
              <a:rPr lang="en-US" dirty="0"/>
              <a:t>, which controls the amount of </a:t>
            </a:r>
            <a:r>
              <a:rPr lang="en-US" dirty="0" err="1"/>
              <a:t>unAck’d</a:t>
            </a:r>
            <a:r>
              <a:rPr lang="en-US" dirty="0"/>
              <a:t> that can be sent out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62283-A746-0483-C619-B5C2584F4E2A}"/>
              </a:ext>
            </a:extLst>
          </p:cNvPr>
          <p:cNvSpPr txBox="1"/>
          <p:nvPr/>
        </p:nvSpPr>
        <p:spPr>
          <a:xfrm>
            <a:off x="457200" y="4038600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TCP notices a </a:t>
            </a:r>
            <a:r>
              <a:rPr lang="en-US" b="1" dirty="0"/>
              <a:t>loss event, </a:t>
            </a:r>
            <a:r>
              <a:rPr lang="en-US" dirty="0"/>
              <a:t>it will slow down the sending rate </a:t>
            </a:r>
          </a:p>
        </p:txBody>
      </p:sp>
    </p:spTree>
    <p:extLst>
      <p:ext uri="{BB962C8B-B14F-4D97-AF65-F5344CB8AC3E}">
        <p14:creationId xmlns:p14="http://schemas.microsoft.com/office/powerpoint/2010/main" val="409501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53538" y="15240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Algorithm to prevent network congestion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0E5C-204F-F771-BE04-92952646A2C9}"/>
              </a:ext>
            </a:extLst>
          </p:cNvPr>
          <p:cNvSpPr txBox="1"/>
          <p:nvPr/>
        </p:nvSpPr>
        <p:spPr>
          <a:xfrm>
            <a:off x="381000" y="2151554"/>
            <a:ext cx="2781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recovery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AD89DC-75CA-DF9F-56E8-1E85C5EE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57" y="522030"/>
            <a:ext cx="4181475" cy="5629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D573E3-F5E1-A33D-5C68-47DA0933FA21}"/>
              </a:ext>
            </a:extLst>
          </p:cNvPr>
          <p:cNvSpPr txBox="1"/>
          <p:nvPr/>
        </p:nvSpPr>
        <p:spPr>
          <a:xfrm>
            <a:off x="4003242" y="5029200"/>
            <a:ext cx="2597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sending slow, but exponentially grows up to a </a:t>
            </a:r>
            <a:r>
              <a:rPr lang="en-US" i="1" dirty="0"/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79562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53538" y="15240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Algorithm to prevent network congestion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0E5C-204F-F771-BE04-92952646A2C9}"/>
              </a:ext>
            </a:extLst>
          </p:cNvPr>
          <p:cNvSpPr txBox="1"/>
          <p:nvPr/>
        </p:nvSpPr>
        <p:spPr>
          <a:xfrm>
            <a:off x="381000" y="2151554"/>
            <a:ext cx="29738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recovery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AD89DC-75CA-DF9F-56E8-1E85C5EE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57" y="522030"/>
            <a:ext cx="4181475" cy="5629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489D73-91C6-0096-2178-F6DDE376333F}"/>
              </a:ext>
            </a:extLst>
          </p:cNvPr>
          <p:cNvSpPr txBox="1"/>
          <p:nvPr/>
        </p:nvSpPr>
        <p:spPr>
          <a:xfrm>
            <a:off x="3390913" y="5257800"/>
            <a:ext cx="371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Linearly increase congestion window for each ACK received </a:t>
            </a:r>
          </a:p>
        </p:txBody>
      </p:sp>
    </p:spTree>
    <p:extLst>
      <p:ext uri="{BB962C8B-B14F-4D97-AF65-F5344CB8AC3E}">
        <p14:creationId xmlns:p14="http://schemas.microsoft.com/office/powerpoint/2010/main" val="169416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5723</TotalTime>
  <Words>663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44</cp:revision>
  <dcterms:created xsi:type="dcterms:W3CDTF">2022-08-21T16:55:59Z</dcterms:created>
  <dcterms:modified xsi:type="dcterms:W3CDTF">2022-10-07T17:48:46Z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