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9" r:id="rId25"/>
    <p:sldId id="373" r:id="rId26"/>
    <p:sldId id="374" r:id="rId27"/>
    <p:sldId id="375" r:id="rId28"/>
    <p:sldId id="376" r:id="rId29"/>
    <p:sldId id="377" r:id="rId30"/>
    <p:sldId id="378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389" r:id="rId41"/>
    <p:sldId id="390" r:id="rId42"/>
    <p:sldId id="391" r:id="rId43"/>
    <p:sldId id="393" r:id="rId44"/>
    <p:sldId id="392" r:id="rId4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6517" autoAdjust="0"/>
  </p:normalViewPr>
  <p:slideViewPr>
    <p:cSldViewPr>
      <p:cViewPr varScale="1">
        <p:scale>
          <a:sx n="114" d="100"/>
          <a:sy n="114" d="100"/>
        </p:scale>
        <p:origin x="25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07:38:53.5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1630 24575,'3'1'0,"0"-1"0,0 1 0,0 0 0,0 0 0,0 0 0,0 0 0,-1 0 0,1 1 0,0-1 0,-1 1 0,1 0 0,-1 0 0,0 0 0,1 0 0,-1 0 0,3 5 0,32 45 0,-30-40 0,32 62 0,-34-59 0,2-1 0,0 0 0,0 0 0,2-1 0,0 0 0,0 0 0,1-1 0,14 13 0,-20-22 0,0-1 0,0 1 0,0-1 0,0-1 0,0 1 0,1-1 0,-1 1 0,0-1 0,1 0 0,-1-1 0,1 1 0,-1-1 0,1 0 0,0 0 0,-1 0 0,1-1 0,-1 0 0,1 1 0,-1-2 0,7-1 0,7-4 0,0 0 0,0-1 0,26-17 0,321-239 0,-111 73 0,-66 69-145,283-135-1,227-48-144,-439 202 290,1168-487 0,-1344 554-1269,-20 10-5072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07:38:53.5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1630 24575,'3'1'0,"0"-1"0,0 1 0,0 0 0,0 0 0,0 0 0,0 0 0,-1 0 0,1 1 0,0-1 0,-1 1 0,1 0 0,-1 0 0,0 0 0,1 0 0,-1 0 0,3 5 0,32 45 0,-30-40 0,32 62 0,-34-59 0,2-1 0,0 0 0,0 0 0,2-1 0,0 0 0,0 0 0,1-1 0,14 13 0,-20-22 0,0-1 0,0 1 0,0-1 0,0-1 0,0 1 0,1-1 0,-1 1 0,0-1 0,1 0 0,-1-1 0,1 1 0,-1-1 0,1 0 0,0 0 0,-1 0 0,1-1 0,-1 0 0,1 1 0,-1-2 0,7-1 0,7-4 0,0 0 0,0-1 0,26-17 0,321-239 0,-111 73 0,-66 69-145,283-135-1,227-48-144,-439 202 290,1168-487 0,-1344 554-1269,-20 10-5072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07:38:53.5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1630 24575,'3'1'0,"0"-1"0,0 1 0,0 0 0,0 0 0,0 0 0,0 0 0,-1 0 0,1 1 0,0-1 0,-1 1 0,1 0 0,-1 0 0,0 0 0,1 0 0,-1 0 0,3 5 0,32 45 0,-30-40 0,32 62 0,-34-59 0,2-1 0,0 0 0,0 0 0,2-1 0,0 0 0,0 0 0,1-1 0,14 13 0,-20-22 0,0-1 0,0 1 0,0-1 0,0-1 0,0 1 0,1-1 0,-1 1 0,0-1 0,1 0 0,-1-1 0,1 1 0,-1-1 0,1 0 0,0 0 0,-1 0 0,1-1 0,-1 0 0,1 1 0,-1-2 0,7-1 0,7-4 0,0 0 0,0-1 0,26-17 0,321-239 0,-111 73 0,-66 69-145,283-135-1,227-48-144,-439 202 290,1168-487 0,-1344 554-1269,-20 10-5072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07:38:53.5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1630 24575,'3'1'0,"0"-1"0,0 1 0,0 0 0,0 0 0,0 0 0,0 0 0,-1 0 0,1 1 0,0-1 0,-1 1 0,1 0 0,-1 0 0,0 0 0,1 0 0,-1 0 0,3 5 0,32 45 0,-30-40 0,32 62 0,-34-59 0,2-1 0,0 0 0,0 0 0,2-1 0,0 0 0,0 0 0,1-1 0,14 13 0,-20-22 0,0-1 0,0 1 0,0-1 0,0-1 0,0 1 0,1-1 0,-1 1 0,0-1 0,1 0 0,-1-1 0,1 1 0,-1-1 0,1 0 0,0 0 0,-1 0 0,1-1 0,-1 0 0,1 1 0,-1-2 0,7-1 0,7-4 0,0 0 0,0-1 0,26-17 0,321-239 0,-111 73 0,-66 69-145,283-135-1,227-48-144,-439 202 290,1168-487 0,-1344 554-1269,-20 10-5072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07:38:53.5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1630 24575,'3'1'0,"0"-1"0,0 1 0,0 0 0,0 0 0,0 0 0,0 0 0,-1 0 0,1 1 0,0-1 0,-1 1 0,1 0 0,-1 0 0,0 0 0,1 0 0,-1 0 0,3 5 0,32 45 0,-30-40 0,32 62 0,-34-59 0,2-1 0,0 0 0,0 0 0,2-1 0,0 0 0,0 0 0,1-1 0,14 13 0,-20-22 0,0-1 0,0 1 0,0-1 0,0-1 0,0 1 0,1-1 0,-1 1 0,0-1 0,1 0 0,-1-1 0,1 1 0,-1-1 0,1 0 0,0 0 0,-1 0 0,1-1 0,-1 0 0,1 1 0,-1-2 0,7-1 0,7-4 0,0 0 0,0-1 0,26-17 0,321-239 0,-111 73 0,-66 69-145,283-135-1,227-48-144,-439 202 290,1168-487 0,-1344 554-1269,-20 10-5072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07:56:00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24575,'24'1'0,"-1"1"0,0 1 0,1 1 0,-1 1 0,40 15 0,110 56 0,-50-20 0,304 112 0,12-34 0,-380-117 0,-1 3 0,-1 2 0,82 45 0,-70-32 0,193 78 0,39 19 0,-245-104-37,-18-10-627,47 31 0,-64-35-6162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07:56:12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Searching </a:t>
            </a:r>
            <a:r>
              <a:rPr lang="en-US" sz="2400">
                <a:latin typeface="Calibri"/>
                <a:cs typeface="Calibri"/>
              </a:rPr>
              <a:t>(Binary Search)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3167698"/>
            <a:ext cx="75361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less than the middle, discard the “right section” of the array</a:t>
            </a: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839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3167698"/>
            <a:ext cx="75361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less than the middle, discard the “right section” of the array</a:t>
            </a: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C94575-55FB-4DF3-025A-4DB58BDDC83A}"/>
              </a:ext>
            </a:extLst>
          </p:cNvPr>
          <p:cNvSpPr txBox="1"/>
          <p:nvPr/>
        </p:nvSpPr>
        <p:spPr>
          <a:xfrm>
            <a:off x="684410" y="5672271"/>
            <a:ext cx="10886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will define two pointers,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sz="2000" dirty="0"/>
              <a:t> 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sz="2000" dirty="0"/>
              <a:t> that point to the possible bounds of the target value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491734" y="15608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11328544" y="15608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499353" y="194701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11261206" y="19081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754526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3167698"/>
            <a:ext cx="75361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target value is greater than the middle, discard the “left section” of the array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less than the middle, discard the “right section” of the array</a:t>
            </a: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C94575-55FB-4DF3-025A-4DB58BDDC83A}"/>
              </a:ext>
            </a:extLst>
          </p:cNvPr>
          <p:cNvSpPr txBox="1"/>
          <p:nvPr/>
        </p:nvSpPr>
        <p:spPr>
          <a:xfrm>
            <a:off x="684410" y="5672271"/>
            <a:ext cx="10886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will define two pointers,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sz="2000" dirty="0"/>
              <a:t> 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sz="2000" dirty="0"/>
              <a:t> that point to the possible bounds of the target value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491734" y="15608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11328544" y="15608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499353" y="194701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11261206" y="19081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2849029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256283"/>
              </p:ext>
            </p:extLst>
          </p:nvPr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less than the middle, discard the “right section” of the array </a:t>
            </a:r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(move the high pointer)</a:t>
            </a:r>
            <a:endParaRPr lang="en-US" sz="2000" dirty="0">
              <a:highlight>
                <a:srgbClr val="FFFFFF"/>
              </a:highlight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6816333" y="1526478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11328544" y="15608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6823952" y="191265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11261206" y="19081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43BEAA-522E-EFBF-7C0D-B4371FE107EE}"/>
              </a:ext>
            </a:extLst>
          </p:cNvPr>
          <p:cNvSpPr txBox="1"/>
          <p:nvPr/>
        </p:nvSpPr>
        <p:spPr>
          <a:xfrm>
            <a:off x="381000" y="5100319"/>
            <a:ext cx="1021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we know the array is sorted, and the target value is greater than our mid point, then we know the target value must be located somewhere to the right.</a:t>
            </a:r>
          </a:p>
          <a:p>
            <a:endParaRPr lang="en-US" dirty="0"/>
          </a:p>
          <a:p>
            <a:r>
              <a:rPr lang="en-US" dirty="0"/>
              <a:t>We can eliminate half of the array!!!</a:t>
            </a:r>
          </a:p>
        </p:txBody>
      </p:sp>
    </p:spTree>
    <p:extLst>
      <p:ext uri="{BB962C8B-B14F-4D97-AF65-F5344CB8AC3E}">
        <p14:creationId xmlns:p14="http://schemas.microsoft.com/office/powerpoint/2010/main" val="82580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less than the middle, discard the “right section” of the array </a:t>
            </a:r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(move the high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highlight>
                <a:srgbClr val="FFFFFF"/>
              </a:highlight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6816333" y="1526478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11328544" y="15608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6823952" y="191265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11261206" y="19081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9DEE26-8A10-C9D5-94BC-98899365E63E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49634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58556"/>
              </p:ext>
            </p:extLst>
          </p:nvPr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less than the middle, discard the “right section” of the array </a:t>
            </a:r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(move the high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highlight>
                <a:srgbClr val="FFFFFF"/>
              </a:highlight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6816333" y="1526478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11328544" y="15608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6823952" y="191265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11261206" y="19081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54909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highlight>
                <a:srgbClr val="FFFFFF"/>
              </a:highlight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6816333" y="1526478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11328544" y="15608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6823952" y="191265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11261206" y="19081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30976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204707"/>
              </p:ext>
            </p:extLst>
          </p:nvPr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highlight>
                <a:srgbClr val="FFFFFF"/>
              </a:highlight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6816333" y="1526478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7654532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6823952" y="191265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587194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29297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065563"/>
              </p:ext>
            </p:extLst>
          </p:nvPr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6816333" y="1526478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7654532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6823952" y="191265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587194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04733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6816333" y="1526478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7654532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6823952" y="191265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587194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6417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533400" y="1524000"/>
            <a:ext cx="594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 12 due </a:t>
            </a:r>
            <a:r>
              <a:rPr lang="en-US" sz="2800" b="1" dirty="0"/>
              <a:t>tomorrow</a:t>
            </a:r>
            <a:r>
              <a:rPr lang="en-US" sz="2800" dirty="0"/>
              <a:t> @11:59 PM</a:t>
            </a:r>
          </a:p>
          <a:p>
            <a:endParaRPr lang="en-US" sz="2800" dirty="0"/>
          </a:p>
          <a:p>
            <a:r>
              <a:rPr lang="en-US" sz="2800" dirty="0"/>
              <a:t>Program 5 due Sunday May 7</a:t>
            </a:r>
            <a:r>
              <a:rPr lang="en-US" sz="2800" baseline="30000" dirty="0"/>
              <a:t>th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Lab 13 posted </a:t>
            </a:r>
          </a:p>
        </p:txBody>
      </p:sp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962323"/>
              </p:ext>
            </p:extLst>
          </p:nvPr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79133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998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519162"/>
              </p:ext>
            </p:extLst>
          </p:nvPr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96530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62834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79E237-79E3-DA40-F25B-25AEC5485BCA}"/>
              </a:ext>
            </a:extLst>
          </p:cNvPr>
          <p:cNvSpPr txBox="1"/>
          <p:nvPr/>
        </p:nvSpPr>
        <p:spPr>
          <a:xfrm>
            <a:off x="236217" y="5605605"/>
            <a:ext cx="7883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This algorithm is known as </a:t>
            </a:r>
            <a:r>
              <a:rPr lang="en-US" sz="3200" b="1" dirty="0"/>
              <a:t>Binary Search</a:t>
            </a:r>
          </a:p>
        </p:txBody>
      </p:sp>
    </p:spTree>
    <p:extLst>
      <p:ext uri="{BB962C8B-B14F-4D97-AF65-F5344CB8AC3E}">
        <p14:creationId xmlns:p14="http://schemas.microsoft.com/office/powerpoint/2010/main" val="802051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14:cNvPr>
              <p14:cNvContentPartPr/>
              <p14:nvPr/>
            </p14:nvContentPartPr>
            <p14:xfrm>
              <a:off x="8134155" y="51135"/>
              <a:ext cx="1520280" cy="701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16155" y="33495"/>
                <a:ext cx="1555920" cy="7372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EDC2288-71D6-6D1B-B836-D0B91D007B3D}"/>
              </a:ext>
            </a:extLst>
          </p:cNvPr>
          <p:cNvSpPr txBox="1"/>
          <p:nvPr/>
        </p:nvSpPr>
        <p:spPr>
          <a:xfrm>
            <a:off x="264792" y="5627386"/>
            <a:ext cx="5182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to calculate the mid point?</a:t>
            </a:r>
          </a:p>
        </p:txBody>
      </p:sp>
    </p:spTree>
    <p:extLst>
      <p:ext uri="{BB962C8B-B14F-4D97-AF65-F5344CB8AC3E}">
        <p14:creationId xmlns:p14="http://schemas.microsoft.com/office/powerpoint/2010/main" val="1960461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14:cNvPr>
              <p14:cNvContentPartPr/>
              <p14:nvPr/>
            </p14:nvContentPartPr>
            <p14:xfrm>
              <a:off x="8134155" y="51135"/>
              <a:ext cx="1520280" cy="701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16155" y="33135"/>
                <a:ext cx="1555920" cy="7372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EDC2288-71D6-6D1B-B836-D0B91D007B3D}"/>
              </a:ext>
            </a:extLst>
          </p:cNvPr>
          <p:cNvSpPr txBox="1"/>
          <p:nvPr/>
        </p:nvSpPr>
        <p:spPr>
          <a:xfrm>
            <a:off x="264792" y="5627386"/>
            <a:ext cx="881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to calculate the mid point? 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(low + high) / 2</a:t>
            </a:r>
          </a:p>
        </p:txBody>
      </p:sp>
    </p:spTree>
    <p:extLst>
      <p:ext uri="{BB962C8B-B14F-4D97-AF65-F5344CB8AC3E}">
        <p14:creationId xmlns:p14="http://schemas.microsoft.com/office/powerpoint/2010/main" val="308570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14:cNvPr>
              <p14:cNvContentPartPr/>
              <p14:nvPr/>
            </p14:nvContentPartPr>
            <p14:xfrm>
              <a:off x="8134155" y="51135"/>
              <a:ext cx="1520280" cy="701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16155" y="33135"/>
                <a:ext cx="1555920" cy="7372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EDC2288-71D6-6D1B-B836-D0B91D007B3D}"/>
              </a:ext>
            </a:extLst>
          </p:cNvPr>
          <p:cNvSpPr txBox="1"/>
          <p:nvPr/>
        </p:nvSpPr>
        <p:spPr>
          <a:xfrm>
            <a:off x="264792" y="5627386"/>
            <a:ext cx="6702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do we know when to stop looping?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17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14:cNvPr>
              <p14:cNvContentPartPr/>
              <p14:nvPr/>
            </p14:nvContentPartPr>
            <p14:xfrm>
              <a:off x="8134155" y="51135"/>
              <a:ext cx="1520280" cy="701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16155" y="33135"/>
                <a:ext cx="1555920" cy="7372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EDC2288-71D6-6D1B-B836-D0B91D007B3D}"/>
              </a:ext>
            </a:extLst>
          </p:cNvPr>
          <p:cNvSpPr txBox="1"/>
          <p:nvPr/>
        </p:nvSpPr>
        <p:spPr>
          <a:xfrm>
            <a:off x="264792" y="5627386"/>
            <a:ext cx="6801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do we know when to stop looping?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156450-D1CA-A97E-2D95-924F1916D844}"/>
              </a:ext>
            </a:extLst>
          </p:cNvPr>
          <p:cNvSpPr txBox="1"/>
          <p:nvPr/>
        </p:nvSpPr>
        <p:spPr>
          <a:xfrm>
            <a:off x="6609514" y="5430861"/>
            <a:ext cx="5636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find the target value, or 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sz="2400" dirty="0"/>
              <a:t> cross each other (low &gt; high)</a:t>
            </a:r>
          </a:p>
        </p:txBody>
      </p:sp>
    </p:spTree>
    <p:extLst>
      <p:ext uri="{BB962C8B-B14F-4D97-AF65-F5344CB8AC3E}">
        <p14:creationId xmlns:p14="http://schemas.microsoft.com/office/powerpoint/2010/main" val="3107783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14:cNvPr>
              <p14:cNvContentPartPr/>
              <p14:nvPr/>
            </p14:nvContentPartPr>
            <p14:xfrm>
              <a:off x="8134155" y="51135"/>
              <a:ext cx="1520280" cy="701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16155" y="33135"/>
                <a:ext cx="1555920" cy="7372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EDC2288-71D6-6D1B-B836-D0B91D007B3D}"/>
              </a:ext>
            </a:extLst>
          </p:cNvPr>
          <p:cNvSpPr txBox="1"/>
          <p:nvPr/>
        </p:nvSpPr>
        <p:spPr>
          <a:xfrm>
            <a:off x="264792" y="5627386"/>
            <a:ext cx="6801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do we know when to stop looping?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156450-D1CA-A97E-2D95-924F1916D844}"/>
              </a:ext>
            </a:extLst>
          </p:cNvPr>
          <p:cNvSpPr txBox="1"/>
          <p:nvPr/>
        </p:nvSpPr>
        <p:spPr>
          <a:xfrm>
            <a:off x="6609514" y="5430861"/>
            <a:ext cx="5636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find the target value, or 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sz="2400" dirty="0"/>
              <a:t> cross each other (low &gt; high)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C9C479-DFDF-B172-8D1B-94EF847BFEA9}"/>
              </a:ext>
            </a:extLst>
          </p:cNvPr>
          <p:cNvSpPr/>
          <p:nvPr/>
        </p:nvSpPr>
        <p:spPr>
          <a:xfrm>
            <a:off x="990600" y="877010"/>
            <a:ext cx="9525000" cy="412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LET’S CODE THIS</a:t>
            </a:r>
          </a:p>
        </p:txBody>
      </p:sp>
    </p:spTree>
    <p:extLst>
      <p:ext uri="{BB962C8B-B14F-4D97-AF65-F5344CB8AC3E}">
        <p14:creationId xmlns:p14="http://schemas.microsoft.com/office/powerpoint/2010/main" val="101284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AF3743-6B40-F70C-45E4-4D8802B5DA56}"/>
              </a:ext>
            </a:extLst>
          </p:cNvPr>
          <p:cNvSpPr txBox="1"/>
          <p:nvPr/>
        </p:nvSpPr>
        <p:spPr>
          <a:xfrm>
            <a:off x="304800" y="2403847"/>
            <a:ext cx="11325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Today, we will discuss techniques for how to search for a value in a data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72B836-19F1-29BD-5AA9-45E80DD3BFF9}"/>
              </a:ext>
            </a:extLst>
          </p:cNvPr>
          <p:cNvSpPr txBox="1"/>
          <p:nvPr/>
        </p:nvSpPr>
        <p:spPr>
          <a:xfrm>
            <a:off x="619025" y="3505200"/>
            <a:ext cx="639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(We will be using arrays, but these techniques could also be used on Linked Lists, queues, stacks,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8943C-0FD9-358C-D10C-531DE3E13A07}"/>
              </a:ext>
            </a:extLst>
          </p:cNvPr>
          <p:cNvSpPr txBox="1"/>
          <p:nvPr/>
        </p:nvSpPr>
        <p:spPr>
          <a:xfrm>
            <a:off x="296822" y="1516630"/>
            <a:ext cx="11306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store values in data structures, but we also need to retrieve/search for values!</a:t>
            </a:r>
          </a:p>
        </p:txBody>
      </p:sp>
      <p:pic>
        <p:nvPicPr>
          <p:cNvPr id="1026" name="Picture 2" descr="Searching Stick Figure | Great PowerPoint ClipArt for Presentations -  PresenterMedia.com">
            <a:extLst>
              <a:ext uri="{FF2B5EF4-FFF2-40B4-BE49-F238E27FC236}">
                <a16:creationId xmlns:a16="http://schemas.microsoft.com/office/drawing/2014/main" id="{7940512E-3378-BE6F-A793-9B99588CF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131572"/>
            <a:ext cx="2590800" cy="307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977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DB702C-D4C2-C027-1A8D-2C37CE814BDF}"/>
              </a:ext>
            </a:extLst>
          </p:cNvPr>
          <p:cNvSpPr txBox="1"/>
          <p:nvPr/>
        </p:nvSpPr>
        <p:spPr>
          <a:xfrm>
            <a:off x="304800" y="304800"/>
            <a:ext cx="1103376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701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DB702C-D4C2-C027-1A8D-2C37CE814BDF}"/>
              </a:ext>
            </a:extLst>
          </p:cNvPr>
          <p:cNvSpPr txBox="1"/>
          <p:nvPr/>
        </p:nvSpPr>
        <p:spPr>
          <a:xfrm>
            <a:off x="304800" y="334174"/>
            <a:ext cx="1103376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76200" y="571450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711358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DB702C-D4C2-C027-1A8D-2C37CE814BDF}"/>
              </a:ext>
            </a:extLst>
          </p:cNvPr>
          <p:cNvSpPr txBox="1"/>
          <p:nvPr/>
        </p:nvSpPr>
        <p:spPr>
          <a:xfrm>
            <a:off x="304800" y="334174"/>
            <a:ext cx="1103376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76200" y="571450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CE33A9-ECF4-D794-8101-2BEAE459B9CE}"/>
              </a:ext>
            </a:extLst>
          </p:cNvPr>
          <p:cNvSpPr txBox="1"/>
          <p:nvPr/>
        </p:nvSpPr>
        <p:spPr>
          <a:xfrm>
            <a:off x="3541872" y="5834736"/>
            <a:ext cx="6516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Each time we loop, we eliminate </a:t>
            </a:r>
            <a:r>
              <a:rPr lang="en-US" sz="2400" b="1" dirty="0"/>
              <a:t>half</a:t>
            </a:r>
            <a:r>
              <a:rPr lang="en-US" sz="2400" dirty="0"/>
              <a:t> the array</a:t>
            </a:r>
          </a:p>
        </p:txBody>
      </p:sp>
    </p:spTree>
    <p:extLst>
      <p:ext uri="{BB962C8B-B14F-4D97-AF65-F5344CB8AC3E}">
        <p14:creationId xmlns:p14="http://schemas.microsoft.com/office/powerpoint/2010/main" val="4098464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762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8EAFD-DBA6-277E-4121-8008D63A505B}"/>
              </a:ext>
            </a:extLst>
          </p:cNvPr>
          <p:cNvSpPr txBox="1"/>
          <p:nvPr/>
        </p:nvSpPr>
        <p:spPr>
          <a:xfrm>
            <a:off x="1600200" y="213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426E68-740D-3627-5AFE-9D46E6725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14087"/>
            <a:ext cx="48101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40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762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8EAFD-DBA6-277E-4121-8008D63A505B}"/>
              </a:ext>
            </a:extLst>
          </p:cNvPr>
          <p:cNvSpPr txBox="1"/>
          <p:nvPr/>
        </p:nvSpPr>
        <p:spPr>
          <a:xfrm>
            <a:off x="1600200" y="213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426E68-740D-3627-5AFE-9D46E6725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14087"/>
            <a:ext cx="4810125" cy="1257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C7A736-349D-B77F-F75A-25B936D4D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510303"/>
            <a:ext cx="64293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7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762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8EAFD-DBA6-277E-4121-8008D63A505B}"/>
              </a:ext>
            </a:extLst>
          </p:cNvPr>
          <p:cNvSpPr txBox="1"/>
          <p:nvPr/>
        </p:nvSpPr>
        <p:spPr>
          <a:xfrm>
            <a:off x="1600200" y="213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426E68-740D-3627-5AFE-9D46E6725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14087"/>
            <a:ext cx="4810125" cy="1257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C7A736-349D-B77F-F75A-25B936D4D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510303"/>
            <a:ext cx="6429375" cy="590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4B5961-4058-89D1-41EE-9325328C7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50" y="3218962"/>
            <a:ext cx="48291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54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762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8EAFD-DBA6-277E-4121-8008D63A505B}"/>
              </a:ext>
            </a:extLst>
          </p:cNvPr>
          <p:cNvSpPr txBox="1"/>
          <p:nvPr/>
        </p:nvSpPr>
        <p:spPr>
          <a:xfrm>
            <a:off x="1600200" y="213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426E68-740D-3627-5AFE-9D46E6725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14087"/>
            <a:ext cx="4810125" cy="1257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C7A736-349D-B77F-F75A-25B936D4D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510303"/>
            <a:ext cx="6429375" cy="590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4B5961-4058-89D1-41EE-9325328C7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50" y="3218962"/>
            <a:ext cx="4829175" cy="600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9498F5-F4B0-9BD2-87F5-010F788C2A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4319915"/>
            <a:ext cx="4000500" cy="466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6BF89E-14F9-D958-3851-6B54935A8A14}"/>
              </a:ext>
            </a:extLst>
          </p:cNvPr>
          <p:cNvSpPr txBox="1"/>
          <p:nvPr/>
        </p:nvSpPr>
        <p:spPr>
          <a:xfrm>
            <a:off x="533400" y="3877848"/>
            <a:ext cx="744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k iterations, eventually our array has been reduced to one element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6BC171-DF46-BE4B-68F7-6F10139FA8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7987" y="4868900"/>
            <a:ext cx="1190625" cy="514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63EF45-67B7-E3C2-1EB6-33224BAA39AE}"/>
              </a:ext>
            </a:extLst>
          </p:cNvPr>
          <p:cNvSpPr txBox="1"/>
          <p:nvPr/>
        </p:nvSpPr>
        <p:spPr>
          <a:xfrm>
            <a:off x="552450" y="5702135"/>
            <a:ext cx="456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“Two to what power makes n??”</a:t>
            </a:r>
          </a:p>
        </p:txBody>
      </p:sp>
    </p:spTree>
    <p:extLst>
      <p:ext uri="{BB962C8B-B14F-4D97-AF65-F5344CB8AC3E}">
        <p14:creationId xmlns:p14="http://schemas.microsoft.com/office/powerpoint/2010/main" val="635590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762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9498F5-F4B0-9BD2-87F5-010F788C2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37467"/>
            <a:ext cx="4000500" cy="466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6BF89E-14F9-D958-3851-6B54935A8A14}"/>
              </a:ext>
            </a:extLst>
          </p:cNvPr>
          <p:cNvSpPr txBox="1"/>
          <p:nvPr/>
        </p:nvSpPr>
        <p:spPr>
          <a:xfrm>
            <a:off x="533400" y="1295400"/>
            <a:ext cx="744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k iterations, eventually our array has been reduced to one element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6BC171-DF46-BE4B-68F7-6F10139FA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987" y="2286452"/>
            <a:ext cx="1190625" cy="514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63EF45-67B7-E3C2-1EB6-33224BAA39AE}"/>
              </a:ext>
            </a:extLst>
          </p:cNvPr>
          <p:cNvSpPr txBox="1"/>
          <p:nvPr/>
        </p:nvSpPr>
        <p:spPr>
          <a:xfrm>
            <a:off x="552450" y="3119687"/>
            <a:ext cx="456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“Two to what power makes n??”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A392C0-4056-8817-A5B6-B5668663D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9386" y="3900237"/>
            <a:ext cx="29718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52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762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9498F5-F4B0-9BD2-87F5-010F788C2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37467"/>
            <a:ext cx="4000500" cy="466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6BF89E-14F9-D958-3851-6B54935A8A14}"/>
              </a:ext>
            </a:extLst>
          </p:cNvPr>
          <p:cNvSpPr txBox="1"/>
          <p:nvPr/>
        </p:nvSpPr>
        <p:spPr>
          <a:xfrm>
            <a:off x="533400" y="1295400"/>
            <a:ext cx="744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k iterations, eventually our array has been reduced to one element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6BC171-DF46-BE4B-68F7-6F10139FA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987" y="2286452"/>
            <a:ext cx="1190625" cy="514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63EF45-67B7-E3C2-1EB6-33224BAA39AE}"/>
              </a:ext>
            </a:extLst>
          </p:cNvPr>
          <p:cNvSpPr txBox="1"/>
          <p:nvPr/>
        </p:nvSpPr>
        <p:spPr>
          <a:xfrm>
            <a:off x="552450" y="3119687"/>
            <a:ext cx="456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“Two to what power makes n??”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A392C0-4056-8817-A5B6-B5668663D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9386" y="3900237"/>
            <a:ext cx="2971800" cy="466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BD5DFD-2D70-29ED-D98B-9DDF7E8EF5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0811" y="4597658"/>
            <a:ext cx="30956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946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762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9498F5-F4B0-9BD2-87F5-010F788C2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37467"/>
            <a:ext cx="4000500" cy="466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6BF89E-14F9-D958-3851-6B54935A8A14}"/>
              </a:ext>
            </a:extLst>
          </p:cNvPr>
          <p:cNvSpPr txBox="1"/>
          <p:nvPr/>
        </p:nvSpPr>
        <p:spPr>
          <a:xfrm>
            <a:off x="533400" y="1295400"/>
            <a:ext cx="744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k iterations, eventually our array has been reduced to one element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6BC171-DF46-BE4B-68F7-6F10139FA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987" y="2286452"/>
            <a:ext cx="1190625" cy="514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63EF45-67B7-E3C2-1EB6-33224BAA39AE}"/>
              </a:ext>
            </a:extLst>
          </p:cNvPr>
          <p:cNvSpPr txBox="1"/>
          <p:nvPr/>
        </p:nvSpPr>
        <p:spPr>
          <a:xfrm>
            <a:off x="552450" y="3119687"/>
            <a:ext cx="456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“Two to what power makes n??”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A392C0-4056-8817-A5B6-B5668663D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9386" y="3900237"/>
            <a:ext cx="2971800" cy="466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BD5DFD-2D70-29ED-D98B-9DDF7E8EF5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0811" y="4597658"/>
            <a:ext cx="3095625" cy="457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0A91E30-A02D-B4C1-37AB-162BFB8AF165}"/>
                  </a:ext>
                </a:extLst>
              </p14:cNvPr>
              <p14:cNvContentPartPr/>
              <p14:nvPr/>
            </p14:nvContentPartPr>
            <p14:xfrm>
              <a:off x="3495555" y="4676415"/>
              <a:ext cx="895680" cy="354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0A91E30-A02D-B4C1-37AB-162BFB8AF16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86555" y="4667415"/>
                <a:ext cx="91332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1785135-C914-B1BB-8C26-C6D1C6F2382A}"/>
                  </a:ext>
                </a:extLst>
              </p14:cNvPr>
              <p14:cNvContentPartPr/>
              <p14:nvPr/>
            </p14:nvContentPartPr>
            <p14:xfrm>
              <a:off x="6276555" y="401941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1785135-C914-B1BB-8C26-C6D1C6F2382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67555" y="401041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55AFBD4D-6481-F57A-6A93-C3ADA80640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47987" y="5140380"/>
            <a:ext cx="342900" cy="4857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68E365A-42E9-3540-26CF-D55FA21CDB0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556" r="49129"/>
          <a:stretch/>
        </p:blipFill>
        <p:spPr>
          <a:xfrm>
            <a:off x="1279547" y="5213235"/>
            <a:ext cx="1574789" cy="3860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67F9B9D-AED5-D994-D61C-3B370DF6B61B}"/>
              </a:ext>
            </a:extLst>
          </p:cNvPr>
          <p:cNvSpPr txBox="1"/>
          <p:nvPr/>
        </p:nvSpPr>
        <p:spPr>
          <a:xfrm>
            <a:off x="5257800" y="5338702"/>
            <a:ext cx="6027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K iterations, we will have done log(n) divisions</a:t>
            </a:r>
          </a:p>
        </p:txBody>
      </p:sp>
    </p:spTree>
    <p:extLst>
      <p:ext uri="{BB962C8B-B14F-4D97-AF65-F5344CB8AC3E}">
        <p14:creationId xmlns:p14="http://schemas.microsoft.com/office/powerpoint/2010/main" val="269601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3B7313-8477-DB30-9632-B54E491D5125}"/>
              </a:ext>
            </a:extLst>
          </p:cNvPr>
          <p:cNvSpPr txBox="1"/>
          <p:nvPr/>
        </p:nvSpPr>
        <p:spPr>
          <a:xfrm>
            <a:off x="457200" y="99060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 1: Linear 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A772E5-3CFD-4D84-AAC1-6493C2ADBC71}"/>
              </a:ext>
            </a:extLst>
          </p:cNvPr>
          <p:cNvSpPr txBox="1"/>
          <p:nvPr/>
        </p:nvSpPr>
        <p:spPr>
          <a:xfrm>
            <a:off x="457200" y="1411974"/>
            <a:ext cx="737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every spot until one by one until we find what we are looking 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EFA70C-97AB-C803-99F4-1B132B103C20}"/>
              </a:ext>
            </a:extLst>
          </p:cNvPr>
          <p:cNvSpPr txBox="1"/>
          <p:nvPr/>
        </p:nvSpPr>
        <p:spPr>
          <a:xfrm>
            <a:off x="304800" y="2819400"/>
            <a:ext cx="8000908" cy="34163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linear_search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2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} 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632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5738717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FDE50-4530-1006-2E1C-E056A64B0111}"/>
              </a:ext>
            </a:extLst>
          </p:cNvPr>
          <p:cNvSpPr txBox="1"/>
          <p:nvPr/>
        </p:nvSpPr>
        <p:spPr>
          <a:xfrm>
            <a:off x="304800" y="334174"/>
            <a:ext cx="1103376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661DC-83E5-F8A7-34BC-C0042C776564}"/>
              </a:ext>
            </a:extLst>
          </p:cNvPr>
          <p:cNvSpPr txBox="1"/>
          <p:nvPr/>
        </p:nvSpPr>
        <p:spPr>
          <a:xfrm>
            <a:off x="3718560" y="5760857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Generally speaking, whenever we eliminate half of the problem each iteration, that will give us </a:t>
            </a:r>
            <a:r>
              <a:rPr lang="en-US" sz="2000" b="1" dirty="0"/>
              <a:t>O(</a:t>
            </a:r>
            <a:r>
              <a:rPr lang="en-US" sz="2000" b="1" dirty="0" err="1"/>
              <a:t>logn</a:t>
            </a:r>
            <a:r>
              <a:rPr lang="en-US" sz="2000" b="1" dirty="0"/>
              <a:t>) </a:t>
            </a:r>
            <a:r>
              <a:rPr lang="en-US" sz="2000" dirty="0"/>
              <a:t>running time</a:t>
            </a:r>
          </a:p>
        </p:txBody>
      </p:sp>
    </p:spTree>
    <p:extLst>
      <p:ext uri="{BB962C8B-B14F-4D97-AF65-F5344CB8AC3E}">
        <p14:creationId xmlns:p14="http://schemas.microsoft.com/office/powerpoint/2010/main" val="19394800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5738717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FDE50-4530-1006-2E1C-E056A64B0111}"/>
              </a:ext>
            </a:extLst>
          </p:cNvPr>
          <p:cNvSpPr txBox="1"/>
          <p:nvPr/>
        </p:nvSpPr>
        <p:spPr>
          <a:xfrm>
            <a:off x="304800" y="334174"/>
            <a:ext cx="1103376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661DC-83E5-F8A7-34BC-C0042C776564}"/>
              </a:ext>
            </a:extLst>
          </p:cNvPr>
          <p:cNvSpPr txBox="1"/>
          <p:nvPr/>
        </p:nvSpPr>
        <p:spPr>
          <a:xfrm>
            <a:off x="3718560" y="5760857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Generally speaking, whenever we eliminate half of the problem each iteration, that will give us </a:t>
            </a:r>
            <a:r>
              <a:rPr lang="en-US" sz="2000" b="1" dirty="0"/>
              <a:t>O(</a:t>
            </a:r>
            <a:r>
              <a:rPr lang="en-US" sz="2000" b="1" dirty="0" err="1"/>
              <a:t>logn</a:t>
            </a:r>
            <a:r>
              <a:rPr lang="en-US" sz="2000" b="1" dirty="0"/>
              <a:t>) </a:t>
            </a:r>
            <a:r>
              <a:rPr lang="en-US" sz="2000" dirty="0"/>
              <a:t>running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34D26-B0F6-36AA-E562-2BEA737C5724}"/>
              </a:ext>
            </a:extLst>
          </p:cNvPr>
          <p:cNvSpPr txBox="1"/>
          <p:nvPr/>
        </p:nvSpPr>
        <p:spPr>
          <a:xfrm>
            <a:off x="2922389" y="685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21D78-AE1C-DF67-2503-9CAC69FA28ED}"/>
              </a:ext>
            </a:extLst>
          </p:cNvPr>
          <p:cNvSpPr txBox="1"/>
          <p:nvPr/>
        </p:nvSpPr>
        <p:spPr>
          <a:xfrm>
            <a:off x="5175349" y="10146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AF476C-0058-3171-68AB-4043250A3227}"/>
              </a:ext>
            </a:extLst>
          </p:cNvPr>
          <p:cNvSpPr txBox="1"/>
          <p:nvPr/>
        </p:nvSpPr>
        <p:spPr>
          <a:xfrm>
            <a:off x="6096000" y="1600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BB1006-817C-9048-2231-8D4DD6790C63}"/>
              </a:ext>
            </a:extLst>
          </p:cNvPr>
          <p:cNvSpPr txBox="1"/>
          <p:nvPr/>
        </p:nvSpPr>
        <p:spPr>
          <a:xfrm>
            <a:off x="5175348" y="18797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0695E6-826F-D049-0A3C-EC59A18F1550}"/>
              </a:ext>
            </a:extLst>
          </p:cNvPr>
          <p:cNvSpPr txBox="1"/>
          <p:nvPr/>
        </p:nvSpPr>
        <p:spPr>
          <a:xfrm>
            <a:off x="4648200" y="21976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A1AA29-6BE4-14B2-BFE1-B8A9AF69B99D}"/>
              </a:ext>
            </a:extLst>
          </p:cNvPr>
          <p:cNvSpPr txBox="1"/>
          <p:nvPr/>
        </p:nvSpPr>
        <p:spPr>
          <a:xfrm>
            <a:off x="5715000" y="27832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F4BBE2-6CC7-CD96-7180-0C5A11B993D0}"/>
              </a:ext>
            </a:extLst>
          </p:cNvPr>
          <p:cNvSpPr txBox="1"/>
          <p:nvPr/>
        </p:nvSpPr>
        <p:spPr>
          <a:xfrm>
            <a:off x="5175347" y="30905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D0B271-B5CE-06B8-2057-A3E1487CF283}"/>
              </a:ext>
            </a:extLst>
          </p:cNvPr>
          <p:cNvSpPr txBox="1"/>
          <p:nvPr/>
        </p:nvSpPr>
        <p:spPr>
          <a:xfrm>
            <a:off x="5277384" y="40321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810F3-200F-3001-5401-EF5FEF0FACCF}"/>
              </a:ext>
            </a:extLst>
          </p:cNvPr>
          <p:cNvSpPr txBox="1"/>
          <p:nvPr/>
        </p:nvSpPr>
        <p:spPr>
          <a:xfrm>
            <a:off x="2743200" y="49625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C36C72-3A1E-971A-FDCB-0D7DF5273A66}"/>
              </a:ext>
            </a:extLst>
          </p:cNvPr>
          <p:cNvSpPr txBox="1"/>
          <p:nvPr/>
        </p:nvSpPr>
        <p:spPr>
          <a:xfrm>
            <a:off x="4144995" y="127637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28824586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5738717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FDE50-4530-1006-2E1C-E056A64B0111}"/>
              </a:ext>
            </a:extLst>
          </p:cNvPr>
          <p:cNvSpPr txBox="1"/>
          <p:nvPr/>
        </p:nvSpPr>
        <p:spPr>
          <a:xfrm>
            <a:off x="304800" y="334174"/>
            <a:ext cx="1103376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34D26-B0F6-36AA-E562-2BEA737C5724}"/>
              </a:ext>
            </a:extLst>
          </p:cNvPr>
          <p:cNvSpPr txBox="1"/>
          <p:nvPr/>
        </p:nvSpPr>
        <p:spPr>
          <a:xfrm>
            <a:off x="2922389" y="685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21D78-AE1C-DF67-2503-9CAC69FA28ED}"/>
              </a:ext>
            </a:extLst>
          </p:cNvPr>
          <p:cNvSpPr txBox="1"/>
          <p:nvPr/>
        </p:nvSpPr>
        <p:spPr>
          <a:xfrm>
            <a:off x="5175349" y="10146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AF476C-0058-3171-68AB-4043250A3227}"/>
              </a:ext>
            </a:extLst>
          </p:cNvPr>
          <p:cNvSpPr txBox="1"/>
          <p:nvPr/>
        </p:nvSpPr>
        <p:spPr>
          <a:xfrm>
            <a:off x="6096000" y="1600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BB1006-817C-9048-2231-8D4DD6790C63}"/>
              </a:ext>
            </a:extLst>
          </p:cNvPr>
          <p:cNvSpPr txBox="1"/>
          <p:nvPr/>
        </p:nvSpPr>
        <p:spPr>
          <a:xfrm>
            <a:off x="5175348" y="18797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0695E6-826F-D049-0A3C-EC59A18F1550}"/>
              </a:ext>
            </a:extLst>
          </p:cNvPr>
          <p:cNvSpPr txBox="1"/>
          <p:nvPr/>
        </p:nvSpPr>
        <p:spPr>
          <a:xfrm>
            <a:off x="4648200" y="21976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A1AA29-6BE4-14B2-BFE1-B8A9AF69B99D}"/>
              </a:ext>
            </a:extLst>
          </p:cNvPr>
          <p:cNvSpPr txBox="1"/>
          <p:nvPr/>
        </p:nvSpPr>
        <p:spPr>
          <a:xfrm>
            <a:off x="5715000" y="27832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F4BBE2-6CC7-CD96-7180-0C5A11B993D0}"/>
              </a:ext>
            </a:extLst>
          </p:cNvPr>
          <p:cNvSpPr txBox="1"/>
          <p:nvPr/>
        </p:nvSpPr>
        <p:spPr>
          <a:xfrm>
            <a:off x="5175347" y="30905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D0B271-B5CE-06B8-2057-A3E1487CF283}"/>
              </a:ext>
            </a:extLst>
          </p:cNvPr>
          <p:cNvSpPr txBox="1"/>
          <p:nvPr/>
        </p:nvSpPr>
        <p:spPr>
          <a:xfrm>
            <a:off x="5277384" y="40321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810F3-200F-3001-5401-EF5FEF0FACCF}"/>
              </a:ext>
            </a:extLst>
          </p:cNvPr>
          <p:cNvSpPr txBox="1"/>
          <p:nvPr/>
        </p:nvSpPr>
        <p:spPr>
          <a:xfrm>
            <a:off x="2743200" y="49625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C36C72-3A1E-971A-FDCB-0D7DF5273A66}"/>
              </a:ext>
            </a:extLst>
          </p:cNvPr>
          <p:cNvSpPr txBox="1"/>
          <p:nvPr/>
        </p:nvSpPr>
        <p:spPr>
          <a:xfrm>
            <a:off x="4144995" y="127637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O(log 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2A2E38-C378-4E80-3754-7766834833FC}"/>
              </a:ext>
            </a:extLst>
          </p:cNvPr>
          <p:cNvSpPr txBox="1"/>
          <p:nvPr/>
        </p:nvSpPr>
        <p:spPr>
          <a:xfrm>
            <a:off x="3879986" y="5831050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28751539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FDE50-4530-1006-2E1C-E056A64B0111}"/>
              </a:ext>
            </a:extLst>
          </p:cNvPr>
          <p:cNvSpPr txBox="1"/>
          <p:nvPr/>
        </p:nvSpPr>
        <p:spPr>
          <a:xfrm>
            <a:off x="304800" y="334174"/>
            <a:ext cx="11033760" cy="624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int result = </a:t>
            </a:r>
            <a:r>
              <a:rPr lang="en-US" sz="20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x.compareTo</a:t>
            </a:r>
            <a:r>
              <a:rPr lang="en-US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(array[mid])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u="sng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result = 0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u="sng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result &gt; 0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885AEA-D5D7-D90C-CD3B-C05541A35C7E}"/>
              </a:ext>
            </a:extLst>
          </p:cNvPr>
          <p:cNvSpPr txBox="1"/>
          <p:nvPr/>
        </p:nvSpPr>
        <p:spPr>
          <a:xfrm>
            <a:off x="7052309" y="3352800"/>
            <a:ext cx="42672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can do binary search on an array of Strings using the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6019237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9EDE9D-63E0-5837-DC54-BE44689AB5E1}"/>
              </a:ext>
            </a:extLst>
          </p:cNvPr>
          <p:cNvSpPr txBox="1"/>
          <p:nvPr/>
        </p:nvSpPr>
        <p:spPr>
          <a:xfrm>
            <a:off x="304800" y="334174"/>
            <a:ext cx="11033760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????????????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2000" b="1" dirty="0">
              <a:solidFill>
                <a:srgbClr val="7F00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(?????????);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(?????????);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9DE5FE-172D-D71A-C70A-7D20F9FA84AE}"/>
              </a:ext>
            </a:extLst>
          </p:cNvPr>
          <p:cNvSpPr txBox="1"/>
          <p:nvPr/>
        </p:nvSpPr>
        <p:spPr>
          <a:xfrm>
            <a:off x="457200" y="5667899"/>
            <a:ext cx="953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Search can also be implemented using recursion (Program 5)</a:t>
            </a:r>
          </a:p>
        </p:txBody>
      </p:sp>
    </p:spTree>
    <p:extLst>
      <p:ext uri="{BB962C8B-B14F-4D97-AF65-F5344CB8AC3E}">
        <p14:creationId xmlns:p14="http://schemas.microsoft.com/office/powerpoint/2010/main" val="97963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3B7313-8477-DB30-9632-B54E491D5125}"/>
              </a:ext>
            </a:extLst>
          </p:cNvPr>
          <p:cNvSpPr txBox="1"/>
          <p:nvPr/>
        </p:nvSpPr>
        <p:spPr>
          <a:xfrm>
            <a:off x="457200" y="99060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 1: Linear 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A772E5-3CFD-4D84-AAC1-6493C2ADBC71}"/>
              </a:ext>
            </a:extLst>
          </p:cNvPr>
          <p:cNvSpPr txBox="1"/>
          <p:nvPr/>
        </p:nvSpPr>
        <p:spPr>
          <a:xfrm>
            <a:off x="457200" y="1411974"/>
            <a:ext cx="737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every spot until one by one until we find what we are looking 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EFA70C-97AB-C803-99F4-1B132B103C20}"/>
              </a:ext>
            </a:extLst>
          </p:cNvPr>
          <p:cNvSpPr txBox="1"/>
          <p:nvPr/>
        </p:nvSpPr>
        <p:spPr>
          <a:xfrm>
            <a:off x="304800" y="2819400"/>
            <a:ext cx="8000908" cy="34163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linear_search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2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} 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CF6644-E248-353C-9924-D789568279CF}"/>
              </a:ext>
            </a:extLst>
          </p:cNvPr>
          <p:cNvSpPr txBox="1"/>
          <p:nvPr/>
        </p:nvSpPr>
        <p:spPr>
          <a:xfrm>
            <a:off x="457200" y="2018014"/>
            <a:ext cx="6672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Not efficient for large data structures. </a:t>
            </a:r>
            <a:r>
              <a:rPr lang="en-US" sz="2800" b="1" dirty="0">
                <a:solidFill>
                  <a:srgbClr val="FF0000"/>
                </a:solidFill>
              </a:rPr>
              <a:t>O(n)</a:t>
            </a:r>
            <a:r>
              <a:rPr lang="en-US" sz="2000" dirty="0"/>
              <a:t> running time</a:t>
            </a:r>
          </a:p>
        </p:txBody>
      </p:sp>
    </p:spTree>
    <p:extLst>
      <p:ext uri="{BB962C8B-B14F-4D97-AF65-F5344CB8AC3E}">
        <p14:creationId xmlns:p14="http://schemas.microsoft.com/office/powerpoint/2010/main" val="397532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3B7313-8477-DB30-9632-B54E491D5125}"/>
              </a:ext>
            </a:extLst>
          </p:cNvPr>
          <p:cNvSpPr txBox="1"/>
          <p:nvPr/>
        </p:nvSpPr>
        <p:spPr>
          <a:xfrm>
            <a:off x="457200" y="99060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 1: Linear 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A772E5-3CFD-4D84-AAC1-6493C2ADBC71}"/>
              </a:ext>
            </a:extLst>
          </p:cNvPr>
          <p:cNvSpPr txBox="1"/>
          <p:nvPr/>
        </p:nvSpPr>
        <p:spPr>
          <a:xfrm>
            <a:off x="457200" y="1411974"/>
            <a:ext cx="737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every spot until one by one until we find what we are looking 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EFA70C-97AB-C803-99F4-1B132B103C20}"/>
              </a:ext>
            </a:extLst>
          </p:cNvPr>
          <p:cNvSpPr txBox="1"/>
          <p:nvPr/>
        </p:nvSpPr>
        <p:spPr>
          <a:xfrm>
            <a:off x="304800" y="2819400"/>
            <a:ext cx="8000908" cy="34163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linear_search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2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} 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CF6644-E248-353C-9924-D789568279CF}"/>
              </a:ext>
            </a:extLst>
          </p:cNvPr>
          <p:cNvSpPr txBox="1"/>
          <p:nvPr/>
        </p:nvSpPr>
        <p:spPr>
          <a:xfrm>
            <a:off x="457200" y="2018014"/>
            <a:ext cx="6672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Not efficient for large data structures. </a:t>
            </a:r>
            <a:r>
              <a:rPr lang="en-US" sz="2800" b="1" dirty="0">
                <a:solidFill>
                  <a:srgbClr val="FF0000"/>
                </a:solidFill>
              </a:rPr>
              <a:t>O(n)</a:t>
            </a:r>
            <a:r>
              <a:rPr lang="en-US" sz="2000" dirty="0"/>
              <a:t> running time</a:t>
            </a:r>
          </a:p>
        </p:txBody>
      </p: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5D938D99-CC98-D98F-2543-147C0F520170}"/>
              </a:ext>
            </a:extLst>
          </p:cNvPr>
          <p:cNvSpPr/>
          <p:nvPr/>
        </p:nvSpPr>
        <p:spPr>
          <a:xfrm>
            <a:off x="269421" y="52081"/>
            <a:ext cx="11658600" cy="6460420"/>
          </a:xfrm>
          <a:prstGeom prst="irregularSeal2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230627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704865"/>
              </p:ext>
            </p:extLst>
          </p:nvPr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3048000" y="2905780"/>
            <a:ext cx="4501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What if our array is sorted?</a:t>
            </a:r>
          </a:p>
        </p:txBody>
      </p:sp>
    </p:spTree>
    <p:extLst>
      <p:ext uri="{BB962C8B-B14F-4D97-AF65-F5344CB8AC3E}">
        <p14:creationId xmlns:p14="http://schemas.microsoft.com/office/powerpoint/2010/main" val="130803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B7CEDC-EE00-38A7-8A54-29C0BDCC70AD}"/>
              </a:ext>
            </a:extLst>
          </p:cNvPr>
          <p:cNvSpPr txBox="1"/>
          <p:nvPr/>
        </p:nvSpPr>
        <p:spPr>
          <a:xfrm>
            <a:off x="914400" y="2951946"/>
            <a:ext cx="95657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can leverage the fact that this array is sorted to make searching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3371031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763409"/>
              </p:ext>
            </p:extLst>
          </p:nvPr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3167698"/>
            <a:ext cx="3839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691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6699</TotalTime>
  <Words>4188</Words>
  <Application>Microsoft Office PowerPoint</Application>
  <PresentationFormat>Widescreen</PresentationFormat>
  <Paragraphs>848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66</cp:revision>
  <dcterms:created xsi:type="dcterms:W3CDTF">2022-08-21T16:55:59Z</dcterms:created>
  <dcterms:modified xsi:type="dcterms:W3CDTF">2023-04-24T23:21:08Z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