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82" r:id="rId4"/>
    <p:sldId id="384" r:id="rId5"/>
    <p:sldId id="383" r:id="rId6"/>
    <p:sldId id="385" r:id="rId7"/>
    <p:sldId id="357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>
        <p:scale>
          <a:sx n="125" d="100"/>
          <a:sy n="125" d="100"/>
        </p:scale>
        <p:origin x="1512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3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4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19E98-F64B-4375-30A5-F11D9A1FDF61}"/>
              </a:ext>
            </a:extLst>
          </p:cNvPr>
          <p:cNvSpPr txBox="1"/>
          <p:nvPr/>
        </p:nvSpPr>
        <p:spPr>
          <a:xfrm>
            <a:off x="533400" y="1680593"/>
            <a:ext cx="5407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is posted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  <a:p>
            <a:pPr lvl="4"/>
            <a:r>
              <a:rPr lang="en-US" sz="2400" baseline="30000" dirty="0">
                <a:sym typeface="Wingdings" panose="05000000000000000000" pitchFamily="2" charset="2"/>
              </a:rPr>
              <a:t>	I will talk about it and give some hints on Friday</a:t>
            </a:r>
          </a:p>
          <a:p>
            <a:pPr lvl="4"/>
            <a:endParaRPr lang="en-US" sz="2400" baseline="300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76C4-70BF-DE0B-E52A-A01607ACE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2304" b="35556"/>
          <a:stretch/>
        </p:blipFill>
        <p:spPr bwMode="auto">
          <a:xfrm>
            <a:off x="7924800" y="1257997"/>
            <a:ext cx="343376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097B2-8A59-550F-31AE-F9A6D29BE51D}"/>
              </a:ext>
            </a:extLst>
          </p:cNvPr>
          <p:cNvSpPr txBox="1"/>
          <p:nvPr/>
        </p:nvSpPr>
        <p:spPr>
          <a:xfrm>
            <a:off x="685800" y="3124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 not publicly post solutions, but you can stop by office hours or email me if you want to discuss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Numbers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604461-24E6-5579-D845-9884039C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712074"/>
            <a:ext cx="650819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altLang="en-US" sz="7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instance of Random class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rand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integers in range 0 to 999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integers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CA32A8-6233-460F-6345-5133340B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544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CC71-9CB1-EFB6-EBD6-756319F5089D}"/>
              </a:ext>
            </a:extLst>
          </p:cNvPr>
          <p:cNvSpPr txBox="1"/>
          <p:nvPr/>
        </p:nvSpPr>
        <p:spPr>
          <a:xfrm>
            <a:off x="8087504" y="1237805"/>
            <a:ext cx="3429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Easiest way to generate random numbers is with </a:t>
            </a:r>
            <a:r>
              <a:rPr lang="en-US" sz="2800" dirty="0" err="1">
                <a:latin typeface="Consolas" panose="020B0609020204030204" pitchFamily="49" charset="0"/>
              </a:rPr>
              <a:t>Random.nextInt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11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C33E-D54D-53ED-7783-9347A63ABF29}"/>
              </a:ext>
            </a:extLst>
          </p:cNvPr>
          <p:cNvSpPr txBox="1"/>
          <p:nvPr/>
        </p:nvSpPr>
        <p:spPr>
          <a:xfrm>
            <a:off x="457200" y="228600"/>
            <a:ext cx="847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evaluate a three card poker hand. Your program should be able to identify</a:t>
            </a:r>
          </a:p>
          <a:p>
            <a:pPr marL="342900" indent="-342900">
              <a:buAutoNum type="arabicPeriod"/>
            </a:pPr>
            <a:r>
              <a:rPr lang="en-US" sz="2800" dirty="0"/>
              <a:t>Three of a kind</a:t>
            </a:r>
          </a:p>
          <a:p>
            <a:pPr marL="342900" indent="-342900">
              <a:buAutoNum type="arabicPeriod"/>
            </a:pPr>
            <a:r>
              <a:rPr lang="en-US" sz="2800" dirty="0"/>
              <a:t>Flush</a:t>
            </a:r>
          </a:p>
          <a:p>
            <a:pPr marL="342900" indent="-342900">
              <a:buAutoNum type="arabicPeriod"/>
            </a:pPr>
            <a:r>
              <a:rPr lang="en-US" sz="2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2800" dirty="0"/>
              <a:t>Two of a kind</a:t>
            </a:r>
          </a:p>
        </p:txBody>
      </p:sp>
      <p:pic>
        <p:nvPicPr>
          <p:cNvPr id="1026" name="Picture 2" descr="three of hearts - Wikidata">
            <a:extLst>
              <a:ext uri="{FF2B5EF4-FFF2-40B4-BE49-F238E27FC236}">
                <a16:creationId xmlns:a16="http://schemas.microsoft.com/office/drawing/2014/main" id="{CB087992-B5ED-2E9F-8A43-D97C75C6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7093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E7A014-E453-038A-2765-8F619FF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971550" cy="12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2A7151-9CB7-72C6-AD57-6340DEC6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59389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14:cNvPr>
              <p14:cNvContentPartPr/>
              <p14:nvPr/>
            </p14:nvContentPartPr>
            <p14:xfrm>
              <a:off x="535621" y="3361594"/>
              <a:ext cx="225720" cy="162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501" y="3355474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14:cNvPr>
              <p14:cNvContentPartPr/>
              <p14:nvPr/>
            </p14:nvContentPartPr>
            <p14:xfrm>
              <a:off x="4940581" y="3405154"/>
              <a:ext cx="288720" cy="172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461" y="3399034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F0D7F-3A8A-1209-38B7-89054BD2E45A}"/>
              </a:ext>
            </a:extLst>
          </p:cNvPr>
          <p:cNvSpPr txBox="1"/>
          <p:nvPr/>
        </p:nvSpPr>
        <p:spPr>
          <a:xfrm>
            <a:off x="2321653" y="5267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C866260-2A31-7240-A70D-AED31DF8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7740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F36F1D2-69F5-9CFB-03C9-D79C503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99" y="3584245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14:cNvPr>
              <p14:cNvContentPartPr/>
              <p14:nvPr/>
            </p14:nvContentPartPr>
            <p14:xfrm>
              <a:off x="6503175" y="3400911"/>
              <a:ext cx="225720" cy="1620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7055" y="3394791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14:cNvPr>
              <p14:cNvContentPartPr/>
              <p14:nvPr/>
            </p14:nvContentPartPr>
            <p14:xfrm>
              <a:off x="10908135" y="3444471"/>
              <a:ext cx="288720" cy="172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15" y="3438351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A8FE57-8376-1E14-3B6E-CA2B50B25B82}"/>
              </a:ext>
            </a:extLst>
          </p:cNvPr>
          <p:cNvSpPr txBox="1"/>
          <p:nvPr/>
        </p:nvSpPr>
        <p:spPr>
          <a:xfrm>
            <a:off x="7848600" y="53340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Flush</a:t>
            </a:r>
          </a:p>
          <a:p>
            <a:r>
              <a:rPr lang="en-US" dirty="0"/>
              <a:t>Two of a kind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0D563-0A85-4041-95D2-CDCAE43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36" y="3581400"/>
            <a:ext cx="1145277" cy="14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440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2024-01-31T20:28:32Z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