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349" r:id="rId3"/>
    <p:sldId id="382" r:id="rId4"/>
    <p:sldId id="384" r:id="rId5"/>
    <p:sldId id="383" r:id="rId6"/>
    <p:sldId id="385" r:id="rId7"/>
    <p:sldId id="357" r:id="rId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>
      <p:cViewPr>
        <p:scale>
          <a:sx n="125" d="100"/>
          <a:sy n="125" d="100"/>
        </p:scale>
        <p:origin x="1512" y="9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9:09:39.9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609 99 24575,'-84'-15'0,"4"5"0,0-3 0,-131-40 0,209 51 0,-1 1 0,0 0 0,1 0 0,-1 1 0,0-1 0,0 1 0,0-1 0,1 1 0,-1 0 0,0 0 0,0 0 0,0 0 0,-4 1 0,6 0 0,-1 0 0,1 0 0,-1 1 0,1-1 0,0 0 0,-1 1 0,1-1 0,0 0 0,0 1 0,0 0 0,0-1 0,0 1 0,0 0 0,1-1 0,-1 1 0,1 0 0,-1 0 0,1-1 0,-1 1 0,1 0 0,0 3 0,-25 204 0,16-118 0,-1 211 0,3-37 0,-26 12 0,28-191 0,4 0 0,14 126 0,0 45 0,-14 571 0,-11-638 0,0-13 0,11 688 0,3-410 0,-3-450 0,1 1 0,1-1 0,-1 1 0,1-1 0,0 0 0,0 1 0,1-1 0,-1 0 0,1 0 0,0 0 0,1 0 0,-1 0 0,1 0 0,0-1 0,0 1 0,0-1 0,1 0 0,0 0 0,0 0 0,0 0 0,0-1 0,0 1 0,1-1 0,-1 0 0,1-1 0,0 1 0,0-1 0,0 0 0,0 0 0,0 0 0,0-1 0,8 1 0,21 4 0,1-1 0,0-2 0,-1-2 0,43-3 0,-35 0 0,1 3 0,55 6 0,-22 2-1365,-34-6-5461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9:09:43.3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234 2 24575,'153'-2'0,"167"5"0,-316-3 0,0 0 0,0 1 0,-1-1 0,1 1 0,0 0 0,-1 0 0,1 0 0,0 1 0,-1-1 0,0 1 0,1 0 0,-1 0 0,0 0 0,0 0 0,0 1 0,0-1 0,0 1 0,-1 0 0,1-1 0,-1 1 0,0 1 0,0-1 0,0 0 0,0 0 0,0 1 0,-1-1 0,0 1 0,1-1 0,0 6 0,1 10 0,0-1 0,-1 1 0,-1 0 0,-2 33 0,0-28 0,0 140 0,-9 200 0,-9-189 0,-5 110 0,23-231 0,-11 296 0,-1 89 0,-1 14 0,6-2 0,11-257 0,-3 1282 0,0-1469 0,1 8 0,-2-1 0,0 0 0,0 1 0,-5 19 0,5-31 0,0 1 0,0-1 0,0 0 0,-1 0 0,1 0 0,-1 0 0,1 0 0,-1 0 0,0-1 0,0 1 0,0 0 0,-1-1 0,1 0 0,-1 1 0,1-1 0,-1 0 0,0 0 0,0-1 0,0 1 0,0 0 0,0-1 0,0 0 0,0 0 0,-6 2 0,-16-1 0,1 0 0,-1-2 0,0-1 0,0-1 0,1 0 0,-39-11 0,22 5 0,-50-3 0,-176 11-1365,246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9:14:08.8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609 99 24575,'-84'-15'0,"4"5"0,0-3 0,-131-40 0,209 51 0,-1 1 0,0 0 0,1 0 0,-1 1 0,0-1 0,0 1 0,0-1 0,1 1 0,-1 0 0,0 0 0,0 0 0,0 0 0,-4 1 0,6 0 0,-1 0 0,1 0 0,-1 1 0,1-1 0,0 0 0,-1 1 0,1-1 0,0 0 0,0 1 0,0 0 0,0-1 0,0 1 0,0 0 0,1-1 0,-1 1 0,1 0 0,-1 0 0,1-1 0,-1 1 0,1 0 0,0 3 0,-25 204 0,16-118 0,-1 211 0,3-37 0,-26 12 0,28-191 0,4 0 0,14 126 0,0 45 0,-14 571 0,-11-638 0,0-13 0,11 688 0,3-410 0,-3-450 0,1 1 0,1-1 0,-1 1 0,1-1 0,0 0 0,0 1 0,1-1 0,-1 0 0,1 0 0,0 0 0,1 0 0,-1 0 0,1 0 0,0-1 0,0 1 0,0-1 0,1 0 0,0 0 0,0 0 0,0 0 0,0-1 0,0 1 0,1-1 0,-1 0 0,1-1 0,0 1 0,0-1 0,0 0 0,0 0 0,0 0 0,0-1 0,8 1 0,21 4 0,1-1 0,0-2 0,-1-2 0,43-3 0,-35 0 0,1 3 0,55 6 0,-22 2-1365,-34-6-5461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9:14:08.8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234 2 24575,'153'-2'0,"167"5"0,-316-3 0,0 0 0,0 1 0,-1-1 0,1 1 0,0 0 0,-1 0 0,1 0 0,0 1 0,-1-1 0,0 1 0,1 0 0,-1 0 0,0 0 0,0 0 0,0 1 0,0-1 0,0 1 0,-1 0 0,1-1 0,-1 1 0,0 1 0,0-1 0,0 0 0,0 0 0,0 1 0,-1-1 0,0 1 0,1-1 0,0 6 0,1 10 0,0-1 0,-1 1 0,-1 0 0,-2 33 0,0-28 0,0 140 0,-9 200 0,-9-189 0,-5 110 0,23-231 0,-11 296 0,-1 89 0,-1 14 0,6-2 0,11-257 0,-3 1282 0,0-1469 0,1 8 0,-2-1 0,0 0 0,0 1 0,-5 19 0,5-31 0,0 1 0,0-1 0,0 0 0,-1 0 0,1 0 0,-1 0 0,1 0 0,-1 0 0,0-1 0,0 1 0,0 0 0,-1-1 0,1 0 0,-1 1 0,1-1 0,-1 0 0,0 0 0,0-1 0,0 1 0,0 0 0,0-1 0,0 0 0,0 0 0,-6 2 0,-16-1 0,1 0 0,-1-2 0,0-1 0,0-1 0,1 0 0,-39-11 0,22 5 0,-50-3 0,-176 11-1365,246 0-5461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1/31/2024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4/132/mai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7.png"/><Relationship Id="rId7" Type="http://schemas.openxmlformats.org/officeDocument/2006/relationships/image" Target="../media/image60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customXml" Target="../ink/ink4.xml"/><Relationship Id="rId5" Type="http://schemas.openxmlformats.org/officeDocument/2006/relationships/image" Target="../media/image9.png"/><Relationship Id="rId10" Type="http://schemas.openxmlformats.org/officeDocument/2006/relationships/customXml" Target="../ink/ink3.xml"/><Relationship Id="rId4" Type="http://schemas.openxmlformats.org/officeDocument/2006/relationships/image" Target="../media/image8.png"/><Relationship Id="rId9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810000" y="2895600"/>
            <a:ext cx="8153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More Java (while loops, practice)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https://www.cs.montana.edu/pearsall/classes/spring2024/132/main.html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5CD9B-8BAC-B8E8-105D-4FC2196382D5}"/>
              </a:ext>
            </a:extLst>
          </p:cNvPr>
          <p:cNvSpPr txBox="1"/>
          <p:nvPr/>
        </p:nvSpPr>
        <p:spPr>
          <a:xfrm>
            <a:off x="152400" y="73967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719E98-F64B-4375-30A5-F11D9A1FDF61}"/>
              </a:ext>
            </a:extLst>
          </p:cNvPr>
          <p:cNvSpPr txBox="1"/>
          <p:nvPr/>
        </p:nvSpPr>
        <p:spPr>
          <a:xfrm>
            <a:off x="533400" y="1680593"/>
            <a:ext cx="54072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Program 1 is posted soon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aseline="30000" dirty="0">
              <a:sym typeface="Wingdings" panose="05000000000000000000" pitchFamily="2" charset="2"/>
            </a:endParaRPr>
          </a:p>
          <a:p>
            <a:pPr lvl="4"/>
            <a:r>
              <a:rPr lang="en-US" sz="2400" baseline="30000" dirty="0">
                <a:sym typeface="Wingdings" panose="05000000000000000000" pitchFamily="2" charset="2"/>
              </a:rPr>
              <a:t>	I will talk about it and give some hints on Friday</a:t>
            </a:r>
          </a:p>
          <a:p>
            <a:pPr lvl="4"/>
            <a:endParaRPr lang="en-US" sz="2400" baseline="30000" dirty="0">
              <a:sym typeface="Wingdings" panose="05000000000000000000" pitchFamily="2" charset="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4676C4-70BF-DE0B-E52A-A01607ACE9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11" r="2304" b="35556"/>
          <a:stretch/>
        </p:blipFill>
        <p:spPr bwMode="auto">
          <a:xfrm>
            <a:off x="7924800" y="1257997"/>
            <a:ext cx="3433761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4097B2-8A59-550F-31AE-F9A6D29BE51D}"/>
              </a:ext>
            </a:extLst>
          </p:cNvPr>
          <p:cNvSpPr txBox="1"/>
          <p:nvPr/>
        </p:nvSpPr>
        <p:spPr>
          <a:xfrm>
            <a:off x="685800" y="312420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do not publicly post solutions, but you can stop by office hours or email me if you want to discuss homework solutions</a:t>
            </a:r>
          </a:p>
        </p:txBody>
      </p:sp>
    </p:spTree>
    <p:extLst>
      <p:ext uri="{BB962C8B-B14F-4D97-AF65-F5344CB8AC3E}">
        <p14:creationId xmlns:p14="http://schemas.microsoft.com/office/powerpoint/2010/main" val="226468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F5049-19BD-ACDE-D37B-5FFA4787944A}"/>
              </a:ext>
            </a:extLst>
          </p:cNvPr>
          <p:cNvSpPr txBox="1"/>
          <p:nvPr/>
        </p:nvSpPr>
        <p:spPr>
          <a:xfrm>
            <a:off x="152400" y="76200"/>
            <a:ext cx="65037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While loops </a:t>
            </a:r>
            <a:r>
              <a:rPr lang="en-US" sz="2000" dirty="0"/>
              <a:t>can be used to iterate </a:t>
            </a:r>
            <a:r>
              <a:rPr lang="en-US" sz="2000" i="1" u="sng" dirty="0"/>
              <a:t>if</a:t>
            </a:r>
            <a:r>
              <a:rPr lang="en-US" sz="2000" dirty="0"/>
              <a:t> a condition is true.</a:t>
            </a:r>
          </a:p>
          <a:p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395AB1-4EC0-1A23-26FB-F46AABB3EE41}"/>
              </a:ext>
            </a:extLst>
          </p:cNvPr>
          <p:cNvSpPr txBox="1"/>
          <p:nvPr/>
        </p:nvSpPr>
        <p:spPr>
          <a:xfrm>
            <a:off x="5181600" y="1676400"/>
            <a:ext cx="459613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Check Condition</a:t>
            </a:r>
          </a:p>
          <a:p>
            <a:pPr marL="342900" indent="-342900">
              <a:buAutoNum type="arabicPeriod"/>
            </a:pPr>
            <a:r>
              <a:rPr lang="en-US" dirty="0"/>
              <a:t>If condition is true, execute body of loop</a:t>
            </a:r>
          </a:p>
          <a:p>
            <a:pPr marL="342900" indent="-342900">
              <a:buAutoNum type="arabicPeriod"/>
            </a:pPr>
            <a:r>
              <a:rPr lang="en-US" dirty="0"/>
              <a:t>Repeat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1560AF-636C-86D1-C3D3-529AED62E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43374"/>
            <a:ext cx="3962400" cy="20058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14F48E-2861-3F8C-0429-CC1FF14B5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290" y="4267200"/>
            <a:ext cx="4026710" cy="211775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0E0CD32-A4BE-CA33-2D38-75D4623888B5}"/>
              </a:ext>
            </a:extLst>
          </p:cNvPr>
          <p:cNvSpPr txBox="1"/>
          <p:nvPr/>
        </p:nvSpPr>
        <p:spPr>
          <a:xfrm>
            <a:off x="5105400" y="4724400"/>
            <a:ext cx="52578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You do have to worry about the possibility of infinite loops….</a:t>
            </a:r>
          </a:p>
        </p:txBody>
      </p:sp>
    </p:spTree>
    <p:extLst>
      <p:ext uri="{BB962C8B-B14F-4D97-AF65-F5344CB8AC3E}">
        <p14:creationId xmlns:p14="http://schemas.microsoft.com/office/powerpoint/2010/main" val="3977784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395AB1-4EC0-1A23-26FB-F46AABB3EE41}"/>
              </a:ext>
            </a:extLst>
          </p:cNvPr>
          <p:cNvSpPr txBox="1"/>
          <p:nvPr/>
        </p:nvSpPr>
        <p:spPr>
          <a:xfrm>
            <a:off x="5943600" y="2298899"/>
            <a:ext cx="268535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Execute body of loop</a:t>
            </a:r>
          </a:p>
          <a:p>
            <a:pPr marL="342900" indent="-342900">
              <a:buAutoNum type="arabicPeriod"/>
            </a:pPr>
            <a:r>
              <a:rPr lang="en-US" dirty="0"/>
              <a:t>Check condition</a:t>
            </a:r>
          </a:p>
          <a:p>
            <a:pPr marL="342900" indent="-342900">
              <a:buAutoNum type="arabicPeriod"/>
            </a:pPr>
            <a:r>
              <a:rPr lang="en-US" dirty="0"/>
              <a:t>Repeat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3360B3-DF35-738B-EA7D-3642BEC7A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32917"/>
            <a:ext cx="5172866" cy="21812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1B3BAC-8B8D-3465-CEB5-3C4B2B73A802}"/>
              </a:ext>
            </a:extLst>
          </p:cNvPr>
          <p:cNvSpPr/>
          <p:nvPr/>
        </p:nvSpPr>
        <p:spPr>
          <a:xfrm rot="20205243">
            <a:off x="77484" y="868146"/>
            <a:ext cx="1167749" cy="5334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/>
              <a:t>New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24B18D-0D57-54CE-3D29-D5DD4D51B983}"/>
              </a:ext>
            </a:extLst>
          </p:cNvPr>
          <p:cNvSpPr txBox="1"/>
          <p:nvPr/>
        </p:nvSpPr>
        <p:spPr>
          <a:xfrm>
            <a:off x="1828800" y="533400"/>
            <a:ext cx="9738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do/while </a:t>
            </a:r>
            <a:r>
              <a:rPr lang="en-US" dirty="0"/>
              <a:t>loop will always execute the body of the loop once, and then check the condition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DE4F53-BC9C-0A82-A3E9-43F45C50BF32}"/>
              </a:ext>
            </a:extLst>
          </p:cNvPr>
          <p:cNvSpPr txBox="1"/>
          <p:nvPr/>
        </p:nvSpPr>
        <p:spPr>
          <a:xfrm>
            <a:off x="5029200" y="5181600"/>
            <a:ext cx="649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!!! You are guaranteed at least one execution of the loop body</a:t>
            </a:r>
          </a:p>
        </p:txBody>
      </p:sp>
    </p:spTree>
    <p:extLst>
      <p:ext uri="{BB962C8B-B14F-4D97-AF65-F5344CB8AC3E}">
        <p14:creationId xmlns:p14="http://schemas.microsoft.com/office/powerpoint/2010/main" val="2959250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F5049-19BD-ACDE-D37B-5FFA4787944A}"/>
              </a:ext>
            </a:extLst>
          </p:cNvPr>
          <p:cNvSpPr txBox="1"/>
          <p:nvPr/>
        </p:nvSpPr>
        <p:spPr>
          <a:xfrm>
            <a:off x="152400" y="76200"/>
            <a:ext cx="11817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Practice</a:t>
            </a:r>
            <a:endParaRPr 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76113B-4F0A-1A40-487B-8B3A0BB8F89B}"/>
              </a:ext>
            </a:extLst>
          </p:cNvPr>
          <p:cNvSpPr txBox="1"/>
          <p:nvPr/>
        </p:nvSpPr>
        <p:spPr>
          <a:xfrm>
            <a:off x="838200" y="914400"/>
            <a:ext cx="90442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Write a Java program that will simulate dice being rolled. The Java program should keep track of the frequencies of how much each dice number was rolled (# of 1s rolled, # of 2s rolled, </a:t>
            </a:r>
            <a:r>
              <a:rPr lang="en-US" dirty="0" err="1"/>
              <a:t>etc</a:t>
            </a:r>
            <a:r>
              <a:rPr lang="en-US" dirty="0"/>
              <a:t>) and print it out to the screen like a Histogram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63B8BA-0672-C67F-035F-8A38613CF4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227343"/>
            <a:ext cx="5991225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67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F5049-19BD-ACDE-D37B-5FFA4787944A}"/>
              </a:ext>
            </a:extLst>
          </p:cNvPr>
          <p:cNvSpPr txBox="1"/>
          <p:nvPr/>
        </p:nvSpPr>
        <p:spPr>
          <a:xfrm>
            <a:off x="152400" y="76200"/>
            <a:ext cx="23952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Random Numbers</a:t>
            </a:r>
            <a:endParaRPr lang="en-US" sz="20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9604461-24E6-5579-D845-9884039CD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43" y="712074"/>
            <a:ext cx="6508192" cy="5524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273239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main(String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[])</a:t>
            </a:r>
            <a:r>
              <a:rPr lang="en-US" altLang="en-US" sz="700" dirty="0"/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create instance of Random class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 rand =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Random();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Generate random integers in range 0 to 999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rand_int1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rand.nextInt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rand_int2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rand.nextInt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1000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Print random integers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"Random Integers: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+rand_int1);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"Random Integers: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+rand_int2);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Generate Random doubles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rand_dub1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rand.nextDouble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rand_dub2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rand.nextDouble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7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8200"/>
                </a:solidFill>
                <a:effectLst/>
                <a:latin typeface="Consolas" panose="020B0609020204030204" pitchFamily="49" charset="0"/>
              </a:rPr>
              <a:t>// Print random doubles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"Random Doubles: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+rand_dub1);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System.out.println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"Random Doubles: 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+rand_dub2);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6CA32A8-6233-460F-6345-5133340BE9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4443" y="54484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java.util.Random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kumimoji="0" lang="en-US" altLang="en-US" sz="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9CC71-9CB1-EFB6-EBD6-756319F5089D}"/>
              </a:ext>
            </a:extLst>
          </p:cNvPr>
          <p:cNvSpPr txBox="1"/>
          <p:nvPr/>
        </p:nvSpPr>
        <p:spPr>
          <a:xfrm>
            <a:off x="8087504" y="1237805"/>
            <a:ext cx="3429000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Easiest way to generate random numbers is with </a:t>
            </a:r>
            <a:r>
              <a:rPr lang="en-US" sz="2800" dirty="0" err="1">
                <a:latin typeface="Consolas" panose="020B0609020204030204" pitchFamily="49" charset="0"/>
              </a:rPr>
              <a:t>Random.nextInt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601155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AEC33E-D54D-53ED-7783-9347A63ABF29}"/>
              </a:ext>
            </a:extLst>
          </p:cNvPr>
          <p:cNvSpPr txBox="1"/>
          <p:nvPr/>
        </p:nvSpPr>
        <p:spPr>
          <a:xfrm>
            <a:off x="457200" y="228600"/>
            <a:ext cx="84792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Write a program that will evaluate a three card poker hand. Your program should be able to identify</a:t>
            </a:r>
          </a:p>
          <a:p>
            <a:pPr marL="342900" indent="-342900">
              <a:buAutoNum type="arabicPeriod"/>
            </a:pPr>
            <a:r>
              <a:rPr lang="en-US" sz="2800" dirty="0"/>
              <a:t>Three of a kind</a:t>
            </a:r>
          </a:p>
          <a:p>
            <a:pPr marL="342900" indent="-342900">
              <a:buAutoNum type="arabicPeriod"/>
            </a:pPr>
            <a:r>
              <a:rPr lang="en-US" sz="2800" dirty="0"/>
              <a:t>Flush</a:t>
            </a:r>
          </a:p>
          <a:p>
            <a:pPr marL="342900" indent="-342900">
              <a:buAutoNum type="arabicPeriod"/>
            </a:pPr>
            <a:r>
              <a:rPr lang="en-US" sz="2800" dirty="0"/>
              <a:t>Sequence</a:t>
            </a:r>
          </a:p>
          <a:p>
            <a:pPr marL="342900" indent="-342900">
              <a:buAutoNum type="arabicPeriod"/>
            </a:pPr>
            <a:r>
              <a:rPr lang="en-US" sz="2800" dirty="0"/>
              <a:t>Two of a kind</a:t>
            </a:r>
          </a:p>
        </p:txBody>
      </p:sp>
      <p:pic>
        <p:nvPicPr>
          <p:cNvPr id="1026" name="Picture 2" descr="three of hearts - Wikidata">
            <a:extLst>
              <a:ext uri="{FF2B5EF4-FFF2-40B4-BE49-F238E27FC236}">
                <a16:creationId xmlns:a16="http://schemas.microsoft.com/office/drawing/2014/main" id="{CB087992-B5ED-2E9F-8A43-D97C75C64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81400"/>
            <a:ext cx="870938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BE7A014-E453-038A-2765-8F619FF44A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81400"/>
            <a:ext cx="971550" cy="12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62A7151-9CB7-72C6-AD57-6340DEC6A6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3559389"/>
            <a:ext cx="114300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AADBA81-F2F5-6C28-63F8-D7EDCA8D6D9B}"/>
                  </a:ext>
                </a:extLst>
              </p14:cNvPr>
              <p14:cNvContentPartPr/>
              <p14:nvPr/>
            </p14:nvContentPartPr>
            <p14:xfrm>
              <a:off x="535621" y="3361594"/>
              <a:ext cx="225720" cy="1620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AADBA81-F2F5-6C28-63F8-D7EDCA8D6D9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9501" y="3355474"/>
                <a:ext cx="237960" cy="16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6A3B909-EA74-9630-A40C-258521952102}"/>
                  </a:ext>
                </a:extLst>
              </p14:cNvPr>
              <p14:cNvContentPartPr/>
              <p14:nvPr/>
            </p14:nvContentPartPr>
            <p14:xfrm>
              <a:off x="4940581" y="3405154"/>
              <a:ext cx="288720" cy="17254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6A3B909-EA74-9630-A40C-25852195210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34461" y="3399034"/>
                <a:ext cx="300960" cy="17377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56F0D7F-3A8A-1209-38B7-89054BD2E45A}"/>
              </a:ext>
            </a:extLst>
          </p:cNvPr>
          <p:cNvSpPr txBox="1"/>
          <p:nvPr/>
        </p:nvSpPr>
        <p:spPr>
          <a:xfrm>
            <a:off x="2321653" y="5267182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6C866260-2A31-7240-A70D-AED31DF82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587740"/>
            <a:ext cx="114300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2F36F1D2-69F5-9CFB-03C9-D79C50392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4299" y="3584245"/>
            <a:ext cx="1143000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2A5EEAB-364B-D847-B187-9F2F617ABD0E}"/>
                  </a:ext>
                </a:extLst>
              </p14:cNvPr>
              <p14:cNvContentPartPr/>
              <p14:nvPr/>
            </p14:nvContentPartPr>
            <p14:xfrm>
              <a:off x="6503175" y="3400911"/>
              <a:ext cx="225720" cy="1620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2A5EEAB-364B-D847-B187-9F2F617ABD0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97055" y="3394791"/>
                <a:ext cx="237960" cy="16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365548C-79C7-8E0B-C3AF-9A524BD444AD}"/>
                  </a:ext>
                </a:extLst>
              </p14:cNvPr>
              <p14:cNvContentPartPr/>
              <p14:nvPr/>
            </p14:nvContentPartPr>
            <p14:xfrm>
              <a:off x="10908135" y="3444471"/>
              <a:ext cx="288720" cy="1725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365548C-79C7-8E0B-C3AF-9A524BD444A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902015" y="3438351"/>
                <a:ext cx="300960" cy="173772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35A8FE57-8376-1E14-3B6E-CA2B50B25B82}"/>
              </a:ext>
            </a:extLst>
          </p:cNvPr>
          <p:cNvSpPr txBox="1"/>
          <p:nvPr/>
        </p:nvSpPr>
        <p:spPr>
          <a:xfrm>
            <a:off x="7848600" y="5334000"/>
            <a:ext cx="15568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Flush</a:t>
            </a:r>
          </a:p>
          <a:p>
            <a:r>
              <a:rPr lang="en-US" dirty="0"/>
              <a:t>Two of a kind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4620D563-0A85-4041-95D2-CDCAE4342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4936" y="3581400"/>
            <a:ext cx="1145277" cy="143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402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4905</TotalTime>
  <Words>440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Consolas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46</cp:revision>
  <dcterms:created xsi:type="dcterms:W3CDTF">2022-08-21T16:55:59Z</dcterms:created>
  <dcterms:modified xsi:type="dcterms:W3CDTF">2024-01-31T20:28:54Z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