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349" r:id="rId3"/>
    <p:sldId id="357" r:id="rId4"/>
    <p:sldId id="350" r:id="rId5"/>
    <p:sldId id="351" r:id="rId6"/>
    <p:sldId id="352" r:id="rId7"/>
    <p:sldId id="353" r:id="rId8"/>
    <p:sldId id="354" r:id="rId9"/>
    <p:sldId id="355" r:id="rId10"/>
    <p:sldId id="356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3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4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2/2/2024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12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5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99554" y="2780987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References, Program 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7B3F5-B48F-8927-89D3-0F583DDCEF83}"/>
              </a:ext>
            </a:extLst>
          </p:cNvPr>
          <p:cNvSpPr/>
          <p:nvPr/>
        </p:nvSpPr>
        <p:spPr>
          <a:xfrm>
            <a:off x="3200400" y="1788414"/>
            <a:ext cx="5334000" cy="2438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/>
              <a:t>Program 1</a:t>
            </a:r>
          </a:p>
        </p:txBody>
      </p:sp>
    </p:spTree>
    <p:extLst>
      <p:ext uri="{BB962C8B-B14F-4D97-AF65-F5344CB8AC3E}">
        <p14:creationId xmlns:p14="http://schemas.microsoft.com/office/powerpoint/2010/main" val="1125485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352622" y="1219200"/>
            <a:ext cx="813395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Program 1 posted, due Friday 2/16 @ 11:59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Lab 3 will be posted soon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D9206E-CE1F-413F-56C5-6336140BE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209800"/>
            <a:ext cx="4343400" cy="39917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C33E-D54D-53ED-7783-9347A63ABF29}"/>
              </a:ext>
            </a:extLst>
          </p:cNvPr>
          <p:cNvSpPr txBox="1"/>
          <p:nvPr/>
        </p:nvSpPr>
        <p:spPr>
          <a:xfrm>
            <a:off x="457200" y="228600"/>
            <a:ext cx="847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evaluate a three card poker hand. Your program should be able to identify</a:t>
            </a:r>
          </a:p>
          <a:p>
            <a:pPr marL="342900" indent="-342900">
              <a:buAutoNum type="arabicPeriod"/>
            </a:pPr>
            <a:r>
              <a:rPr lang="en-US" sz="2800" dirty="0"/>
              <a:t>Three of a kind</a:t>
            </a:r>
          </a:p>
          <a:p>
            <a:pPr marL="342900" indent="-342900">
              <a:buAutoNum type="arabicPeriod"/>
            </a:pPr>
            <a:r>
              <a:rPr lang="en-US" sz="2800" dirty="0"/>
              <a:t>Flush</a:t>
            </a:r>
          </a:p>
          <a:p>
            <a:pPr marL="342900" indent="-342900">
              <a:buAutoNum type="arabicPeriod"/>
            </a:pPr>
            <a:r>
              <a:rPr lang="en-US" sz="2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2800" dirty="0"/>
              <a:t>Two of a kind</a:t>
            </a:r>
          </a:p>
        </p:txBody>
      </p:sp>
      <p:pic>
        <p:nvPicPr>
          <p:cNvPr id="1026" name="Picture 2" descr="three of hearts - Wikidata">
            <a:extLst>
              <a:ext uri="{FF2B5EF4-FFF2-40B4-BE49-F238E27FC236}">
                <a16:creationId xmlns:a16="http://schemas.microsoft.com/office/drawing/2014/main" id="{CB087992-B5ED-2E9F-8A43-D97C75C6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7093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E7A014-E453-038A-2765-8F619FF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971550" cy="12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2A7151-9CB7-72C6-AD57-6340DEC6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59389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14:cNvPr>
              <p14:cNvContentPartPr/>
              <p14:nvPr/>
            </p14:nvContentPartPr>
            <p14:xfrm>
              <a:off x="535621" y="3361594"/>
              <a:ext cx="225720" cy="162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501" y="3355474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14:cNvPr>
              <p14:cNvContentPartPr/>
              <p14:nvPr/>
            </p14:nvContentPartPr>
            <p14:xfrm>
              <a:off x="4940581" y="3405154"/>
              <a:ext cx="288720" cy="172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461" y="3399034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F0D7F-3A8A-1209-38B7-89054BD2E45A}"/>
              </a:ext>
            </a:extLst>
          </p:cNvPr>
          <p:cNvSpPr txBox="1"/>
          <p:nvPr/>
        </p:nvSpPr>
        <p:spPr>
          <a:xfrm>
            <a:off x="2321653" y="5267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C866260-2A31-7240-A70D-AED31DF8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7740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F36F1D2-69F5-9CFB-03C9-D79C503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99" y="3584245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14:cNvPr>
              <p14:cNvContentPartPr/>
              <p14:nvPr/>
            </p14:nvContentPartPr>
            <p14:xfrm>
              <a:off x="6503175" y="3400911"/>
              <a:ext cx="225720" cy="1620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7055" y="3394791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14:cNvPr>
              <p14:cNvContentPartPr/>
              <p14:nvPr/>
            </p14:nvContentPartPr>
            <p14:xfrm>
              <a:off x="10908135" y="3444471"/>
              <a:ext cx="288720" cy="172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15" y="3438351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A8FE57-8376-1E14-3B6E-CA2B50B25B82}"/>
              </a:ext>
            </a:extLst>
          </p:cNvPr>
          <p:cNvSpPr txBox="1"/>
          <p:nvPr/>
        </p:nvSpPr>
        <p:spPr>
          <a:xfrm>
            <a:off x="7848600" y="53340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Flush</a:t>
            </a:r>
          </a:p>
          <a:p>
            <a:r>
              <a:rPr lang="en-US" dirty="0"/>
              <a:t>Two of a kind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0D563-0A85-4041-95D2-CDCAE43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36" y="3581400"/>
            <a:ext cx="1145277" cy="14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0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933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68574"/>
              </p:ext>
            </p:extLst>
          </p:nvPr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05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“Jim Bob”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32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685800" y="68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"Jack"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381000" y="3179422"/>
            <a:ext cx="6179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person2</a:t>
            </a:r>
            <a:r>
              <a:rPr lang="en-US" dirty="0"/>
              <a:t> are </a:t>
            </a:r>
            <a:r>
              <a:rPr lang="en-US" b="1" u="sng" dirty="0"/>
              <a:t>references</a:t>
            </a:r>
            <a:r>
              <a:rPr lang="en-US" dirty="0"/>
              <a:t> to a Person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5588626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56594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872" y="2373897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741027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44752" y="237389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/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“Jack”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2" name="Oval 11">
            <a:extLst>
              <a:ext uri="{FF2B5EF4-FFF2-40B4-BE49-F238E27FC236}">
                <a16:creationId xmlns:a16="http://schemas.microsoft.com/office/drawing/2014/main" id="{5632FC1F-89F7-6D1F-16F2-78F50CF35311}"/>
              </a:ext>
            </a:extLst>
          </p:cNvPr>
          <p:cNvSpPr/>
          <p:nvPr/>
        </p:nvSpPr>
        <p:spPr>
          <a:xfrm>
            <a:off x="228600" y="4387125"/>
            <a:ext cx="2743200" cy="203132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Table 11">
            <a:extLst>
              <a:ext uri="{FF2B5EF4-FFF2-40B4-BE49-F238E27FC236}">
                <a16:creationId xmlns:a16="http://schemas.microsoft.com/office/drawing/2014/main" id="{D537A580-B522-BD62-D15F-402B1B07E747}"/>
              </a:ext>
            </a:extLst>
          </p:cNvPr>
          <p:cNvGraphicFramePr>
            <a:graphicFrameLocks noGrp="1"/>
          </p:cNvGraphicFramePr>
          <p:nvPr/>
        </p:nvGraphicFramePr>
        <p:xfrm>
          <a:off x="482600" y="4959758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“Sally”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7A7E48-49B7-E585-C65D-83E6AC6B04AB}"/>
              </a:ext>
            </a:extLst>
          </p:cNvPr>
          <p:cNvSpPr txBox="1"/>
          <p:nvPr/>
        </p:nvSpPr>
        <p:spPr>
          <a:xfrm>
            <a:off x="4086728" y="5004395"/>
            <a:ext cx="6124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DF4D9ABE-CB87-D358-56BB-2C9D560AE6D7}"/>
              </a:ext>
            </a:extLst>
          </p:cNvPr>
          <p:cNvSpPr/>
          <p:nvPr/>
        </p:nvSpPr>
        <p:spPr>
          <a:xfrm rot="11166565">
            <a:off x="3223760" y="5115109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70991A-CB3A-57E0-22DD-5B08CB2912E5}"/>
              </a:ext>
            </a:extLst>
          </p:cNvPr>
          <p:cNvSpPr txBox="1"/>
          <p:nvPr/>
        </p:nvSpPr>
        <p:spPr>
          <a:xfrm>
            <a:off x="4978633" y="5904359"/>
            <a:ext cx="694453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In this method call,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sz="2000" dirty="0"/>
              <a:t> is referencing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sz="2000" dirty="0"/>
              <a:t> object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C72467-8855-F506-2A5F-FC24884BC8D2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355FD99-DCA3-ECC0-1D9E-1E4DA50FFB43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2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C5DABA-F03C-AD7D-1310-67BACDFDFB40}"/>
              </a:ext>
            </a:extLst>
          </p:cNvPr>
          <p:cNvSpPr txBox="1"/>
          <p:nvPr/>
        </p:nvSpPr>
        <p:spPr>
          <a:xfrm>
            <a:off x="216133" y="155800"/>
            <a:ext cx="9525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ReferencesDemo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public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main(String[]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lvl="1"/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"Jim Bob"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44);</a:t>
            </a:r>
          </a:p>
          <a:p>
            <a:pPr lvl="1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person2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Person(</a:t>
            </a:r>
            <a:r>
              <a:rPr lang="en-US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"Sally"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28);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</a:t>
            </a:r>
            <a:endParaRPr lang="en-US" dirty="0">
              <a:solidFill>
                <a:srgbClr val="6A3E3E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Person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person3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person1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.changeName(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5518E-8EC5-76C1-74EA-D273441DB5F7}"/>
              </a:ext>
            </a:extLst>
          </p:cNvPr>
          <p:cNvSpPr txBox="1"/>
          <p:nvPr/>
        </p:nvSpPr>
        <p:spPr>
          <a:xfrm>
            <a:off x="123133" y="2923227"/>
            <a:ext cx="49169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i="1" dirty="0"/>
          </a:p>
          <a:p>
            <a:r>
              <a:rPr lang="en-US" sz="2000" i="1" dirty="0"/>
              <a:t>Suppose we create a new reference variable and link it to an existing object</a:t>
            </a:r>
          </a:p>
          <a:p>
            <a:endParaRPr lang="en-US" sz="2000" i="1" dirty="0"/>
          </a:p>
          <a:p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person3</a:t>
            </a:r>
            <a:r>
              <a:rPr lang="en-US" sz="2000" i="1" dirty="0"/>
              <a:t> is now pointing to </a:t>
            </a:r>
            <a:r>
              <a:rPr lang="en-US" sz="2000" i="1" u="sng" dirty="0"/>
              <a:t>same</a:t>
            </a:r>
            <a:r>
              <a:rPr lang="en-US" sz="2000" i="1" dirty="0"/>
              <a:t> object and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0BBCD3-FD43-50BE-708A-779171BECE48}"/>
              </a:ext>
            </a:extLst>
          </p:cNvPr>
          <p:cNvSpPr/>
          <p:nvPr/>
        </p:nvSpPr>
        <p:spPr>
          <a:xfrm>
            <a:off x="7848600" y="3579114"/>
            <a:ext cx="2743200" cy="2031325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5EED8C21-141B-9C4C-32EA-EB0FEC73BB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610581"/>
              </p:ext>
            </p:extLst>
          </p:nvPr>
        </p:nvGraphicFramePr>
        <p:xfrm>
          <a:off x="8102600" y="4151747"/>
          <a:ext cx="22352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711355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name: “test”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204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age: 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76023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1AE7703-8B6A-25A1-6B9C-74160CBD8922}"/>
              </a:ext>
            </a:extLst>
          </p:cNvPr>
          <p:cNvSpPr txBox="1"/>
          <p:nvPr/>
        </p:nvSpPr>
        <p:spPr>
          <a:xfrm>
            <a:off x="5408953" y="3940387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818F077-1903-4938-E312-A69229147238}"/>
              </a:ext>
            </a:extLst>
          </p:cNvPr>
          <p:cNvSpPr/>
          <p:nvPr/>
        </p:nvSpPr>
        <p:spPr>
          <a:xfrm>
            <a:off x="6894005" y="4108520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64A90-A533-6274-C1B7-D351A370F8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526" y="1644854"/>
            <a:ext cx="4057792" cy="7269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0C41CE1-281D-F36D-8318-CCA6CF7446D6}"/>
              </a:ext>
            </a:extLst>
          </p:cNvPr>
          <p:cNvSpPr txBox="1"/>
          <p:nvPr/>
        </p:nvSpPr>
        <p:spPr>
          <a:xfrm>
            <a:off x="151670" y="5236532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changes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person1</a:t>
            </a:r>
            <a:r>
              <a:rPr lang="en-US" dirty="0"/>
              <a:t> will also 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person3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(and vice versa)</a:t>
            </a:r>
            <a:r>
              <a:rPr lang="en-US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E71168-D41C-424C-A2CF-E359C2EA5BD8}"/>
              </a:ext>
            </a:extLst>
          </p:cNvPr>
          <p:cNvSpPr txBox="1"/>
          <p:nvPr/>
        </p:nvSpPr>
        <p:spPr>
          <a:xfrm>
            <a:off x="5408953" y="4578476"/>
            <a:ext cx="1374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person3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8E8249D8-A727-9213-8C7E-B52AD7CD7247}"/>
              </a:ext>
            </a:extLst>
          </p:cNvPr>
          <p:cNvSpPr/>
          <p:nvPr/>
        </p:nvSpPr>
        <p:spPr>
          <a:xfrm rot="20684327">
            <a:off x="6881463" y="4587034"/>
            <a:ext cx="811553" cy="23237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45E2A09-4B98-59B3-8F26-9E8D44C2A91E}"/>
              </a:ext>
            </a:extLst>
          </p:cNvPr>
          <p:cNvSpPr txBox="1"/>
          <p:nvPr/>
        </p:nvSpPr>
        <p:spPr>
          <a:xfrm>
            <a:off x="123133" y="5639036"/>
            <a:ext cx="70904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(person1.getName())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(person3.getName())  </a:t>
            </a:r>
            <a:r>
              <a:rPr lang="en-US" sz="2000" dirty="0">
                <a:sym typeface="Wingdings" panose="05000000000000000000" pitchFamily="2" charset="2"/>
              </a:rPr>
              <a:t> “test”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220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4930</TotalTime>
  <Words>681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36</cp:revision>
  <dcterms:created xsi:type="dcterms:W3CDTF">2022-08-21T16:55:59Z</dcterms:created>
  <dcterms:modified xsi:type="dcterms:W3CDTF">2024-02-02T20:58:34Z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