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54" r:id="rId3"/>
    <p:sldId id="362" r:id="rId4"/>
    <p:sldId id="359" r:id="rId5"/>
    <p:sldId id="355" r:id="rId6"/>
    <p:sldId id="356" r:id="rId7"/>
    <p:sldId id="357" r:id="rId8"/>
    <p:sldId id="358" r:id="rId9"/>
    <p:sldId id="360" r:id="rId10"/>
    <p:sldId id="361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162" d="100"/>
          <a:sy n="162" d="100"/>
        </p:scale>
        <p:origin x="8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21:16:26.0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24575,'274'-1'0,"280"3"0,-430 3 0,43 0 0,23-7 0,226 4 0,-324 2 0,141 3 0,195-7 0,-309 12 0,-47-6-1365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7T21:21:22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24575,'-2'55'0,"1"-30"0,0 0 0,2 0 0,4 30 0,-2-42 0,1 0 0,1 0 0,-1-1 0,2 1 0,13 21 0,44 57 0,-52-75 0,17 20 0,2-1 0,1-1 0,2-2 0,1-2 0,1 0 0,60 36 0,385 258 0,-420-283 0,2-2 0,2-3 0,111 45 0,-153-73 0,397 142 0,-321-120 0,1-5 0,140 16 0,99-22 0,4-23 0,-73-1 0,-108-1 0,172-29 0,123 1 0,4 32 0,-370 3 0,291-26 0,-164 6 0,33 11 0,-69 4 0,-144 0 0,0-2 0,0-1 0,58-19 0,-3 1 0,-59 17 0,36-8 0,119-44 0,-160 51 0,0 1 0,0 1 0,1 2 0,37-3 0,-25 3 0,18-2 0,-18 3 0,0-2 0,41-11 0,-44 7 0,-1 3 0,1 0 0,41 0 0,115 4 0,-81 4 0,-89-3 0,-1-1 0,1-1 0,-1-1 0,0-1 0,29-12 0,36-9 0,166-19 0,-81 17 0,-76 5 0,-74 16 0,0 2 0,0 0 0,1 2 0,0 0 0,-1 2 0,38 1 0,296 54 0,-259-35 0,436 69 0,-531-86 0,30 3 0,39 12 0,-62-13 0,0 1 0,0-1 0,-1 2 0,1-1 0,-1 1 0,0 1 0,-1 0 0,9 7 0,27 22 0,85 52 0,17 11 0,-121-75 0,27 28 0,5 5 0,-57-55 0,0-1 0,0 1 0,1-1 0,-1 0 0,0 1 0,1-1 0,-1 1 0,0-1 0,1 0 0,-1 0 0,1 1 0,-1-1 0,0 0 0,1 1 0,-1-1 0,1 0 0,-1 0 0,1 0 0,-1 0 0,1 0 0,-1 1 0,1-1 0,-1 0 0,1 0 0,-1 0 0,1 0 0,-1 0 0,1-1 0,-1 1 0,1 0 0,-1 0 0,1 0 0,-1 0 0,1 0 0,-1-1 0,1 1 0,-1 0 0,1 0 0,-1-1 0,0 1 0,1 0 0,-1-1 0,1 1 0,-1-1 0,0 1 0,1 0 0,-1-1 0,0 1 0,0-1 0,1 1 0,-1-1 0,0 1 0,0-1 0,0 1 0,0-1 0,6-35 0,-5 27 0,11-66 0,41-136 0,-40 158 0,-10 37 0,0 1 0,1-1 0,12-26 0,-14 37 0,1 1 0,0-1 0,-1 1 0,2 0 0,-1-1 0,0 1 0,1 1 0,0-1 0,0 1 0,0-1 0,0 1 0,1 0 0,-1 1 0,1-1 0,8-3 0,46-13 0,109-22 0,-119 31 0,7 0 0,68-2 0,2 0 0,-31 3 0,162 4 0,-148 7 0,66-3 0,191 2 0,-303 3 0,82 16 0,-79-10 0,478 66 0,9-31 0,-475-39 0,106 21 0,-118-15 0,2-3 0,102 1 0,59-11 0,387-8 0,-211 13 0,-2 21 0,-98-5 0,-269-19 0,-1-2 0,35-6 0,22-2 0,510 16 0,-193 27 0,185-23 0,-494-21 0,127-29 0,28-3 0,-10 27 0,-57 5 0,86-34 0,-112 14 0,-125 22 0,1-1 0,-1-2 0,36-17 0,59-17 0,-49 26 0,55-16 0,-79 14 0,-1-1 0,-1-3 0,100-61 0,-17-11 0,-115 76 0,-1 0 0,-1-2 0,25-32 0,4-5-1365,-40 47-5461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6:30:47.2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0 681 24575,'11'1'0,"-1"1"0,1-1 0,-1 1 0,1 1 0,-1 0 0,0 1 0,15 7 0,68 40 0,-79-43 0,16 10 0,91 59 0,-108-67 0,-1 1 0,0 0 0,-1 0 0,0 1 0,-1 0 0,17 27 0,-25-36 0,0 1 0,-1-1 0,2 0 0,-1 0 0,0 0 0,1 0 0,-1 0 0,1-1 0,0 1 0,-1-1 0,1 0 0,4 2 0,-5-3 0,0 0 0,1-1 0,-1 0 0,0 0 0,1 1 0,-1-1 0,0-1 0,1 1 0,-1 0 0,0-1 0,1 1 0,-1-1 0,0 1 0,0-1 0,1 0 0,-1 0 0,0 0 0,0 0 0,0-1 0,0 1 0,2-3 0,136-105 0,-4 1 0,-43 47 0,111-54 0,109-35 0,-15 8 0,-248 112-12,-2-2-1,-1-2 1,-2-2 0,42-44-1,2 1-1290,-68 61-5523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6:30:48.4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1067 24575,'2'4'0,"0"0"0,0 0 0,0 0 0,1 0 0,-1 0 0,1-1 0,0 1 0,7 5 0,-3-1 0,15 15 0,1 0 0,1-2 0,0-1 0,2-1 0,0 0 0,30 14 0,-50-31 0,0 0 0,-1 0 0,1 0 0,0-1 0,0 1 0,0-1 0,0-1 0,0 1 0,0-1 0,1 0 0,-1-1 0,0 1 0,0-1 0,0 0 0,0-1 0,0 0 0,-1 0 0,8-3 0,9-6 0,-2 0 0,0-1 0,27-22 0,-18 13 0,718-526 0,53-43 0,-780 574-44,28-14-1277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6:30:50.0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1 926 24575,'4'0'0,"-1"0"0,1 0 0,0 1 0,-1 0 0,1 0 0,-1 0 0,1 0 0,-1 0 0,1 1 0,-1 0 0,0-1 0,0 1 0,0 1 0,0-1 0,0 0 0,0 1 0,0-1 0,2 5 0,5 5 0,-1 0 0,-1 1 0,9 19 0,-13-23 0,0 0 0,1-1 0,0 1 0,1-1 0,0 0 0,0 0 0,1-1 0,10 10 0,-14-16 0,0 1 0,0-1 0,0 0 0,0 0 0,0 0 0,0 0 0,0 0 0,1-1 0,-1 1 0,0-1 0,0 0 0,1 0 0,-1 0 0,0 0 0,0-1 0,5 0 0,51-19 0,-49 16 0,89-41 0,97-60 0,-54 27 0,144-84 0,272-203 0,-485 313-120,30-23-502,215-116-1,-272 170-6203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6:30:47.2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0 681 24575,'11'1'0,"-1"1"0,1-1 0,-1 1 0,1 1 0,-1 0 0,0 1 0,15 7 0,68 40 0,-79-43 0,16 10 0,91 59 0,-108-67 0,-1 1 0,0 0 0,-1 0 0,0 1 0,-1 0 0,17 27 0,-25-36 0,0 1 0,-1-1 0,2 0 0,-1 0 0,0 0 0,1 0 0,-1 0 0,1-1 0,0 1 0,-1-1 0,1 0 0,4 2 0,-5-3 0,0 0 0,1-1 0,-1 0 0,0 0 0,1 1 0,-1-1 0,0-1 0,1 1 0,-1 0 0,0-1 0,1 1 0,-1-1 0,0 1 0,0-1 0,1 0 0,-1 0 0,0 0 0,0 0 0,0-1 0,0 1 0,2-3 0,136-105 0,-4 1 0,-43 47 0,111-54 0,109-35 0,-15 8 0,-248 112-12,-2-2-1,-1-2 1,-2-2 0,42-44-1,2 1-1290,-68 61-5523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6:30:48.4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1067 24575,'2'4'0,"0"0"0,0 0 0,0 0 0,1 0 0,-1 0 0,1-1 0,0 1 0,7 5 0,-3-1 0,15 15 0,1 0 0,1-2 0,0-1 0,2-1 0,0 0 0,30 14 0,-50-31 0,0 0 0,-1 0 0,1 0 0,0-1 0,0 1 0,0-1 0,0-1 0,0 1 0,0-1 0,1 0 0,-1-1 0,0 1 0,0-1 0,0 0 0,0-1 0,0 0 0,-1 0 0,8-3 0,9-6 0,-2 0 0,0-1 0,27-22 0,-18 13 0,718-526 0,53-43 0,-780 574-44,28-14-1277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6:30:50.0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1 926 24575,'4'0'0,"-1"0"0,1 0 0,0 1 0,-1 0 0,1 0 0,-1 0 0,1 0 0,-1 0 0,1 1 0,-1 0 0,0-1 0,0 1 0,0 1 0,0-1 0,0 0 0,0 1 0,0-1 0,2 5 0,5 5 0,-1 0 0,-1 1 0,9 19 0,-13-23 0,0 0 0,1-1 0,0 1 0,1-1 0,0 0 0,0 0 0,1-1 0,10 10 0,-14-16 0,0 1 0,0-1 0,0 0 0,0 0 0,0 0 0,0 0 0,0 0 0,1-1 0,-1 1 0,0-1 0,0 0 0,1 0 0,-1 0 0,0 0 0,0-1 0,5 0 0,51-19 0,-49 16 0,89-41 0,97-60 0,-54 27 0,144-84 0,272-203 0,-485 313-120,30-23-502,215-116-1,-272 170-6203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29200" y="299335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Interfaces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51C046B-C47B-677F-B7D9-6F814E35F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CBCB6F0-8CB6-E322-8220-7402727E5E4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A5390E1-E0B0-B0D4-1094-CED9B888C55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F353CC3-B2DD-679F-6988-C5B6385A9AA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0CAB6B1-A534-74B8-E97F-73A478BB25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D3C7B5B-FE72-8BB4-BC24-70DE19EA43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E8236D-05E7-036E-F774-B5D721EEF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196941"/>
              </p:ext>
            </p:extLst>
          </p:nvPr>
        </p:nvGraphicFramePr>
        <p:xfrm>
          <a:off x="990600" y="2133600"/>
          <a:ext cx="8153400" cy="2546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485241792"/>
                    </a:ext>
                  </a:extLst>
                </a:gridCol>
                <a:gridCol w="2097802">
                  <a:extLst>
                    <a:ext uri="{9D8B030D-6E8A-4147-A177-3AD203B41FA5}">
                      <a16:colId xmlns:a16="http://schemas.microsoft.com/office/drawing/2014/main" val="1325968659"/>
                    </a:ext>
                  </a:extLst>
                </a:gridCol>
                <a:gridCol w="3337798">
                  <a:extLst>
                    <a:ext uri="{9D8B030D-6E8A-4147-A177-3AD203B41FA5}">
                      <a16:colId xmlns:a16="http://schemas.microsoft.com/office/drawing/2014/main" val="3952571321"/>
                    </a:ext>
                  </a:extLst>
                </a:gridCol>
              </a:tblGrid>
              <a:tr h="51071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Perimeter Formula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Area Formula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33551"/>
                  </a:ext>
                </a:extLst>
              </a:tr>
              <a:tr h="50372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Square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*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517913"/>
                  </a:ext>
                </a:extLst>
              </a:tr>
              <a:tr h="51071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Equilateral Triangle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*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958776"/>
                  </a:ext>
                </a:extLst>
              </a:tr>
              <a:tr h="51071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Regular Pentagon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*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673388"/>
                  </a:ext>
                </a:extLst>
              </a:tr>
              <a:tr h="51071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Regular Hexagon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*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0998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02F6F5E-12EC-1CFB-3931-FC865F87EFF3}"/>
              </a:ext>
            </a:extLst>
          </p:cNvPr>
          <p:cNvSpPr txBox="1"/>
          <p:nvPr/>
        </p:nvSpPr>
        <p:spPr>
          <a:xfrm>
            <a:off x="838200" y="167640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side length </a:t>
            </a:r>
            <a:r>
              <a:rPr lang="en-US" b="1" dirty="0"/>
              <a:t>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32C197-4DB9-8D03-D55F-2E6419579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187376"/>
            <a:ext cx="609600" cy="4390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58CF72-B112-46C4-0369-7F770494E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3714279"/>
            <a:ext cx="1600200" cy="4393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9134B9-66F2-06A8-61F8-F1DC566CE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9444" y="4197233"/>
            <a:ext cx="575165" cy="439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8DBCB7-2A2A-4E8A-3864-4C755729457D}"/>
              </a:ext>
            </a:extLst>
          </p:cNvPr>
          <p:cNvSpPr txBox="1"/>
          <p:nvPr/>
        </p:nvSpPr>
        <p:spPr>
          <a:xfrm>
            <a:off x="685800" y="5181600"/>
            <a:ext cx="786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Shared behaviors </a:t>
            </a:r>
            <a:r>
              <a:rPr lang="en-US" sz="2800" dirty="0"/>
              <a:t>with </a:t>
            </a:r>
            <a:r>
              <a:rPr lang="en-US" sz="2800" dirty="0">
                <a:solidFill>
                  <a:srgbClr val="00B050"/>
                </a:solidFill>
              </a:rPr>
              <a:t>different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070118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76200" y="70301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E851E-2992-EEA6-1DA2-3DD934106BA5}"/>
              </a:ext>
            </a:extLst>
          </p:cNvPr>
          <p:cNvSpPr txBox="1"/>
          <p:nvPr/>
        </p:nvSpPr>
        <p:spPr>
          <a:xfrm>
            <a:off x="533400" y="1608630"/>
            <a:ext cx="925285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Program 1 due on February 16</a:t>
            </a:r>
            <a:r>
              <a:rPr lang="en-US" sz="3200" baseline="30000" dirty="0"/>
              <a:t>th</a:t>
            </a:r>
            <a:r>
              <a:rPr lang="en-US" sz="3200" dirty="0"/>
              <a:t> @ 11:59 PM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Friday and Monday is Rubber Duck day!!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You can also grab a rubber duck from my office</a:t>
            </a:r>
          </a:p>
          <a:p>
            <a:endParaRPr lang="en-US" sz="3200" dirty="0"/>
          </a:p>
        </p:txBody>
      </p:sp>
      <p:sp>
        <p:nvSpPr>
          <p:cNvPr id="14" name="AutoShape 2" descr="Rubber Ducky 48419695646 | eBay">
            <a:extLst>
              <a:ext uri="{FF2B5EF4-FFF2-40B4-BE49-F238E27FC236}">
                <a16:creationId xmlns:a16="http://schemas.microsoft.com/office/drawing/2014/main" id="{8A8BEFD0-53DA-2E19-CC15-7527D57245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BC2D79-9362-209D-AABC-5D44C1CB9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337" y="1905000"/>
            <a:ext cx="22193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8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9E6CF33-80E4-D454-1086-2B562BD1B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8F8570D-4C04-1059-2318-BABF957C9AF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628B9EF-CBFC-EF67-7DCD-9870AC16EDB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BE6BADE-1170-B6B1-847B-06DB431677F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A92EABF-ACEB-BE6A-B21B-422498698A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8CB2678-E603-A4D6-8CBF-D3067365E0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253886-BE2E-93BC-E93C-F3073EF41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33400"/>
            <a:ext cx="389509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8DE0AF-9CEA-A9B6-5385-BA9CC3F8124C}"/>
              </a:ext>
            </a:extLst>
          </p:cNvPr>
          <p:cNvSpPr txBox="1"/>
          <p:nvPr/>
        </p:nvSpPr>
        <p:spPr>
          <a:xfrm>
            <a:off x="381000" y="83820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Inheritance</a:t>
            </a:r>
            <a:r>
              <a:rPr lang="en-US" dirty="0"/>
              <a:t> is a mechanism that allows a </a:t>
            </a:r>
            <a:r>
              <a:rPr lang="en-US" i="1" dirty="0"/>
              <a:t>parent</a:t>
            </a:r>
            <a:r>
              <a:rPr lang="en-US" dirty="0"/>
              <a:t> class to pass on </a:t>
            </a:r>
            <a:r>
              <a:rPr lang="en-US" dirty="0">
                <a:solidFill>
                  <a:srgbClr val="0070C0"/>
                </a:solidFill>
              </a:rPr>
              <a:t>public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protected</a:t>
            </a:r>
            <a:r>
              <a:rPr lang="en-US" dirty="0"/>
              <a:t> instance fields and methods to a </a:t>
            </a:r>
            <a:r>
              <a:rPr lang="en-US" i="1" dirty="0"/>
              <a:t>child</a:t>
            </a:r>
            <a:r>
              <a:rPr lang="en-US" dirty="0"/>
              <a:t> class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4B60D4-C41C-E89B-AB64-18F5C1E3A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905000"/>
            <a:ext cx="6067425" cy="6762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FCF2327-7942-1550-607C-974995946122}"/>
                  </a:ext>
                </a:extLst>
              </p14:cNvPr>
              <p14:cNvContentPartPr/>
              <p14:nvPr/>
            </p14:nvContentPartPr>
            <p14:xfrm>
              <a:off x="4155866" y="2244226"/>
              <a:ext cx="960840" cy="15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FCF2327-7942-1550-607C-9749959461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19866" y="2208226"/>
                <a:ext cx="1032480" cy="867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F726325-91D0-EA4E-8B4A-3C797BE137FB}"/>
              </a:ext>
            </a:extLst>
          </p:cNvPr>
          <p:cNvSpPr txBox="1"/>
          <p:nvPr/>
        </p:nvSpPr>
        <p:spPr>
          <a:xfrm>
            <a:off x="571500" y="310269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Inheritance is great when you have </a:t>
            </a:r>
            <a:r>
              <a:rPr lang="en-US" b="1" dirty="0"/>
              <a:t>shared behaviors and attributes </a:t>
            </a:r>
            <a:r>
              <a:rPr lang="en-US" dirty="0"/>
              <a:t>across classes with the </a:t>
            </a:r>
            <a:r>
              <a:rPr lang="en-US" b="1" dirty="0"/>
              <a:t>same implementation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CED7F37-1AD6-3909-38E5-790F40812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314" y="4788177"/>
            <a:ext cx="2185214" cy="6001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String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return this.name;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54CD943-4FCA-D7EC-44BA-51CFD14F9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801158"/>
            <a:ext cx="2185214" cy="6001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String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return this.name;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36C06B90-DEC1-232F-ACA3-6069DE894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7599" y="4798119"/>
            <a:ext cx="2185214" cy="6001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String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return this.name;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340DBB-D485-00CD-725F-AB8C6DDD2ABE}"/>
              </a:ext>
            </a:extLst>
          </p:cNvPr>
          <p:cNvSpPr txBox="1"/>
          <p:nvPr/>
        </p:nvSpPr>
        <p:spPr>
          <a:xfrm>
            <a:off x="544029" y="446999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5AFE95-4150-6FA6-9B08-FD45B5B99369}"/>
              </a:ext>
            </a:extLst>
          </p:cNvPr>
          <p:cNvSpPr txBox="1"/>
          <p:nvPr/>
        </p:nvSpPr>
        <p:spPr>
          <a:xfrm>
            <a:off x="2817089" y="446533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Salesperson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30F69E-6C7B-9A03-B800-96EAEF20FB90}"/>
              </a:ext>
            </a:extLst>
          </p:cNvPr>
          <p:cNvSpPr txBox="1"/>
          <p:nvPr/>
        </p:nvSpPr>
        <p:spPr>
          <a:xfrm>
            <a:off x="5698433" y="44685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Lawyer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7CC8652-4C25-3DE3-D222-AE2983F6EA4B}"/>
                  </a:ext>
                </a:extLst>
              </p14:cNvPr>
              <p14:cNvContentPartPr/>
              <p14:nvPr/>
            </p14:nvContentPartPr>
            <p14:xfrm>
              <a:off x="155546" y="5403586"/>
              <a:ext cx="7170480" cy="521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7CC8652-4C25-3DE3-D222-AE2983F6EA4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6546" y="5394946"/>
                <a:ext cx="7188120" cy="53892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15EA5904-A7EE-A76E-5991-50ABB2570695}"/>
              </a:ext>
            </a:extLst>
          </p:cNvPr>
          <p:cNvSpPr txBox="1"/>
          <p:nvPr/>
        </p:nvSpPr>
        <p:spPr>
          <a:xfrm>
            <a:off x="1981200" y="5932237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code (same implementation!!!)</a:t>
            </a:r>
          </a:p>
        </p:txBody>
      </p:sp>
    </p:spTree>
    <p:extLst>
      <p:ext uri="{BB962C8B-B14F-4D97-AF65-F5344CB8AC3E}">
        <p14:creationId xmlns:p14="http://schemas.microsoft.com/office/powerpoint/2010/main" val="76944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12192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Interfaces </a:t>
            </a:r>
            <a:r>
              <a:rPr lang="en-US" sz="2800" dirty="0"/>
              <a:t>are abstract classes that only contain methods with no body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84950-215B-BB7D-68A0-996E264C2F8A}"/>
              </a:ext>
            </a:extLst>
          </p:cNvPr>
          <p:cNvSpPr txBox="1"/>
          <p:nvPr/>
        </p:nvSpPr>
        <p:spPr>
          <a:xfrm>
            <a:off x="228600" y="1447800"/>
            <a:ext cx="61240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C2A53-9D2F-29A0-7CE0-5AA46EA6FF77}"/>
              </a:ext>
            </a:extLst>
          </p:cNvPr>
          <p:cNvSpPr txBox="1"/>
          <p:nvPr/>
        </p:nvSpPr>
        <p:spPr>
          <a:xfrm>
            <a:off x="6339065" y="1201281"/>
            <a:ext cx="56533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Accelerate, Slow down, and refuel are all common behavior that all vehicles will have</a:t>
            </a:r>
          </a:p>
          <a:p>
            <a:endParaRPr lang="en-US" sz="2000" i="1" dirty="0"/>
          </a:p>
          <a:p>
            <a:r>
              <a:rPr lang="en-US" sz="2000" dirty="0"/>
              <a:t>However, the specifics of </a:t>
            </a:r>
            <a:r>
              <a:rPr lang="en-US" sz="2000" i="1" dirty="0"/>
              <a:t>how</a:t>
            </a:r>
            <a:r>
              <a:rPr lang="en-US" sz="2000" dirty="0"/>
              <a:t> they accelerate, slow down, refuel will be different between vehicles (</a:t>
            </a:r>
            <a:r>
              <a:rPr lang="en-US" sz="2000" dirty="0" err="1"/>
              <a:t>ie</a:t>
            </a:r>
            <a:r>
              <a:rPr lang="en-US" sz="2000" dirty="0"/>
              <a:t> the body of the methods will be slightly different)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280AF-4FF9-AE76-8B46-5AB4CA00D528}"/>
              </a:ext>
            </a:extLst>
          </p:cNvPr>
          <p:cNvSpPr txBox="1"/>
          <p:nvPr/>
        </p:nvSpPr>
        <p:spPr>
          <a:xfrm>
            <a:off x="685800" y="3778985"/>
            <a:ext cx="950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Interfaces</a:t>
            </a:r>
            <a:r>
              <a:rPr lang="en-US" sz="2400" dirty="0"/>
              <a:t> can be used to specify what a class </a:t>
            </a:r>
            <a:r>
              <a:rPr lang="en-US" sz="2400" i="1" dirty="0"/>
              <a:t>must do</a:t>
            </a:r>
            <a:r>
              <a:rPr lang="en-US" sz="2400" dirty="0"/>
              <a:t>, but not </a:t>
            </a:r>
            <a:r>
              <a:rPr lang="en-US" sz="2400" i="1" dirty="0"/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229685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12192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Interfaces </a:t>
            </a:r>
            <a:r>
              <a:rPr lang="en-US" sz="2800" dirty="0"/>
              <a:t>are abstract classes that only contain methods with no body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84950-215B-BB7D-68A0-996E264C2F8A}"/>
              </a:ext>
            </a:extLst>
          </p:cNvPr>
          <p:cNvSpPr txBox="1"/>
          <p:nvPr/>
        </p:nvSpPr>
        <p:spPr>
          <a:xfrm>
            <a:off x="228600" y="1447800"/>
            <a:ext cx="61240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06DE1-621F-BCA6-543A-AF8C1309235E}"/>
              </a:ext>
            </a:extLst>
          </p:cNvPr>
          <p:cNvSpPr txBox="1"/>
          <p:nvPr/>
        </p:nvSpPr>
        <p:spPr>
          <a:xfrm>
            <a:off x="5976488" y="1423681"/>
            <a:ext cx="6124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Ferrari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0F4DFE-DACB-8210-9621-C36F56C662DD}"/>
              </a:ext>
            </a:extLst>
          </p:cNvPr>
          <p:cNvCxnSpPr/>
          <p:nvPr/>
        </p:nvCxnSpPr>
        <p:spPr>
          <a:xfrm>
            <a:off x="5334000" y="1295400"/>
            <a:ext cx="0" cy="1905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820D0F0-4E39-274F-A072-2F5E161A6BF5}"/>
              </a:ext>
            </a:extLst>
          </p:cNvPr>
          <p:cNvSpPr txBox="1"/>
          <p:nvPr/>
        </p:nvSpPr>
        <p:spPr>
          <a:xfrm>
            <a:off x="533400" y="4075854"/>
            <a:ext cx="10374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a Java class to use an interface, it must use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400" dirty="0"/>
              <a:t> keyword</a:t>
            </a:r>
          </a:p>
          <a:p>
            <a:endParaRPr lang="en-US" sz="2400" dirty="0"/>
          </a:p>
          <a:p>
            <a:r>
              <a:rPr lang="en-US" sz="2400" dirty="0"/>
              <a:t>We can implement multiple interfaces (unlike inheritance)</a:t>
            </a:r>
          </a:p>
        </p:txBody>
      </p:sp>
    </p:spTree>
    <p:extLst>
      <p:ext uri="{BB962C8B-B14F-4D97-AF65-F5344CB8AC3E}">
        <p14:creationId xmlns:p14="http://schemas.microsoft.com/office/powerpoint/2010/main" val="71948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12192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Interfaces </a:t>
            </a:r>
            <a:r>
              <a:rPr lang="en-US" sz="2800" dirty="0"/>
              <a:t>are abstract classes that only contain methods with no body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84950-215B-BB7D-68A0-996E264C2F8A}"/>
              </a:ext>
            </a:extLst>
          </p:cNvPr>
          <p:cNvSpPr txBox="1"/>
          <p:nvPr/>
        </p:nvSpPr>
        <p:spPr>
          <a:xfrm>
            <a:off x="228600" y="1447800"/>
            <a:ext cx="61240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06DE1-621F-BCA6-543A-AF8C1309235E}"/>
              </a:ext>
            </a:extLst>
          </p:cNvPr>
          <p:cNvSpPr txBox="1"/>
          <p:nvPr/>
        </p:nvSpPr>
        <p:spPr>
          <a:xfrm>
            <a:off x="6320015" y="1116755"/>
            <a:ext cx="6124072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Ferrari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0F4DFE-DACB-8210-9621-C36F56C662DD}"/>
              </a:ext>
            </a:extLst>
          </p:cNvPr>
          <p:cNvCxnSpPr/>
          <p:nvPr/>
        </p:nvCxnSpPr>
        <p:spPr>
          <a:xfrm>
            <a:off x="5334000" y="1295400"/>
            <a:ext cx="0" cy="1905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3DDFF5E-A1AA-3B6E-C2A7-893709921D3E}"/>
                  </a:ext>
                </a:extLst>
              </p14:cNvPr>
              <p14:cNvContentPartPr/>
              <p14:nvPr/>
            </p14:nvContentPartPr>
            <p14:xfrm>
              <a:off x="10017334" y="1697606"/>
              <a:ext cx="759600" cy="363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3DDFF5E-A1AA-3B6E-C2A7-893709921D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99334" y="1679606"/>
                <a:ext cx="79524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92EE8E1-F465-4275-8F75-97EEE014FE4A}"/>
                  </a:ext>
                </a:extLst>
              </p14:cNvPr>
              <p14:cNvContentPartPr/>
              <p14:nvPr/>
            </p14:nvContentPartPr>
            <p14:xfrm>
              <a:off x="9780454" y="2587526"/>
              <a:ext cx="759960" cy="463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92EE8E1-F465-4275-8F75-97EEE014FE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62814" y="2569526"/>
                <a:ext cx="7956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5A4C70-6467-7FC6-839F-E44F0F7763DA}"/>
                  </a:ext>
                </a:extLst>
              </p14:cNvPr>
              <p14:cNvContentPartPr/>
              <p14:nvPr/>
            </p14:nvContentPartPr>
            <p14:xfrm>
              <a:off x="9600814" y="3618206"/>
              <a:ext cx="762480" cy="40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5A4C70-6467-7FC6-839F-E44F0F7763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83174" y="3600206"/>
                <a:ext cx="798120" cy="439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59C6D93-7AA0-8545-63CA-05CF5693C0CC}"/>
              </a:ext>
            </a:extLst>
          </p:cNvPr>
          <p:cNvSpPr txBox="1"/>
          <p:nvPr/>
        </p:nvSpPr>
        <p:spPr>
          <a:xfrm>
            <a:off x="152400" y="3742944"/>
            <a:ext cx="5558015" cy="230832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any Class that also has the behavior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accelerating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slowdown</a:t>
            </a:r>
            <a:r>
              <a:rPr lang="en-US" sz="2400" dirty="0"/>
              <a:t>,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refuel</a:t>
            </a:r>
            <a:r>
              <a:rPr lang="en-US" sz="2400" dirty="0"/>
              <a:t> can implement our interface, and those classes are </a:t>
            </a:r>
            <a:r>
              <a:rPr lang="en-US" sz="2400" b="1" dirty="0"/>
              <a:t>forced</a:t>
            </a:r>
            <a:r>
              <a:rPr lang="en-US" sz="2400" dirty="0"/>
              <a:t> to write the body of the methods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A1BE14-6390-0252-ED4F-9CC5731B7203}"/>
              </a:ext>
            </a:extLst>
          </p:cNvPr>
          <p:cNvSpPr txBox="1"/>
          <p:nvPr/>
        </p:nvSpPr>
        <p:spPr>
          <a:xfrm>
            <a:off x="7336971" y="4697332"/>
            <a:ext cx="472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of the method body is omitted, but that is where the programmer can put the specific behavior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accelerate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slow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refuel</a:t>
            </a:r>
          </a:p>
        </p:txBody>
      </p:sp>
    </p:spTree>
    <p:extLst>
      <p:ext uri="{BB962C8B-B14F-4D97-AF65-F5344CB8AC3E}">
        <p14:creationId xmlns:p14="http://schemas.microsoft.com/office/powerpoint/2010/main" val="162190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12192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Interfaces </a:t>
            </a:r>
            <a:r>
              <a:rPr lang="en-US" sz="2800" dirty="0"/>
              <a:t>are abstract classes that only contain methods with no body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84950-215B-BB7D-68A0-996E264C2F8A}"/>
              </a:ext>
            </a:extLst>
          </p:cNvPr>
          <p:cNvSpPr txBox="1"/>
          <p:nvPr/>
        </p:nvSpPr>
        <p:spPr>
          <a:xfrm>
            <a:off x="228600" y="1447800"/>
            <a:ext cx="61240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06DE1-621F-BCA6-543A-AF8C1309235E}"/>
              </a:ext>
            </a:extLst>
          </p:cNvPr>
          <p:cNvSpPr txBox="1"/>
          <p:nvPr/>
        </p:nvSpPr>
        <p:spPr>
          <a:xfrm>
            <a:off x="6320015" y="1116755"/>
            <a:ext cx="6124072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Ferrari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0F4DFE-DACB-8210-9621-C36F56C662DD}"/>
              </a:ext>
            </a:extLst>
          </p:cNvPr>
          <p:cNvCxnSpPr/>
          <p:nvPr/>
        </p:nvCxnSpPr>
        <p:spPr>
          <a:xfrm>
            <a:off x="5334000" y="1295400"/>
            <a:ext cx="0" cy="1905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3DDFF5E-A1AA-3B6E-C2A7-893709921D3E}"/>
                  </a:ext>
                </a:extLst>
              </p14:cNvPr>
              <p14:cNvContentPartPr/>
              <p14:nvPr/>
            </p14:nvContentPartPr>
            <p14:xfrm>
              <a:off x="10017334" y="1697606"/>
              <a:ext cx="759600" cy="363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3DDFF5E-A1AA-3B6E-C2A7-893709921D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99334" y="1679624"/>
                <a:ext cx="795240" cy="398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92EE8E1-F465-4275-8F75-97EEE014FE4A}"/>
                  </a:ext>
                </a:extLst>
              </p14:cNvPr>
              <p14:cNvContentPartPr/>
              <p14:nvPr/>
            </p14:nvContentPartPr>
            <p14:xfrm>
              <a:off x="9780454" y="2587526"/>
              <a:ext cx="759960" cy="463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92EE8E1-F465-4275-8F75-97EEE014FE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62454" y="2569526"/>
                <a:ext cx="7956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5A4C70-6467-7FC6-839F-E44F0F7763DA}"/>
                  </a:ext>
                </a:extLst>
              </p14:cNvPr>
              <p14:cNvContentPartPr/>
              <p14:nvPr/>
            </p14:nvContentPartPr>
            <p14:xfrm>
              <a:off x="9600814" y="3618206"/>
              <a:ext cx="762480" cy="40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5A4C70-6467-7FC6-839F-E44F0F7763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82814" y="3600206"/>
                <a:ext cx="798120" cy="439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81D3525-9554-06BF-C53D-03E1EBA13825}"/>
              </a:ext>
            </a:extLst>
          </p:cNvPr>
          <p:cNvSpPr txBox="1"/>
          <p:nvPr/>
        </p:nvSpPr>
        <p:spPr>
          <a:xfrm>
            <a:off x="304800" y="3304056"/>
            <a:ext cx="4800600" cy="30469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You can not create an instance of an interface</a:t>
            </a:r>
          </a:p>
          <a:p>
            <a:endParaRPr lang="en-US" sz="2400" dirty="0"/>
          </a:p>
          <a:p>
            <a:r>
              <a:rPr lang="en-US" sz="2400" dirty="0"/>
              <a:t>In the interface, the method bodies must be empty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(Remember, the classes that </a:t>
            </a:r>
            <a:r>
              <a:rPr lang="en-US" sz="2400" i="1" dirty="0"/>
              <a:t>use</a:t>
            </a:r>
            <a:r>
              <a:rPr lang="en-US" sz="2400" dirty="0"/>
              <a:t> our interface will have the method bodies)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EA594-2696-61BD-251D-25229E5DA854}"/>
              </a:ext>
            </a:extLst>
          </p:cNvPr>
          <p:cNvSpPr txBox="1"/>
          <p:nvPr/>
        </p:nvSpPr>
        <p:spPr>
          <a:xfrm>
            <a:off x="7336971" y="4697332"/>
            <a:ext cx="472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of the method body is omitted, but that is where the programmer can put the specific behavior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accelerate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slow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refuel</a:t>
            </a:r>
          </a:p>
        </p:txBody>
      </p:sp>
    </p:spTree>
    <p:extLst>
      <p:ext uri="{BB962C8B-B14F-4D97-AF65-F5344CB8AC3E}">
        <p14:creationId xmlns:p14="http://schemas.microsoft.com/office/powerpoint/2010/main" val="291880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12192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Interfaces </a:t>
            </a:r>
            <a:r>
              <a:rPr lang="en-US" sz="2800" dirty="0"/>
              <a:t>are abstract classes that only contain methods with no body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213E27-0695-7C73-F3D4-7A13971D3D00}"/>
              </a:ext>
            </a:extLst>
          </p:cNvPr>
          <p:cNvSpPr txBox="1"/>
          <p:nvPr/>
        </p:nvSpPr>
        <p:spPr>
          <a:xfrm>
            <a:off x="457200" y="2133600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use interfaces?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9BBC31-273E-44A7-003A-B752C54A932E}"/>
              </a:ext>
            </a:extLst>
          </p:cNvPr>
          <p:cNvSpPr txBox="1"/>
          <p:nvPr/>
        </p:nvSpPr>
        <p:spPr>
          <a:xfrm>
            <a:off x="1447800" y="2780437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Interfaces are great when you </a:t>
            </a:r>
            <a:r>
              <a:rPr lang="en-US" sz="2400" b="1" dirty="0"/>
              <a:t>shared behavior</a:t>
            </a:r>
            <a:r>
              <a:rPr lang="en-US" sz="2400" dirty="0"/>
              <a:t> with </a:t>
            </a:r>
            <a:r>
              <a:rPr lang="en-US" sz="2400" b="1" dirty="0"/>
              <a:t>different implementations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20760-1131-F135-9B50-5937AC0DCD09}"/>
              </a:ext>
            </a:extLst>
          </p:cNvPr>
          <p:cNvSpPr txBox="1"/>
          <p:nvPr/>
        </p:nvSpPr>
        <p:spPr>
          <a:xfrm>
            <a:off x="1447800" y="3963419"/>
            <a:ext cx="876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forces classes to implement X methods that might not logically belong to them  </a:t>
            </a:r>
            <a:r>
              <a:rPr lang="en-US" sz="2400" i="1" dirty="0"/>
              <a:t>(more control)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2EE709-EAD8-5AB5-F79D-62A18936D9CC}"/>
              </a:ext>
            </a:extLst>
          </p:cNvPr>
          <p:cNvSpPr txBox="1"/>
          <p:nvPr/>
        </p:nvSpPr>
        <p:spPr>
          <a:xfrm>
            <a:off x="1448210" y="5146401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provides </a:t>
            </a:r>
            <a:r>
              <a:rPr lang="en-US" sz="2400" b="1" dirty="0"/>
              <a:t>abstraction</a:t>
            </a:r>
            <a:r>
              <a:rPr lang="en-US" sz="2400" dirty="0"/>
              <a:t> </a:t>
            </a:r>
          </a:p>
          <a:p>
            <a:r>
              <a:rPr lang="en-US" sz="2400" dirty="0"/>
              <a:t>(</a:t>
            </a:r>
            <a:r>
              <a:rPr lang="en-US" sz="2400" dirty="0" err="1"/>
              <a:t>ie</a:t>
            </a:r>
            <a:r>
              <a:rPr lang="en-US" sz="2400" dirty="0"/>
              <a:t> the details of how things are implemented are not revealed in an interface)</a:t>
            </a:r>
          </a:p>
        </p:txBody>
      </p:sp>
    </p:spTree>
    <p:extLst>
      <p:ext uri="{BB962C8B-B14F-4D97-AF65-F5344CB8AC3E}">
        <p14:creationId xmlns:p14="http://schemas.microsoft.com/office/powerpoint/2010/main" val="395131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5DEDEAF-476E-0303-0473-01F580652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C1BB7F2-5E8A-EAE6-6EFA-D128DEB17DD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0EDFBA4-1656-1712-64E8-825C10CDE22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8D74382-1294-252F-06AD-9293E8519EC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E3F7203-248C-0043-2FF9-2573A10B2D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42A15D1-9C3A-9C41-3F83-9CC26A1A28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E10FEA-6BB7-07A6-EB17-0DB253A66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590218"/>
              </p:ext>
            </p:extLst>
          </p:nvPr>
        </p:nvGraphicFramePr>
        <p:xfrm>
          <a:off x="990600" y="2133600"/>
          <a:ext cx="8153400" cy="2546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485241792"/>
                    </a:ext>
                  </a:extLst>
                </a:gridCol>
                <a:gridCol w="2097802">
                  <a:extLst>
                    <a:ext uri="{9D8B030D-6E8A-4147-A177-3AD203B41FA5}">
                      <a16:colId xmlns:a16="http://schemas.microsoft.com/office/drawing/2014/main" val="1325968659"/>
                    </a:ext>
                  </a:extLst>
                </a:gridCol>
                <a:gridCol w="3337798">
                  <a:extLst>
                    <a:ext uri="{9D8B030D-6E8A-4147-A177-3AD203B41FA5}">
                      <a16:colId xmlns:a16="http://schemas.microsoft.com/office/drawing/2014/main" val="3952571321"/>
                    </a:ext>
                  </a:extLst>
                </a:gridCol>
              </a:tblGrid>
              <a:tr h="51071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Shape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Perimeter Formula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Area Formula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333551"/>
                  </a:ext>
                </a:extLst>
              </a:tr>
              <a:tr h="50372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Square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*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517913"/>
                  </a:ext>
                </a:extLst>
              </a:tr>
              <a:tr h="51071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Equilateral Triangle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*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958776"/>
                  </a:ext>
                </a:extLst>
              </a:tr>
              <a:tr h="51071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Regular Pentagon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*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673388"/>
                  </a:ext>
                </a:extLst>
              </a:tr>
              <a:tr h="51071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Regular Hexagon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*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0998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D2931DA-23BC-6111-230A-3C557ABB2554}"/>
              </a:ext>
            </a:extLst>
          </p:cNvPr>
          <p:cNvSpPr txBox="1"/>
          <p:nvPr/>
        </p:nvSpPr>
        <p:spPr>
          <a:xfrm>
            <a:off x="838200" y="167640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side length </a:t>
            </a:r>
            <a:r>
              <a:rPr lang="en-US" b="1" dirty="0"/>
              <a:t>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098B86-19A8-FBF3-7639-7505D4885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187376"/>
            <a:ext cx="609600" cy="4390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606AFD-0224-C14F-8C77-2B0EA75A4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3714279"/>
            <a:ext cx="1600200" cy="4393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674D3C-DA4E-D619-E868-155BC8AD1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9444" y="4197233"/>
            <a:ext cx="575165" cy="43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6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5170</TotalTime>
  <Words>765</Words>
  <Application>Microsoft Office PowerPoint</Application>
  <PresentationFormat>Widescreen</PresentationFormat>
  <Paragraphs>146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Courier New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39</cp:revision>
  <dcterms:created xsi:type="dcterms:W3CDTF">2022-08-21T16:55:59Z</dcterms:created>
  <dcterms:modified xsi:type="dcterms:W3CDTF">2024-02-07T21:24:34Z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