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0"/>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2" r:id="rId54"/>
    <p:sldId id="403" r:id="rId55"/>
    <p:sldId id="404" r:id="rId56"/>
    <p:sldId id="405" r:id="rId57"/>
    <p:sldId id="407" r:id="rId58"/>
    <p:sldId id="463"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 id="447" r:id="rId99"/>
    <p:sldId id="448" r:id="rId100"/>
    <p:sldId id="449" r:id="rId101"/>
    <p:sldId id="450" r:id="rId102"/>
    <p:sldId id="451" r:id="rId103"/>
    <p:sldId id="452" r:id="rId104"/>
    <p:sldId id="453" r:id="rId105"/>
    <p:sldId id="454" r:id="rId106"/>
    <p:sldId id="455" r:id="rId107"/>
    <p:sldId id="456" r:id="rId108"/>
    <p:sldId id="458" r:id="rId109"/>
    <p:sldId id="459" r:id="rId110"/>
    <p:sldId id="460" r:id="rId111"/>
    <p:sldId id="465" r:id="rId112"/>
    <p:sldId id="46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61" r:id="rId128"/>
    <p:sldId id="462" r:id="rId1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p:cViewPr>
        <p:scale>
          <a:sx n="100" d="100"/>
          <a:sy n="100" d="100"/>
        </p:scale>
        <p:origin x="774" y="5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08:56:04.64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46,'4'3,"-1"0,1-1,0 0,0 0,0 0,0 0,0-1,0 1,1-1,-1 0,0-1,7 2,59-1,-46-1,515 34,19 1,1365-37,-1721-10,-14 1,207 10,378-11,325 0,-664 15,-406-3,28 1,1-2,-1-2,0-3,60-15,-73 12,1 2,65-1,-24 1,-33 2,359-21,1172 27,-1563-1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53.716"/>
    </inkml:context>
    <inkml:brush xml:id="br0">
      <inkml:brushProperty name="width" value="0.05" units="cm"/>
      <inkml:brushProperty name="height" value="0.05" units="cm"/>
      <inkml:brushProperty name="color" value="#008C3A"/>
    </inkml:brush>
  </inkml:definitions>
  <inkml:trace contextRef="#ctx0" brushRef="#br0">0 693 24575,'8'2'0,"-1"1"0,1 0 0,-1 0 0,0 1 0,0 0 0,-1 0 0,1 0 0,-1 1 0,0 0 0,9 10 0,-5-7 0,4 6 0,0 1 0,-1 0 0,19 29 0,-1-2 0,-13-18 0,-5-6 0,0-1 0,2 0 0,17 15 0,-31-31 0,0 0 0,1 0 0,-1 0 0,0-1 0,0 1 0,1 0 0,-1-1 0,0 1 0,1-1 0,-1 1 0,1-1 0,-1 0 0,0 0 0,1 1 0,-1-1 0,1 0 0,-1 0 0,1 0 0,-1-1 0,0 1 0,1 0 0,-1-1 0,1 1 0,-1 0 0,0-1 0,1 0 0,-1 1 0,0-1 0,0 0 0,1 1 0,-1-1 0,0 0 0,0 0 0,0 0 0,0 0 0,0 0 0,0 0 0,0-1 0,1-1 0,5-7 0,1-1 0,-2-1 0,10-20 0,-2 4 0,19-25 0,3 1 0,44-48 0,-57 75 0,0 1 0,2 1 0,1 2 0,0 0 0,46-26 0,11-3 0,126-98 0,-36-10 124,-6 5-1613,-149 139-5337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7:31.807"/>
    </inkml:context>
    <inkml:brush xml:id="br0">
      <inkml:brushProperty name="width" value="0.1" units="cm"/>
      <inkml:brushProperty name="height" value="0.1" units="cm"/>
      <inkml:brushProperty name="color" value="#008C3A"/>
    </inkml:brush>
  </inkml:definitions>
  <inkml:trace contextRef="#ctx0" brushRef="#br0">1 2738 24575,'19'33'0,"1"-1"0,2-1 0,49 54 0,20 28 0,-89-110 0,4 7 0,1 0 0,0 0 0,0-1 0,2 0 0,-1 0 0,1-1 0,0 0 0,13 8 0,-21-15 0,1-1 0,0 1 0,0-1 0,0 0 0,0 0 0,0 0 0,-1 0 0,1 0 0,0-1 0,0 1 0,0 0 0,0-1 0,-1 1 0,1-1 0,0 0 0,0 0 0,-1 1 0,1-1 0,-1 0 0,1-1 0,-1 1 0,1 0 0,-1 0 0,2-3 0,36-40 0,-31 34 0,314-372 0,198-280 0,-48 56 0,355-237 0,-674 694 0,-21 26-682,163-118-1,-226 192-6143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2.711"/>
    </inkml:context>
    <inkml:brush xml:id="br0">
      <inkml:brushProperty name="width" value="0.05" units="cm"/>
      <inkml:brushProperty name="height" value="0.05" units="cm"/>
    </inkml:brush>
  </inkml:definitions>
  <inkml:trace contextRef="#ctx0" brushRef="#br0">0 0 24575,'95'6'0,"-1"3"0,160 38 0,-94-15 0,251 33 0,-126-21 0,1609 177 0,-1124-158 0,464 18 0,-77-64 0,778-10 0,-1099-9 0,-393 0 0,487 4 0,-176 55 0,104 0 0,-710-51 0,202 34 0,-120-9 0,-36-5 0,73 8 0,23-2 0,-110-10 0,-64-8 0,-40-3 0,94 1 0,-119-10 0,0 3 0,91 22 0,-90-16 0,1-1 0,77 3 0,-97-11-139,0 2 0,0 1-1,36 11 1,-46-11-669,3 1-6018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4.238"/>
    </inkml:context>
    <inkml:brush xml:id="br0">
      <inkml:brushProperty name="width" value="0.05" units="cm"/>
      <inkml:brushProperty name="height" value="0.05" units="cm"/>
    </inkml:brush>
  </inkml:definitions>
  <inkml:trace contextRef="#ctx0" brushRef="#br0">13279 0 24575,'-61'2'0,"0"3"0,-109 23 0,-116 47 0,111-27 0,-923 204-682,-22-98 571,660-125 113,-325 29-122,-281 97 249,-80 7 653,201-119-782,384-26 0,-1430 109 0,-667 168 0,2470-274 0,106-14 0,-104 23 0,-22 13 0,190-38-1365,4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9.799"/>
    </inkml:context>
    <inkml:brush xml:id="br0">
      <inkml:brushProperty name="width" value="0.1" units="cm"/>
      <inkml:brushProperty name="height" value="0.1" units="cm"/>
      <inkml:brushProperty name="color" value="#008C3A"/>
    </inkml:brush>
  </inkml:definitions>
  <inkml:trace contextRef="#ctx0" brushRef="#br0">1 2377 24575,'8'34'0,"2"-1"0,1-1 0,1 0 0,2-1 0,2 0 0,0-1 0,31 42 0,81 69 0,-64-58 0,71 102 0,-134-181 0,1-1 0,0-1 0,0 1 0,0 0 0,0 0 0,0-1 0,0 1 0,1-1 0,0 0 0,-1 0 0,1 1 0,0-2 0,0 1 0,0 0 0,0-1 0,6 3 0,-6-4 0,0 0 0,1-1 0,-1 1 0,0-1 0,0 0 0,0 0 0,0 0 0,0 0 0,0 0 0,0 0 0,0-1 0,0 0 0,-1 1 0,1-1 0,0 0 0,-1-1 0,0 1 0,1 0 0,-1-1 0,3-4 0,37-44 0,-2-2 0,39-69 0,-19 28 0,116-164 0,318-360 0,216-129 0,-381 408 0,-153 157 0,7 9 0,262-191 0,-350 290-1365,-78 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37:14.041"/>
    </inkml:context>
    <inkml:brush xml:id="br0">
      <inkml:brushProperty name="width" value="0.05" units="cm"/>
      <inkml:brushProperty name="height" value="0.05" units="cm"/>
      <inkml:brushProperty name="color" value="#E71224"/>
    </inkml:brush>
  </inkml:definitions>
  <inkml:trace contextRef="#ctx0" brushRef="#br0">0 0 24575,'19'1'0,"-1"1"0,0 1 0,0 1 0,0 0 0,0 1 0,0 1 0,17 9 0,6 4 0,66 42 0,-99-55 0,0 0 0,-1 0 0,0 0 0,0 1 0,0 0 0,-1 0 0,0 1 0,0-1 0,-1 1 0,0 1 0,-1-1 0,0 1 0,0 0 0,-1 0 0,0 0 0,0 0 0,1 13 0,1 12 0,-3 1 0,0-1 0,-6 54 0,1-1 0,1 167 0,5 261 0,0-474 0,1-1 0,3 0 0,1 0 0,2 0 0,2-1 0,1-1 0,2 0 0,2-1 0,2 0 0,0-2 0,3 0 0,27 33 0,-8-13 0,101 120 0,-124-156 0,2-1 0,0 0 0,0-2 0,2 0 0,0-1 0,35 17 0,-13-11 0,0-1 0,2-2 0,0-3 0,0-1 0,2-2 0,-1-3 0,2-1 0,79 1 0,-86-11 0,-22 1 0,0 0 0,34 5 0,-54-5 0,0 1 0,1 0 0,-1 0 0,0 0 0,0 0 0,1 0 0,-1 0 0,0 0 0,0 0 0,0 0 0,1 0 0,-1 0 0,0 0 0,0 0 0,1 0 0,-1 0 0,0 0 0,0 0 0,1 0 0,-1 0 0,0 0 0,0 1 0,0-1 0,1 0 0,-1 0 0,0 0 0,0 0 0,0 0 0,0 1 0,1-1 0,-1 0 0,0 0 0,0 0 0,0 1 0,0-1 0,0 0 0,0 0 0,1 0 0,-1 1 0,0-1 0,0 0 0,0 0 0,0 1 0,0-1 0,0 0 0,0 1 0,-12 5 0,-23 3 0,-776 131 0,771-132 0,0 3 0,1 2 0,0 1 0,1 2 0,1 1 0,-61 39 0,89-48 0,0 0 0,1 1 0,-1 0 0,2 0 0,-1 1 0,1 0 0,1 0 0,0 1 0,0 0 0,1 0 0,1 0 0,0 0 0,0 1 0,1 0 0,1 0 0,-3 24 0,2-2 0,2 0 0,1 0 0,2 0 0,10 61 0,4-29 0,3-1 0,31 74 0,-7-22 0,20 36 0,3 8 0,-10-17 0,4 13 0,20 128 0,-68-230 0,-3-1 0,-2 2 0,-1 73 0,-6-127 0,0 17 0,0 1 0,-2 0 0,-7 35 0,8-50 0,-1 1 0,0-1 0,0 0 0,0 1 0,-1-1 0,1 0 0,-1 0 0,-1 0 0,1-1 0,-1 1 0,0-1 0,0 0 0,0 0 0,0 0 0,-1-1 0,1 1 0,-10 4 0,-54 30 0,50-26 0,0-1 0,-1-1 0,0-1 0,-1 0 0,0-2 0,0 0 0,-1-1 0,-30 4 0,-279 35 0,293-34-1365,23-6-5461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20:39:50.887"/>
    </inkml:context>
    <inkml:brush xml:id="br0">
      <inkml:brushProperty name="width" value="0.1" units="cm"/>
      <inkml:brushProperty name="height" value="0.1" units="cm"/>
      <inkml:brushProperty name="color" value="#33CCFF"/>
    </inkml:brush>
  </inkml:definitions>
  <inkml:trace contextRef="#ctx0" brushRef="#br0">257 14197 24575,'3'-2'0,"1"-1"0,0 1 0,0 0 0,0 0 0,0 0 0,0 0 0,0 0 0,1 1 0,-1 0 0,0 0 0,1 0 0,7 0 0,-5 0 0,0 0 0,1 0 0,11-5 0,73-41 0,-3 1 0,124-42 0,-205 84 0,0 0 0,0-1 0,-1 0 0,1 0 0,-1-1 0,0 0 0,-1 0 0,1-1 0,-1 0 0,8-12 0,3-7 0,22-49 0,-35 68 0,4-8 0,1-1 0,1 2 0,0-1 0,1 2 0,0-1 0,1 1 0,1 1 0,0 0 0,1 1 0,0 1 0,19-12 0,-4 3 0,43-36 0,-48 35 0,0 2 0,43-26 0,-29 24 0,0 1 0,2 2 0,49-15 0,-81 30 0,-1-1 0,0 0 0,0 0 0,0-1 0,0 0 0,0 0 0,-1-1 0,0 1 0,0-2 0,0 1 0,-1 0 0,6-8 0,-2 1 0,0 0 0,-1-1 0,-1 1 0,0-2 0,7-18 0,-6 15 0,0 1 0,1 0 0,16-21 0,15-27 0,7-42 0,-29 62 0,24-43 0,-35 77 0,0 1 0,0 0 0,1 1 0,0 0 0,0 0 0,13-9 0,-11 10 0,-2-1 0,1 1 0,-1-1 0,0-1 0,-1 0 0,9-12 0,-7 5 0,0 0 0,2 1 0,0 0 0,0 0 0,19-16 0,-24 25 0,-1-1 0,1 1 0,-1-1 0,4-7 0,19-24 0,21-9 0,28-32 0,-46 35 0,-26 35 0,1 0 0,0 1 0,0-1 0,1 1 0,13-13 0,-3 9 0,-13 9 0,0 1 0,0-1 0,-1 0 0,1 0 0,-1 0 0,1 0 0,-1-1 0,0 1 0,0-1 0,-1 0 0,1 0 0,-1 0 0,0 0 0,0-1 0,3-7 0,-1-2 0,1 1 0,1 0 0,0 0 0,0 1 0,2-1 0,-1 1 0,1 1 0,16-17 0,-9 9 0,-1 0 0,13-24 0,-15 20 0,1 0 0,1 1 0,1 1 0,1 0 0,1 1 0,31-29 0,-20 24 0,38-24 0,-54 40 0,0-1 0,-1 0 0,-1 0 0,12-15 0,-13 13 0,2 1 0,-1 0 0,25-19 0,-32 28 0,0 0 0,0-1 0,-1 0 0,1 1 0,0-1 0,-1 0 0,0 0 0,1 0 0,-1-1 0,0 1 0,-1-1 0,1 1 0,-1-1 0,2-4 0,0-4 0,-1-1 0,0 1 0,0-14 0,0-4 0,0 13 0,-1 0 0,1-1 0,1 1 0,1-1 0,0 1 0,1 0 0,11-25 0,-5 17 0,-2 0 0,0-1 0,6-37 0,2-3 0,-5 25 0,1-1 0,3 2 0,1 0 0,3 1 0,0 1 0,51-69 0,-48 79 0,7-10 0,-1 0 0,-2-2 0,26-48 0,9-31 0,-31 65 0,-3-1 0,24-69 0,-33 71 0,-7 21 0,-1-1 0,6-37 0,-7 26 0,1 1 0,33-81 0,54-76 0,143-197 0,-223 373 0,39-41 0,-3 4 0,-44 46 0,0 1 0,-2-2 0,10-22 0,7-13 0,0 3 0,22-63 0,3-6 0,16-34 0,6-11 0,7 9 0,76-164 0,-81 106 0,9-18 0,-6 51 0,80-156 0,-144 309 0,-1 0 0,-1-1 0,-1 0 0,7-32 0,14-112 0,37-248 0,-35 128 0,-20 137 0,19-30 0,2-18 0,26-235 0,-49 391 0,2 0 0,31-69 0,0 1 0,-19 36 0,51-136 0,-42 117 0,33-154 0,-26 84 0,-25 97 0,-11 42 0,15-47 0,23-30 0,67-115 0,40-85 0,-116 233 0,84-206 0,-60 131 0,12-40 0,-61 148 0,-3 0 0,-1 0 0,0-69 0,-3 66 0,1-42 0,15-84 0,-5 86 0,20-99 0,-16 97 0,-4-1 0,3-95 0,-9 107 0,5 0 0,19-71 0,18-183 0,-43 268 0,14-304 0,-20 360 0,0 1 0,0-1 0,1 1 0,-1-1 0,1 1 0,-1-1 0,1 1 0,0 0 0,0-1 0,-1 1 0,1 0 0,0 0 0,0-1 0,0 1 0,0 0 0,0 0 0,1 0 0,-1 0 0,0 0 0,0 0 0,1 1 0,-1-1 0,1 0 0,-1 1 0,0-1 0,1 1 0,-1-1 0,1 1 0,-1 0 0,4 0 0,7-2 0,0 0 0,24 1 0,-24 1 0,267 1 0,-193 1 0,303 22 0,-249 1 0,276 11 0,23 14 0,-72-6 0,125-21 0,3-24 0,-179-1 0,714 38 0,-999-34 0,1132 0 0,-525-57 0,430-21 0,-765 70 0,383-11 0,16-26 0,-497 24 0,68 0-546,101 2-2184,113 5-39,117 4 1523,79 3-1187,644 5-1111,489-4 1107,-1453-1 2437,-86-3 0,-233 6 93,345-18 1785,-383 19-1731,46-5 1105,-18-4 4345,-27 8-4885,1 1 0,-1 0 0,0 0 0,1 1 0,-1 0 0,1 0 0,8 2 0,11 0 330,769-2-1042,-749 1 0,0 1 0,1 3 0,-1 1 0,48 14 0,-92-19 0,0 0 0,0 0 0,-1 0 0,1 1 0,0-1 0,-1 1 0,1-1 0,-1 1 0,1 0 0,-1 0 0,0 0 0,0 0 0,0 0 0,0 1 0,0-1 0,0 0 0,-1 1 0,1 0 0,-1-1 0,0 1 0,0 0 0,2 4 0,-1 4 0,0 0 0,0 0 0,-1 0 0,-1 19 0,0-14 0,0 2 0,18 463 0,-14-138 0,-5-189 0,1 1578 0,-23-1338 0,-26-2 0,30-257 0,4-30 0,-21 219 0,12 1222 0,25-1208 0,19 14 0,24-9 0,-10-91 0,3 382 0,14 61 0,-15-291 0,-20 3 0,-17-348 0,-21 551 0,-23 75 0,44-670 0,-5 546 0,8-344 0,10 266 0,-12 1613 0,-2-2045 0,-1-1 0,-17 80 0,19-124 0,-1-1 0,1 0 0,-1 0 0,0 0 0,0-1 0,0 1 0,-1 0 0,1-1 0,-1 1 0,0-1 0,0 0 0,-1 0 0,0 0 0,1-1 0,-1 1 0,0-1 0,-5 3 0,-1-1 0,1 0 0,-1-1 0,0 0 0,0-1 0,0 0 0,0 0 0,-16 1 0,-185 22 0,156-22 0,-104-8 0,77-4 0,-329-15 0,-330 23 0,474-11 0,1-1 0,23 0 0,-11 0 0,187 12 0,-21 0 0,-120-16 0,35-10 0,-563-61 0,593 86 0,-180 21 0,-65 0 0,-5-21 0,138-1 0,-175 1 0,-439 2 0,498 23 0,3 22 0,79-8 0,-341 28 0,560-58 0,-162 10 0,-1188-18 0,871-40 0,243 10 0,242 27 0,28 2 0,-45-8 0,2-3 0,-104-1 0,-82 13 0,131 2 0,-297 18 0,144 9 0,-308-7 0,-180-24 0,389 3 0,-124 18 0,-28-1 0,405-19 0,-854-28 0,497 21 0,310 9 0,-2748-1 0,2074 42 0,42 0 0,352-44 0,341 10 0,34-1 0,-562 2 0,597-11 0,0-3 0,0-2 0,-72-19 0,99 18 0,1-1 0,0-1 0,-34-22 0,2 3 0,-41-15 0,49 24 0,-61-36 0,75 31-1365,15 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0.396"/>
    </inkml:context>
    <inkml:brush xml:id="br0">
      <inkml:brushProperty name="width" value="0.05" units="cm"/>
      <inkml:brushProperty name="height" value="0.05" units="cm"/>
      <inkml:brushProperty name="color" value="#E71224"/>
    </inkml:brush>
  </inkml:definitions>
  <inkml:trace contextRef="#ctx0" brushRef="#br0">120 506 24575,'-28'630'0,"-51"-128"0,78-486 0,7-36 0,9-42 0,56-354 0,-6 32 0,-42 276 0,-5 0 0,-4-1 0,-2-111 0,-12 184 0,2 0 0,11-68 0,-12 102 0,0-1 0,0 0 0,0 1 0,0-1 0,0 1 0,1 0 0,-1-1 0,1 1 0,0 0 0,-1 0 0,1 0 0,0 0 0,0 0 0,1 1 0,-1-1 0,0 1 0,0-1 0,1 1 0,-1 0 0,1 0 0,-1 0 0,1 0 0,0 0 0,-1 0 0,1 1 0,3-1 0,11-1 0,0 0 0,0 1 0,21 2 0,-13-1 0,1772 6-61,-1585-5-7,1277 21-644,400 2 776,2155-25 713,-3677-11-777,-17 0 0,1560 12 0,-1654 12 0,22 0 0,-275-12 0,1 0 0,0 0 0,0 0 0,0 0 0,-1 1 0,1 0 0,0 0 0,0 0 0,-1 0 0,1 0 0,-1 1 0,1 0 0,-1-1 0,0 1 0,0 1 0,1-1 0,-1 0 0,3 5 0,-2-2 0,0 1 0,0 0 0,-1 0 0,1 0 0,-2 1 0,1-1 0,-1 1 0,0 0 0,2 9 0,19 116 0,12 266 0,-22-188 0,4 242 0,-14-294 0,32 162 0,-3-78 0,-31-225 0,2 1 0,-1-1 0,-1 1 0,-1 0 0,-1-1 0,0 1 0,-1 0 0,-1-1 0,-5 18 0,7-32 0,-1 0 0,0 0 0,0 0 0,0 0 0,0-1 0,0 1 0,-1-1 0,1 1 0,-1-1 0,1 0 0,-1 0 0,0 0 0,0 0 0,0-1 0,0 1 0,0-1 0,0 0 0,-1 0 0,1 0 0,-6 1 0,-5 0 0,-1 0 0,0-1 0,-22-2 0,14 1 0,-787 22 0,458-9 0,-72 4 0,1 33 0,206-11 0,-403 20 0,-477-59 0,428-4 0,-3296 4 0,3054-24 0,405 5 0,-1007-5 0,538 24 0,809-12 0,6 0 0,137 12 0,0-1 0,0 0 0,1-2 0,-1-1 0,1 0 0,-24-9 0,40 11 0,0 0 0,0-1 0,0 0 0,0-1 0,0 1 0,0-1 0,1 0 0,0 0 0,0-1 0,0 1 0,0-1 0,1-1 0,0 1 0,0 0 0,0-1 0,1 0 0,0 0 0,0 0 0,0 0 0,1 0 0,-1-1 0,2 1 0,-1-1 0,-1-12 0,-2-62 0,7-106 0,2 52 0,-4 16-1365,0 100-5461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3.109"/>
    </inkml:context>
    <inkml:brush xml:id="br0">
      <inkml:brushProperty name="width" value="0.05" units="cm"/>
      <inkml:brushProperty name="height" value="0.05" units="cm"/>
      <inkml:brushProperty name="color" value="#E71224"/>
    </inkml:brush>
  </inkml:definitions>
  <inkml:trace contextRef="#ctx0" brushRef="#br0">12881 24 24575,'0'-1'0,"-1"0"0,1 0 0,0 0 0,-1 0 0,1 0 0,-1 1 0,0-1 0,1 0 0,-1 0 0,0 1 0,1-1 0,-1 0 0,0 1 0,0-1 0,0 1 0,0-1 0,1 1 0,-1-1 0,0 1 0,0-1 0,0 1 0,0 0 0,0 0 0,0-1 0,0 1 0,-2 0 0,-32-4 0,30 4 0,-42-3 0,1 3 0,0 2 0,-84 13 0,-129 51 0,-188 47 0,287-77 0,-3-4 0,-2-7 0,-304 7 0,-525 59 0,422-26 0,-580 27 0,1040-84 0,37-1 0,1 4 0,-112 29 0,-111 31 0,-11 3 0,-683 116 0,772-156 0,-75 15 0,-319 43 0,47-11 0,345-50 0,-128 15 0,-243 32 0,309-36 0,-204 19 0,-65 25 0,270-40 0,223-36 0,-77 5 0,-21 2 0,-182 17 0,66-10 0,156-13 0,68-8 0,-1 2 0,-51 13 0,-53 8 0,15-5 0,66-4-1365,53-10-5461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7.362"/>
    </inkml:context>
    <inkml:brush xml:id="br0">
      <inkml:brushProperty name="width" value="0.05" units="cm"/>
      <inkml:brushProperty name="height" value="0.05" units="cm"/>
      <inkml:brushProperty name="color" value="#E71224"/>
    </inkml:brush>
  </inkml:definitions>
  <inkml:trace contextRef="#ctx0" brushRef="#br0">0 1 24575,'14'2'0,"0"1"0,0 0 0,0 1 0,0 1 0,-1 0 0,0 1 0,0 0 0,0 1 0,19 14 0,7 3 0,644 345 0,-532-284 0,-132-74-1365,-2-3-5461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8.328"/>
    </inkml:context>
    <inkml:brush xml:id="br0">
      <inkml:brushProperty name="width" value="0.05" units="cm"/>
      <inkml:brushProperty name="height" value="0.05" units="cm"/>
      <inkml:brushProperty name="color" value="#E71224"/>
    </inkml:brush>
  </inkml:definitions>
  <inkml:trace contextRef="#ctx0" brushRef="#br0">454 0 24575,'-5'1'0,"1"0"0,-1 0 0,1 0 0,-1 0 0,1 1 0,-1 0 0,1 0 0,0 0 0,0 0 0,0 1 0,0 0 0,-4 4 0,-42 42 0,-124 204 0,163-236 0,-22 50 0,29-55 0,-1 0 0,-1 0 0,0-1 0,0 0 0,-1 0 0,-11 13 0,12-15 9,0-1 1,1 2-1,0-1 0,1 1 0,0-1 0,0 1 0,1 0 0,0 1 0,-2 18 1,-11 34-1467,3-32-5369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3/3/2024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3/3/2024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3/3/2024</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3/3/2024</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3/3/2024</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3/3/2024</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3/3/2024</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7.xml"/><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1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1.xml"/><Relationship Id="rId4" Type="http://schemas.openxmlformats.org/officeDocument/2006/relationships/image" Target="../media/image25.png"/></Relationships>
</file>

<file path=ppt/slides/_rels/slide1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3.xml"/><Relationship Id="rId4" Type="http://schemas.openxmlformats.org/officeDocument/2006/relationships/image" Target="../media/image25.png"/></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customXml" Target="../ink/ink2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9.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2781452" y="289560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Time Complexity, Big-O</a:t>
            </a: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2024</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https://www.cs.montana.edu/pearsall/classes/spring2024/132/main.html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 </a:t>
            </a:r>
          </a:p>
        </p:txBody>
      </p:sp>
    </p:spTree>
    <p:extLst>
      <p:ext uri="{BB962C8B-B14F-4D97-AF65-F5344CB8AC3E}">
        <p14:creationId xmlns:p14="http://schemas.microsoft.com/office/powerpoint/2010/main" val="15431552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Tree>
    <p:extLst>
      <p:ext uri="{BB962C8B-B14F-4D97-AF65-F5344CB8AC3E}">
        <p14:creationId xmlns:p14="http://schemas.microsoft.com/office/powerpoint/2010/main" val="42182717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
        <p:nvSpPr>
          <p:cNvPr id="13" name="TextBox 12">
            <a:extLst>
              <a:ext uri="{FF2B5EF4-FFF2-40B4-BE49-F238E27FC236}">
                <a16:creationId xmlns:a16="http://schemas.microsoft.com/office/drawing/2014/main" id="{20DE2B49-78B3-4560-57BD-95E01473EE27}"/>
              </a:ext>
            </a:extLst>
          </p:cNvPr>
          <p:cNvSpPr txBox="1"/>
          <p:nvPr/>
        </p:nvSpPr>
        <p:spPr>
          <a:xfrm>
            <a:off x="5867400" y="5713996"/>
            <a:ext cx="6122189" cy="369332"/>
          </a:xfrm>
          <a:prstGeom prst="rect">
            <a:avLst/>
          </a:prstGeom>
          <a:noFill/>
        </p:spPr>
        <p:txBody>
          <a:bodyPr wrap="none" rtlCol="0">
            <a:spAutoFit/>
          </a:bodyPr>
          <a:lstStyle/>
          <a:p>
            <a:r>
              <a:rPr lang="en-US" dirty="0"/>
              <a:t>3,000,000 Nodes = 3 operations, 10 Nodes = 3 operations</a:t>
            </a:r>
          </a:p>
        </p:txBody>
      </p:sp>
    </p:spTree>
    <p:extLst>
      <p:ext uri="{BB962C8B-B14F-4D97-AF65-F5344CB8AC3E}">
        <p14:creationId xmlns:p14="http://schemas.microsoft.com/office/powerpoint/2010/main" val="72677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1924032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24640099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8268465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3424206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469695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564545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954107"/>
          </a:xfrm>
          <a:prstGeom prst="rect">
            <a:avLst/>
          </a:prstGeom>
          <a:noFill/>
        </p:spPr>
        <p:txBody>
          <a:bodyPr wrap="none" rtlCol="0">
            <a:spAutoFit/>
          </a:bodyPr>
          <a:lstStyle/>
          <a:p>
            <a:r>
              <a:rPr lang="en-US" sz="2800" b="1" dirty="0"/>
              <a:t>Total Running Time =  N * ((N * 1) * 1)</a:t>
            </a:r>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40841300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8664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Time (seconds, nanoseconds, minutes, days, </a:t>
            </a:r>
            <a:r>
              <a:rPr lang="en-US" sz="2400" dirty="0" err="1"/>
              <a:t>etc</a:t>
            </a:r>
            <a:r>
              <a:rPr lang="en-US" sz="2400" dirty="0"/>
              <a:t>) </a:t>
            </a:r>
          </a:p>
        </p:txBody>
      </p:sp>
    </p:spTree>
    <p:extLst>
      <p:ext uri="{BB962C8B-B14F-4D97-AF65-F5344CB8AC3E}">
        <p14:creationId xmlns:p14="http://schemas.microsoft.com/office/powerpoint/2010/main" val="2495559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
        <p:nvSpPr>
          <p:cNvPr id="15" name="TextBox 14">
            <a:extLst>
              <a:ext uri="{FF2B5EF4-FFF2-40B4-BE49-F238E27FC236}">
                <a16:creationId xmlns:a16="http://schemas.microsoft.com/office/drawing/2014/main" id="{D091F220-FB2F-1644-07D2-BC74C15BD89A}"/>
              </a:ext>
            </a:extLst>
          </p:cNvPr>
          <p:cNvSpPr txBox="1"/>
          <p:nvPr/>
        </p:nvSpPr>
        <p:spPr>
          <a:xfrm>
            <a:off x="2728766" y="5838974"/>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6" name="TextBox 15">
            <a:extLst>
              <a:ext uri="{FF2B5EF4-FFF2-40B4-BE49-F238E27FC236}">
                <a16:creationId xmlns:a16="http://schemas.microsoft.com/office/drawing/2014/main" id="{9F8DE5E0-9411-6916-3927-5E3178CC2C37}"/>
              </a:ext>
            </a:extLst>
          </p:cNvPr>
          <p:cNvSpPr txBox="1"/>
          <p:nvPr/>
        </p:nvSpPr>
        <p:spPr>
          <a:xfrm>
            <a:off x="3048000" y="5664607"/>
            <a:ext cx="1178528" cy="584775"/>
          </a:xfrm>
          <a:prstGeom prst="rect">
            <a:avLst/>
          </a:prstGeom>
          <a:noFill/>
        </p:spPr>
        <p:txBody>
          <a:bodyPr wrap="none" rtlCol="0">
            <a:spAutoFit/>
          </a:bodyPr>
          <a:lstStyle/>
          <a:p>
            <a:r>
              <a:rPr lang="en-US" sz="3200" b="1" dirty="0">
                <a:solidFill>
                  <a:srgbClr val="FF0000"/>
                </a:solidFill>
              </a:rPr>
              <a:t>O(n</a:t>
            </a:r>
            <a:r>
              <a:rPr lang="en-US" sz="3200" b="1" baseline="30000" dirty="0">
                <a:solidFill>
                  <a:srgbClr val="FF0000"/>
                </a:solidFill>
              </a:rPr>
              <a:t>2</a:t>
            </a:r>
            <a:r>
              <a:rPr lang="en-US" sz="3200" b="1" dirty="0">
                <a:solidFill>
                  <a:srgbClr val="FF0000"/>
                </a:solidFill>
              </a:rPr>
              <a:t>)</a:t>
            </a:r>
            <a:endParaRPr lang="en-US" sz="2400" b="1" dirty="0">
              <a:solidFill>
                <a:srgbClr val="FF0000"/>
              </a:solidFill>
              <a:highlight>
                <a:srgbClr val="00FF00"/>
              </a:highlight>
            </a:endParaRPr>
          </a:p>
        </p:txBody>
      </p:sp>
    </p:spTree>
    <p:extLst>
      <p:ext uri="{BB962C8B-B14F-4D97-AF65-F5344CB8AC3E}">
        <p14:creationId xmlns:p14="http://schemas.microsoft.com/office/powerpoint/2010/main" val="871469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643D44-CE28-1085-FD32-8F414F76AD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6B6F302-491A-49EB-E141-B767BBA73334}"/>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65310B9-FFBA-F7B4-3CC9-695550285FC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CF105D4-0841-2102-44B4-A92AC384CA7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829AC9E-D64B-AA08-FAC5-D785738086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D67BAB-7278-FEFD-AE54-E21877DD9BA3}"/>
              </a:ext>
            </a:extLst>
          </p:cNvPr>
          <p:cNvSpPr>
            <a:spLocks noGrp="1"/>
          </p:cNvSpPr>
          <p:nvPr>
            <p:ph type="sldNum" sz="quarter" idx="7"/>
          </p:nvPr>
        </p:nvSpPr>
        <p:spPr/>
        <p:txBody>
          <a:bodyPr/>
          <a:lstStyle/>
          <a:p>
            <a:fld id="{B6F15528-21DE-4FAA-801E-634DDDAF4B2B}" type="slidenum">
              <a:rPr lang="en-US" smtClean="0"/>
              <a:t>111</a:t>
            </a:fld>
            <a:endParaRPr lang="en-US" dirty="0"/>
          </a:p>
        </p:txBody>
      </p:sp>
      <p:sp>
        <p:nvSpPr>
          <p:cNvPr id="2" name="TextBox 1">
            <a:extLst>
              <a:ext uri="{FF2B5EF4-FFF2-40B4-BE49-F238E27FC236}">
                <a16:creationId xmlns:a16="http://schemas.microsoft.com/office/drawing/2014/main" id="{3409D9E2-1A49-B5A9-E49E-6E951E12A711}"/>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69401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310219-6749-1CC8-E902-DF33F51E3A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BAF4611-8C35-C788-5179-5168222F266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8C2799D-CE0A-0333-E9C4-41208409321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39B92D33-8351-4932-2427-A4E6D273CA9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9460A6E5-DA0F-CB08-E79C-64ECBB78D3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45125DB-D715-2212-54D3-5B1F2C93DEE4}"/>
              </a:ext>
            </a:extLst>
          </p:cNvPr>
          <p:cNvSpPr>
            <a:spLocks noGrp="1"/>
          </p:cNvSpPr>
          <p:nvPr>
            <p:ph type="sldNum" sz="quarter" idx="7"/>
          </p:nvPr>
        </p:nvSpPr>
        <p:spPr/>
        <p:txBody>
          <a:bodyPr/>
          <a:lstStyle/>
          <a:p>
            <a:fld id="{B6F15528-21DE-4FAA-801E-634DDDAF4B2B}" type="slidenum">
              <a:rPr lang="en-US" smtClean="0"/>
              <a:t>112</a:t>
            </a:fld>
            <a:endParaRPr lang="en-US" dirty="0"/>
          </a:p>
        </p:txBody>
      </p:sp>
      <p:sp>
        <p:nvSpPr>
          <p:cNvPr id="2" name="TextBox 1">
            <a:extLst>
              <a:ext uri="{FF2B5EF4-FFF2-40B4-BE49-F238E27FC236}">
                <a16:creationId xmlns:a16="http://schemas.microsoft.com/office/drawing/2014/main" id="{D41ED9DD-DFCF-F080-866D-8B2A58FA1C9D}"/>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6E74EA1-20DF-FBA8-A9AA-0DFE763CAD09}"/>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A955DA-5DA4-0160-7B8B-7BD68D19295E}"/>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881360DA-085F-895C-C7C5-16FB843F6E8D}"/>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8A76F4-F465-3223-5FF8-4EFFB68F543D}"/>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617DB4EF-85CA-C840-2B5F-97479818F06B}"/>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624BF7-8489-6C72-3B6D-CEEE95989A5C}"/>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F6379DE-16D2-17E7-4C12-4F43603D6A9E}"/>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9DBD7A5-58EF-6D45-A93C-7D9F9AF1D2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1B45ED48-70D0-8D8B-BA29-71D6B758B950}"/>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F1D63C-611C-B319-6545-6DEBF7CA863B}"/>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EFE59729-3E3A-0CAF-E74C-1029729B143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EC930DF-1AAB-1185-8D1D-814332917D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103E67-99CF-27EF-3067-9B0C01564A94}"/>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AD7EE30-39FA-3270-C2CC-DA01247D424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43045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8A003D-FC38-BC71-A0C5-3E3B245BC03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23391333-5477-2819-CEB3-A8474BF20AC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C0A46B-9FA8-1376-7882-50D8562A82C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B199CE3-B6CB-B933-5F81-989F422B37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AB280DCD-ABCB-4C6B-0A26-6D47D9CBAE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9C36115-482B-E8D1-CA1A-F86220C15E7B}"/>
              </a:ext>
            </a:extLst>
          </p:cNvPr>
          <p:cNvSpPr>
            <a:spLocks noGrp="1"/>
          </p:cNvSpPr>
          <p:nvPr>
            <p:ph type="sldNum" sz="quarter" idx="7"/>
          </p:nvPr>
        </p:nvSpPr>
        <p:spPr/>
        <p:txBody>
          <a:bodyPr/>
          <a:lstStyle/>
          <a:p>
            <a:fld id="{B6F15528-21DE-4FAA-801E-634DDDAF4B2B}" type="slidenum">
              <a:rPr lang="en-US" smtClean="0"/>
              <a:t>113</a:t>
            </a:fld>
            <a:endParaRPr lang="en-US" dirty="0"/>
          </a:p>
        </p:txBody>
      </p:sp>
      <p:sp>
        <p:nvSpPr>
          <p:cNvPr id="2" name="TextBox 1">
            <a:extLst>
              <a:ext uri="{FF2B5EF4-FFF2-40B4-BE49-F238E27FC236}">
                <a16:creationId xmlns:a16="http://schemas.microsoft.com/office/drawing/2014/main" id="{E8E75A5C-A82E-25DA-4567-24DDDA642813}"/>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BC9A3DE-5C46-CCE7-5C0C-61A816923E0E}"/>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6B9352-86AD-F46F-462D-A34168CA2B1B}"/>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1A362EFB-435B-947B-4187-3CA50C0283E2}"/>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497019-EAAE-5AAE-4559-DF94FAE0C228}"/>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AECFE45E-2001-E2FD-2436-7F6EABC70316}"/>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724000-1B59-F11C-4E85-BB9D79BBA550}"/>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6072EC0-B86D-2337-B03A-375DA8A909F1}"/>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BF291B-B7C4-815D-0C8F-CB330ABA7007}"/>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42C9E631-3C6E-557B-5F6A-AB46717B3D13}"/>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35A1B70-4307-2EC7-3A24-CEE2D2A3DC94}"/>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72CA3AB3-B60B-B1C2-0654-191944292EAC}"/>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2F16F7-1868-C55B-A11D-21C8393BB09E}"/>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E60DFC74-AAD2-F1E7-0244-DD0C9FC401D2}"/>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EAAB048-A41E-A55B-0978-66081415FE3C}"/>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710D3BF3-B919-A48D-C68A-2943FF1B1049}"/>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DA12715E-90D7-5A70-9165-AB4F672E9277}"/>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Tree>
    <p:extLst>
      <p:ext uri="{BB962C8B-B14F-4D97-AF65-F5344CB8AC3E}">
        <p14:creationId xmlns:p14="http://schemas.microsoft.com/office/powerpoint/2010/main" val="1003079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6A8F22-C310-6183-70AB-E8EB41BA3EF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1CBD0D5-DF7F-085E-A3EC-E138D3D813FA}"/>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E03462-32FE-06BA-3BCE-8DAACB754343}"/>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95F34E89-E72C-278B-D335-6D1244187949}"/>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1D5A40A2-B431-85A5-8A21-4146DB4E9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08DCC022-BE8F-D66D-A518-9847BBBE2D01}"/>
              </a:ext>
            </a:extLst>
          </p:cNvPr>
          <p:cNvSpPr>
            <a:spLocks noGrp="1"/>
          </p:cNvSpPr>
          <p:nvPr>
            <p:ph type="sldNum" sz="quarter" idx="7"/>
          </p:nvPr>
        </p:nvSpPr>
        <p:spPr/>
        <p:txBody>
          <a:bodyPr/>
          <a:lstStyle/>
          <a:p>
            <a:fld id="{B6F15528-21DE-4FAA-801E-634DDDAF4B2B}" type="slidenum">
              <a:rPr lang="en-US" smtClean="0"/>
              <a:t>114</a:t>
            </a:fld>
            <a:endParaRPr lang="en-US" dirty="0"/>
          </a:p>
        </p:txBody>
      </p:sp>
      <p:sp>
        <p:nvSpPr>
          <p:cNvPr id="2" name="TextBox 1">
            <a:extLst>
              <a:ext uri="{FF2B5EF4-FFF2-40B4-BE49-F238E27FC236}">
                <a16:creationId xmlns:a16="http://schemas.microsoft.com/office/drawing/2014/main" id="{AB0D42C1-B00F-1309-3AA8-EA764C52B4B5}"/>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0AFA0C42-1B35-2CE5-DF5C-CD844CD54527}"/>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5B524B-767D-F7A4-7175-FCF8D5CA1477}"/>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051266B-F70A-D094-DE1C-C330860841EC}"/>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16BAE5-0EBD-C47A-D844-499783B2855E}"/>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95C41894-8C3A-093C-F065-D6B99D597009}"/>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F17C20A-0ABF-4652-4BB0-8C2D65515B26}"/>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B13550DF-3DEF-67D3-E91B-76EEF8A727E6}"/>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D112A6-7A28-BA10-BC93-D3192FE47F9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FE9187D6-2F2F-CD58-3ECA-22D0301E756D}"/>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AD593F-97CC-5A5A-CB70-E67CE8ACD18C}"/>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9447CB35-7C7D-6B37-DA21-E2BD25EF56A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C10E46-116F-7A7D-B903-06CB57CEB2B8}"/>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B7BF48B4-F25F-D947-64F4-E3DC1DD862BF}"/>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24D695B-C336-8A84-0EB2-D5103967CC8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9CC023CE-FEC3-2E01-31FF-CB9BD4D8390F}"/>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740FE2A2-7A29-EF22-2072-8229B472B5B4}"/>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
        <p:nvSpPr>
          <p:cNvPr id="23" name="TextBox 22">
            <a:extLst>
              <a:ext uri="{FF2B5EF4-FFF2-40B4-BE49-F238E27FC236}">
                <a16:creationId xmlns:a16="http://schemas.microsoft.com/office/drawing/2014/main" id="{56D2E781-033E-7C85-98B7-F3CD964522AC}"/>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Tree>
    <p:extLst>
      <p:ext uri="{BB962C8B-B14F-4D97-AF65-F5344CB8AC3E}">
        <p14:creationId xmlns:p14="http://schemas.microsoft.com/office/powerpoint/2010/main" val="38240599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E7D211-15A3-DE4F-4C88-E83E02ED10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3E68069-8FFE-8280-0FCD-9C8F35878E3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708F0B6-CF9C-D671-8CED-E49BF297C75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D6A9B053-47CE-9521-D913-175E6CCAB06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CADFB85-6820-4B45-87C6-4D8388917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3709B9-DB2A-C476-01A3-06489B7BF143}"/>
              </a:ext>
            </a:extLst>
          </p:cNvPr>
          <p:cNvSpPr>
            <a:spLocks noGrp="1"/>
          </p:cNvSpPr>
          <p:nvPr>
            <p:ph type="sldNum" sz="quarter" idx="7"/>
          </p:nvPr>
        </p:nvSpPr>
        <p:spPr/>
        <p:txBody>
          <a:bodyPr/>
          <a:lstStyle/>
          <a:p>
            <a:fld id="{B6F15528-21DE-4FAA-801E-634DDDAF4B2B}" type="slidenum">
              <a:rPr lang="en-US" smtClean="0"/>
              <a:t>115</a:t>
            </a:fld>
            <a:endParaRPr lang="en-US" dirty="0"/>
          </a:p>
        </p:txBody>
      </p:sp>
      <p:sp>
        <p:nvSpPr>
          <p:cNvPr id="2" name="TextBox 1">
            <a:extLst>
              <a:ext uri="{FF2B5EF4-FFF2-40B4-BE49-F238E27FC236}">
                <a16:creationId xmlns:a16="http://schemas.microsoft.com/office/drawing/2014/main" id="{980A54A1-27CB-0199-194D-3CB6DDA1CFC0}"/>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80C3581-327D-7792-6D51-0AB5B894AA7B}"/>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49F0F4-B506-59D8-DB1B-8712E152CE71}"/>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8CC2043-F151-6721-89EB-8AD5553045C1}"/>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8F5ED2B-FFCE-8092-BED1-B1069C630DA0}"/>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11B35D-EB7B-BDE2-5145-552C97F69148}"/>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A96AC1-6C0A-A3FC-1A29-FCF4F64C1771}"/>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04CFDF41-B9A6-BB83-3215-94B08DF8A185}"/>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693497-B23C-7D10-83E6-39A15A4D44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7005195A-874C-53B4-E884-91BCF165F226}"/>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311BEFC-EAF3-6126-B4FE-9C5EA8B0DB80}"/>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B4A78441-4C69-08C8-B530-3E222D84D8A8}"/>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7516D1-8158-3701-F678-2D56240D6C3C}"/>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26F51D-531D-026B-4455-EE8C97636CCA}"/>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E20AA1-45A4-95CB-2EDA-23A9442D4D85}"/>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5B1E651A-2D16-5ECC-1523-E192FE461DD2}"/>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a:t>
            </a:r>
            <a:r>
              <a:rPr lang="en-US" sz="2800" b="1" strike="sngStrike" dirty="0"/>
              <a:t>n * 5</a:t>
            </a:r>
          </a:p>
        </p:txBody>
      </p:sp>
      <p:sp>
        <p:nvSpPr>
          <p:cNvPr id="21" name="TextBox 20">
            <a:extLst>
              <a:ext uri="{FF2B5EF4-FFF2-40B4-BE49-F238E27FC236}">
                <a16:creationId xmlns:a16="http://schemas.microsoft.com/office/drawing/2014/main" id="{6EFD2711-611C-8BDF-BB1E-727188CE4CC7}"/>
              </a:ext>
            </a:extLst>
          </p:cNvPr>
          <p:cNvSpPr txBox="1"/>
          <p:nvPr/>
        </p:nvSpPr>
        <p:spPr>
          <a:xfrm>
            <a:off x="898304" y="5081821"/>
            <a:ext cx="3711272" cy="954107"/>
          </a:xfrm>
          <a:prstGeom prst="rect">
            <a:avLst/>
          </a:prstGeom>
          <a:noFill/>
        </p:spPr>
        <p:txBody>
          <a:bodyPr wrap="none" rtlCol="0">
            <a:spAutoFit/>
          </a:bodyPr>
          <a:lstStyle/>
          <a:p>
            <a:r>
              <a:rPr lang="en-US" sz="2800" b="1" strike="sngStrike" dirty="0"/>
              <a:t>O(5n)</a:t>
            </a:r>
          </a:p>
          <a:p>
            <a:r>
              <a:rPr lang="en-US" sz="2800" b="1" dirty="0"/>
              <a:t>n = | length of array |</a:t>
            </a:r>
          </a:p>
        </p:txBody>
      </p:sp>
      <p:sp>
        <p:nvSpPr>
          <p:cNvPr id="23" name="TextBox 22">
            <a:extLst>
              <a:ext uri="{FF2B5EF4-FFF2-40B4-BE49-F238E27FC236}">
                <a16:creationId xmlns:a16="http://schemas.microsoft.com/office/drawing/2014/main" id="{178533DF-7613-36F6-6AF3-D5CFDF438E68}"/>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
        <p:nvSpPr>
          <p:cNvPr id="25" name="TextBox 24">
            <a:extLst>
              <a:ext uri="{FF2B5EF4-FFF2-40B4-BE49-F238E27FC236}">
                <a16:creationId xmlns:a16="http://schemas.microsoft.com/office/drawing/2014/main" id="{C7147BDE-2CAC-3665-8A5E-1C428B57E1E7}"/>
              </a:ext>
            </a:extLst>
          </p:cNvPr>
          <p:cNvSpPr txBox="1"/>
          <p:nvPr/>
        </p:nvSpPr>
        <p:spPr>
          <a:xfrm>
            <a:off x="8226942" y="5181157"/>
            <a:ext cx="684803" cy="584775"/>
          </a:xfrm>
          <a:prstGeom prst="rect">
            <a:avLst/>
          </a:prstGeom>
          <a:noFill/>
        </p:spPr>
        <p:txBody>
          <a:bodyPr wrap="none" rtlCol="0">
            <a:spAutoFit/>
          </a:bodyPr>
          <a:lstStyle/>
          <a:p>
            <a:r>
              <a:rPr lang="en-US" sz="3200" b="1" dirty="0">
                <a:solidFill>
                  <a:srgbClr val="FF0000"/>
                </a:solidFill>
              </a:rPr>
              <a:t>no</a:t>
            </a:r>
          </a:p>
        </p:txBody>
      </p:sp>
    </p:spTree>
    <p:extLst>
      <p:ext uri="{BB962C8B-B14F-4D97-AF65-F5344CB8AC3E}">
        <p14:creationId xmlns:p14="http://schemas.microsoft.com/office/powerpoint/2010/main" val="24497270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D91DDE-7DE1-F450-5F7A-3BF749EB1B9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36A4ED3-0EC9-368C-7DBA-DA66A482F986}"/>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0CA7DD2-8738-740C-1A9E-9F2CDDCE2BE8}"/>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8DF8ACC-BEC1-E05B-79F1-312EDDA8A5A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D05B9C9-F7C2-01A2-0F1E-A7850BC7C0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BA63983-9CF6-CCFD-DB6B-D2B3E9E894E1}"/>
              </a:ext>
            </a:extLst>
          </p:cNvPr>
          <p:cNvSpPr>
            <a:spLocks noGrp="1"/>
          </p:cNvSpPr>
          <p:nvPr>
            <p:ph type="sldNum" sz="quarter" idx="7"/>
          </p:nvPr>
        </p:nvSpPr>
        <p:spPr/>
        <p:txBody>
          <a:bodyPr/>
          <a:lstStyle/>
          <a:p>
            <a:fld id="{B6F15528-21DE-4FAA-801E-634DDDAF4B2B}" type="slidenum">
              <a:rPr lang="en-US" smtClean="0"/>
              <a:t>116</a:t>
            </a:fld>
            <a:endParaRPr lang="en-US" dirty="0"/>
          </a:p>
        </p:txBody>
      </p:sp>
      <p:sp>
        <p:nvSpPr>
          <p:cNvPr id="2" name="TextBox 1">
            <a:extLst>
              <a:ext uri="{FF2B5EF4-FFF2-40B4-BE49-F238E27FC236}">
                <a16:creationId xmlns:a16="http://schemas.microsoft.com/office/drawing/2014/main" id="{3A457BF7-998E-777F-E929-A5397F3FE8A8}"/>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BFCD3DE-612F-80F6-9A8C-3D36324F9148}"/>
              </a:ext>
            </a:extLst>
          </p:cNvPr>
          <p:cNvSpPr txBox="1"/>
          <p:nvPr/>
        </p:nvSpPr>
        <p:spPr>
          <a:xfrm>
            <a:off x="8447755" y="1735961"/>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639058F9-ADB9-FA06-5D8E-F52704451929}"/>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CD9D266-945E-F64B-CA4C-5C52EC08AE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2FA3DCE5-E224-35B4-AB55-C4D2391048E1}"/>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357597-71CA-C4EF-1ED6-D0F9562149C3}"/>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0401D92D-FCA0-6E6A-FC46-838D34BECF0C}"/>
              </a:ext>
            </a:extLst>
          </p:cNvPr>
          <p:cNvSpPr txBox="1"/>
          <p:nvPr/>
        </p:nvSpPr>
        <p:spPr>
          <a:xfrm>
            <a:off x="346871" y="4483003"/>
            <a:ext cx="3977371" cy="523220"/>
          </a:xfrm>
          <a:prstGeom prst="rect">
            <a:avLst/>
          </a:prstGeom>
          <a:noFill/>
        </p:spPr>
        <p:txBody>
          <a:bodyPr wrap="none" rtlCol="0">
            <a:spAutoFit/>
          </a:bodyPr>
          <a:lstStyle/>
          <a:p>
            <a:r>
              <a:rPr lang="en-US" sz="2800" b="1" dirty="0"/>
              <a:t>Total Running Time: n</a:t>
            </a:r>
          </a:p>
        </p:txBody>
      </p:sp>
      <p:sp>
        <p:nvSpPr>
          <p:cNvPr id="21" name="TextBox 20">
            <a:extLst>
              <a:ext uri="{FF2B5EF4-FFF2-40B4-BE49-F238E27FC236}">
                <a16:creationId xmlns:a16="http://schemas.microsoft.com/office/drawing/2014/main" id="{0325BD1C-0421-7DE4-045E-390B03A9A136}"/>
              </a:ext>
            </a:extLst>
          </p:cNvPr>
          <p:cNvSpPr txBox="1"/>
          <p:nvPr/>
        </p:nvSpPr>
        <p:spPr>
          <a:xfrm>
            <a:off x="898304" y="5081821"/>
            <a:ext cx="3711272" cy="954107"/>
          </a:xfrm>
          <a:prstGeom prst="rect">
            <a:avLst/>
          </a:prstGeom>
          <a:noFill/>
        </p:spPr>
        <p:txBody>
          <a:bodyPr wrap="none" rtlCol="0">
            <a:spAutoFit/>
          </a:bodyPr>
          <a:lstStyle/>
          <a:p>
            <a:r>
              <a:rPr lang="en-US" sz="2800" b="1" dirty="0"/>
              <a:t>O(n)</a:t>
            </a:r>
          </a:p>
          <a:p>
            <a:r>
              <a:rPr lang="en-US" sz="2800" b="1" dirty="0"/>
              <a:t>n = | length of array |</a:t>
            </a:r>
          </a:p>
        </p:txBody>
      </p:sp>
      <p:sp>
        <p:nvSpPr>
          <p:cNvPr id="23" name="TextBox 22">
            <a:extLst>
              <a:ext uri="{FF2B5EF4-FFF2-40B4-BE49-F238E27FC236}">
                <a16:creationId xmlns:a16="http://schemas.microsoft.com/office/drawing/2014/main" id="{81D2D94C-E114-2734-A96F-D3D1121D9B4B}"/>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once</a:t>
            </a:r>
          </a:p>
        </p:txBody>
      </p:sp>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67FD177E-F83E-69DA-B0FE-8501C7A41361}"/>
                  </a:ext>
                </a:extLst>
              </p14:cNvPr>
              <p14:cNvContentPartPr/>
              <p14:nvPr/>
            </p14:nvContentPartPr>
            <p14:xfrm>
              <a:off x="7445546" y="1126453"/>
              <a:ext cx="580680" cy="1810080"/>
            </p14:xfrm>
          </p:contentPart>
        </mc:Choice>
        <mc:Fallback>
          <p:pic>
            <p:nvPicPr>
              <p:cNvPr id="25" name="Ink 24">
                <a:extLst>
                  <a:ext uri="{FF2B5EF4-FFF2-40B4-BE49-F238E27FC236}">
                    <a16:creationId xmlns:a16="http://schemas.microsoft.com/office/drawing/2014/main" id="{67FD177E-F83E-69DA-B0FE-8501C7A41361}"/>
                  </a:ext>
                </a:extLst>
              </p:cNvPr>
              <p:cNvPicPr/>
              <p:nvPr/>
            </p:nvPicPr>
            <p:blipFill>
              <a:blip r:embed="rId4"/>
              <a:stretch>
                <a:fillRect/>
              </a:stretch>
            </p:blipFill>
            <p:spPr>
              <a:xfrm>
                <a:off x="7436546" y="1117453"/>
                <a:ext cx="598320" cy="1827720"/>
              </a:xfrm>
              <a:prstGeom prst="rect">
                <a:avLst/>
              </a:prstGeom>
            </p:spPr>
          </p:pic>
        </mc:Fallback>
      </mc:AlternateContent>
      <p:sp>
        <p:nvSpPr>
          <p:cNvPr id="27" name="TextBox 26">
            <a:extLst>
              <a:ext uri="{FF2B5EF4-FFF2-40B4-BE49-F238E27FC236}">
                <a16:creationId xmlns:a16="http://schemas.microsoft.com/office/drawing/2014/main" id="{D6BDFF5E-419E-8ADE-918F-FB3F607BE168}"/>
              </a:ext>
            </a:extLst>
          </p:cNvPr>
          <p:cNvSpPr txBox="1"/>
          <p:nvPr/>
        </p:nvSpPr>
        <p:spPr>
          <a:xfrm>
            <a:off x="4816696" y="5277661"/>
            <a:ext cx="6477000" cy="923330"/>
          </a:xfrm>
          <a:prstGeom prst="rect">
            <a:avLst/>
          </a:prstGeom>
          <a:noFill/>
        </p:spPr>
        <p:txBody>
          <a:bodyPr wrap="square" rtlCol="0">
            <a:spAutoFit/>
          </a:bodyPr>
          <a:lstStyle/>
          <a:p>
            <a:r>
              <a:rPr lang="en-US" dirty="0"/>
              <a:t>When calculating the </a:t>
            </a:r>
            <a:r>
              <a:rPr lang="en-US" b="1" dirty="0"/>
              <a:t>asymptotic running time/big O notation/time complexity/running time </a:t>
            </a:r>
            <a:r>
              <a:rPr lang="en-US" dirty="0"/>
              <a:t>the thing we need to pay attention to is the amount of looping</a:t>
            </a:r>
          </a:p>
        </p:txBody>
      </p:sp>
    </p:spTree>
    <p:extLst>
      <p:ext uri="{BB962C8B-B14F-4D97-AF65-F5344CB8AC3E}">
        <p14:creationId xmlns:p14="http://schemas.microsoft.com/office/powerpoint/2010/main" val="25925287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358D32-5DBF-7A82-5374-EA5E677755CE}"/>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9D8B288-C286-1B71-ADEA-F54FCBA322A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B10C0EC2-B3BF-5492-130D-6DC51B80286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A6879E4-99ED-76BD-14D3-216E239004D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248DB47-1288-73E6-0146-C97DA1F0AA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96A4D71A-3F26-D5AA-A324-DA1BD49FAA67}"/>
              </a:ext>
            </a:extLst>
          </p:cNvPr>
          <p:cNvSpPr>
            <a:spLocks noGrp="1"/>
          </p:cNvSpPr>
          <p:nvPr>
            <p:ph type="sldNum" sz="quarter" idx="7"/>
          </p:nvPr>
        </p:nvSpPr>
        <p:spPr/>
        <p:txBody>
          <a:bodyPr/>
          <a:lstStyle/>
          <a:p>
            <a:fld id="{B6F15528-21DE-4FAA-801E-634DDDAF4B2B}" type="slidenum">
              <a:rPr lang="en-US" smtClean="0"/>
              <a:t>117</a:t>
            </a:fld>
            <a:endParaRPr lang="en-US" dirty="0"/>
          </a:p>
        </p:txBody>
      </p:sp>
      <p:sp>
        <p:nvSpPr>
          <p:cNvPr id="2" name="TextBox 1">
            <a:extLst>
              <a:ext uri="{FF2B5EF4-FFF2-40B4-BE49-F238E27FC236}">
                <a16:creationId xmlns:a16="http://schemas.microsoft.com/office/drawing/2014/main" id="{7C8C4410-1F9F-E14C-5847-D468B040E886}"/>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A3A2634-A68D-3392-2EE8-B3F22E7FDD38}"/>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470030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A72A0B4-E601-2FE6-9CDA-B2C5F2AF477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78D6E7F-3C1D-44E9-C30D-C76CAC9D6D4B}"/>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7DDC0EFC-43F6-DFD9-9C23-B6F391EA161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B8921107-27CB-1A12-EE58-F28ACD89E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9CCD9CC-09D9-58B2-118F-57AD7E0BB1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61D3A2-AD46-5532-3E30-50F4EFA370F9}"/>
              </a:ext>
            </a:extLst>
          </p:cNvPr>
          <p:cNvSpPr>
            <a:spLocks noGrp="1"/>
          </p:cNvSpPr>
          <p:nvPr>
            <p:ph type="sldNum" sz="quarter" idx="7"/>
          </p:nvPr>
        </p:nvSpPr>
        <p:spPr/>
        <p:txBody>
          <a:bodyPr/>
          <a:lstStyle/>
          <a:p>
            <a:fld id="{B6F15528-21DE-4FAA-801E-634DDDAF4B2B}" type="slidenum">
              <a:rPr lang="en-US" smtClean="0"/>
              <a:t>118</a:t>
            </a:fld>
            <a:endParaRPr lang="en-US" dirty="0"/>
          </a:p>
        </p:txBody>
      </p:sp>
      <p:sp>
        <p:nvSpPr>
          <p:cNvPr id="2" name="TextBox 1">
            <a:extLst>
              <a:ext uri="{FF2B5EF4-FFF2-40B4-BE49-F238E27FC236}">
                <a16:creationId xmlns:a16="http://schemas.microsoft.com/office/drawing/2014/main" id="{715851A7-F002-CF5D-7D64-05AE99E6F9E9}"/>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20B5D0A-8BBB-CD52-BCFB-6F89B1DEBF8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13FB0A76-B848-9589-01D0-CF328CAA0DD1}"/>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E540398B-E75C-33BA-AA38-21C225876C11}"/>
              </a:ext>
            </a:extLst>
          </p:cNvPr>
          <p:cNvSpPr txBox="1"/>
          <p:nvPr/>
        </p:nvSpPr>
        <p:spPr>
          <a:xfrm>
            <a:off x="132082" y="3775313"/>
            <a:ext cx="6006773" cy="646331"/>
          </a:xfrm>
          <a:prstGeom prst="rect">
            <a:avLst/>
          </a:prstGeom>
          <a:noFill/>
        </p:spPr>
        <p:txBody>
          <a:bodyPr wrap="none" rtlCol="0">
            <a:spAutoFit/>
          </a:bodyPr>
          <a:lstStyle/>
          <a:p>
            <a:r>
              <a:rPr lang="en-US" sz="3600" dirty="0"/>
              <a:t>O(n + n + n + … + n + n + n)</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0E2314D5-B501-F321-5867-2145BB11E70B}"/>
                  </a:ext>
                </a:extLst>
              </p14:cNvPr>
              <p14:cNvContentPartPr/>
              <p14:nvPr/>
            </p14:nvContentPartPr>
            <p14:xfrm>
              <a:off x="2337795" y="1521735"/>
              <a:ext cx="188280" cy="268920"/>
            </p14:xfrm>
          </p:contentPart>
        </mc:Choice>
        <mc:Fallback>
          <p:pic>
            <p:nvPicPr>
              <p:cNvPr id="9" name="Ink 8">
                <a:extLst>
                  <a:ext uri="{FF2B5EF4-FFF2-40B4-BE49-F238E27FC236}">
                    <a16:creationId xmlns:a16="http://schemas.microsoft.com/office/drawing/2014/main" id="{0E2314D5-B501-F321-5867-2145BB11E70B}"/>
                  </a:ext>
                </a:extLst>
              </p:cNvPr>
              <p:cNvPicPr/>
              <p:nvPr/>
            </p:nvPicPr>
            <p:blipFill>
              <a:blip r:embed="rId4"/>
              <a:stretch>
                <a:fillRect/>
              </a:stretch>
            </p:blipFill>
            <p:spPr>
              <a:xfrm>
                <a:off x="2329155" y="1513095"/>
                <a:ext cx="2059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5CF8B49-FB30-76E1-B4C7-ADBE0DDC3A5D}"/>
                  </a:ext>
                </a:extLst>
              </p14:cNvPr>
              <p14:cNvContentPartPr/>
              <p14:nvPr/>
            </p14:nvContentPartPr>
            <p14:xfrm>
              <a:off x="3222315" y="4695495"/>
              <a:ext cx="2774520" cy="422640"/>
            </p14:xfrm>
          </p:contentPart>
        </mc:Choice>
        <mc:Fallback>
          <p:pic>
            <p:nvPicPr>
              <p:cNvPr id="10" name="Ink 9">
                <a:extLst>
                  <a:ext uri="{FF2B5EF4-FFF2-40B4-BE49-F238E27FC236}">
                    <a16:creationId xmlns:a16="http://schemas.microsoft.com/office/drawing/2014/main" id="{A5CF8B49-FB30-76E1-B4C7-ADBE0DDC3A5D}"/>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30927594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F227F3-23A7-9F6B-3377-3FE60265C529}"/>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D06D7E-1FBE-9A6C-E56F-90F19F20F6C5}"/>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BB328AC-0CE8-A0F4-147E-661204C1F12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7C85F1F-9242-3428-8D91-FCF08650682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6C663FF3-AAC5-FBA5-52F1-7118805B2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10ACADD-7C3B-1FCD-9FA3-7A84963F6DF5}"/>
              </a:ext>
            </a:extLst>
          </p:cNvPr>
          <p:cNvSpPr>
            <a:spLocks noGrp="1"/>
          </p:cNvSpPr>
          <p:nvPr>
            <p:ph type="sldNum" sz="quarter" idx="7"/>
          </p:nvPr>
        </p:nvSpPr>
        <p:spPr/>
        <p:txBody>
          <a:bodyPr/>
          <a:lstStyle/>
          <a:p>
            <a:fld id="{B6F15528-21DE-4FAA-801E-634DDDAF4B2B}" type="slidenum">
              <a:rPr lang="en-US" smtClean="0"/>
              <a:t>119</a:t>
            </a:fld>
            <a:endParaRPr lang="en-US" dirty="0"/>
          </a:p>
        </p:txBody>
      </p:sp>
      <p:sp>
        <p:nvSpPr>
          <p:cNvPr id="2" name="TextBox 1">
            <a:extLst>
              <a:ext uri="{FF2B5EF4-FFF2-40B4-BE49-F238E27FC236}">
                <a16:creationId xmlns:a16="http://schemas.microsoft.com/office/drawing/2014/main" id="{C3A197E8-CFAC-CCF2-5B04-36B8B6DA522F}"/>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9651512-72C0-B9A9-C793-E981AA80A0F6}"/>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CEC173CC-5D86-21D0-1E83-6674BB8A8AA8}"/>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88EC0659-C88C-0C2B-E7CC-A79D0B4D24CA}"/>
              </a:ext>
            </a:extLst>
          </p:cNvPr>
          <p:cNvSpPr txBox="1"/>
          <p:nvPr/>
        </p:nvSpPr>
        <p:spPr>
          <a:xfrm>
            <a:off x="2074277" y="3840809"/>
            <a:ext cx="1877437" cy="646331"/>
          </a:xfrm>
          <a:prstGeom prst="rect">
            <a:avLst/>
          </a:prstGeom>
          <a:noFill/>
        </p:spPr>
        <p:txBody>
          <a:bodyPr wrap="none" rtlCol="0">
            <a:spAutoFit/>
          </a:bodyPr>
          <a:lstStyle/>
          <a:p>
            <a:r>
              <a:rPr lang="en-US" sz="3600" dirty="0"/>
              <a:t>O(500n)</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B27C729E-EFA1-BE1D-FEE6-E100BEF0269A}"/>
                  </a:ext>
                </a:extLst>
              </p14:cNvPr>
              <p14:cNvContentPartPr/>
              <p14:nvPr/>
            </p14:nvContentPartPr>
            <p14:xfrm>
              <a:off x="2337795" y="1521735"/>
              <a:ext cx="188280" cy="268920"/>
            </p14:xfrm>
          </p:contentPart>
        </mc:Choice>
        <mc:Fallback>
          <p:pic>
            <p:nvPicPr>
              <p:cNvPr id="9" name="Ink 8">
                <a:extLst>
                  <a:ext uri="{FF2B5EF4-FFF2-40B4-BE49-F238E27FC236}">
                    <a16:creationId xmlns:a16="http://schemas.microsoft.com/office/drawing/2014/main" id="{B27C729E-EFA1-BE1D-FEE6-E100BEF0269A}"/>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2F451660-3342-3C78-75A5-94B2B2D2F314}"/>
                  </a:ext>
                </a:extLst>
              </p14:cNvPr>
              <p14:cNvContentPartPr/>
              <p14:nvPr/>
            </p14:nvContentPartPr>
            <p14:xfrm>
              <a:off x="3222315" y="4695495"/>
              <a:ext cx="2774520" cy="422640"/>
            </p14:xfrm>
          </p:contentPart>
        </mc:Choice>
        <mc:Fallback>
          <p:pic>
            <p:nvPicPr>
              <p:cNvPr id="10" name="Ink 9">
                <a:extLst>
                  <a:ext uri="{FF2B5EF4-FFF2-40B4-BE49-F238E27FC236}">
                    <a16:creationId xmlns:a16="http://schemas.microsoft.com/office/drawing/2014/main" id="{2F451660-3342-3C78-75A5-94B2B2D2F314}"/>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163971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3416320"/>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Practical, but the hardware of the computer greatly affects the time needed</a:t>
            </a:r>
          </a:p>
          <a:p>
            <a:endParaRPr lang="en-US" sz="2400" dirty="0"/>
          </a:p>
          <a:p>
            <a:r>
              <a:rPr lang="en-US" sz="2400" dirty="0"/>
              <a:t>We need a way to measure running time that is independent from the hardware the computer has</a:t>
            </a:r>
          </a:p>
        </p:txBody>
      </p:sp>
    </p:spTree>
    <p:extLst>
      <p:ext uri="{BB962C8B-B14F-4D97-AF65-F5344CB8AC3E}">
        <p14:creationId xmlns:p14="http://schemas.microsoft.com/office/powerpoint/2010/main" val="31904685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9B4E3A-8710-4883-666F-F4AC7FC5A10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1A2F5961-B572-EB61-6B0F-6321A1A38EC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711092D-1C6A-97F6-7DAC-4C005AC1731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A3E3149-D1B0-D200-7C5A-11286C423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EFC8AD22-40C3-EEA7-C8A3-8F939F607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3AC8806-D95C-7713-AAB8-605F041F41D9}"/>
              </a:ext>
            </a:extLst>
          </p:cNvPr>
          <p:cNvSpPr>
            <a:spLocks noGrp="1"/>
          </p:cNvSpPr>
          <p:nvPr>
            <p:ph type="sldNum" sz="quarter" idx="7"/>
          </p:nvPr>
        </p:nvSpPr>
        <p:spPr/>
        <p:txBody>
          <a:bodyPr/>
          <a:lstStyle/>
          <a:p>
            <a:fld id="{B6F15528-21DE-4FAA-801E-634DDDAF4B2B}" type="slidenum">
              <a:rPr lang="en-US" smtClean="0"/>
              <a:t>120</a:t>
            </a:fld>
            <a:endParaRPr lang="en-US" dirty="0"/>
          </a:p>
        </p:txBody>
      </p:sp>
      <p:sp>
        <p:nvSpPr>
          <p:cNvPr id="2" name="TextBox 1">
            <a:extLst>
              <a:ext uri="{FF2B5EF4-FFF2-40B4-BE49-F238E27FC236}">
                <a16:creationId xmlns:a16="http://schemas.microsoft.com/office/drawing/2014/main" id="{F3473CE7-7C93-CDE7-E857-A11C9FFDAD10}"/>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D1313EB-EB6D-2E01-4348-90AF39699B3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B8E2B7-9A22-A857-6A10-EA6FE3448E93}"/>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0D327207-5E73-06C5-5F1C-9E0716D6A4D7}"/>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3094D35-9F83-636D-89FA-FF039A7549AE}"/>
                  </a:ext>
                </a:extLst>
              </p14:cNvPr>
              <p14:cNvContentPartPr/>
              <p14:nvPr/>
            </p14:nvContentPartPr>
            <p14:xfrm>
              <a:off x="2337795" y="1521735"/>
              <a:ext cx="188280" cy="268920"/>
            </p14:xfrm>
          </p:contentPart>
        </mc:Choice>
        <mc:Fallback>
          <p:pic>
            <p:nvPicPr>
              <p:cNvPr id="9" name="Ink 8">
                <a:extLst>
                  <a:ext uri="{FF2B5EF4-FFF2-40B4-BE49-F238E27FC236}">
                    <a16:creationId xmlns:a16="http://schemas.microsoft.com/office/drawing/2014/main" id="{23094D35-9F83-636D-89FA-FF039A7549AE}"/>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E7422F56-4F20-0A43-A9C9-D85B47F31F4B}"/>
                  </a:ext>
                </a:extLst>
              </p14:cNvPr>
              <p14:cNvContentPartPr/>
              <p14:nvPr/>
            </p14:nvContentPartPr>
            <p14:xfrm>
              <a:off x="3222315" y="4695495"/>
              <a:ext cx="2774520" cy="422640"/>
            </p14:xfrm>
          </p:contentPart>
        </mc:Choice>
        <mc:Fallback>
          <p:pic>
            <p:nvPicPr>
              <p:cNvPr id="10" name="Ink 9">
                <a:extLst>
                  <a:ext uri="{FF2B5EF4-FFF2-40B4-BE49-F238E27FC236}">
                    <a16:creationId xmlns:a16="http://schemas.microsoft.com/office/drawing/2014/main" id="{E7422F56-4F20-0A43-A9C9-D85B47F31F4B}"/>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40311246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151A28-5C91-269B-F42F-1AD98F9194A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0A6E8AA-2431-B4AA-EBE4-09245D89CEC0}"/>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86225AF-C161-99F5-AF9B-3709039D7FD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9C2DE46-0A8B-04A8-868F-99AB6470AD8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80A504A4-71DB-8DB8-EA4B-6E0171A41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E7360A-CE72-6003-EF58-0E5D4F3D3849}"/>
              </a:ext>
            </a:extLst>
          </p:cNvPr>
          <p:cNvSpPr>
            <a:spLocks noGrp="1"/>
          </p:cNvSpPr>
          <p:nvPr>
            <p:ph type="sldNum" sz="quarter" idx="7"/>
          </p:nvPr>
        </p:nvSpPr>
        <p:spPr/>
        <p:txBody>
          <a:bodyPr/>
          <a:lstStyle/>
          <a:p>
            <a:fld id="{B6F15528-21DE-4FAA-801E-634DDDAF4B2B}" type="slidenum">
              <a:rPr lang="en-US" smtClean="0"/>
              <a:t>121</a:t>
            </a:fld>
            <a:endParaRPr lang="en-US" dirty="0"/>
          </a:p>
        </p:txBody>
      </p:sp>
      <p:sp>
        <p:nvSpPr>
          <p:cNvPr id="2" name="TextBox 1">
            <a:extLst>
              <a:ext uri="{FF2B5EF4-FFF2-40B4-BE49-F238E27FC236}">
                <a16:creationId xmlns:a16="http://schemas.microsoft.com/office/drawing/2014/main" id="{F7941132-779D-61C3-9C4A-A631DD150DB7}"/>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BFF9F9E-2BD9-2B24-866B-84835AAD855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A524959-602E-F11B-B87C-119FFD48DF94}"/>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28C5B205-D077-4E07-2211-8A2D4CD9C0BD}"/>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BCC0BE9A-BBC8-4F00-109F-B67D8A6AFEC0}"/>
                  </a:ext>
                </a:extLst>
              </p14:cNvPr>
              <p14:cNvContentPartPr/>
              <p14:nvPr/>
            </p14:nvContentPartPr>
            <p14:xfrm>
              <a:off x="2337795" y="1521735"/>
              <a:ext cx="188280" cy="268920"/>
            </p14:xfrm>
          </p:contentPart>
        </mc:Choice>
        <mc:Fallback>
          <p:pic>
            <p:nvPicPr>
              <p:cNvPr id="9" name="Ink 8">
                <a:extLst>
                  <a:ext uri="{FF2B5EF4-FFF2-40B4-BE49-F238E27FC236}">
                    <a16:creationId xmlns:a16="http://schemas.microsoft.com/office/drawing/2014/main" id="{BCC0BE9A-BBC8-4F00-109F-B67D8A6AFEC0}"/>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C01D09E6-E616-8985-FB1D-60A8CA98B138}"/>
                  </a:ext>
                </a:extLst>
              </p14:cNvPr>
              <p14:cNvContentPartPr/>
              <p14:nvPr/>
            </p14:nvContentPartPr>
            <p14:xfrm>
              <a:off x="3222315" y="4695495"/>
              <a:ext cx="2774520" cy="422640"/>
            </p14:xfrm>
          </p:contentPart>
        </mc:Choice>
        <mc:Fallback>
          <p:pic>
            <p:nvPicPr>
              <p:cNvPr id="10" name="Ink 9">
                <a:extLst>
                  <a:ext uri="{FF2B5EF4-FFF2-40B4-BE49-F238E27FC236}">
                    <a16:creationId xmlns:a16="http://schemas.microsoft.com/office/drawing/2014/main" id="{C01D09E6-E616-8985-FB1D-60A8CA98B138}"/>
                  </a:ext>
                </a:extLst>
              </p:cNvPr>
              <p:cNvPicPr/>
              <p:nvPr/>
            </p:nvPicPr>
            <p:blipFill>
              <a:blip r:embed="rId6"/>
              <a:stretch>
                <a:fillRect/>
              </a:stretch>
            </p:blipFill>
            <p:spPr>
              <a:xfrm>
                <a:off x="3213315" y="4686495"/>
                <a:ext cx="2792160" cy="440280"/>
              </a:xfrm>
              <a:prstGeom prst="rect">
                <a:avLst/>
              </a:prstGeom>
            </p:spPr>
          </p:pic>
        </mc:Fallback>
      </mc:AlternateContent>
      <p:sp>
        <p:nvSpPr>
          <p:cNvPr id="11" name="TextBox 10">
            <a:extLst>
              <a:ext uri="{FF2B5EF4-FFF2-40B4-BE49-F238E27FC236}">
                <a16:creationId xmlns:a16="http://schemas.microsoft.com/office/drawing/2014/main" id="{073F61A1-2322-CB6A-0D7A-9B4A62132CB5}"/>
              </a:ext>
            </a:extLst>
          </p:cNvPr>
          <p:cNvSpPr txBox="1"/>
          <p:nvPr/>
        </p:nvSpPr>
        <p:spPr>
          <a:xfrm>
            <a:off x="639442" y="2663038"/>
            <a:ext cx="5121915" cy="923330"/>
          </a:xfrm>
          <a:prstGeom prst="rect">
            <a:avLst/>
          </a:prstGeom>
          <a:noFill/>
        </p:spPr>
        <p:txBody>
          <a:bodyPr wrap="square" rtlCol="0">
            <a:spAutoFit/>
          </a:bodyPr>
          <a:lstStyle/>
          <a:p>
            <a:r>
              <a:rPr lang="en-US" dirty="0"/>
              <a:t>Even though one algorithm does much more work than another, they still have the same asymptotic running time</a:t>
            </a:r>
          </a:p>
        </p:txBody>
      </p:sp>
    </p:spTree>
    <p:extLst>
      <p:ext uri="{BB962C8B-B14F-4D97-AF65-F5344CB8AC3E}">
        <p14:creationId xmlns:p14="http://schemas.microsoft.com/office/powerpoint/2010/main" val="33380359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1DDC8F-5C04-7E50-7FBB-A41B29F8012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E18CAD6-DC1A-5F01-7C0C-2A84D739E08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93F8B2C-9146-159C-D7A7-5D8B9F372BD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53A3A0F-02CA-3631-F5A4-EE93ABEB45C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466E5494-E1A9-CA92-AD8D-5BD266486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AA9A918-0ED3-ED5E-348C-60E5193E71BC}"/>
              </a:ext>
            </a:extLst>
          </p:cNvPr>
          <p:cNvSpPr>
            <a:spLocks noGrp="1"/>
          </p:cNvSpPr>
          <p:nvPr>
            <p:ph type="sldNum" sz="quarter" idx="7"/>
          </p:nvPr>
        </p:nvSpPr>
        <p:spPr/>
        <p:txBody>
          <a:bodyPr/>
          <a:lstStyle/>
          <a:p>
            <a:fld id="{B6F15528-21DE-4FAA-801E-634DDDAF4B2B}" type="slidenum">
              <a:rPr lang="en-US" smtClean="0"/>
              <a:t>122</a:t>
            </a:fld>
            <a:endParaRPr lang="en-US" dirty="0"/>
          </a:p>
        </p:txBody>
      </p:sp>
      <p:sp>
        <p:nvSpPr>
          <p:cNvPr id="2" name="TextBox 1">
            <a:extLst>
              <a:ext uri="{FF2B5EF4-FFF2-40B4-BE49-F238E27FC236}">
                <a16:creationId xmlns:a16="http://schemas.microsoft.com/office/drawing/2014/main" id="{2273D4EC-4411-146F-B1EF-5BFD98F3F904}"/>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F7ED1526-1DCE-A66C-E99B-9CC75D87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8E0F7A-D0EE-BFB4-9F6A-DE024193C7B2}"/>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spTree>
    <p:extLst>
      <p:ext uri="{BB962C8B-B14F-4D97-AF65-F5344CB8AC3E}">
        <p14:creationId xmlns:p14="http://schemas.microsoft.com/office/powerpoint/2010/main" val="2161047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256D52-9F1C-5705-15AC-EAC7B0AC53D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92D13E42-0969-A195-EB20-B9D56242904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C8292D5-8424-D6DB-1BA7-0F2F6AD1691D}"/>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5773E444-70BE-7B92-6934-1B8F440C5AA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8900AFE-4CAD-5030-DB85-B69C2FE168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2D03C93B-3FC3-F354-1D6C-958F9937AD3E}"/>
              </a:ext>
            </a:extLst>
          </p:cNvPr>
          <p:cNvSpPr>
            <a:spLocks noGrp="1"/>
          </p:cNvSpPr>
          <p:nvPr>
            <p:ph type="sldNum" sz="quarter" idx="7"/>
          </p:nvPr>
        </p:nvSpPr>
        <p:spPr/>
        <p:txBody>
          <a:bodyPr/>
          <a:lstStyle/>
          <a:p>
            <a:fld id="{B6F15528-21DE-4FAA-801E-634DDDAF4B2B}" type="slidenum">
              <a:rPr lang="en-US" smtClean="0"/>
              <a:t>123</a:t>
            </a:fld>
            <a:endParaRPr lang="en-US" dirty="0"/>
          </a:p>
        </p:txBody>
      </p:sp>
      <p:sp>
        <p:nvSpPr>
          <p:cNvPr id="2" name="TextBox 1">
            <a:extLst>
              <a:ext uri="{FF2B5EF4-FFF2-40B4-BE49-F238E27FC236}">
                <a16:creationId xmlns:a16="http://schemas.microsoft.com/office/drawing/2014/main" id="{7611F689-7135-0DCB-F207-5642014B21D2}"/>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B29AE6AF-2629-597B-B9C6-46BD6EAF0E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233CFDE-3942-B4FA-0D45-5BAF902DAC3B}"/>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D486A0DB-6731-00FC-721B-4B52D7D18E7B}"/>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135C1450-D9AB-15FA-7177-D15B0C44A7DE}"/>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1AEC8B6A-B3F0-35A7-F94A-740B62804FAA}"/>
              </a:ext>
            </a:extLst>
          </p:cNvPr>
          <p:cNvSpPr txBox="1"/>
          <p:nvPr/>
        </p:nvSpPr>
        <p:spPr>
          <a:xfrm>
            <a:off x="6779149" y="3035311"/>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31764154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7B3AB3-20F3-CBE4-5861-52724738EAB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6BDFD2-5218-5B5F-0867-CBA35F1AD2E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6F33D776-33C9-69C1-3776-3FCCF292039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CB04C9B9-2F93-CE3E-0AA0-BDD907DA39C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28311EE-2E5E-2AA5-2D95-1329C8D069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1EE6E022-6427-2388-72F3-5D78E4C40085}"/>
              </a:ext>
            </a:extLst>
          </p:cNvPr>
          <p:cNvSpPr>
            <a:spLocks noGrp="1"/>
          </p:cNvSpPr>
          <p:nvPr>
            <p:ph type="sldNum" sz="quarter" idx="7"/>
          </p:nvPr>
        </p:nvSpPr>
        <p:spPr/>
        <p:txBody>
          <a:bodyPr/>
          <a:lstStyle/>
          <a:p>
            <a:fld id="{B6F15528-21DE-4FAA-801E-634DDDAF4B2B}" type="slidenum">
              <a:rPr lang="en-US" smtClean="0"/>
              <a:t>124</a:t>
            </a:fld>
            <a:endParaRPr lang="en-US" dirty="0"/>
          </a:p>
        </p:txBody>
      </p:sp>
      <p:sp>
        <p:nvSpPr>
          <p:cNvPr id="2" name="TextBox 1">
            <a:extLst>
              <a:ext uri="{FF2B5EF4-FFF2-40B4-BE49-F238E27FC236}">
                <a16:creationId xmlns:a16="http://schemas.microsoft.com/office/drawing/2014/main" id="{75468BFB-86A4-6D1E-F49D-3F4B133BE58F}"/>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A86FB7E2-E037-2407-10E2-B7F9A99C3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E1EFD2A-B55E-78DA-7D6B-3012673C7AE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4477B7C7-85AB-423E-E2C8-9C3EC844B505}"/>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0769AE0E-85F0-75A3-53FC-891760E294C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2A95BFF-67C5-7304-3C2E-7E50A05543A8}"/>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Tree>
    <p:extLst>
      <p:ext uri="{BB962C8B-B14F-4D97-AF65-F5344CB8AC3E}">
        <p14:creationId xmlns:p14="http://schemas.microsoft.com/office/powerpoint/2010/main" val="20650546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BAE988-2CC5-4B0B-281F-632C41C6DED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692CF8D-DFD0-90FF-0D61-47A5300C855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F2B47B04-8FCD-E439-9DF2-15DF3F61C24A}"/>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603B8CB-C9A1-16C2-23F3-715D1DB580E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FF0539D-2FBB-2FF8-714B-D23342D0B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068C33B-2962-6BE4-C0F8-36F524A4D4F5}"/>
              </a:ext>
            </a:extLst>
          </p:cNvPr>
          <p:cNvSpPr>
            <a:spLocks noGrp="1"/>
          </p:cNvSpPr>
          <p:nvPr>
            <p:ph type="sldNum" sz="quarter" idx="7"/>
          </p:nvPr>
        </p:nvSpPr>
        <p:spPr/>
        <p:txBody>
          <a:bodyPr/>
          <a:lstStyle/>
          <a:p>
            <a:fld id="{B6F15528-21DE-4FAA-801E-634DDDAF4B2B}" type="slidenum">
              <a:rPr lang="en-US" smtClean="0"/>
              <a:t>125</a:t>
            </a:fld>
            <a:endParaRPr lang="en-US" dirty="0"/>
          </a:p>
        </p:txBody>
      </p:sp>
      <p:sp>
        <p:nvSpPr>
          <p:cNvPr id="2" name="TextBox 1">
            <a:extLst>
              <a:ext uri="{FF2B5EF4-FFF2-40B4-BE49-F238E27FC236}">
                <a16:creationId xmlns:a16="http://schemas.microsoft.com/office/drawing/2014/main" id="{03FF272D-EE2F-99B7-B9D7-09FAB34DA147}"/>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9CB84237-A21F-B15B-A3DC-48AC056D3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ECBB689-8B08-5985-291C-208BC926FBD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84AE6300-9EE7-E303-5747-D2576019FD23}"/>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9EA7C315-70C0-4FD3-12CA-6A521D691AB5}"/>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CA026EF-B3DB-964D-34FA-AA4C8E3B9704}"/>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6C259676-D482-B17B-C546-58E5CDA45734}"/>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713F6FAB-64BA-3C49-B7F2-5DB149AE6C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8C0AE6-E734-E688-5448-0B94D870822A}"/>
              </a:ext>
            </a:extLst>
          </p:cNvPr>
          <p:cNvSpPr txBox="1"/>
          <p:nvPr/>
        </p:nvSpPr>
        <p:spPr>
          <a:xfrm>
            <a:off x="3810000" y="4437311"/>
            <a:ext cx="843501" cy="523220"/>
          </a:xfrm>
          <a:prstGeom prst="rect">
            <a:avLst/>
          </a:prstGeom>
          <a:noFill/>
        </p:spPr>
        <p:txBody>
          <a:bodyPr wrap="none" rtlCol="0">
            <a:spAutoFit/>
          </a:bodyPr>
          <a:lstStyle/>
          <a:p>
            <a:r>
              <a:rPr lang="en-US" sz="2800" b="1" dirty="0"/>
              <a:t>???</a:t>
            </a:r>
          </a:p>
        </p:txBody>
      </p:sp>
      <p:sp>
        <p:nvSpPr>
          <p:cNvPr id="11" name="TextBox 10">
            <a:extLst>
              <a:ext uri="{FF2B5EF4-FFF2-40B4-BE49-F238E27FC236}">
                <a16:creationId xmlns:a16="http://schemas.microsoft.com/office/drawing/2014/main" id="{960CE86E-0758-3CF1-124E-865E2BFF116B}"/>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49DDBCA-5B7D-B9DF-6476-C3F3A616DD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5747676-17BA-D48F-B2F8-188F2036E0BE}"/>
              </a:ext>
            </a:extLst>
          </p:cNvPr>
          <p:cNvSpPr txBox="1"/>
          <p:nvPr/>
        </p:nvSpPr>
        <p:spPr>
          <a:xfrm>
            <a:off x="9144000" y="4732479"/>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3105827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6BB4A3-E04A-F7E3-372B-722D39B9B1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4167B0B-3303-EA3B-9208-8DFB3385A44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2ACD5C54-190F-5BB6-EC75-D359D973248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317FB9A-0A0B-8267-CFC5-6F94ABB0B6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EDA5F7E-0D94-7E6A-4904-094E22F70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A930970-66C5-070C-EC0E-1E3C2A6CD0AA}"/>
              </a:ext>
            </a:extLst>
          </p:cNvPr>
          <p:cNvSpPr>
            <a:spLocks noGrp="1"/>
          </p:cNvSpPr>
          <p:nvPr>
            <p:ph type="sldNum" sz="quarter" idx="7"/>
          </p:nvPr>
        </p:nvSpPr>
        <p:spPr/>
        <p:txBody>
          <a:bodyPr/>
          <a:lstStyle/>
          <a:p>
            <a:fld id="{B6F15528-21DE-4FAA-801E-634DDDAF4B2B}" type="slidenum">
              <a:rPr lang="en-US" smtClean="0"/>
              <a:t>126</a:t>
            </a:fld>
            <a:endParaRPr lang="en-US" dirty="0"/>
          </a:p>
        </p:txBody>
      </p:sp>
      <p:sp>
        <p:nvSpPr>
          <p:cNvPr id="2" name="TextBox 1">
            <a:extLst>
              <a:ext uri="{FF2B5EF4-FFF2-40B4-BE49-F238E27FC236}">
                <a16:creationId xmlns:a16="http://schemas.microsoft.com/office/drawing/2014/main" id="{6CC3C2B1-9953-A847-04E0-700DC6B6834B}"/>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3743AF26-E9DA-5748-05DF-A887393E3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C6F615E-7CB9-B2B8-5955-7FD92040DEF3}"/>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1FC813EE-642A-F76B-255A-58C3E083EBC2}"/>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72A96FE4-0BF6-0BB8-88C2-FC9444CD5D2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74E410B-D5B8-3FF7-2C0D-3D097F33AD7F}"/>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5197B235-62B0-0D15-DED8-BD2240C5CE12}"/>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8B638073-766A-27D1-ADD3-FF7AE45902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EFA32A-AD5B-FA37-CA5C-A4AB2D7915DE}"/>
              </a:ext>
            </a:extLst>
          </p:cNvPr>
          <p:cNvSpPr txBox="1"/>
          <p:nvPr/>
        </p:nvSpPr>
        <p:spPr>
          <a:xfrm>
            <a:off x="3743106" y="4514730"/>
            <a:ext cx="923651" cy="523220"/>
          </a:xfrm>
          <a:prstGeom prst="rect">
            <a:avLst/>
          </a:prstGeom>
          <a:noFill/>
        </p:spPr>
        <p:txBody>
          <a:bodyPr wrap="none" rtlCol="0">
            <a:spAutoFit/>
          </a:bodyPr>
          <a:lstStyle/>
          <a:p>
            <a:r>
              <a:rPr lang="en-US" sz="2800" b="1" dirty="0"/>
              <a:t>O(n)</a:t>
            </a:r>
          </a:p>
        </p:txBody>
      </p:sp>
      <p:sp>
        <p:nvSpPr>
          <p:cNvPr id="11" name="TextBox 10">
            <a:extLst>
              <a:ext uri="{FF2B5EF4-FFF2-40B4-BE49-F238E27FC236}">
                <a16:creationId xmlns:a16="http://schemas.microsoft.com/office/drawing/2014/main" id="{418687DF-3503-792D-5E6D-68BC42593919}"/>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95372E2-B70E-3542-BDF6-3759306DF2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A3FADF-95C0-31C3-3B6D-DEDC33CDA4A8}"/>
              </a:ext>
            </a:extLst>
          </p:cNvPr>
          <p:cNvSpPr txBox="1"/>
          <p:nvPr/>
        </p:nvSpPr>
        <p:spPr>
          <a:xfrm>
            <a:off x="9144000" y="4732479"/>
            <a:ext cx="923651" cy="523220"/>
          </a:xfrm>
          <a:prstGeom prst="rect">
            <a:avLst/>
          </a:prstGeom>
          <a:noFill/>
        </p:spPr>
        <p:txBody>
          <a:bodyPr wrap="none" rtlCol="0">
            <a:spAutoFit/>
          </a:bodyPr>
          <a:lstStyle/>
          <a:p>
            <a:r>
              <a:rPr lang="en-US" sz="2800" b="1" dirty="0"/>
              <a:t>O(n)</a:t>
            </a:r>
          </a:p>
        </p:txBody>
      </p:sp>
      <p:sp>
        <p:nvSpPr>
          <p:cNvPr id="15" name="TextBox 14">
            <a:extLst>
              <a:ext uri="{FF2B5EF4-FFF2-40B4-BE49-F238E27FC236}">
                <a16:creationId xmlns:a16="http://schemas.microsoft.com/office/drawing/2014/main" id="{DC2FF5D2-24EB-6BFB-3F44-ECA0600B04E9}"/>
              </a:ext>
            </a:extLst>
          </p:cNvPr>
          <p:cNvSpPr txBox="1"/>
          <p:nvPr/>
        </p:nvSpPr>
        <p:spPr>
          <a:xfrm>
            <a:off x="8900575" y="1002885"/>
            <a:ext cx="3256358" cy="2308324"/>
          </a:xfrm>
          <a:prstGeom prst="rect">
            <a:avLst/>
          </a:prstGeom>
          <a:noFill/>
        </p:spPr>
        <p:txBody>
          <a:bodyPr wrap="square" rtlCol="0">
            <a:spAutoFit/>
          </a:bodyPr>
          <a:lstStyle/>
          <a:p>
            <a:r>
              <a:rPr lang="en-US" sz="2400" b="1" dirty="0"/>
              <a:t>The same algorithm will have the same asymptotic running time no matter what the computer’s hardware is</a:t>
            </a:r>
          </a:p>
        </p:txBody>
      </p:sp>
    </p:spTree>
    <p:extLst>
      <p:ext uri="{BB962C8B-B14F-4D97-AF65-F5344CB8AC3E}">
        <p14:creationId xmlns:p14="http://schemas.microsoft.com/office/powerpoint/2010/main" val="23993742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127</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p:spTree>
    <p:extLst>
      <p:ext uri="{BB962C8B-B14F-4D97-AF65-F5344CB8AC3E}">
        <p14:creationId xmlns:p14="http://schemas.microsoft.com/office/powerpoint/2010/main" val="23544601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128</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E5405B0-423C-8D1F-9A6E-470ADF3213B3}"/>
                  </a:ext>
                </a:extLst>
              </p14:cNvPr>
              <p14:cNvContentPartPr/>
              <p14:nvPr/>
            </p14:nvContentPartPr>
            <p14:xfrm>
              <a:off x="1257853" y="950873"/>
              <a:ext cx="8653320" cy="5191920"/>
            </p14:xfrm>
          </p:contentPart>
        </mc:Choice>
        <mc:Fallback xmlns="">
          <p:pic>
            <p:nvPicPr>
              <p:cNvPr id="2" name="Ink 1">
                <a:extLst>
                  <a:ext uri="{FF2B5EF4-FFF2-40B4-BE49-F238E27FC236}">
                    <a16:creationId xmlns:a16="http://schemas.microsoft.com/office/drawing/2014/main" id="{9E5405B0-423C-8D1F-9A6E-470ADF3213B3}"/>
                  </a:ext>
                </a:extLst>
              </p:cNvPr>
              <p:cNvPicPr/>
              <p:nvPr/>
            </p:nvPicPr>
            <p:blipFill>
              <a:blip r:embed="rId5"/>
              <a:stretch>
                <a:fillRect/>
              </a:stretch>
            </p:blipFill>
            <p:spPr>
              <a:xfrm>
                <a:off x="1239853" y="932873"/>
                <a:ext cx="8688960" cy="5227560"/>
              </a:xfrm>
              <a:prstGeom prst="rect">
                <a:avLst/>
              </a:prstGeom>
            </p:spPr>
          </p:pic>
        </mc:Fallback>
      </mc:AlternateContent>
      <p:sp>
        <p:nvSpPr>
          <p:cNvPr id="6" name="TextBox 5">
            <a:extLst>
              <a:ext uri="{FF2B5EF4-FFF2-40B4-BE49-F238E27FC236}">
                <a16:creationId xmlns:a16="http://schemas.microsoft.com/office/drawing/2014/main" id="{6ADC9922-EE4E-FBB4-A9D5-5BABD5090A3E}"/>
              </a:ext>
            </a:extLst>
          </p:cNvPr>
          <p:cNvSpPr txBox="1"/>
          <p:nvPr/>
        </p:nvSpPr>
        <p:spPr>
          <a:xfrm>
            <a:off x="8212631" y="393343"/>
            <a:ext cx="3397084" cy="523220"/>
          </a:xfrm>
          <a:prstGeom prst="rect">
            <a:avLst/>
          </a:prstGeom>
          <a:noFill/>
        </p:spPr>
        <p:txBody>
          <a:bodyPr wrap="none" rtlCol="0">
            <a:spAutoFit/>
          </a:bodyPr>
          <a:lstStyle/>
          <a:p>
            <a:r>
              <a:rPr lang="en-US" sz="2800" b="1" dirty="0">
                <a:solidFill>
                  <a:srgbClr val="00B0F0"/>
                </a:solidFill>
              </a:rPr>
              <a:t>“Polynomial Time”</a:t>
            </a:r>
          </a:p>
        </p:txBody>
      </p:sp>
    </p:spTree>
    <p:extLst>
      <p:ext uri="{BB962C8B-B14F-4D97-AF65-F5344CB8AC3E}">
        <p14:creationId xmlns:p14="http://schemas.microsoft.com/office/powerpoint/2010/main" val="28715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Tree>
    <p:extLst>
      <p:ext uri="{BB962C8B-B14F-4D97-AF65-F5344CB8AC3E}">
        <p14:creationId xmlns:p14="http://schemas.microsoft.com/office/powerpoint/2010/main" val="2002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Tree>
    <p:extLst>
      <p:ext uri="{BB962C8B-B14F-4D97-AF65-F5344CB8AC3E}">
        <p14:creationId xmlns:p14="http://schemas.microsoft.com/office/powerpoint/2010/main" val="422971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
        <p:nvSpPr>
          <p:cNvPr id="7" name="TextBox 6">
            <a:extLst>
              <a:ext uri="{FF2B5EF4-FFF2-40B4-BE49-F238E27FC236}">
                <a16:creationId xmlns:a16="http://schemas.microsoft.com/office/drawing/2014/main" id="{81A8B01A-520C-C536-2EB4-9CA0CD2FFCDB}"/>
              </a:ext>
            </a:extLst>
          </p:cNvPr>
          <p:cNvSpPr txBox="1"/>
          <p:nvPr/>
        </p:nvSpPr>
        <p:spPr>
          <a:xfrm>
            <a:off x="472592" y="5816786"/>
            <a:ext cx="10780515" cy="400110"/>
          </a:xfrm>
          <a:prstGeom prst="rect">
            <a:avLst/>
          </a:prstGeom>
          <a:noFill/>
        </p:spPr>
        <p:txBody>
          <a:bodyPr wrap="none" rtlCol="0">
            <a:spAutoFit/>
          </a:bodyPr>
          <a:lstStyle/>
          <a:p>
            <a:r>
              <a:rPr lang="en-US" sz="2000" dirty="0"/>
              <a:t>When we describe the running time of an algorithm, we will represent it using </a:t>
            </a:r>
            <a:r>
              <a:rPr lang="en-US" sz="2000" b="1" dirty="0"/>
              <a:t>Big-O Notation</a:t>
            </a:r>
          </a:p>
        </p:txBody>
      </p:sp>
    </p:spTree>
    <p:extLst>
      <p:ext uri="{BB962C8B-B14F-4D97-AF65-F5344CB8AC3E}">
        <p14:creationId xmlns:p14="http://schemas.microsoft.com/office/powerpoint/2010/main" val="34555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Tree>
    <p:extLst>
      <p:ext uri="{BB962C8B-B14F-4D97-AF65-F5344CB8AC3E}">
        <p14:creationId xmlns:p14="http://schemas.microsoft.com/office/powerpoint/2010/main" val="37226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46522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p:txBody>
      </p:sp>
      <p:sp>
        <p:nvSpPr>
          <p:cNvPr id="6" name="TextBox 5">
            <a:extLst>
              <a:ext uri="{FF2B5EF4-FFF2-40B4-BE49-F238E27FC236}">
                <a16:creationId xmlns:a16="http://schemas.microsoft.com/office/drawing/2014/main" id="{01185A83-081B-AB2B-6E3E-98D683FEEA7D}"/>
              </a:ext>
            </a:extLst>
          </p:cNvPr>
          <p:cNvSpPr txBox="1"/>
          <p:nvPr/>
        </p:nvSpPr>
        <p:spPr>
          <a:xfrm>
            <a:off x="6934200" y="1950422"/>
            <a:ext cx="2964316" cy="52322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p:txBody>
      </p:sp>
    </p:spTree>
    <p:extLst>
      <p:ext uri="{BB962C8B-B14F-4D97-AF65-F5344CB8AC3E}">
        <p14:creationId xmlns:p14="http://schemas.microsoft.com/office/powerpoint/2010/main" val="5161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p:txBody>
      </p:sp>
      <p:sp>
        <p:nvSpPr>
          <p:cNvPr id="6" name="TextBox 5">
            <a:extLst>
              <a:ext uri="{FF2B5EF4-FFF2-40B4-BE49-F238E27FC236}">
                <a16:creationId xmlns:a16="http://schemas.microsoft.com/office/drawing/2014/main" id="{01185A83-081B-AB2B-6E3E-98D683FEEA7D}"/>
              </a:ext>
            </a:extLst>
          </p:cNvPr>
          <p:cNvSpPr txBox="1"/>
          <p:nvPr/>
        </p:nvSpPr>
        <p:spPr>
          <a:xfrm>
            <a:off x="7010400" y="1905000"/>
            <a:ext cx="2964316" cy="138499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1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p:txBody>
      </p:sp>
      <p:sp>
        <p:nvSpPr>
          <p:cNvPr id="6" name="TextBox 5">
            <a:extLst>
              <a:ext uri="{FF2B5EF4-FFF2-40B4-BE49-F238E27FC236}">
                <a16:creationId xmlns:a16="http://schemas.microsoft.com/office/drawing/2014/main" id="{01185A83-081B-AB2B-6E3E-98D683FEEA7D}"/>
              </a:ext>
            </a:extLst>
          </p:cNvPr>
          <p:cNvSpPr txBox="1"/>
          <p:nvPr/>
        </p:nvSpPr>
        <p:spPr>
          <a:xfrm>
            <a:off x="7064148" y="1828800"/>
            <a:ext cx="2964316" cy="2246769"/>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6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0E9040D2-6EE8-F16B-EF30-4C0D630B6317}"/>
              </a:ext>
            </a:extLst>
          </p:cNvPr>
          <p:cNvSpPr txBox="1"/>
          <p:nvPr/>
        </p:nvSpPr>
        <p:spPr>
          <a:xfrm>
            <a:off x="1219200" y="1143000"/>
            <a:ext cx="5684569" cy="4524315"/>
          </a:xfrm>
          <a:prstGeom prst="rect">
            <a:avLst/>
          </a:prstGeom>
          <a:noFill/>
        </p:spPr>
        <p:txBody>
          <a:bodyPr wrap="none" rtlCol="0">
            <a:spAutoFit/>
          </a:bodyPr>
          <a:lstStyle/>
          <a:p>
            <a:r>
              <a:rPr lang="en-US" sz="2400" b="1" dirty="0"/>
              <a:t>No class on Friday</a:t>
            </a:r>
          </a:p>
          <a:p>
            <a:endParaRPr lang="en-US" sz="2400" dirty="0"/>
          </a:p>
          <a:p>
            <a:r>
              <a:rPr lang="en-US" sz="2400" dirty="0"/>
              <a:t>Program 2 due Friday March 8th</a:t>
            </a:r>
          </a:p>
          <a:p>
            <a:endParaRPr lang="en-US" sz="2400" dirty="0"/>
          </a:p>
          <a:p>
            <a:r>
              <a:rPr lang="en-US" sz="2400" dirty="0"/>
              <a:t>No Lab next week</a:t>
            </a:r>
          </a:p>
          <a:p>
            <a:endParaRPr lang="en-US" sz="2400" dirty="0"/>
          </a:p>
          <a:p>
            <a:r>
              <a:rPr lang="en-US" sz="2400" dirty="0"/>
              <a:t>Midterm Exam is a week from today</a:t>
            </a:r>
          </a:p>
          <a:p>
            <a:pPr marL="342900" indent="-342900">
              <a:buFont typeface="Wingdings" panose="05000000000000000000" pitchFamily="2" charset="2"/>
              <a:buChar char="à"/>
            </a:pPr>
            <a:r>
              <a:rPr lang="en-US" sz="2400" dirty="0">
                <a:sym typeface="Wingdings" panose="05000000000000000000" pitchFamily="2" charset="2"/>
              </a:rPr>
              <a:t>Review/Study Guide has been posted</a:t>
            </a:r>
          </a:p>
          <a:p>
            <a:pPr marL="342900" indent="-342900">
              <a:buFont typeface="Wingdings" panose="05000000000000000000" pitchFamily="2" charset="2"/>
              <a:buChar char="à"/>
            </a:pPr>
            <a:endParaRPr lang="en-US" sz="2400" dirty="0">
              <a:sym typeface="Wingdings" panose="05000000000000000000" pitchFamily="2" charset="2"/>
            </a:endParaRPr>
          </a:p>
          <a:p>
            <a:endParaRPr lang="en-US" sz="2400" dirty="0"/>
          </a:p>
          <a:p>
            <a:endParaRPr lang="en-US" sz="2400" dirty="0"/>
          </a:p>
          <a:p>
            <a:endParaRPr lang="en-US" sz="2400" dirty="0"/>
          </a:p>
        </p:txBody>
      </p:sp>
      <p:sp>
        <p:nvSpPr>
          <p:cNvPr id="2" name="TextBox 1">
            <a:extLst>
              <a:ext uri="{FF2B5EF4-FFF2-40B4-BE49-F238E27FC236}">
                <a16:creationId xmlns:a16="http://schemas.microsoft.com/office/drawing/2014/main" id="{6A08CD76-2544-C4CA-D8E0-C7BA67CD14BA}"/>
              </a:ext>
            </a:extLst>
          </p:cNvPr>
          <p:cNvSpPr txBox="1"/>
          <p:nvPr/>
        </p:nvSpPr>
        <p:spPr>
          <a:xfrm>
            <a:off x="76200" y="76200"/>
            <a:ext cx="2411238" cy="461665"/>
          </a:xfrm>
          <a:prstGeom prst="rect">
            <a:avLst/>
          </a:prstGeom>
          <a:noFill/>
        </p:spPr>
        <p:txBody>
          <a:bodyPr wrap="none" rtlCol="0">
            <a:spAutoFit/>
          </a:bodyPr>
          <a:lstStyle/>
          <a:p>
            <a:r>
              <a:rPr lang="en-US" sz="2400" dirty="0"/>
              <a:t>Announcements</a:t>
            </a:r>
          </a:p>
        </p:txBody>
      </p:sp>
    </p:spTree>
    <p:extLst>
      <p:ext uri="{BB962C8B-B14F-4D97-AF65-F5344CB8AC3E}">
        <p14:creationId xmlns:p14="http://schemas.microsoft.com/office/powerpoint/2010/main" val="4100659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2964316" cy="3108543"/>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3798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4793116" cy="353943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46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793116"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369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a:p>
            <a:pPr marL="285750" indent="-285750">
              <a:buFont typeface="Arial" panose="020B0604020202020204" pitchFamily="34" charset="0"/>
              <a:buChar char="•"/>
            </a:pPr>
            <a:r>
              <a:rPr lang="en-US" sz="2400" dirty="0"/>
              <a:t>Printing out a value</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953000"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r>
              <a:rPr lang="en-US" sz="2800" dirty="0" err="1">
                <a:solidFill>
                  <a:srgbClr val="000000"/>
                </a:solidFill>
                <a:effectLst/>
                <a:latin typeface="Consolas" panose="020B0609020204030204" pitchFamily="49" charset="0"/>
              </a:rPr>
              <a:t>System.out.println</a:t>
            </a:r>
            <a:r>
              <a:rPr lang="en-US" sz="2800" dirty="0">
                <a:solidFill>
                  <a:srgbClr val="000000"/>
                </a:solidFill>
                <a:effectLst/>
                <a:latin typeface="Consolas" panose="020B0609020204030204" pitchFamily="49" charset="0"/>
              </a:rPr>
              <a:t>(“Hi”)</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02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4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533400" y="4876800"/>
            <a:ext cx="9411551" cy="461665"/>
          </a:xfrm>
          <a:prstGeom prst="rect">
            <a:avLst/>
          </a:prstGeom>
          <a:noFill/>
        </p:spPr>
        <p:txBody>
          <a:bodyPr wrap="none" rtlCol="0">
            <a:spAutoFit/>
          </a:bodyPr>
          <a:lstStyle/>
          <a:p>
            <a:r>
              <a:rPr lang="en-US" sz="2400" dirty="0"/>
              <a:t>The number of operations this algorithm executes varies </a:t>
            </a:r>
            <a:r>
              <a:rPr lang="en-US" sz="2400" dirty="0">
                <a:highlight>
                  <a:srgbClr val="00FF00"/>
                </a:highlight>
              </a:rPr>
              <a:t>because…</a:t>
            </a:r>
          </a:p>
        </p:txBody>
      </p:sp>
    </p:spTree>
    <p:extLst>
      <p:ext uri="{BB962C8B-B14F-4D97-AF65-F5344CB8AC3E}">
        <p14:creationId xmlns:p14="http://schemas.microsoft.com/office/powerpoint/2010/main" val="26251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234545" y="4549068"/>
            <a:ext cx="11968341" cy="584775"/>
          </a:xfrm>
          <a:prstGeom prst="rect">
            <a:avLst/>
          </a:prstGeom>
          <a:noFill/>
        </p:spPr>
        <p:txBody>
          <a:bodyPr wrap="none" rtlCol="0">
            <a:spAutoFit/>
          </a:bodyPr>
          <a:lstStyle/>
          <a:p>
            <a:r>
              <a:rPr lang="en-US" sz="2400" dirty="0"/>
              <a:t>The number of operations this algorithm executes varies </a:t>
            </a:r>
            <a:r>
              <a:rPr lang="en-US" sz="32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rPr>
              <a:t> will be at different locations</a:t>
            </a:r>
          </a:p>
        </p:txBody>
      </p:sp>
    </p:spTree>
    <p:extLst>
      <p:ext uri="{BB962C8B-B14F-4D97-AF65-F5344CB8AC3E}">
        <p14:creationId xmlns:p14="http://schemas.microsoft.com/office/powerpoint/2010/main" val="248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8E78F6-CA83-2C78-107F-C6B4F3A6E2A5}"/>
                  </a:ext>
                </a:extLst>
              </p14:cNvPr>
              <p14:cNvContentPartPr/>
              <p14:nvPr/>
            </p14:nvContentPartPr>
            <p14:xfrm>
              <a:off x="2971466" y="1158853"/>
              <a:ext cx="3232440" cy="50400"/>
            </p14:xfrm>
          </p:contentPart>
        </mc:Choice>
        <mc:Fallback xmlns="">
          <p:pic>
            <p:nvPicPr>
              <p:cNvPr id="8" name="Ink 7">
                <a:extLst>
                  <a:ext uri="{FF2B5EF4-FFF2-40B4-BE49-F238E27FC236}">
                    <a16:creationId xmlns:a16="http://schemas.microsoft.com/office/drawing/2014/main" id="{2B8E78F6-CA83-2C78-107F-C6B4F3A6E2A5}"/>
                  </a:ext>
                </a:extLst>
              </p:cNvPr>
              <p:cNvPicPr/>
              <p:nvPr/>
            </p:nvPicPr>
            <p:blipFill>
              <a:blip r:embed="rId4"/>
              <a:stretch>
                <a:fillRect/>
              </a:stretch>
            </p:blipFill>
            <p:spPr>
              <a:xfrm>
                <a:off x="2881466" y="978853"/>
                <a:ext cx="3412080" cy="410040"/>
              </a:xfrm>
              <a:prstGeom prst="rect">
                <a:avLst/>
              </a:prstGeom>
            </p:spPr>
          </p:pic>
        </mc:Fallback>
      </mc:AlternateContent>
      <p:sp>
        <p:nvSpPr>
          <p:cNvPr id="11" name="TextBox 10">
            <a:extLst>
              <a:ext uri="{FF2B5EF4-FFF2-40B4-BE49-F238E27FC236}">
                <a16:creationId xmlns:a16="http://schemas.microsoft.com/office/drawing/2014/main" id="{7A682273-9C79-05D7-18F4-27A5813DD8B8}"/>
              </a:ext>
            </a:extLst>
          </p:cNvPr>
          <p:cNvSpPr txBox="1"/>
          <p:nvPr/>
        </p:nvSpPr>
        <p:spPr>
          <a:xfrm>
            <a:off x="214975" y="4849765"/>
            <a:ext cx="11731097" cy="400110"/>
          </a:xfrm>
          <a:prstGeom prst="rect">
            <a:avLst/>
          </a:prstGeom>
          <a:noFill/>
        </p:spPr>
        <p:txBody>
          <a:bodyPr wrap="none" rtlCol="0">
            <a:spAutoFit/>
          </a:bodyPr>
          <a:lstStyle/>
          <a:p>
            <a:r>
              <a:rPr lang="en-US" sz="2000" dirty="0"/>
              <a:t>This is a </a:t>
            </a:r>
            <a:r>
              <a:rPr lang="en-US" sz="2000" b="1" dirty="0"/>
              <a:t>primitive operation</a:t>
            </a:r>
            <a:r>
              <a:rPr lang="en-US" sz="2000" dirty="0"/>
              <a:t>, lets count how many times this operation is executed given some input </a:t>
            </a:r>
          </a:p>
        </p:txBody>
      </p:sp>
    </p:spTree>
    <p:extLst>
      <p:ext uri="{BB962C8B-B14F-4D97-AF65-F5344CB8AC3E}">
        <p14:creationId xmlns:p14="http://schemas.microsoft.com/office/powerpoint/2010/main" val="385770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4681198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Tree>
    <p:extLst>
      <p:ext uri="{BB962C8B-B14F-4D97-AF65-F5344CB8AC3E}">
        <p14:creationId xmlns:p14="http://schemas.microsoft.com/office/powerpoint/2010/main" val="12817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462643" y="5696862"/>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8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Tree>
    <p:extLst>
      <p:ext uri="{BB962C8B-B14F-4D97-AF65-F5344CB8AC3E}">
        <p14:creationId xmlns:p14="http://schemas.microsoft.com/office/powerpoint/2010/main" val="82099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30567780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12954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8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02988998"/>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1336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7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12818506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846575065"/>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10" name="Right Brace 9">
            <a:extLst>
              <a:ext uri="{FF2B5EF4-FFF2-40B4-BE49-F238E27FC236}">
                <a16:creationId xmlns:a16="http://schemas.microsoft.com/office/drawing/2014/main" id="{4E670AAB-CA4F-D07A-FA0D-D854C1F633DF}"/>
              </a:ext>
            </a:extLst>
          </p:cNvPr>
          <p:cNvSpPr/>
          <p:nvPr/>
        </p:nvSpPr>
        <p:spPr>
          <a:xfrm rot="5400000">
            <a:off x="1750060" y="4147183"/>
            <a:ext cx="386080" cy="3429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C724CA0-3D27-F40D-BC51-1C37AD5B6074}"/>
              </a:ext>
            </a:extLst>
          </p:cNvPr>
          <p:cNvSpPr txBox="1"/>
          <p:nvPr/>
        </p:nvSpPr>
        <p:spPr>
          <a:xfrm>
            <a:off x="1270907" y="6041116"/>
            <a:ext cx="5378395" cy="369332"/>
          </a:xfrm>
          <a:prstGeom prst="rect">
            <a:avLst/>
          </a:prstGeom>
          <a:noFill/>
        </p:spPr>
        <p:txBody>
          <a:bodyPr wrap="none" rtlCol="0">
            <a:spAutoFit/>
          </a:bodyPr>
          <a:lstStyle/>
          <a:p>
            <a:r>
              <a:rPr lang="en-US" b="1" dirty="0"/>
              <a:t>4 operations (5 operations including the return)</a:t>
            </a:r>
          </a:p>
        </p:txBody>
      </p:sp>
    </p:spTree>
    <p:extLst>
      <p:ext uri="{BB962C8B-B14F-4D97-AF65-F5344CB8AC3E}">
        <p14:creationId xmlns:p14="http://schemas.microsoft.com/office/powerpoint/2010/main" val="20639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12954568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475084"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44929" y="5842157"/>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363611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4</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68147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338208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292341"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1	1</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92131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Tree>
    <p:extLst>
      <p:ext uri="{BB962C8B-B14F-4D97-AF65-F5344CB8AC3E}">
        <p14:creationId xmlns:p14="http://schemas.microsoft.com/office/powerpoint/2010/main" val="612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Tree>
    <p:extLst>
      <p:ext uri="{BB962C8B-B14F-4D97-AF65-F5344CB8AC3E}">
        <p14:creationId xmlns:p14="http://schemas.microsoft.com/office/powerpoint/2010/main" val="78017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spTree>
    <p:extLst>
      <p:ext uri="{BB962C8B-B14F-4D97-AF65-F5344CB8AC3E}">
        <p14:creationId xmlns:p14="http://schemas.microsoft.com/office/powerpoint/2010/main" val="14354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cxnSp>
        <p:nvCxnSpPr>
          <p:cNvPr id="7" name="Straight Connector 6">
            <a:extLst>
              <a:ext uri="{FF2B5EF4-FFF2-40B4-BE49-F238E27FC236}">
                <a16:creationId xmlns:a16="http://schemas.microsoft.com/office/drawing/2014/main" id="{45D19D0D-50F2-3B8D-22BE-67AE317F2626}"/>
              </a:ext>
            </a:extLst>
          </p:cNvPr>
          <p:cNvCxnSpPr>
            <a:cxnSpLocks/>
          </p:cNvCxnSpPr>
          <p:nvPr/>
        </p:nvCxnSpPr>
        <p:spPr>
          <a:xfrm>
            <a:off x="1447800" y="2514600"/>
            <a:ext cx="7543800" cy="0"/>
          </a:xfrm>
          <a:prstGeom prst="line">
            <a:avLst/>
          </a:prstGeom>
          <a:ln w="57150">
            <a:solidFill>
              <a:srgbClr val="FB75FB"/>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CB1BB6-BBAE-0AC0-FDF2-01E3E9F7BB61}"/>
              </a:ext>
            </a:extLst>
          </p:cNvPr>
          <p:cNvSpPr txBox="1"/>
          <p:nvPr/>
        </p:nvSpPr>
        <p:spPr>
          <a:xfrm>
            <a:off x="9399425" y="3626304"/>
            <a:ext cx="1524776" cy="523220"/>
          </a:xfrm>
          <a:prstGeom prst="rect">
            <a:avLst/>
          </a:prstGeom>
          <a:noFill/>
        </p:spPr>
        <p:txBody>
          <a:bodyPr wrap="none" rtlCol="0">
            <a:spAutoFit/>
          </a:bodyPr>
          <a:lstStyle/>
          <a:p>
            <a:r>
              <a:rPr lang="en-US" sz="2800" dirty="0">
                <a:solidFill>
                  <a:srgbClr val="FB75FB"/>
                </a:solidFill>
              </a:rPr>
              <a:t>Average</a:t>
            </a:r>
          </a:p>
        </p:txBody>
      </p:sp>
    </p:spTree>
    <p:extLst>
      <p:ext uri="{BB962C8B-B14F-4D97-AF65-F5344CB8AC3E}">
        <p14:creationId xmlns:p14="http://schemas.microsoft.com/office/powerpoint/2010/main" val="295320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1" name="Picture 20">
            <a:extLst>
              <a:ext uri="{FF2B5EF4-FFF2-40B4-BE49-F238E27FC236}">
                <a16:creationId xmlns:a16="http://schemas.microsoft.com/office/drawing/2014/main" id="{A926A65A-4AB4-6D3B-1E1B-EF7275492A63}"/>
              </a:ext>
            </a:extLst>
          </p:cNvPr>
          <p:cNvPicPr>
            <a:picLocks noChangeAspect="1"/>
          </p:cNvPicPr>
          <p:nvPr/>
        </p:nvPicPr>
        <p:blipFill>
          <a:blip r:embed="rId3"/>
          <a:stretch>
            <a:fillRect/>
          </a:stretch>
        </p:blipFill>
        <p:spPr>
          <a:xfrm>
            <a:off x="2133600" y="152400"/>
            <a:ext cx="7712529" cy="3886200"/>
          </a:xfrm>
          <a:prstGeom prst="rect">
            <a:avLst/>
          </a:prstGeom>
          <a:ln w="38100">
            <a:solidFill>
              <a:schemeClr val="tx1"/>
            </a:solidFill>
          </a:ln>
        </p:spPr>
      </p:pic>
      <p:sp>
        <p:nvSpPr>
          <p:cNvPr id="23" name="TextBox 22">
            <a:extLst>
              <a:ext uri="{FF2B5EF4-FFF2-40B4-BE49-F238E27FC236}">
                <a16:creationId xmlns:a16="http://schemas.microsoft.com/office/drawing/2014/main" id="{C4BA1D2C-BABA-E036-1241-5FFF45DF8010}"/>
              </a:ext>
            </a:extLst>
          </p:cNvPr>
          <p:cNvSpPr txBox="1"/>
          <p:nvPr/>
        </p:nvSpPr>
        <p:spPr>
          <a:xfrm>
            <a:off x="685800" y="4648200"/>
            <a:ext cx="9525000" cy="830997"/>
          </a:xfrm>
          <a:prstGeom prst="rect">
            <a:avLst/>
          </a:prstGeom>
          <a:noFill/>
        </p:spPr>
        <p:txBody>
          <a:bodyPr wrap="square" rtlCol="0">
            <a:spAutoFit/>
          </a:bodyPr>
          <a:lstStyle/>
          <a:p>
            <a:r>
              <a:rPr lang="en-US" sz="2400" dirty="0"/>
              <a:t>In computer science (and this class in particular), we will be focusing on stating running time in terms of </a:t>
            </a:r>
            <a:r>
              <a:rPr lang="en-US" sz="2400" b="1" dirty="0"/>
              <a:t>worst-case scenario</a:t>
            </a:r>
          </a:p>
        </p:txBody>
      </p:sp>
    </p:spTree>
    <p:extLst>
      <p:ext uri="{BB962C8B-B14F-4D97-AF65-F5344CB8AC3E}">
        <p14:creationId xmlns:p14="http://schemas.microsoft.com/office/powerpoint/2010/main" val="8627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6" name="TextBox 5">
            <a:extLst>
              <a:ext uri="{FF2B5EF4-FFF2-40B4-BE49-F238E27FC236}">
                <a16:creationId xmlns:a16="http://schemas.microsoft.com/office/drawing/2014/main" id="{8D971200-69ED-3BEA-28E1-22C5F317E76B}"/>
              </a:ext>
            </a:extLst>
          </p:cNvPr>
          <p:cNvSpPr txBox="1"/>
          <p:nvPr/>
        </p:nvSpPr>
        <p:spPr>
          <a:xfrm>
            <a:off x="609600" y="3886200"/>
            <a:ext cx="8229600" cy="1938992"/>
          </a:xfrm>
          <a:prstGeom prst="rect">
            <a:avLst/>
          </a:prstGeom>
          <a:noFill/>
        </p:spPr>
        <p:txBody>
          <a:bodyPr wrap="square" rtlCol="0">
            <a:spAutoFit/>
          </a:bodyPr>
          <a:lstStyle/>
          <a:p>
            <a:r>
              <a:rPr lang="en-US" sz="2400" dirty="0"/>
              <a:t>To compute the running time of this algorithm, we will go line-by-line and state the running time of each operation (worst-case scenario)</a:t>
            </a:r>
          </a:p>
          <a:p>
            <a:endParaRPr lang="en-US" sz="2400" dirty="0"/>
          </a:p>
          <a:p>
            <a:r>
              <a:rPr lang="en-US" sz="2400" dirty="0"/>
              <a:t>At the end, add everything up to get the total running time</a:t>
            </a:r>
          </a:p>
        </p:txBody>
      </p:sp>
    </p:spTree>
    <p:extLst>
      <p:ext uri="{BB962C8B-B14F-4D97-AF65-F5344CB8AC3E}">
        <p14:creationId xmlns:p14="http://schemas.microsoft.com/office/powerpoint/2010/main" val="361446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99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DB62D-9F0E-B92A-62DB-5793024CF555}"/>
              </a:ext>
            </a:extLst>
          </p:cNvPr>
          <p:cNvSpPr txBox="1"/>
          <p:nvPr/>
        </p:nvSpPr>
        <p:spPr>
          <a:xfrm>
            <a:off x="650537" y="4282303"/>
            <a:ext cx="10047943" cy="461665"/>
          </a:xfrm>
          <a:prstGeom prst="rect">
            <a:avLst/>
          </a:prstGeom>
          <a:noFill/>
        </p:spPr>
        <p:txBody>
          <a:bodyPr wrap="none" rtlCol="0">
            <a:spAutoFit/>
          </a:bodyPr>
          <a:lstStyle/>
          <a:p>
            <a:r>
              <a:rPr lang="en-US" sz="2400" dirty="0"/>
              <a:t>Worse case scenario, this for loop will run N times (N = size of the array)</a:t>
            </a:r>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Tree>
    <p:extLst>
      <p:ext uri="{BB962C8B-B14F-4D97-AF65-F5344CB8AC3E}">
        <p14:creationId xmlns:p14="http://schemas.microsoft.com/office/powerpoint/2010/main" val="4006207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2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0" name="TextBox 9">
            <a:extLst>
              <a:ext uri="{FF2B5EF4-FFF2-40B4-BE49-F238E27FC236}">
                <a16:creationId xmlns:a16="http://schemas.microsoft.com/office/drawing/2014/main" id="{96B6D776-6E09-8525-FEBD-41A2ECCEE33B}"/>
              </a:ext>
            </a:extLst>
          </p:cNvPr>
          <p:cNvSpPr txBox="1"/>
          <p:nvPr/>
        </p:nvSpPr>
        <p:spPr>
          <a:xfrm>
            <a:off x="457200" y="4334560"/>
            <a:ext cx="10458312" cy="523220"/>
          </a:xfrm>
          <a:prstGeom prst="rect">
            <a:avLst/>
          </a:prstGeom>
          <a:noFill/>
        </p:spPr>
        <p:txBody>
          <a:bodyPr wrap="none" rtlCol="0">
            <a:spAutoFit/>
          </a:bodyPr>
          <a:lstStyle/>
          <a:p>
            <a:r>
              <a:rPr lang="en-US" sz="2800" dirty="0"/>
              <a:t>This is a primitive operation, so it will always run in constant time</a:t>
            </a:r>
          </a:p>
        </p:txBody>
      </p:sp>
    </p:spTree>
    <p:extLst>
      <p:ext uri="{BB962C8B-B14F-4D97-AF65-F5344CB8AC3E}">
        <p14:creationId xmlns:p14="http://schemas.microsoft.com/office/powerpoint/2010/main" val="235367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3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Tree>
    <p:extLst>
      <p:ext uri="{BB962C8B-B14F-4D97-AF65-F5344CB8AC3E}">
        <p14:creationId xmlns:p14="http://schemas.microsoft.com/office/powerpoint/2010/main" val="2938608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Tree>
    <p:extLst>
      <p:ext uri="{BB962C8B-B14F-4D97-AF65-F5344CB8AC3E}">
        <p14:creationId xmlns:p14="http://schemas.microsoft.com/office/powerpoint/2010/main" val="95229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6731689" y="1163793"/>
            <a:ext cx="387325" cy="990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F5B6F40-C013-FD64-D459-9727DCA8F256}"/>
              </a:ext>
            </a:extLst>
          </p:cNvPr>
          <p:cNvSpPr txBox="1"/>
          <p:nvPr/>
        </p:nvSpPr>
        <p:spPr>
          <a:xfrm>
            <a:off x="7334250" y="1554228"/>
            <a:ext cx="4109752" cy="1200329"/>
          </a:xfrm>
          <a:prstGeom prst="rect">
            <a:avLst/>
          </a:prstGeom>
          <a:noFill/>
        </p:spPr>
        <p:txBody>
          <a:bodyPr wrap="square" rtlCol="0">
            <a:spAutoFit/>
          </a:bodyPr>
          <a:lstStyle/>
          <a:p>
            <a:r>
              <a:rPr lang="en-US" dirty="0"/>
              <a:t>This whole block consists of only primitive operation, so we will group everything together and call it one single primitive operation</a:t>
            </a:r>
          </a:p>
        </p:txBody>
      </p:sp>
    </p:spTree>
    <p:extLst>
      <p:ext uri="{BB962C8B-B14F-4D97-AF65-F5344CB8AC3E}">
        <p14:creationId xmlns:p14="http://schemas.microsoft.com/office/powerpoint/2010/main" val="83582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3D0CC464-195B-08B1-3EE3-D9A6B85C8E6D}"/>
              </a:ext>
            </a:extLst>
          </p:cNvPr>
          <p:cNvSpPr txBox="1"/>
          <p:nvPr/>
        </p:nvSpPr>
        <p:spPr>
          <a:xfrm>
            <a:off x="311996" y="4071479"/>
            <a:ext cx="3847528" cy="523220"/>
          </a:xfrm>
          <a:prstGeom prst="rect">
            <a:avLst/>
          </a:prstGeom>
          <a:noFill/>
        </p:spPr>
        <p:txBody>
          <a:bodyPr wrap="none" rtlCol="0">
            <a:spAutoFit/>
          </a:bodyPr>
          <a:lstStyle/>
          <a:p>
            <a:r>
              <a:rPr lang="en-US" sz="2800" b="1" dirty="0"/>
              <a:t>Total Running Time =</a:t>
            </a:r>
          </a:p>
        </p:txBody>
      </p:sp>
    </p:spTree>
    <p:extLst>
      <p:ext uri="{BB962C8B-B14F-4D97-AF65-F5344CB8AC3E}">
        <p14:creationId xmlns:p14="http://schemas.microsoft.com/office/powerpoint/2010/main" val="2766496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553123" cy="523220"/>
          </a:xfrm>
          <a:prstGeom prst="rect">
            <a:avLst/>
          </a:prstGeom>
          <a:noFill/>
        </p:spPr>
        <p:txBody>
          <a:bodyPr wrap="none" rtlCol="0">
            <a:spAutoFit/>
          </a:bodyPr>
          <a:lstStyle/>
          <a:p>
            <a:r>
              <a:rPr lang="en-US" sz="2800" b="1" dirty="0"/>
              <a:t>Total Running Time = N * 1 + 1  </a:t>
            </a:r>
          </a:p>
        </p:txBody>
      </p:sp>
      <p:sp>
        <p:nvSpPr>
          <p:cNvPr id="9" name="Right Brace 8">
            <a:extLst>
              <a:ext uri="{FF2B5EF4-FFF2-40B4-BE49-F238E27FC236}">
                <a16:creationId xmlns:a16="http://schemas.microsoft.com/office/drawing/2014/main" id="{CC7763A5-57E0-C834-F832-8CFBE4157C9B}"/>
              </a:ext>
            </a:extLst>
          </p:cNvPr>
          <p:cNvSpPr/>
          <p:nvPr/>
        </p:nvSpPr>
        <p:spPr>
          <a:xfrm rot="5400000">
            <a:off x="4288652" y="4553877"/>
            <a:ext cx="6096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F34EA6F-5ABE-8158-B35E-53079DC9DBF5}"/>
              </a:ext>
            </a:extLst>
          </p:cNvPr>
          <p:cNvSpPr txBox="1"/>
          <p:nvPr/>
        </p:nvSpPr>
        <p:spPr>
          <a:xfrm>
            <a:off x="1393753" y="5214876"/>
            <a:ext cx="10062593" cy="830997"/>
          </a:xfrm>
          <a:prstGeom prst="rect">
            <a:avLst/>
          </a:prstGeom>
          <a:noFill/>
        </p:spPr>
        <p:txBody>
          <a:bodyPr wrap="square" rtlCol="0">
            <a:spAutoFit/>
          </a:bodyPr>
          <a:lstStyle/>
          <a:p>
            <a:r>
              <a:rPr lang="en-US" sz="2400" dirty="0"/>
              <a:t>The if statement is inside the for loop, so we must multiply it by N (number of time the for loop runs)</a:t>
            </a:r>
          </a:p>
        </p:txBody>
      </p:sp>
    </p:spTree>
    <p:extLst>
      <p:ext uri="{BB962C8B-B14F-4D97-AF65-F5344CB8AC3E}">
        <p14:creationId xmlns:p14="http://schemas.microsoft.com/office/powerpoint/2010/main" val="423740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Tree>
    <p:extLst>
      <p:ext uri="{BB962C8B-B14F-4D97-AF65-F5344CB8AC3E}">
        <p14:creationId xmlns:p14="http://schemas.microsoft.com/office/powerpoint/2010/main" val="3055345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3" y="4749772"/>
            <a:ext cx="6127296" cy="646331"/>
          </a:xfrm>
          <a:prstGeom prst="rect">
            <a:avLst/>
          </a:prstGeom>
          <a:noFill/>
        </p:spPr>
        <p:txBody>
          <a:bodyPr wrap="square">
            <a:spAutoFit/>
          </a:bodyPr>
          <a:lstStyle/>
          <a:p>
            <a:r>
              <a:rPr lang="en-US" sz="3600" b="1" dirty="0">
                <a:solidFill>
                  <a:srgbClr val="FF0000"/>
                </a:solidFill>
              </a:rPr>
              <a:t>O(N + 1 )</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6" y="5261053"/>
                <a:ext cx="649080" cy="519120"/>
              </a:xfrm>
              <a:prstGeom prst="rect">
                <a:avLst/>
              </a:prstGeom>
            </p:spPr>
          </p:pic>
        </mc:Fallback>
      </mc:AlternateContent>
      <p:sp>
        <p:nvSpPr>
          <p:cNvPr id="18" name="TextBox 17">
            <a:extLst>
              <a:ext uri="{FF2B5EF4-FFF2-40B4-BE49-F238E27FC236}">
                <a16:creationId xmlns:a16="http://schemas.microsoft.com/office/drawing/2014/main" id="{FAE22D7C-2B76-A68D-7B75-C37DB13BF4B2}"/>
              </a:ext>
            </a:extLst>
          </p:cNvPr>
          <p:cNvSpPr txBox="1"/>
          <p:nvPr/>
        </p:nvSpPr>
        <p:spPr>
          <a:xfrm>
            <a:off x="6669002" y="4740917"/>
            <a:ext cx="4940728" cy="954107"/>
          </a:xfrm>
          <a:prstGeom prst="rect">
            <a:avLst/>
          </a:prstGeom>
          <a:noFill/>
        </p:spPr>
        <p:txBody>
          <a:bodyPr wrap="square" rtlCol="0">
            <a:spAutoFit/>
          </a:bodyPr>
          <a:lstStyle/>
          <a:p>
            <a:r>
              <a:rPr lang="en-US" sz="2800" dirty="0"/>
              <a:t>Big-O = Running Time in terms of worst-case scenario</a:t>
            </a:r>
          </a:p>
        </p:txBody>
      </p:sp>
    </p:spTree>
    <p:extLst>
      <p:ext uri="{BB962C8B-B14F-4D97-AF65-F5344CB8AC3E}">
        <p14:creationId xmlns:p14="http://schemas.microsoft.com/office/powerpoint/2010/main" val="920201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2" y="4749772"/>
            <a:ext cx="8001147" cy="646331"/>
          </a:xfrm>
          <a:prstGeom prst="rect">
            <a:avLst/>
          </a:prstGeom>
          <a:noFill/>
        </p:spPr>
        <p:txBody>
          <a:bodyPr wrap="square">
            <a:spAutoFit/>
          </a:bodyPr>
          <a:lstStyle/>
          <a:p>
            <a:r>
              <a:rPr lang="en-US" sz="3600" b="1" dirty="0">
                <a:solidFill>
                  <a:srgbClr val="FF0000"/>
                </a:solidFill>
              </a:rPr>
              <a:t>O(N + 1 )   where N = Size of Array</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4" y="5261050"/>
                <a:ext cx="649085" cy="519126"/>
              </a:xfrm>
              <a:prstGeom prst="rect">
                <a:avLst/>
              </a:prstGeom>
            </p:spPr>
          </p:pic>
        </mc:Fallback>
      </mc:AlternateContent>
    </p:spTree>
    <p:extLst>
      <p:ext uri="{BB962C8B-B14F-4D97-AF65-F5344CB8AC3E}">
        <p14:creationId xmlns:p14="http://schemas.microsoft.com/office/powerpoint/2010/main" val="229201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Tree>
    <p:extLst>
      <p:ext uri="{BB962C8B-B14F-4D97-AF65-F5344CB8AC3E}">
        <p14:creationId xmlns:p14="http://schemas.microsoft.com/office/powerpoint/2010/main" val="208887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A52636-AB5C-93A1-75AF-EC4A6F6C6517}"/>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857651A-C11E-564A-0FCE-189AD619F3B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D62BF1D-F096-FA7D-570D-3E6333D7C33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F3C36B1-D050-BFA8-3983-2E7EBCB85DF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51D683D-69D0-6F11-0C33-EB94E6E4F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AD808DD-45FC-B212-95AC-ABE83BE3A4CC}"/>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9" name="TextBox 8">
            <a:extLst>
              <a:ext uri="{FF2B5EF4-FFF2-40B4-BE49-F238E27FC236}">
                <a16:creationId xmlns:a16="http://schemas.microsoft.com/office/drawing/2014/main" id="{C7E67C64-E346-7308-4604-7128722DBE4F}"/>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B7371C61-6E00-B471-A8C8-65C940992AD3}"/>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205A1760-DC31-43D0-E03D-C5D5E63B9066}"/>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BCC9C0C0-2BAE-67D9-644E-999233CB79DF}"/>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chemeClr val="tx1"/>
                </a:solidFill>
                <a:effectLst/>
                <a:latin typeface="Consolas" panose="020B0609020204030204" pitchFamily="49" charset="0"/>
              </a:rPr>
              <a:t>ƒ</a:t>
            </a:r>
            <a:r>
              <a:rPr lang="en-US" sz="4000" dirty="0">
                <a:latin typeface="Consolas" panose="020B0609020204030204" pitchFamily="49" charset="0"/>
              </a:rPr>
              <a:t>(n)</a:t>
            </a:r>
            <a:r>
              <a:rPr lang="en-US" sz="4000" b="0" i="0" dirty="0">
                <a:solidFill>
                  <a:srgbClr val="4D5156"/>
                </a:solidFill>
                <a:effectLst/>
                <a:latin typeface="Roboto" panose="02000000000000000000" pitchFamily="2" charset="0"/>
              </a:rPr>
              <a:t> </a:t>
            </a:r>
            <a:r>
              <a:rPr lang="en-US" sz="4000" dirty="0">
                <a:latin typeface="+mn-lt"/>
              </a:rPr>
              <a:t>≤</a:t>
            </a:r>
            <a:r>
              <a:rPr lang="en-US" sz="4000" dirty="0">
                <a:latin typeface="Consolas" panose="020B0609020204030204" pitchFamily="49" charset="0"/>
              </a:rPr>
              <a:t> c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g(n)</a:t>
            </a:r>
            <a:r>
              <a:rPr lang="en-US" sz="4000" dirty="0"/>
              <a:t>,  for all </a:t>
            </a:r>
            <a:r>
              <a:rPr lang="en-US" sz="4000" dirty="0">
                <a:latin typeface="Consolas" panose="020B0609020204030204" pitchFamily="49" charset="0"/>
              </a:rPr>
              <a:t>n ≥ n</a:t>
            </a:r>
            <a:r>
              <a:rPr lang="en-US" sz="4000" baseline="-25000" dirty="0">
                <a:latin typeface="Consolas" panose="020B0609020204030204" pitchFamily="49" charset="0"/>
              </a:rPr>
              <a:t>0</a:t>
            </a:r>
            <a:r>
              <a:rPr lang="en-US" sz="4000" dirty="0">
                <a:latin typeface="Consolas" panose="020B0609020204030204" pitchFamily="49" charset="0"/>
              </a:rPr>
              <a:t> </a:t>
            </a:r>
          </a:p>
        </p:txBody>
      </p:sp>
    </p:spTree>
    <p:extLst>
      <p:ext uri="{BB962C8B-B14F-4D97-AF65-F5344CB8AC3E}">
        <p14:creationId xmlns:p14="http://schemas.microsoft.com/office/powerpoint/2010/main" val="4082349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spTree>
    <p:extLst>
      <p:ext uri="{BB962C8B-B14F-4D97-AF65-F5344CB8AC3E}">
        <p14:creationId xmlns:p14="http://schemas.microsoft.com/office/powerpoint/2010/main" val="216486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Tree>
    <p:extLst>
      <p:ext uri="{BB962C8B-B14F-4D97-AF65-F5344CB8AC3E}">
        <p14:creationId xmlns:p14="http://schemas.microsoft.com/office/powerpoint/2010/main" val="394734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pic>
        <p:nvPicPr>
          <p:cNvPr id="7" name="Picture 6">
            <a:extLst>
              <a:ext uri="{FF2B5EF4-FFF2-40B4-BE49-F238E27FC236}">
                <a16:creationId xmlns:a16="http://schemas.microsoft.com/office/drawing/2014/main" id="{9C3F9914-0BC4-4FFD-7192-B069DA7A234C}"/>
              </a:ext>
            </a:extLst>
          </p:cNvPr>
          <p:cNvPicPr>
            <a:picLocks noChangeAspect="1"/>
          </p:cNvPicPr>
          <p:nvPr/>
        </p:nvPicPr>
        <p:blipFill>
          <a:blip r:embed="rId3"/>
          <a:stretch>
            <a:fillRect/>
          </a:stretch>
        </p:blipFill>
        <p:spPr>
          <a:xfrm>
            <a:off x="665336" y="3518353"/>
            <a:ext cx="3128717" cy="3263447"/>
          </a:xfrm>
          <a:prstGeom prst="rect">
            <a:avLst/>
          </a:prstGeom>
        </p:spPr>
      </p:pic>
      <p:sp>
        <p:nvSpPr>
          <p:cNvPr id="8" name="TextBox 7">
            <a:extLst>
              <a:ext uri="{FF2B5EF4-FFF2-40B4-BE49-F238E27FC236}">
                <a16:creationId xmlns:a16="http://schemas.microsoft.com/office/drawing/2014/main" id="{A6BB44BB-9553-2FCA-84B8-9C0E5CF236E8}"/>
              </a:ext>
            </a:extLst>
          </p:cNvPr>
          <p:cNvSpPr txBox="1"/>
          <p:nvPr/>
        </p:nvSpPr>
        <p:spPr>
          <a:xfrm rot="19133169">
            <a:off x="2550803" y="3903018"/>
            <a:ext cx="691215" cy="369332"/>
          </a:xfrm>
          <a:prstGeom prst="rect">
            <a:avLst/>
          </a:prstGeom>
          <a:noFill/>
        </p:spPr>
        <p:txBody>
          <a:bodyPr wrap="none" rtlCol="0">
            <a:spAutoFit/>
          </a:bodyPr>
          <a:lstStyle/>
          <a:p>
            <a:r>
              <a:rPr lang="en-US" dirty="0">
                <a:solidFill>
                  <a:srgbClr val="00B050"/>
                </a:solidFill>
                <a:latin typeface="Consolas" panose="020B0609020204030204" pitchFamily="49" charset="0"/>
              </a:rPr>
              <a:t>g(n)</a:t>
            </a:r>
          </a:p>
        </p:txBody>
      </p:sp>
      <p:sp>
        <p:nvSpPr>
          <p:cNvPr id="11" name="TextBox 10">
            <a:extLst>
              <a:ext uri="{FF2B5EF4-FFF2-40B4-BE49-F238E27FC236}">
                <a16:creationId xmlns:a16="http://schemas.microsoft.com/office/drawing/2014/main" id="{3F4D5201-8083-ECBB-D01D-48BC6235DC16}"/>
              </a:ext>
            </a:extLst>
          </p:cNvPr>
          <p:cNvSpPr txBox="1"/>
          <p:nvPr/>
        </p:nvSpPr>
        <p:spPr>
          <a:xfrm rot="19133169">
            <a:off x="3250811" y="4315809"/>
            <a:ext cx="691215"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f(n)</a:t>
            </a:r>
          </a:p>
        </p:txBody>
      </p:sp>
      <p:sp>
        <p:nvSpPr>
          <p:cNvPr id="12" name="TextBox 11">
            <a:extLst>
              <a:ext uri="{FF2B5EF4-FFF2-40B4-BE49-F238E27FC236}">
                <a16:creationId xmlns:a16="http://schemas.microsoft.com/office/drawing/2014/main" id="{E8F31C9C-74E3-E6EF-8773-C5984AD8DFA8}"/>
              </a:ext>
            </a:extLst>
          </p:cNvPr>
          <p:cNvSpPr txBox="1"/>
          <p:nvPr/>
        </p:nvSpPr>
        <p:spPr>
          <a:xfrm>
            <a:off x="5192879" y="5726668"/>
            <a:ext cx="6333785" cy="369332"/>
          </a:xfrm>
          <a:prstGeom prst="rect">
            <a:avLst/>
          </a:prstGeom>
          <a:noFill/>
        </p:spPr>
        <p:txBody>
          <a:bodyPr wrap="none" rtlCol="0">
            <a:spAutoFit/>
          </a:bodyPr>
          <a:lstStyle/>
          <a:p>
            <a:r>
              <a:rPr lang="en-US" b="1" dirty="0"/>
              <a:t>O</a:t>
            </a:r>
            <a:r>
              <a:rPr lang="en-US" dirty="0"/>
              <a:t> -notation provides an upper bound on some function </a:t>
            </a:r>
            <a:r>
              <a:rPr lang="en-US" sz="1800" b="0" i="0" dirty="0">
                <a:solidFill>
                  <a:schemeClr val="tx1"/>
                </a:solidFill>
                <a:effectLst/>
                <a:latin typeface="Consolas" panose="020B0609020204030204" pitchFamily="49" charset="0"/>
              </a:rPr>
              <a:t>ƒ</a:t>
            </a:r>
            <a:r>
              <a:rPr lang="en-US" sz="1800" dirty="0">
                <a:latin typeface="Consolas" panose="020B0609020204030204" pitchFamily="49" charset="0"/>
                <a:cs typeface="Courier New" panose="02070309020205020404" pitchFamily="49" charset="0"/>
              </a:rPr>
              <a:t>(n)</a:t>
            </a:r>
            <a:endParaRPr lang="en-US" dirty="0"/>
          </a:p>
        </p:txBody>
      </p:sp>
      <p:pic>
        <p:nvPicPr>
          <p:cNvPr id="15" name="Picture 14">
            <a:extLst>
              <a:ext uri="{FF2B5EF4-FFF2-40B4-BE49-F238E27FC236}">
                <a16:creationId xmlns:a16="http://schemas.microsoft.com/office/drawing/2014/main" id="{70B17DE3-AB82-C845-972B-C031AC389C6A}"/>
              </a:ext>
            </a:extLst>
          </p:cNvPr>
          <p:cNvPicPr>
            <a:picLocks noChangeAspect="1"/>
          </p:cNvPicPr>
          <p:nvPr/>
        </p:nvPicPr>
        <p:blipFill>
          <a:blip r:embed="rId4"/>
          <a:stretch>
            <a:fillRect/>
          </a:stretch>
        </p:blipFill>
        <p:spPr>
          <a:xfrm>
            <a:off x="4507668" y="3922353"/>
            <a:ext cx="3248025" cy="1190625"/>
          </a:xfrm>
          <a:prstGeom prst="rect">
            <a:avLst/>
          </a:prstGeom>
        </p:spPr>
      </p:pic>
    </p:spTree>
    <p:extLst>
      <p:ext uri="{BB962C8B-B14F-4D97-AF65-F5344CB8AC3E}">
        <p14:creationId xmlns:p14="http://schemas.microsoft.com/office/powerpoint/2010/main" val="1071717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Tree>
    <p:extLst>
      <p:ext uri="{BB962C8B-B14F-4D97-AF65-F5344CB8AC3E}">
        <p14:creationId xmlns:p14="http://schemas.microsoft.com/office/powerpoint/2010/main" val="3634648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73258" y="4401181"/>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Tree>
    <p:extLst>
      <p:ext uri="{BB962C8B-B14F-4D97-AF65-F5344CB8AC3E}">
        <p14:creationId xmlns:p14="http://schemas.microsoft.com/office/powerpoint/2010/main" val="2442758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61941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DAC90C-73C7-6E69-D7A3-6741192B18DB}"/>
              </a:ext>
            </a:extLst>
          </p:cNvPr>
          <p:cNvSpPr txBox="1"/>
          <p:nvPr/>
        </p:nvSpPr>
        <p:spPr>
          <a:xfrm>
            <a:off x="7467600" y="5528172"/>
            <a:ext cx="4542336" cy="707886"/>
          </a:xfrm>
          <a:prstGeom prst="rect">
            <a:avLst/>
          </a:prstGeom>
          <a:noFill/>
        </p:spPr>
        <p:txBody>
          <a:bodyPr wrap="square">
            <a:spAutoFit/>
          </a:bodyPr>
          <a:lstStyle/>
          <a:p>
            <a:r>
              <a:rPr lang="en-US" sz="2000" dirty="0"/>
              <a:t>x</a:t>
            </a:r>
            <a:r>
              <a:rPr lang="en-US" sz="2000" baseline="30000" dirty="0"/>
              <a:t>2</a:t>
            </a:r>
            <a:r>
              <a:rPr lang="en-US" sz="2000" dirty="0"/>
              <a:t>  is the dominating factor, so we can drop everything else</a:t>
            </a:r>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Tree>
    <p:extLst>
      <p:ext uri="{BB962C8B-B14F-4D97-AF65-F5344CB8AC3E}">
        <p14:creationId xmlns:p14="http://schemas.microsoft.com/office/powerpoint/2010/main" val="1441270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9" name="TextBox 8">
            <a:extLst>
              <a:ext uri="{FF2B5EF4-FFF2-40B4-BE49-F238E27FC236}">
                <a16:creationId xmlns:a16="http://schemas.microsoft.com/office/drawing/2014/main" id="{88E79A94-21E4-D628-C52E-5EF9CAF99D64}"/>
              </a:ext>
            </a:extLst>
          </p:cNvPr>
          <p:cNvSpPr txBox="1"/>
          <p:nvPr/>
        </p:nvSpPr>
        <p:spPr>
          <a:xfrm>
            <a:off x="6904264" y="4342408"/>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12" name="TextBox 11">
            <a:extLst>
              <a:ext uri="{FF2B5EF4-FFF2-40B4-BE49-F238E27FC236}">
                <a16:creationId xmlns:a16="http://schemas.microsoft.com/office/drawing/2014/main" id="{A9C62DF9-BC58-69B0-9948-9E67B766952D}"/>
              </a:ext>
            </a:extLst>
          </p:cNvPr>
          <p:cNvSpPr txBox="1"/>
          <p:nvPr/>
        </p:nvSpPr>
        <p:spPr>
          <a:xfrm>
            <a:off x="9540453" y="4393125"/>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13" name="TextBox 12">
            <a:extLst>
              <a:ext uri="{FF2B5EF4-FFF2-40B4-BE49-F238E27FC236}">
                <a16:creationId xmlns:a16="http://schemas.microsoft.com/office/drawing/2014/main" id="{6B08DD25-EB88-017A-AADE-B02D2129E762}"/>
              </a:ext>
            </a:extLst>
          </p:cNvPr>
          <p:cNvSpPr txBox="1"/>
          <p:nvPr/>
        </p:nvSpPr>
        <p:spPr>
          <a:xfrm>
            <a:off x="7970405" y="5281951"/>
            <a:ext cx="2852063" cy="369332"/>
          </a:xfrm>
          <a:prstGeom prst="rect">
            <a:avLst/>
          </a:prstGeom>
          <a:noFill/>
        </p:spPr>
        <p:txBody>
          <a:bodyPr wrap="none" rtlCol="0">
            <a:spAutoFit/>
          </a:bodyPr>
          <a:lstStyle/>
          <a:p>
            <a:r>
              <a:rPr lang="en-US" i="1" dirty="0"/>
              <a:t>Quick warning on notation</a:t>
            </a:r>
          </a:p>
        </p:txBody>
      </p:sp>
      <p:grpSp>
        <p:nvGrpSpPr>
          <p:cNvPr id="20" name="Group 19">
            <a:extLst>
              <a:ext uri="{FF2B5EF4-FFF2-40B4-BE49-F238E27FC236}">
                <a16:creationId xmlns:a16="http://schemas.microsoft.com/office/drawing/2014/main" id="{CABD9044-3A28-2B10-F2AD-7A5AF727272A}"/>
              </a:ext>
            </a:extLst>
          </p:cNvPr>
          <p:cNvGrpSpPr/>
          <p:nvPr/>
        </p:nvGrpSpPr>
        <p:grpSpPr>
          <a:xfrm>
            <a:off x="6643466" y="4201933"/>
            <a:ext cx="4781160" cy="902160"/>
            <a:chOff x="6643466" y="4201933"/>
            <a:chExt cx="4781160" cy="90216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70C45BC-DE59-0D2A-41D4-076764E940A8}"/>
                    </a:ext>
                  </a:extLst>
                </p14:cNvPr>
                <p14:cNvContentPartPr/>
                <p14:nvPr/>
              </p14:nvContentPartPr>
              <p14:xfrm>
                <a:off x="6643466" y="4201933"/>
                <a:ext cx="4781160" cy="902160"/>
              </p14:xfrm>
            </p:contentPart>
          </mc:Choice>
          <mc:Fallback xmlns="">
            <p:pic>
              <p:nvPicPr>
                <p:cNvPr id="18" name="Ink 17">
                  <a:extLst>
                    <a:ext uri="{FF2B5EF4-FFF2-40B4-BE49-F238E27FC236}">
                      <a16:creationId xmlns:a16="http://schemas.microsoft.com/office/drawing/2014/main" id="{370C45BC-DE59-0D2A-41D4-076764E940A8}"/>
                    </a:ext>
                  </a:extLst>
                </p:cNvPr>
                <p:cNvPicPr/>
                <p:nvPr/>
              </p:nvPicPr>
              <p:blipFill>
                <a:blip r:embed="rId4"/>
                <a:stretch>
                  <a:fillRect/>
                </a:stretch>
              </p:blipFill>
              <p:spPr>
                <a:xfrm>
                  <a:off x="6634466" y="4192933"/>
                  <a:ext cx="479880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57900C09-318C-EA68-9872-18A2B398D082}"/>
                    </a:ext>
                  </a:extLst>
                </p14:cNvPr>
                <p14:cNvContentPartPr/>
                <p14:nvPr/>
              </p14:nvContentPartPr>
              <p14:xfrm>
                <a:off x="6670106" y="4253053"/>
                <a:ext cx="4637160" cy="657000"/>
              </p14:xfrm>
            </p:contentPart>
          </mc:Choice>
          <mc:Fallback xmlns="">
            <p:pic>
              <p:nvPicPr>
                <p:cNvPr id="19" name="Ink 18">
                  <a:extLst>
                    <a:ext uri="{FF2B5EF4-FFF2-40B4-BE49-F238E27FC236}">
                      <a16:creationId xmlns:a16="http://schemas.microsoft.com/office/drawing/2014/main" id="{57900C09-318C-EA68-9872-18A2B398D082}"/>
                    </a:ext>
                  </a:extLst>
                </p:cNvPr>
                <p:cNvPicPr/>
                <p:nvPr/>
              </p:nvPicPr>
              <p:blipFill>
                <a:blip r:embed="rId6"/>
                <a:stretch>
                  <a:fillRect/>
                </a:stretch>
              </p:blipFill>
              <p:spPr>
                <a:xfrm>
                  <a:off x="6661466" y="4244413"/>
                  <a:ext cx="4654800" cy="674640"/>
                </a:xfrm>
                <a:prstGeom prst="rect">
                  <a:avLst/>
                </a:prstGeom>
              </p:spPr>
            </p:pic>
          </mc:Fallback>
        </mc:AlternateContent>
      </p:grpSp>
      <p:grpSp>
        <p:nvGrpSpPr>
          <p:cNvPr id="25" name="Group 24">
            <a:extLst>
              <a:ext uri="{FF2B5EF4-FFF2-40B4-BE49-F238E27FC236}">
                <a16:creationId xmlns:a16="http://schemas.microsoft.com/office/drawing/2014/main" id="{43355868-5545-45F6-932E-FF0224350FE6}"/>
              </a:ext>
            </a:extLst>
          </p:cNvPr>
          <p:cNvGrpSpPr/>
          <p:nvPr/>
        </p:nvGrpSpPr>
        <p:grpSpPr>
          <a:xfrm>
            <a:off x="8490626" y="6090493"/>
            <a:ext cx="383040" cy="258120"/>
            <a:chOff x="8490626" y="6090493"/>
            <a:chExt cx="383040" cy="25812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827FAF-9B51-2A98-9ADF-8185ACA6EC96}"/>
                    </a:ext>
                  </a:extLst>
                </p14:cNvPr>
                <p14:cNvContentPartPr/>
                <p14:nvPr/>
              </p14:nvContentPartPr>
              <p14:xfrm>
                <a:off x="8490626" y="6114613"/>
                <a:ext cx="383040" cy="201600"/>
              </p14:xfrm>
            </p:contentPart>
          </mc:Choice>
          <mc:Fallback xmlns="">
            <p:pic>
              <p:nvPicPr>
                <p:cNvPr id="21" name="Ink 20">
                  <a:extLst>
                    <a:ext uri="{FF2B5EF4-FFF2-40B4-BE49-F238E27FC236}">
                      <a16:creationId xmlns:a16="http://schemas.microsoft.com/office/drawing/2014/main" id="{A0827FAF-9B51-2A98-9ADF-8185ACA6EC96}"/>
                    </a:ext>
                  </a:extLst>
                </p:cNvPr>
                <p:cNvPicPr/>
                <p:nvPr/>
              </p:nvPicPr>
              <p:blipFill>
                <a:blip r:embed="rId8"/>
                <a:stretch>
                  <a:fillRect/>
                </a:stretch>
              </p:blipFill>
              <p:spPr>
                <a:xfrm>
                  <a:off x="8481626" y="6105973"/>
                  <a:ext cx="40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D3EEE74-63B2-2D13-C44D-65137E1F464F}"/>
                    </a:ext>
                  </a:extLst>
                </p14:cNvPr>
                <p14:cNvContentPartPr/>
                <p14:nvPr/>
              </p14:nvContentPartPr>
              <p14:xfrm>
                <a:off x="8613026" y="6090493"/>
                <a:ext cx="163800" cy="258120"/>
              </p14:xfrm>
            </p:contentPart>
          </mc:Choice>
          <mc:Fallback xmlns="">
            <p:pic>
              <p:nvPicPr>
                <p:cNvPr id="23" name="Ink 22">
                  <a:extLst>
                    <a:ext uri="{FF2B5EF4-FFF2-40B4-BE49-F238E27FC236}">
                      <a16:creationId xmlns:a16="http://schemas.microsoft.com/office/drawing/2014/main" id="{2D3EEE74-63B2-2D13-C44D-65137E1F464F}"/>
                    </a:ext>
                  </a:extLst>
                </p:cNvPr>
                <p:cNvPicPr/>
                <p:nvPr/>
              </p:nvPicPr>
              <p:blipFill>
                <a:blip r:embed="rId10"/>
                <a:stretch>
                  <a:fillRect/>
                </a:stretch>
              </p:blipFill>
              <p:spPr>
                <a:xfrm>
                  <a:off x="8604026" y="6081493"/>
                  <a:ext cx="18144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807403CF-26E0-A2F3-3173-B8F95907B07D}"/>
                  </a:ext>
                </a:extLst>
              </p14:cNvPr>
              <p14:cNvContentPartPr/>
              <p14:nvPr/>
            </p14:nvContentPartPr>
            <p14:xfrm>
              <a:off x="9976346" y="5947213"/>
              <a:ext cx="499320" cy="360360"/>
            </p14:xfrm>
          </p:contentPart>
        </mc:Choice>
        <mc:Fallback xmlns="">
          <p:pic>
            <p:nvPicPr>
              <p:cNvPr id="26" name="Ink 25">
                <a:extLst>
                  <a:ext uri="{FF2B5EF4-FFF2-40B4-BE49-F238E27FC236}">
                    <a16:creationId xmlns:a16="http://schemas.microsoft.com/office/drawing/2014/main" id="{807403CF-26E0-A2F3-3173-B8F95907B07D}"/>
                  </a:ext>
                </a:extLst>
              </p:cNvPr>
              <p:cNvPicPr/>
              <p:nvPr/>
            </p:nvPicPr>
            <p:blipFill>
              <a:blip r:embed="rId12"/>
              <a:stretch>
                <a:fillRect/>
              </a:stretch>
            </p:blipFill>
            <p:spPr>
              <a:xfrm>
                <a:off x="9967346" y="5938213"/>
                <a:ext cx="516960" cy="378000"/>
              </a:xfrm>
              <a:prstGeom prst="rect">
                <a:avLst/>
              </a:prstGeom>
            </p:spPr>
          </p:pic>
        </mc:Fallback>
      </mc:AlternateContent>
      <p:sp>
        <p:nvSpPr>
          <p:cNvPr id="29" name="TextBox 28">
            <a:extLst>
              <a:ext uri="{FF2B5EF4-FFF2-40B4-BE49-F238E27FC236}">
                <a16:creationId xmlns:a16="http://schemas.microsoft.com/office/drawing/2014/main" id="{6D159438-68D3-A7AA-64DD-80F8C24FFCC9}"/>
              </a:ext>
            </a:extLst>
          </p:cNvPr>
          <p:cNvSpPr txBox="1"/>
          <p:nvPr/>
        </p:nvSpPr>
        <p:spPr>
          <a:xfrm>
            <a:off x="9940087" y="5590432"/>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30" name="TextBox 29">
            <a:extLst>
              <a:ext uri="{FF2B5EF4-FFF2-40B4-BE49-F238E27FC236}">
                <a16:creationId xmlns:a16="http://schemas.microsoft.com/office/drawing/2014/main" id="{E4E5CFBE-5BAD-0840-1251-FE8A1DB0CD36}"/>
              </a:ext>
            </a:extLst>
          </p:cNvPr>
          <p:cNvSpPr txBox="1"/>
          <p:nvPr/>
        </p:nvSpPr>
        <p:spPr>
          <a:xfrm>
            <a:off x="8490626" y="5577881"/>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36855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7141699" cy="523220"/>
          </a:xfrm>
          <a:prstGeom prst="rect">
            <a:avLst/>
          </a:prstGeom>
          <a:noFill/>
          <a:ln w="28575">
            <a:solidFill>
              <a:srgbClr val="FF0000"/>
            </a:solidFill>
          </a:ln>
        </p:spPr>
        <p:txBody>
          <a:bodyPr wrap="square" rtlCol="0">
            <a:spAutoFit/>
          </a:bodyPr>
          <a:lstStyle/>
          <a:p>
            <a:r>
              <a:rPr lang="en-US" sz="2800" dirty="0"/>
              <a:t>????</a:t>
            </a:r>
          </a:p>
        </p:txBody>
      </p:sp>
    </p:spTree>
    <p:extLst>
      <p:ext uri="{BB962C8B-B14F-4D97-AF65-F5344CB8AC3E}">
        <p14:creationId xmlns:p14="http://schemas.microsoft.com/office/powerpoint/2010/main" val="400029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sp>
        <p:nvSpPr>
          <p:cNvPr id="2" name="TextBox 1">
            <a:extLst>
              <a:ext uri="{FF2B5EF4-FFF2-40B4-BE49-F238E27FC236}">
                <a16:creationId xmlns:a16="http://schemas.microsoft.com/office/drawing/2014/main" id="{E22FC65D-B000-2DE0-2D4E-69CCBE7F1FFD}"/>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FBB8EB3B-FA1B-B50D-3E6D-CEB08D74A2F7}"/>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14D729-A294-146C-A6B4-8F7060AC5C96}"/>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TextBox 8">
            <a:extLst>
              <a:ext uri="{FF2B5EF4-FFF2-40B4-BE49-F238E27FC236}">
                <a16:creationId xmlns:a16="http://schemas.microsoft.com/office/drawing/2014/main" id="{ED6A8D52-3368-036C-13F9-A24DB3DCF1F9}"/>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DBF79162-6B2D-9873-3CF0-38B2CDC9938B}"/>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557F0A6-0B37-0CA4-4B14-82EE7F02C1E9}"/>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3" name="Right Brace 12">
            <a:extLst>
              <a:ext uri="{FF2B5EF4-FFF2-40B4-BE49-F238E27FC236}">
                <a16:creationId xmlns:a16="http://schemas.microsoft.com/office/drawing/2014/main" id="{4F7B2F3B-830C-B4FC-BE18-886A68C5EF55}"/>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CFD61A97-7D31-E0CA-6AB1-FEA5E076E6D0}"/>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8" name="TextBox 17">
            <a:extLst>
              <a:ext uri="{FF2B5EF4-FFF2-40B4-BE49-F238E27FC236}">
                <a16:creationId xmlns:a16="http://schemas.microsoft.com/office/drawing/2014/main" id="{2AA2CC9D-17FE-20A6-E8AC-BA143804D02F}"/>
              </a:ext>
            </a:extLst>
          </p:cNvPr>
          <p:cNvSpPr txBox="1"/>
          <p:nvPr/>
        </p:nvSpPr>
        <p:spPr>
          <a:xfrm>
            <a:off x="2819252" y="4749772"/>
            <a:ext cx="8001147" cy="523220"/>
          </a:xfrm>
          <a:prstGeom prst="rect">
            <a:avLst/>
          </a:prstGeom>
          <a:noFill/>
        </p:spPr>
        <p:txBody>
          <a:bodyPr wrap="square">
            <a:spAutoFit/>
          </a:bodyPr>
          <a:lstStyle/>
          <a:p>
            <a:r>
              <a:rPr lang="en-US" sz="2800" b="1" dirty="0">
                <a:solidFill>
                  <a:schemeClr val="tx1"/>
                </a:solidFill>
              </a:rPr>
              <a:t>O(N + 1 )   where N = Size of Array</a:t>
            </a:r>
            <a:endParaRPr lang="en-US" sz="2800" dirty="0">
              <a:solidFill>
                <a:schemeClr val="tx1"/>
              </a:solidFill>
            </a:endParaRPr>
          </a:p>
        </p:txBody>
      </p:sp>
      <p:sp>
        <p:nvSpPr>
          <p:cNvPr id="23" name="TextBox 22">
            <a:extLst>
              <a:ext uri="{FF2B5EF4-FFF2-40B4-BE49-F238E27FC236}">
                <a16:creationId xmlns:a16="http://schemas.microsoft.com/office/drawing/2014/main" id="{411AA367-8083-7268-0474-861D82B3FE57}"/>
              </a:ext>
            </a:extLst>
          </p:cNvPr>
          <p:cNvSpPr txBox="1"/>
          <p:nvPr/>
        </p:nvSpPr>
        <p:spPr>
          <a:xfrm>
            <a:off x="2830138" y="5434280"/>
            <a:ext cx="7443063" cy="1323439"/>
          </a:xfrm>
          <a:prstGeom prst="rect">
            <a:avLst/>
          </a:prstGeom>
          <a:noFill/>
        </p:spPr>
        <p:txBody>
          <a:bodyPr wrap="none" rtlCol="0">
            <a:spAutoFit/>
          </a:bodyPr>
          <a:lstStyle/>
          <a:p>
            <a:r>
              <a:rPr lang="en-US" sz="4000" b="1" dirty="0">
                <a:solidFill>
                  <a:srgbClr val="FF0000"/>
                </a:solidFill>
              </a:rPr>
              <a:t>O(N)   where N = Size of Array</a:t>
            </a:r>
            <a:endParaRPr lang="en-US" sz="4000" dirty="0">
              <a:solidFill>
                <a:srgbClr val="FF0000"/>
              </a:solidFill>
            </a:endParaRPr>
          </a:p>
          <a:p>
            <a:endParaRPr lang="en-US" sz="4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6ED35C4-D3FD-74D6-CFFC-671552D25996}"/>
                  </a:ext>
                </a:extLst>
              </p14:cNvPr>
              <p14:cNvContentPartPr/>
              <p14:nvPr/>
            </p14:nvContentPartPr>
            <p14:xfrm>
              <a:off x="10107026" y="4222813"/>
              <a:ext cx="1148760" cy="1125360"/>
            </p14:xfrm>
          </p:contentPart>
        </mc:Choice>
        <mc:Fallback xmlns="">
          <p:pic>
            <p:nvPicPr>
              <p:cNvPr id="25" name="Ink 24">
                <a:extLst>
                  <a:ext uri="{FF2B5EF4-FFF2-40B4-BE49-F238E27FC236}">
                    <a16:creationId xmlns:a16="http://schemas.microsoft.com/office/drawing/2014/main" id="{D6ED35C4-D3FD-74D6-CFFC-671552D25996}"/>
                  </a:ext>
                </a:extLst>
              </p:cNvPr>
              <p:cNvPicPr/>
              <p:nvPr/>
            </p:nvPicPr>
            <p:blipFill>
              <a:blip r:embed="rId4"/>
              <a:stretch>
                <a:fillRect/>
              </a:stretch>
            </p:blipFill>
            <p:spPr>
              <a:xfrm>
                <a:off x="10089386" y="4205173"/>
                <a:ext cx="1184400" cy="1161000"/>
              </a:xfrm>
              <a:prstGeom prst="rect">
                <a:avLst/>
              </a:prstGeom>
            </p:spPr>
          </p:pic>
        </mc:Fallback>
      </mc:AlternateContent>
    </p:spTree>
    <p:extLst>
      <p:ext uri="{BB962C8B-B14F-4D97-AF65-F5344CB8AC3E}">
        <p14:creationId xmlns:p14="http://schemas.microsoft.com/office/powerpoint/2010/main" val="2250297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pic>
        <p:nvPicPr>
          <p:cNvPr id="14" name="Picture 13" descr="Diagram&#10;&#10;Description automatically generated">
            <a:extLst>
              <a:ext uri="{FF2B5EF4-FFF2-40B4-BE49-F238E27FC236}">
                <a16:creationId xmlns:a16="http://schemas.microsoft.com/office/drawing/2014/main" id="{E100D464-4CD8-0484-1D75-666A7660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85800"/>
            <a:ext cx="7239000" cy="5065786"/>
          </a:xfrm>
          <a:prstGeom prst="rect">
            <a:avLst/>
          </a:prstGeom>
        </p:spPr>
      </p:pic>
      <p:pic>
        <p:nvPicPr>
          <p:cNvPr id="2052" name="Picture 4" descr="Box Glasgow - The sad cat is back 😞 As you will have... | Facebook">
            <a:extLst>
              <a:ext uri="{FF2B5EF4-FFF2-40B4-BE49-F238E27FC236}">
                <a16:creationId xmlns:a16="http://schemas.microsoft.com/office/drawing/2014/main" id="{BAB3378E-5C3F-C565-CAAF-57B6A7754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8956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45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5257800"/>
            <a:ext cx="7510389" cy="523220"/>
          </a:xfrm>
          <a:prstGeom prst="rect">
            <a:avLst/>
          </a:prstGeom>
          <a:noFill/>
        </p:spPr>
        <p:txBody>
          <a:bodyPr wrap="none" rtlCol="0">
            <a:spAutoFit/>
          </a:bodyPr>
          <a:lstStyle/>
          <a:p>
            <a:r>
              <a:rPr lang="en-US" sz="2800" b="1" dirty="0">
                <a:solidFill>
                  <a:srgbClr val="00B050"/>
                </a:solidFill>
              </a:rPr>
              <a:t>What is the running time of this algorithm?</a:t>
            </a:r>
          </a:p>
        </p:txBody>
      </p:sp>
    </p:spTree>
    <p:extLst>
      <p:ext uri="{BB962C8B-B14F-4D97-AF65-F5344CB8AC3E}">
        <p14:creationId xmlns:p14="http://schemas.microsoft.com/office/powerpoint/2010/main" val="26852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Tree>
    <p:extLst>
      <p:ext uri="{BB962C8B-B14F-4D97-AF65-F5344CB8AC3E}">
        <p14:creationId xmlns:p14="http://schemas.microsoft.com/office/powerpoint/2010/main" val="3481830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4794451"/>
            <a:ext cx="8970726" cy="1384995"/>
          </a:xfrm>
          <a:prstGeom prst="rect">
            <a:avLst/>
          </a:prstGeom>
          <a:noFill/>
        </p:spPr>
        <p:txBody>
          <a:bodyPr wrap="none" rtlCol="0">
            <a:spAutoFit/>
          </a:bodyPr>
          <a:lstStyle/>
          <a:p>
            <a:r>
              <a:rPr lang="en-US" sz="2800" b="1" dirty="0">
                <a:solidFill>
                  <a:srgbClr val="00B050"/>
                </a:solidFill>
              </a:rPr>
              <a:t>What is the running time of this algorithm?</a:t>
            </a:r>
          </a:p>
          <a:p>
            <a:endParaRPr lang="en-US" sz="2800" b="1" dirty="0">
              <a:solidFill>
                <a:srgbClr val="00B050"/>
              </a:solidFill>
            </a:endParaRPr>
          </a:p>
          <a:p>
            <a:r>
              <a:rPr lang="en-US" sz="2800" b="1" dirty="0">
                <a:solidFill>
                  <a:srgbClr val="00B050"/>
                </a:solidFill>
              </a:rPr>
              <a:t>We will find the time complexity for each operation!</a:t>
            </a:r>
          </a:p>
        </p:txBody>
      </p:sp>
    </p:spTree>
    <p:extLst>
      <p:ext uri="{BB962C8B-B14F-4D97-AF65-F5344CB8AC3E}">
        <p14:creationId xmlns:p14="http://schemas.microsoft.com/office/powerpoint/2010/main" val="338852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3946914" cy="523220"/>
          </a:xfrm>
          <a:prstGeom prst="rect">
            <a:avLst/>
          </a:prstGeom>
          <a:noFill/>
        </p:spPr>
        <p:txBody>
          <a:bodyPr wrap="none" rtlCol="0">
            <a:spAutoFit/>
          </a:bodyPr>
          <a:lstStyle/>
          <a:p>
            <a:r>
              <a:rPr lang="en-US" sz="2800" b="1" dirty="0"/>
              <a:t>Total Running Time = </a:t>
            </a:r>
          </a:p>
        </p:txBody>
      </p:sp>
      <p:sp>
        <p:nvSpPr>
          <p:cNvPr id="13" name="TextBox 12">
            <a:extLst>
              <a:ext uri="{FF2B5EF4-FFF2-40B4-BE49-F238E27FC236}">
                <a16:creationId xmlns:a16="http://schemas.microsoft.com/office/drawing/2014/main" id="{916E9863-B332-6212-EC17-AD95385D31A0}"/>
              </a:ext>
            </a:extLst>
          </p:cNvPr>
          <p:cNvSpPr txBox="1"/>
          <p:nvPr/>
        </p:nvSpPr>
        <p:spPr>
          <a:xfrm>
            <a:off x="8816148" y="685800"/>
            <a:ext cx="607859" cy="369332"/>
          </a:xfrm>
          <a:prstGeom prst="rect">
            <a:avLst/>
          </a:prstGeom>
          <a:noFill/>
        </p:spPr>
        <p:txBody>
          <a:bodyPr wrap="none" rtlCol="0">
            <a:spAutoFit/>
          </a:bodyPr>
          <a:lstStyle/>
          <a:p>
            <a:r>
              <a:rPr lang="en-US" b="1" dirty="0">
                <a:solidFill>
                  <a:srgbClr val="00B050"/>
                </a:solidFill>
              </a:rPr>
              <a:t>???</a:t>
            </a:r>
          </a:p>
        </p:txBody>
      </p:sp>
    </p:spTree>
    <p:extLst>
      <p:ext uri="{BB962C8B-B14F-4D97-AF65-F5344CB8AC3E}">
        <p14:creationId xmlns:p14="http://schemas.microsoft.com/office/powerpoint/2010/main" val="1955757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Tree>
    <p:extLst>
      <p:ext uri="{BB962C8B-B14F-4D97-AF65-F5344CB8AC3E}">
        <p14:creationId xmlns:p14="http://schemas.microsoft.com/office/powerpoint/2010/main" val="3192188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878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993675" cy="523220"/>
          </a:xfrm>
          <a:prstGeom prst="rect">
            <a:avLst/>
          </a:prstGeom>
          <a:noFill/>
        </p:spPr>
        <p:txBody>
          <a:bodyPr wrap="none" rtlCol="0">
            <a:spAutoFit/>
          </a:bodyPr>
          <a:lstStyle/>
          <a:p>
            <a:r>
              <a:rPr lang="en-US" sz="2800" b="1" dirty="0"/>
              <a:t>Total Running Time =  n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4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01971" y="174600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523073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4" name="TextBox 13">
            <a:extLst>
              <a:ext uri="{FF2B5EF4-FFF2-40B4-BE49-F238E27FC236}">
                <a16:creationId xmlns:a16="http://schemas.microsoft.com/office/drawing/2014/main" id="{12E33161-7FBB-AB96-F0D3-E3F75B28D3AD}"/>
              </a:ext>
            </a:extLst>
          </p:cNvPr>
          <p:cNvSpPr txBox="1"/>
          <p:nvPr/>
        </p:nvSpPr>
        <p:spPr>
          <a:xfrm>
            <a:off x="6161749" y="4083447"/>
            <a:ext cx="5287025" cy="461665"/>
          </a:xfrm>
          <a:prstGeom prst="rect">
            <a:avLst/>
          </a:prstGeom>
          <a:noFill/>
        </p:spPr>
        <p:txBody>
          <a:bodyPr wrap="none" rtlCol="0">
            <a:spAutoFit/>
          </a:bodyPr>
          <a:lstStyle/>
          <a:p>
            <a:r>
              <a:rPr lang="en-US" sz="2400" dirty="0"/>
              <a:t>When do we add? When do multiply?</a:t>
            </a:r>
          </a:p>
        </p:txBody>
      </p:sp>
      <p:sp>
        <p:nvSpPr>
          <p:cNvPr id="15" name="TextBox 14">
            <a:extLst>
              <a:ext uri="{FF2B5EF4-FFF2-40B4-BE49-F238E27FC236}">
                <a16:creationId xmlns:a16="http://schemas.microsoft.com/office/drawing/2014/main" id="{AA1F6272-7CB4-8CD1-5586-66017C59D384}"/>
              </a:ext>
            </a:extLst>
          </p:cNvPr>
          <p:cNvSpPr txBox="1"/>
          <p:nvPr/>
        </p:nvSpPr>
        <p:spPr>
          <a:xfrm>
            <a:off x="6248400" y="4552483"/>
            <a:ext cx="4762842" cy="707886"/>
          </a:xfrm>
          <a:prstGeom prst="rect">
            <a:avLst/>
          </a:prstGeom>
          <a:noFill/>
        </p:spPr>
        <p:txBody>
          <a:bodyPr wrap="none" rtlCol="0">
            <a:spAutoFit/>
          </a:bodyPr>
          <a:lstStyle/>
          <a:p>
            <a:r>
              <a:rPr lang="en-US" sz="2000" dirty="0"/>
              <a:t>Sequential Operations = Add</a:t>
            </a:r>
          </a:p>
          <a:p>
            <a:r>
              <a:rPr lang="en-US" sz="2000" dirty="0"/>
              <a:t>Nested Operations (in a loop) = Multiply </a:t>
            </a:r>
          </a:p>
        </p:txBody>
      </p:sp>
    </p:spTree>
    <p:extLst>
      <p:ext uri="{BB962C8B-B14F-4D97-AF65-F5344CB8AC3E}">
        <p14:creationId xmlns:p14="http://schemas.microsoft.com/office/powerpoint/2010/main" val="2270143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252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141425" cy="523220"/>
          </a:xfrm>
          <a:prstGeom prst="rect">
            <a:avLst/>
          </a:prstGeom>
          <a:noFill/>
        </p:spPr>
        <p:txBody>
          <a:bodyPr wrap="none" rtlCol="0">
            <a:spAutoFit/>
          </a:bodyPr>
          <a:lstStyle/>
          <a:p>
            <a:r>
              <a:rPr lang="en-US" sz="2800" b="1" dirty="0"/>
              <a:t>Total Running Time =  n  + n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4267200" y="2778118"/>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800002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750566" cy="523220"/>
          </a:xfrm>
          <a:prstGeom prst="rect">
            <a:avLst/>
          </a:prstGeom>
          <a:noFill/>
        </p:spPr>
        <p:txBody>
          <a:bodyPr wrap="none" rtlCol="0">
            <a:spAutoFit/>
          </a:bodyPr>
          <a:lstStyle/>
          <a:p>
            <a:r>
              <a:rPr lang="en-US" sz="2800" b="1" dirty="0"/>
              <a:t>Total Running Time =  n  + n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63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
        <p:nvSpPr>
          <p:cNvPr id="11" name="TextBox 10">
            <a:extLst>
              <a:ext uri="{FF2B5EF4-FFF2-40B4-BE49-F238E27FC236}">
                <a16:creationId xmlns:a16="http://schemas.microsoft.com/office/drawing/2014/main" id="{269083D0-D48B-B513-8C44-1ED5A44F3D85}"/>
              </a:ext>
            </a:extLst>
          </p:cNvPr>
          <p:cNvSpPr txBox="1"/>
          <p:nvPr/>
        </p:nvSpPr>
        <p:spPr>
          <a:xfrm>
            <a:off x="533400" y="5969883"/>
            <a:ext cx="2292615" cy="369332"/>
          </a:xfrm>
          <a:prstGeom prst="rect">
            <a:avLst/>
          </a:prstGeom>
          <a:noFill/>
        </p:spPr>
        <p:txBody>
          <a:bodyPr wrap="none" rtlCol="0">
            <a:spAutoFit/>
          </a:bodyPr>
          <a:lstStyle/>
          <a:p>
            <a:r>
              <a:rPr lang="en-US" i="1" dirty="0"/>
              <a:t>“Best case scenario”</a:t>
            </a:r>
          </a:p>
        </p:txBody>
      </p:sp>
      <p:sp>
        <p:nvSpPr>
          <p:cNvPr id="12" name="TextBox 11">
            <a:extLst>
              <a:ext uri="{FF2B5EF4-FFF2-40B4-BE49-F238E27FC236}">
                <a16:creationId xmlns:a16="http://schemas.microsoft.com/office/drawing/2014/main" id="{9CE010E8-3293-AC75-973D-66E5C50447A6}"/>
              </a:ext>
            </a:extLst>
          </p:cNvPr>
          <p:cNvSpPr txBox="1"/>
          <p:nvPr/>
        </p:nvSpPr>
        <p:spPr>
          <a:xfrm>
            <a:off x="4267200" y="5979408"/>
            <a:ext cx="2428870" cy="369332"/>
          </a:xfrm>
          <a:prstGeom prst="rect">
            <a:avLst/>
          </a:prstGeom>
          <a:noFill/>
        </p:spPr>
        <p:txBody>
          <a:bodyPr wrap="none" rtlCol="0">
            <a:spAutoFit/>
          </a:bodyPr>
          <a:lstStyle/>
          <a:p>
            <a:r>
              <a:rPr lang="en-US" i="1" dirty="0"/>
              <a:t>“Worst case scenario”</a:t>
            </a:r>
          </a:p>
        </p:txBody>
      </p:sp>
      <p:sp>
        <p:nvSpPr>
          <p:cNvPr id="13" name="TextBox 12">
            <a:extLst>
              <a:ext uri="{FF2B5EF4-FFF2-40B4-BE49-F238E27FC236}">
                <a16:creationId xmlns:a16="http://schemas.microsoft.com/office/drawing/2014/main" id="{09009240-E087-2F41-5C4E-B926876041C9}"/>
              </a:ext>
            </a:extLst>
          </p:cNvPr>
          <p:cNvSpPr txBox="1"/>
          <p:nvPr/>
        </p:nvSpPr>
        <p:spPr>
          <a:xfrm>
            <a:off x="8879207" y="5969883"/>
            <a:ext cx="1043876" cy="369332"/>
          </a:xfrm>
          <a:prstGeom prst="rect">
            <a:avLst/>
          </a:prstGeom>
          <a:noFill/>
        </p:spPr>
        <p:txBody>
          <a:bodyPr wrap="none" rtlCol="0">
            <a:spAutoFit/>
          </a:bodyPr>
          <a:lstStyle/>
          <a:p>
            <a:r>
              <a:rPr lang="en-US" i="1" dirty="0"/>
              <a:t>Average</a:t>
            </a:r>
          </a:p>
        </p:txBody>
      </p:sp>
      <p:sp>
        <p:nvSpPr>
          <p:cNvPr id="14" name="TextBox 13">
            <a:extLst>
              <a:ext uri="{FF2B5EF4-FFF2-40B4-BE49-F238E27FC236}">
                <a16:creationId xmlns:a16="http://schemas.microsoft.com/office/drawing/2014/main" id="{F8DBE879-BEA0-E967-8975-196C9B41DBD6}"/>
              </a:ext>
            </a:extLst>
          </p:cNvPr>
          <p:cNvSpPr txBox="1"/>
          <p:nvPr/>
        </p:nvSpPr>
        <p:spPr>
          <a:xfrm>
            <a:off x="1481068" y="3524514"/>
            <a:ext cx="7853432" cy="369332"/>
          </a:xfrm>
          <a:prstGeom prst="rect">
            <a:avLst/>
          </a:prstGeom>
          <a:noFill/>
        </p:spPr>
        <p:txBody>
          <a:bodyPr wrap="none" rtlCol="0">
            <a:spAutoFit/>
          </a:bodyPr>
          <a:lstStyle/>
          <a:p>
            <a:r>
              <a:rPr lang="en-US" i="1" dirty="0"/>
              <a:t>(We will also assume they won’t break any records for fastest/slowest time)</a:t>
            </a:r>
          </a:p>
        </p:txBody>
      </p:sp>
    </p:spTree>
    <p:extLst>
      <p:ext uri="{BB962C8B-B14F-4D97-AF65-F5344CB8AC3E}">
        <p14:creationId xmlns:p14="http://schemas.microsoft.com/office/powerpoint/2010/main" val="1200502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523220"/>
          </a:xfrm>
          <a:prstGeom prst="rect">
            <a:avLst/>
          </a:prstGeom>
          <a:noFill/>
        </p:spPr>
        <p:txBody>
          <a:bodyPr wrap="none" rtlCol="0">
            <a:spAutoFit/>
          </a:bodyPr>
          <a:lstStyle/>
          <a:p>
            <a:r>
              <a:rPr lang="en-US" sz="2800" b="1" dirty="0"/>
              <a:t>Total Running Time =  n  + n * 1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98288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9675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2643052" y="5561985"/>
            <a:ext cx="5846472"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a:t>
            </a:r>
          </a:p>
        </p:txBody>
      </p:sp>
    </p:spTree>
    <p:extLst>
      <p:ext uri="{BB962C8B-B14F-4D97-AF65-F5344CB8AC3E}">
        <p14:creationId xmlns:p14="http://schemas.microsoft.com/office/powerpoint/2010/main" val="22007593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8057702" cy="523220"/>
          </a:xfrm>
          <a:prstGeom prst="rect">
            <a:avLst/>
          </a:prstGeom>
          <a:noFill/>
          <a:ln w="28575">
            <a:solidFill>
              <a:srgbClr val="FF0000"/>
            </a:solidFill>
          </a:ln>
        </p:spPr>
        <p:txBody>
          <a:bodyPr wrap="square" rtlCol="0">
            <a:spAutoFit/>
          </a:bodyPr>
          <a:lstStyle/>
          <a:p>
            <a:r>
              <a:rPr lang="en-US" sz="2800" dirty="0"/>
              <a:t>In Big-O, we can drop multiplicative constants</a:t>
            </a:r>
          </a:p>
        </p:txBody>
      </p:sp>
    </p:spTree>
    <p:extLst>
      <p:ext uri="{BB962C8B-B14F-4D97-AF65-F5344CB8AC3E}">
        <p14:creationId xmlns:p14="http://schemas.microsoft.com/office/powerpoint/2010/main" val="2255951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114652" y="5591580"/>
            <a:ext cx="6401111"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  </a:t>
            </a:r>
            <a:r>
              <a:rPr lang="en-US" sz="2400" b="1" dirty="0">
                <a:solidFill>
                  <a:srgbClr val="FF0000"/>
                </a:solidFill>
                <a:sym typeface="Wingdings" panose="05000000000000000000" pitchFamily="2" charset="2"/>
              </a:rPr>
              <a:t></a:t>
            </a:r>
            <a:endParaRPr lang="en-US" sz="2400" b="1" dirty="0">
              <a:solidFill>
                <a:srgbClr val="FF0000"/>
              </a:solidFill>
            </a:endParaRPr>
          </a:p>
        </p:txBody>
      </p:sp>
      <p:sp>
        <p:nvSpPr>
          <p:cNvPr id="21" name="TextBox 20">
            <a:extLst>
              <a:ext uri="{FF2B5EF4-FFF2-40B4-BE49-F238E27FC236}">
                <a16:creationId xmlns:a16="http://schemas.microsoft.com/office/drawing/2014/main" id="{7B765640-71DB-F65E-005C-5F1E1E1E4937}"/>
              </a:ext>
            </a:extLst>
          </p:cNvPr>
          <p:cNvSpPr txBox="1"/>
          <p:nvPr/>
        </p:nvSpPr>
        <p:spPr>
          <a:xfrm>
            <a:off x="6435077" y="5591580"/>
            <a:ext cx="5618846"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size of the array</a:t>
            </a:r>
          </a:p>
        </p:txBody>
      </p:sp>
      <p:grpSp>
        <p:nvGrpSpPr>
          <p:cNvPr id="26" name="Group 25">
            <a:extLst>
              <a:ext uri="{FF2B5EF4-FFF2-40B4-BE49-F238E27FC236}">
                <a16:creationId xmlns:a16="http://schemas.microsoft.com/office/drawing/2014/main" id="{7CC7DB58-F607-E512-7E2A-3457231A30AD}"/>
              </a:ext>
            </a:extLst>
          </p:cNvPr>
          <p:cNvGrpSpPr/>
          <p:nvPr/>
        </p:nvGrpSpPr>
        <p:grpSpPr>
          <a:xfrm>
            <a:off x="146906" y="5657413"/>
            <a:ext cx="5355720" cy="559440"/>
            <a:chOff x="146906" y="5657413"/>
            <a:chExt cx="5355720" cy="55944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28B8DAF-7422-40F9-5FC5-33834D5D7E34}"/>
                    </a:ext>
                  </a:extLst>
                </p14:cNvPr>
                <p14:cNvContentPartPr/>
                <p14:nvPr/>
              </p14:nvContentPartPr>
              <p14:xfrm>
                <a:off x="146906" y="5682253"/>
                <a:ext cx="5338080" cy="374040"/>
              </p14:xfrm>
            </p:contentPart>
          </mc:Choice>
          <mc:Fallback xmlns="">
            <p:pic>
              <p:nvPicPr>
                <p:cNvPr id="23" name="Ink 22">
                  <a:extLst>
                    <a:ext uri="{FF2B5EF4-FFF2-40B4-BE49-F238E27FC236}">
                      <a16:creationId xmlns:a16="http://schemas.microsoft.com/office/drawing/2014/main" id="{328B8DAF-7422-40F9-5FC5-33834D5D7E34}"/>
                    </a:ext>
                  </a:extLst>
                </p:cNvPr>
                <p:cNvPicPr/>
                <p:nvPr/>
              </p:nvPicPr>
              <p:blipFill>
                <a:blip r:embed="rId4"/>
                <a:stretch>
                  <a:fillRect/>
                </a:stretch>
              </p:blipFill>
              <p:spPr>
                <a:xfrm>
                  <a:off x="137906" y="5673253"/>
                  <a:ext cx="53557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FEFB202B-B842-7F06-8800-F0549C55DA02}"/>
                    </a:ext>
                  </a:extLst>
                </p14:cNvPr>
                <p14:cNvContentPartPr/>
                <p14:nvPr/>
              </p14:nvContentPartPr>
              <p14:xfrm>
                <a:off x="722186" y="5657413"/>
                <a:ext cx="4780440" cy="559440"/>
              </p14:xfrm>
            </p:contentPart>
          </mc:Choice>
          <mc:Fallback xmlns="">
            <p:pic>
              <p:nvPicPr>
                <p:cNvPr id="25" name="Ink 24">
                  <a:extLst>
                    <a:ext uri="{FF2B5EF4-FFF2-40B4-BE49-F238E27FC236}">
                      <a16:creationId xmlns:a16="http://schemas.microsoft.com/office/drawing/2014/main" id="{FEFB202B-B842-7F06-8800-F0549C55DA02}"/>
                    </a:ext>
                  </a:extLst>
                </p:cNvPr>
                <p:cNvPicPr/>
                <p:nvPr/>
              </p:nvPicPr>
              <p:blipFill>
                <a:blip r:embed="rId6"/>
                <a:stretch>
                  <a:fillRect/>
                </a:stretch>
              </p:blipFill>
              <p:spPr>
                <a:xfrm>
                  <a:off x="713186" y="5648413"/>
                  <a:ext cx="4798080" cy="57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2F6177A-C87F-5404-06D7-CE40C5775918}"/>
                  </a:ext>
                </a:extLst>
              </p14:cNvPr>
              <p14:cNvContentPartPr/>
              <p14:nvPr/>
            </p14:nvContentPartPr>
            <p14:xfrm>
              <a:off x="9625346" y="4279333"/>
              <a:ext cx="1230120" cy="1124280"/>
            </p14:xfrm>
          </p:contentPart>
        </mc:Choice>
        <mc:Fallback xmlns="">
          <p:pic>
            <p:nvPicPr>
              <p:cNvPr id="27" name="Ink 26">
                <a:extLst>
                  <a:ext uri="{FF2B5EF4-FFF2-40B4-BE49-F238E27FC236}">
                    <a16:creationId xmlns:a16="http://schemas.microsoft.com/office/drawing/2014/main" id="{02F6177A-C87F-5404-06D7-CE40C5775918}"/>
                  </a:ext>
                </a:extLst>
              </p:cNvPr>
              <p:cNvPicPr/>
              <p:nvPr/>
            </p:nvPicPr>
            <p:blipFill>
              <a:blip r:embed="rId8"/>
              <a:stretch>
                <a:fillRect/>
              </a:stretch>
            </p:blipFill>
            <p:spPr>
              <a:xfrm>
                <a:off x="9607706" y="4261693"/>
                <a:ext cx="1265760" cy="1159920"/>
              </a:xfrm>
              <a:prstGeom prst="rect">
                <a:avLst/>
              </a:prstGeom>
            </p:spPr>
          </p:pic>
        </mc:Fallback>
      </mc:AlternateContent>
      <p:sp>
        <p:nvSpPr>
          <p:cNvPr id="29" name="Rectangle 28">
            <a:extLst>
              <a:ext uri="{FF2B5EF4-FFF2-40B4-BE49-F238E27FC236}">
                <a16:creationId xmlns:a16="http://schemas.microsoft.com/office/drawing/2014/main" id="{74C49F18-9C22-60C0-0E94-623625EDAFA2}"/>
              </a:ext>
            </a:extLst>
          </p:cNvPr>
          <p:cNvSpPr/>
          <p:nvPr/>
        </p:nvSpPr>
        <p:spPr>
          <a:xfrm>
            <a:off x="8915400" y="2232319"/>
            <a:ext cx="2839864" cy="111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we write algorithms, we should still be </a:t>
            </a:r>
            <a:r>
              <a:rPr lang="en-US" i="1" dirty="0"/>
              <a:t>aware of </a:t>
            </a:r>
            <a:r>
              <a:rPr lang="en-US" dirty="0"/>
              <a:t>these coefficients</a:t>
            </a:r>
          </a:p>
        </p:txBody>
      </p:sp>
    </p:spTree>
    <p:extLst>
      <p:ext uri="{BB962C8B-B14F-4D97-AF65-F5344CB8AC3E}">
        <p14:creationId xmlns:p14="http://schemas.microsoft.com/office/powerpoint/2010/main" val="4057034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30" name="TextBox 29">
            <a:extLst>
              <a:ext uri="{FF2B5EF4-FFF2-40B4-BE49-F238E27FC236}">
                <a16:creationId xmlns:a16="http://schemas.microsoft.com/office/drawing/2014/main" id="{6E823EDA-A3CB-B908-CF80-EDDFB7C217A4}"/>
              </a:ext>
            </a:extLst>
          </p:cNvPr>
          <p:cNvSpPr txBox="1"/>
          <p:nvPr/>
        </p:nvSpPr>
        <p:spPr>
          <a:xfrm>
            <a:off x="762000" y="49530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1204924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3401893" cy="461665"/>
          </a:xfrm>
          <a:prstGeom prst="rect">
            <a:avLst/>
          </a:prstGeom>
          <a:noFill/>
        </p:spPr>
        <p:txBody>
          <a:bodyPr wrap="none" rtlCol="0">
            <a:spAutoFit/>
          </a:bodyPr>
          <a:lstStyle/>
          <a:p>
            <a:r>
              <a:rPr lang="en-US" sz="2400" b="1" dirty="0"/>
              <a:t>Total Running Time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22360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007828" cy="461665"/>
          </a:xfrm>
          <a:prstGeom prst="rect">
            <a:avLst/>
          </a:prstGeom>
          <a:noFill/>
        </p:spPr>
        <p:txBody>
          <a:bodyPr wrap="none" rtlCol="0">
            <a:spAutoFit/>
          </a:bodyPr>
          <a:lstStyle/>
          <a:p>
            <a:r>
              <a:rPr lang="en-US" sz="2400" b="1" dirty="0"/>
              <a:t>Total Running Time = 1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73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264309" cy="461665"/>
          </a:xfrm>
          <a:prstGeom prst="rect">
            <a:avLst/>
          </a:prstGeom>
          <a:noFill/>
        </p:spPr>
        <p:txBody>
          <a:bodyPr wrap="none" rtlCol="0">
            <a:spAutoFit/>
          </a:bodyPr>
          <a:lstStyle/>
          <a:p>
            <a:r>
              <a:rPr lang="en-US" sz="2400" b="1" dirty="0"/>
              <a:t>Total Running Time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967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801314" cy="461665"/>
          </a:xfrm>
          <a:prstGeom prst="rect">
            <a:avLst/>
          </a:prstGeom>
          <a:noFill/>
        </p:spPr>
        <p:txBody>
          <a:bodyPr wrap="none" rtlCol="0">
            <a:spAutoFit/>
          </a:bodyPr>
          <a:lstStyle/>
          <a:p>
            <a:r>
              <a:rPr lang="en-US" sz="2400" b="1" dirty="0"/>
              <a:t>Total Running Time = 1 + 1 + n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1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9" name="Rectangle 8">
            <a:extLst>
              <a:ext uri="{FF2B5EF4-FFF2-40B4-BE49-F238E27FC236}">
                <a16:creationId xmlns:a16="http://schemas.microsoft.com/office/drawing/2014/main" id="{7EA5A32A-99C9-10F1-BB6A-71B9812BC679}"/>
              </a:ext>
            </a:extLst>
          </p:cNvPr>
          <p:cNvSpPr/>
          <p:nvPr/>
        </p:nvSpPr>
        <p:spPr>
          <a:xfrm>
            <a:off x="381000" y="4114704"/>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2" name="TextBox 11">
            <a:extLst>
              <a:ext uri="{FF2B5EF4-FFF2-40B4-BE49-F238E27FC236}">
                <a16:creationId xmlns:a16="http://schemas.microsoft.com/office/drawing/2014/main" id="{9CE010E8-3293-AC75-973D-66E5C50447A6}"/>
              </a:ext>
            </a:extLst>
          </p:cNvPr>
          <p:cNvSpPr txBox="1"/>
          <p:nvPr/>
        </p:nvSpPr>
        <p:spPr>
          <a:xfrm>
            <a:off x="875760" y="5924317"/>
            <a:ext cx="2428870" cy="369332"/>
          </a:xfrm>
          <a:prstGeom prst="rect">
            <a:avLst/>
          </a:prstGeom>
          <a:noFill/>
        </p:spPr>
        <p:txBody>
          <a:bodyPr wrap="none" rtlCol="0">
            <a:spAutoFit/>
          </a:bodyPr>
          <a:lstStyle/>
          <a:p>
            <a:r>
              <a:rPr lang="en-US" i="1" dirty="0"/>
              <a:t>“Worst case scenario”</a:t>
            </a:r>
          </a:p>
        </p:txBody>
      </p:sp>
      <p:sp>
        <p:nvSpPr>
          <p:cNvPr id="14" name="TextBox 13">
            <a:extLst>
              <a:ext uri="{FF2B5EF4-FFF2-40B4-BE49-F238E27FC236}">
                <a16:creationId xmlns:a16="http://schemas.microsoft.com/office/drawing/2014/main" id="{E5666E83-40E8-D461-FB97-A659208838D1}"/>
              </a:ext>
            </a:extLst>
          </p:cNvPr>
          <p:cNvSpPr txBox="1"/>
          <p:nvPr/>
        </p:nvSpPr>
        <p:spPr>
          <a:xfrm>
            <a:off x="4273676" y="4366737"/>
            <a:ext cx="7196343" cy="954107"/>
          </a:xfrm>
          <a:prstGeom prst="rect">
            <a:avLst/>
          </a:prstGeom>
          <a:noFill/>
        </p:spPr>
        <p:txBody>
          <a:bodyPr wrap="square" rtlCol="0">
            <a:spAutoFit/>
          </a:bodyPr>
          <a:lstStyle/>
          <a:p>
            <a:r>
              <a:rPr lang="en-US" sz="2800" dirty="0"/>
              <a:t>If we select this option, we are </a:t>
            </a:r>
            <a:r>
              <a:rPr lang="en-US" sz="2800" b="1" dirty="0"/>
              <a:t>guaranteed</a:t>
            </a:r>
            <a:r>
              <a:rPr lang="en-US" sz="2800" dirty="0"/>
              <a:t> a date that the house will be finished by</a:t>
            </a:r>
          </a:p>
        </p:txBody>
      </p:sp>
      <p:sp>
        <p:nvSpPr>
          <p:cNvPr id="15" name="TextBox 14">
            <a:extLst>
              <a:ext uri="{FF2B5EF4-FFF2-40B4-BE49-F238E27FC236}">
                <a16:creationId xmlns:a16="http://schemas.microsoft.com/office/drawing/2014/main" id="{3D9A6E9E-77F5-0CEE-DCD8-75613C5BB498}"/>
              </a:ext>
            </a:extLst>
          </p:cNvPr>
          <p:cNvSpPr txBox="1"/>
          <p:nvPr/>
        </p:nvSpPr>
        <p:spPr>
          <a:xfrm>
            <a:off x="4300890" y="5428415"/>
            <a:ext cx="7529160" cy="646331"/>
          </a:xfrm>
          <a:prstGeom prst="rect">
            <a:avLst/>
          </a:prstGeom>
          <a:noFill/>
        </p:spPr>
        <p:txBody>
          <a:bodyPr wrap="square" rtlCol="0">
            <a:spAutoFit/>
          </a:bodyPr>
          <a:lstStyle/>
          <a:p>
            <a:r>
              <a:rPr lang="en-US" dirty="0"/>
              <a:t>(The house might be empty for a few days, but that’s much better than having to stay in a hotel until the house is ready)</a:t>
            </a:r>
          </a:p>
        </p:txBody>
      </p:sp>
    </p:spTree>
    <p:extLst>
      <p:ext uri="{BB962C8B-B14F-4D97-AF65-F5344CB8AC3E}">
        <p14:creationId xmlns:p14="http://schemas.microsoft.com/office/powerpoint/2010/main" val="3895530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262979" cy="461665"/>
          </a:xfrm>
          <a:prstGeom prst="rect">
            <a:avLst/>
          </a:prstGeom>
          <a:noFill/>
        </p:spPr>
        <p:txBody>
          <a:bodyPr wrap="none" rtlCol="0">
            <a:spAutoFit/>
          </a:bodyPr>
          <a:lstStyle/>
          <a:p>
            <a:r>
              <a:rPr lang="en-US" sz="2400" b="1" dirty="0"/>
              <a:t>Total Running Time = 1 + 1 + n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87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783956" cy="461665"/>
          </a:xfrm>
          <a:prstGeom prst="rect">
            <a:avLst/>
          </a:prstGeom>
          <a:noFill/>
        </p:spPr>
        <p:txBody>
          <a:bodyPr wrap="none" rtlCol="0">
            <a:spAutoFit/>
          </a:bodyPr>
          <a:lstStyle/>
          <a:p>
            <a:r>
              <a:rPr lang="en-US" sz="2400" b="1" dirty="0"/>
              <a:t>Total Running Time = 1 + 1 + n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053784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26989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3478837"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a:t>
            </a:r>
            <a:r>
              <a:rPr lang="en-US" sz="2400" b="1" dirty="0">
                <a:solidFill>
                  <a:srgbClr val="FF0000"/>
                </a:solidFill>
                <a:highlight>
                  <a:srgbClr val="00FF00"/>
                </a:highlight>
              </a:rPr>
              <a:t>????</a:t>
            </a: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24823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592822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7F51A79-56B2-C0C1-3701-A4185A4B30F8}"/>
              </a:ext>
            </a:extLst>
          </p:cNvPr>
          <p:cNvSpPr txBox="1"/>
          <p:nvPr/>
        </p:nvSpPr>
        <p:spPr>
          <a:xfrm>
            <a:off x="6918960" y="5121533"/>
            <a:ext cx="5181600" cy="646331"/>
          </a:xfrm>
          <a:prstGeom prst="rect">
            <a:avLst/>
          </a:prstGeom>
          <a:noFill/>
        </p:spPr>
        <p:txBody>
          <a:bodyPr wrap="square" rtlCol="0">
            <a:spAutoFit/>
          </a:bodyPr>
          <a:lstStyle/>
          <a:p>
            <a:r>
              <a:rPr lang="en-US" i="1" dirty="0"/>
              <a:t>“Worst case scenario, we have to go through all the nodes in the LL to add something at the end”</a:t>
            </a:r>
          </a:p>
        </p:txBody>
      </p:sp>
    </p:spTree>
    <p:extLst>
      <p:ext uri="{BB962C8B-B14F-4D97-AF65-F5344CB8AC3E}">
        <p14:creationId xmlns:p14="http://schemas.microsoft.com/office/powerpoint/2010/main" val="40145671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22903271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2261500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3383883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0576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6044</TotalTime>
  <Words>11875</Words>
  <Application>Microsoft Office PowerPoint</Application>
  <PresentationFormat>Widescreen</PresentationFormat>
  <Paragraphs>1793</Paragraphs>
  <Slides>128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128</vt:i4>
      </vt:variant>
    </vt:vector>
  </HeadingPairs>
  <TitlesOfParts>
    <vt:vector size="135" baseType="lpstr">
      <vt:lpstr>Arial</vt:lpstr>
      <vt:lpstr>Calibri</vt:lpstr>
      <vt:lpstr>Consolas</vt:lpstr>
      <vt:lpstr>Courier New</vt:lpstr>
      <vt:lpstr>Roboto</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Reese Pearsall</cp:lastModifiedBy>
  <cp:revision>51</cp:revision>
  <dcterms:created xsi:type="dcterms:W3CDTF">2022-08-21T16:55:59Z</dcterms:created>
  <dcterms:modified xsi:type="dcterms:W3CDTF">2024-03-04T07:07:26Z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