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350" r:id="rId3"/>
    <p:sldId id="351" r:id="rId4"/>
    <p:sldId id="419" r:id="rId5"/>
    <p:sldId id="420" r:id="rId6"/>
    <p:sldId id="421" r:id="rId7"/>
    <p:sldId id="418" r:id="rId8"/>
    <p:sldId id="368" r:id="rId9"/>
    <p:sldId id="369" r:id="rId10"/>
    <p:sldId id="407" r:id="rId11"/>
    <p:sldId id="352" r:id="rId12"/>
    <p:sldId id="353" r:id="rId13"/>
    <p:sldId id="354" r:id="rId14"/>
    <p:sldId id="355" r:id="rId15"/>
    <p:sldId id="376" r:id="rId16"/>
    <p:sldId id="408" r:id="rId17"/>
    <p:sldId id="356" r:id="rId18"/>
    <p:sldId id="357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09" r:id="rId35"/>
    <p:sldId id="365" r:id="rId36"/>
    <p:sldId id="366" r:id="rId37"/>
    <p:sldId id="367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>
      <p:cViewPr varScale="1">
        <p:scale>
          <a:sx n="159" d="100"/>
          <a:sy n="159" d="100"/>
        </p:scale>
        <p:origin x="10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45:2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7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1 901 24575,'7'-1'0,"0"0"0,0-1 0,0 0 0,-1 0 0,1 0 0,6-4 0,7-2 0,-5 2 0,-1-1 0,0 0 0,25-19 0,-9 7 0,65-48 0,-64 42 0,2 3 0,60-33 0,-78 48 0,1 0 0,1 1 0,-1 0 0,1 1 0,0 1 0,29-2 0,171-4 0,-122 8 0,0-4 0,98-19 0,-174 20 0,33-14 0,1 0 0,94-29 0,-78 24 0,85-18 0,-72 20 0,-58 15 0,0 0 0,1 2 0,26-3 0,1 3 0,-16 1 0,67 1 0,-100 3 0,1 1 0,-1-1 0,1 1 0,-1-1 0,0 1 0,1 0 0,-1 0 0,0 0 0,0 1 0,1-1 0,-1 1 0,5 3 0,-7-4 0,0 1 0,0-1 0,0 0 0,0 1 0,0-1 0,-1 1 0,1-1 0,0 1 0,-1-1 0,1 1 0,-1 0 0,1-1 0,-1 1 0,0-1 0,0 1 0,1 0 0,-1-1 0,0 1 0,-1 0 0,1-1 0,0 1 0,0 0 0,-1-1 0,1 1 0,-1 0 0,0-1 0,0 3 0,-14 28 0,-23 40 0,10-23 0,12-16 0,-23 59 0,35-77 0,3-10 0,-1 0 0,1 0 0,-1 0 0,0 0 0,-1 0 0,-4 7 0,12-37 0,2 5 0,2 1 0,20-33 0,-16 31 0,14-33 0,-24 46 0,-1 1 0,1-1 0,-1-1 0,0 1 0,-1 0 0,0 0 0,0-1 0,-1-9 0,0 7 0,0 0 0,1 0 0,1 0 0,5-20 0,2-15 0,-9 45 0,0 0 0,0 0 0,0-1 0,0 1 0,0 0 0,0 0 0,-1 0 0,1 0 0,0-1 0,-1 1 0,1 0 0,-1 0 0,1 0 0,-1 0 0,0 0 0,1 0 0,-1 0 0,0 0 0,0 0 0,0 1 0,1-1 0,-1 0 0,0 0 0,0 1 0,-2-2 0,-31-12 0,22 9 0,-60-23 0,-128-33 0,29 9 0,79 22 0,-296-90 0,365 114 0,21 6 0,4 2 0,35 13 0,307 99 0,-229-83 0,127 18 0,-199-42 0,64 7 0,-105-14 0,-1 1 0,1-1 0,0 0 0,0 1 0,-1-1 0,1 1 0,0-1 0,-1 1 0,1 0 0,-1 0 0,1 0 0,-1-1 0,1 2 0,-1-1 0,0 0 0,1 0 0,-1 0 0,0 1 0,0-1 0,0 0 0,0 1 0,0-1 0,0 1 0,0 1 0,3 5 0,-2 0 0,1 0 0,-1 0 0,1 10 0,-2-11 0,1 1 0,0-1 0,4 13 0,-2-12 0,-1 0 0,0 1 0,-1-1 0,0 1 0,0 0 0,0 16 0,-3 57 0,-1-30 0,2 148-1365,0-188-5461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7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1 901 24575,'7'-1'0,"0"0"0,0-1 0,0 0 0,-1 0 0,1 0 0,6-4 0,7-2 0,-5 2 0,-1-1 0,0 0 0,25-19 0,-9 7 0,65-48 0,-64 42 0,2 3 0,60-33 0,-78 48 0,1 0 0,1 1 0,-1 0 0,1 1 0,0 1 0,29-2 0,171-4 0,-122 8 0,0-4 0,98-19 0,-174 20 0,33-14 0,1 0 0,94-29 0,-78 24 0,85-18 0,-72 20 0,-58 15 0,0 0 0,1 2 0,26-3 0,1 3 0,-16 1 0,67 1 0,-100 3 0,1 1 0,-1-1 0,1 1 0,-1-1 0,0 1 0,1 0 0,-1 0 0,0 0 0,0 1 0,1-1 0,-1 1 0,5 3 0,-7-4 0,0 1 0,0-1 0,0 0 0,0 1 0,0-1 0,-1 1 0,1-1 0,0 1 0,-1-1 0,1 1 0,-1 0 0,1-1 0,-1 1 0,0-1 0,0 1 0,1 0 0,-1-1 0,0 1 0,-1 0 0,1-1 0,0 1 0,0 0 0,-1-1 0,1 1 0,-1 0 0,0-1 0,0 3 0,-14 28 0,-23 40 0,10-23 0,12-16 0,-23 59 0,35-77 0,3-10 0,-1 0 0,1 0 0,-1 0 0,0 0 0,-1 0 0,-4 7 0,12-37 0,2 5 0,2 1 0,20-33 0,-16 31 0,14-33 0,-24 46 0,-1 1 0,1-1 0,-1-1 0,0 1 0,-1 0 0,0 0 0,0-1 0,-1-9 0,0 7 0,0 0 0,1 0 0,1 0 0,5-20 0,2-15 0,-9 45 0,0 0 0,0 0 0,0-1 0,0 1 0,0 0 0,0 0 0,-1 0 0,1 0 0,0-1 0,-1 1 0,1 0 0,-1 0 0,1 0 0,-1 0 0,0 0 0,1 0 0,-1 0 0,0 0 0,0 0 0,0 1 0,1-1 0,-1 0 0,0 0 0,0 1 0,-2-2 0,-31-12 0,22 9 0,-60-23 0,-128-33 0,29 9 0,79 22 0,-296-90 0,365 114 0,21 6 0,4 2 0,35 13 0,307 99 0,-229-83 0,127 18 0,-199-42 0,64 7 0,-105-14 0,-1 1 0,1-1 0,0 0 0,0 1 0,-1-1 0,1 1 0,0-1 0,-1 1 0,1 0 0,-1 0 0,1 0 0,-1-1 0,1 2 0,-1-1 0,0 0 0,1 0 0,-1 0 0,0 1 0,0-1 0,0 0 0,0 1 0,0-1 0,0 1 0,0 1 0,3 5 0,-2 0 0,1 0 0,-1 0 0,1 10 0,-2-11 0,1 1 0,0-1 0,4 13 0,-2-12 0,-1 0 0,0 1 0,-1-1 0,0 1 0,0 0 0,0 16 0,-3 57 0,-1-30 0,2 148-1365,0-188-5461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7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1 901 24575,'7'-1'0,"0"0"0,0-1 0,0 0 0,-1 0 0,1 0 0,6-4 0,7-2 0,-5 2 0,-1-1 0,0 0 0,25-19 0,-9 7 0,65-48 0,-64 42 0,2 3 0,60-33 0,-78 48 0,1 0 0,1 1 0,-1 0 0,1 1 0,0 1 0,29-2 0,171-4 0,-122 8 0,0-4 0,98-19 0,-174 20 0,33-14 0,1 0 0,94-29 0,-78 24 0,85-18 0,-72 20 0,-58 15 0,0 0 0,1 2 0,26-3 0,1 3 0,-16 1 0,67 1 0,-100 3 0,1 1 0,-1-1 0,1 1 0,-1-1 0,0 1 0,1 0 0,-1 0 0,0 0 0,0 1 0,1-1 0,-1 1 0,5 3 0,-7-4 0,0 1 0,0-1 0,0 0 0,0 1 0,0-1 0,-1 1 0,1-1 0,0 1 0,-1-1 0,1 1 0,-1 0 0,1-1 0,-1 1 0,0-1 0,0 1 0,1 0 0,-1-1 0,0 1 0,-1 0 0,1-1 0,0 1 0,0 0 0,-1-1 0,1 1 0,-1 0 0,0-1 0,0 3 0,-14 28 0,-23 40 0,10-23 0,12-16 0,-23 59 0,35-77 0,3-10 0,-1 0 0,1 0 0,-1 0 0,0 0 0,-1 0 0,-4 7 0,12-37 0,2 5 0,2 1 0,20-33 0,-16 31 0,14-33 0,-24 46 0,-1 1 0,1-1 0,-1-1 0,0 1 0,-1 0 0,0 0 0,0-1 0,-1-9 0,0 7 0,0 0 0,1 0 0,1 0 0,5-20 0,2-15 0,-9 45 0,0 0 0,0 0 0,0-1 0,0 1 0,0 0 0,0 0 0,-1 0 0,1 0 0,0-1 0,-1 1 0,1 0 0,-1 0 0,1 0 0,-1 0 0,0 0 0,1 0 0,-1 0 0,0 0 0,0 0 0,0 1 0,1-1 0,-1 0 0,0 0 0,0 1 0,-2-2 0,-31-12 0,22 9 0,-60-23 0,-128-33 0,29 9 0,79 22 0,-296-90 0,365 114 0,21 6 0,4 2 0,35 13 0,307 99 0,-229-83 0,127 18 0,-199-42 0,64 7 0,-105-14 0,-1 1 0,1-1 0,0 0 0,0 1 0,-1-1 0,1 1 0,0-1 0,-1 1 0,1 0 0,-1 0 0,1 0 0,-1-1 0,1 2 0,-1-1 0,0 0 0,1 0 0,-1 0 0,0 1 0,0-1 0,0 0 0,0 1 0,0-1 0,0 1 0,0 1 0,3 5 0,-2 0 0,1 0 0,-1 0 0,1 10 0,-2-11 0,1 1 0,0-1 0,4 13 0,-2-12 0,-1 0 0,0 1 0,-1-1 0,0 1 0,0 0 0,0 16 0,-3 57 0,-1-30 0,2 148-1365,0-188-5461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29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2037 24575,'108'-57'0,"83"-41"0,514-248 0,-305 163 0,-386 178 0,42-15 0,0 3 0,91-16 0,7-1 0,-106 18 0,-1-2 0,-1-2 0,44-27 0,43-19 0,128-56 0,-201 90 0,-1-3 0,64-50 0,-57 34 0,128-109 0,-170 134 0,29-37 0,-41 45 0,2 1 0,0 0 0,1 1 0,0 1 0,1 0 0,31-20 0,91-40 0,-138 74 0,1 1 0,-1-1 0,1 1 0,0 0 0,-1-1 0,1 1 0,0 0 0,-1-1 0,1 1 0,0 0 0,-1 0 0,1 0 0,0 0 0,0 0 0,-1 0 0,1 0 0,0 0 0,0 0 0,-1 0 0,1 0 0,0 0 0,0 1 0,-1-1 0,1 0 0,0 0 0,-1 1 0,1-1 0,0 0 0,-1 1 0,2 0 0,7 24 0,-9 45 0,0-58 0,-2 77 0,1-11 0,-21 149 0,19-355 0,-1 75 0,-2-1 0,-2 2 0,-2-1 0,-27-74 0,14 45 0,22 77 0,-1 1 0,0-1 0,0 1 0,0-1 0,-1 1 0,0 0 0,1 0 0,-1 0 0,-1 0 0,1 1 0,-1-1 0,1 1 0,-1 0 0,0 0 0,-8-5 0,-5-1 0,0 1 0,-34-11 0,7 3 0,23 7-95,-240-95-1175,219 90-5556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7:39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1 901 24575,'7'-1'0,"0"0"0,0-1 0,0 0 0,-1 0 0,1 0 0,6-4 0,7-2 0,-5 2 0,-1-1 0,0 0 0,25-19 0,-9 7 0,65-48 0,-64 42 0,2 3 0,60-33 0,-78 48 0,1 0 0,1 1 0,-1 0 0,1 1 0,0 1 0,29-2 0,171-4 0,-122 8 0,0-4 0,98-19 0,-174 20 0,33-14 0,1 0 0,94-29 0,-78 24 0,85-18 0,-72 20 0,-58 15 0,0 0 0,1 2 0,26-3 0,1 3 0,-16 1 0,67 1 0,-100 3 0,1 1 0,-1-1 0,1 1 0,-1-1 0,0 1 0,1 0 0,-1 0 0,0 0 0,0 1 0,1-1 0,-1 1 0,5 3 0,-7-4 0,0 1 0,0-1 0,0 0 0,0 1 0,0-1 0,-1 1 0,1-1 0,0 1 0,-1-1 0,1 1 0,-1 0 0,1-1 0,-1 1 0,0-1 0,0 1 0,1 0 0,-1-1 0,0 1 0,-1 0 0,1-1 0,0 1 0,0 0 0,-1-1 0,1 1 0,-1 0 0,0-1 0,0 3 0,-14 28 0,-23 40 0,10-23 0,12-16 0,-23 59 0,35-77 0,3-10 0,-1 0 0,1 0 0,-1 0 0,0 0 0,-1 0 0,-4 7 0,12-37 0,2 5 0,2 1 0,20-33 0,-16 31 0,14-33 0,-24 46 0,-1 1 0,1-1 0,-1-1 0,0 1 0,-1 0 0,0 0 0,0-1 0,-1-9 0,0 7 0,0 0 0,1 0 0,1 0 0,5-20 0,2-15 0,-9 45 0,0 0 0,0 0 0,0-1 0,0 1 0,0 0 0,0 0 0,-1 0 0,1 0 0,0-1 0,-1 1 0,1 0 0,-1 0 0,1 0 0,-1 0 0,0 0 0,1 0 0,-1 0 0,0 0 0,0 0 0,0 1 0,1-1 0,-1 0 0,0 0 0,0 1 0,-2-2 0,-31-12 0,22 9 0,-60-23 0,-128-33 0,29 9 0,79 22 0,-296-90 0,365 114 0,21 6 0,4 2 0,35 13 0,307 99 0,-229-83 0,127 18 0,-199-42 0,64 7 0,-105-14 0,-1 1 0,1-1 0,0 0 0,0 1 0,-1-1 0,1 1 0,0-1 0,-1 1 0,1 0 0,-1 0 0,1 0 0,-1-1 0,1 2 0,-1-1 0,0 0 0,1 0 0,-1 0 0,0 1 0,0-1 0,0 0 0,0 1 0,0-1 0,0 1 0,0 1 0,3 5 0,-2 0 0,1 0 0,-1 0 0,1 10 0,-2-11 0,1 1 0,0-1 0,4 13 0,-2-12 0,-1 0 0,0 1 0,-1-1 0,0 1 0,0 0 0,0 16 0,-3 57 0,-1-30 0,2 148-1365,0-188-5461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28.94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24575,'2'45'0,"8"47"0,3 43 0,-15-49 0,0-41 0,6 72 0,-3-114 0,0 1 0,0 0 0,1 0 0,-1-1 0,1 1 0,0-1 0,0 1 0,0-1 0,1 0 0,-1 0 0,1 0 0,0 0 0,-1 0 0,1 0 0,0-1 0,1 1 0,-1-1 0,0 0 0,1 0 0,-1 0 0,1-1 0,0 1 0,-1-1 0,1 0 0,7 1 0,13 3 0,-1-1 0,0-1 0,28 1 0,-36-4 0,601 3 0,-287-7 0,1715 4 0,-2039 0 0,-1 0 0,1 0 0,-1 0 0,1 0 0,0-1 0,-1 0 0,0 0 0,1 0 0,-1 0 0,0-1 0,1 1 0,-1-1 0,6-4 0,-8 3 0,1 0 0,-1 1 0,0-1 0,0 0 0,-1 0 0,1 0 0,0-1 0,-1 1 0,0 0 0,0-1 0,0 1 0,0-1 0,0 1 0,-1-1 0,0 1 0,0-1 0,0-6 0,-7-310-1365,7 294-5461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26:32.4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24575,'0'571'0,"0"-567"0,0 1 0,0-1 0,0 1 0,1-1 0,0 1 0,0-1 0,0 1 0,0-1 0,1 1 0,-1-1 0,4 5 0,-3-6 0,0-1 0,0 0 0,0 0 0,0 0 0,0 0 0,1-1 0,-1 1 0,1-1 0,-1 1 0,1-1 0,0 0 0,-1 0 0,1 0 0,0 0 0,0 0 0,0-1 0,0 1 0,4-1 0,73 5 0,123-8 0,-48-1 0,24 6 0,203-5 0,-285-8 0,-56 6 0,51-2 0,1223 8 0,-1302 0 0,0-1 0,0-1 0,1 0 0,-1-1 0,0 0 0,23-8 0,-32 8 0,0 0 0,0 0 0,-1 0 0,1-1 0,-1 1 0,1-1 0,-1 1 0,0-1 0,0 0 0,0-1 0,-1 1 0,1 0 0,-1-1 0,0 1 0,0-1 0,0 0 0,0 0 0,-1 0 0,1 0 0,-1 0 0,0 0 0,0 0 0,0 0 0,-1 0 0,0-7 0,2-48 0,-9-67 0,1-9 0,6 105-1365,0 5-5461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32.1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842 0 24575,'2'17'0,"0"0"0,1 0 0,1-1 0,0 1 0,1-1 0,9 19 0,-5-13 0,-1 1 0,4 25 0,-4 14 0,-3-1 0,-3 1 0,-6 67 0,1-8 0,0 30 0,10 241 0,5-310 0,4 0 0,28 80 0,15 73 0,-41-136 0,27 130 0,-10-14 0,3 16 0,-38-229 0,1-1 0,-1 1 0,0-1 0,1 1 0,-1-1 0,1 1 0,0-1 0,-1 1 0,1-1 0,0 1 0,0-1 0,0 0 0,0 0 0,0 1 0,0-1 0,0 0 0,0 0 0,0 0 0,1 0 0,-1 0 0,0 0 0,1-1 0,-1 1 0,0 0 0,3 0 0,-2-1 0,1 0 0,-1 0 0,1 0 0,-1-1 0,1 1 0,-1-1 0,1 1 0,-1-1 0,0 0 0,1 0 0,-1 0 0,0 0 0,0 0 0,4-3 0,9-8 0,-1 0 0,0-1 0,18-22 0,-23 26 0,36-40 0,-3-2 0,-1-2 0,-3-1 0,-3-2 0,-2-1 0,48-114 0,-55 78 0,-26 93 0,1 0 0,-1 1 0,1-1 0,-1 1 0,1-1 0,-1 0 0,0 1 0,1-1 0,-1 1 0,0-1 0,1 1 0,-1-1 0,0 1 0,0-1 0,1 1 0,-1-1 0,0 1 0,0-1 0,0 1 0,0-1 0,0 1 0,0 0 0,0-1 0,0 1 0,0-1 0,0 1 0,0-1 0,0 1 0,0-1 0,-1 2 0,4 28 0,-4-10 0,0 0 0,-1 0 0,-2-1 0,0 1 0,-12 33 0,-44 91 0,44-108 0,0-5 0,-2 1 0,-1-2 0,-1 0 0,-1-2 0,-2 0 0,-1-1 0,-1-2 0,-1 0 0,-1-2 0,-1-1 0,-57 34 0,65-40 0,-20 13 0,39-28 0,-1 0 0,0 0 0,0 0 0,1 0 0,-1 0 0,0 0 0,0-1 0,0 1 0,0-1 0,0 0 0,0 1 0,0-1 0,0 0 0,0 0 0,0 0 0,0 0 0,1-1 0,-1 1 0,-2-1 0,-13-8 0,1-2 0,0 0 0,0 0 0,1-2 0,-23-24 0,-8-6 0,-20-10 0,-123-74 0,-83-25 0,17 11 0,107 53-1365,95 57-5461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6T19:38:35.8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1 605 24575,'913'0'0,"-768"-11"0,-24 0 0,129-15 0,-71 3 0,-15 2 0,-89 10 0,108-3 0,-92 16 0,-45 1 0,0-3 0,73-8 0,-117 8 0,0 0 0,0 0 0,0-1 0,0 1 0,0-1 0,0 1 0,0-1 0,-1 0 0,1 1 0,0-1 0,0 0 0,0 0 0,-1 0 0,1-1 0,0 1 0,-1 0 0,1-1 0,-1 1 0,0-1 0,1 1 0,-1-1 0,0 1 0,1-4 0,-1 2 0,-1 1 0,0-1 0,0 1 0,0-1 0,0 1 0,-1-1 0,1 0 0,-1 1 0,0-1 0,1 1 0,-1 0 0,0-1 0,-1 1 0,1 0 0,0-1 0,0 1 0,-1 0 0,-2-3 0,-15-16 0,0 0 0,-1 1 0,-1 1 0,-1 1 0,0 1 0,-35-19 0,27 17 0,1-1 0,1-2 0,-37-35 0,-57-69 0,113 113 0,20 17 0,22 19 0,99 87 0,-121-99 0,-1 2 0,0 0 0,0 0 0,8 16 0,25 33 0,-25-43 0,-10-11 0,-1 0 0,0 0 0,0 1 0,0 0 0,-1 0 0,5 12 0,-10-17 0,1 0 0,-1 0 0,-1 0 0,1 0 0,0 0 0,-1 0 0,0 0 0,0 0 0,0 0 0,-1 1 0,1-1 0,-1 0 0,0 0 0,0 0 0,-1-1 0,1 1 0,-1 0 0,1 0 0,-1-1 0,-4 7 0,-12 15 0,-34 38 0,6-7 0,11-11 0,-2-1 0,-59 53 0,79-84-200,0 0 0,-1-1 0,0-1 1,-32 13-1,44-20-166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5:09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8T20:26:04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24575,'1'-1'0,"1"0"0,0 0 0,0 0 0,-1 1 0,1-1 0,0 0 0,0 1 0,0 0 0,0-1 0,0 1 0,0 0 0,0 0 0,0 0 0,3 1 0,-1-1 0,78 6 0,108 22 0,-86-11 0,101 10 0,62 9 0,-120-2 0,-84-18 0,20 6 0,-49-11 0,1-1 0,0-3 0,1 0 0,0-2 0,39-1 0,-58-4 0,4-1 0,-1 0 0,0 2 0,1 0 0,-1 1 0,37 9 0,-37-7 0,0 0 0,0-2 0,1 0 0,-1-2 0,1 0 0,24-4 0,-44 4 0,0 0 0,0 0 0,0 0 0,0 0 0,0 0 0,0 0 0,0-1 0,0 1 0,0 0 0,0-1 0,0 1 0,0-1 0,0 1 0,-1-1 0,1 1 0,0-1 0,0 0 0,0 1 0,-1-1 0,1 0 0,0 1 0,-1-1 0,1 0 0,-1 0 0,1 0 0,0-1 0,-1 0 0,1 0 0,-1 1 0,0-1 0,0 0 0,0 0 0,0 0 0,0 0 0,0 0 0,-1 0 0,1 1 0,-1-1 0,1 0 0,-2-2 0,-2-5 0,0 1 0,-1-1 0,0 1 0,-8-10 0,6 8 0,1-1 0,0 1 0,1-1 0,0 0 0,-4-14 0,5 13 0,-1 0 0,0 0 0,0 1 0,-10-14 0,6 10 0,-13-26 0,13 22 0,-6-7 0,-19-26 0,-6-9 0,36 46 0,11 18 0,16 17 0,-9 0 0,-1-1 0,-1 2 0,-1 0 0,15 36 0,-13-27 0,25 43 0,-34-64 0,0-1 0,0 1 0,-1 0 0,0 0 0,-1 0 0,0 0 0,0 0 0,-1 1 0,0-1 0,-1 15 0,1 3 0,7-3 0,-8-22 0,1-1 0,0 0 0,-1 0 0,1 1 0,0-1 0,-1 0 0,0 1 0,1-1 0,-1 1 0,0-1 0,0 0 0,0 1 0,1-1 0,-2 1 0,1-1 0,0 1 0,0-1 0,0 0 0,-1 1 0,1-1 0,0 0 0,-1 1 0,0-1 0,1 0 0,-1 1 0,-1 0 0,-4 7 0,-2-1 0,1 0 0,-1-1 0,0 0 0,-1 0 0,-10 6 0,-62 33 0,47-28 0,-83 56 0,89-54 0,7-8 0,0-1 0,-1 0 0,-31 9 0,3 0 0,32-14-1365,3-3-5461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3/18/2024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12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130.png"/><Relationship Id="rId5" Type="http://schemas.openxmlformats.org/officeDocument/2006/relationships/image" Target="../media/image13.png"/><Relationship Id="rId15" Type="http://schemas.openxmlformats.org/officeDocument/2006/relationships/image" Target="../media/image15.png"/><Relationship Id="rId10" Type="http://schemas.openxmlformats.org/officeDocument/2006/relationships/customXml" Target="../ink/ink2.xml"/><Relationship Id="rId4" Type="http://schemas.openxmlformats.org/officeDocument/2006/relationships/image" Target="../media/image12.svg"/><Relationship Id="rId9" Type="http://schemas.openxmlformats.org/officeDocument/2006/relationships/image" Target="../media/image17.svg"/><Relationship Id="rId1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7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9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customXml" Target="../ink/ink1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customXml" Target="../ink/ink17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7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customXml" Target="../ink/ink20.xml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23.xml"/><Relationship Id="rId4" Type="http://schemas.openxmlformats.org/officeDocument/2006/relationships/image" Target="../media/image8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util/LinkedList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Lessons Learned so far + Importing Linked Lists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361F41-5B2E-FCDD-D712-65587D5E1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821531"/>
            <a:ext cx="9322342" cy="5214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151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11859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1305887" y="3366259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7086600" y="3359322"/>
            <a:ext cx="407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trike="sngStrike" dirty="0"/>
              <a:t>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11771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</p:spTree>
    <p:extLst>
      <p:ext uri="{BB962C8B-B14F-4D97-AF65-F5344CB8AC3E}">
        <p14:creationId xmlns:p14="http://schemas.microsoft.com/office/powerpoint/2010/main" val="4099759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901331" y="467348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</p:spTree>
    <p:extLst>
      <p:ext uri="{BB962C8B-B14F-4D97-AF65-F5344CB8AC3E}">
        <p14:creationId xmlns:p14="http://schemas.microsoft.com/office/powerpoint/2010/main" val="529808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901331" y="467348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pic>
        <p:nvPicPr>
          <p:cNvPr id="16" name="Graphic 15" descr="Car with solid fill">
            <a:extLst>
              <a:ext uri="{FF2B5EF4-FFF2-40B4-BE49-F238E27FC236}">
                <a16:creationId xmlns:a16="http://schemas.microsoft.com/office/drawing/2014/main" id="{6045EF4F-8276-BD4F-57D7-391EB9C07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444" y="-44042"/>
            <a:ext cx="914400" cy="914400"/>
          </a:xfrm>
          <a:prstGeom prst="rect">
            <a:avLst/>
          </a:prstGeom>
        </p:spPr>
      </p:pic>
      <p:pic>
        <p:nvPicPr>
          <p:cNvPr id="17" name="Graphic 16" descr="Car with solid fill">
            <a:extLst>
              <a:ext uri="{FF2B5EF4-FFF2-40B4-BE49-F238E27FC236}">
                <a16:creationId xmlns:a16="http://schemas.microsoft.com/office/drawing/2014/main" id="{CD1FB1DB-C0FB-9823-1191-1A0ACCA2E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317" y="511379"/>
            <a:ext cx="914400" cy="914400"/>
          </a:xfrm>
          <a:prstGeom prst="rect">
            <a:avLst/>
          </a:prstGeom>
        </p:spPr>
      </p:pic>
      <p:pic>
        <p:nvPicPr>
          <p:cNvPr id="18" name="Graphic 17" descr="Car with solid fill">
            <a:extLst>
              <a:ext uri="{FF2B5EF4-FFF2-40B4-BE49-F238E27FC236}">
                <a16:creationId xmlns:a16="http://schemas.microsoft.com/office/drawing/2014/main" id="{5B8B28B7-7BB1-00B0-89E3-FBBF0975A3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982" y="1072575"/>
            <a:ext cx="914400" cy="914400"/>
          </a:xfrm>
          <a:prstGeom prst="rect">
            <a:avLst/>
          </a:prstGeom>
        </p:spPr>
      </p:pic>
      <p:pic>
        <p:nvPicPr>
          <p:cNvPr id="19" name="Graphic 18" descr="Car with solid fill">
            <a:extLst>
              <a:ext uri="{FF2B5EF4-FFF2-40B4-BE49-F238E27FC236}">
                <a16:creationId xmlns:a16="http://schemas.microsoft.com/office/drawing/2014/main" id="{CE8BF0E3-36F9-5EE1-7451-589152C0A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081" y="1566163"/>
            <a:ext cx="914400" cy="914400"/>
          </a:xfrm>
          <a:prstGeom prst="rect">
            <a:avLst/>
          </a:prstGeom>
        </p:spPr>
      </p:pic>
      <p:pic>
        <p:nvPicPr>
          <p:cNvPr id="20" name="Graphic 19" descr="Car with solid fill">
            <a:extLst>
              <a:ext uri="{FF2B5EF4-FFF2-40B4-BE49-F238E27FC236}">
                <a16:creationId xmlns:a16="http://schemas.microsoft.com/office/drawing/2014/main" id="{AA7B00C4-BD87-DA11-3D4C-72D408D78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6317" y="2059751"/>
            <a:ext cx="914400" cy="914400"/>
          </a:xfrm>
          <a:prstGeom prst="rect">
            <a:avLst/>
          </a:prstGeom>
        </p:spPr>
      </p:pic>
      <p:pic>
        <p:nvPicPr>
          <p:cNvPr id="21" name="Graphic 20" descr="Car with solid fill">
            <a:extLst>
              <a:ext uri="{FF2B5EF4-FFF2-40B4-BE49-F238E27FC236}">
                <a16:creationId xmlns:a16="http://schemas.microsoft.com/office/drawing/2014/main" id="{9B5D64CA-CED5-F6FF-54EB-4FF003503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6245" y="-44042"/>
            <a:ext cx="914400" cy="914400"/>
          </a:xfrm>
          <a:prstGeom prst="rect">
            <a:avLst/>
          </a:prstGeom>
        </p:spPr>
      </p:pic>
      <p:pic>
        <p:nvPicPr>
          <p:cNvPr id="23" name="Graphic 22" descr="Car with solid fill">
            <a:extLst>
              <a:ext uri="{FF2B5EF4-FFF2-40B4-BE49-F238E27FC236}">
                <a16:creationId xmlns:a16="http://schemas.microsoft.com/office/drawing/2014/main" id="{6FB3E5B7-829C-B306-4DE2-215325C52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2118" y="511379"/>
            <a:ext cx="914400" cy="914400"/>
          </a:xfrm>
          <a:prstGeom prst="rect">
            <a:avLst/>
          </a:prstGeom>
        </p:spPr>
      </p:pic>
      <p:pic>
        <p:nvPicPr>
          <p:cNvPr id="25" name="Graphic 24" descr="Car with solid fill">
            <a:extLst>
              <a:ext uri="{FF2B5EF4-FFF2-40B4-BE49-F238E27FC236}">
                <a16:creationId xmlns:a16="http://schemas.microsoft.com/office/drawing/2014/main" id="{7497BBCC-AE75-2F39-7B12-A12193768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83783" y="1072575"/>
            <a:ext cx="914400" cy="914400"/>
          </a:xfrm>
          <a:prstGeom prst="rect">
            <a:avLst/>
          </a:prstGeom>
        </p:spPr>
      </p:pic>
      <p:pic>
        <p:nvPicPr>
          <p:cNvPr id="26" name="Graphic 25" descr="Car with solid fill">
            <a:extLst>
              <a:ext uri="{FF2B5EF4-FFF2-40B4-BE49-F238E27FC236}">
                <a16:creationId xmlns:a16="http://schemas.microsoft.com/office/drawing/2014/main" id="{10237B6F-EF59-E19B-3D1C-A6D2452DDC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99882" y="1566163"/>
            <a:ext cx="914400" cy="914400"/>
          </a:xfrm>
          <a:prstGeom prst="rect">
            <a:avLst/>
          </a:prstGeom>
        </p:spPr>
      </p:pic>
      <p:pic>
        <p:nvPicPr>
          <p:cNvPr id="27" name="Graphic 26" descr="Car with solid fill">
            <a:extLst>
              <a:ext uri="{FF2B5EF4-FFF2-40B4-BE49-F238E27FC236}">
                <a16:creationId xmlns:a16="http://schemas.microsoft.com/office/drawing/2014/main" id="{D7638DBA-B8FA-C6B2-D0F8-BC52A7A2B8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2118" y="2059751"/>
            <a:ext cx="914400" cy="914400"/>
          </a:xfrm>
          <a:prstGeom prst="rect">
            <a:avLst/>
          </a:prstGeom>
        </p:spPr>
      </p:pic>
      <p:pic>
        <p:nvPicPr>
          <p:cNvPr id="28" name="Graphic 27" descr="Car with solid fill">
            <a:extLst>
              <a:ext uri="{FF2B5EF4-FFF2-40B4-BE49-F238E27FC236}">
                <a16:creationId xmlns:a16="http://schemas.microsoft.com/office/drawing/2014/main" id="{BBF5C52B-077B-A616-E0E1-7591449BD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7899" y="-44042"/>
            <a:ext cx="914400" cy="914400"/>
          </a:xfrm>
          <a:prstGeom prst="rect">
            <a:avLst/>
          </a:prstGeom>
        </p:spPr>
      </p:pic>
      <p:pic>
        <p:nvPicPr>
          <p:cNvPr id="29" name="Graphic 28" descr="Car with solid fill">
            <a:extLst>
              <a:ext uri="{FF2B5EF4-FFF2-40B4-BE49-F238E27FC236}">
                <a16:creationId xmlns:a16="http://schemas.microsoft.com/office/drawing/2014/main" id="{6DC6437B-4923-73B3-F6AA-3B1ACE5BF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3772" y="511379"/>
            <a:ext cx="914400" cy="914400"/>
          </a:xfrm>
          <a:prstGeom prst="rect">
            <a:avLst/>
          </a:prstGeom>
        </p:spPr>
      </p:pic>
      <p:pic>
        <p:nvPicPr>
          <p:cNvPr id="30" name="Graphic 29" descr="Car with solid fill">
            <a:extLst>
              <a:ext uri="{FF2B5EF4-FFF2-40B4-BE49-F238E27FC236}">
                <a16:creationId xmlns:a16="http://schemas.microsoft.com/office/drawing/2014/main" id="{BD085D88-7553-EBE4-F6BA-0BE7AEC86F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25437" y="1072575"/>
            <a:ext cx="914400" cy="914400"/>
          </a:xfrm>
          <a:prstGeom prst="rect">
            <a:avLst/>
          </a:prstGeom>
        </p:spPr>
      </p:pic>
      <p:pic>
        <p:nvPicPr>
          <p:cNvPr id="31" name="Graphic 30" descr="Car with solid fill">
            <a:extLst>
              <a:ext uri="{FF2B5EF4-FFF2-40B4-BE49-F238E27FC236}">
                <a16:creationId xmlns:a16="http://schemas.microsoft.com/office/drawing/2014/main" id="{B5A354E5-4C3D-74E3-FE11-5C1240BBA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1536" y="1566163"/>
            <a:ext cx="914400" cy="914400"/>
          </a:xfrm>
          <a:prstGeom prst="rect">
            <a:avLst/>
          </a:prstGeom>
        </p:spPr>
      </p:pic>
      <p:pic>
        <p:nvPicPr>
          <p:cNvPr id="32" name="Graphic 31" descr="Car with solid fill">
            <a:extLst>
              <a:ext uri="{FF2B5EF4-FFF2-40B4-BE49-F238E27FC236}">
                <a16:creationId xmlns:a16="http://schemas.microsoft.com/office/drawing/2014/main" id="{C752BD6E-6CA0-9E57-8FF6-33309BE48E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03772" y="2059751"/>
            <a:ext cx="914400" cy="914400"/>
          </a:xfrm>
          <a:prstGeom prst="rect">
            <a:avLst/>
          </a:prstGeom>
        </p:spPr>
      </p:pic>
      <p:pic>
        <p:nvPicPr>
          <p:cNvPr id="33" name="Graphic 32" descr="Car with solid fill">
            <a:extLst>
              <a:ext uri="{FF2B5EF4-FFF2-40B4-BE49-F238E27FC236}">
                <a16:creationId xmlns:a16="http://schemas.microsoft.com/office/drawing/2014/main" id="{88E1C82A-BA6E-8F43-6225-EEAC261AA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2975" y="-27598"/>
            <a:ext cx="914400" cy="914400"/>
          </a:xfrm>
          <a:prstGeom prst="rect">
            <a:avLst/>
          </a:prstGeom>
        </p:spPr>
      </p:pic>
      <p:pic>
        <p:nvPicPr>
          <p:cNvPr id="34" name="Graphic 33" descr="Car with solid fill">
            <a:extLst>
              <a:ext uri="{FF2B5EF4-FFF2-40B4-BE49-F238E27FC236}">
                <a16:creationId xmlns:a16="http://schemas.microsoft.com/office/drawing/2014/main" id="{5B66DE04-20AA-7CBD-3FD7-748BDA82C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848" y="527823"/>
            <a:ext cx="914400" cy="914400"/>
          </a:xfrm>
          <a:prstGeom prst="rect">
            <a:avLst/>
          </a:prstGeom>
        </p:spPr>
      </p:pic>
      <p:pic>
        <p:nvPicPr>
          <p:cNvPr id="35" name="Graphic 34" descr="Car with solid fill">
            <a:extLst>
              <a:ext uri="{FF2B5EF4-FFF2-40B4-BE49-F238E27FC236}">
                <a16:creationId xmlns:a16="http://schemas.microsoft.com/office/drawing/2014/main" id="{3057A2CD-0549-94A4-D6D3-6A01229CE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90513" y="1089019"/>
            <a:ext cx="914400" cy="914400"/>
          </a:xfrm>
          <a:prstGeom prst="rect">
            <a:avLst/>
          </a:prstGeom>
        </p:spPr>
      </p:pic>
      <p:pic>
        <p:nvPicPr>
          <p:cNvPr id="36" name="Graphic 35" descr="Car with solid fill">
            <a:extLst>
              <a:ext uri="{FF2B5EF4-FFF2-40B4-BE49-F238E27FC236}">
                <a16:creationId xmlns:a16="http://schemas.microsoft.com/office/drawing/2014/main" id="{F85B4888-E48E-3D19-AAB5-1C30C4B76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6612" y="1582607"/>
            <a:ext cx="914400" cy="914400"/>
          </a:xfrm>
          <a:prstGeom prst="rect">
            <a:avLst/>
          </a:prstGeom>
        </p:spPr>
      </p:pic>
      <p:pic>
        <p:nvPicPr>
          <p:cNvPr id="37" name="Graphic 36" descr="Car with solid fill">
            <a:extLst>
              <a:ext uri="{FF2B5EF4-FFF2-40B4-BE49-F238E27FC236}">
                <a16:creationId xmlns:a16="http://schemas.microsoft.com/office/drawing/2014/main" id="{889110D0-9C59-C46F-DFCB-D234EE347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8848" y="2076195"/>
            <a:ext cx="914400" cy="914400"/>
          </a:xfrm>
          <a:prstGeom prst="rect">
            <a:avLst/>
          </a:prstGeom>
        </p:spPr>
      </p:pic>
      <p:pic>
        <p:nvPicPr>
          <p:cNvPr id="38" name="Graphic 37" descr="Car with solid fill">
            <a:extLst>
              <a:ext uri="{FF2B5EF4-FFF2-40B4-BE49-F238E27FC236}">
                <a16:creationId xmlns:a16="http://schemas.microsoft.com/office/drawing/2014/main" id="{687D6716-190C-0536-384C-EC9CC7E27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2154" y="-54644"/>
            <a:ext cx="914400" cy="914400"/>
          </a:xfrm>
          <a:prstGeom prst="rect">
            <a:avLst/>
          </a:prstGeom>
        </p:spPr>
      </p:pic>
      <p:pic>
        <p:nvPicPr>
          <p:cNvPr id="39" name="Graphic 38" descr="Car with solid fill">
            <a:extLst>
              <a:ext uri="{FF2B5EF4-FFF2-40B4-BE49-F238E27FC236}">
                <a16:creationId xmlns:a16="http://schemas.microsoft.com/office/drawing/2014/main" id="{F4C38400-CB12-F481-3018-72D8A40CF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027" y="500777"/>
            <a:ext cx="914400" cy="914400"/>
          </a:xfrm>
          <a:prstGeom prst="rect">
            <a:avLst/>
          </a:prstGeom>
        </p:spPr>
      </p:pic>
      <p:pic>
        <p:nvPicPr>
          <p:cNvPr id="40" name="Graphic 39" descr="Car with solid fill">
            <a:extLst>
              <a:ext uri="{FF2B5EF4-FFF2-40B4-BE49-F238E27FC236}">
                <a16:creationId xmlns:a16="http://schemas.microsoft.com/office/drawing/2014/main" id="{088F800C-A349-3241-098B-5602BB7FC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09692" y="1061973"/>
            <a:ext cx="914400" cy="914400"/>
          </a:xfrm>
          <a:prstGeom prst="rect">
            <a:avLst/>
          </a:prstGeom>
        </p:spPr>
      </p:pic>
      <p:pic>
        <p:nvPicPr>
          <p:cNvPr id="41" name="Graphic 40" descr="Car with solid fill">
            <a:extLst>
              <a:ext uri="{FF2B5EF4-FFF2-40B4-BE49-F238E27FC236}">
                <a16:creationId xmlns:a16="http://schemas.microsoft.com/office/drawing/2014/main" id="{CB44D7B7-027C-4A14-6D44-5893AF157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25791" y="1555561"/>
            <a:ext cx="914400" cy="914400"/>
          </a:xfrm>
          <a:prstGeom prst="rect">
            <a:avLst/>
          </a:prstGeom>
        </p:spPr>
      </p:pic>
      <p:pic>
        <p:nvPicPr>
          <p:cNvPr id="42" name="Graphic 41" descr="Car with solid fill">
            <a:extLst>
              <a:ext uri="{FF2B5EF4-FFF2-40B4-BE49-F238E27FC236}">
                <a16:creationId xmlns:a16="http://schemas.microsoft.com/office/drawing/2014/main" id="{AEC8263C-C4FC-055C-B410-549A9D43A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8027" y="2049149"/>
            <a:ext cx="914400" cy="914400"/>
          </a:xfrm>
          <a:prstGeom prst="rect">
            <a:avLst/>
          </a:prstGeom>
        </p:spPr>
      </p:pic>
      <p:pic>
        <p:nvPicPr>
          <p:cNvPr id="43" name="Graphic 42" descr="Car with solid fill">
            <a:extLst>
              <a:ext uri="{FF2B5EF4-FFF2-40B4-BE49-F238E27FC236}">
                <a16:creationId xmlns:a16="http://schemas.microsoft.com/office/drawing/2014/main" id="{551033D6-8C6D-3A1A-E331-BBB54D315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24915" y="379471"/>
            <a:ext cx="914400" cy="914400"/>
          </a:xfrm>
          <a:prstGeom prst="rect">
            <a:avLst/>
          </a:prstGeom>
        </p:spPr>
      </p:pic>
      <p:pic>
        <p:nvPicPr>
          <p:cNvPr id="44" name="Graphic 43" descr="Car with solid fill">
            <a:extLst>
              <a:ext uri="{FF2B5EF4-FFF2-40B4-BE49-F238E27FC236}">
                <a16:creationId xmlns:a16="http://schemas.microsoft.com/office/drawing/2014/main" id="{28D2884D-9853-23DB-44F1-D368C15A0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0788" y="934892"/>
            <a:ext cx="914400" cy="914400"/>
          </a:xfrm>
          <a:prstGeom prst="rect">
            <a:avLst/>
          </a:prstGeom>
        </p:spPr>
      </p:pic>
      <p:pic>
        <p:nvPicPr>
          <p:cNvPr id="45" name="Graphic 44" descr="Car with solid fill">
            <a:extLst>
              <a:ext uri="{FF2B5EF4-FFF2-40B4-BE49-F238E27FC236}">
                <a16:creationId xmlns:a16="http://schemas.microsoft.com/office/drawing/2014/main" id="{5F44E68B-665C-A284-6267-0D4151E003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2453" y="1496088"/>
            <a:ext cx="914400" cy="914400"/>
          </a:xfrm>
          <a:prstGeom prst="rect">
            <a:avLst/>
          </a:prstGeom>
        </p:spPr>
      </p:pic>
      <p:pic>
        <p:nvPicPr>
          <p:cNvPr id="46" name="Graphic 45" descr="Car with solid fill">
            <a:extLst>
              <a:ext uri="{FF2B5EF4-FFF2-40B4-BE49-F238E27FC236}">
                <a16:creationId xmlns:a16="http://schemas.microsoft.com/office/drawing/2014/main" id="{B1855233-90B8-533B-72C2-EF11E7DD03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88552" y="1989676"/>
            <a:ext cx="914400" cy="914400"/>
          </a:xfrm>
          <a:prstGeom prst="rect">
            <a:avLst/>
          </a:prstGeom>
        </p:spPr>
      </p:pic>
      <p:pic>
        <p:nvPicPr>
          <p:cNvPr id="47" name="Graphic 46" descr="Car with solid fill">
            <a:extLst>
              <a:ext uri="{FF2B5EF4-FFF2-40B4-BE49-F238E27FC236}">
                <a16:creationId xmlns:a16="http://schemas.microsoft.com/office/drawing/2014/main" id="{37F7E0F6-78A1-6893-7218-2A45228B0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0716" y="379471"/>
            <a:ext cx="914400" cy="914400"/>
          </a:xfrm>
          <a:prstGeom prst="rect">
            <a:avLst/>
          </a:prstGeom>
        </p:spPr>
      </p:pic>
      <p:pic>
        <p:nvPicPr>
          <p:cNvPr id="48" name="Graphic 47" descr="Car with solid fill">
            <a:extLst>
              <a:ext uri="{FF2B5EF4-FFF2-40B4-BE49-F238E27FC236}">
                <a16:creationId xmlns:a16="http://schemas.microsoft.com/office/drawing/2014/main" id="{4B348F3F-DC2D-8F25-9009-FF92A1AF1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66589" y="934892"/>
            <a:ext cx="914400" cy="914400"/>
          </a:xfrm>
          <a:prstGeom prst="rect">
            <a:avLst/>
          </a:prstGeom>
        </p:spPr>
      </p:pic>
      <p:pic>
        <p:nvPicPr>
          <p:cNvPr id="49" name="Graphic 48" descr="Car with solid fill">
            <a:extLst>
              <a:ext uri="{FF2B5EF4-FFF2-40B4-BE49-F238E27FC236}">
                <a16:creationId xmlns:a16="http://schemas.microsoft.com/office/drawing/2014/main" id="{1CE26A80-33D4-9426-C01A-65116A84A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88254" y="1496088"/>
            <a:ext cx="914400" cy="914400"/>
          </a:xfrm>
          <a:prstGeom prst="rect">
            <a:avLst/>
          </a:prstGeom>
        </p:spPr>
      </p:pic>
      <p:pic>
        <p:nvPicPr>
          <p:cNvPr id="50" name="Graphic 49" descr="Car with solid fill">
            <a:extLst>
              <a:ext uri="{FF2B5EF4-FFF2-40B4-BE49-F238E27FC236}">
                <a16:creationId xmlns:a16="http://schemas.microsoft.com/office/drawing/2014/main" id="{52AA2939-A189-91EB-F9D0-0CC6A933FA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04353" y="1989676"/>
            <a:ext cx="914400" cy="914400"/>
          </a:xfrm>
          <a:prstGeom prst="rect">
            <a:avLst/>
          </a:prstGeom>
        </p:spPr>
      </p:pic>
      <p:pic>
        <p:nvPicPr>
          <p:cNvPr id="51" name="Graphic 50" descr="Car with solid fill">
            <a:extLst>
              <a:ext uri="{FF2B5EF4-FFF2-40B4-BE49-F238E27FC236}">
                <a16:creationId xmlns:a16="http://schemas.microsoft.com/office/drawing/2014/main" id="{DB2CB322-BCF4-A8A1-0B98-5D3D0582D1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82370" y="379471"/>
            <a:ext cx="914400" cy="914400"/>
          </a:xfrm>
          <a:prstGeom prst="rect">
            <a:avLst/>
          </a:prstGeom>
        </p:spPr>
      </p:pic>
      <p:pic>
        <p:nvPicPr>
          <p:cNvPr id="52" name="Graphic 51" descr="Car with solid fill">
            <a:extLst>
              <a:ext uri="{FF2B5EF4-FFF2-40B4-BE49-F238E27FC236}">
                <a16:creationId xmlns:a16="http://schemas.microsoft.com/office/drawing/2014/main" id="{DAFDD38F-36AD-AA20-0AED-ABA900036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8243" y="934892"/>
            <a:ext cx="914400" cy="914400"/>
          </a:xfrm>
          <a:prstGeom prst="rect">
            <a:avLst/>
          </a:prstGeom>
        </p:spPr>
      </p:pic>
      <p:pic>
        <p:nvPicPr>
          <p:cNvPr id="53" name="Graphic 52" descr="Car with solid fill">
            <a:extLst>
              <a:ext uri="{FF2B5EF4-FFF2-40B4-BE49-F238E27FC236}">
                <a16:creationId xmlns:a16="http://schemas.microsoft.com/office/drawing/2014/main" id="{407FB9F2-CB2B-59EC-E3DE-DE6E6E36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29908" y="1496088"/>
            <a:ext cx="914400" cy="914400"/>
          </a:xfrm>
          <a:prstGeom prst="rect">
            <a:avLst/>
          </a:prstGeom>
        </p:spPr>
      </p:pic>
      <p:pic>
        <p:nvPicPr>
          <p:cNvPr id="54" name="Graphic 53" descr="Car with solid fill">
            <a:extLst>
              <a:ext uri="{FF2B5EF4-FFF2-40B4-BE49-F238E27FC236}">
                <a16:creationId xmlns:a16="http://schemas.microsoft.com/office/drawing/2014/main" id="{7F8A420E-78F1-1767-120F-9116A6EDFB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6007" y="1989676"/>
            <a:ext cx="914400" cy="914400"/>
          </a:xfrm>
          <a:prstGeom prst="rect">
            <a:avLst/>
          </a:prstGeom>
        </p:spPr>
      </p:pic>
      <p:pic>
        <p:nvPicPr>
          <p:cNvPr id="55" name="Graphic 54" descr="Car with solid fill">
            <a:extLst>
              <a:ext uri="{FF2B5EF4-FFF2-40B4-BE49-F238E27FC236}">
                <a16:creationId xmlns:a16="http://schemas.microsoft.com/office/drawing/2014/main" id="{19D2921F-339A-8B20-9D52-28597C420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47446" y="395915"/>
            <a:ext cx="914400" cy="914400"/>
          </a:xfrm>
          <a:prstGeom prst="rect">
            <a:avLst/>
          </a:prstGeom>
        </p:spPr>
      </p:pic>
      <p:pic>
        <p:nvPicPr>
          <p:cNvPr id="56" name="Graphic 55" descr="Car with solid fill">
            <a:extLst>
              <a:ext uri="{FF2B5EF4-FFF2-40B4-BE49-F238E27FC236}">
                <a16:creationId xmlns:a16="http://schemas.microsoft.com/office/drawing/2014/main" id="{141DDF5B-B989-F8CD-6F24-61BAF9DB2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73319" y="951336"/>
            <a:ext cx="914400" cy="914400"/>
          </a:xfrm>
          <a:prstGeom prst="rect">
            <a:avLst/>
          </a:prstGeom>
        </p:spPr>
      </p:pic>
      <p:pic>
        <p:nvPicPr>
          <p:cNvPr id="57" name="Graphic 56" descr="Car with solid fill">
            <a:extLst>
              <a:ext uri="{FF2B5EF4-FFF2-40B4-BE49-F238E27FC236}">
                <a16:creationId xmlns:a16="http://schemas.microsoft.com/office/drawing/2014/main" id="{D5C679B3-1FA6-5AE5-3475-152488C630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984" y="1512532"/>
            <a:ext cx="914400" cy="914400"/>
          </a:xfrm>
          <a:prstGeom prst="rect">
            <a:avLst/>
          </a:prstGeom>
        </p:spPr>
      </p:pic>
      <p:pic>
        <p:nvPicPr>
          <p:cNvPr id="58" name="Graphic 57" descr="Car with solid fill">
            <a:extLst>
              <a:ext uri="{FF2B5EF4-FFF2-40B4-BE49-F238E27FC236}">
                <a16:creationId xmlns:a16="http://schemas.microsoft.com/office/drawing/2014/main" id="{231F1796-231F-F753-C9EC-C0395AFA0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1083" y="2006120"/>
            <a:ext cx="914400" cy="914400"/>
          </a:xfrm>
          <a:prstGeom prst="rect">
            <a:avLst/>
          </a:prstGeom>
        </p:spPr>
      </p:pic>
      <p:pic>
        <p:nvPicPr>
          <p:cNvPr id="59" name="Graphic 58" descr="Car with solid fill">
            <a:extLst>
              <a:ext uri="{FF2B5EF4-FFF2-40B4-BE49-F238E27FC236}">
                <a16:creationId xmlns:a16="http://schemas.microsoft.com/office/drawing/2014/main" id="{78DF23FD-B08E-DFF0-2047-15DFF6DBC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66625" y="368869"/>
            <a:ext cx="914400" cy="914400"/>
          </a:xfrm>
          <a:prstGeom prst="rect">
            <a:avLst/>
          </a:prstGeom>
        </p:spPr>
      </p:pic>
      <p:pic>
        <p:nvPicPr>
          <p:cNvPr id="60" name="Graphic 59" descr="Car with solid fill">
            <a:extLst>
              <a:ext uri="{FF2B5EF4-FFF2-40B4-BE49-F238E27FC236}">
                <a16:creationId xmlns:a16="http://schemas.microsoft.com/office/drawing/2014/main" id="{32D431F5-2493-6EF4-3B6A-B9AD153092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92498" y="924290"/>
            <a:ext cx="914400" cy="914400"/>
          </a:xfrm>
          <a:prstGeom prst="rect">
            <a:avLst/>
          </a:prstGeom>
        </p:spPr>
      </p:pic>
      <p:pic>
        <p:nvPicPr>
          <p:cNvPr id="61" name="Graphic 60" descr="Car with solid fill">
            <a:extLst>
              <a:ext uri="{FF2B5EF4-FFF2-40B4-BE49-F238E27FC236}">
                <a16:creationId xmlns:a16="http://schemas.microsoft.com/office/drawing/2014/main" id="{CBDAEE8C-FD5B-0EA2-231D-48835A8DF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4163" y="1485486"/>
            <a:ext cx="914400" cy="914400"/>
          </a:xfrm>
          <a:prstGeom prst="rect">
            <a:avLst/>
          </a:prstGeom>
        </p:spPr>
      </p:pic>
      <p:pic>
        <p:nvPicPr>
          <p:cNvPr id="62" name="Graphic 61" descr="Car with solid fill">
            <a:extLst>
              <a:ext uri="{FF2B5EF4-FFF2-40B4-BE49-F238E27FC236}">
                <a16:creationId xmlns:a16="http://schemas.microsoft.com/office/drawing/2014/main" id="{EB53F563-87A4-2015-5231-BB9E4685E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30262" y="1979074"/>
            <a:ext cx="914400" cy="914400"/>
          </a:xfrm>
          <a:prstGeom prst="rect">
            <a:avLst/>
          </a:prstGeom>
        </p:spPr>
      </p:pic>
      <p:pic>
        <p:nvPicPr>
          <p:cNvPr id="63" name="Graphic 62" descr="Car with solid fill">
            <a:extLst>
              <a:ext uri="{FF2B5EF4-FFF2-40B4-BE49-F238E27FC236}">
                <a16:creationId xmlns:a16="http://schemas.microsoft.com/office/drawing/2014/main" id="{3A248869-5714-807C-83E6-F277615A5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99042" y="-135075"/>
            <a:ext cx="914400" cy="914400"/>
          </a:xfrm>
          <a:prstGeom prst="rect">
            <a:avLst/>
          </a:prstGeom>
        </p:spPr>
      </p:pic>
      <p:pic>
        <p:nvPicPr>
          <p:cNvPr id="2048" name="Graphic 2047" descr="Car with solid fill">
            <a:extLst>
              <a:ext uri="{FF2B5EF4-FFF2-40B4-BE49-F238E27FC236}">
                <a16:creationId xmlns:a16="http://schemas.microsoft.com/office/drawing/2014/main" id="{D9D381C4-16CD-175B-933A-F64E9211C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14843" y="-135075"/>
            <a:ext cx="914400" cy="914400"/>
          </a:xfrm>
          <a:prstGeom prst="rect">
            <a:avLst/>
          </a:prstGeom>
        </p:spPr>
      </p:pic>
      <p:pic>
        <p:nvPicPr>
          <p:cNvPr id="2049" name="Graphic 2048" descr="Car with solid fill">
            <a:extLst>
              <a:ext uri="{FF2B5EF4-FFF2-40B4-BE49-F238E27FC236}">
                <a16:creationId xmlns:a16="http://schemas.microsoft.com/office/drawing/2014/main" id="{C73AB3E1-F093-E6BF-9652-DC8C1E0A2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6497" y="-135075"/>
            <a:ext cx="914400" cy="914400"/>
          </a:xfrm>
          <a:prstGeom prst="rect">
            <a:avLst/>
          </a:prstGeom>
        </p:spPr>
      </p:pic>
      <p:pic>
        <p:nvPicPr>
          <p:cNvPr id="2051" name="Graphic 2050" descr="Car with solid fill">
            <a:extLst>
              <a:ext uri="{FF2B5EF4-FFF2-40B4-BE49-F238E27FC236}">
                <a16:creationId xmlns:a16="http://schemas.microsoft.com/office/drawing/2014/main" id="{666BA0D5-E498-381C-761B-6F6050FF96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21573" y="-118631"/>
            <a:ext cx="914400" cy="914400"/>
          </a:xfrm>
          <a:prstGeom prst="rect">
            <a:avLst/>
          </a:prstGeom>
        </p:spPr>
      </p:pic>
      <p:pic>
        <p:nvPicPr>
          <p:cNvPr id="2052" name="Graphic 2051" descr="Car with solid fill">
            <a:extLst>
              <a:ext uri="{FF2B5EF4-FFF2-40B4-BE49-F238E27FC236}">
                <a16:creationId xmlns:a16="http://schemas.microsoft.com/office/drawing/2014/main" id="{ECD5C2B4-53F6-344B-1D9C-E31FCE3E5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40752" y="-145677"/>
            <a:ext cx="914400" cy="914400"/>
          </a:xfrm>
          <a:prstGeom prst="rect">
            <a:avLst/>
          </a:prstGeom>
        </p:spPr>
      </p:pic>
      <p:grpSp>
        <p:nvGrpSpPr>
          <p:cNvPr id="2056" name="Group 2055">
            <a:extLst>
              <a:ext uri="{FF2B5EF4-FFF2-40B4-BE49-F238E27FC236}">
                <a16:creationId xmlns:a16="http://schemas.microsoft.com/office/drawing/2014/main" id="{3AD6559D-FBBF-F226-8EBB-26AD1B9C856E}"/>
              </a:ext>
            </a:extLst>
          </p:cNvPr>
          <p:cNvGrpSpPr/>
          <p:nvPr/>
        </p:nvGrpSpPr>
        <p:grpSpPr>
          <a:xfrm>
            <a:off x="7272822" y="1011154"/>
            <a:ext cx="3145320" cy="1523520"/>
            <a:chOff x="7272822" y="1011154"/>
            <a:chExt cx="3145320" cy="152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4D9AB7A3-A2B7-4430-9433-C640E28AFBE6}"/>
                    </a:ext>
                  </a:extLst>
                </p14:cNvPr>
                <p14:cNvContentPartPr/>
                <p14:nvPr/>
              </p14:nvContentPartPr>
              <p14:xfrm>
                <a:off x="7272822" y="1011154"/>
                <a:ext cx="1201680" cy="733680"/>
              </p14:xfrm>
            </p:contentPart>
          </mc:Choice>
          <mc:Fallback xmlns=""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4D9AB7A3-A2B7-4430-9433-C640E28AFBE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236822" y="975514"/>
                  <a:ext cx="1273320" cy="80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E626C4BF-8004-D2B7-89A1-F8BAB11334E1}"/>
                    </a:ext>
                  </a:extLst>
                </p14:cNvPr>
                <p14:cNvContentPartPr/>
                <p14:nvPr/>
              </p14:nvContentPartPr>
              <p14:xfrm>
                <a:off x="8622462" y="1149034"/>
                <a:ext cx="605880" cy="966960"/>
              </p14:xfrm>
            </p:contentPart>
          </mc:Choice>
          <mc:Fallback xmlns=""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E626C4BF-8004-D2B7-89A1-F8BAB11334E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86462" y="1113034"/>
                  <a:ext cx="677520" cy="10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DDE79B4C-4A7A-6775-15A2-A0194FCB26A3}"/>
                    </a:ext>
                  </a:extLst>
                </p14:cNvPr>
                <p14:cNvContentPartPr/>
                <p14:nvPr/>
              </p14:nvContentPartPr>
              <p14:xfrm>
                <a:off x="9563142" y="2222914"/>
                <a:ext cx="855000" cy="311760"/>
              </p14:xfrm>
            </p:contentPart>
          </mc:Choice>
          <mc:Fallback xmlns=""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DDE79B4C-4A7A-6775-15A2-A0194FCB26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27502" y="2187274"/>
                  <a:ext cx="92664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38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/>
          <p:nvPr/>
        </p:nvCxnSpPr>
        <p:spPr>
          <a:xfrm>
            <a:off x="5943600" y="546444"/>
            <a:ext cx="0" cy="5625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303831" y="3140376"/>
            <a:ext cx="43210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Objects in the </a:t>
            </a:r>
            <a:r>
              <a:rPr lang="en-US" sz="2400" dirty="0" err="1"/>
              <a:t>ArrayLists</a:t>
            </a:r>
            <a:r>
              <a:rPr lang="en-US" sz="2400" dirty="0"/>
              <a:t> can hold multiple data types</a:t>
            </a:r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395841" y="4123271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826865" y="4159623"/>
            <a:ext cx="4891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18141-2A60-6A37-4865-39F0D3BE4EE6}"/>
              </a:ext>
            </a:extLst>
          </p:cNvPr>
          <p:cNvSpPr txBox="1"/>
          <p:nvPr/>
        </p:nvSpPr>
        <p:spPr>
          <a:xfrm>
            <a:off x="319873" y="5327421"/>
            <a:ext cx="437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Elements are ordered by index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9AE696-01C3-342F-9912-DCEFE8F7D8EE}"/>
              </a:ext>
            </a:extLst>
          </p:cNvPr>
          <p:cNvSpPr txBox="1"/>
          <p:nvPr/>
        </p:nvSpPr>
        <p:spPr>
          <a:xfrm>
            <a:off x="1143000" y="5812606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(Easy to go directly to array spot)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A7F45B-1E1B-B205-975B-048DEC81C349}"/>
              </a:ext>
            </a:extLst>
          </p:cNvPr>
          <p:cNvSpPr txBox="1"/>
          <p:nvPr/>
        </p:nvSpPr>
        <p:spPr>
          <a:xfrm>
            <a:off x="6781800" y="5142030"/>
            <a:ext cx="4744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are ordered by their next pointer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271239-C729-CB00-4743-5B9ECAB8420F}"/>
              </a:ext>
            </a:extLst>
          </p:cNvPr>
          <p:cNvSpPr txBox="1"/>
          <p:nvPr/>
        </p:nvSpPr>
        <p:spPr>
          <a:xfrm>
            <a:off x="7465439" y="5930495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(Must traverse from the head to reach node)</a:t>
            </a:r>
          </a:p>
        </p:txBody>
      </p:sp>
    </p:spTree>
    <p:extLst>
      <p:ext uri="{BB962C8B-B14F-4D97-AF65-F5344CB8AC3E}">
        <p14:creationId xmlns:p14="http://schemas.microsoft.com/office/powerpoint/2010/main" val="511543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9580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17FFD-B1CC-C905-8764-03473EC29B98}"/>
              </a:ext>
            </a:extLst>
          </p:cNvPr>
          <p:cNvSpPr txBox="1"/>
          <p:nvPr/>
        </p:nvSpPr>
        <p:spPr>
          <a:xfrm>
            <a:off x="22371" y="3246164"/>
            <a:ext cx="5787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hold one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Can also store objects, which allow for multiple data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5F418-8181-FEB7-E406-D27D60CF00E8}"/>
              </a:ext>
            </a:extLst>
          </p:cNvPr>
          <p:cNvSpPr txBox="1"/>
          <p:nvPr/>
        </p:nvSpPr>
        <p:spPr>
          <a:xfrm>
            <a:off x="6826865" y="3195829"/>
            <a:ext cx="48473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Nodes</a:t>
            </a:r>
            <a:r>
              <a:rPr lang="en-US" sz="2400" dirty="0"/>
              <a:t> in the linked list can hold multiple data types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B5B00-D642-B171-E0EC-CC58C6447666}"/>
              </a:ext>
            </a:extLst>
          </p:cNvPr>
          <p:cNvSpPr txBox="1"/>
          <p:nvPr/>
        </p:nvSpPr>
        <p:spPr>
          <a:xfrm>
            <a:off x="470307" y="4637129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Entire array is stored at a </a:t>
            </a:r>
            <a:r>
              <a:rPr lang="en-US" sz="2400" b="1" dirty="0"/>
              <a:t>contiguous</a:t>
            </a:r>
            <a:r>
              <a:rPr lang="en-US" sz="2400" dirty="0"/>
              <a:t> spot in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031812-2411-DE18-1E1B-9D81807AFE0E}"/>
              </a:ext>
            </a:extLst>
          </p:cNvPr>
          <p:cNvSpPr txBox="1"/>
          <p:nvPr/>
        </p:nvSpPr>
        <p:spPr>
          <a:xfrm>
            <a:off x="6782932" y="4579277"/>
            <a:ext cx="48912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Linked list nodes are stored at </a:t>
            </a:r>
            <a:r>
              <a:rPr lang="en-US" sz="2400" b="1" dirty="0"/>
              <a:t>non-contiguous</a:t>
            </a:r>
            <a:r>
              <a:rPr lang="en-US" sz="2400" dirty="0"/>
              <a:t> spots in memory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EC50CD-FD02-C00B-2350-DEDAB9D5737D}"/>
              </a:ext>
            </a:extLst>
          </p:cNvPr>
          <p:cNvSpPr txBox="1"/>
          <p:nvPr/>
        </p:nvSpPr>
        <p:spPr>
          <a:xfrm>
            <a:off x="2208557" y="5787447"/>
            <a:ext cx="777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Traversing a linked list requires more work than traversing an array</a:t>
            </a:r>
          </a:p>
        </p:txBody>
      </p:sp>
    </p:spTree>
    <p:extLst>
      <p:ext uri="{BB962C8B-B14F-4D97-AF65-F5344CB8AC3E}">
        <p14:creationId xmlns:p14="http://schemas.microsoft.com/office/powerpoint/2010/main" val="27667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64AF97-B878-95D5-BA3F-59AA98BC1F0C}"/>
              </a:ext>
            </a:extLst>
          </p:cNvPr>
          <p:cNvSpPr txBox="1"/>
          <p:nvPr/>
        </p:nvSpPr>
        <p:spPr>
          <a:xfrm>
            <a:off x="609600" y="3467274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7F2F68-5F96-CB18-08A9-A89AFA06534D}"/>
              </a:ext>
            </a:extLst>
          </p:cNvPr>
          <p:cNvSpPr txBox="1"/>
          <p:nvPr/>
        </p:nvSpPr>
        <p:spPr>
          <a:xfrm>
            <a:off x="6865744" y="3467273"/>
            <a:ext cx="4977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add new elements to data structure (resizable)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862B9C-CB51-F685-F42C-8D8CB61A2B74}"/>
              </a:ext>
            </a:extLst>
          </p:cNvPr>
          <p:cNvSpPr txBox="1"/>
          <p:nvPr/>
        </p:nvSpPr>
        <p:spPr>
          <a:xfrm>
            <a:off x="357716" y="5235614"/>
            <a:ext cx="114857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Both data structures can grow dynamically, and new elements can be added, but they way they add new elements is </a:t>
            </a:r>
            <a:r>
              <a:rPr lang="en-US" sz="2800" b="1" dirty="0"/>
              <a:t>drastically</a:t>
            </a:r>
            <a:r>
              <a:rPr lang="en-US" sz="2800" dirty="0"/>
              <a:t> different</a:t>
            </a:r>
          </a:p>
        </p:txBody>
      </p:sp>
    </p:spTree>
    <p:extLst>
      <p:ext uri="{BB962C8B-B14F-4D97-AF65-F5344CB8AC3E}">
        <p14:creationId xmlns:p14="http://schemas.microsoft.com/office/powerpoint/2010/main" val="611463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</p:spTree>
    <p:extLst>
      <p:ext uri="{BB962C8B-B14F-4D97-AF65-F5344CB8AC3E}">
        <p14:creationId xmlns:p14="http://schemas.microsoft.com/office/powerpoint/2010/main" val="4214590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304800" y="838200"/>
            <a:ext cx="63834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Come get your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 average was 83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Don’t stress if you didn’t do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Make sure I calculated your score correctly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7 due tomorrow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Class Registration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8F332-79FE-1929-FBE7-ACA3DE6D5C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26767"/>
            <a:ext cx="4318617" cy="588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1AD841-8575-68D8-1E21-D2E7224153E4}"/>
              </a:ext>
            </a:extLst>
          </p:cNvPr>
          <p:cNvSpPr txBox="1"/>
          <p:nvPr/>
        </p:nvSpPr>
        <p:spPr>
          <a:xfrm>
            <a:off x="533400" y="5530948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a brand-new array, copy everything over from old array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38CA-E612-81E3-C6D6-2A14028DCD1B}"/>
              </a:ext>
            </a:extLst>
          </p:cNvPr>
          <p:cNvSpPr txBox="1"/>
          <p:nvPr/>
        </p:nvSpPr>
        <p:spPr>
          <a:xfrm>
            <a:off x="8336280" y="5523966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pointers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3BF0D0-9709-DCDD-5AEC-7B38D6ACFDBD}"/>
              </a:ext>
            </a:extLst>
          </p:cNvPr>
          <p:cNvSpPr txBox="1"/>
          <p:nvPr/>
        </p:nvSpPr>
        <p:spPr>
          <a:xfrm>
            <a:off x="2559846" y="580163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9C82E-DFD6-520A-EBE2-5800225E2D48}"/>
              </a:ext>
            </a:extLst>
          </p:cNvPr>
          <p:cNvSpPr txBox="1"/>
          <p:nvPr/>
        </p:nvSpPr>
        <p:spPr>
          <a:xfrm>
            <a:off x="10340324" y="5540024"/>
            <a:ext cx="90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6217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44827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802292-961F-3442-FCE3-F589A61614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05" y="3137294"/>
            <a:ext cx="5415082" cy="219161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A1F148-E4D9-0D62-692B-290E8166F2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314" y="3045903"/>
            <a:ext cx="4925427" cy="23324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F395F30-A440-E74E-2A0F-8336FDB3D347}"/>
              </a:ext>
            </a:extLst>
          </p:cNvPr>
          <p:cNvSpPr txBox="1"/>
          <p:nvPr/>
        </p:nvSpPr>
        <p:spPr>
          <a:xfrm>
            <a:off x="838199" y="5509881"/>
            <a:ext cx="1021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Takeaway</a:t>
            </a:r>
            <a:r>
              <a:rPr lang="en-US" sz="2400" dirty="0"/>
              <a:t>: Adding a new element to an </a:t>
            </a:r>
            <a:r>
              <a:rPr lang="en-US" sz="2400" dirty="0" err="1"/>
              <a:t>ArrayList</a:t>
            </a:r>
            <a:r>
              <a:rPr lang="en-US" sz="2400" dirty="0"/>
              <a:t> requires much more work than adding a new element to a Linked List</a:t>
            </a:r>
          </a:p>
        </p:txBody>
      </p:sp>
    </p:spTree>
    <p:extLst>
      <p:ext uri="{BB962C8B-B14F-4D97-AF65-F5344CB8AC3E}">
        <p14:creationId xmlns:p14="http://schemas.microsoft.com/office/powerpoint/2010/main" val="3324235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506958-1078-7177-8560-298421A88824}"/>
              </a:ext>
            </a:extLst>
          </p:cNvPr>
          <p:cNvSpPr txBox="1"/>
          <p:nvPr/>
        </p:nvSpPr>
        <p:spPr>
          <a:xfrm>
            <a:off x="990600" y="3283507"/>
            <a:ext cx="944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generally much easier to sort than Nodes in a Linked List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9641EF-001C-8BC2-E5B2-76A0D99C0CDB}"/>
              </a:ext>
            </a:extLst>
          </p:cNvPr>
          <p:cNvSpPr txBox="1"/>
          <p:nvPr/>
        </p:nvSpPr>
        <p:spPr>
          <a:xfrm>
            <a:off x="1004843" y="5536705"/>
            <a:ext cx="88152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Arrays are more memory efficient </a:t>
            </a:r>
            <a:r>
              <a:rPr lang="en-US" sz="1600" dirty="0"/>
              <a:t>(adding is not very memory efficient though)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B2371-2C4A-7432-BE5D-BAD313DC3385}"/>
              </a:ext>
            </a:extLst>
          </p:cNvPr>
          <p:cNvSpPr txBox="1"/>
          <p:nvPr/>
        </p:nvSpPr>
        <p:spPr>
          <a:xfrm>
            <a:off x="957968" y="4219273"/>
            <a:ext cx="975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are constantly needing to add new elements to the data structure, using a Linked List requires much less work in the long run</a:t>
            </a:r>
          </a:p>
        </p:txBody>
      </p:sp>
    </p:spTree>
    <p:extLst>
      <p:ext uri="{BB962C8B-B14F-4D97-AF65-F5344CB8AC3E}">
        <p14:creationId xmlns:p14="http://schemas.microsoft.com/office/powerpoint/2010/main" val="957378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1B4C38-1F99-72F8-F8C9-D375341CEE74}"/>
              </a:ext>
            </a:extLst>
          </p:cNvPr>
          <p:cNvSpPr txBox="1"/>
          <p:nvPr/>
        </p:nvSpPr>
        <p:spPr>
          <a:xfrm>
            <a:off x="304800" y="3135427"/>
            <a:ext cx="480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When to use each data structure?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4DC019-A37D-153C-635D-451F5E95E246}"/>
              </a:ext>
            </a:extLst>
          </p:cNvPr>
          <p:cNvSpPr txBox="1"/>
          <p:nvPr/>
        </p:nvSpPr>
        <p:spPr>
          <a:xfrm>
            <a:off x="753716" y="3661284"/>
            <a:ext cx="10379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 depends on </a:t>
            </a:r>
            <a:r>
              <a:rPr lang="en-US" sz="2000" b="1" i="1" dirty="0"/>
              <a:t>how you are using your data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i="1" dirty="0"/>
              <a:t>if you know how much data you have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CCC9BB-03C8-932D-8770-5344E0231265}"/>
              </a:ext>
            </a:extLst>
          </p:cNvPr>
          <p:cNvSpPr txBox="1"/>
          <p:nvPr/>
        </p:nvSpPr>
        <p:spPr>
          <a:xfrm>
            <a:off x="304800" y="4221631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don’t know how much data you need to store, or if you are constantly needing to add new elements to the data structure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Linked Lists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01A1B8-BFF5-A01E-5076-E76EDA0B1BDC}"/>
              </a:ext>
            </a:extLst>
          </p:cNvPr>
          <p:cNvSpPr txBox="1"/>
          <p:nvPr/>
        </p:nvSpPr>
        <p:spPr>
          <a:xfrm>
            <a:off x="304799" y="5299263"/>
            <a:ext cx="10379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know how much data you need to store, and if you can add all your data at once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Arrays/</a:t>
            </a:r>
            <a:r>
              <a:rPr lang="en-US" sz="2400" b="1" dirty="0" err="1">
                <a:sym typeface="Wingdings" panose="05000000000000000000" pitchFamily="2" charset="2"/>
              </a:rPr>
              <a:t>ArrayLists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63513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45409" y="8477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Structures so far: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EFA0B4-E38F-0592-7581-5C135FA0EF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17" r="2135"/>
          <a:stretch/>
        </p:blipFill>
        <p:spPr>
          <a:xfrm>
            <a:off x="6172200" y="381000"/>
            <a:ext cx="5671252" cy="1527428"/>
          </a:xfrm>
          <a:prstGeom prst="rect">
            <a:avLst/>
          </a:prstGeom>
        </p:spPr>
      </p:pic>
      <p:pic>
        <p:nvPicPr>
          <p:cNvPr id="2050" name="Picture 2" descr="Array Data Structure - GeeksforGeeks">
            <a:extLst>
              <a:ext uri="{FF2B5EF4-FFF2-40B4-BE49-F238E27FC236}">
                <a16:creationId xmlns:a16="http://schemas.microsoft.com/office/drawing/2014/main" id="{5BAF88B3-6622-8E86-289A-7DF1B1518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50130"/>
            <a:ext cx="5719310" cy="1493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FFAB4D-8765-A29D-DA71-D90143F99A35}"/>
              </a:ext>
            </a:extLst>
          </p:cNvPr>
          <p:cNvCxnSpPr>
            <a:cxnSpLocks/>
          </p:cNvCxnSpPr>
          <p:nvPr/>
        </p:nvCxnSpPr>
        <p:spPr>
          <a:xfrm>
            <a:off x="5943600" y="546444"/>
            <a:ext cx="0" cy="2349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95977C-0F9D-1ECA-B00F-83E712DB3042}"/>
              </a:ext>
            </a:extLst>
          </p:cNvPr>
          <p:cNvCxnSpPr>
            <a:cxnSpLocks/>
          </p:cNvCxnSpPr>
          <p:nvPr/>
        </p:nvCxnSpPr>
        <p:spPr>
          <a:xfrm flipH="1">
            <a:off x="94578" y="2895600"/>
            <a:ext cx="1169804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B1D560B-9871-0194-7632-D48DBBDF7EED}"/>
              </a:ext>
            </a:extLst>
          </p:cNvPr>
          <p:cNvSpPr txBox="1"/>
          <p:nvPr/>
        </p:nvSpPr>
        <p:spPr>
          <a:xfrm>
            <a:off x="1431333" y="2180252"/>
            <a:ext cx="3161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ArrayLists</a:t>
            </a:r>
            <a:r>
              <a:rPr lang="en-US" sz="2800" dirty="0"/>
              <a:t> (Arrays)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75EFF-B4BC-5CE2-1EDE-718E45C900E0}"/>
              </a:ext>
            </a:extLst>
          </p:cNvPr>
          <p:cNvSpPr txBox="1"/>
          <p:nvPr/>
        </p:nvSpPr>
        <p:spPr>
          <a:xfrm>
            <a:off x="7864697" y="2216604"/>
            <a:ext cx="20842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Linked Lists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4D9AC-6DD2-3B29-6186-8AA1DAE41210}"/>
              </a:ext>
            </a:extLst>
          </p:cNvPr>
          <p:cNvSpPr txBox="1"/>
          <p:nvPr/>
        </p:nvSpPr>
        <p:spPr>
          <a:xfrm>
            <a:off x="685800" y="3214356"/>
            <a:ext cx="9608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These two data structures are </a:t>
            </a:r>
            <a:r>
              <a:rPr lang="en-US" sz="2000" u="sng" dirty="0"/>
              <a:t>implementations</a:t>
            </a:r>
            <a:r>
              <a:rPr lang="en-US" sz="2000" dirty="0"/>
              <a:t> of a </a:t>
            </a:r>
            <a:r>
              <a:rPr lang="en-US" sz="2000" b="1" dirty="0"/>
              <a:t>List</a:t>
            </a:r>
            <a:r>
              <a:rPr lang="en-US" sz="2000" dirty="0"/>
              <a:t> Abstract Data Type (ADT)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FC3F4A-64FA-7EB0-2F4D-36D4FEA18D6D}"/>
              </a:ext>
            </a:extLst>
          </p:cNvPr>
          <p:cNvSpPr txBox="1"/>
          <p:nvPr/>
        </p:nvSpPr>
        <p:spPr>
          <a:xfrm>
            <a:off x="565439" y="3921317"/>
            <a:ext cx="11061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ADT is a class whose behavior is defined by a set of operations and how a user interacts with it.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A list data type must be able to </a:t>
            </a:r>
            <a:r>
              <a:rPr lang="en-US" sz="2000" b="1" dirty="0"/>
              <a:t>get</a:t>
            </a:r>
            <a:r>
              <a:rPr lang="en-US" sz="2000" dirty="0"/>
              <a:t> an element, </a:t>
            </a:r>
            <a:r>
              <a:rPr lang="en-US" sz="2000" b="1" dirty="0"/>
              <a:t>add</a:t>
            </a:r>
            <a:r>
              <a:rPr lang="en-US" sz="2000" dirty="0"/>
              <a:t> an element, </a:t>
            </a:r>
            <a:r>
              <a:rPr lang="en-US" sz="2000" b="1" dirty="0"/>
              <a:t>remove</a:t>
            </a:r>
            <a:r>
              <a:rPr lang="en-US" sz="2000" dirty="0"/>
              <a:t> an element,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 How they do these operations is up to the subclass (LL and AL)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662BF-C151-BEEA-03A6-4FAFA1F9B55D}"/>
              </a:ext>
            </a:extLst>
          </p:cNvPr>
          <p:cNvSpPr txBox="1"/>
          <p:nvPr/>
        </p:nvSpPr>
        <p:spPr>
          <a:xfrm>
            <a:off x="685800" y="5490692"/>
            <a:ext cx="975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programmers, we use handy methods that were written by other people that allows us to use these 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4117585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new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6302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956" y="1376691"/>
                <a:ext cx="663840" cy="29376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“Black”</a:t>
            </a:r>
          </a:p>
        </p:txBody>
      </p:sp>
    </p:spTree>
    <p:extLst>
      <p:ext uri="{BB962C8B-B14F-4D97-AF65-F5344CB8AC3E}">
        <p14:creationId xmlns:p14="http://schemas.microsoft.com/office/powerpoint/2010/main" val="28112823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“Black”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</p:spTree>
    <p:extLst>
      <p:ext uri="{BB962C8B-B14F-4D97-AF65-F5344CB8AC3E}">
        <p14:creationId xmlns:p14="http://schemas.microsoft.com/office/powerpoint/2010/main" val="2273619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car3 = car1;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“Black”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</p:spTree>
    <p:extLst>
      <p:ext uri="{BB962C8B-B14F-4D97-AF65-F5344CB8AC3E}">
        <p14:creationId xmlns:p14="http://schemas.microsoft.com/office/powerpoint/2010/main" val="3255899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car3 = car1;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“Black”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50DA5B-DF24-84ED-1D70-A866496EF0B3}"/>
              </a:ext>
            </a:extLst>
          </p:cNvPr>
          <p:cNvSpPr txBox="1"/>
          <p:nvPr/>
        </p:nvSpPr>
        <p:spPr>
          <a:xfrm>
            <a:off x="609600" y="2362200"/>
            <a:ext cx="342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new keyword is not used, so a new object is </a:t>
            </a:r>
            <a:r>
              <a:rPr lang="en-US" b="1" dirty="0"/>
              <a:t>not </a:t>
            </a:r>
            <a:r>
              <a:rPr lang="en-US" dirty="0"/>
              <a:t>created. Instead, it will point </a:t>
            </a:r>
            <a:r>
              <a:rPr lang="en-US" dirty="0">
                <a:highlight>
                  <a:srgbClr val="FFFF00"/>
                </a:highlight>
              </a:rPr>
              <a:t>to the same </a:t>
            </a:r>
            <a:r>
              <a:rPr lang="en-US" dirty="0"/>
              <a:t>object that car1 is pointing to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55911-D13B-853B-DC92-DF6DCD9DBBDC}"/>
              </a:ext>
            </a:extLst>
          </p:cNvPr>
          <p:cNvSpPr txBox="1"/>
          <p:nvPr/>
        </p:nvSpPr>
        <p:spPr>
          <a:xfrm>
            <a:off x="7619999" y="2142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14:cNvPr>
              <p14:cNvContentPartPr/>
              <p14:nvPr/>
            </p14:nvContentPartPr>
            <p14:xfrm>
              <a:off x="8313556" y="2017851"/>
              <a:ext cx="767880" cy="32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916" y="2008851"/>
                <a:ext cx="78552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4750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5410200" y="2743200"/>
            <a:ext cx="12538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Lab 7</a:t>
            </a:r>
          </a:p>
        </p:txBody>
      </p:sp>
    </p:spTree>
    <p:extLst>
      <p:ext uri="{BB962C8B-B14F-4D97-AF65-F5344CB8AC3E}">
        <p14:creationId xmlns:p14="http://schemas.microsoft.com/office/powerpoint/2010/main" val="25706410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car3 = car1;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car3.set_color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(“Red”);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</a:t>
            </a:r>
            <a:r>
              <a:rPr lang="en-US" dirty="0">
                <a:highlight>
                  <a:srgbClr val="FFFF00"/>
                </a:highlight>
              </a:rPr>
              <a:t>“Red”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55911-D13B-853B-DC92-DF6DCD9DBBDC}"/>
              </a:ext>
            </a:extLst>
          </p:cNvPr>
          <p:cNvSpPr txBox="1"/>
          <p:nvPr/>
        </p:nvSpPr>
        <p:spPr>
          <a:xfrm>
            <a:off x="7619999" y="2142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14:cNvPr>
              <p14:cNvContentPartPr/>
              <p14:nvPr/>
            </p14:nvContentPartPr>
            <p14:xfrm>
              <a:off x="8313556" y="2017851"/>
              <a:ext cx="767880" cy="32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556" y="2008851"/>
                <a:ext cx="78552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3019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car3 = car1;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car3.set_color(“Red”);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(car1.getColor());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/>
              <a:t>color: “Red”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55911-D13B-853B-DC92-DF6DCD9DBBDC}"/>
              </a:ext>
            </a:extLst>
          </p:cNvPr>
          <p:cNvSpPr txBox="1"/>
          <p:nvPr/>
        </p:nvSpPr>
        <p:spPr>
          <a:xfrm>
            <a:off x="7619999" y="2142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14:cNvPr>
              <p14:cNvContentPartPr/>
              <p14:nvPr/>
            </p14:nvContentPartPr>
            <p14:xfrm>
              <a:off x="8313556" y="2017851"/>
              <a:ext cx="767880" cy="32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556" y="2008851"/>
                <a:ext cx="785520" cy="34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4910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1B196-F1A3-4113-C7E5-74251059590C}"/>
              </a:ext>
            </a:extLst>
          </p:cNvPr>
          <p:cNvSpPr txBox="1"/>
          <p:nvPr/>
        </p:nvSpPr>
        <p:spPr>
          <a:xfrm>
            <a:off x="457200" y="990600"/>
            <a:ext cx="554510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Car car1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Ferrari”,”Black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car2 = </a:t>
            </a:r>
            <a:r>
              <a:rPr lang="en-US" sz="2000" b="1" u="sng" dirty="0"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Car(“</a:t>
            </a:r>
            <a:r>
              <a:rPr lang="en-US" sz="2000" dirty="0" err="1">
                <a:latin typeface="Consolas" panose="020B0609020204030204" pitchFamily="49" charset="0"/>
              </a:rPr>
              <a:t>Toyota”,”Blue</a:t>
            </a:r>
            <a:r>
              <a:rPr lang="en-US" sz="2000" dirty="0">
                <a:latin typeface="Consolas" panose="020B0609020204030204" pitchFamily="49" charset="0"/>
                <a:sym typeface="Wingdings" panose="05000000000000000000" pitchFamily="2" charset="2"/>
              </a:rPr>
              <a:t>”);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Car car3 = car1;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car3.set_color(“Red”);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System.out.println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car1.getColor());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2B973C-601C-7E41-7278-9C19AE244019}"/>
              </a:ext>
            </a:extLst>
          </p:cNvPr>
          <p:cNvSpPr/>
          <p:nvPr/>
        </p:nvSpPr>
        <p:spPr>
          <a:xfrm>
            <a:off x="9105900" y="76200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3C6340-E706-AD8F-8AC1-2854C8B645BE}"/>
              </a:ext>
            </a:extLst>
          </p:cNvPr>
          <p:cNvSpPr txBox="1"/>
          <p:nvPr/>
        </p:nvSpPr>
        <p:spPr>
          <a:xfrm>
            <a:off x="7620000" y="12060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14:cNvPr>
              <p14:cNvContentPartPr/>
              <p14:nvPr/>
            </p14:nvContentPartPr>
            <p14:xfrm>
              <a:off x="8345596" y="1385691"/>
              <a:ext cx="646200" cy="276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E095BD9-77BE-6A6E-6652-9F1C4C1605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36596" y="137670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1CFD220-4752-7765-5CB4-9CB4FD7EA6FF}"/>
              </a:ext>
            </a:extLst>
          </p:cNvPr>
          <p:cNvSpPr txBox="1"/>
          <p:nvPr/>
        </p:nvSpPr>
        <p:spPr>
          <a:xfrm>
            <a:off x="9220200" y="1252210"/>
            <a:ext cx="171553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“Ferrari”</a:t>
            </a:r>
          </a:p>
          <a:p>
            <a:r>
              <a:rPr lang="en-US" dirty="0">
                <a:highlight>
                  <a:srgbClr val="FFFF00"/>
                </a:highlight>
              </a:rPr>
              <a:t>color: “Red</a:t>
            </a:r>
            <a:r>
              <a:rPr lang="en-US" dirty="0"/>
              <a:t>”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2F62ED-36BE-0E4F-3C6C-ADBF7A911692}"/>
              </a:ext>
            </a:extLst>
          </p:cNvPr>
          <p:cNvSpPr/>
          <p:nvPr/>
        </p:nvSpPr>
        <p:spPr>
          <a:xfrm>
            <a:off x="9220200" y="3004810"/>
            <a:ext cx="1905000" cy="1752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91D-9B21-28B4-2116-CBA94855F062}"/>
              </a:ext>
            </a:extLst>
          </p:cNvPr>
          <p:cNvSpPr txBox="1"/>
          <p:nvPr/>
        </p:nvSpPr>
        <p:spPr>
          <a:xfrm>
            <a:off x="7734300" y="3448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14:cNvPr>
              <p14:cNvContentPartPr/>
              <p14:nvPr/>
            </p14:nvContentPartPr>
            <p14:xfrm>
              <a:off x="8459896" y="3628501"/>
              <a:ext cx="646200" cy="2761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D2C82A-AEFF-5F9B-5A38-63CBB7653BC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50896" y="3619513"/>
                <a:ext cx="663840" cy="29373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5E31149-490D-8E7E-93BA-BE728314AF3A}"/>
              </a:ext>
            </a:extLst>
          </p:cNvPr>
          <p:cNvSpPr txBox="1"/>
          <p:nvPr/>
        </p:nvSpPr>
        <p:spPr>
          <a:xfrm>
            <a:off x="9334500" y="3495020"/>
            <a:ext cx="173637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make: “Toyota”</a:t>
            </a:r>
          </a:p>
          <a:p>
            <a:r>
              <a:rPr lang="en-US" dirty="0"/>
              <a:t>color: “Blue”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55911-D13B-853B-DC92-DF6DCD9DBBDC}"/>
              </a:ext>
            </a:extLst>
          </p:cNvPr>
          <p:cNvSpPr txBox="1"/>
          <p:nvPr/>
        </p:nvSpPr>
        <p:spPr>
          <a:xfrm>
            <a:off x="7619999" y="21427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car3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14:cNvPr>
              <p14:cNvContentPartPr/>
              <p14:nvPr/>
            </p14:nvContentPartPr>
            <p14:xfrm>
              <a:off x="8313556" y="2017851"/>
              <a:ext cx="767880" cy="324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D8EEF17-27E0-8CEC-393D-96C006ED79F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04556" y="2008851"/>
                <a:ext cx="785520" cy="34236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D0DB332-E070-1DA0-AF4A-D5242CB8038E}"/>
              </a:ext>
            </a:extLst>
          </p:cNvPr>
          <p:cNvSpPr txBox="1"/>
          <p:nvPr/>
        </p:nvSpPr>
        <p:spPr>
          <a:xfrm>
            <a:off x="2590800" y="4114800"/>
            <a:ext cx="13147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Red</a:t>
            </a:r>
          </a:p>
        </p:txBody>
      </p:sp>
    </p:spTree>
    <p:extLst>
      <p:ext uri="{BB962C8B-B14F-4D97-AF65-F5344CB8AC3E}">
        <p14:creationId xmlns:p14="http://schemas.microsoft.com/office/powerpoint/2010/main" val="8248353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F1B8D9E-F194-2864-D996-88F33E0D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462" y="457200"/>
            <a:ext cx="10125075" cy="52310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647229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28601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F8A777-842E-0515-A7C4-FDCAA22A3AA4}"/>
              </a:ext>
            </a:extLst>
          </p:cNvPr>
          <p:cNvSpPr txBox="1"/>
          <p:nvPr/>
        </p:nvSpPr>
        <p:spPr>
          <a:xfrm>
            <a:off x="990600" y="990600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will no longer be writing our own Linked List class, instead we will now import the Java-provided Linked List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D5F9F-2AB3-4C05-C330-720660C496CC}"/>
              </a:ext>
            </a:extLst>
          </p:cNvPr>
          <p:cNvSpPr txBox="1"/>
          <p:nvPr/>
        </p:nvSpPr>
        <p:spPr>
          <a:xfrm>
            <a:off x="990600" y="2273807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04C31B-266E-EA4E-305D-F77609A3DC15}"/>
              </a:ext>
            </a:extLst>
          </p:cNvPr>
          <p:cNvSpPr txBox="1"/>
          <p:nvPr/>
        </p:nvSpPr>
        <p:spPr>
          <a:xfrm>
            <a:off x="990600" y="3559489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LinkedList&lt;String&gt;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LinkedList&lt;String&gt;();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14:cNvPr>
              <p14:cNvContentPartPr/>
              <p14:nvPr/>
            </p14:nvContentPartPr>
            <p14:xfrm>
              <a:off x="2792982" y="3959194"/>
              <a:ext cx="1194120" cy="2196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35774D-7E90-3069-C3D7-EAF917ADDF0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5342" y="3941554"/>
                <a:ext cx="122976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14:cNvPr>
              <p14:cNvContentPartPr/>
              <p14:nvPr/>
            </p14:nvContentPartPr>
            <p14:xfrm>
              <a:off x="4177182" y="3992674"/>
              <a:ext cx="1002960" cy="237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4C91E78-D25F-BE29-7A19-E28C79F8C2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59182" y="3974674"/>
                <a:ext cx="1038600" cy="273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CDF5E9E-40E8-B7DC-A649-EC68E7FDC0DD}"/>
              </a:ext>
            </a:extLst>
          </p:cNvPr>
          <p:cNvSpPr txBox="1"/>
          <p:nvPr/>
        </p:nvSpPr>
        <p:spPr>
          <a:xfrm>
            <a:off x="1905000" y="428001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type the linked list will be holding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38FC9-43B1-ED7C-A89B-F1C167F4957E}"/>
              </a:ext>
            </a:extLst>
          </p:cNvPr>
          <p:cNvSpPr txBox="1"/>
          <p:nvPr/>
        </p:nvSpPr>
        <p:spPr>
          <a:xfrm>
            <a:off x="4177182" y="4340653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variable for LL</a:t>
            </a:r>
          </a:p>
        </p:txBody>
      </p:sp>
    </p:spTree>
    <p:extLst>
      <p:ext uri="{BB962C8B-B14F-4D97-AF65-F5344CB8AC3E}">
        <p14:creationId xmlns:p14="http://schemas.microsoft.com/office/powerpoint/2010/main" val="29199559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4C262-29B3-3BE4-278E-B0FFB37E429F}"/>
              </a:ext>
            </a:extLst>
          </p:cNvPr>
          <p:cNvSpPr txBox="1"/>
          <p:nvPr/>
        </p:nvSpPr>
        <p:spPr>
          <a:xfrm>
            <a:off x="685800" y="1143000"/>
            <a:ext cx="8147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https://docs.oracle.com/javase/7/docs/api/java/util/LinkedList.html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9BC9E-A9E8-3583-658B-B7DB5BEA2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752600"/>
            <a:ext cx="10896600" cy="10666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279CE3D-AA37-BA2C-60D9-276FD5C98CBB}"/>
              </a:ext>
            </a:extLst>
          </p:cNvPr>
          <p:cNvSpPr txBox="1"/>
          <p:nvPr/>
        </p:nvSpPr>
        <p:spPr>
          <a:xfrm>
            <a:off x="336135" y="3105834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documentation</a:t>
            </a:r>
            <a:r>
              <a:rPr lang="en-US" dirty="0"/>
              <a:t> describe how the LinkedList class was implemented, and all the methods/operations we can do with the Linked List class</a:t>
            </a:r>
          </a:p>
        </p:txBody>
      </p:sp>
      <p:pic>
        <p:nvPicPr>
          <p:cNvPr id="3074" name="Picture 2" descr="Coding without reading the documentation - Memes for Developers - devs.lol">
            <a:extLst>
              <a:ext uri="{FF2B5EF4-FFF2-40B4-BE49-F238E27FC236}">
                <a16:creationId xmlns:a16="http://schemas.microsoft.com/office/drawing/2014/main" id="{10CFEA5C-1E5E-A8A3-E115-53BC5BB6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529140"/>
            <a:ext cx="2861223" cy="28910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1D33AEB-04AC-3F5C-ADA0-1F567BFB8028}"/>
              </a:ext>
            </a:extLst>
          </p:cNvPr>
          <p:cNvSpPr/>
          <p:nvPr/>
        </p:nvSpPr>
        <p:spPr>
          <a:xfrm>
            <a:off x="10896600" y="4679409"/>
            <a:ext cx="173571" cy="5904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FA3E2E6-3D3A-4B43-3C5C-26F68203361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23760"/>
          <a:stretch/>
        </p:blipFill>
        <p:spPr>
          <a:xfrm>
            <a:off x="238375" y="3700468"/>
            <a:ext cx="7448051" cy="27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531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BF54EA-7011-11D0-5C81-0CE7F20BF06F}"/>
              </a:ext>
            </a:extLst>
          </p:cNvPr>
          <p:cNvSpPr txBox="1"/>
          <p:nvPr/>
        </p:nvSpPr>
        <p:spPr>
          <a:xfrm>
            <a:off x="152400" y="152400"/>
            <a:ext cx="2637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Linked List Class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C9E41-2DF5-DE21-EC38-9DB0301D2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030" y="1371600"/>
            <a:ext cx="7623925" cy="451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6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3962400" y="2514600"/>
            <a:ext cx="37818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Class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2477378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7BA9F7-9F79-B367-43FC-601406927EE9}"/>
              </a:ext>
            </a:extLst>
          </p:cNvPr>
          <p:cNvSpPr txBox="1"/>
          <p:nvPr/>
        </p:nvSpPr>
        <p:spPr>
          <a:xfrm>
            <a:off x="304800" y="304800"/>
            <a:ext cx="60198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Class to Register for:</a:t>
            </a:r>
          </a:p>
          <a:p>
            <a:endParaRPr lang="en-US" dirty="0"/>
          </a:p>
          <a:p>
            <a:r>
              <a:rPr lang="en-US" sz="2400" dirty="0"/>
              <a:t>CSCI 232- Data Structures and Algorithms </a:t>
            </a:r>
          </a:p>
          <a:p>
            <a:r>
              <a:rPr lang="en-US" dirty="0"/>
              <a:t>(Offered in Summer 2024 and Fall 2024)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B5DF1-911A-27C8-7B26-A605A5E55959}"/>
              </a:ext>
            </a:extLst>
          </p:cNvPr>
          <p:cNvSpPr txBox="1"/>
          <p:nvPr/>
        </p:nvSpPr>
        <p:spPr>
          <a:xfrm>
            <a:off x="228600" y="2326785"/>
            <a:ext cx="821410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Other classes that may be of interest:</a:t>
            </a:r>
          </a:p>
          <a:p>
            <a:endParaRPr lang="en-US" sz="2400" dirty="0"/>
          </a:p>
          <a:p>
            <a:r>
              <a:rPr lang="en-US" sz="2400" dirty="0"/>
              <a:t>CS 145 – Web Design</a:t>
            </a:r>
          </a:p>
          <a:p>
            <a:r>
              <a:rPr lang="en-US" sz="2400" dirty="0"/>
              <a:t>CSCI 112- Programming in C</a:t>
            </a:r>
          </a:p>
          <a:p>
            <a:endParaRPr lang="en-US" sz="2400" dirty="0"/>
          </a:p>
          <a:p>
            <a:r>
              <a:rPr lang="en-US" sz="2400" dirty="0"/>
              <a:t>CSCI 215 – Social and Ethical issues in Computer Science</a:t>
            </a:r>
          </a:p>
          <a:p>
            <a:r>
              <a:rPr lang="en-US" sz="2400" dirty="0"/>
              <a:t>CSCI 204 – Multimedia Dev Methods (Game Design)</a:t>
            </a:r>
          </a:p>
          <a:p>
            <a:r>
              <a:rPr lang="en-US" sz="2400" dirty="0"/>
              <a:t>CSCI 291- Introduction to Data Science </a:t>
            </a:r>
            <a:r>
              <a:rPr lang="en-US" sz="900" dirty="0"/>
              <a:t>(NEW)</a:t>
            </a:r>
          </a:p>
          <a:p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E3B71F-6E57-C953-A6A8-EDCC129B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228600"/>
            <a:ext cx="3688969" cy="358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9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E7A71-84BA-C073-EB47-BBD21B9EDDBA}"/>
              </a:ext>
            </a:extLst>
          </p:cNvPr>
          <p:cNvSpPr txBox="1"/>
          <p:nvPr/>
        </p:nvSpPr>
        <p:spPr>
          <a:xfrm>
            <a:off x="152400" y="152400"/>
            <a:ext cx="3292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Resources Available to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E087F6-BF64-A0C3-CB9E-B2D635CB23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5334211" cy="41990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F2ACB-D753-FE97-7B4B-0A01FCCCF1E7}"/>
              </a:ext>
            </a:extLst>
          </p:cNvPr>
          <p:cNvSpPr txBox="1"/>
          <p:nvPr/>
        </p:nvSpPr>
        <p:spPr>
          <a:xfrm>
            <a:off x="838200" y="513825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Tutoring Center: Barnard Hall 259</a:t>
            </a:r>
          </a:p>
        </p:txBody>
      </p:sp>
      <p:pic>
        <p:nvPicPr>
          <p:cNvPr id="1026" name="Picture 2" descr="MSU students are Smarty Cats! | Montana State University - Admissions">
            <a:extLst>
              <a:ext uri="{FF2B5EF4-FFF2-40B4-BE49-F238E27FC236}">
                <a16:creationId xmlns:a16="http://schemas.microsoft.com/office/drawing/2014/main" id="{411DA749-BF54-B9A1-86C5-3F4F186BE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58102"/>
            <a:ext cx="1828800" cy="156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86744B-D5F2-E84E-BF27-81D5316E4343}"/>
              </a:ext>
            </a:extLst>
          </p:cNvPr>
          <p:cNvSpPr txBox="1"/>
          <p:nvPr/>
        </p:nvSpPr>
        <p:spPr>
          <a:xfrm>
            <a:off x="9449530" y="1681040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Smarty Cats Tutoring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F12D7C-2701-F229-8F21-2211F92C7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2223" y="1600200"/>
            <a:ext cx="3124200" cy="23626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C16FF-5E03-9228-0A6D-347A81523095}"/>
              </a:ext>
            </a:extLst>
          </p:cNvPr>
          <p:cNvSpPr txBox="1"/>
          <p:nvPr/>
        </p:nvSpPr>
        <p:spPr>
          <a:xfrm>
            <a:off x="6133310" y="3970210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 Office Hours and Email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7732BC-9B80-AECB-42E9-A3601D7960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12443" y="5515435"/>
            <a:ext cx="5243714" cy="7725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A8A161-9CB5-C39E-E184-403F41F4D3B0}"/>
              </a:ext>
            </a:extLst>
          </p:cNvPr>
          <p:cNvSpPr txBox="1"/>
          <p:nvPr/>
        </p:nvSpPr>
        <p:spPr>
          <a:xfrm>
            <a:off x="10365750" y="5463818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email, Discord, office hours</a:t>
            </a:r>
          </a:p>
        </p:txBody>
      </p:sp>
    </p:spTree>
    <p:extLst>
      <p:ext uri="{BB962C8B-B14F-4D97-AF65-F5344CB8AC3E}">
        <p14:creationId xmlns:p14="http://schemas.microsoft.com/office/powerpoint/2010/main" val="2418761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</p:spTree>
    <p:extLst>
      <p:ext uri="{BB962C8B-B14F-4D97-AF65-F5344CB8AC3E}">
        <p14:creationId xmlns:p14="http://schemas.microsoft.com/office/powerpoint/2010/main" val="339485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62DFD3-7D3D-B080-236D-D5DD9FEF3FF2}"/>
              </a:ext>
            </a:extLst>
          </p:cNvPr>
          <p:cNvSpPr txBox="1"/>
          <p:nvPr/>
        </p:nvSpPr>
        <p:spPr>
          <a:xfrm>
            <a:off x="914400" y="3623665"/>
            <a:ext cx="9601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very powerful computer and a very weak computer running the same algorithm will both execute the same number of operations (the speed at which they execute these operations will be different)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CA61C-4BAF-477F-6C65-AA627067E665}"/>
              </a:ext>
            </a:extLst>
          </p:cNvPr>
          <p:cNvSpPr txBox="1"/>
          <p:nvPr/>
        </p:nvSpPr>
        <p:spPr>
          <a:xfrm>
            <a:off x="610060" y="4798030"/>
            <a:ext cx="103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Takeaway</a:t>
            </a:r>
            <a:r>
              <a:rPr lang="en-US" dirty="0"/>
              <a:t>: the asymptotic running time (the big-o running time) will be the same for each computer</a:t>
            </a:r>
          </a:p>
        </p:txBody>
      </p:sp>
    </p:spTree>
    <p:extLst>
      <p:ext uri="{BB962C8B-B14F-4D97-AF65-F5344CB8AC3E}">
        <p14:creationId xmlns:p14="http://schemas.microsoft.com/office/powerpoint/2010/main" val="199712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97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Big-O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CB95F7-27DC-7495-7453-CE6758184B25}"/>
              </a:ext>
            </a:extLst>
          </p:cNvPr>
          <p:cNvSpPr txBox="1"/>
          <p:nvPr/>
        </p:nvSpPr>
        <p:spPr>
          <a:xfrm>
            <a:off x="445236" y="914400"/>
            <a:ext cx="9906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Big-O notation is a way to describe the running-time/time complexity of an algorithm regarding the number of operations that are executed in the algorithm (in relation to some input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8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63FA1-E0DC-8356-AC77-1F190E8DD78A}"/>
              </a:ext>
            </a:extLst>
          </p:cNvPr>
          <p:cNvSpPr txBox="1"/>
          <p:nvPr/>
        </p:nvSpPr>
        <p:spPr>
          <a:xfrm>
            <a:off x="401172" y="2645152"/>
            <a:ext cx="11389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Focus on worst-case scenario, and how the algorithm scales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gets really big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7669E9-5B5A-1CA3-2009-930B39CC7BC1}"/>
              </a:ext>
            </a:extLst>
          </p:cNvPr>
          <p:cNvSpPr txBox="1"/>
          <p:nvPr/>
        </p:nvSpPr>
        <p:spPr>
          <a:xfrm>
            <a:off x="407136" y="3860151"/>
            <a:ext cx="9982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total running time of an algorithm, we calculate the running-time of each operation in the algorithm and then add everything together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Big-O, we can drop non-dominant factors and multiplicative constants (coefficients)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80D58-0FB1-CDC0-C7FD-8D163B801F82}"/>
              </a:ext>
            </a:extLst>
          </p:cNvPr>
          <p:cNvSpPr txBox="1"/>
          <p:nvPr/>
        </p:nvSpPr>
        <p:spPr>
          <a:xfrm>
            <a:off x="914400" y="5671279"/>
            <a:ext cx="7473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O(n) + O(n) + O(n): Total running time = O(3n)    </a:t>
            </a:r>
            <a:r>
              <a:rPr lang="en-US" sz="2400" b="1" dirty="0">
                <a:solidFill>
                  <a:srgbClr val="FF0000"/>
                </a:solidFill>
              </a:rPr>
              <a:t>O(n)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14:cNvPr>
              <p14:cNvContentPartPr/>
              <p14:nvPr/>
            </p14:nvContentPartPr>
            <p14:xfrm>
              <a:off x="10561422" y="1090430"/>
              <a:ext cx="180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E5FD5E8-3980-23B8-0728-9DAD6E4FCD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2782" y="1081430"/>
                <a:ext cx="1944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3587CD-A5A3-DE4F-CD5B-558B55A99F5E}"/>
              </a:ext>
            </a:extLst>
          </p:cNvPr>
          <p:cNvSpPr txBox="1"/>
          <p:nvPr/>
        </p:nvSpPr>
        <p:spPr>
          <a:xfrm>
            <a:off x="7239000" y="5719190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∈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B0742-E513-150F-1221-5ED83180787B}"/>
              </a:ext>
            </a:extLst>
          </p:cNvPr>
          <p:cNvSpPr txBox="1"/>
          <p:nvPr/>
        </p:nvSpPr>
        <p:spPr>
          <a:xfrm>
            <a:off x="8458200" y="5719190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Where n is ________</a:t>
            </a:r>
          </a:p>
        </p:txBody>
      </p:sp>
    </p:spTree>
    <p:extLst>
      <p:ext uri="{BB962C8B-B14F-4D97-AF65-F5344CB8AC3E}">
        <p14:creationId xmlns:p14="http://schemas.microsoft.com/office/powerpoint/2010/main" val="1062909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</TotalTime>
  <Words>1751</Words>
  <Application>Microsoft Office PowerPoint</Application>
  <PresentationFormat>Widescreen</PresentationFormat>
  <Paragraphs>275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52</cp:revision>
  <dcterms:created xsi:type="dcterms:W3CDTF">2022-08-21T16:55:59Z</dcterms:created>
  <dcterms:modified xsi:type="dcterms:W3CDTF">2024-03-18T20:47:21Z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