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370" r:id="rId3"/>
    <p:sldId id="371" r:id="rId4"/>
    <p:sldId id="372" r:id="rId5"/>
    <p:sldId id="373" r:id="rId6"/>
    <p:sldId id="374" r:id="rId7"/>
    <p:sldId id="375" r:id="rId8"/>
    <p:sldId id="378" r:id="rId9"/>
    <p:sldId id="379" r:id="rId10"/>
    <p:sldId id="380" r:id="rId11"/>
    <p:sldId id="381" r:id="rId12"/>
    <p:sldId id="382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1" r:id="rId22"/>
    <p:sldId id="392" r:id="rId23"/>
    <p:sldId id="393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2" r:id="rId33"/>
    <p:sldId id="403" r:id="rId34"/>
    <p:sldId id="404" r:id="rId35"/>
    <p:sldId id="405" r:id="rId36"/>
    <p:sldId id="406" r:id="rId3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5FB"/>
    <a:srgbClr val="FFFFFF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5" autoAdjust="0"/>
    <p:restoredTop sz="94660"/>
  </p:normalViewPr>
  <p:slideViewPr>
    <p:cSldViewPr>
      <p:cViewPr varScale="1">
        <p:scale>
          <a:sx n="159" d="100"/>
          <a:sy n="159" d="100"/>
        </p:scale>
        <p:origin x="108" y="2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0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24575,'8'0'0,"6"0"0,10 0 0,4 0 0,1 0 0,-4 0-8191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1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24575,'0'4'0,"4"2"0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2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24575,'0'4'0,"4"1"0,5 4 0,5 0 0,1 3 0,-3-1-8191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2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24575,'4'0'0,"1"4"0,0 5 0,3 9 0,1 5 0,1-1 0,1 0 0,1 0 0,3-4 0,-1-1 0,0 1 0,3 1 0,-1 1 0,-5 2 0,-3-4-8191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2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24575,'0'5'0,"4"0"0,1 4 0,0 4 0,3 5 0,4 2 0,1-2-8191</inkml:trace>
  <inkml:trace contextRef="#ctx0" brushRef="#br0" timeOffset="1">139 211 24575,'0'4'0,"0"5"0,0 5 0,0 4 0,0 4 0,0 1 0,4-3 0,2-5-8191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3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24575,'0'8'0,"0"6"0,0 6 0,4 2 0,1 2 0,-1 1 0,0 0 0,-1-5-8191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3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24575,'0'8'0,"4"11"0,1 10 0,4 3 0,1 1 0,1 3 0,5 3 0,-2-1 0,5 1 0,-1 1 0,1-6 0,-3-8-8191</inkml:trace>
  <inkml:trace contextRef="#ctx0" brushRef="#br0" timeOffset="1">165 397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6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640 674 24575,'16'-18'0,"0"-1"0,-2 0 0,0-1 0,14-28 0,-3 5 0,-20 33 0,0 0 0,0 0 0,-1 0 0,-1 0 0,0-1 0,0 1 0,-1-1 0,0 0 0,-1-12 0,1-18 0,-6-46 0,0 12 0,3 54 0,1 1 0,1-1 0,1 1 0,1-1 0,0 1 0,12-35 0,-8 45 0,-1 17 0,0 18 0,1 53 0,-4-1 0,-9 106 0,-5-111 0,-1 13 0,12-60 0,1-17 0,-1 0 0,0 0 0,-1-1 0,1 1 0,-2 0 0,1 0 0,-3 7 0,2-12 0,1-1 0,0 0 0,-1 0 0,1 0 0,-1 0 0,0 0 0,0 0 0,0 0 0,0 0 0,0-1 0,0 1 0,0-1 0,0 1 0,-1-1 0,1 0 0,0 0 0,-1 0 0,1 0 0,-1-1 0,1 1 0,-1-1 0,0 1 0,1-1 0,-1 0 0,-4 0 0,-7 0 0,-1-1 0,0 0 0,1-1 0,-1 0 0,1-1 0,-23-8 0,-85-41 0,17 7 0,-253-79 0,332 112 0,26 12 0,0 0 0,0 0 0,0 0 0,0 0 0,0 0 0,0 0 0,1 1 0,-1-1 0,0 0 0,0 0 0,0 0 0,0 0 0,0 0 0,0 0 0,1 0 0,-1 0 0,0 0 0,0 0 0,0 0 0,0 0 0,0 0 0,0 0 0,1 0 0,-1 0 0,0 0 0,0 0 0,0 0 0,0-1 0,0 1 0,0 0 0,0 0 0,1 0 0,-1 0 0,0 0 0,0 0 0,0 0 0,0 0 0,0 0 0,0 0 0,0-1 0,0 1 0,0 0 0,0 0 0,0 0 0,0 0 0,1 0 0,-1 0 0,0 0 0,0-1 0,0 1 0,0 0 0,0 0 0,0 0 0,0 0 0,0 0 0,0 0 0,0-1 0,0 1 0,0 0 0,0 0 0,-1 0 0,1 0 0,0 0 0,0-1 0,48 9 0,-46-8 0,31 6 0,0 2 0,-1 1 0,-1 1 0,1 2 0,48 25 0,-7 11 0,-44-29 0,0 0 0,55 24 0,-55-30 0,-15-6 0,0-1 0,1 0 0,0 0 0,0-2 0,0 0 0,0-1 0,30 3 0,-42-7 0,-1 1 0,0-1 0,1 1 0,-1-1 0,0 0 0,0 0 0,0 0 0,1 0 0,-1 0 0,0 0 0,0-1 0,0 1 0,-1-1 0,1 1 0,0-1 0,0 0 0,-1 0 0,1 0 0,-1 0 0,0 0 0,0 0 0,0 0 0,1 0 0,-2 0 0,1 0 0,0-1 0,0 1 0,-1 0 0,0-1 0,1 1 0,-1-3 0,2-11 0,-1-1 0,-1 1 0,-2-25 0,1 24 0,0-24 0,1 1 0,2-1 0,2 1 0,14-62 0,-2 21-1365,-13 58-5461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3:41.5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0 131 24575,'0'-4'0,"4"-5"0,5-9 0,6-5 0,3-3 0,-1-1 0,-3 4-8191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3:41.9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1 222 24575,'3'-4'0,"11"-9"0,5-3 0,8-2 0,4-2 0,-1 2 0,0-3 0,-2 1 0,-1 1 0,-2-2 0,-1 1 0,0 2 0,-5 5-8191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3:42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63 24575,'4'0'0,"5"-4"0,10-5 0,5-2 0,2 2 0,1 3 0,0-3 0,-1 1 0,-5 1-8191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08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24575,'4'0'0,"13"0"0,16 4 0,6 1 0,1 0 0,-7-1-8191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3:42.6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0 103 24575,'8'-4'0,"15"-6"0,11 0 0,7-3 0,6-4 0,-2 2 0,-5 4 0,-8-2 0,-7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3:44.5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846 285 24575,'-1'-1'0,"-1"-1"0,0 1 0,1-1 0,-1 1 0,0 0 0,0-1 0,1 1 0,-1 0 0,0 0 0,0 1 0,0-1 0,0 0 0,0 0 0,-1 1 0,-1-1 0,-1 0 0,-212-60 0,-29-8 0,186 48 0,-205-75 0,244 83 0,22 12 0,-1 1 0,0 0 0,0-1 0,0 1 0,0 0 0,0-1 0,1 1 0,-1 0 0,0 0 0,0-1 0,0 1 0,1 0 0,-1 0 0,0-1 0,0 1 0,1 0 0,-1 0 0,0 0 0,0 0 0,1-1 0,-1 1 0,0 0 0,1 0 0,-1 0 0,0 0 0,1 0 0,-1 0 0,0 0 0,1 0 0,-1 0 0,0 0 0,1 0 0,-1 0 0,0 0 0,1 0 0,47 1 0,44 14 0,-1 4 0,104 36 0,-50-13 0,-108-33 0,60 19 0,-91-26 0,0 1 0,0-1 0,-1 1 0,1 0 0,-1 1 0,0-1 0,0 1 0,0 0 0,0 0 0,-1 0 0,1 1 0,4 7 0,-7-10 0,-1 0 0,0 0 0,-1 1 0,1-1 0,0 0 0,-1 0 0,1 1 0,-1-1 0,1 0 0,-1 1 0,0-1 0,0 1 0,0-1 0,-1 0 0,1 1 0,0-1 0,-1 0 0,0 1 0,1-1 0,-1 0 0,0 0 0,0 0 0,0 0 0,0 0 0,-1 0 0,-2 4 0,-4 4 0,-1 0 0,-1-1 0,-18 16 0,2-3 0,11-7-102,-6 4-109,1 1 1,0 1-1,2 0 1,1 2-1,-24 40 1,29-38-6616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13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17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6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6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9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9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13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17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09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6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6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9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9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13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17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6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6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9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9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09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24575,'5'0'0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13.42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17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6.1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6.16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9.27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115 1 24575,'0'45'0,"0"40"0,10 87 0,-9-163 0,1-1 0,-1-1 0,0 1 0,0 0 0,-1-1 0,0 1 0,0 0 0,-1-1 0,-3 15 0,3-21 0,1-1 0,-1 0 0,0 0 0,1 0 0,-1 1 0,1-1 0,-1 0 0,0 0 0,1 0 0,-1 0 0,0 0 0,1 0 0,-1 0 0,1 0 0,-1 0 0,0-1 0,1 1 0,-1 0 0,0 0 0,1 0 0,-1-1 0,1 1 0,-1 0 0,1-1 0,-1 1 0,1-1 0,-1 1 0,1 0 0,-1-1 0,1 1 0,0-1 0,-1 1 0,1-1 0,0 1 0,-1-1 0,1 0 0,-24-26 0,21 23 0,-5-6 0,1-1 0,0 0 0,1 0 0,-5-12 0,6 12 0,0 0 0,-1 1 0,0 0 0,-11-13 0,30 39 0,-1 1 0,16 29 0,-19-29 0,2-1 0,-1 0 0,21 23 0,-29-37 0,0-1 0,0 0 0,-1 0 0,1 0 0,0 0 0,0 0 0,1 0 0,-1-1 0,0 1 0,0-1 0,0 1 0,0-1 0,1 0 0,-1 0 0,0 0 0,0 0 0,0 0 0,1 0 0,-1 0 0,0-1 0,0 1 0,0-1 0,0 0 0,0 0 0,0 0 0,0 0 0,0 0 0,0 0 0,0 0 0,0-1 0,-1 1 0,4-3 0,9-8 0,-1 1 0,24-28 0,-28 29 0,8-15-1365,-12 19-5461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04:13:29.2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178 459 24575,'-2'-134'0,"5"-140"0,-4 273 0,1 0 0,0 1 0,0-1 0,0 0 0,0 0 0,0 0 0,0 0 0,0 1 0,1-1 0,-1 0 0,0 0 0,0 0 0,1 0 0,-1 1 0,0-1 0,1 0 0,-1 1 0,1-1 0,-1 0 0,1 0 0,-1 1 0,1-1 0,-1 1 0,1-1 0,0 1 0,-1-1 0,1 1 0,0-1 0,-1 1 0,1-1 0,0 1 0,0 0 0,0 0 0,-1-1 0,2 1 0,0 0 0,1 1 0,-1-1 0,0 1 0,0 0 0,1 0 0,-1 0 0,0 0 0,0 0 0,0 1 0,0-1 0,0 0 0,2 3 0,8 7 0,-1 0 0,17 22 0,34 50 0,-100-137 0,27 37 0,0 1 0,-1 0 0,0 0 0,-2 1 0,-28-26 0,40 40 0,0 0 0,-1 1 0,1-1 0,0 0 0,0 1 0,-1-1 0,1 1 0,0 0 0,-1 0 0,1 0 0,0 0 0,-1 0 0,1 0 0,0 0 0,-1 1 0,1 0 0,0-1 0,0 1 0,0 0 0,-1 0 0,1 0 0,0 0 0,0 0 0,-3 3 0,-53 43 0,42-32 0,-1-1-68,-25 25-1229,37-33-5529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0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24575,'4'0'0,"5"0"0,9 0 0,5 0 0,4 0 0,4 0 0,5 0 0,0 0 0,3 0 0,-7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24575,'4'0'0,"9"0"0,11 0 0,4 0 0,-2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0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24575,'4'0'0,"5"0"0,5 0 0,4 0 0,3 0 0,2 0 0,1 0 0,1 0 0,-1 0 0,0 0 0,0 0 0,0 0 0,3 0 0,2 0 0,-5 0-8191</inkml:trace>
  <inkml:trace contextRef="#ctx0" brushRef="#br0" timeOffset="1">537 0 24575,'4'0'0,"5"0"0,5 0 0,4 0 0,4 0 0,-3 0-8191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1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24575,'4'0'0,"5"0"0,5 0 0,4 0 0,4 0 0,-3 0-8191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6:50:11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24575,'4'0'0,"5"0"0,5 0 0,8 0 0,5 0 0,1 0 0,-4 0-8191</inkml:trace>
  <inkml:trace contextRef="#ctx0" brushRef="#br0" timeOffset="1">327 1 24575,'4'0'0,"17"0"0,9 0 0,-1 0-8191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3/20/2024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customXml" Target="../ink/ink22.xml"/><Relationship Id="rId7" Type="http://schemas.openxmlformats.org/officeDocument/2006/relationships/customXml" Target="../ink/ink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customXml" Target="../ink/ink23.xml"/><Relationship Id="rId10" Type="http://schemas.openxmlformats.org/officeDocument/2006/relationships/customXml" Target="../ink/ink27.xml"/><Relationship Id="rId4" Type="http://schemas.openxmlformats.org/officeDocument/2006/relationships/image" Target="../media/image50.png"/><Relationship Id="rId9" Type="http://schemas.openxmlformats.org/officeDocument/2006/relationships/customXml" Target="../ink/ink2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3" Type="http://schemas.openxmlformats.org/officeDocument/2006/relationships/customXml" Target="../ink/ink28.xml"/><Relationship Id="rId7" Type="http://schemas.openxmlformats.org/officeDocument/2006/relationships/customXml" Target="../ink/ink3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customXml" Target="../ink/ink29.xml"/><Relationship Id="rId10" Type="http://schemas.openxmlformats.org/officeDocument/2006/relationships/customXml" Target="../ink/ink33.xml"/><Relationship Id="rId4" Type="http://schemas.openxmlformats.org/officeDocument/2006/relationships/image" Target="../media/image50.png"/><Relationship Id="rId9" Type="http://schemas.openxmlformats.org/officeDocument/2006/relationships/customXml" Target="../ink/ink3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customXml" Target="../ink/ink35.xml"/><Relationship Id="rId10" Type="http://schemas.openxmlformats.org/officeDocument/2006/relationships/customXml" Target="../ink/ink39.xml"/><Relationship Id="rId4" Type="http://schemas.openxmlformats.org/officeDocument/2006/relationships/image" Target="../media/image50.png"/><Relationship Id="rId9" Type="http://schemas.openxmlformats.org/officeDocument/2006/relationships/customXml" Target="../ink/ink3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3.xml"/><Relationship Id="rId3" Type="http://schemas.openxmlformats.org/officeDocument/2006/relationships/customXml" Target="../ink/ink40.xml"/><Relationship Id="rId7" Type="http://schemas.openxmlformats.org/officeDocument/2006/relationships/customXml" Target="../ink/ink4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customXml" Target="../ink/ink41.xml"/><Relationship Id="rId10" Type="http://schemas.openxmlformats.org/officeDocument/2006/relationships/customXml" Target="../ink/ink45.xml"/><Relationship Id="rId4" Type="http://schemas.openxmlformats.org/officeDocument/2006/relationships/image" Target="../media/image50.png"/><Relationship Id="rId9" Type="http://schemas.openxmlformats.org/officeDocument/2006/relationships/customXml" Target="../ink/ink4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70.png"/><Relationship Id="rId18" Type="http://schemas.openxmlformats.org/officeDocument/2006/relationships/image" Target="../media/image19.png"/><Relationship Id="rId26" Type="http://schemas.openxmlformats.org/officeDocument/2006/relationships/customXml" Target="../ink/ink14.xml"/><Relationship Id="rId3" Type="http://schemas.openxmlformats.org/officeDocument/2006/relationships/customXml" Target="../ink/ink1.xml"/><Relationship Id="rId21" Type="http://schemas.openxmlformats.org/officeDocument/2006/relationships/image" Target="../media/image200.png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5" Type="http://schemas.openxmlformats.org/officeDocument/2006/relationships/image" Target="../media/image22.png"/><Relationship Id="rId2" Type="http://schemas.openxmlformats.org/officeDocument/2006/relationships/image" Target="../media/image1.png"/><Relationship Id="rId16" Type="http://schemas.openxmlformats.org/officeDocument/2006/relationships/customXml" Target="../ink/ink8.xml"/><Relationship Id="rId20" Type="http://schemas.openxmlformats.org/officeDocument/2006/relationships/customXml" Target="../ink/ink11.xml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60.png"/><Relationship Id="rId24" Type="http://schemas.openxmlformats.org/officeDocument/2006/relationships/customXml" Target="../ink/ink13.xml"/><Relationship Id="rId5" Type="http://schemas.openxmlformats.org/officeDocument/2006/relationships/customXml" Target="../ink/ink2.xml"/><Relationship Id="rId15" Type="http://schemas.openxmlformats.org/officeDocument/2006/relationships/image" Target="../media/image180.png"/><Relationship Id="rId23" Type="http://schemas.openxmlformats.org/officeDocument/2006/relationships/image" Target="../media/image210.png"/><Relationship Id="rId28" Type="http://schemas.openxmlformats.org/officeDocument/2006/relationships/customXml" Target="../ink/ink15.xml"/><Relationship Id="rId10" Type="http://schemas.openxmlformats.org/officeDocument/2006/relationships/customXml" Target="../ink/ink5.xml"/><Relationship Id="rId19" Type="http://schemas.openxmlformats.org/officeDocument/2006/relationships/customXml" Target="../ink/ink10.xml"/><Relationship Id="rId31" Type="http://schemas.openxmlformats.org/officeDocument/2006/relationships/image" Target="../media/image25.png"/><Relationship Id="rId4" Type="http://schemas.openxmlformats.org/officeDocument/2006/relationships/image" Target="../media/image140.png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customXml" Target="../ink/ink12.xml"/><Relationship Id="rId27" Type="http://schemas.openxmlformats.org/officeDocument/2006/relationships/image" Target="../media/image23.png"/><Relationship Id="rId30" Type="http://schemas.openxmlformats.org/officeDocument/2006/relationships/customXml" Target="../ink/ink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12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customXml" Target="../ink/ink21.xml"/><Relationship Id="rId5" Type="http://schemas.openxmlformats.org/officeDocument/2006/relationships/customXml" Target="../ink/ink18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2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Stacks (Array Representation)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57AC24-1827-3179-1956-F21DDF3BB683}"/>
              </a:ext>
            </a:extLst>
          </p:cNvPr>
          <p:cNvCxnSpPr>
            <a:cxnSpLocks/>
          </p:cNvCxnSpPr>
          <p:nvPr/>
        </p:nvCxnSpPr>
        <p:spPr>
          <a:xfrm>
            <a:off x="2743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123966-7977-7BC3-E169-A350502C3686}"/>
              </a:ext>
            </a:extLst>
          </p:cNvPr>
          <p:cNvCxnSpPr>
            <a:cxnSpLocks/>
          </p:cNvCxnSpPr>
          <p:nvPr/>
        </p:nvCxnSpPr>
        <p:spPr>
          <a:xfrm>
            <a:off x="4267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5EC9B-8B20-568D-0640-295646A5D835}"/>
              </a:ext>
            </a:extLst>
          </p:cNvPr>
          <p:cNvCxnSpPr>
            <a:cxnSpLocks/>
          </p:cNvCxnSpPr>
          <p:nvPr/>
        </p:nvCxnSpPr>
        <p:spPr>
          <a:xfrm flipH="1">
            <a:off x="2667000" y="441960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2F106-6DE8-28B4-2D86-F4C1F346E768}"/>
              </a:ext>
            </a:extLst>
          </p:cNvPr>
          <p:cNvSpPr/>
          <p:nvPr/>
        </p:nvSpPr>
        <p:spPr>
          <a:xfrm>
            <a:off x="2857500" y="378009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5A16-2477-E685-87A1-42544ADC0387}"/>
              </a:ext>
            </a:extLst>
          </p:cNvPr>
          <p:cNvSpPr/>
          <p:nvPr/>
        </p:nvSpPr>
        <p:spPr>
          <a:xfrm>
            <a:off x="2857500" y="31163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F42F5-B9C1-BDAB-AD8E-8FB20CFC2F71}"/>
              </a:ext>
            </a:extLst>
          </p:cNvPr>
          <p:cNvSpPr/>
          <p:nvPr/>
        </p:nvSpPr>
        <p:spPr>
          <a:xfrm>
            <a:off x="2857500" y="24278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2318434-BC2B-CC6E-E61F-C33C40A39A54}"/>
              </a:ext>
            </a:extLst>
          </p:cNvPr>
          <p:cNvSpPr/>
          <p:nvPr/>
        </p:nvSpPr>
        <p:spPr>
          <a:xfrm>
            <a:off x="1790711" y="175432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8878-18B5-D865-AEAD-EC064C37D3FB}"/>
              </a:ext>
            </a:extLst>
          </p:cNvPr>
          <p:cNvSpPr txBox="1"/>
          <p:nvPr/>
        </p:nvSpPr>
        <p:spPr>
          <a:xfrm>
            <a:off x="81170" y="311636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EFA6D-8A14-9DD0-497C-BD1A172EEA5F}"/>
              </a:ext>
            </a:extLst>
          </p:cNvPr>
          <p:cNvCxnSpPr>
            <a:cxnSpLocks/>
          </p:cNvCxnSpPr>
          <p:nvPr/>
        </p:nvCxnSpPr>
        <p:spPr>
          <a:xfrm flipH="1">
            <a:off x="4381501" y="175432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E8D674-1CFF-AA9D-59CE-24413366D119}"/>
              </a:ext>
            </a:extLst>
          </p:cNvPr>
          <p:cNvSpPr txBox="1"/>
          <p:nvPr/>
        </p:nvSpPr>
        <p:spPr>
          <a:xfrm>
            <a:off x="5067301" y="144611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51854-9E55-C6A6-23B8-3C4815825AE6}"/>
              </a:ext>
            </a:extLst>
          </p:cNvPr>
          <p:cNvSpPr/>
          <p:nvPr/>
        </p:nvSpPr>
        <p:spPr>
          <a:xfrm>
            <a:off x="2857500" y="175432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273CC-D747-67E9-8D03-BC3F03F8F386}"/>
              </a:ext>
            </a:extLst>
          </p:cNvPr>
          <p:cNvSpPr txBox="1"/>
          <p:nvPr/>
        </p:nvSpPr>
        <p:spPr>
          <a:xfrm>
            <a:off x="7429500" y="1539480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stack data structure needs to keep track of a few things</a:t>
            </a:r>
          </a:p>
          <a:p>
            <a:r>
              <a:rPr lang="en-US" sz="2400" dirty="0"/>
              <a:t>1. Something to hold our stack elements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86539-4F48-9407-12AC-7AD320C80D46}"/>
              </a:ext>
            </a:extLst>
          </p:cNvPr>
          <p:cNvSpPr txBox="1"/>
          <p:nvPr/>
        </p:nvSpPr>
        <p:spPr>
          <a:xfrm>
            <a:off x="4876800" y="353423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 few options: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9126B9-78D8-C349-476A-30D5E98AA861}"/>
              </a:ext>
            </a:extLst>
          </p:cNvPr>
          <p:cNvCxnSpPr>
            <a:cxnSpLocks/>
          </p:cNvCxnSpPr>
          <p:nvPr/>
        </p:nvCxnSpPr>
        <p:spPr>
          <a:xfrm>
            <a:off x="49571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3D2D87-75BA-682E-44E5-D0F0ABC93CBE}"/>
              </a:ext>
            </a:extLst>
          </p:cNvPr>
          <p:cNvCxnSpPr>
            <a:cxnSpLocks/>
          </p:cNvCxnSpPr>
          <p:nvPr/>
        </p:nvCxnSpPr>
        <p:spPr>
          <a:xfrm>
            <a:off x="64049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CB9284-F2FF-5243-7680-A325218C3382}"/>
              </a:ext>
            </a:extLst>
          </p:cNvPr>
          <p:cNvCxnSpPr>
            <a:cxnSpLocks/>
          </p:cNvCxnSpPr>
          <p:nvPr/>
        </p:nvCxnSpPr>
        <p:spPr>
          <a:xfrm flipH="1">
            <a:off x="4957143" y="6248400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D2669BDF-5E03-8A56-152A-FB2CB0538DAF}"/>
              </a:ext>
            </a:extLst>
          </p:cNvPr>
          <p:cNvGraphicFramePr>
            <a:graphicFrameLocks noGrp="1"/>
          </p:cNvGraphicFramePr>
          <p:nvPr/>
        </p:nvGraphicFramePr>
        <p:xfrm>
          <a:off x="5128593" y="4644107"/>
          <a:ext cx="11049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497531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Spencer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259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Cosmo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7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40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07557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565F53E-06D7-03AD-83DA-A0AB5FDE5548}"/>
              </a:ext>
            </a:extLst>
          </p:cNvPr>
          <p:cNvSpPr txBox="1"/>
          <p:nvPr/>
        </p:nvSpPr>
        <p:spPr>
          <a:xfrm>
            <a:off x="6590859" y="4368049"/>
            <a:ext cx="1861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Array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ArrayList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6978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57AC24-1827-3179-1956-F21DDF3BB683}"/>
              </a:ext>
            </a:extLst>
          </p:cNvPr>
          <p:cNvCxnSpPr>
            <a:cxnSpLocks/>
          </p:cNvCxnSpPr>
          <p:nvPr/>
        </p:nvCxnSpPr>
        <p:spPr>
          <a:xfrm>
            <a:off x="2743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123966-7977-7BC3-E169-A350502C3686}"/>
              </a:ext>
            </a:extLst>
          </p:cNvPr>
          <p:cNvCxnSpPr>
            <a:cxnSpLocks/>
          </p:cNvCxnSpPr>
          <p:nvPr/>
        </p:nvCxnSpPr>
        <p:spPr>
          <a:xfrm>
            <a:off x="4267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5EC9B-8B20-568D-0640-295646A5D835}"/>
              </a:ext>
            </a:extLst>
          </p:cNvPr>
          <p:cNvCxnSpPr>
            <a:cxnSpLocks/>
          </p:cNvCxnSpPr>
          <p:nvPr/>
        </p:nvCxnSpPr>
        <p:spPr>
          <a:xfrm flipH="1">
            <a:off x="2667000" y="441960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2F106-6DE8-28B4-2D86-F4C1F346E768}"/>
              </a:ext>
            </a:extLst>
          </p:cNvPr>
          <p:cNvSpPr/>
          <p:nvPr/>
        </p:nvSpPr>
        <p:spPr>
          <a:xfrm>
            <a:off x="2857500" y="378009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5A16-2477-E685-87A1-42544ADC0387}"/>
              </a:ext>
            </a:extLst>
          </p:cNvPr>
          <p:cNvSpPr/>
          <p:nvPr/>
        </p:nvSpPr>
        <p:spPr>
          <a:xfrm>
            <a:off x="2857500" y="31163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F42F5-B9C1-BDAB-AD8E-8FB20CFC2F71}"/>
              </a:ext>
            </a:extLst>
          </p:cNvPr>
          <p:cNvSpPr/>
          <p:nvPr/>
        </p:nvSpPr>
        <p:spPr>
          <a:xfrm>
            <a:off x="2857500" y="24278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2318434-BC2B-CC6E-E61F-C33C40A39A54}"/>
              </a:ext>
            </a:extLst>
          </p:cNvPr>
          <p:cNvSpPr/>
          <p:nvPr/>
        </p:nvSpPr>
        <p:spPr>
          <a:xfrm>
            <a:off x="1790711" y="175432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8878-18B5-D865-AEAD-EC064C37D3FB}"/>
              </a:ext>
            </a:extLst>
          </p:cNvPr>
          <p:cNvSpPr txBox="1"/>
          <p:nvPr/>
        </p:nvSpPr>
        <p:spPr>
          <a:xfrm>
            <a:off x="81170" y="311636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EFA6D-8A14-9DD0-497C-BD1A172EEA5F}"/>
              </a:ext>
            </a:extLst>
          </p:cNvPr>
          <p:cNvCxnSpPr>
            <a:cxnSpLocks/>
          </p:cNvCxnSpPr>
          <p:nvPr/>
        </p:nvCxnSpPr>
        <p:spPr>
          <a:xfrm flipH="1">
            <a:off x="4381501" y="175432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E8D674-1CFF-AA9D-59CE-24413366D119}"/>
              </a:ext>
            </a:extLst>
          </p:cNvPr>
          <p:cNvSpPr txBox="1"/>
          <p:nvPr/>
        </p:nvSpPr>
        <p:spPr>
          <a:xfrm>
            <a:off x="5067301" y="144611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51854-9E55-C6A6-23B8-3C4815825AE6}"/>
              </a:ext>
            </a:extLst>
          </p:cNvPr>
          <p:cNvSpPr/>
          <p:nvPr/>
        </p:nvSpPr>
        <p:spPr>
          <a:xfrm>
            <a:off x="2857500" y="175432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273CC-D747-67E9-8D03-BC3F03F8F386}"/>
              </a:ext>
            </a:extLst>
          </p:cNvPr>
          <p:cNvSpPr txBox="1"/>
          <p:nvPr/>
        </p:nvSpPr>
        <p:spPr>
          <a:xfrm>
            <a:off x="7429500" y="1539480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stack data structure needs to keep track of a few things</a:t>
            </a:r>
          </a:p>
          <a:p>
            <a:r>
              <a:rPr lang="en-US" sz="2400" dirty="0"/>
              <a:t>1. Something to hold our stack elements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86539-4F48-9407-12AC-7AD320C80D46}"/>
              </a:ext>
            </a:extLst>
          </p:cNvPr>
          <p:cNvSpPr txBox="1"/>
          <p:nvPr/>
        </p:nvSpPr>
        <p:spPr>
          <a:xfrm>
            <a:off x="4876800" y="353423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 few options: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9126B9-78D8-C349-476A-30D5E98AA861}"/>
              </a:ext>
            </a:extLst>
          </p:cNvPr>
          <p:cNvCxnSpPr>
            <a:cxnSpLocks/>
          </p:cNvCxnSpPr>
          <p:nvPr/>
        </p:nvCxnSpPr>
        <p:spPr>
          <a:xfrm>
            <a:off x="49571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3D2D87-75BA-682E-44E5-D0F0ABC93CBE}"/>
              </a:ext>
            </a:extLst>
          </p:cNvPr>
          <p:cNvCxnSpPr>
            <a:cxnSpLocks/>
          </p:cNvCxnSpPr>
          <p:nvPr/>
        </p:nvCxnSpPr>
        <p:spPr>
          <a:xfrm>
            <a:off x="64049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CB9284-F2FF-5243-7680-A325218C3382}"/>
              </a:ext>
            </a:extLst>
          </p:cNvPr>
          <p:cNvCxnSpPr>
            <a:cxnSpLocks/>
          </p:cNvCxnSpPr>
          <p:nvPr/>
        </p:nvCxnSpPr>
        <p:spPr>
          <a:xfrm flipH="1">
            <a:off x="4957143" y="6248400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D2669BDF-5E03-8A56-152A-FB2CB0538DAF}"/>
              </a:ext>
            </a:extLst>
          </p:cNvPr>
          <p:cNvGraphicFramePr>
            <a:graphicFrameLocks noGrp="1"/>
          </p:cNvGraphicFramePr>
          <p:nvPr/>
        </p:nvGraphicFramePr>
        <p:xfrm>
          <a:off x="5128593" y="4644107"/>
          <a:ext cx="11049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497531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Spencer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259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Cosmo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7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40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07557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565F53E-06D7-03AD-83DA-A0AB5FDE5548}"/>
              </a:ext>
            </a:extLst>
          </p:cNvPr>
          <p:cNvSpPr txBox="1"/>
          <p:nvPr/>
        </p:nvSpPr>
        <p:spPr>
          <a:xfrm>
            <a:off x="6590859" y="4368049"/>
            <a:ext cx="1861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Array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ArrayList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0D70BD-80B7-B33B-53B0-4B0A73D57213}"/>
              </a:ext>
            </a:extLst>
          </p:cNvPr>
          <p:cNvCxnSpPr>
            <a:cxnSpLocks/>
          </p:cNvCxnSpPr>
          <p:nvPr/>
        </p:nvCxnSpPr>
        <p:spPr>
          <a:xfrm>
            <a:off x="8991600" y="4024557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FBAEA7-BBF2-DC92-A432-FB7EB795384A}"/>
              </a:ext>
            </a:extLst>
          </p:cNvPr>
          <p:cNvCxnSpPr>
            <a:cxnSpLocks/>
          </p:cNvCxnSpPr>
          <p:nvPr/>
        </p:nvCxnSpPr>
        <p:spPr>
          <a:xfrm>
            <a:off x="10439400" y="4024557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34E6EA-97A3-AD42-5C18-3D0108B1D39E}"/>
              </a:ext>
            </a:extLst>
          </p:cNvPr>
          <p:cNvCxnSpPr>
            <a:cxnSpLocks/>
          </p:cNvCxnSpPr>
          <p:nvPr/>
        </p:nvCxnSpPr>
        <p:spPr>
          <a:xfrm flipH="1">
            <a:off x="8991600" y="6226167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85A4028-392D-D662-A323-0A704A91FF49}"/>
              </a:ext>
            </a:extLst>
          </p:cNvPr>
          <p:cNvSpPr/>
          <p:nvPr/>
        </p:nvSpPr>
        <p:spPr>
          <a:xfrm>
            <a:off x="9258302" y="5769952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2A69D5-6DB0-0130-17EE-166A370E5A32}"/>
              </a:ext>
            </a:extLst>
          </p:cNvPr>
          <p:cNvSpPr/>
          <p:nvPr/>
        </p:nvSpPr>
        <p:spPr>
          <a:xfrm>
            <a:off x="9269188" y="5162821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Susan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0C1357-722F-366B-16B3-03A0803920D0}"/>
              </a:ext>
            </a:extLst>
          </p:cNvPr>
          <p:cNvSpPr/>
          <p:nvPr/>
        </p:nvSpPr>
        <p:spPr>
          <a:xfrm>
            <a:off x="9277350" y="4571363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Cosmo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96DE92-290E-6D12-E792-8E176DA52A1D}"/>
              </a:ext>
            </a:extLst>
          </p:cNvPr>
          <p:cNvSpPr/>
          <p:nvPr/>
        </p:nvSpPr>
        <p:spPr>
          <a:xfrm>
            <a:off x="9269187" y="3998716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E04327D-FD38-74F4-0EE7-8A385CDD1EBD}"/>
                  </a:ext>
                </a:extLst>
              </p14:cNvPr>
              <p14:cNvContentPartPr/>
              <p14:nvPr/>
            </p14:nvContentPartPr>
            <p14:xfrm>
              <a:off x="9426323" y="4404923"/>
              <a:ext cx="100800" cy="145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E04327D-FD38-74F4-0EE7-8A385CDD1E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2003" y="4400603"/>
                <a:ext cx="1094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FD25357-BD65-3916-44FD-2A6322520F46}"/>
                  </a:ext>
                </a:extLst>
              </p14:cNvPr>
              <p14:cNvContentPartPr/>
              <p14:nvPr/>
            </p14:nvContentPartPr>
            <p14:xfrm>
              <a:off x="9865523" y="4378283"/>
              <a:ext cx="121680" cy="165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FD25357-BD65-3916-44FD-2A6322520F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1203" y="4373963"/>
                <a:ext cx="130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817D496-3D00-C9FE-9811-5A3C47167D28}"/>
                  </a:ext>
                </a:extLst>
              </p14:cNvPr>
              <p14:cNvContentPartPr/>
              <p14:nvPr/>
            </p14:nvContentPartPr>
            <p14:xfrm>
              <a:off x="9424617" y="4991061"/>
              <a:ext cx="100800" cy="145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817D496-3D00-C9FE-9811-5A3C47167D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0297" y="4986741"/>
                <a:ext cx="1094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CB86995-30F8-17A1-4E6A-7592DD8FDD81}"/>
                  </a:ext>
                </a:extLst>
              </p14:cNvPr>
              <p14:cNvContentPartPr/>
              <p14:nvPr/>
            </p14:nvContentPartPr>
            <p14:xfrm>
              <a:off x="9863817" y="4964421"/>
              <a:ext cx="121680" cy="165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CB86995-30F8-17A1-4E6A-7592DD8FDD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59497" y="4960101"/>
                <a:ext cx="130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07247DB-85A9-9BBB-4656-9A4BE6BCBBC0}"/>
                  </a:ext>
                </a:extLst>
              </p14:cNvPr>
              <p14:cNvContentPartPr/>
              <p14:nvPr/>
            </p14:nvContentPartPr>
            <p14:xfrm>
              <a:off x="9431969" y="5595656"/>
              <a:ext cx="100800" cy="145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07247DB-85A9-9BBB-4656-9A4BE6BCBB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7649" y="5591336"/>
                <a:ext cx="10944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6BF93FE-7DD5-C3A9-CA7B-346EFBACFCDA}"/>
                  </a:ext>
                </a:extLst>
              </p14:cNvPr>
              <p14:cNvContentPartPr/>
              <p14:nvPr/>
            </p14:nvContentPartPr>
            <p14:xfrm>
              <a:off x="9871169" y="5569016"/>
              <a:ext cx="121680" cy="165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6BF93FE-7DD5-C3A9-CA7B-346EFBACFC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6849" y="5564696"/>
                <a:ext cx="130320" cy="1738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D9ACFC19-CAFE-51D6-7AA9-DA6EC2B24746}"/>
              </a:ext>
            </a:extLst>
          </p:cNvPr>
          <p:cNvSpPr txBox="1"/>
          <p:nvPr/>
        </p:nvSpPr>
        <p:spPr>
          <a:xfrm>
            <a:off x="10606608" y="4313490"/>
            <a:ext cx="1257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Linked List</a:t>
            </a:r>
          </a:p>
        </p:txBody>
      </p:sp>
    </p:spTree>
    <p:extLst>
      <p:ext uri="{BB962C8B-B14F-4D97-AF65-F5344CB8AC3E}">
        <p14:creationId xmlns:p14="http://schemas.microsoft.com/office/powerpoint/2010/main" val="1202330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57AC24-1827-3179-1956-F21DDF3BB683}"/>
              </a:ext>
            </a:extLst>
          </p:cNvPr>
          <p:cNvCxnSpPr>
            <a:cxnSpLocks/>
          </p:cNvCxnSpPr>
          <p:nvPr/>
        </p:nvCxnSpPr>
        <p:spPr>
          <a:xfrm>
            <a:off x="2743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123966-7977-7BC3-E169-A350502C3686}"/>
              </a:ext>
            </a:extLst>
          </p:cNvPr>
          <p:cNvCxnSpPr>
            <a:cxnSpLocks/>
          </p:cNvCxnSpPr>
          <p:nvPr/>
        </p:nvCxnSpPr>
        <p:spPr>
          <a:xfrm>
            <a:off x="4267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5EC9B-8B20-568D-0640-295646A5D835}"/>
              </a:ext>
            </a:extLst>
          </p:cNvPr>
          <p:cNvCxnSpPr>
            <a:cxnSpLocks/>
          </p:cNvCxnSpPr>
          <p:nvPr/>
        </p:nvCxnSpPr>
        <p:spPr>
          <a:xfrm flipH="1">
            <a:off x="2667000" y="441960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2F106-6DE8-28B4-2D86-F4C1F346E768}"/>
              </a:ext>
            </a:extLst>
          </p:cNvPr>
          <p:cNvSpPr/>
          <p:nvPr/>
        </p:nvSpPr>
        <p:spPr>
          <a:xfrm>
            <a:off x="2857500" y="378009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5A16-2477-E685-87A1-42544ADC0387}"/>
              </a:ext>
            </a:extLst>
          </p:cNvPr>
          <p:cNvSpPr/>
          <p:nvPr/>
        </p:nvSpPr>
        <p:spPr>
          <a:xfrm>
            <a:off x="2857500" y="31163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F42F5-B9C1-BDAB-AD8E-8FB20CFC2F71}"/>
              </a:ext>
            </a:extLst>
          </p:cNvPr>
          <p:cNvSpPr/>
          <p:nvPr/>
        </p:nvSpPr>
        <p:spPr>
          <a:xfrm>
            <a:off x="2857500" y="24278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2318434-BC2B-CC6E-E61F-C33C40A39A54}"/>
              </a:ext>
            </a:extLst>
          </p:cNvPr>
          <p:cNvSpPr/>
          <p:nvPr/>
        </p:nvSpPr>
        <p:spPr>
          <a:xfrm>
            <a:off x="1790711" y="175432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8878-18B5-D865-AEAD-EC064C37D3FB}"/>
              </a:ext>
            </a:extLst>
          </p:cNvPr>
          <p:cNvSpPr txBox="1"/>
          <p:nvPr/>
        </p:nvSpPr>
        <p:spPr>
          <a:xfrm>
            <a:off x="81170" y="311636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EFA6D-8A14-9DD0-497C-BD1A172EEA5F}"/>
              </a:ext>
            </a:extLst>
          </p:cNvPr>
          <p:cNvCxnSpPr>
            <a:cxnSpLocks/>
          </p:cNvCxnSpPr>
          <p:nvPr/>
        </p:nvCxnSpPr>
        <p:spPr>
          <a:xfrm flipH="1">
            <a:off x="4381501" y="175432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E8D674-1CFF-AA9D-59CE-24413366D119}"/>
              </a:ext>
            </a:extLst>
          </p:cNvPr>
          <p:cNvSpPr txBox="1"/>
          <p:nvPr/>
        </p:nvSpPr>
        <p:spPr>
          <a:xfrm>
            <a:off x="5067301" y="144611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51854-9E55-C6A6-23B8-3C4815825AE6}"/>
              </a:ext>
            </a:extLst>
          </p:cNvPr>
          <p:cNvSpPr/>
          <p:nvPr/>
        </p:nvSpPr>
        <p:spPr>
          <a:xfrm>
            <a:off x="2857500" y="175432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273CC-D747-67E9-8D03-BC3F03F8F386}"/>
              </a:ext>
            </a:extLst>
          </p:cNvPr>
          <p:cNvSpPr txBox="1"/>
          <p:nvPr/>
        </p:nvSpPr>
        <p:spPr>
          <a:xfrm>
            <a:off x="7429500" y="1539480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stack data structure needs to keep track of a few things</a:t>
            </a:r>
          </a:p>
          <a:p>
            <a:r>
              <a:rPr lang="en-US" sz="2400" dirty="0"/>
              <a:t>1. Something to hold our stack elements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86539-4F48-9407-12AC-7AD320C80D46}"/>
              </a:ext>
            </a:extLst>
          </p:cNvPr>
          <p:cNvSpPr txBox="1"/>
          <p:nvPr/>
        </p:nvSpPr>
        <p:spPr>
          <a:xfrm>
            <a:off x="4876800" y="353423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 few options: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9126B9-78D8-C349-476A-30D5E98AA861}"/>
              </a:ext>
            </a:extLst>
          </p:cNvPr>
          <p:cNvCxnSpPr>
            <a:cxnSpLocks/>
          </p:cNvCxnSpPr>
          <p:nvPr/>
        </p:nvCxnSpPr>
        <p:spPr>
          <a:xfrm>
            <a:off x="49571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3D2D87-75BA-682E-44E5-D0F0ABC93CBE}"/>
              </a:ext>
            </a:extLst>
          </p:cNvPr>
          <p:cNvCxnSpPr>
            <a:cxnSpLocks/>
          </p:cNvCxnSpPr>
          <p:nvPr/>
        </p:nvCxnSpPr>
        <p:spPr>
          <a:xfrm>
            <a:off x="64049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CB9284-F2FF-5243-7680-A325218C3382}"/>
              </a:ext>
            </a:extLst>
          </p:cNvPr>
          <p:cNvCxnSpPr>
            <a:cxnSpLocks/>
          </p:cNvCxnSpPr>
          <p:nvPr/>
        </p:nvCxnSpPr>
        <p:spPr>
          <a:xfrm flipH="1">
            <a:off x="4957143" y="6248400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D2669BDF-5E03-8A56-152A-FB2CB0538DAF}"/>
              </a:ext>
            </a:extLst>
          </p:cNvPr>
          <p:cNvGraphicFramePr>
            <a:graphicFrameLocks noGrp="1"/>
          </p:cNvGraphicFramePr>
          <p:nvPr/>
        </p:nvGraphicFramePr>
        <p:xfrm>
          <a:off x="5128593" y="4644107"/>
          <a:ext cx="11049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497531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Spencer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259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Cosmo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7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40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07557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565F53E-06D7-03AD-83DA-A0AB5FDE5548}"/>
              </a:ext>
            </a:extLst>
          </p:cNvPr>
          <p:cNvSpPr txBox="1"/>
          <p:nvPr/>
        </p:nvSpPr>
        <p:spPr>
          <a:xfrm>
            <a:off x="6590859" y="4368049"/>
            <a:ext cx="1861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Array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ArrayList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0D70BD-80B7-B33B-53B0-4B0A73D57213}"/>
              </a:ext>
            </a:extLst>
          </p:cNvPr>
          <p:cNvCxnSpPr>
            <a:cxnSpLocks/>
          </p:cNvCxnSpPr>
          <p:nvPr/>
        </p:nvCxnSpPr>
        <p:spPr>
          <a:xfrm>
            <a:off x="8991600" y="4024557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FBAEA7-BBF2-DC92-A432-FB7EB795384A}"/>
              </a:ext>
            </a:extLst>
          </p:cNvPr>
          <p:cNvCxnSpPr>
            <a:cxnSpLocks/>
          </p:cNvCxnSpPr>
          <p:nvPr/>
        </p:nvCxnSpPr>
        <p:spPr>
          <a:xfrm>
            <a:off x="10439400" y="4024557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34E6EA-97A3-AD42-5C18-3D0108B1D39E}"/>
              </a:ext>
            </a:extLst>
          </p:cNvPr>
          <p:cNvCxnSpPr>
            <a:cxnSpLocks/>
          </p:cNvCxnSpPr>
          <p:nvPr/>
        </p:nvCxnSpPr>
        <p:spPr>
          <a:xfrm flipH="1">
            <a:off x="8991600" y="6226167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85A4028-392D-D662-A323-0A704A91FF49}"/>
              </a:ext>
            </a:extLst>
          </p:cNvPr>
          <p:cNvSpPr/>
          <p:nvPr/>
        </p:nvSpPr>
        <p:spPr>
          <a:xfrm>
            <a:off x="9258302" y="5769952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2A69D5-6DB0-0130-17EE-166A370E5A32}"/>
              </a:ext>
            </a:extLst>
          </p:cNvPr>
          <p:cNvSpPr/>
          <p:nvPr/>
        </p:nvSpPr>
        <p:spPr>
          <a:xfrm>
            <a:off x="9269188" y="5162821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Susan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0C1357-722F-366B-16B3-03A0803920D0}"/>
              </a:ext>
            </a:extLst>
          </p:cNvPr>
          <p:cNvSpPr/>
          <p:nvPr/>
        </p:nvSpPr>
        <p:spPr>
          <a:xfrm>
            <a:off x="9277350" y="4571363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Cosmo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96DE92-290E-6D12-E792-8E176DA52A1D}"/>
              </a:ext>
            </a:extLst>
          </p:cNvPr>
          <p:cNvSpPr/>
          <p:nvPr/>
        </p:nvSpPr>
        <p:spPr>
          <a:xfrm>
            <a:off x="9269187" y="3998716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E04327D-FD38-74F4-0EE7-8A385CDD1EBD}"/>
                  </a:ext>
                </a:extLst>
              </p14:cNvPr>
              <p14:cNvContentPartPr/>
              <p14:nvPr/>
            </p14:nvContentPartPr>
            <p14:xfrm>
              <a:off x="9426323" y="4404923"/>
              <a:ext cx="100800" cy="145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E04327D-FD38-74F4-0EE7-8A385CDD1E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2003" y="4400592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FD25357-BD65-3916-44FD-2A6322520F46}"/>
                  </a:ext>
                </a:extLst>
              </p14:cNvPr>
              <p14:cNvContentPartPr/>
              <p14:nvPr/>
            </p14:nvContentPartPr>
            <p14:xfrm>
              <a:off x="9865523" y="4378283"/>
              <a:ext cx="121680" cy="165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FD25357-BD65-3916-44FD-2A6322520F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1203" y="4373963"/>
                <a:ext cx="130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817D496-3D00-C9FE-9811-5A3C47167D28}"/>
                  </a:ext>
                </a:extLst>
              </p14:cNvPr>
              <p14:cNvContentPartPr/>
              <p14:nvPr/>
            </p14:nvContentPartPr>
            <p14:xfrm>
              <a:off x="9424617" y="4991061"/>
              <a:ext cx="100800" cy="145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817D496-3D00-C9FE-9811-5A3C47167D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0297" y="4986730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CB86995-30F8-17A1-4E6A-7592DD8FDD81}"/>
                  </a:ext>
                </a:extLst>
              </p14:cNvPr>
              <p14:cNvContentPartPr/>
              <p14:nvPr/>
            </p14:nvContentPartPr>
            <p14:xfrm>
              <a:off x="9863817" y="4964421"/>
              <a:ext cx="121680" cy="165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CB86995-30F8-17A1-4E6A-7592DD8FDD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59497" y="4960101"/>
                <a:ext cx="130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07247DB-85A9-9BBB-4656-9A4BE6BCBBC0}"/>
                  </a:ext>
                </a:extLst>
              </p14:cNvPr>
              <p14:cNvContentPartPr/>
              <p14:nvPr/>
            </p14:nvContentPartPr>
            <p14:xfrm>
              <a:off x="9431969" y="5595656"/>
              <a:ext cx="100800" cy="145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07247DB-85A9-9BBB-4656-9A4BE6BCBB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7649" y="5591325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6BF93FE-7DD5-C3A9-CA7B-346EFBACFCDA}"/>
                  </a:ext>
                </a:extLst>
              </p14:cNvPr>
              <p14:cNvContentPartPr/>
              <p14:nvPr/>
            </p14:nvContentPartPr>
            <p14:xfrm>
              <a:off x="9871169" y="5569016"/>
              <a:ext cx="121680" cy="165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6BF93FE-7DD5-C3A9-CA7B-346EFBACFC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6849" y="5564696"/>
                <a:ext cx="130320" cy="1738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D9ACFC19-CAFE-51D6-7AA9-DA6EC2B24746}"/>
              </a:ext>
            </a:extLst>
          </p:cNvPr>
          <p:cNvSpPr txBox="1"/>
          <p:nvPr/>
        </p:nvSpPr>
        <p:spPr>
          <a:xfrm>
            <a:off x="10606608" y="4313490"/>
            <a:ext cx="1257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Linked List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EAB99-152E-119E-7C8C-F0C9DA4A71E0}"/>
              </a:ext>
            </a:extLst>
          </p:cNvPr>
          <p:cNvSpPr txBox="1"/>
          <p:nvPr/>
        </p:nvSpPr>
        <p:spPr>
          <a:xfrm>
            <a:off x="689739" y="4680516"/>
            <a:ext cx="3421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Which should you pick?</a:t>
            </a:r>
          </a:p>
        </p:txBody>
      </p:sp>
    </p:spTree>
    <p:extLst>
      <p:ext uri="{BB962C8B-B14F-4D97-AF65-F5344CB8AC3E}">
        <p14:creationId xmlns:p14="http://schemas.microsoft.com/office/powerpoint/2010/main" val="4247926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57AC24-1827-3179-1956-F21DDF3BB683}"/>
              </a:ext>
            </a:extLst>
          </p:cNvPr>
          <p:cNvCxnSpPr>
            <a:cxnSpLocks/>
          </p:cNvCxnSpPr>
          <p:nvPr/>
        </p:nvCxnSpPr>
        <p:spPr>
          <a:xfrm>
            <a:off x="2743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123966-7977-7BC3-E169-A350502C3686}"/>
              </a:ext>
            </a:extLst>
          </p:cNvPr>
          <p:cNvCxnSpPr>
            <a:cxnSpLocks/>
          </p:cNvCxnSpPr>
          <p:nvPr/>
        </p:nvCxnSpPr>
        <p:spPr>
          <a:xfrm>
            <a:off x="4267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5EC9B-8B20-568D-0640-295646A5D835}"/>
              </a:ext>
            </a:extLst>
          </p:cNvPr>
          <p:cNvCxnSpPr>
            <a:cxnSpLocks/>
          </p:cNvCxnSpPr>
          <p:nvPr/>
        </p:nvCxnSpPr>
        <p:spPr>
          <a:xfrm flipH="1">
            <a:off x="2667000" y="441960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2F106-6DE8-28B4-2D86-F4C1F346E768}"/>
              </a:ext>
            </a:extLst>
          </p:cNvPr>
          <p:cNvSpPr/>
          <p:nvPr/>
        </p:nvSpPr>
        <p:spPr>
          <a:xfrm>
            <a:off x="2857500" y="378009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5A16-2477-E685-87A1-42544ADC0387}"/>
              </a:ext>
            </a:extLst>
          </p:cNvPr>
          <p:cNvSpPr/>
          <p:nvPr/>
        </p:nvSpPr>
        <p:spPr>
          <a:xfrm>
            <a:off x="2857500" y="31163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F42F5-B9C1-BDAB-AD8E-8FB20CFC2F71}"/>
              </a:ext>
            </a:extLst>
          </p:cNvPr>
          <p:cNvSpPr/>
          <p:nvPr/>
        </p:nvSpPr>
        <p:spPr>
          <a:xfrm>
            <a:off x="2857500" y="24278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2318434-BC2B-CC6E-E61F-C33C40A39A54}"/>
              </a:ext>
            </a:extLst>
          </p:cNvPr>
          <p:cNvSpPr/>
          <p:nvPr/>
        </p:nvSpPr>
        <p:spPr>
          <a:xfrm>
            <a:off x="1790711" y="175432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8878-18B5-D865-AEAD-EC064C37D3FB}"/>
              </a:ext>
            </a:extLst>
          </p:cNvPr>
          <p:cNvSpPr txBox="1"/>
          <p:nvPr/>
        </p:nvSpPr>
        <p:spPr>
          <a:xfrm>
            <a:off x="81170" y="311636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EFA6D-8A14-9DD0-497C-BD1A172EEA5F}"/>
              </a:ext>
            </a:extLst>
          </p:cNvPr>
          <p:cNvCxnSpPr>
            <a:cxnSpLocks/>
          </p:cNvCxnSpPr>
          <p:nvPr/>
        </p:nvCxnSpPr>
        <p:spPr>
          <a:xfrm flipH="1">
            <a:off x="4381501" y="175432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E8D674-1CFF-AA9D-59CE-24413366D119}"/>
              </a:ext>
            </a:extLst>
          </p:cNvPr>
          <p:cNvSpPr txBox="1"/>
          <p:nvPr/>
        </p:nvSpPr>
        <p:spPr>
          <a:xfrm>
            <a:off x="5067301" y="144611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51854-9E55-C6A6-23B8-3C4815825AE6}"/>
              </a:ext>
            </a:extLst>
          </p:cNvPr>
          <p:cNvSpPr/>
          <p:nvPr/>
        </p:nvSpPr>
        <p:spPr>
          <a:xfrm>
            <a:off x="2857500" y="175432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273CC-D747-67E9-8D03-BC3F03F8F386}"/>
              </a:ext>
            </a:extLst>
          </p:cNvPr>
          <p:cNvSpPr txBox="1"/>
          <p:nvPr/>
        </p:nvSpPr>
        <p:spPr>
          <a:xfrm>
            <a:off x="7429500" y="1539480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stack data structure needs to keep track of a few things</a:t>
            </a:r>
          </a:p>
          <a:p>
            <a:r>
              <a:rPr lang="en-US" sz="2400" dirty="0"/>
              <a:t>1. Something to hold our stack elements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86539-4F48-9407-12AC-7AD320C80D46}"/>
              </a:ext>
            </a:extLst>
          </p:cNvPr>
          <p:cNvSpPr txBox="1"/>
          <p:nvPr/>
        </p:nvSpPr>
        <p:spPr>
          <a:xfrm>
            <a:off x="4876800" y="353423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 few options: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9126B9-78D8-C349-476A-30D5E98AA861}"/>
              </a:ext>
            </a:extLst>
          </p:cNvPr>
          <p:cNvCxnSpPr>
            <a:cxnSpLocks/>
          </p:cNvCxnSpPr>
          <p:nvPr/>
        </p:nvCxnSpPr>
        <p:spPr>
          <a:xfrm>
            <a:off x="49571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3D2D87-75BA-682E-44E5-D0F0ABC93CBE}"/>
              </a:ext>
            </a:extLst>
          </p:cNvPr>
          <p:cNvCxnSpPr>
            <a:cxnSpLocks/>
          </p:cNvCxnSpPr>
          <p:nvPr/>
        </p:nvCxnSpPr>
        <p:spPr>
          <a:xfrm>
            <a:off x="64049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CB9284-F2FF-5243-7680-A325218C3382}"/>
              </a:ext>
            </a:extLst>
          </p:cNvPr>
          <p:cNvCxnSpPr>
            <a:cxnSpLocks/>
          </p:cNvCxnSpPr>
          <p:nvPr/>
        </p:nvCxnSpPr>
        <p:spPr>
          <a:xfrm flipH="1">
            <a:off x="4957143" y="6248400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D2669BDF-5E03-8A56-152A-FB2CB0538DAF}"/>
              </a:ext>
            </a:extLst>
          </p:cNvPr>
          <p:cNvGraphicFramePr>
            <a:graphicFrameLocks noGrp="1"/>
          </p:cNvGraphicFramePr>
          <p:nvPr/>
        </p:nvGraphicFramePr>
        <p:xfrm>
          <a:off x="5128593" y="4644107"/>
          <a:ext cx="11049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497531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Spencer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259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Cosmo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7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40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07557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565F53E-06D7-03AD-83DA-A0AB5FDE5548}"/>
              </a:ext>
            </a:extLst>
          </p:cNvPr>
          <p:cNvSpPr txBox="1"/>
          <p:nvPr/>
        </p:nvSpPr>
        <p:spPr>
          <a:xfrm>
            <a:off x="6590859" y="4368049"/>
            <a:ext cx="1861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Array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ArrayList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0D70BD-80B7-B33B-53B0-4B0A73D57213}"/>
              </a:ext>
            </a:extLst>
          </p:cNvPr>
          <p:cNvCxnSpPr>
            <a:cxnSpLocks/>
          </p:cNvCxnSpPr>
          <p:nvPr/>
        </p:nvCxnSpPr>
        <p:spPr>
          <a:xfrm>
            <a:off x="8991600" y="4024557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FBAEA7-BBF2-DC92-A432-FB7EB795384A}"/>
              </a:ext>
            </a:extLst>
          </p:cNvPr>
          <p:cNvCxnSpPr>
            <a:cxnSpLocks/>
          </p:cNvCxnSpPr>
          <p:nvPr/>
        </p:nvCxnSpPr>
        <p:spPr>
          <a:xfrm>
            <a:off x="10439400" y="4024557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34E6EA-97A3-AD42-5C18-3D0108B1D39E}"/>
              </a:ext>
            </a:extLst>
          </p:cNvPr>
          <p:cNvCxnSpPr>
            <a:cxnSpLocks/>
          </p:cNvCxnSpPr>
          <p:nvPr/>
        </p:nvCxnSpPr>
        <p:spPr>
          <a:xfrm flipH="1">
            <a:off x="8991600" y="6226167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85A4028-392D-D662-A323-0A704A91FF49}"/>
              </a:ext>
            </a:extLst>
          </p:cNvPr>
          <p:cNvSpPr/>
          <p:nvPr/>
        </p:nvSpPr>
        <p:spPr>
          <a:xfrm>
            <a:off x="9258302" y="5769952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2A69D5-6DB0-0130-17EE-166A370E5A32}"/>
              </a:ext>
            </a:extLst>
          </p:cNvPr>
          <p:cNvSpPr/>
          <p:nvPr/>
        </p:nvSpPr>
        <p:spPr>
          <a:xfrm>
            <a:off x="9269188" y="5162821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Susan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0C1357-722F-366B-16B3-03A0803920D0}"/>
              </a:ext>
            </a:extLst>
          </p:cNvPr>
          <p:cNvSpPr/>
          <p:nvPr/>
        </p:nvSpPr>
        <p:spPr>
          <a:xfrm>
            <a:off x="9277350" y="4571363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Cosmo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96DE92-290E-6D12-E792-8E176DA52A1D}"/>
              </a:ext>
            </a:extLst>
          </p:cNvPr>
          <p:cNvSpPr/>
          <p:nvPr/>
        </p:nvSpPr>
        <p:spPr>
          <a:xfrm>
            <a:off x="9269187" y="3998716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E04327D-FD38-74F4-0EE7-8A385CDD1EBD}"/>
                  </a:ext>
                </a:extLst>
              </p14:cNvPr>
              <p14:cNvContentPartPr/>
              <p14:nvPr/>
            </p14:nvContentPartPr>
            <p14:xfrm>
              <a:off x="9426323" y="4404923"/>
              <a:ext cx="100800" cy="145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E04327D-FD38-74F4-0EE7-8A385CDD1E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2003" y="4400592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FD25357-BD65-3916-44FD-2A6322520F46}"/>
                  </a:ext>
                </a:extLst>
              </p14:cNvPr>
              <p14:cNvContentPartPr/>
              <p14:nvPr/>
            </p14:nvContentPartPr>
            <p14:xfrm>
              <a:off x="9865523" y="4378283"/>
              <a:ext cx="121680" cy="165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FD25357-BD65-3916-44FD-2A6322520F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1203" y="4373963"/>
                <a:ext cx="130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817D496-3D00-C9FE-9811-5A3C47167D28}"/>
                  </a:ext>
                </a:extLst>
              </p14:cNvPr>
              <p14:cNvContentPartPr/>
              <p14:nvPr/>
            </p14:nvContentPartPr>
            <p14:xfrm>
              <a:off x="9424617" y="4991061"/>
              <a:ext cx="100800" cy="145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817D496-3D00-C9FE-9811-5A3C47167D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0297" y="4986730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CB86995-30F8-17A1-4E6A-7592DD8FDD81}"/>
                  </a:ext>
                </a:extLst>
              </p14:cNvPr>
              <p14:cNvContentPartPr/>
              <p14:nvPr/>
            </p14:nvContentPartPr>
            <p14:xfrm>
              <a:off x="9863817" y="4964421"/>
              <a:ext cx="121680" cy="165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CB86995-30F8-17A1-4E6A-7592DD8FDD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59497" y="4960101"/>
                <a:ext cx="130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07247DB-85A9-9BBB-4656-9A4BE6BCBBC0}"/>
                  </a:ext>
                </a:extLst>
              </p14:cNvPr>
              <p14:cNvContentPartPr/>
              <p14:nvPr/>
            </p14:nvContentPartPr>
            <p14:xfrm>
              <a:off x="9431969" y="5595656"/>
              <a:ext cx="100800" cy="145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07247DB-85A9-9BBB-4656-9A4BE6BCBB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7649" y="5591325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6BF93FE-7DD5-C3A9-CA7B-346EFBACFCDA}"/>
                  </a:ext>
                </a:extLst>
              </p14:cNvPr>
              <p14:cNvContentPartPr/>
              <p14:nvPr/>
            </p14:nvContentPartPr>
            <p14:xfrm>
              <a:off x="9871169" y="5569016"/>
              <a:ext cx="121680" cy="165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6BF93FE-7DD5-C3A9-CA7B-346EFBACFC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6849" y="5564696"/>
                <a:ext cx="130320" cy="1738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D9ACFC19-CAFE-51D6-7AA9-DA6EC2B24746}"/>
              </a:ext>
            </a:extLst>
          </p:cNvPr>
          <p:cNvSpPr txBox="1"/>
          <p:nvPr/>
        </p:nvSpPr>
        <p:spPr>
          <a:xfrm>
            <a:off x="10606608" y="4313490"/>
            <a:ext cx="1257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Linked List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EAB99-152E-119E-7C8C-F0C9DA4A71E0}"/>
              </a:ext>
            </a:extLst>
          </p:cNvPr>
          <p:cNvSpPr txBox="1"/>
          <p:nvPr/>
        </p:nvSpPr>
        <p:spPr>
          <a:xfrm>
            <a:off x="689739" y="4680516"/>
            <a:ext cx="4237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Which should you pick?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Depends on how you are using the stack</a:t>
            </a:r>
          </a:p>
        </p:txBody>
      </p:sp>
    </p:spTree>
    <p:extLst>
      <p:ext uri="{BB962C8B-B14F-4D97-AF65-F5344CB8AC3E}">
        <p14:creationId xmlns:p14="http://schemas.microsoft.com/office/powerpoint/2010/main" val="1419520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57AC24-1827-3179-1956-F21DDF3BB683}"/>
              </a:ext>
            </a:extLst>
          </p:cNvPr>
          <p:cNvCxnSpPr>
            <a:cxnSpLocks/>
          </p:cNvCxnSpPr>
          <p:nvPr/>
        </p:nvCxnSpPr>
        <p:spPr>
          <a:xfrm>
            <a:off x="2743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123966-7977-7BC3-E169-A350502C3686}"/>
              </a:ext>
            </a:extLst>
          </p:cNvPr>
          <p:cNvCxnSpPr>
            <a:cxnSpLocks/>
          </p:cNvCxnSpPr>
          <p:nvPr/>
        </p:nvCxnSpPr>
        <p:spPr>
          <a:xfrm>
            <a:off x="4267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5EC9B-8B20-568D-0640-295646A5D835}"/>
              </a:ext>
            </a:extLst>
          </p:cNvPr>
          <p:cNvCxnSpPr>
            <a:cxnSpLocks/>
          </p:cNvCxnSpPr>
          <p:nvPr/>
        </p:nvCxnSpPr>
        <p:spPr>
          <a:xfrm flipH="1">
            <a:off x="2667000" y="441960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2F106-6DE8-28B4-2D86-F4C1F346E768}"/>
              </a:ext>
            </a:extLst>
          </p:cNvPr>
          <p:cNvSpPr/>
          <p:nvPr/>
        </p:nvSpPr>
        <p:spPr>
          <a:xfrm>
            <a:off x="2857500" y="378009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5A16-2477-E685-87A1-42544ADC0387}"/>
              </a:ext>
            </a:extLst>
          </p:cNvPr>
          <p:cNvSpPr/>
          <p:nvPr/>
        </p:nvSpPr>
        <p:spPr>
          <a:xfrm>
            <a:off x="2857500" y="31163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F42F5-B9C1-BDAB-AD8E-8FB20CFC2F71}"/>
              </a:ext>
            </a:extLst>
          </p:cNvPr>
          <p:cNvSpPr/>
          <p:nvPr/>
        </p:nvSpPr>
        <p:spPr>
          <a:xfrm>
            <a:off x="2857500" y="24278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2318434-BC2B-CC6E-E61F-C33C40A39A54}"/>
              </a:ext>
            </a:extLst>
          </p:cNvPr>
          <p:cNvSpPr/>
          <p:nvPr/>
        </p:nvSpPr>
        <p:spPr>
          <a:xfrm>
            <a:off x="1790711" y="175432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8878-18B5-D865-AEAD-EC064C37D3FB}"/>
              </a:ext>
            </a:extLst>
          </p:cNvPr>
          <p:cNvSpPr txBox="1"/>
          <p:nvPr/>
        </p:nvSpPr>
        <p:spPr>
          <a:xfrm>
            <a:off x="81170" y="311636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EFA6D-8A14-9DD0-497C-BD1A172EEA5F}"/>
              </a:ext>
            </a:extLst>
          </p:cNvPr>
          <p:cNvCxnSpPr>
            <a:cxnSpLocks/>
          </p:cNvCxnSpPr>
          <p:nvPr/>
        </p:nvCxnSpPr>
        <p:spPr>
          <a:xfrm flipH="1">
            <a:off x="4381501" y="175432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E8D674-1CFF-AA9D-59CE-24413366D119}"/>
              </a:ext>
            </a:extLst>
          </p:cNvPr>
          <p:cNvSpPr txBox="1"/>
          <p:nvPr/>
        </p:nvSpPr>
        <p:spPr>
          <a:xfrm>
            <a:off x="5067301" y="144611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51854-9E55-C6A6-23B8-3C4815825AE6}"/>
              </a:ext>
            </a:extLst>
          </p:cNvPr>
          <p:cNvSpPr/>
          <p:nvPr/>
        </p:nvSpPr>
        <p:spPr>
          <a:xfrm>
            <a:off x="2857500" y="175432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273CC-D747-67E9-8D03-BC3F03F8F386}"/>
              </a:ext>
            </a:extLst>
          </p:cNvPr>
          <p:cNvSpPr txBox="1"/>
          <p:nvPr/>
        </p:nvSpPr>
        <p:spPr>
          <a:xfrm>
            <a:off x="7429500" y="1539480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stack data structure needs to keep track of a few things</a:t>
            </a:r>
          </a:p>
          <a:p>
            <a:r>
              <a:rPr lang="en-US" sz="2400" dirty="0"/>
              <a:t>1. Something to hold our stack elements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86539-4F48-9407-12AC-7AD320C80D46}"/>
              </a:ext>
            </a:extLst>
          </p:cNvPr>
          <p:cNvSpPr txBox="1"/>
          <p:nvPr/>
        </p:nvSpPr>
        <p:spPr>
          <a:xfrm>
            <a:off x="4876800" y="353423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 few options: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9126B9-78D8-C349-476A-30D5E98AA861}"/>
              </a:ext>
            </a:extLst>
          </p:cNvPr>
          <p:cNvCxnSpPr>
            <a:cxnSpLocks/>
          </p:cNvCxnSpPr>
          <p:nvPr/>
        </p:nvCxnSpPr>
        <p:spPr>
          <a:xfrm>
            <a:off x="49571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3D2D87-75BA-682E-44E5-D0F0ABC93CBE}"/>
              </a:ext>
            </a:extLst>
          </p:cNvPr>
          <p:cNvCxnSpPr>
            <a:cxnSpLocks/>
          </p:cNvCxnSpPr>
          <p:nvPr/>
        </p:nvCxnSpPr>
        <p:spPr>
          <a:xfrm>
            <a:off x="64049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CB9284-F2FF-5243-7680-A325218C3382}"/>
              </a:ext>
            </a:extLst>
          </p:cNvPr>
          <p:cNvCxnSpPr>
            <a:cxnSpLocks/>
          </p:cNvCxnSpPr>
          <p:nvPr/>
        </p:nvCxnSpPr>
        <p:spPr>
          <a:xfrm flipH="1">
            <a:off x="4957143" y="6248400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D2669BDF-5E03-8A56-152A-FB2CB0538DAF}"/>
              </a:ext>
            </a:extLst>
          </p:cNvPr>
          <p:cNvGraphicFramePr>
            <a:graphicFrameLocks noGrp="1"/>
          </p:cNvGraphicFramePr>
          <p:nvPr/>
        </p:nvGraphicFramePr>
        <p:xfrm>
          <a:off x="5128593" y="4644107"/>
          <a:ext cx="11049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497531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Spencer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259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Cosmo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7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40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07557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565F53E-06D7-03AD-83DA-A0AB5FDE5548}"/>
              </a:ext>
            </a:extLst>
          </p:cNvPr>
          <p:cNvSpPr txBox="1"/>
          <p:nvPr/>
        </p:nvSpPr>
        <p:spPr>
          <a:xfrm>
            <a:off x="6590859" y="4368049"/>
            <a:ext cx="18614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Array</a:t>
            </a:r>
          </a:p>
          <a:p>
            <a:pPr marL="457200" indent="-457200">
              <a:buAutoNum type="arabicPeriod"/>
            </a:pPr>
            <a:r>
              <a:rPr lang="en-US" sz="2400" dirty="0" err="1"/>
              <a:t>ArrayList</a:t>
            </a:r>
            <a:endParaRPr lang="en-US" sz="24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0D70BD-80B7-B33B-53B0-4B0A73D57213}"/>
              </a:ext>
            </a:extLst>
          </p:cNvPr>
          <p:cNvCxnSpPr>
            <a:cxnSpLocks/>
          </p:cNvCxnSpPr>
          <p:nvPr/>
        </p:nvCxnSpPr>
        <p:spPr>
          <a:xfrm>
            <a:off x="8991600" y="4024557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FBAEA7-BBF2-DC92-A432-FB7EB795384A}"/>
              </a:ext>
            </a:extLst>
          </p:cNvPr>
          <p:cNvCxnSpPr>
            <a:cxnSpLocks/>
          </p:cNvCxnSpPr>
          <p:nvPr/>
        </p:nvCxnSpPr>
        <p:spPr>
          <a:xfrm>
            <a:off x="10439400" y="4024557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734E6EA-97A3-AD42-5C18-3D0108B1D39E}"/>
              </a:ext>
            </a:extLst>
          </p:cNvPr>
          <p:cNvCxnSpPr>
            <a:cxnSpLocks/>
          </p:cNvCxnSpPr>
          <p:nvPr/>
        </p:nvCxnSpPr>
        <p:spPr>
          <a:xfrm flipH="1">
            <a:off x="8991600" y="6226167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85A4028-392D-D662-A323-0A704A91FF49}"/>
              </a:ext>
            </a:extLst>
          </p:cNvPr>
          <p:cNvSpPr/>
          <p:nvPr/>
        </p:nvSpPr>
        <p:spPr>
          <a:xfrm>
            <a:off x="9258302" y="5769952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Reese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E2A69D5-6DB0-0130-17EE-166A370E5A32}"/>
              </a:ext>
            </a:extLst>
          </p:cNvPr>
          <p:cNvSpPr/>
          <p:nvPr/>
        </p:nvSpPr>
        <p:spPr>
          <a:xfrm>
            <a:off x="9269188" y="5162821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Susan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0C1357-722F-366B-16B3-03A0803920D0}"/>
              </a:ext>
            </a:extLst>
          </p:cNvPr>
          <p:cNvSpPr/>
          <p:nvPr/>
        </p:nvSpPr>
        <p:spPr>
          <a:xfrm>
            <a:off x="9277350" y="4571363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Cosmo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696DE92-290E-6D12-E792-8E176DA52A1D}"/>
              </a:ext>
            </a:extLst>
          </p:cNvPr>
          <p:cNvSpPr/>
          <p:nvPr/>
        </p:nvSpPr>
        <p:spPr>
          <a:xfrm>
            <a:off x="9269187" y="3998716"/>
            <a:ext cx="914397" cy="369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Spencer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E04327D-FD38-74F4-0EE7-8A385CDD1EBD}"/>
                  </a:ext>
                </a:extLst>
              </p14:cNvPr>
              <p14:cNvContentPartPr/>
              <p14:nvPr/>
            </p14:nvContentPartPr>
            <p14:xfrm>
              <a:off x="9426323" y="4404923"/>
              <a:ext cx="100800" cy="1458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E04327D-FD38-74F4-0EE7-8A385CDD1EB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2003" y="4400592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FD25357-BD65-3916-44FD-2A6322520F46}"/>
                  </a:ext>
                </a:extLst>
              </p14:cNvPr>
              <p14:cNvContentPartPr/>
              <p14:nvPr/>
            </p14:nvContentPartPr>
            <p14:xfrm>
              <a:off x="9865523" y="4378283"/>
              <a:ext cx="121680" cy="1652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FD25357-BD65-3916-44FD-2A6322520F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1203" y="4373963"/>
                <a:ext cx="130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5817D496-3D00-C9FE-9811-5A3C47167D28}"/>
                  </a:ext>
                </a:extLst>
              </p14:cNvPr>
              <p14:cNvContentPartPr/>
              <p14:nvPr/>
            </p14:nvContentPartPr>
            <p14:xfrm>
              <a:off x="9424617" y="4991061"/>
              <a:ext cx="100800" cy="1458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5817D496-3D00-C9FE-9811-5A3C47167D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0297" y="4986730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9CB86995-30F8-17A1-4E6A-7592DD8FDD81}"/>
                  </a:ext>
                </a:extLst>
              </p14:cNvPr>
              <p14:cNvContentPartPr/>
              <p14:nvPr/>
            </p14:nvContentPartPr>
            <p14:xfrm>
              <a:off x="9863817" y="4964421"/>
              <a:ext cx="121680" cy="1652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9CB86995-30F8-17A1-4E6A-7592DD8FDD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59497" y="4960101"/>
                <a:ext cx="13032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07247DB-85A9-9BBB-4656-9A4BE6BCBBC0}"/>
                  </a:ext>
                </a:extLst>
              </p14:cNvPr>
              <p14:cNvContentPartPr/>
              <p14:nvPr/>
            </p14:nvContentPartPr>
            <p14:xfrm>
              <a:off x="9431969" y="5595656"/>
              <a:ext cx="100800" cy="145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07247DB-85A9-9BBB-4656-9A4BE6BCBB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27649" y="5591325"/>
                <a:ext cx="109440" cy="1544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6BF93FE-7DD5-C3A9-CA7B-346EFBACFCDA}"/>
                  </a:ext>
                </a:extLst>
              </p14:cNvPr>
              <p14:cNvContentPartPr/>
              <p14:nvPr/>
            </p14:nvContentPartPr>
            <p14:xfrm>
              <a:off x="9871169" y="5569016"/>
              <a:ext cx="121680" cy="1652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6BF93FE-7DD5-C3A9-CA7B-346EFBACFCD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66849" y="5564696"/>
                <a:ext cx="130320" cy="17388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D9ACFC19-CAFE-51D6-7AA9-DA6EC2B24746}"/>
              </a:ext>
            </a:extLst>
          </p:cNvPr>
          <p:cNvSpPr txBox="1"/>
          <p:nvPr/>
        </p:nvSpPr>
        <p:spPr>
          <a:xfrm>
            <a:off x="10606608" y="4313490"/>
            <a:ext cx="12577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Linked List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CEAB99-152E-119E-7C8C-F0C9DA4A71E0}"/>
              </a:ext>
            </a:extLst>
          </p:cNvPr>
          <p:cNvSpPr txBox="1"/>
          <p:nvPr/>
        </p:nvSpPr>
        <p:spPr>
          <a:xfrm>
            <a:off x="689012" y="4522867"/>
            <a:ext cx="37280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should you pick?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If you know how big the stack needs to be</a:t>
            </a:r>
          </a:p>
          <a:p>
            <a:r>
              <a:rPr lang="en-US" sz="1600" dirty="0">
                <a:sym typeface="Wingdings" panose="05000000000000000000" pitchFamily="2" charset="2"/>
              </a:rPr>
              <a:t>	 Array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ym typeface="Wingdings" panose="05000000000000000000" pitchFamily="2" charset="2"/>
              </a:rPr>
              <a:t>If you don’t know how big the stack needs to be</a:t>
            </a:r>
          </a:p>
          <a:p>
            <a:pPr lvl="1"/>
            <a:r>
              <a:rPr lang="en-US" sz="1600" dirty="0">
                <a:sym typeface="Wingdings" panose="05000000000000000000" pitchFamily="2" charset="2"/>
              </a:rPr>
              <a:t>	 Linked List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94750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57AC24-1827-3179-1956-F21DDF3BB683}"/>
              </a:ext>
            </a:extLst>
          </p:cNvPr>
          <p:cNvCxnSpPr>
            <a:cxnSpLocks/>
          </p:cNvCxnSpPr>
          <p:nvPr/>
        </p:nvCxnSpPr>
        <p:spPr>
          <a:xfrm>
            <a:off x="2743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123966-7977-7BC3-E169-A350502C3686}"/>
              </a:ext>
            </a:extLst>
          </p:cNvPr>
          <p:cNvCxnSpPr>
            <a:cxnSpLocks/>
          </p:cNvCxnSpPr>
          <p:nvPr/>
        </p:nvCxnSpPr>
        <p:spPr>
          <a:xfrm>
            <a:off x="4267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5EC9B-8B20-568D-0640-295646A5D835}"/>
              </a:ext>
            </a:extLst>
          </p:cNvPr>
          <p:cNvCxnSpPr>
            <a:cxnSpLocks/>
          </p:cNvCxnSpPr>
          <p:nvPr/>
        </p:nvCxnSpPr>
        <p:spPr>
          <a:xfrm flipH="1">
            <a:off x="2667000" y="441960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2F106-6DE8-28B4-2D86-F4C1F346E768}"/>
              </a:ext>
            </a:extLst>
          </p:cNvPr>
          <p:cNvSpPr/>
          <p:nvPr/>
        </p:nvSpPr>
        <p:spPr>
          <a:xfrm>
            <a:off x="2857500" y="378009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5A16-2477-E685-87A1-42544ADC0387}"/>
              </a:ext>
            </a:extLst>
          </p:cNvPr>
          <p:cNvSpPr/>
          <p:nvPr/>
        </p:nvSpPr>
        <p:spPr>
          <a:xfrm>
            <a:off x="2857500" y="31163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F42F5-B9C1-BDAB-AD8E-8FB20CFC2F71}"/>
              </a:ext>
            </a:extLst>
          </p:cNvPr>
          <p:cNvSpPr/>
          <p:nvPr/>
        </p:nvSpPr>
        <p:spPr>
          <a:xfrm>
            <a:off x="2857500" y="24278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2318434-BC2B-CC6E-E61F-C33C40A39A54}"/>
              </a:ext>
            </a:extLst>
          </p:cNvPr>
          <p:cNvSpPr/>
          <p:nvPr/>
        </p:nvSpPr>
        <p:spPr>
          <a:xfrm>
            <a:off x="1790711" y="175432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8878-18B5-D865-AEAD-EC064C37D3FB}"/>
              </a:ext>
            </a:extLst>
          </p:cNvPr>
          <p:cNvSpPr txBox="1"/>
          <p:nvPr/>
        </p:nvSpPr>
        <p:spPr>
          <a:xfrm>
            <a:off x="81170" y="311636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EFA6D-8A14-9DD0-497C-BD1A172EEA5F}"/>
              </a:ext>
            </a:extLst>
          </p:cNvPr>
          <p:cNvCxnSpPr>
            <a:cxnSpLocks/>
          </p:cNvCxnSpPr>
          <p:nvPr/>
        </p:nvCxnSpPr>
        <p:spPr>
          <a:xfrm flipH="1">
            <a:off x="4381501" y="175432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E8D674-1CFF-AA9D-59CE-24413366D119}"/>
              </a:ext>
            </a:extLst>
          </p:cNvPr>
          <p:cNvSpPr txBox="1"/>
          <p:nvPr/>
        </p:nvSpPr>
        <p:spPr>
          <a:xfrm>
            <a:off x="5067301" y="144611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51854-9E55-C6A6-23B8-3C4815825AE6}"/>
              </a:ext>
            </a:extLst>
          </p:cNvPr>
          <p:cNvSpPr/>
          <p:nvPr/>
        </p:nvSpPr>
        <p:spPr>
          <a:xfrm>
            <a:off x="2857500" y="175432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273CC-D747-67E9-8D03-BC3F03F8F386}"/>
              </a:ext>
            </a:extLst>
          </p:cNvPr>
          <p:cNvSpPr txBox="1"/>
          <p:nvPr/>
        </p:nvSpPr>
        <p:spPr>
          <a:xfrm>
            <a:off x="7429500" y="1539480"/>
            <a:ext cx="3810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stack data structure needs to keep track of a few things</a:t>
            </a:r>
          </a:p>
          <a:p>
            <a:pPr marL="457200" indent="-457200">
              <a:buAutoNum type="arabicPeriod"/>
            </a:pPr>
            <a:r>
              <a:rPr lang="en-US" sz="2400" dirty="0"/>
              <a:t>Something to hold our stack elements  (Array/LinkedList)</a:t>
            </a:r>
          </a:p>
          <a:p>
            <a:pPr marL="457200" indent="-457200">
              <a:buAutoNum type="arabicPeriod"/>
            </a:pPr>
            <a:r>
              <a:rPr lang="en-US" sz="2400" dirty="0"/>
              <a:t>Something that points the current top element of the stack</a:t>
            </a:r>
          </a:p>
          <a:p>
            <a:pPr marL="457200" indent="-457200">
              <a:buAutoNum type="arabicPeriod"/>
            </a:pPr>
            <a:r>
              <a:rPr lang="en-US" sz="2400" dirty="0"/>
              <a:t>The size of the stack</a:t>
            </a:r>
          </a:p>
        </p:txBody>
      </p:sp>
    </p:spTree>
    <p:extLst>
      <p:ext uri="{BB962C8B-B14F-4D97-AF65-F5344CB8AC3E}">
        <p14:creationId xmlns:p14="http://schemas.microsoft.com/office/powerpoint/2010/main" val="2126287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17493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3B832F-022B-8C84-8F8E-E29773AC920F}"/>
              </a:ext>
            </a:extLst>
          </p:cNvPr>
          <p:cNvSpPr txBox="1"/>
          <p:nvPr/>
        </p:nvSpPr>
        <p:spPr>
          <a:xfrm>
            <a:off x="4154659" y="1472259"/>
            <a:ext cx="464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bottom of the stack will always be at index 0, and grows towards the higher indices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47CE2-BD66-3C84-66A7-2FF218E45AD8}"/>
              </a:ext>
            </a:extLst>
          </p:cNvPr>
          <p:cNvSpPr txBox="1"/>
          <p:nvPr/>
        </p:nvSpPr>
        <p:spPr>
          <a:xfrm>
            <a:off x="4131685" y="2882114"/>
            <a:ext cx="57743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When the stack is empty, the index of the bottom of the stack, and the index of the top of the stack will be the same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47807" y="3047709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</a:t>
            </a:r>
            <a:r>
              <a:rPr lang="en-US">
                <a:latin typeface="Consolas" panose="020B0609020204030204" pitchFamily="49" charset="0"/>
              </a:rPr>
              <a:t>new String[8]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F8EB07-AD44-25C7-8D68-71C561ADA360}"/>
              </a:ext>
            </a:extLst>
          </p:cNvPr>
          <p:cNvSpPr txBox="1"/>
          <p:nvPr/>
        </p:nvSpPr>
        <p:spPr>
          <a:xfrm>
            <a:off x="4126759" y="4326422"/>
            <a:ext cx="57743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size of the stack will start at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25189" y="434181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0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69793" y="4771781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37063" y="4557254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</p:spTree>
    <p:extLst>
      <p:ext uri="{BB962C8B-B14F-4D97-AF65-F5344CB8AC3E}">
        <p14:creationId xmlns:p14="http://schemas.microsoft.com/office/powerpoint/2010/main" val="1923919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0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69793" y="4771781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37063" y="4557254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632617" y="1380179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62216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1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69793" y="4771781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37063" y="4557254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51219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</p:txBody>
      </p:sp>
    </p:spTree>
    <p:extLst>
      <p:ext uri="{BB962C8B-B14F-4D97-AF65-F5344CB8AC3E}">
        <p14:creationId xmlns:p14="http://schemas.microsoft.com/office/powerpoint/2010/main" val="2258000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366CE-3A7D-FCA8-8340-31F0589479C1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however the way we interact with a stack is a little bit different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FBAF4A-8AA5-6ED3-C085-0808CDAE2FF6}"/>
              </a:ext>
            </a:extLst>
          </p:cNvPr>
          <p:cNvCxnSpPr>
            <a:cxnSpLocks/>
          </p:cNvCxnSpPr>
          <p:nvPr/>
        </p:nvCxnSpPr>
        <p:spPr>
          <a:xfrm>
            <a:off x="3124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F0854B-DE57-D8D2-BC7E-7626444F7956}"/>
              </a:ext>
            </a:extLst>
          </p:cNvPr>
          <p:cNvCxnSpPr>
            <a:cxnSpLocks/>
          </p:cNvCxnSpPr>
          <p:nvPr/>
        </p:nvCxnSpPr>
        <p:spPr>
          <a:xfrm>
            <a:off x="4648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6812B-3128-5DA8-B3DA-55967E564F5E}"/>
              </a:ext>
            </a:extLst>
          </p:cNvPr>
          <p:cNvCxnSpPr>
            <a:cxnSpLocks/>
          </p:cNvCxnSpPr>
          <p:nvPr/>
        </p:nvCxnSpPr>
        <p:spPr>
          <a:xfrm flipH="1">
            <a:off x="3048000" y="551631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F59A9E3-60BD-70BA-84BE-671BB8EDB370}"/>
              </a:ext>
            </a:extLst>
          </p:cNvPr>
          <p:cNvSpPr/>
          <p:nvPr/>
        </p:nvSpPr>
        <p:spPr>
          <a:xfrm>
            <a:off x="3238500" y="48768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A6EDB3-E2DB-5FBE-1951-B849D15F73E8}"/>
              </a:ext>
            </a:extLst>
          </p:cNvPr>
          <p:cNvSpPr/>
          <p:nvPr/>
        </p:nvSpPr>
        <p:spPr>
          <a:xfrm>
            <a:off x="3238500" y="421307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F406C6-8289-D553-F0D6-A47D8D6D6DF2}"/>
              </a:ext>
            </a:extLst>
          </p:cNvPr>
          <p:cNvSpPr/>
          <p:nvPr/>
        </p:nvSpPr>
        <p:spPr>
          <a:xfrm>
            <a:off x="3238500" y="352454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05FEA7E7-4725-84DA-8367-E24F1BC67BC3}"/>
              </a:ext>
            </a:extLst>
          </p:cNvPr>
          <p:cNvSpPr/>
          <p:nvPr/>
        </p:nvSpPr>
        <p:spPr>
          <a:xfrm>
            <a:off x="2171711" y="3548546"/>
            <a:ext cx="609593" cy="17854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5BF2DC-C059-09DA-EFA5-FF30072C3888}"/>
              </a:ext>
            </a:extLst>
          </p:cNvPr>
          <p:cNvSpPr txBox="1"/>
          <p:nvPr/>
        </p:nvSpPr>
        <p:spPr>
          <a:xfrm>
            <a:off x="462170" y="421307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98F827-BE24-7833-9F6B-B7257DDAC3B6}"/>
              </a:ext>
            </a:extLst>
          </p:cNvPr>
          <p:cNvCxnSpPr>
            <a:cxnSpLocks/>
          </p:cNvCxnSpPr>
          <p:nvPr/>
        </p:nvCxnSpPr>
        <p:spPr>
          <a:xfrm flipH="1">
            <a:off x="4800600" y="3533591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8A01BD-C0C8-295A-1604-855851F60A05}"/>
              </a:ext>
            </a:extLst>
          </p:cNvPr>
          <p:cNvSpPr txBox="1"/>
          <p:nvPr/>
        </p:nvSpPr>
        <p:spPr>
          <a:xfrm>
            <a:off x="5486400" y="3225380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</p:spTree>
    <p:extLst>
      <p:ext uri="{BB962C8B-B14F-4D97-AF65-F5344CB8AC3E}">
        <p14:creationId xmlns:p14="http://schemas.microsoft.com/office/powerpoint/2010/main" val="3538478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1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69793" y="4771781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37063" y="4557254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6109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place 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 at index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size++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254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1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69793" y="4771781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37063" y="4557254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6109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place 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 at index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size++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E23B1-8B94-4CA9-3B02-727531EC07EF}"/>
              </a:ext>
            </a:extLst>
          </p:cNvPr>
          <p:cNvSpPr/>
          <p:nvPr/>
        </p:nvSpPr>
        <p:spPr>
          <a:xfrm>
            <a:off x="1626861" y="1207880"/>
            <a:ext cx="10102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E30A6-943E-5842-D48E-4450DC60B6A4}"/>
              </a:ext>
            </a:extLst>
          </p:cNvPr>
          <p:cNvSpPr txBox="1"/>
          <p:nvPr/>
        </p:nvSpPr>
        <p:spPr>
          <a:xfrm>
            <a:off x="4694013" y="597759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(“Susan”)</a:t>
            </a:r>
          </a:p>
        </p:txBody>
      </p:sp>
    </p:spTree>
    <p:extLst>
      <p:ext uri="{BB962C8B-B14F-4D97-AF65-F5344CB8AC3E}">
        <p14:creationId xmlns:p14="http://schemas.microsoft.com/office/powerpoint/2010/main" val="3244311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1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3447" y="4383399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73409" y="416887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6109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place 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 at index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size++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4E23B1-8B94-4CA9-3B02-727531EC07EF}"/>
              </a:ext>
            </a:extLst>
          </p:cNvPr>
          <p:cNvSpPr/>
          <p:nvPr/>
        </p:nvSpPr>
        <p:spPr>
          <a:xfrm>
            <a:off x="1626861" y="1207880"/>
            <a:ext cx="101025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E30A6-943E-5842-D48E-4450DC60B6A4}"/>
              </a:ext>
            </a:extLst>
          </p:cNvPr>
          <p:cNvSpPr txBox="1"/>
          <p:nvPr/>
        </p:nvSpPr>
        <p:spPr>
          <a:xfrm>
            <a:off x="4694013" y="597759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(“Susan”)</a:t>
            </a:r>
          </a:p>
        </p:txBody>
      </p:sp>
    </p:spTree>
    <p:extLst>
      <p:ext uri="{BB962C8B-B14F-4D97-AF65-F5344CB8AC3E}">
        <p14:creationId xmlns:p14="http://schemas.microsoft.com/office/powerpoint/2010/main" val="1713975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1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3447" y="4383399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73409" y="416887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6109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place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newElement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 at index </a:t>
            </a:r>
            <a:r>
              <a:rPr lang="en-US" sz="2000" dirty="0" err="1">
                <a:highlight>
                  <a:srgbClr val="FFFF00"/>
                </a:highlight>
                <a:latin typeface="Consolas" panose="020B0609020204030204" pitchFamily="49" charset="0"/>
              </a:rPr>
              <a:t>top_of_stack</a:t>
            </a:r>
            <a:endParaRPr lang="en-US" sz="20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size++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E30A6-943E-5842-D48E-4450DC60B6A4}"/>
              </a:ext>
            </a:extLst>
          </p:cNvPr>
          <p:cNvSpPr txBox="1"/>
          <p:nvPr/>
        </p:nvSpPr>
        <p:spPr>
          <a:xfrm>
            <a:off x="4694013" y="597759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(“Susan”)</a:t>
            </a:r>
          </a:p>
        </p:txBody>
      </p:sp>
    </p:spTree>
    <p:extLst>
      <p:ext uri="{BB962C8B-B14F-4D97-AF65-F5344CB8AC3E}">
        <p14:creationId xmlns:p14="http://schemas.microsoft.com/office/powerpoint/2010/main" val="30192303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3447" y="4383399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73409" y="416887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6109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place 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 at index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>
                <a:highlight>
                  <a:srgbClr val="FFFF00"/>
                </a:highlight>
                <a:latin typeface="Consolas" panose="020B0609020204030204" pitchFamily="49" charset="0"/>
              </a:rPr>
              <a:t>size++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E30A6-943E-5842-D48E-4450DC60B6A4}"/>
              </a:ext>
            </a:extLst>
          </p:cNvPr>
          <p:cNvSpPr txBox="1"/>
          <p:nvPr/>
        </p:nvSpPr>
        <p:spPr>
          <a:xfrm>
            <a:off x="4694013" y="597759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(“Susan”)</a:t>
            </a:r>
          </a:p>
        </p:txBody>
      </p:sp>
    </p:spTree>
    <p:extLst>
      <p:ext uri="{BB962C8B-B14F-4D97-AF65-F5344CB8AC3E}">
        <p14:creationId xmlns:p14="http://schemas.microsoft.com/office/powerpoint/2010/main" val="867740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3447" y="4383399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73409" y="4168872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6109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place 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 at index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size++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9573C0-461B-5106-EA29-6C173BEF8245}"/>
              </a:ext>
            </a:extLst>
          </p:cNvPr>
          <p:cNvSpPr/>
          <p:nvPr/>
        </p:nvSpPr>
        <p:spPr>
          <a:xfrm>
            <a:off x="1600200" y="1166958"/>
            <a:ext cx="1241956" cy="38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0AA223-0051-A21E-E7F6-E3DE3566919C}"/>
              </a:ext>
            </a:extLst>
          </p:cNvPr>
          <p:cNvSpPr txBox="1"/>
          <p:nvPr/>
        </p:nvSpPr>
        <p:spPr>
          <a:xfrm>
            <a:off x="4694013" y="597759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(“Cosmo”)</a:t>
            </a:r>
          </a:p>
        </p:txBody>
      </p:sp>
    </p:spTree>
    <p:extLst>
      <p:ext uri="{BB962C8B-B14F-4D97-AF65-F5344CB8AC3E}">
        <p14:creationId xmlns:p14="http://schemas.microsoft.com/office/powerpoint/2010/main" val="16318080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9901" y="3971167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6955" y="375664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6109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place 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 at index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size++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9573C0-461B-5106-EA29-6C173BEF8245}"/>
              </a:ext>
            </a:extLst>
          </p:cNvPr>
          <p:cNvSpPr/>
          <p:nvPr/>
        </p:nvSpPr>
        <p:spPr>
          <a:xfrm>
            <a:off x="1600200" y="1166958"/>
            <a:ext cx="1241956" cy="385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97391F-2E86-5B95-1CA8-A8AB94B6AA4A}"/>
              </a:ext>
            </a:extLst>
          </p:cNvPr>
          <p:cNvSpPr txBox="1"/>
          <p:nvPr/>
        </p:nvSpPr>
        <p:spPr>
          <a:xfrm>
            <a:off x="4694013" y="597759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(“Cosmo”)</a:t>
            </a:r>
          </a:p>
        </p:txBody>
      </p:sp>
    </p:spTree>
    <p:extLst>
      <p:ext uri="{BB962C8B-B14F-4D97-AF65-F5344CB8AC3E}">
        <p14:creationId xmlns:p14="http://schemas.microsoft.com/office/powerpoint/2010/main" val="357989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Cosmo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3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9901" y="3971167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6955" y="375664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4275529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push(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208F0-C1AC-DA3D-92D0-36720A9E28F6}"/>
              </a:ext>
            </a:extLst>
          </p:cNvPr>
          <p:cNvSpPr txBox="1"/>
          <p:nvPr/>
        </p:nvSpPr>
        <p:spPr>
          <a:xfrm>
            <a:off x="3267366" y="2043611"/>
            <a:ext cx="610936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place </a:t>
            </a:r>
            <a:r>
              <a:rPr lang="en-US" sz="1600" dirty="0" err="1">
                <a:latin typeface="Consolas" panose="020B0609020204030204" pitchFamily="49" charset="0"/>
              </a:rPr>
              <a:t>newElement</a:t>
            </a:r>
            <a:r>
              <a:rPr lang="en-US" sz="1600" dirty="0">
                <a:latin typeface="Consolas" panose="020B0609020204030204" pitchFamily="49" charset="0"/>
              </a:rPr>
              <a:t> at current </a:t>
            </a:r>
            <a:r>
              <a:rPr lang="en-US" sz="1600" dirty="0" err="1">
                <a:latin typeface="Consolas" panose="020B0609020204030204" pitchFamily="49" charset="0"/>
              </a:rPr>
              <a:t>top_of_stack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size++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if stack if full: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return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else: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r>
              <a:rPr lang="en-US" sz="2000" dirty="0">
                <a:latin typeface="Consolas" panose="020B0609020204030204" pitchFamily="49" charset="0"/>
              </a:rPr>
              <a:t>++;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place </a:t>
            </a:r>
            <a:r>
              <a:rPr lang="en-US" sz="2000" dirty="0" err="1">
                <a:latin typeface="Consolas" panose="020B0609020204030204" pitchFamily="49" charset="0"/>
              </a:rPr>
              <a:t>newElement</a:t>
            </a:r>
            <a:r>
              <a:rPr lang="en-US" sz="2000" dirty="0">
                <a:latin typeface="Consolas" panose="020B0609020204030204" pitchFamily="49" charset="0"/>
              </a:rPr>
              <a:t> at index </a:t>
            </a:r>
            <a:r>
              <a:rPr lang="en-US" sz="2000" dirty="0" err="1">
                <a:latin typeface="Consolas" panose="020B0609020204030204" pitchFamily="49" charset="0"/>
              </a:rPr>
              <a:t>top_of_stack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    size++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2E30A6-943E-5842-D48E-4450DC60B6A4}"/>
              </a:ext>
            </a:extLst>
          </p:cNvPr>
          <p:cNvSpPr txBox="1"/>
          <p:nvPr/>
        </p:nvSpPr>
        <p:spPr>
          <a:xfrm>
            <a:off x="4694013" y="5977597"/>
            <a:ext cx="280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(“Cosmo”)</a:t>
            </a:r>
          </a:p>
        </p:txBody>
      </p:sp>
    </p:spTree>
    <p:extLst>
      <p:ext uri="{BB962C8B-B14F-4D97-AF65-F5344CB8AC3E}">
        <p14:creationId xmlns:p14="http://schemas.microsoft.com/office/powerpoint/2010/main" val="31679727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Cosmo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3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9901" y="3971167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6955" y="375664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054804" y="1392218"/>
            <a:ext cx="272382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pop(){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649487-5723-A725-AC40-CC41A477E528}"/>
              </a:ext>
            </a:extLst>
          </p:cNvPr>
          <p:cNvSpPr txBox="1"/>
          <p:nvPr/>
        </p:nvSpPr>
        <p:spPr>
          <a:xfrm>
            <a:off x="4183878" y="3910528"/>
            <a:ext cx="4274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pop method will always remove the element on the 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2301334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Cosmo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3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9901" y="3971167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6955" y="375664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343841" y="1762725"/>
            <a:ext cx="27238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pop(){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D224B-6D71-5057-FB2E-7DA7E7239EE4}"/>
              </a:ext>
            </a:extLst>
          </p:cNvPr>
          <p:cNvSpPr txBox="1"/>
          <p:nvPr/>
        </p:nvSpPr>
        <p:spPr>
          <a:xfrm>
            <a:off x="3693219" y="2385476"/>
            <a:ext cx="4363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Set index </a:t>
            </a:r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to be null</a:t>
            </a:r>
          </a:p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--</a:t>
            </a:r>
          </a:p>
          <a:p>
            <a:r>
              <a:rPr lang="en-US" dirty="0">
                <a:latin typeface="Consolas" panose="020B0609020204030204" pitchFamily="49" charset="0"/>
              </a:rPr>
              <a:t>size--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311345-9F57-1FAF-37F9-C3D21203F040}"/>
              </a:ext>
            </a:extLst>
          </p:cNvPr>
          <p:cNvSpPr txBox="1"/>
          <p:nvPr/>
        </p:nvSpPr>
        <p:spPr>
          <a:xfrm>
            <a:off x="3456095" y="555696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7543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366CE-3A7D-FCA8-8340-31F0589479C1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however the way we interact with a stack is a little bit different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FBAF4A-8AA5-6ED3-C085-0808CDAE2FF6}"/>
              </a:ext>
            </a:extLst>
          </p:cNvPr>
          <p:cNvCxnSpPr>
            <a:cxnSpLocks/>
          </p:cNvCxnSpPr>
          <p:nvPr/>
        </p:nvCxnSpPr>
        <p:spPr>
          <a:xfrm>
            <a:off x="3124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F0854B-DE57-D8D2-BC7E-7626444F7956}"/>
              </a:ext>
            </a:extLst>
          </p:cNvPr>
          <p:cNvCxnSpPr>
            <a:cxnSpLocks/>
          </p:cNvCxnSpPr>
          <p:nvPr/>
        </p:nvCxnSpPr>
        <p:spPr>
          <a:xfrm>
            <a:off x="4648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6812B-3128-5DA8-B3DA-55967E564F5E}"/>
              </a:ext>
            </a:extLst>
          </p:cNvPr>
          <p:cNvCxnSpPr>
            <a:cxnSpLocks/>
          </p:cNvCxnSpPr>
          <p:nvPr/>
        </p:nvCxnSpPr>
        <p:spPr>
          <a:xfrm flipH="1">
            <a:off x="3048000" y="551631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F59A9E3-60BD-70BA-84BE-671BB8EDB370}"/>
              </a:ext>
            </a:extLst>
          </p:cNvPr>
          <p:cNvSpPr/>
          <p:nvPr/>
        </p:nvSpPr>
        <p:spPr>
          <a:xfrm>
            <a:off x="3238500" y="48768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A6EDB3-E2DB-5FBE-1951-B849D15F73E8}"/>
              </a:ext>
            </a:extLst>
          </p:cNvPr>
          <p:cNvSpPr/>
          <p:nvPr/>
        </p:nvSpPr>
        <p:spPr>
          <a:xfrm>
            <a:off x="3238500" y="421307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F406C6-8289-D553-F0D6-A47D8D6D6DF2}"/>
              </a:ext>
            </a:extLst>
          </p:cNvPr>
          <p:cNvSpPr/>
          <p:nvPr/>
        </p:nvSpPr>
        <p:spPr>
          <a:xfrm>
            <a:off x="3238500" y="352454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05FEA7E7-4725-84DA-8367-E24F1BC67BC3}"/>
              </a:ext>
            </a:extLst>
          </p:cNvPr>
          <p:cNvSpPr/>
          <p:nvPr/>
        </p:nvSpPr>
        <p:spPr>
          <a:xfrm>
            <a:off x="2171711" y="3548546"/>
            <a:ext cx="609593" cy="178545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5BF2DC-C059-09DA-EFA5-FF30072C3888}"/>
              </a:ext>
            </a:extLst>
          </p:cNvPr>
          <p:cNvSpPr txBox="1"/>
          <p:nvPr/>
        </p:nvSpPr>
        <p:spPr>
          <a:xfrm>
            <a:off x="462170" y="421307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98F827-BE24-7833-9F6B-B7257DDAC3B6}"/>
              </a:ext>
            </a:extLst>
          </p:cNvPr>
          <p:cNvCxnSpPr>
            <a:cxnSpLocks/>
          </p:cNvCxnSpPr>
          <p:nvPr/>
        </p:nvCxnSpPr>
        <p:spPr>
          <a:xfrm flipH="1">
            <a:off x="4800600" y="3533591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8A01BD-C0C8-295A-1604-855851F60A05}"/>
              </a:ext>
            </a:extLst>
          </p:cNvPr>
          <p:cNvSpPr txBox="1"/>
          <p:nvPr/>
        </p:nvSpPr>
        <p:spPr>
          <a:xfrm>
            <a:off x="5486400" y="3225380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26374-1D05-C3F1-CB9C-6726A1183640}"/>
              </a:ext>
            </a:extLst>
          </p:cNvPr>
          <p:cNvSpPr/>
          <p:nvPr/>
        </p:nvSpPr>
        <p:spPr>
          <a:xfrm>
            <a:off x="533400" y="1632543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1392318-1058-135C-0C7F-4F7A9BD5F0CC}"/>
              </a:ext>
            </a:extLst>
          </p:cNvPr>
          <p:cNvGrpSpPr/>
          <p:nvPr/>
        </p:nvGrpSpPr>
        <p:grpSpPr>
          <a:xfrm>
            <a:off x="1920342" y="2088274"/>
            <a:ext cx="262080" cy="9000"/>
            <a:chOff x="1920342" y="2088274"/>
            <a:chExt cx="262080" cy="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5A267DF-7477-9D79-1A18-91E388EA737C}"/>
                    </a:ext>
                  </a:extLst>
                </p14:cNvPr>
                <p14:cNvContentPartPr/>
                <p14:nvPr/>
              </p14:nvContentPartPr>
              <p14:xfrm>
                <a:off x="1920342" y="2088274"/>
                <a:ext cx="4644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5A267DF-7477-9D79-1A18-91E388EA737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11702" y="2079634"/>
                  <a:ext cx="64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B0E7303-D577-0D15-95CE-661F1A75CB57}"/>
                    </a:ext>
                  </a:extLst>
                </p14:cNvPr>
                <p14:cNvContentPartPr/>
                <p14:nvPr/>
              </p14:nvContentPartPr>
              <p14:xfrm>
                <a:off x="2038062" y="2088274"/>
                <a:ext cx="60120" cy="7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B0E7303-D577-0D15-95CE-661F1A75CB5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29062" y="2079634"/>
                  <a:ext cx="777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526E625-3883-6FC1-0CC2-4A3300CF2BAB}"/>
                    </a:ext>
                  </a:extLst>
                </p14:cNvPr>
                <p14:cNvContentPartPr/>
                <p14:nvPr/>
              </p14:nvContentPartPr>
              <p14:xfrm>
                <a:off x="2180622" y="2096914"/>
                <a:ext cx="180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526E625-3883-6FC1-0CC2-4A3300CF2BA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171622" y="2087914"/>
                  <a:ext cx="1944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40EE614-9B51-F99C-37A2-F6AEFE284BD4}"/>
                  </a:ext>
                </a:extLst>
              </p14:cNvPr>
              <p14:cNvContentPartPr/>
              <p14:nvPr/>
            </p14:nvContentPartPr>
            <p14:xfrm>
              <a:off x="2306622" y="2096914"/>
              <a:ext cx="180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40EE614-9B51-F99C-37A2-F6AEFE284B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297622" y="2087914"/>
                <a:ext cx="1944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2C852BAA-1A05-15A8-A755-C2B06F410B82}"/>
              </a:ext>
            </a:extLst>
          </p:cNvPr>
          <p:cNvGrpSpPr/>
          <p:nvPr/>
        </p:nvGrpSpPr>
        <p:grpSpPr>
          <a:xfrm>
            <a:off x="2423982" y="2096914"/>
            <a:ext cx="618480" cy="360"/>
            <a:chOff x="2423982" y="2096914"/>
            <a:chExt cx="61848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6B065E7-DF00-CFE5-1CD5-CFB591395F14}"/>
                    </a:ext>
                  </a:extLst>
                </p14:cNvPr>
                <p14:cNvContentPartPr/>
                <p14:nvPr/>
              </p14:nvContentPartPr>
              <p14:xfrm>
                <a:off x="2423982" y="2096914"/>
                <a:ext cx="921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6B065E7-DF00-CFE5-1CD5-CFB591395F1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15342" y="2087914"/>
                  <a:ext cx="10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FA0ECB8-6399-DBB7-4A53-BAA09CC5D22A}"/>
                    </a:ext>
                  </a:extLst>
                </p14:cNvPr>
                <p14:cNvContentPartPr/>
                <p14:nvPr/>
              </p14:nvContentPartPr>
              <p14:xfrm>
                <a:off x="2592102" y="2096914"/>
                <a:ext cx="345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FA0ECB8-6399-DBB7-4A53-BAA09CC5D22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83102" y="2087914"/>
                  <a:ext cx="522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229CA1D-ADE4-BF19-70BB-EAD3525A8967}"/>
                    </a:ext>
                  </a:extLst>
                </p14:cNvPr>
                <p14:cNvContentPartPr/>
                <p14:nvPr/>
              </p14:nvContentPartPr>
              <p14:xfrm>
                <a:off x="2700822" y="2096914"/>
                <a:ext cx="22428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229CA1D-ADE4-BF19-70BB-EAD3525A896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92182" y="2087914"/>
                  <a:ext cx="241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40557CF-296F-B214-EEA3-DB123D9BE3E8}"/>
                    </a:ext>
                  </a:extLst>
                </p14:cNvPr>
                <p14:cNvContentPartPr/>
                <p14:nvPr/>
              </p14:nvContentPartPr>
              <p14:xfrm>
                <a:off x="3011502" y="2096914"/>
                <a:ext cx="309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40557CF-296F-B214-EEA3-DB123D9BE3E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002502" y="2087914"/>
                  <a:ext cx="486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9FCFC9C-8A32-7106-E863-FB147011AE0F}"/>
              </a:ext>
            </a:extLst>
          </p:cNvPr>
          <p:cNvGrpSpPr/>
          <p:nvPr/>
        </p:nvGrpSpPr>
        <p:grpSpPr>
          <a:xfrm>
            <a:off x="3170622" y="2113474"/>
            <a:ext cx="228240" cy="12240"/>
            <a:chOff x="3170622" y="2113474"/>
            <a:chExt cx="228240" cy="1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456E24-E753-09B1-377A-5861AF355AE1}"/>
                    </a:ext>
                  </a:extLst>
                </p14:cNvPr>
                <p14:cNvContentPartPr/>
                <p14:nvPr/>
              </p14:nvContentPartPr>
              <p14:xfrm>
                <a:off x="3170622" y="2113474"/>
                <a:ext cx="1479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456E24-E753-09B1-377A-5861AF355AE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161982" y="2104834"/>
                  <a:ext cx="165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1557589-4D0A-1E34-7991-41A9A3B5644A}"/>
                    </a:ext>
                  </a:extLst>
                </p14:cNvPr>
                <p14:cNvContentPartPr/>
                <p14:nvPr/>
              </p14:nvContentPartPr>
              <p14:xfrm>
                <a:off x="3397062" y="2122114"/>
                <a:ext cx="1800" cy="36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1557589-4D0A-1E34-7991-41A9A3B5644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388422" y="2113114"/>
                  <a:ext cx="1944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BB2321-77BA-F903-43D1-2F1F200E50F1}"/>
              </a:ext>
            </a:extLst>
          </p:cNvPr>
          <p:cNvGrpSpPr/>
          <p:nvPr/>
        </p:nvGrpSpPr>
        <p:grpSpPr>
          <a:xfrm>
            <a:off x="3547902" y="2214274"/>
            <a:ext cx="108000" cy="141480"/>
            <a:chOff x="3547902" y="2214274"/>
            <a:chExt cx="108000" cy="141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E21DA95-DDD3-AA82-02AB-78363FD1D664}"/>
                    </a:ext>
                  </a:extLst>
                </p14:cNvPr>
                <p14:cNvContentPartPr/>
                <p14:nvPr/>
              </p14:nvContentPartPr>
              <p14:xfrm>
                <a:off x="3547902" y="2214274"/>
                <a:ext cx="19800" cy="187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E21DA95-DDD3-AA82-02AB-78363FD1D66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539262" y="2205634"/>
                  <a:ext cx="374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7242CF4-68C9-6BEA-BA5B-A974CE684BED}"/>
                    </a:ext>
                  </a:extLst>
                </p14:cNvPr>
                <p14:cNvContentPartPr/>
                <p14:nvPr/>
              </p14:nvContentPartPr>
              <p14:xfrm>
                <a:off x="3598302" y="2264674"/>
                <a:ext cx="57600" cy="91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7242CF4-68C9-6BEA-BA5B-A974CE684BE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89662" y="2256034"/>
                  <a:ext cx="7524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537E5258-D816-D5BC-BF49-235FD0399191}"/>
              </a:ext>
            </a:extLst>
          </p:cNvPr>
          <p:cNvGrpSpPr/>
          <p:nvPr/>
        </p:nvGrpSpPr>
        <p:grpSpPr>
          <a:xfrm>
            <a:off x="3682542" y="2415514"/>
            <a:ext cx="74520" cy="200160"/>
            <a:chOff x="3682542" y="2415514"/>
            <a:chExt cx="7452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E841533-90BE-DE65-DB1F-E0938735D4E8}"/>
                    </a:ext>
                  </a:extLst>
                </p14:cNvPr>
                <p14:cNvContentPartPr/>
                <p14:nvPr/>
              </p14:nvContentPartPr>
              <p14:xfrm>
                <a:off x="3682542" y="2415514"/>
                <a:ext cx="53640" cy="120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E841533-90BE-DE65-DB1F-E0938735D4E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673542" y="2406514"/>
                  <a:ext cx="71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EE1F12A-DC7E-272A-D708-6D8AD2161A4E}"/>
                    </a:ext>
                  </a:extLst>
                </p14:cNvPr>
                <p14:cNvContentPartPr/>
                <p14:nvPr/>
              </p14:nvContentPartPr>
              <p14:xfrm>
                <a:off x="3749502" y="2558074"/>
                <a:ext cx="7560" cy="57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EE1F12A-DC7E-272A-D708-6D8AD2161A4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740862" y="2549434"/>
                  <a:ext cx="25200" cy="7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8D084E1B-7CC6-747F-6068-8ADF474156AC}"/>
                  </a:ext>
                </a:extLst>
              </p14:cNvPr>
              <p14:cNvContentPartPr/>
              <p14:nvPr/>
            </p14:nvContentPartPr>
            <p14:xfrm>
              <a:off x="3766062" y="2717554"/>
              <a:ext cx="59400" cy="1429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8D084E1B-7CC6-747F-6068-8ADF474156A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757422" y="2708554"/>
                <a:ext cx="770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45B72525-A2D4-C8F0-0E1D-B2596A8439C2}"/>
                  </a:ext>
                </a:extLst>
              </p14:cNvPr>
              <p14:cNvContentPartPr/>
              <p14:nvPr/>
            </p14:nvContentPartPr>
            <p14:xfrm>
              <a:off x="3602982" y="2659594"/>
              <a:ext cx="299520" cy="2426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45B72525-A2D4-C8F0-0E1D-B2596A8439C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94342" y="2650594"/>
                <a:ext cx="317160" cy="260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9CA2C8CF-1A19-72E2-2D54-3CC828B99EB1}"/>
              </a:ext>
            </a:extLst>
          </p:cNvPr>
          <p:cNvSpPr txBox="1"/>
          <p:nvPr/>
        </p:nvSpPr>
        <p:spPr>
          <a:xfrm>
            <a:off x="6705600" y="2208525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When only interact with the top of the stack. </a:t>
            </a:r>
          </a:p>
          <a:p>
            <a:endParaRPr lang="en-US" sz="2400" dirty="0"/>
          </a:p>
          <a:p>
            <a:r>
              <a:rPr lang="en-US" sz="2400" dirty="0"/>
              <a:t>If we want to add a new element, we must put it on the 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3217252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3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9901" y="3971167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6955" y="3756640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343841" y="1762725"/>
            <a:ext cx="27238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pop(){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D224B-6D71-5057-FB2E-7DA7E7239EE4}"/>
              </a:ext>
            </a:extLst>
          </p:cNvPr>
          <p:cNvSpPr txBox="1"/>
          <p:nvPr/>
        </p:nvSpPr>
        <p:spPr>
          <a:xfrm>
            <a:off x="3693219" y="2385476"/>
            <a:ext cx="4363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Set index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top_of_stack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 to be null</a:t>
            </a:r>
          </a:p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--</a:t>
            </a:r>
          </a:p>
          <a:p>
            <a:r>
              <a:rPr lang="en-US" dirty="0">
                <a:latin typeface="Consolas" panose="020B0609020204030204" pitchFamily="49" charset="0"/>
              </a:rPr>
              <a:t>size--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311345-9F57-1FAF-37F9-C3D21203F040}"/>
              </a:ext>
            </a:extLst>
          </p:cNvPr>
          <p:cNvSpPr txBox="1"/>
          <p:nvPr/>
        </p:nvSpPr>
        <p:spPr>
          <a:xfrm>
            <a:off x="3456095" y="555696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831917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3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7133" y="4426116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9723" y="421158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343841" y="1762725"/>
            <a:ext cx="27238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pop(){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D224B-6D71-5057-FB2E-7DA7E7239EE4}"/>
              </a:ext>
            </a:extLst>
          </p:cNvPr>
          <p:cNvSpPr txBox="1"/>
          <p:nvPr/>
        </p:nvSpPr>
        <p:spPr>
          <a:xfrm>
            <a:off x="3693219" y="2385476"/>
            <a:ext cx="4363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Set index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top_of_stack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to be null</a:t>
            </a:r>
          </a:p>
          <a:p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top_of_stack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--</a:t>
            </a:r>
          </a:p>
          <a:p>
            <a:r>
              <a:rPr lang="en-US" dirty="0">
                <a:latin typeface="Consolas" panose="020B0609020204030204" pitchFamily="49" charset="0"/>
              </a:rPr>
              <a:t>size--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311345-9F57-1FAF-37F9-C3D21203F040}"/>
              </a:ext>
            </a:extLst>
          </p:cNvPr>
          <p:cNvSpPr txBox="1"/>
          <p:nvPr/>
        </p:nvSpPr>
        <p:spPr>
          <a:xfrm>
            <a:off x="3456095" y="555696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68664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7133" y="4426116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9723" y="421158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343841" y="1762725"/>
            <a:ext cx="27238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pop(){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D224B-6D71-5057-FB2E-7DA7E7239EE4}"/>
              </a:ext>
            </a:extLst>
          </p:cNvPr>
          <p:cNvSpPr txBox="1"/>
          <p:nvPr/>
        </p:nvSpPr>
        <p:spPr>
          <a:xfrm>
            <a:off x="3693219" y="2385476"/>
            <a:ext cx="4363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Set index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top_of_stack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to be null</a:t>
            </a:r>
          </a:p>
          <a:p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top_of_stack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size--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311345-9F57-1FAF-37F9-C3D21203F040}"/>
              </a:ext>
            </a:extLst>
          </p:cNvPr>
          <p:cNvSpPr txBox="1"/>
          <p:nvPr/>
        </p:nvSpPr>
        <p:spPr>
          <a:xfrm>
            <a:off x="3456095" y="5556964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39494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7133" y="4426116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9723" y="421158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343841" y="1762725"/>
            <a:ext cx="272382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void pop(){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DD224B-6D71-5057-FB2E-7DA7E7239EE4}"/>
              </a:ext>
            </a:extLst>
          </p:cNvPr>
          <p:cNvSpPr txBox="1"/>
          <p:nvPr/>
        </p:nvSpPr>
        <p:spPr>
          <a:xfrm>
            <a:off x="3693219" y="2385476"/>
            <a:ext cx="43636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stack is empty: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Set index </a:t>
            </a:r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top_of_stack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 to be null</a:t>
            </a:r>
          </a:p>
          <a:p>
            <a:r>
              <a:rPr lang="en-US" dirty="0" err="1">
                <a:highlight>
                  <a:srgbClr val="FFFFFF"/>
                </a:highlight>
                <a:latin typeface="Consolas" panose="020B0609020204030204" pitchFamily="49" charset="0"/>
              </a:rPr>
              <a:t>top_of_stack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--</a:t>
            </a:r>
          </a:p>
          <a:p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size--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311345-9F57-1FAF-37F9-C3D21203F040}"/>
              </a:ext>
            </a:extLst>
          </p:cNvPr>
          <p:cNvSpPr txBox="1"/>
          <p:nvPr/>
        </p:nvSpPr>
        <p:spPr>
          <a:xfrm>
            <a:off x="3363686" y="4950075"/>
            <a:ext cx="90649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n-lt"/>
                <a:cs typeface="Courier New" panose="02070309020205020404" pitchFamily="49" charset="0"/>
              </a:rPr>
              <a:t>Note: This method does not return the element that was removed, however there may be times where the pop() method returns the element that got removed</a:t>
            </a:r>
          </a:p>
        </p:txBody>
      </p:sp>
    </p:spTree>
    <p:extLst>
      <p:ext uri="{BB962C8B-B14F-4D97-AF65-F5344CB8AC3E}">
        <p14:creationId xmlns:p14="http://schemas.microsoft.com/office/powerpoint/2010/main" val="492146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7133" y="4426116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9723" y="421158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343841" y="1762725"/>
            <a:ext cx="31470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String peek(){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BD2BF8-1AD5-B525-AA40-6ED420E26D12}"/>
              </a:ext>
            </a:extLst>
          </p:cNvPr>
          <p:cNvSpPr txBox="1"/>
          <p:nvPr/>
        </p:nvSpPr>
        <p:spPr>
          <a:xfrm>
            <a:off x="3948475" y="5006014"/>
            <a:ext cx="5020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peek()</a:t>
            </a:r>
            <a:r>
              <a:rPr lang="en-US" sz="2400" dirty="0"/>
              <a:t>method returns the element that is currently on the 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2408787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7133" y="4426116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9723" y="421158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343841" y="1762725"/>
            <a:ext cx="31470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String peek(){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BD2BF8-1AD5-B525-AA40-6ED420E26D12}"/>
              </a:ext>
            </a:extLst>
          </p:cNvPr>
          <p:cNvSpPr txBox="1"/>
          <p:nvPr/>
        </p:nvSpPr>
        <p:spPr>
          <a:xfrm>
            <a:off x="3948475" y="5006014"/>
            <a:ext cx="5020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peek()</a:t>
            </a:r>
            <a:r>
              <a:rPr lang="en-US" sz="2400" dirty="0"/>
              <a:t>method returns the element that is currently on the top of the stack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8288D-F4A3-263E-F0BA-B10B876A7E6E}"/>
              </a:ext>
            </a:extLst>
          </p:cNvPr>
          <p:cNvSpPr txBox="1"/>
          <p:nvPr/>
        </p:nvSpPr>
        <p:spPr>
          <a:xfrm>
            <a:off x="3550532" y="2814812"/>
            <a:ext cx="373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If stack is not empty:</a:t>
            </a:r>
          </a:p>
          <a:p>
            <a:r>
              <a:rPr lang="en-US" dirty="0">
                <a:latin typeface="Consolas" panose="020B0609020204030204" pitchFamily="49" charset="0"/>
              </a:rPr>
              <a:t>   return data[</a:t>
            </a:r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257175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 Implementation (Array)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D011E8-B9DC-CA45-2A6B-AE43BBA3E262}"/>
              </a:ext>
            </a:extLst>
          </p:cNvPr>
          <p:cNvSpPr txBox="1"/>
          <p:nvPr/>
        </p:nvSpPr>
        <p:spPr>
          <a:xfrm>
            <a:off x="10591800" y="152400"/>
            <a:ext cx="146065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To Do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Push()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Pop()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Peek()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IsEmpty</a:t>
            </a:r>
            <a:r>
              <a:rPr lang="en-US" dirty="0"/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1B0646-3C11-B69A-ED87-E1A431204B2E}"/>
              </a:ext>
            </a:extLst>
          </p:cNvPr>
          <p:cNvCxnSpPr>
            <a:cxnSpLocks/>
          </p:cNvCxnSpPr>
          <p:nvPr/>
        </p:nvCxnSpPr>
        <p:spPr>
          <a:xfrm>
            <a:off x="1371600" y="1447800"/>
            <a:ext cx="0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B2DC4-F85C-8CF9-BB92-0CA67FE8D52D}"/>
              </a:ext>
            </a:extLst>
          </p:cNvPr>
          <p:cNvCxnSpPr>
            <a:cxnSpLocks/>
          </p:cNvCxnSpPr>
          <p:nvPr/>
        </p:nvCxnSpPr>
        <p:spPr>
          <a:xfrm flipH="1">
            <a:off x="3037114" y="1447800"/>
            <a:ext cx="10886" cy="3810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B1AE4D-B6FA-B8F7-713B-3E038FCDE3F2}"/>
              </a:ext>
            </a:extLst>
          </p:cNvPr>
          <p:cNvCxnSpPr>
            <a:cxnSpLocks/>
          </p:cNvCxnSpPr>
          <p:nvPr/>
        </p:nvCxnSpPr>
        <p:spPr>
          <a:xfrm flipH="1">
            <a:off x="1371600" y="5244193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3" name="Table 26">
            <a:extLst>
              <a:ext uri="{FF2B5EF4-FFF2-40B4-BE49-F238E27FC236}">
                <a16:creationId xmlns:a16="http://schemas.microsoft.com/office/drawing/2014/main" id="{803634D7-A3E8-6B69-B022-D53154E143E9}"/>
              </a:ext>
            </a:extLst>
          </p:cNvPr>
          <p:cNvGraphicFramePr>
            <a:graphicFrameLocks noGrp="1"/>
          </p:cNvGraphicFramePr>
          <p:nvPr/>
        </p:nvGraphicFramePr>
        <p:xfrm>
          <a:off x="1479472" y="2133600"/>
          <a:ext cx="12419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956">
                  <a:extLst>
                    <a:ext uri="{9D8B030D-6E8A-4147-A177-3AD203B41FA5}">
                      <a16:colId xmlns:a16="http://schemas.microsoft.com/office/drawing/2014/main" val="3177839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234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090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6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93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6285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696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85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33562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4EFD19BD-73D2-CAFA-0635-5C4984907A5D}"/>
              </a:ext>
            </a:extLst>
          </p:cNvPr>
          <p:cNvSpPr txBox="1"/>
          <p:nvPr/>
        </p:nvSpPr>
        <p:spPr>
          <a:xfrm>
            <a:off x="609600" y="651657"/>
            <a:ext cx="640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Here, we’ve created an array of size 8 to hold our stack data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AF194F-8CD0-93F5-489D-B9358825D5CA}"/>
              </a:ext>
            </a:extLst>
          </p:cNvPr>
          <p:cNvSpPr txBox="1"/>
          <p:nvPr/>
        </p:nvSpPr>
        <p:spPr>
          <a:xfrm>
            <a:off x="2721428" y="21173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8610D8-7434-BC26-2052-BC310B45B7CB}"/>
              </a:ext>
            </a:extLst>
          </p:cNvPr>
          <p:cNvSpPr txBox="1"/>
          <p:nvPr/>
        </p:nvSpPr>
        <p:spPr>
          <a:xfrm>
            <a:off x="2718648" y="2494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317C60-7622-D3C0-A644-4F76648F70F1}"/>
              </a:ext>
            </a:extLst>
          </p:cNvPr>
          <p:cNvSpPr txBox="1"/>
          <p:nvPr/>
        </p:nvSpPr>
        <p:spPr>
          <a:xfrm>
            <a:off x="2716103" y="28796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BB328A-20E5-2653-D8F7-47CDB614D1B9}"/>
              </a:ext>
            </a:extLst>
          </p:cNvPr>
          <p:cNvSpPr txBox="1"/>
          <p:nvPr/>
        </p:nvSpPr>
        <p:spPr>
          <a:xfrm>
            <a:off x="2716103" y="323271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C22AB4-E91F-CCD8-9D04-B93C789C2FC0}"/>
              </a:ext>
            </a:extLst>
          </p:cNvPr>
          <p:cNvSpPr txBox="1"/>
          <p:nvPr/>
        </p:nvSpPr>
        <p:spPr>
          <a:xfrm>
            <a:off x="2694272" y="36020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9B1363D-7102-13B9-C91F-8844BD540853}"/>
              </a:ext>
            </a:extLst>
          </p:cNvPr>
          <p:cNvSpPr txBox="1"/>
          <p:nvPr/>
        </p:nvSpPr>
        <p:spPr>
          <a:xfrm>
            <a:off x="2694272" y="39818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B44C4DA-F206-8DE6-31BA-5DA0C65FFB94}"/>
              </a:ext>
            </a:extLst>
          </p:cNvPr>
          <p:cNvSpPr txBox="1"/>
          <p:nvPr/>
        </p:nvSpPr>
        <p:spPr>
          <a:xfrm>
            <a:off x="2688829" y="43826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C36E5B2-8BA9-B139-E58D-ECB27D673EF4}"/>
              </a:ext>
            </a:extLst>
          </p:cNvPr>
          <p:cNvSpPr txBox="1"/>
          <p:nvPr/>
        </p:nvSpPr>
        <p:spPr>
          <a:xfrm>
            <a:off x="2706519" y="473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AEB662-9913-4016-3194-A4A5137552F1}"/>
              </a:ext>
            </a:extLst>
          </p:cNvPr>
          <p:cNvSpPr txBox="1"/>
          <p:nvPr/>
        </p:nvSpPr>
        <p:spPr>
          <a:xfrm>
            <a:off x="9925077" y="2632504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top_of_stack</a:t>
            </a:r>
            <a:r>
              <a:rPr lang="en-US" dirty="0">
                <a:latin typeface="Consolas" panose="020B0609020204030204" pitchFamily="49" charset="0"/>
              </a:rPr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30CF4-FF1A-B4E5-B660-FE3767C79067}"/>
              </a:ext>
            </a:extLst>
          </p:cNvPr>
          <p:cNvSpPr txBox="1"/>
          <p:nvPr/>
        </p:nvSpPr>
        <p:spPr>
          <a:xfrm>
            <a:off x="8389283" y="2296020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String[] data = new String[8]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67FB1B-CF5D-3019-F9A6-74008841DAA4}"/>
              </a:ext>
            </a:extLst>
          </p:cNvPr>
          <p:cNvSpPr txBox="1"/>
          <p:nvPr/>
        </p:nvSpPr>
        <p:spPr>
          <a:xfrm>
            <a:off x="10887349" y="2993101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 = 2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1843EA59-5E55-102F-35CE-6B2C51B40C96}"/>
              </a:ext>
            </a:extLst>
          </p:cNvPr>
          <p:cNvSpPr/>
          <p:nvPr/>
        </p:nvSpPr>
        <p:spPr>
          <a:xfrm>
            <a:off x="737133" y="4426116"/>
            <a:ext cx="515710" cy="3285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EEFFC0-C749-EEC2-DC78-5B4F76C63B83}"/>
              </a:ext>
            </a:extLst>
          </p:cNvPr>
          <p:cNvSpPr txBox="1"/>
          <p:nvPr/>
        </p:nvSpPr>
        <p:spPr>
          <a:xfrm>
            <a:off x="-69723" y="4211589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Top of Stack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EE2936-1402-BCD7-D8F9-39EEF5714F9D}"/>
              </a:ext>
            </a:extLst>
          </p:cNvPr>
          <p:cNvSpPr/>
          <p:nvPr/>
        </p:nvSpPr>
        <p:spPr>
          <a:xfrm>
            <a:off x="8389282" y="2209800"/>
            <a:ext cx="3773663" cy="1219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DCE28-AC0C-7184-19F3-85D0ECD4A4A5}"/>
              </a:ext>
            </a:extLst>
          </p:cNvPr>
          <p:cNvSpPr txBox="1"/>
          <p:nvPr/>
        </p:nvSpPr>
        <p:spPr>
          <a:xfrm>
            <a:off x="8389282" y="183372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Stack Instance Fields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5AB946-0CB7-50A9-4260-6523063F9D26}"/>
              </a:ext>
            </a:extLst>
          </p:cNvPr>
          <p:cNvSpPr txBox="1"/>
          <p:nvPr/>
        </p:nvSpPr>
        <p:spPr>
          <a:xfrm>
            <a:off x="3343841" y="1762725"/>
            <a:ext cx="371127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public </a:t>
            </a:r>
            <a:r>
              <a:rPr lang="en-US" sz="2000" dirty="0" err="1">
                <a:latin typeface="Consolas" panose="020B0609020204030204" pitchFamily="49" charset="0"/>
              </a:rPr>
              <a:t>boolean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isEmpty</a:t>
            </a:r>
            <a:r>
              <a:rPr lang="en-US" sz="2000" dirty="0">
                <a:latin typeface="Consolas" panose="020B0609020204030204" pitchFamily="49" charset="0"/>
              </a:rPr>
              <a:t>(){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BD2BF8-1AD5-B525-AA40-6ED420E26D12}"/>
              </a:ext>
            </a:extLst>
          </p:cNvPr>
          <p:cNvSpPr txBox="1"/>
          <p:nvPr/>
        </p:nvSpPr>
        <p:spPr>
          <a:xfrm>
            <a:off x="3948475" y="5006014"/>
            <a:ext cx="50205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method returns a </a:t>
            </a:r>
            <a:r>
              <a:rPr lang="en-US" sz="2400" dirty="0" err="1"/>
              <a:t>boolean</a:t>
            </a:r>
            <a:r>
              <a:rPr lang="en-US" sz="2400" dirty="0"/>
              <a:t>: true if the stack is empty, false if the stack is not empty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8288D-F4A3-263E-F0BA-B10B876A7E6E}"/>
              </a:ext>
            </a:extLst>
          </p:cNvPr>
          <p:cNvSpPr txBox="1"/>
          <p:nvPr/>
        </p:nvSpPr>
        <p:spPr>
          <a:xfrm>
            <a:off x="3550532" y="2814812"/>
            <a:ext cx="24641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 if size == 0: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true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else:</a:t>
            </a:r>
          </a:p>
          <a:p>
            <a:r>
              <a:rPr lang="en-US" dirty="0">
                <a:latin typeface="Consolas" panose="020B0609020204030204" pitchFamily="49" charset="0"/>
              </a:rPr>
              <a:t>      return false</a:t>
            </a:r>
          </a:p>
        </p:txBody>
      </p:sp>
    </p:spTree>
    <p:extLst>
      <p:ext uri="{BB962C8B-B14F-4D97-AF65-F5344CB8AC3E}">
        <p14:creationId xmlns:p14="http://schemas.microsoft.com/office/powerpoint/2010/main" val="1086518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366CE-3A7D-FCA8-8340-31F0589479C1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however the way we interact with a stack is a little bit different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FBAF4A-8AA5-6ED3-C085-0808CDAE2FF6}"/>
              </a:ext>
            </a:extLst>
          </p:cNvPr>
          <p:cNvCxnSpPr>
            <a:cxnSpLocks/>
          </p:cNvCxnSpPr>
          <p:nvPr/>
        </p:nvCxnSpPr>
        <p:spPr>
          <a:xfrm>
            <a:off x="3124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F0854B-DE57-D8D2-BC7E-7626444F7956}"/>
              </a:ext>
            </a:extLst>
          </p:cNvPr>
          <p:cNvCxnSpPr>
            <a:cxnSpLocks/>
          </p:cNvCxnSpPr>
          <p:nvPr/>
        </p:nvCxnSpPr>
        <p:spPr>
          <a:xfrm>
            <a:off x="4648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6812B-3128-5DA8-B3DA-55967E564F5E}"/>
              </a:ext>
            </a:extLst>
          </p:cNvPr>
          <p:cNvCxnSpPr>
            <a:cxnSpLocks/>
          </p:cNvCxnSpPr>
          <p:nvPr/>
        </p:nvCxnSpPr>
        <p:spPr>
          <a:xfrm flipH="1">
            <a:off x="3048000" y="551631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F59A9E3-60BD-70BA-84BE-671BB8EDB370}"/>
              </a:ext>
            </a:extLst>
          </p:cNvPr>
          <p:cNvSpPr/>
          <p:nvPr/>
        </p:nvSpPr>
        <p:spPr>
          <a:xfrm>
            <a:off x="3238500" y="48768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A6EDB3-E2DB-5FBE-1951-B849D15F73E8}"/>
              </a:ext>
            </a:extLst>
          </p:cNvPr>
          <p:cNvSpPr/>
          <p:nvPr/>
        </p:nvSpPr>
        <p:spPr>
          <a:xfrm>
            <a:off x="3238500" y="421307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F406C6-8289-D553-F0D6-A47D8D6D6DF2}"/>
              </a:ext>
            </a:extLst>
          </p:cNvPr>
          <p:cNvSpPr/>
          <p:nvPr/>
        </p:nvSpPr>
        <p:spPr>
          <a:xfrm>
            <a:off x="3238500" y="352454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05FEA7E7-4725-84DA-8367-E24F1BC67BC3}"/>
              </a:ext>
            </a:extLst>
          </p:cNvPr>
          <p:cNvSpPr/>
          <p:nvPr/>
        </p:nvSpPr>
        <p:spPr>
          <a:xfrm>
            <a:off x="2171711" y="285103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5BF2DC-C059-09DA-EFA5-FF30072C3888}"/>
              </a:ext>
            </a:extLst>
          </p:cNvPr>
          <p:cNvSpPr txBox="1"/>
          <p:nvPr/>
        </p:nvSpPr>
        <p:spPr>
          <a:xfrm>
            <a:off x="462170" y="421307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98F827-BE24-7833-9F6B-B7257DDAC3B6}"/>
              </a:ext>
            </a:extLst>
          </p:cNvPr>
          <p:cNvCxnSpPr>
            <a:cxnSpLocks/>
          </p:cNvCxnSpPr>
          <p:nvPr/>
        </p:nvCxnSpPr>
        <p:spPr>
          <a:xfrm flipH="1">
            <a:off x="4762501" y="285103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8A01BD-C0C8-295A-1604-855851F60A05}"/>
              </a:ext>
            </a:extLst>
          </p:cNvPr>
          <p:cNvSpPr txBox="1"/>
          <p:nvPr/>
        </p:nvSpPr>
        <p:spPr>
          <a:xfrm>
            <a:off x="5448301" y="254282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26374-1D05-C3F1-CB9C-6726A1183640}"/>
              </a:ext>
            </a:extLst>
          </p:cNvPr>
          <p:cNvSpPr/>
          <p:nvPr/>
        </p:nvSpPr>
        <p:spPr>
          <a:xfrm>
            <a:off x="3238500" y="28510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893559-ABE9-C566-A6B0-A14A3AF5B53B}"/>
              </a:ext>
            </a:extLst>
          </p:cNvPr>
          <p:cNvSpPr txBox="1"/>
          <p:nvPr/>
        </p:nvSpPr>
        <p:spPr>
          <a:xfrm>
            <a:off x="7582669" y="3414026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Adding something to a stack is known as the </a:t>
            </a:r>
            <a:r>
              <a:rPr lang="en-US" sz="2400" b="1" dirty="0"/>
              <a:t>push</a:t>
            </a:r>
            <a:r>
              <a:rPr lang="en-US" sz="2400" dirty="0"/>
              <a:t> operation</a:t>
            </a:r>
          </a:p>
        </p:txBody>
      </p:sp>
    </p:spTree>
    <p:extLst>
      <p:ext uri="{BB962C8B-B14F-4D97-AF65-F5344CB8AC3E}">
        <p14:creationId xmlns:p14="http://schemas.microsoft.com/office/powerpoint/2010/main" val="784378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366CE-3A7D-FCA8-8340-31F0589479C1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however the way we interact with a stack is a little bit different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FBAF4A-8AA5-6ED3-C085-0808CDAE2FF6}"/>
              </a:ext>
            </a:extLst>
          </p:cNvPr>
          <p:cNvCxnSpPr>
            <a:cxnSpLocks/>
          </p:cNvCxnSpPr>
          <p:nvPr/>
        </p:nvCxnSpPr>
        <p:spPr>
          <a:xfrm>
            <a:off x="3124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F0854B-DE57-D8D2-BC7E-7626444F7956}"/>
              </a:ext>
            </a:extLst>
          </p:cNvPr>
          <p:cNvCxnSpPr>
            <a:cxnSpLocks/>
          </p:cNvCxnSpPr>
          <p:nvPr/>
        </p:nvCxnSpPr>
        <p:spPr>
          <a:xfrm>
            <a:off x="4648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6812B-3128-5DA8-B3DA-55967E564F5E}"/>
              </a:ext>
            </a:extLst>
          </p:cNvPr>
          <p:cNvCxnSpPr>
            <a:cxnSpLocks/>
          </p:cNvCxnSpPr>
          <p:nvPr/>
        </p:nvCxnSpPr>
        <p:spPr>
          <a:xfrm flipH="1">
            <a:off x="3048000" y="551631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F59A9E3-60BD-70BA-84BE-671BB8EDB370}"/>
              </a:ext>
            </a:extLst>
          </p:cNvPr>
          <p:cNvSpPr/>
          <p:nvPr/>
        </p:nvSpPr>
        <p:spPr>
          <a:xfrm>
            <a:off x="3238500" y="48768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A6EDB3-E2DB-5FBE-1951-B849D15F73E8}"/>
              </a:ext>
            </a:extLst>
          </p:cNvPr>
          <p:cNvSpPr/>
          <p:nvPr/>
        </p:nvSpPr>
        <p:spPr>
          <a:xfrm>
            <a:off x="3238500" y="421307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F406C6-8289-D553-F0D6-A47D8D6D6DF2}"/>
              </a:ext>
            </a:extLst>
          </p:cNvPr>
          <p:cNvSpPr/>
          <p:nvPr/>
        </p:nvSpPr>
        <p:spPr>
          <a:xfrm>
            <a:off x="3238500" y="352454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05FEA7E7-4725-84DA-8367-E24F1BC67BC3}"/>
              </a:ext>
            </a:extLst>
          </p:cNvPr>
          <p:cNvSpPr/>
          <p:nvPr/>
        </p:nvSpPr>
        <p:spPr>
          <a:xfrm>
            <a:off x="2171711" y="285103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5BF2DC-C059-09DA-EFA5-FF30072C3888}"/>
              </a:ext>
            </a:extLst>
          </p:cNvPr>
          <p:cNvSpPr txBox="1"/>
          <p:nvPr/>
        </p:nvSpPr>
        <p:spPr>
          <a:xfrm>
            <a:off x="462170" y="421307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98F827-BE24-7833-9F6B-B7257DDAC3B6}"/>
              </a:ext>
            </a:extLst>
          </p:cNvPr>
          <p:cNvCxnSpPr>
            <a:cxnSpLocks/>
          </p:cNvCxnSpPr>
          <p:nvPr/>
        </p:nvCxnSpPr>
        <p:spPr>
          <a:xfrm flipH="1">
            <a:off x="4762501" y="285103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8A01BD-C0C8-295A-1604-855851F60A05}"/>
              </a:ext>
            </a:extLst>
          </p:cNvPr>
          <p:cNvSpPr txBox="1"/>
          <p:nvPr/>
        </p:nvSpPr>
        <p:spPr>
          <a:xfrm>
            <a:off x="5448301" y="254282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26374-1D05-C3F1-CB9C-6726A1183640}"/>
              </a:ext>
            </a:extLst>
          </p:cNvPr>
          <p:cNvSpPr/>
          <p:nvPr/>
        </p:nvSpPr>
        <p:spPr>
          <a:xfrm>
            <a:off x="3238500" y="28510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6643F-BBEA-2D6C-01E9-37496954A5BC}"/>
              </a:ext>
            </a:extLst>
          </p:cNvPr>
          <p:cNvSpPr txBox="1"/>
          <p:nvPr/>
        </p:nvSpPr>
        <p:spPr>
          <a:xfrm>
            <a:off x="7239000" y="2206823"/>
            <a:ext cx="434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want to remove something, we must always remove the element on the top of the stack</a:t>
            </a:r>
          </a:p>
        </p:txBody>
      </p:sp>
    </p:spTree>
    <p:extLst>
      <p:ext uri="{BB962C8B-B14F-4D97-AF65-F5344CB8AC3E}">
        <p14:creationId xmlns:p14="http://schemas.microsoft.com/office/powerpoint/2010/main" val="3462184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366CE-3A7D-FCA8-8340-31F0589479C1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however the way we interact with a stack is a little bit different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FBAF4A-8AA5-6ED3-C085-0808CDAE2FF6}"/>
              </a:ext>
            </a:extLst>
          </p:cNvPr>
          <p:cNvCxnSpPr>
            <a:cxnSpLocks/>
          </p:cNvCxnSpPr>
          <p:nvPr/>
        </p:nvCxnSpPr>
        <p:spPr>
          <a:xfrm>
            <a:off x="3124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F0854B-DE57-D8D2-BC7E-7626444F7956}"/>
              </a:ext>
            </a:extLst>
          </p:cNvPr>
          <p:cNvCxnSpPr>
            <a:cxnSpLocks/>
          </p:cNvCxnSpPr>
          <p:nvPr/>
        </p:nvCxnSpPr>
        <p:spPr>
          <a:xfrm>
            <a:off x="4648200" y="254451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C6812B-3128-5DA8-B3DA-55967E564F5E}"/>
              </a:ext>
            </a:extLst>
          </p:cNvPr>
          <p:cNvCxnSpPr>
            <a:cxnSpLocks/>
          </p:cNvCxnSpPr>
          <p:nvPr/>
        </p:nvCxnSpPr>
        <p:spPr>
          <a:xfrm flipH="1">
            <a:off x="3048000" y="551631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F59A9E3-60BD-70BA-84BE-671BB8EDB370}"/>
              </a:ext>
            </a:extLst>
          </p:cNvPr>
          <p:cNvSpPr/>
          <p:nvPr/>
        </p:nvSpPr>
        <p:spPr>
          <a:xfrm>
            <a:off x="3238500" y="487680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A6EDB3-E2DB-5FBE-1951-B849D15F73E8}"/>
              </a:ext>
            </a:extLst>
          </p:cNvPr>
          <p:cNvSpPr/>
          <p:nvPr/>
        </p:nvSpPr>
        <p:spPr>
          <a:xfrm>
            <a:off x="3238500" y="421307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BF406C6-8289-D553-F0D6-A47D8D6D6DF2}"/>
              </a:ext>
            </a:extLst>
          </p:cNvPr>
          <p:cNvSpPr/>
          <p:nvPr/>
        </p:nvSpPr>
        <p:spPr>
          <a:xfrm>
            <a:off x="3238500" y="352454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05FEA7E7-4725-84DA-8367-E24F1BC67BC3}"/>
              </a:ext>
            </a:extLst>
          </p:cNvPr>
          <p:cNvSpPr/>
          <p:nvPr/>
        </p:nvSpPr>
        <p:spPr>
          <a:xfrm>
            <a:off x="2171711" y="285103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5BF2DC-C059-09DA-EFA5-FF30072C3888}"/>
              </a:ext>
            </a:extLst>
          </p:cNvPr>
          <p:cNvSpPr txBox="1"/>
          <p:nvPr/>
        </p:nvSpPr>
        <p:spPr>
          <a:xfrm>
            <a:off x="462170" y="421307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D98F827-BE24-7833-9F6B-B7257DDAC3B6}"/>
              </a:ext>
            </a:extLst>
          </p:cNvPr>
          <p:cNvCxnSpPr>
            <a:cxnSpLocks/>
          </p:cNvCxnSpPr>
          <p:nvPr/>
        </p:nvCxnSpPr>
        <p:spPr>
          <a:xfrm flipH="1">
            <a:off x="4732967" y="3581400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18A01BD-C0C8-295A-1604-855851F60A05}"/>
              </a:ext>
            </a:extLst>
          </p:cNvPr>
          <p:cNvSpPr txBox="1"/>
          <p:nvPr/>
        </p:nvSpPr>
        <p:spPr>
          <a:xfrm>
            <a:off x="5418767" y="3273189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26374-1D05-C3F1-CB9C-6726A1183640}"/>
              </a:ext>
            </a:extLst>
          </p:cNvPr>
          <p:cNvSpPr/>
          <p:nvPr/>
        </p:nvSpPr>
        <p:spPr>
          <a:xfrm>
            <a:off x="3247066" y="2062624"/>
            <a:ext cx="1295400" cy="533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24543-F7A1-8914-F669-94FFD22AF892}"/>
              </a:ext>
            </a:extLst>
          </p:cNvPr>
          <p:cNvSpPr txBox="1"/>
          <p:nvPr/>
        </p:nvSpPr>
        <p:spPr>
          <a:xfrm>
            <a:off x="7778693" y="2265827"/>
            <a:ext cx="312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Removing an element is known as the </a:t>
            </a:r>
            <a:r>
              <a:rPr lang="en-US" sz="2400" b="1" dirty="0"/>
              <a:t>pop</a:t>
            </a:r>
            <a:r>
              <a:rPr lang="en-US" sz="2400" dirty="0"/>
              <a:t> operation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A05C033-F290-6A11-E29C-6CDD40A70B8E}"/>
                  </a:ext>
                </a:extLst>
              </p14:cNvPr>
              <p14:cNvContentPartPr/>
              <p14:nvPr/>
            </p14:nvContentPartPr>
            <p14:xfrm>
              <a:off x="3984582" y="1932110"/>
              <a:ext cx="27720" cy="471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A05C033-F290-6A11-E29C-6CDD40A70B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66582" y="1914470"/>
                <a:ext cx="633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943F20F-9BD4-BE5F-D206-D02BDD6F5F2C}"/>
                  </a:ext>
                </a:extLst>
              </p14:cNvPr>
              <p14:cNvContentPartPr/>
              <p14:nvPr/>
            </p14:nvContentPartPr>
            <p14:xfrm>
              <a:off x="4101942" y="1765430"/>
              <a:ext cx="108720" cy="799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943F20F-9BD4-BE5F-D206-D02BDD6F5F2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84302" y="1747790"/>
                <a:ext cx="144360" cy="11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19DA125-C58D-2B54-58AF-F4A58FBDE303}"/>
              </a:ext>
            </a:extLst>
          </p:cNvPr>
          <p:cNvGrpSpPr/>
          <p:nvPr/>
        </p:nvGrpSpPr>
        <p:grpSpPr>
          <a:xfrm>
            <a:off x="4336302" y="1457630"/>
            <a:ext cx="453600" cy="211680"/>
            <a:chOff x="4336302" y="1457630"/>
            <a:chExt cx="453600" cy="21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30A35B-426A-C282-D39F-8A5CA0FA9433}"/>
                    </a:ext>
                  </a:extLst>
                </p14:cNvPr>
                <p14:cNvContentPartPr/>
                <p14:nvPr/>
              </p14:nvContentPartPr>
              <p14:xfrm>
                <a:off x="4336302" y="1646630"/>
                <a:ext cx="66240" cy="22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C30A35B-426A-C282-D39F-8A5CA0FA943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18662" y="1628630"/>
                  <a:ext cx="1018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B6BA53-6392-764C-EB2D-2546277BB8FC}"/>
                    </a:ext>
                  </a:extLst>
                </p14:cNvPr>
                <p14:cNvContentPartPr/>
                <p14:nvPr/>
              </p14:nvContentPartPr>
              <p14:xfrm>
                <a:off x="4504422" y="1565270"/>
                <a:ext cx="106560" cy="370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B6BA53-6392-764C-EB2D-2546277BB8F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86422" y="1547270"/>
                  <a:ext cx="1422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0DD2964-3389-AF13-F5A6-6C4613A9692C}"/>
                    </a:ext>
                  </a:extLst>
                </p14:cNvPr>
                <p14:cNvContentPartPr/>
                <p14:nvPr/>
              </p14:nvContentPartPr>
              <p14:xfrm>
                <a:off x="4485342" y="1457630"/>
                <a:ext cx="304560" cy="205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0DD2964-3389-AF13-F5A6-6C4613A9692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67342" y="1439990"/>
                  <a:ext cx="340200" cy="240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44F6E2C-2F8A-DE53-7824-E50A2B3012E8}"/>
              </a:ext>
            </a:extLst>
          </p:cNvPr>
          <p:cNvSpPr txBox="1"/>
          <p:nvPr/>
        </p:nvSpPr>
        <p:spPr>
          <a:xfrm>
            <a:off x="5951487" y="5057949"/>
            <a:ext cx="561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en-US" dirty="0">
                <a:sym typeface="Wingdings" panose="05000000000000000000" pitchFamily="2" charset="2"/>
              </a:rPr>
              <a:t> Top node (spencer) is removed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02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0366CE-3A7D-FCA8-8340-31F0589479C1}"/>
              </a:ext>
            </a:extLst>
          </p:cNvPr>
          <p:cNvSpPr txBox="1"/>
          <p:nvPr/>
        </p:nvSpPr>
        <p:spPr>
          <a:xfrm>
            <a:off x="228600" y="152400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pic>
        <p:nvPicPr>
          <p:cNvPr id="4098" name="Picture 2" descr="Stack Data Structure and Implementation in Python, Java and C/C++">
            <a:extLst>
              <a:ext uri="{FF2B5EF4-FFF2-40B4-BE49-F238E27FC236}">
                <a16:creationId xmlns:a16="http://schemas.microsoft.com/office/drawing/2014/main" id="{5A0F42EC-0EE5-5E37-956B-163837731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2600"/>
            <a:ext cx="7753350" cy="4591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E6276E-F20B-C052-F03F-EDC80E68677B}"/>
              </a:ext>
            </a:extLst>
          </p:cNvPr>
          <p:cNvSpPr txBox="1"/>
          <p:nvPr/>
        </p:nvSpPr>
        <p:spPr>
          <a:xfrm>
            <a:off x="381000" y="1291747"/>
            <a:ext cx="50770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an element to the top of the stack (push)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the top element (pop)</a:t>
            </a:r>
          </a:p>
        </p:txBody>
      </p:sp>
      <p:pic>
        <p:nvPicPr>
          <p:cNvPr id="4100" name="Picture 4" descr="Marine Plate Dispenser. Mobile, heated Loipart">
            <a:extLst>
              <a:ext uri="{FF2B5EF4-FFF2-40B4-BE49-F238E27FC236}">
                <a16:creationId xmlns:a16="http://schemas.microsoft.com/office/drawing/2014/main" id="{ACD70E56-DCC5-C776-4CA2-4FBBB9807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5615" y="794333"/>
            <a:ext cx="2280323" cy="2995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75517C-FCE7-EB11-B170-40E548F9C3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0985" y="3718789"/>
            <a:ext cx="1929906" cy="23448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A846D5-1EBA-5812-D308-FE3CEDCEB2EB}"/>
              </a:ext>
            </a:extLst>
          </p:cNvPr>
          <p:cNvSpPr txBox="1"/>
          <p:nvPr/>
        </p:nvSpPr>
        <p:spPr>
          <a:xfrm>
            <a:off x="7772400" y="4431400"/>
            <a:ext cx="20826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Stack Operations</a:t>
            </a:r>
          </a:p>
          <a:p>
            <a:r>
              <a:rPr lang="en-US" dirty="0">
                <a:latin typeface="Consolas" panose="020B0609020204030204" pitchFamily="49" charset="0"/>
              </a:rPr>
              <a:t>push()</a:t>
            </a:r>
          </a:p>
          <a:p>
            <a:r>
              <a:rPr lang="en-US" dirty="0">
                <a:latin typeface="Consolas" panose="020B0609020204030204" pitchFamily="49" charset="0"/>
              </a:rPr>
              <a:t>pop()</a:t>
            </a:r>
          </a:p>
          <a:p>
            <a:r>
              <a:rPr lang="en-US" dirty="0">
                <a:latin typeface="Consolas" panose="020B0609020204030204" pitchFamily="49" charset="0"/>
              </a:rPr>
              <a:t>peek()</a:t>
            </a:r>
          </a:p>
          <a:p>
            <a:r>
              <a:rPr lang="en-US" dirty="0" err="1">
                <a:latin typeface="Consolas" panose="020B0609020204030204" pitchFamily="49" charset="0"/>
              </a:rPr>
              <a:t>isEmpty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29225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57AC24-1827-3179-1956-F21DDF3BB683}"/>
              </a:ext>
            </a:extLst>
          </p:cNvPr>
          <p:cNvCxnSpPr>
            <a:cxnSpLocks/>
          </p:cNvCxnSpPr>
          <p:nvPr/>
        </p:nvCxnSpPr>
        <p:spPr>
          <a:xfrm>
            <a:off x="2743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123966-7977-7BC3-E169-A350502C3686}"/>
              </a:ext>
            </a:extLst>
          </p:cNvPr>
          <p:cNvCxnSpPr>
            <a:cxnSpLocks/>
          </p:cNvCxnSpPr>
          <p:nvPr/>
        </p:nvCxnSpPr>
        <p:spPr>
          <a:xfrm>
            <a:off x="4267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5EC9B-8B20-568D-0640-295646A5D835}"/>
              </a:ext>
            </a:extLst>
          </p:cNvPr>
          <p:cNvCxnSpPr>
            <a:cxnSpLocks/>
          </p:cNvCxnSpPr>
          <p:nvPr/>
        </p:nvCxnSpPr>
        <p:spPr>
          <a:xfrm flipH="1">
            <a:off x="2667000" y="441960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2F106-6DE8-28B4-2D86-F4C1F346E768}"/>
              </a:ext>
            </a:extLst>
          </p:cNvPr>
          <p:cNvSpPr/>
          <p:nvPr/>
        </p:nvSpPr>
        <p:spPr>
          <a:xfrm>
            <a:off x="2857500" y="378009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5A16-2477-E685-87A1-42544ADC0387}"/>
              </a:ext>
            </a:extLst>
          </p:cNvPr>
          <p:cNvSpPr/>
          <p:nvPr/>
        </p:nvSpPr>
        <p:spPr>
          <a:xfrm>
            <a:off x="2857500" y="31163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F42F5-B9C1-BDAB-AD8E-8FB20CFC2F71}"/>
              </a:ext>
            </a:extLst>
          </p:cNvPr>
          <p:cNvSpPr/>
          <p:nvPr/>
        </p:nvSpPr>
        <p:spPr>
          <a:xfrm>
            <a:off x="2857500" y="24278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2318434-BC2B-CC6E-E61F-C33C40A39A54}"/>
              </a:ext>
            </a:extLst>
          </p:cNvPr>
          <p:cNvSpPr/>
          <p:nvPr/>
        </p:nvSpPr>
        <p:spPr>
          <a:xfrm>
            <a:off x="1790711" y="175432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8878-18B5-D865-AEAD-EC064C37D3FB}"/>
              </a:ext>
            </a:extLst>
          </p:cNvPr>
          <p:cNvSpPr txBox="1"/>
          <p:nvPr/>
        </p:nvSpPr>
        <p:spPr>
          <a:xfrm>
            <a:off x="81170" y="311636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EFA6D-8A14-9DD0-497C-BD1A172EEA5F}"/>
              </a:ext>
            </a:extLst>
          </p:cNvPr>
          <p:cNvCxnSpPr>
            <a:cxnSpLocks/>
          </p:cNvCxnSpPr>
          <p:nvPr/>
        </p:nvCxnSpPr>
        <p:spPr>
          <a:xfrm flipH="1">
            <a:off x="4381501" y="175432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E8D674-1CFF-AA9D-59CE-24413366D119}"/>
              </a:ext>
            </a:extLst>
          </p:cNvPr>
          <p:cNvSpPr txBox="1"/>
          <p:nvPr/>
        </p:nvSpPr>
        <p:spPr>
          <a:xfrm>
            <a:off x="5067301" y="144611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51854-9E55-C6A6-23B8-3C4815825AE6}"/>
              </a:ext>
            </a:extLst>
          </p:cNvPr>
          <p:cNvSpPr/>
          <p:nvPr/>
        </p:nvSpPr>
        <p:spPr>
          <a:xfrm>
            <a:off x="2857500" y="175432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273CC-D747-67E9-8D03-BC3F03F8F386}"/>
              </a:ext>
            </a:extLst>
          </p:cNvPr>
          <p:cNvSpPr txBox="1"/>
          <p:nvPr/>
        </p:nvSpPr>
        <p:spPr>
          <a:xfrm>
            <a:off x="7429500" y="1539480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stack data structure needs to keep track of a few things</a:t>
            </a:r>
          </a:p>
          <a:p>
            <a:r>
              <a:rPr lang="en-US" sz="2400" dirty="0"/>
              <a:t>1. Something to hold our stack elements </a:t>
            </a:r>
          </a:p>
        </p:txBody>
      </p:sp>
    </p:spTree>
    <p:extLst>
      <p:ext uri="{BB962C8B-B14F-4D97-AF65-F5344CB8AC3E}">
        <p14:creationId xmlns:p14="http://schemas.microsoft.com/office/powerpoint/2010/main" val="135370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657AC24-1827-3179-1956-F21DDF3BB683}"/>
              </a:ext>
            </a:extLst>
          </p:cNvPr>
          <p:cNvCxnSpPr>
            <a:cxnSpLocks/>
          </p:cNvCxnSpPr>
          <p:nvPr/>
        </p:nvCxnSpPr>
        <p:spPr>
          <a:xfrm>
            <a:off x="2743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123966-7977-7BC3-E169-A350502C3686}"/>
              </a:ext>
            </a:extLst>
          </p:cNvPr>
          <p:cNvCxnSpPr>
            <a:cxnSpLocks/>
          </p:cNvCxnSpPr>
          <p:nvPr/>
        </p:nvCxnSpPr>
        <p:spPr>
          <a:xfrm>
            <a:off x="4267200" y="1447800"/>
            <a:ext cx="0" cy="29718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65EC9B-8B20-568D-0640-295646A5D835}"/>
              </a:ext>
            </a:extLst>
          </p:cNvPr>
          <p:cNvCxnSpPr>
            <a:cxnSpLocks/>
          </p:cNvCxnSpPr>
          <p:nvPr/>
        </p:nvCxnSpPr>
        <p:spPr>
          <a:xfrm flipH="1">
            <a:off x="2667000" y="4419600"/>
            <a:ext cx="16764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D82F106-6DE8-28B4-2D86-F4C1F346E768}"/>
              </a:ext>
            </a:extLst>
          </p:cNvPr>
          <p:cNvSpPr/>
          <p:nvPr/>
        </p:nvSpPr>
        <p:spPr>
          <a:xfrm>
            <a:off x="2857500" y="3780090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Reese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FB5A16-2477-E685-87A1-42544ADC0387}"/>
              </a:ext>
            </a:extLst>
          </p:cNvPr>
          <p:cNvSpPr/>
          <p:nvPr/>
        </p:nvSpPr>
        <p:spPr>
          <a:xfrm>
            <a:off x="2857500" y="3116367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Susan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BF42F5-B9C1-BDAB-AD8E-8FB20CFC2F71}"/>
              </a:ext>
            </a:extLst>
          </p:cNvPr>
          <p:cNvSpPr/>
          <p:nvPr/>
        </p:nvSpPr>
        <p:spPr>
          <a:xfrm>
            <a:off x="2857500" y="242783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Cosmo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2318434-BC2B-CC6E-E61F-C33C40A39A54}"/>
              </a:ext>
            </a:extLst>
          </p:cNvPr>
          <p:cNvSpPr/>
          <p:nvPr/>
        </p:nvSpPr>
        <p:spPr>
          <a:xfrm>
            <a:off x="1790711" y="1754328"/>
            <a:ext cx="609593" cy="248296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A8878-18B5-D865-AEAD-EC064C37D3FB}"/>
              </a:ext>
            </a:extLst>
          </p:cNvPr>
          <p:cNvSpPr txBox="1"/>
          <p:nvPr/>
        </p:nvSpPr>
        <p:spPr>
          <a:xfrm>
            <a:off x="81170" y="3116367"/>
            <a:ext cx="1795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Elements of Data Structure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1EFA6D-8A14-9DD0-497C-BD1A172EEA5F}"/>
              </a:ext>
            </a:extLst>
          </p:cNvPr>
          <p:cNvCxnSpPr>
            <a:cxnSpLocks/>
          </p:cNvCxnSpPr>
          <p:nvPr/>
        </p:nvCxnSpPr>
        <p:spPr>
          <a:xfrm flipH="1">
            <a:off x="4381501" y="1754328"/>
            <a:ext cx="685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9E8D674-1CFF-AA9D-59CE-24413366D119}"/>
              </a:ext>
            </a:extLst>
          </p:cNvPr>
          <p:cNvSpPr txBox="1"/>
          <p:nvPr/>
        </p:nvSpPr>
        <p:spPr>
          <a:xfrm>
            <a:off x="5067301" y="1446117"/>
            <a:ext cx="914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Top of Stack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F51854-9E55-C6A6-23B8-3C4815825AE6}"/>
              </a:ext>
            </a:extLst>
          </p:cNvPr>
          <p:cNvSpPr/>
          <p:nvPr/>
        </p:nvSpPr>
        <p:spPr>
          <a:xfrm>
            <a:off x="2857500" y="1754328"/>
            <a:ext cx="1295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Spencer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0AFF4E-D654-2F05-607F-67B960F30221}"/>
              </a:ext>
            </a:extLst>
          </p:cNvPr>
          <p:cNvSpPr txBox="1"/>
          <p:nvPr/>
        </p:nvSpPr>
        <p:spPr>
          <a:xfrm>
            <a:off x="5441" y="11271"/>
            <a:ext cx="9448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stack</a:t>
            </a:r>
            <a:r>
              <a:rPr lang="en-US" sz="2800" dirty="0"/>
              <a:t> is a data structure that can hold data, and follows the </a:t>
            </a:r>
            <a:r>
              <a:rPr lang="en-US" sz="2800" b="1" dirty="0"/>
              <a:t>last in first out  (LIFO) </a:t>
            </a:r>
            <a:r>
              <a:rPr lang="en-US" sz="2800" dirty="0"/>
              <a:t>principle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4273CC-D747-67E9-8D03-BC3F03F8F386}"/>
              </a:ext>
            </a:extLst>
          </p:cNvPr>
          <p:cNvSpPr txBox="1"/>
          <p:nvPr/>
        </p:nvSpPr>
        <p:spPr>
          <a:xfrm>
            <a:off x="7429500" y="1539480"/>
            <a:ext cx="381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stack data structure needs to keep track of a few things</a:t>
            </a:r>
          </a:p>
          <a:p>
            <a:r>
              <a:rPr lang="en-US" sz="2400" dirty="0"/>
              <a:t>1. Something to hold our stack elements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D86539-4F48-9407-12AC-7AD320C80D46}"/>
              </a:ext>
            </a:extLst>
          </p:cNvPr>
          <p:cNvSpPr txBox="1"/>
          <p:nvPr/>
        </p:nvSpPr>
        <p:spPr>
          <a:xfrm>
            <a:off x="4876800" y="3534237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 few options: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9126B9-78D8-C349-476A-30D5E98AA861}"/>
              </a:ext>
            </a:extLst>
          </p:cNvPr>
          <p:cNvCxnSpPr>
            <a:cxnSpLocks/>
          </p:cNvCxnSpPr>
          <p:nvPr/>
        </p:nvCxnSpPr>
        <p:spPr>
          <a:xfrm>
            <a:off x="49571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3D2D87-75BA-682E-44E5-D0F0ABC93CBE}"/>
              </a:ext>
            </a:extLst>
          </p:cNvPr>
          <p:cNvCxnSpPr>
            <a:cxnSpLocks/>
          </p:cNvCxnSpPr>
          <p:nvPr/>
        </p:nvCxnSpPr>
        <p:spPr>
          <a:xfrm>
            <a:off x="6404943" y="4046790"/>
            <a:ext cx="0" cy="220161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3CB9284-F2FF-5243-7680-A325218C3382}"/>
              </a:ext>
            </a:extLst>
          </p:cNvPr>
          <p:cNvCxnSpPr>
            <a:cxnSpLocks/>
          </p:cNvCxnSpPr>
          <p:nvPr/>
        </p:nvCxnSpPr>
        <p:spPr>
          <a:xfrm flipH="1">
            <a:off x="4957143" y="6248400"/>
            <a:ext cx="14478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7">
            <a:extLst>
              <a:ext uri="{FF2B5EF4-FFF2-40B4-BE49-F238E27FC236}">
                <a16:creationId xmlns:a16="http://schemas.microsoft.com/office/drawing/2014/main" id="{D2669BDF-5E03-8A56-152A-FB2CB0538DAF}"/>
              </a:ext>
            </a:extLst>
          </p:cNvPr>
          <p:cNvGraphicFramePr>
            <a:graphicFrameLocks noGrp="1"/>
          </p:cNvGraphicFramePr>
          <p:nvPr/>
        </p:nvGraphicFramePr>
        <p:xfrm>
          <a:off x="5128593" y="4644107"/>
          <a:ext cx="1104900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4975313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Spencer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25911"/>
                  </a:ext>
                </a:extLst>
              </a:tr>
              <a:tr h="357294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Cosmo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171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Susan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405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Reese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075573"/>
                  </a:ext>
                </a:extLst>
              </a:tr>
            </a:tbl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F565F53E-06D7-03AD-83DA-A0AB5FDE5548}"/>
              </a:ext>
            </a:extLst>
          </p:cNvPr>
          <p:cNvSpPr txBox="1"/>
          <p:nvPr/>
        </p:nvSpPr>
        <p:spPr>
          <a:xfrm>
            <a:off x="6590859" y="4368049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Array</a:t>
            </a:r>
          </a:p>
        </p:txBody>
      </p:sp>
    </p:spTree>
    <p:extLst>
      <p:ext uri="{BB962C8B-B14F-4D97-AF65-F5344CB8AC3E}">
        <p14:creationId xmlns:p14="http://schemas.microsoft.com/office/powerpoint/2010/main" val="1275972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6127</TotalTime>
  <Words>3231</Words>
  <Application>Microsoft Office PowerPoint</Application>
  <PresentationFormat>Widescreen</PresentationFormat>
  <Paragraphs>1107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52</cp:revision>
  <dcterms:created xsi:type="dcterms:W3CDTF">2022-08-21T16:55:59Z</dcterms:created>
  <dcterms:modified xsi:type="dcterms:W3CDTF">2024-03-20T20:01:53Z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