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351" r:id="rId3"/>
    <p:sldId id="381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6517" autoAdjust="0"/>
  </p:normalViewPr>
  <p:slideViewPr>
    <p:cSldViewPr>
      <p:cViewPr varScale="1">
        <p:scale>
          <a:sx n="158" d="100"/>
          <a:sy n="158" d="100"/>
        </p:scale>
        <p:origin x="120" y="2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38:18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24575,'-1'74'0,"3"-1"0,4 1 0,2-1 0,35 135 0,-28-159 0,2-1 0,2 0 0,2-2 0,2 0 0,3-2 0,48 66 0,-64-98 0,1 0 0,0 0 0,1-1 0,0-1 0,0 0 0,1-1 0,1 0 0,0-1 0,0 0 0,0-1 0,1-1 0,0 0 0,1-1 0,-1-1 0,1 0 0,-1-1 0,18 1 0,87 6 0,131-6 0,9 1 0,172 9 0,-406-12 0,1 1 0,-1 1 0,0 2 0,39 12 0,-15-3 0,81 22 0,155 68 0,-266-95 0,0 2 0,-1 1 0,0 0 0,-1 1 0,0 1 0,16 19 0,15 12 0,149 102 0,12 12 0,-166-109 0,-44-51 0,0 0 0,1 1 0,-1-1 0,0 0 0,0 1 0,1-1 0,-1 0 0,0 0 0,1 1 0,-1-1 0,0 0 0,1 0 0,-1 0 0,0 1 0,1-1 0,-1 0 0,1 0 0,-1 0 0,0 0 0,1 0 0,-1 0 0,1 0 0,-1 0 0,0 0 0,1 0 0,-1 0 0,1 0 0,-1 0 0,0 0 0,1 0 0,-1 0 0,0-1 0,1 1 0,10-14 0,4-30 0,-12 35 0,18-43 0,3 2 0,1 1 0,3 2 0,51-68 0,-68 100 0,1 0 0,0 0 0,1 1 0,1 1 0,0 0 0,0 1 0,2 1 0,-1 0 0,2 1 0,-1 0 0,33-12 0,-8 6 0,0 2 0,1 2 0,1 2 0,0 1 0,45-2 0,220 3 0,-288 8 0,330-10 0,-83 0 0,145-19 0,-216 11 0,-172 17 0,-1-2 0,0 0 0,0-2 0,0-1 0,0 0 0,-1-2 0,0 0 0,0-2 0,-1 0 0,-1-1 0,34-25 0,42-39 0,-3-4 0,97-108 0,-159 153-119,134-138-1127,-131 142-5580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31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7:0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4:0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2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24575,'842'0'0,"-791"8"0,-42-6 0,0-1 0,0 1 0,1-1 0,11-1 0,-20 0 0,-1 0 0,1 0 0,-1 0 0,1 0 0,-1 0 0,1 0 0,-1 0 0,1-1 0,-1 1 0,1 0 0,-1 0 0,1 0 0,-1-1 0,1 1 0,-1 0 0,0-1 0,1 1 0,-1 0 0,0-1 0,1 1 0,-1-1 0,0 1 0,1-1 0,-1 1 0,0 0 0,0-1 0,1 1 0,-1-1 0,0 1 0,0-1 0,0 1 0,0-2 0,-4-21 0,-16-18 0,14 33 0,-16-29 0,-1 2 0,-38-43 0,146 202 0,-82-120 0,0 0 0,0 1 0,-1-1 0,1 1 0,-1-1 0,0 1 0,-1-1 0,1 1 0,-1 0 0,0 0 0,1 8 0,-3-11 0,1 1 0,-1-1 0,1 0 0,-1 1 0,0-1 0,0 0 0,-1 0 0,1 0 0,0 0 0,-1 0 0,1 0 0,-1 0 0,1 0 0,-1-1 0,0 1 0,0 0 0,0-1 0,0 0 0,0 1 0,0-1 0,0 0 0,0 0 0,0 0 0,-1 0 0,-2 0 0,-140 71-1365,124-60-5461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43:4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844 334 24575,'-704'0'0,"694"0"0,0 0 0,0-1 0,0 0 0,0-1 0,0 0 0,0-1 0,1 0 0,-1 0 0,-11-7 0,20 9 0,0 1 0,1-1 0,-1 1 0,0-1 0,1 1 0,-1-1 0,0 0 0,1 1 0,-1-1 0,1 0 0,-1 1 0,1-1 0,0 0 0,-1 0 0,1 0 0,0 1 0,-1-1 0,1 0 0,0 0 0,0 0 0,0 0 0,0 0 0,0 1 0,0-1 0,0 0 0,0 0 0,0 0 0,0 0 0,1-1 0,18-24 0,33-12 0,-33 24 0,-1-1 0,-1 0 0,0-2 0,-1 0 0,27-37 0,3-2 0,-31 40 0,0 0 0,-31 25 0,-13 14 0,1 1 0,1 1 0,-25 30 0,40-38 0,0 0 0,2 1 0,-1 1 0,-14 37 0,-3 6 0,26-59 0,1 1 0,-1 0 0,1-1 0,-1 1 0,1 0 0,0 0 0,0-1 0,1 1 0,-1 0 0,1 0 0,0 0 0,0 0 0,0 0 0,1 0 0,-1 0 0,1 0 0,0-1 0,0 1 0,2 4 0,2 3 0,1-1 0,0 0 0,1 0 0,0-1 0,10 10 0,-6-4 0,-1-1 0,15 31 0,-19-33 0,0-1 0,1 1 0,0-1 0,1-1 0,0 1 0,14 12 0,-22-23 0,0 1 0,0-1 0,1 1 0,-1-1 0,0 1 0,1-1 0,-1 0 0,0 1 0,1-1 0,-1 1 0,1-1 0,-1 0 0,1 1 0,-1-1 0,1 0 0,-1 0 0,1 0 0,-1 1 0,1-1 0,-1 0 0,1 0 0,-1 0 0,1 0 0,-1 0 0,1 0 0,0 0 0,-1 0 0,1 0 0,-1 0 0,1 0 0,0 0 0,-5-17 0,-17-25 0,-29-39-52,-78-117-1261,115 180-5513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3/25/2024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9.xml"/><Relationship Id="rId10" Type="http://schemas.openxmlformats.org/officeDocument/2006/relationships/customXml" Target="../ink/ink13.xml"/><Relationship Id="rId4" Type="http://schemas.openxmlformats.org/officeDocument/2006/relationships/image" Target="../media/image13.png"/><Relationship Id="rId9" Type="http://schemas.openxmlformats.org/officeDocument/2006/relationships/customXml" Target="../ink/ink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15.xml"/><Relationship Id="rId10" Type="http://schemas.openxmlformats.org/officeDocument/2006/relationships/customXml" Target="../ink/ink19.xml"/><Relationship Id="rId4" Type="http://schemas.openxmlformats.org/officeDocument/2006/relationships/image" Target="../media/image13.png"/><Relationship Id="rId9" Type="http://schemas.openxmlformats.org/officeDocument/2006/relationships/customXml" Target="../ink/ink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2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25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29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3" Type="http://schemas.openxmlformats.org/officeDocument/2006/relationships/customXml" Target="../ink/ink32.xml"/><Relationship Id="rId7" Type="http://schemas.openxmlformats.org/officeDocument/2006/relationships/customXml" Target="../ink/ink3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3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3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4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3" Type="http://schemas.openxmlformats.org/officeDocument/2006/relationships/customXml" Target="../ink/ink44.xml"/><Relationship Id="rId7" Type="http://schemas.openxmlformats.org/officeDocument/2006/relationships/customXml" Target="../ink/ink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4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Queues (Linked List implementation)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4055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(“Cosmo”);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(“Spencer”);</a:t>
            </a:r>
          </a:p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12380A-B54B-5AE0-515D-DEBAED9417DF}"/>
              </a:ext>
            </a:extLst>
          </p:cNvPr>
          <p:cNvSpPr/>
          <p:nvPr/>
        </p:nvSpPr>
        <p:spPr>
          <a:xfrm>
            <a:off x="777240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Reese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46007-FD2B-398A-0B31-211C53C9A65E}"/>
              </a:ext>
            </a:extLst>
          </p:cNvPr>
          <p:cNvSpPr/>
          <p:nvPr/>
        </p:nvSpPr>
        <p:spPr>
          <a:xfrm>
            <a:off x="5870120" y="1593845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14:cNvPr>
              <p14:cNvContentPartPr/>
              <p14:nvPr/>
            </p14:nvContentPartPr>
            <p14:xfrm>
              <a:off x="7380386" y="1724773"/>
              <a:ext cx="347040" cy="11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1386" y="1715773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14:cNvPr>
              <p14:cNvContentPartPr/>
              <p14:nvPr/>
            </p14:nvContentPartPr>
            <p14:xfrm>
              <a:off x="7370306" y="2018533"/>
              <a:ext cx="304200" cy="232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1306" y="2009519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396784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14:cNvPr>
              <p14:cNvContentPartPr/>
              <p14:nvPr/>
            </p14:nvContentPartPr>
            <p14:xfrm>
              <a:off x="5478106" y="1744670"/>
              <a:ext cx="347040" cy="114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9106" y="1735670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14:cNvPr>
              <p14:cNvContentPartPr/>
              <p14:nvPr/>
            </p14:nvContentPartPr>
            <p14:xfrm>
              <a:off x="5468026" y="2038430"/>
              <a:ext cx="304200" cy="232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9026" y="2029416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2036377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3546643" y="1744670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7643" y="1735670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3536563" y="2038430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27563" y="2029416"/>
                <a:ext cx="321840" cy="2505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9363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4055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(“Cosmo”);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(“Spencer”);</a:t>
            </a:r>
          </a:p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12380A-B54B-5AE0-515D-DEBAED9417DF}"/>
              </a:ext>
            </a:extLst>
          </p:cNvPr>
          <p:cNvSpPr/>
          <p:nvPr/>
        </p:nvSpPr>
        <p:spPr>
          <a:xfrm>
            <a:off x="7772400" y="1613742"/>
            <a:ext cx="1447800" cy="90169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Reese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46007-FD2B-398A-0B31-211C53C9A65E}"/>
              </a:ext>
            </a:extLst>
          </p:cNvPr>
          <p:cNvSpPr/>
          <p:nvPr/>
        </p:nvSpPr>
        <p:spPr>
          <a:xfrm>
            <a:off x="5870120" y="1593845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14:cNvPr>
              <p14:cNvContentPartPr/>
              <p14:nvPr/>
            </p14:nvContentPartPr>
            <p14:xfrm>
              <a:off x="7380386" y="1724773"/>
              <a:ext cx="347040" cy="11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1386" y="1715773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14:cNvPr>
              <p14:cNvContentPartPr/>
              <p14:nvPr/>
            </p14:nvContentPartPr>
            <p14:xfrm>
              <a:off x="7370306" y="2018533"/>
              <a:ext cx="304200" cy="232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1306" y="2009519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396784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14:cNvPr>
              <p14:cNvContentPartPr/>
              <p14:nvPr/>
            </p14:nvContentPartPr>
            <p14:xfrm>
              <a:off x="5478106" y="1744670"/>
              <a:ext cx="347040" cy="114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9106" y="1735670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14:cNvPr>
              <p14:cNvContentPartPr/>
              <p14:nvPr/>
            </p14:nvContentPartPr>
            <p14:xfrm>
              <a:off x="5468026" y="2038430"/>
              <a:ext cx="304200" cy="232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9026" y="2029416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2036377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3546643" y="1744670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7643" y="1735670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3536563" y="2038430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27563" y="2029416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6A4E85E-688A-358B-D002-060EEA859013}"/>
              </a:ext>
            </a:extLst>
          </p:cNvPr>
          <p:cNvSpPr txBox="1"/>
          <p:nvPr/>
        </p:nvSpPr>
        <p:spPr>
          <a:xfrm>
            <a:off x="5363883" y="3991517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queue.dequeue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9873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4055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(“Cosmo”);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(“Spencer”);</a:t>
            </a:r>
          </a:p>
          <a:p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46007-FD2B-398A-0B31-211C53C9A65E}"/>
              </a:ext>
            </a:extLst>
          </p:cNvPr>
          <p:cNvSpPr/>
          <p:nvPr/>
        </p:nvSpPr>
        <p:spPr>
          <a:xfrm>
            <a:off x="7903029" y="1615706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Susan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6000749" y="1635603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14:cNvPr>
              <p14:cNvContentPartPr/>
              <p14:nvPr/>
            </p14:nvContentPartPr>
            <p14:xfrm>
              <a:off x="7511015" y="1766531"/>
              <a:ext cx="347040" cy="114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2015" y="1757531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14:cNvPr>
              <p14:cNvContentPartPr/>
              <p14:nvPr/>
            </p14:nvContentPartPr>
            <p14:xfrm>
              <a:off x="7500935" y="2060291"/>
              <a:ext cx="304200" cy="232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91935" y="2051277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4069286" y="1635603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5579552" y="1766531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0552" y="1757531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5569472" y="2060291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0472" y="2051277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6A4E85E-688A-358B-D002-060EEA859013}"/>
              </a:ext>
            </a:extLst>
          </p:cNvPr>
          <p:cNvSpPr txBox="1"/>
          <p:nvPr/>
        </p:nvSpPr>
        <p:spPr>
          <a:xfrm>
            <a:off x="5363883" y="3991517"/>
            <a:ext cx="261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queue. dequeue()</a:t>
            </a:r>
          </a:p>
        </p:txBody>
      </p:sp>
    </p:spTree>
    <p:extLst>
      <p:ext uri="{BB962C8B-B14F-4D97-AF65-F5344CB8AC3E}">
        <p14:creationId xmlns:p14="http://schemas.microsoft.com/office/powerpoint/2010/main" val="1619917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4055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(“Cosmo”);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(“Spencer”);</a:t>
            </a:r>
          </a:p>
          <a:p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46007-FD2B-398A-0B31-211C53C9A65E}"/>
              </a:ext>
            </a:extLst>
          </p:cNvPr>
          <p:cNvSpPr/>
          <p:nvPr/>
        </p:nvSpPr>
        <p:spPr>
          <a:xfrm>
            <a:off x="7903029" y="1615706"/>
            <a:ext cx="1447800" cy="90169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Susan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6000749" y="1635603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14:cNvPr>
              <p14:cNvContentPartPr/>
              <p14:nvPr/>
            </p14:nvContentPartPr>
            <p14:xfrm>
              <a:off x="7511015" y="1766531"/>
              <a:ext cx="347040" cy="114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02015" y="1757531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14:cNvPr>
              <p14:cNvContentPartPr/>
              <p14:nvPr/>
            </p14:nvContentPartPr>
            <p14:xfrm>
              <a:off x="7500935" y="2060291"/>
              <a:ext cx="304200" cy="232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91935" y="2051277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4069286" y="1635603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5579552" y="1766531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70552" y="1757531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5569472" y="2060291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0472" y="2051277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6A4E85E-688A-358B-D002-060EEA859013}"/>
              </a:ext>
            </a:extLst>
          </p:cNvPr>
          <p:cNvSpPr txBox="1"/>
          <p:nvPr/>
        </p:nvSpPr>
        <p:spPr>
          <a:xfrm>
            <a:off x="5363883" y="3991517"/>
            <a:ext cx="2618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queue. dequeue()</a:t>
            </a:r>
          </a:p>
          <a:p>
            <a:r>
              <a:rPr lang="en-US" sz="2400" dirty="0"/>
              <a:t>queue. dequeue()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3049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4055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(“Cosmo”);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(“Spencer”);</a:t>
            </a:r>
          </a:p>
          <a:p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7889421" y="1628259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5957958" y="1628259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7468224" y="1759187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9224" y="1750187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7458144" y="2052947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9144" y="2043933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6A4E85E-688A-358B-D002-060EEA859013}"/>
              </a:ext>
            </a:extLst>
          </p:cNvPr>
          <p:cNvSpPr txBox="1"/>
          <p:nvPr/>
        </p:nvSpPr>
        <p:spPr>
          <a:xfrm>
            <a:off x="5363883" y="3991517"/>
            <a:ext cx="34211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queue. dequeue()</a:t>
            </a:r>
          </a:p>
          <a:p>
            <a:r>
              <a:rPr lang="en-US" sz="2400" dirty="0"/>
              <a:t>queue. dequeue()</a:t>
            </a:r>
          </a:p>
          <a:p>
            <a:endParaRPr lang="en-US" sz="2400" dirty="0"/>
          </a:p>
          <a:p>
            <a:r>
              <a:rPr lang="en-US" sz="2400" dirty="0" err="1"/>
              <a:t>queue.enqueue</a:t>
            </a:r>
            <a:r>
              <a:rPr lang="en-US" sz="2400" dirty="0"/>
              <a:t>(“Matt”);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5040D9-5130-C229-4390-BBDAEFEFF7EC}"/>
              </a:ext>
            </a:extLst>
          </p:cNvPr>
          <p:cNvSpPr/>
          <p:nvPr/>
        </p:nvSpPr>
        <p:spPr>
          <a:xfrm>
            <a:off x="3990654" y="1651731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14:cNvPr>
              <p14:cNvContentPartPr/>
              <p14:nvPr/>
            </p14:nvContentPartPr>
            <p14:xfrm>
              <a:off x="5500920" y="1782659"/>
              <a:ext cx="347040" cy="11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1920" y="1773659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14:cNvPr>
              <p14:cNvContentPartPr/>
              <p14:nvPr/>
            </p14:nvContentPartPr>
            <p14:xfrm>
              <a:off x="5490840" y="2076419"/>
              <a:ext cx="304200" cy="23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1840" y="2067405"/>
                <a:ext cx="321840" cy="2505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1430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40559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(“Cosmo”);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(“Spencer”);</a:t>
            </a:r>
          </a:p>
          <a:p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7889421" y="1628259"/>
            <a:ext cx="1447800" cy="901690"/>
          </a:xfrm>
          <a:prstGeom prst="rect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5957958" y="1628259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7468224" y="1759187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9224" y="1750187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7458144" y="2052947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9144" y="2043933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6A4E85E-688A-358B-D002-060EEA859013}"/>
              </a:ext>
            </a:extLst>
          </p:cNvPr>
          <p:cNvSpPr txBox="1"/>
          <p:nvPr/>
        </p:nvSpPr>
        <p:spPr>
          <a:xfrm>
            <a:off x="5363883" y="3991517"/>
            <a:ext cx="342112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queue. dequeue()</a:t>
            </a:r>
          </a:p>
          <a:p>
            <a:r>
              <a:rPr lang="en-US" sz="2400" dirty="0"/>
              <a:t>queue. dequeue()</a:t>
            </a:r>
          </a:p>
          <a:p>
            <a:endParaRPr lang="en-US" sz="2400" dirty="0"/>
          </a:p>
          <a:p>
            <a:r>
              <a:rPr lang="en-US" sz="2400" dirty="0" err="1"/>
              <a:t>queue.enqueue</a:t>
            </a:r>
            <a:r>
              <a:rPr lang="en-US" sz="2400" dirty="0"/>
              <a:t>(“Matt”);</a:t>
            </a:r>
          </a:p>
          <a:p>
            <a:r>
              <a:rPr lang="en-US" sz="2400" dirty="0" err="1"/>
              <a:t>queue.peek</a:t>
            </a:r>
            <a:r>
              <a:rPr lang="en-US" sz="2400" dirty="0"/>
              <a:t>() 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 “Cosmo”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5040D9-5130-C229-4390-BBDAEFEFF7EC}"/>
              </a:ext>
            </a:extLst>
          </p:cNvPr>
          <p:cNvSpPr/>
          <p:nvPr/>
        </p:nvSpPr>
        <p:spPr>
          <a:xfrm>
            <a:off x="3990654" y="1651731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14:cNvPr>
              <p14:cNvContentPartPr/>
              <p14:nvPr/>
            </p14:nvContentPartPr>
            <p14:xfrm>
              <a:off x="5500920" y="1782659"/>
              <a:ext cx="347040" cy="11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1920" y="1773659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14:cNvPr>
              <p14:cNvContentPartPr/>
              <p14:nvPr/>
            </p14:nvContentPartPr>
            <p14:xfrm>
              <a:off x="5490840" y="2076419"/>
              <a:ext cx="304200" cy="23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1840" y="2067405"/>
                <a:ext cx="321840" cy="2505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197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7889421" y="1628259"/>
            <a:ext cx="1447800" cy="901690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5957958" y="1628259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7468224" y="1759187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9224" y="1750187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7458144" y="2052947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9144" y="2043933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A5040D9-5130-C229-4390-BBDAEFEFF7EC}"/>
              </a:ext>
            </a:extLst>
          </p:cNvPr>
          <p:cNvSpPr/>
          <p:nvPr/>
        </p:nvSpPr>
        <p:spPr>
          <a:xfrm>
            <a:off x="3990654" y="1651731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14:cNvPr>
              <p14:cNvContentPartPr/>
              <p14:nvPr/>
            </p14:nvContentPartPr>
            <p14:xfrm>
              <a:off x="5500920" y="1782659"/>
              <a:ext cx="347040" cy="11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1920" y="1773659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14:cNvPr>
              <p14:cNvContentPartPr/>
              <p14:nvPr/>
            </p14:nvContentPartPr>
            <p14:xfrm>
              <a:off x="5490840" y="2076419"/>
              <a:ext cx="304200" cy="23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1840" y="2067405"/>
                <a:ext cx="321840" cy="250587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455694-14CB-FA3C-68DA-FDB7835D0FFD}"/>
              </a:ext>
            </a:extLst>
          </p:cNvPr>
          <p:cNvCxnSpPr/>
          <p:nvPr/>
        </p:nvCxnSpPr>
        <p:spPr>
          <a:xfrm flipV="1">
            <a:off x="8635718" y="2590800"/>
            <a:ext cx="0" cy="609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9F924B-DB0B-6C26-6E7C-44CEB0FE5189}"/>
              </a:ext>
            </a:extLst>
          </p:cNvPr>
          <p:cNvCxnSpPr/>
          <p:nvPr/>
        </p:nvCxnSpPr>
        <p:spPr>
          <a:xfrm flipV="1">
            <a:off x="4724400" y="2553421"/>
            <a:ext cx="0" cy="609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F8877C-57E2-7327-709B-497B990D1A82}"/>
              </a:ext>
            </a:extLst>
          </p:cNvPr>
          <p:cNvSpPr txBox="1"/>
          <p:nvPr/>
        </p:nvSpPr>
        <p:spPr>
          <a:xfrm>
            <a:off x="4446118" y="311753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C1F522-96CC-743D-7E66-B634A2FAD69E}"/>
              </a:ext>
            </a:extLst>
          </p:cNvPr>
          <p:cNvSpPr txBox="1"/>
          <p:nvPr/>
        </p:nvSpPr>
        <p:spPr>
          <a:xfrm>
            <a:off x="8281275" y="31290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053209-F475-40AA-489F-04E8C21DE541}"/>
              </a:ext>
            </a:extLst>
          </p:cNvPr>
          <p:cNvSpPr txBox="1"/>
          <p:nvPr/>
        </p:nvSpPr>
        <p:spPr>
          <a:xfrm>
            <a:off x="184813" y="3937782"/>
            <a:ext cx="74254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Linked List Implementation</a:t>
            </a:r>
          </a:p>
          <a:p>
            <a:endParaRPr lang="en-US" sz="2400" dirty="0"/>
          </a:p>
          <a:p>
            <a:r>
              <a:rPr lang="en-US" sz="2400" dirty="0"/>
              <a:t>When we enqueue, we add the element to </a:t>
            </a:r>
            <a:r>
              <a:rPr lang="en-US" sz="2400" dirty="0">
                <a:highlight>
                  <a:srgbClr val="00FF00"/>
                </a:highlight>
              </a:rPr>
              <a:t>???</a:t>
            </a:r>
          </a:p>
          <a:p>
            <a:endParaRPr lang="en-US" sz="2400" dirty="0">
              <a:highlight>
                <a:srgbClr val="00FF00"/>
              </a:highlight>
            </a:endParaRPr>
          </a:p>
          <a:p>
            <a:r>
              <a:rPr lang="en-US" sz="2400" dirty="0"/>
              <a:t>When we dequeue, we remove the element from </a:t>
            </a:r>
            <a:r>
              <a:rPr lang="en-US" sz="2400" dirty="0">
                <a:highlight>
                  <a:srgbClr val="00FF00"/>
                </a:highlight>
              </a:rPr>
              <a:t>???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091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7889421" y="1628259"/>
            <a:ext cx="1447800" cy="901690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5957958" y="1628259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7468224" y="1759187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9224" y="1750187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7458144" y="2052947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9144" y="2043933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A5040D9-5130-C229-4390-BBDAEFEFF7EC}"/>
              </a:ext>
            </a:extLst>
          </p:cNvPr>
          <p:cNvSpPr/>
          <p:nvPr/>
        </p:nvSpPr>
        <p:spPr>
          <a:xfrm>
            <a:off x="3990654" y="1651731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14:cNvPr>
              <p14:cNvContentPartPr/>
              <p14:nvPr/>
            </p14:nvContentPartPr>
            <p14:xfrm>
              <a:off x="5500920" y="1782659"/>
              <a:ext cx="347040" cy="11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1920" y="1773659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14:cNvPr>
              <p14:cNvContentPartPr/>
              <p14:nvPr/>
            </p14:nvContentPartPr>
            <p14:xfrm>
              <a:off x="5490840" y="2076419"/>
              <a:ext cx="304200" cy="23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1840" y="2067405"/>
                <a:ext cx="321840" cy="250587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455694-14CB-FA3C-68DA-FDB7835D0FFD}"/>
              </a:ext>
            </a:extLst>
          </p:cNvPr>
          <p:cNvCxnSpPr/>
          <p:nvPr/>
        </p:nvCxnSpPr>
        <p:spPr>
          <a:xfrm flipV="1">
            <a:off x="8635718" y="2590800"/>
            <a:ext cx="0" cy="609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9F924B-DB0B-6C26-6E7C-44CEB0FE5189}"/>
              </a:ext>
            </a:extLst>
          </p:cNvPr>
          <p:cNvCxnSpPr/>
          <p:nvPr/>
        </p:nvCxnSpPr>
        <p:spPr>
          <a:xfrm flipV="1">
            <a:off x="4724400" y="2553421"/>
            <a:ext cx="0" cy="6096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F8877C-57E2-7327-709B-497B990D1A82}"/>
              </a:ext>
            </a:extLst>
          </p:cNvPr>
          <p:cNvSpPr txBox="1"/>
          <p:nvPr/>
        </p:nvSpPr>
        <p:spPr>
          <a:xfrm>
            <a:off x="4446118" y="311753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C1F522-96CC-743D-7E66-B634A2FAD69E}"/>
              </a:ext>
            </a:extLst>
          </p:cNvPr>
          <p:cNvSpPr txBox="1"/>
          <p:nvPr/>
        </p:nvSpPr>
        <p:spPr>
          <a:xfrm>
            <a:off x="8281275" y="31290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053209-F475-40AA-489F-04E8C21DE541}"/>
              </a:ext>
            </a:extLst>
          </p:cNvPr>
          <p:cNvSpPr txBox="1"/>
          <p:nvPr/>
        </p:nvSpPr>
        <p:spPr>
          <a:xfrm>
            <a:off x="184813" y="3937782"/>
            <a:ext cx="108847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Linked List Implementation</a:t>
            </a:r>
          </a:p>
          <a:p>
            <a:endParaRPr lang="en-US" sz="2400" dirty="0"/>
          </a:p>
          <a:p>
            <a:r>
              <a:rPr lang="en-US" sz="2400" dirty="0"/>
              <a:t>When we enqueue, we add the element to </a:t>
            </a:r>
            <a:r>
              <a:rPr lang="en-US" sz="2400" dirty="0">
                <a:highlight>
                  <a:srgbClr val="00FF00"/>
                </a:highlight>
              </a:rPr>
              <a:t>the end of the linked list</a:t>
            </a:r>
          </a:p>
          <a:p>
            <a:endParaRPr lang="en-US" sz="2400" dirty="0">
              <a:highlight>
                <a:srgbClr val="00FF00"/>
              </a:highlight>
            </a:endParaRPr>
          </a:p>
          <a:p>
            <a:r>
              <a:rPr lang="en-US" sz="2400" dirty="0"/>
              <a:t>When we dequeue, we remove the element from </a:t>
            </a:r>
            <a:r>
              <a:rPr lang="en-US" sz="2400" dirty="0">
                <a:highlight>
                  <a:srgbClr val="00FF00"/>
                </a:highlight>
              </a:rPr>
              <a:t>the beginning of the linked list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236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7889421" y="1628259"/>
            <a:ext cx="1447800" cy="901690"/>
          </a:xfrm>
          <a:prstGeom prst="rect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C58FDC-A2F4-9221-4C55-4F805EFA16D2}"/>
              </a:ext>
            </a:extLst>
          </p:cNvPr>
          <p:cNvSpPr/>
          <p:nvPr/>
        </p:nvSpPr>
        <p:spPr>
          <a:xfrm>
            <a:off x="5957958" y="1628259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14:cNvPr>
              <p14:cNvContentPartPr/>
              <p14:nvPr/>
            </p14:nvContentPartPr>
            <p14:xfrm>
              <a:off x="7468224" y="1759187"/>
              <a:ext cx="347040" cy="114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F5D0231-DFA3-F143-2D73-99472E5746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9224" y="1750187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14:cNvPr>
              <p14:cNvContentPartPr/>
              <p14:nvPr/>
            </p14:nvContentPartPr>
            <p14:xfrm>
              <a:off x="7458144" y="2052947"/>
              <a:ext cx="304200" cy="232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4CA5B2-FA44-B8BF-9BF2-DD90E173E8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49144" y="2043933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A5040D9-5130-C229-4390-BBDAEFEFF7EC}"/>
              </a:ext>
            </a:extLst>
          </p:cNvPr>
          <p:cNvSpPr/>
          <p:nvPr/>
        </p:nvSpPr>
        <p:spPr>
          <a:xfrm>
            <a:off x="3990654" y="1651731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Matt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14:cNvPr>
              <p14:cNvContentPartPr/>
              <p14:nvPr/>
            </p14:nvContentPartPr>
            <p14:xfrm>
              <a:off x="5500920" y="1782659"/>
              <a:ext cx="347040" cy="114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28A803-0AB9-1D45-056D-90FFE595A2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1920" y="1773659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14:cNvPr>
              <p14:cNvContentPartPr/>
              <p14:nvPr/>
            </p14:nvContentPartPr>
            <p14:xfrm>
              <a:off x="5490840" y="2076419"/>
              <a:ext cx="304200" cy="23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8480C45-457A-929A-9630-92068FA4A7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81840" y="2067405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C979745-2971-F06D-5A6C-6DFDDC93F6E8}"/>
              </a:ext>
            </a:extLst>
          </p:cNvPr>
          <p:cNvSpPr txBox="1"/>
          <p:nvPr/>
        </p:nvSpPr>
        <p:spPr>
          <a:xfrm>
            <a:off x="533400" y="3421755"/>
            <a:ext cx="915186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 we use our queue, we might need to keep track of a few things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The </a:t>
            </a:r>
            <a:r>
              <a:rPr lang="en-US" sz="2400" b="1" dirty="0"/>
              <a:t>size</a:t>
            </a:r>
            <a:r>
              <a:rPr lang="en-US" sz="2400" dirty="0"/>
              <a:t> of the queue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The </a:t>
            </a:r>
            <a:r>
              <a:rPr lang="en-US" sz="2400" b="1" dirty="0"/>
              <a:t>front</a:t>
            </a:r>
            <a:r>
              <a:rPr lang="en-US" sz="2400" dirty="0"/>
              <a:t> of the queue    </a:t>
            </a:r>
            <a:r>
              <a:rPr lang="en-US" sz="1050" dirty="0"/>
              <a:t>(not when we use LLs)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The </a:t>
            </a:r>
            <a:r>
              <a:rPr lang="en-US" sz="2400" b="1" dirty="0"/>
              <a:t>back</a:t>
            </a:r>
            <a:r>
              <a:rPr lang="en-US" sz="2400" dirty="0"/>
              <a:t> of the queue   </a:t>
            </a:r>
            <a:r>
              <a:rPr lang="en-US" sz="1050" dirty="0"/>
              <a:t>(not when we use LLs)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4244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533400" y="2057400"/>
            <a:ext cx="5562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Lab 8 due </a:t>
            </a:r>
            <a:r>
              <a:rPr lang="en-US" sz="2400" b="1" dirty="0"/>
              <a:t>tomorrow </a:t>
            </a:r>
            <a:r>
              <a:rPr lang="en-US" sz="2400" dirty="0"/>
              <a:t>at 11:59 PM</a:t>
            </a:r>
          </a:p>
          <a:p>
            <a:endParaRPr lang="en-US" sz="2400" dirty="0"/>
          </a:p>
          <a:p>
            <a:r>
              <a:rPr lang="en-US" sz="2400" dirty="0"/>
              <a:t>No class on Friday (university day)</a:t>
            </a:r>
          </a:p>
          <a:p>
            <a:endParaRPr lang="en-US" sz="2400" dirty="0"/>
          </a:p>
          <a:p>
            <a:r>
              <a:rPr lang="en-US" sz="2400" dirty="0"/>
              <a:t>Program 3 posted, due  April 5th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30A0DF-DAD7-39CC-5D43-AD30842DD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743" y="685800"/>
            <a:ext cx="4574921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263802-F4F8-C8E7-DB6E-61930F90D2D1}"/>
              </a:ext>
            </a:extLst>
          </p:cNvPr>
          <p:cNvSpPr/>
          <p:nvPr/>
        </p:nvSpPr>
        <p:spPr>
          <a:xfrm>
            <a:off x="2819400" y="2209800"/>
            <a:ext cx="61722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Lab  8</a:t>
            </a:r>
          </a:p>
        </p:txBody>
      </p:sp>
    </p:spTree>
    <p:extLst>
      <p:ext uri="{BB962C8B-B14F-4D97-AF65-F5344CB8AC3E}">
        <p14:creationId xmlns:p14="http://schemas.microsoft.com/office/powerpoint/2010/main" val="294290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D8BA3-DDD0-ACAF-696C-0BA582471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70"/>
          <a:stretch/>
        </p:blipFill>
        <p:spPr>
          <a:xfrm>
            <a:off x="6758724" y="3503711"/>
            <a:ext cx="5341836" cy="2916457"/>
          </a:xfrm>
          <a:prstGeom prst="rect">
            <a:avLst/>
          </a:prstGeom>
        </p:spPr>
      </p:pic>
      <p:pic>
        <p:nvPicPr>
          <p:cNvPr id="2050" name="Picture 2" descr="Queue (abstract data type) - Wikipedia">
            <a:extLst>
              <a:ext uri="{FF2B5EF4-FFF2-40B4-BE49-F238E27FC236}">
                <a16:creationId xmlns:a16="http://schemas.microsoft.com/office/drawing/2014/main" id="{E2264B48-E52F-7EC8-26FF-C1CFCCAB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5314056" cy="347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04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D8BA3-DDD0-ACAF-696C-0BA582471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70"/>
          <a:stretch/>
        </p:blipFill>
        <p:spPr>
          <a:xfrm>
            <a:off x="6758724" y="3503711"/>
            <a:ext cx="5341836" cy="2916457"/>
          </a:xfrm>
          <a:prstGeom prst="rect">
            <a:avLst/>
          </a:prstGeom>
        </p:spPr>
      </p:pic>
      <p:pic>
        <p:nvPicPr>
          <p:cNvPr id="2050" name="Picture 2" descr="Queue (abstract data type) - Wikipedia">
            <a:extLst>
              <a:ext uri="{FF2B5EF4-FFF2-40B4-BE49-F238E27FC236}">
                <a16:creationId xmlns:a16="http://schemas.microsoft.com/office/drawing/2014/main" id="{E2264B48-E52F-7EC8-26FF-C1CFCCAB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5314056" cy="347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C72268-AA18-2DB5-4393-692A44BFF6EF}"/>
              </a:ext>
            </a:extLst>
          </p:cNvPr>
          <p:cNvSpPr txBox="1"/>
          <p:nvPr/>
        </p:nvSpPr>
        <p:spPr>
          <a:xfrm>
            <a:off x="457200" y="4961939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again, we need a data structure to hold the data of the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Linked List (today)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 (tomorrow)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5795A6-2807-41D5-035E-416A09BF773F}"/>
                  </a:ext>
                </a:extLst>
              </p14:cNvPr>
              <p14:cNvContentPartPr/>
              <p14:nvPr/>
            </p14:nvContentPartPr>
            <p14:xfrm>
              <a:off x="1893626" y="4041013"/>
              <a:ext cx="2176920" cy="639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5795A6-2807-41D5-035E-416A09BF77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5626" y="4023373"/>
                <a:ext cx="2212560" cy="6753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2F3D36E-9760-41C4-6315-F9D4ADCCCB5B}"/>
              </a:ext>
            </a:extLst>
          </p:cNvPr>
          <p:cNvSpPr txBox="1"/>
          <p:nvPr/>
        </p:nvSpPr>
        <p:spPr>
          <a:xfrm>
            <a:off x="6785509" y="1456855"/>
            <a:ext cx="5021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Elements get added to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en-US" sz="2400" dirty="0"/>
              <a:t> of the Queue. </a:t>
            </a:r>
          </a:p>
          <a:p>
            <a:endParaRPr lang="en-US" sz="2400" dirty="0"/>
          </a:p>
          <a:p>
            <a:r>
              <a:rPr lang="en-US" sz="2400" dirty="0"/>
              <a:t>Elements get removed from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400" dirty="0"/>
              <a:t> of the queue</a:t>
            </a:r>
          </a:p>
        </p:txBody>
      </p:sp>
    </p:spTree>
    <p:extLst>
      <p:ext uri="{BB962C8B-B14F-4D97-AF65-F5344CB8AC3E}">
        <p14:creationId xmlns:p14="http://schemas.microsoft.com/office/powerpoint/2010/main" val="373428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pic>
        <p:nvPicPr>
          <p:cNvPr id="2050" name="Picture 2" descr="Queue (abstract data type) - Wikipedia">
            <a:extLst>
              <a:ext uri="{FF2B5EF4-FFF2-40B4-BE49-F238E27FC236}">
                <a16:creationId xmlns:a16="http://schemas.microsoft.com/office/drawing/2014/main" id="{E2264B48-E52F-7EC8-26FF-C1CFCCAB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372" y="1812286"/>
            <a:ext cx="5314056" cy="347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6BB5DE-EE76-5ED8-1562-B092BBA89D60}"/>
              </a:ext>
            </a:extLst>
          </p:cNvPr>
          <p:cNvSpPr txBox="1"/>
          <p:nvPr/>
        </p:nvSpPr>
        <p:spPr>
          <a:xfrm>
            <a:off x="76200" y="1905000"/>
            <a:ext cx="1080776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Queue ADT has the following methods:</a:t>
            </a:r>
          </a:p>
          <a:p>
            <a:endParaRPr lang="en-US" sz="2400" dirty="0"/>
          </a:p>
          <a:p>
            <a:r>
              <a:rPr lang="en-US" sz="2400" b="1" dirty="0"/>
              <a:t>Enqueue-</a:t>
            </a:r>
            <a:r>
              <a:rPr lang="en-US" sz="2400" dirty="0"/>
              <a:t> Add new element to the queue</a:t>
            </a:r>
          </a:p>
          <a:p>
            <a:endParaRPr lang="en-US" sz="2400" dirty="0"/>
          </a:p>
          <a:p>
            <a:r>
              <a:rPr lang="en-US" sz="2400" b="1" dirty="0"/>
              <a:t>Dequeue-</a:t>
            </a:r>
            <a:r>
              <a:rPr lang="en-US" sz="2400" dirty="0"/>
              <a:t> Remove element from the queue</a:t>
            </a:r>
          </a:p>
          <a:p>
            <a:r>
              <a:rPr lang="en-US" sz="2400" dirty="0"/>
              <a:t>        </a:t>
            </a:r>
            <a:r>
              <a:rPr lang="en-US" sz="1600" dirty="0"/>
              <a:t>** Always remove the front-most element</a:t>
            </a:r>
          </a:p>
          <a:p>
            <a:endParaRPr lang="en-US" sz="2400" dirty="0"/>
          </a:p>
          <a:p>
            <a:r>
              <a:rPr lang="en-US" sz="2400" b="1" dirty="0"/>
              <a:t>Peek()</a:t>
            </a:r>
            <a:r>
              <a:rPr lang="en-US" sz="2400" dirty="0"/>
              <a:t>- Return the element that is at the front of the queue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IsEmpty</a:t>
            </a:r>
            <a:r>
              <a:rPr lang="en-US" sz="2400" b="1" dirty="0"/>
              <a:t>()</a:t>
            </a:r>
            <a:r>
              <a:rPr lang="en-US" sz="2400" dirty="0"/>
              <a:t> – Returns true if queue is empty, returns false is queue is not empty</a:t>
            </a:r>
          </a:p>
        </p:txBody>
      </p:sp>
    </p:spTree>
    <p:extLst>
      <p:ext uri="{BB962C8B-B14F-4D97-AF65-F5344CB8AC3E}">
        <p14:creationId xmlns:p14="http://schemas.microsoft.com/office/powerpoint/2010/main" val="116077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3714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12380A-B54B-5AE0-515D-DEBAED9417DF}"/>
              </a:ext>
            </a:extLst>
          </p:cNvPr>
          <p:cNvSpPr/>
          <p:nvPr/>
        </p:nvSpPr>
        <p:spPr>
          <a:xfrm>
            <a:off x="777240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Reese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10586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3799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12380A-B54B-5AE0-515D-DEBAED9417DF}"/>
              </a:ext>
            </a:extLst>
          </p:cNvPr>
          <p:cNvSpPr/>
          <p:nvPr/>
        </p:nvSpPr>
        <p:spPr>
          <a:xfrm>
            <a:off x="777240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Reese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46007-FD2B-398A-0B31-211C53C9A65E}"/>
              </a:ext>
            </a:extLst>
          </p:cNvPr>
          <p:cNvSpPr/>
          <p:nvPr/>
        </p:nvSpPr>
        <p:spPr>
          <a:xfrm>
            <a:off x="5870120" y="1593845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14:cNvPr>
              <p14:cNvContentPartPr/>
              <p14:nvPr/>
            </p14:nvContentPartPr>
            <p14:xfrm>
              <a:off x="7380386" y="1724773"/>
              <a:ext cx="347040" cy="11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1386" y="1716133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14:cNvPr>
              <p14:cNvContentPartPr/>
              <p14:nvPr/>
            </p14:nvContentPartPr>
            <p14:xfrm>
              <a:off x="7370306" y="2018533"/>
              <a:ext cx="304200" cy="232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1306" y="2009893"/>
                <a:ext cx="321840" cy="2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634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BF4BF3-569F-BBA3-D1FB-6A53BCA27A80}"/>
              </a:ext>
            </a:extLst>
          </p:cNvPr>
          <p:cNvSpPr txBox="1"/>
          <p:nvPr/>
        </p:nvSpPr>
        <p:spPr>
          <a:xfrm>
            <a:off x="0" y="44381"/>
            <a:ext cx="1181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Queue</a:t>
            </a:r>
            <a:r>
              <a:rPr lang="en-US" sz="2000" dirty="0"/>
              <a:t> is a data structure that holds data, but operates in a First-in First-out (</a:t>
            </a:r>
            <a:r>
              <a:rPr lang="en-US" sz="2000" b="1" dirty="0"/>
              <a:t>FIFO</a:t>
            </a:r>
            <a:r>
              <a:rPr lang="en-US" sz="2000" dirty="0"/>
              <a:t>) fashion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BF2EFD9-A97D-A883-804B-684F30C19E1A}"/>
              </a:ext>
            </a:extLst>
          </p:cNvPr>
          <p:cNvCxnSpPr>
            <a:cxnSpLocks/>
          </p:cNvCxnSpPr>
          <p:nvPr/>
        </p:nvCxnSpPr>
        <p:spPr>
          <a:xfrm>
            <a:off x="2209800" y="12954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048106-F183-0C5B-8A10-63EA16B6E009}"/>
              </a:ext>
            </a:extLst>
          </p:cNvPr>
          <p:cNvCxnSpPr>
            <a:cxnSpLocks/>
          </p:cNvCxnSpPr>
          <p:nvPr/>
        </p:nvCxnSpPr>
        <p:spPr>
          <a:xfrm>
            <a:off x="2209800" y="2895600"/>
            <a:ext cx="716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9A973C-F3D2-9BF0-3368-9A96626BCEDF}"/>
              </a:ext>
            </a:extLst>
          </p:cNvPr>
          <p:cNvSpPr txBox="1"/>
          <p:nvPr/>
        </p:nvSpPr>
        <p:spPr>
          <a:xfrm>
            <a:off x="5466918" y="7378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A6B2-11F8-A4BE-2EA2-610E64525402}"/>
              </a:ext>
            </a:extLst>
          </p:cNvPr>
          <p:cNvSpPr txBox="1"/>
          <p:nvPr/>
        </p:nvSpPr>
        <p:spPr>
          <a:xfrm>
            <a:off x="152400" y="4034135"/>
            <a:ext cx="37994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queue.enqueue</a:t>
            </a:r>
            <a:r>
              <a:rPr lang="en-US" sz="2400" dirty="0"/>
              <a:t>(“Reese”);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(“Susan”);</a:t>
            </a:r>
          </a:p>
          <a:p>
            <a:r>
              <a:rPr lang="en-US" sz="2400" dirty="0" err="1"/>
              <a:t>queue.enqueue</a:t>
            </a:r>
            <a:r>
              <a:rPr lang="en-US" sz="2400" dirty="0"/>
              <a:t>(“Cosmo”);</a:t>
            </a:r>
          </a:p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12380A-B54B-5AE0-515D-DEBAED9417DF}"/>
              </a:ext>
            </a:extLst>
          </p:cNvPr>
          <p:cNvSpPr/>
          <p:nvPr/>
        </p:nvSpPr>
        <p:spPr>
          <a:xfrm>
            <a:off x="777240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Reese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406EA-EA24-CB48-FA20-656A421CE1E8}"/>
              </a:ext>
            </a:extLst>
          </p:cNvPr>
          <p:cNvSpPr txBox="1"/>
          <p:nvPr/>
        </p:nvSpPr>
        <p:spPr>
          <a:xfrm>
            <a:off x="8649325" y="89346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B7BA3-F3CC-E94C-64CE-3174152B163F}"/>
              </a:ext>
            </a:extLst>
          </p:cNvPr>
          <p:cNvSpPr txBox="1"/>
          <p:nvPr/>
        </p:nvSpPr>
        <p:spPr>
          <a:xfrm>
            <a:off x="1981200" y="85775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246007-FD2B-398A-0B31-211C53C9A65E}"/>
              </a:ext>
            </a:extLst>
          </p:cNvPr>
          <p:cNvSpPr/>
          <p:nvPr/>
        </p:nvSpPr>
        <p:spPr>
          <a:xfrm>
            <a:off x="5870120" y="1593845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14:cNvPr>
              <p14:cNvContentPartPr/>
              <p14:nvPr/>
            </p14:nvContentPartPr>
            <p14:xfrm>
              <a:off x="7380386" y="1724773"/>
              <a:ext cx="347040" cy="114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8919D7E-4CF5-FC6D-F255-1E56ADE09F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1386" y="1715773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14:cNvPr>
              <p14:cNvContentPartPr/>
              <p14:nvPr/>
            </p14:nvContentPartPr>
            <p14:xfrm>
              <a:off x="7370306" y="2018533"/>
              <a:ext cx="304200" cy="232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A88DF5-25FF-9D97-5AF5-D645F9216A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61306" y="2009519"/>
                <a:ext cx="321840" cy="250587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0814371-F157-5670-1653-945CBADF41DB}"/>
              </a:ext>
            </a:extLst>
          </p:cNvPr>
          <p:cNvSpPr/>
          <p:nvPr/>
        </p:nvSpPr>
        <p:spPr>
          <a:xfrm>
            <a:off x="3967840" y="1613742"/>
            <a:ext cx="1447800" cy="9016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14:cNvPr>
              <p14:cNvContentPartPr/>
              <p14:nvPr/>
            </p14:nvContentPartPr>
            <p14:xfrm>
              <a:off x="5478106" y="1744670"/>
              <a:ext cx="347040" cy="114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2862B4-047E-E3C1-1804-8EBB0EDBDB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69106" y="1735670"/>
                <a:ext cx="3646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14:cNvPr>
              <p14:cNvContentPartPr/>
              <p14:nvPr/>
            </p14:nvContentPartPr>
            <p14:xfrm>
              <a:off x="5468026" y="2038430"/>
              <a:ext cx="304200" cy="232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09C63EC-68E3-6FD3-937B-66929B7878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9026" y="2029416"/>
                <a:ext cx="321840" cy="2505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032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6275</TotalTime>
  <Words>900</Words>
  <Application>Microsoft Office PowerPoint</Application>
  <PresentationFormat>Widescreen</PresentationFormat>
  <Paragraphs>201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55</cp:revision>
  <dcterms:created xsi:type="dcterms:W3CDTF">2022-08-21T16:55:59Z</dcterms:created>
  <dcterms:modified xsi:type="dcterms:W3CDTF">2024-03-25T20:37:15Z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