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51" r:id="rId3"/>
    <p:sldId id="424" r:id="rId4"/>
    <p:sldId id="416" r:id="rId5"/>
    <p:sldId id="418" r:id="rId6"/>
    <p:sldId id="419" r:id="rId7"/>
    <p:sldId id="421" r:id="rId8"/>
    <p:sldId id="420" r:id="rId9"/>
    <p:sldId id="422" r:id="rId10"/>
    <p:sldId id="423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02.61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0 180,'483'24,"93"28,207-10,-678-39,288 17,1295-21,-1469-10,-8-1,-171 12,359-18,-211 8,-11 0,361-2,-325 15,680-29,-127 6,-687 20,335-30,-150 5,965 7,-790 21,1133-22,-1355 17,96-5,-54-35,-179 25,1 4,85-4,243 17,250-14,-577 11,129 12,-30 0,83 16,-72-3,98 21,-139-16,8-2,545 67,-578-88,234-23,-316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06.08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98,'175'17,"258"-4,352 21,-81-2,0-33,-252-2,194-20,380-3,-671 29,-310-6,0-2,0-2,67-19,-3 0,28 4,220-7,148 28,-243 4,2078-3,-2229 5,1 6,114 27,-86-14,854 127,4-53,-810-92,134 13,302 17,-481-34,-37 3,-42-1,-1-3,1-2,100-16,-143 12,0-2,0-1,-1 0,0-2,30-18,-32 16,1 1,1 2,-1 0,1 1,38-10,135-5,-78 13,-21 0,99-15,-136 16,-1 2,1 3,66 3,-60 2,849 24,-305-2,-576-22,-30-1,-19 0,-1543-50,908 14,7-31,548 56,-149-20,-105-11,103 41,126 5,75-1,0 2,-65 16,-32 3,-474-7,496-17,61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09.51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0 186,'6'-4,"0"0,0 1,1-1,0 1,-1 1,1-1,0 1,0 0,0 1,0 0,0 0,15 0,-2-1,358-31,-130 13,279 8,77-7,-400-3,392 9,779 49,-517-10,181 82,-911-92,757 70,-519-85,72 3,-399-2,598 29,3-52,373-24,-680 39,-186-3,0-6,155-36,71 0,-244 37,145-38,-190 33,0 3,111-7,105 20,67-2,550 21,-771-8,-3-3,217-20,-86 5,-60 4,1374-4,-911 18,150-17,-781 12,-6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14.99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18097 192,'-1990'85,"1848"-72,-633 32,512-48,-659-15,479 15,25 0,139-21,-5 0,100 13,1-8,-314-74,407 70,-232-47,-229 27,-5 44,215 2,-302-5,-642 5,559 21,671-18,-105 23,74-10,-22 5,55-11,-95 12,-175 11,78-7,-59 17,-29 1,76-34,90-6,-732 21,320-74,-72-2,553 49,-476 26,385 4,-4 1,-93-8,-446-19,419-27,-69-3,366 25,11 1,0-1,0 0,0-1,0 1,0-1,1 0,-1 0,-5-2,10 3,0 0,0-1,-1 1,1 0,0-1,0 1,0 0,-1-1,1 1,0-1,0 1,0 0,0-1,0 1,0-1,0 1,0-1,0 1,0 0,0-1,0 1,0-1,1 1,-1 0,0-1,0 1,0-1,1 1,-1 0,0-1,0 1,1 0,-1-1,0 1,0 0,1 0,-1-1,0 1,1 0,-1 0,1-1,-1 1,0 0,1 0,-1 0,1 0,22-15,-22 14,17-8,-1 2,1-1,1 2,-1 1,1 0,0 1,26-2,142-1,-127 7,1411-1,-669 4,-592-5,232 5,-334 6,131 30,-239-39,53 10,10 3,1-3,73 1,378 31,-345-23,1009 37,-812-55,169-4,-241-19,55-2,-312 23,284-11,409 1,-445 13,2052-2,-1768-29,-484 16,90-27,-105 22,-1 3,108-9,296 33,-126 5,909-15,-1187-3,82-13,8-1,100 8,44-3,289 17,-201 8,-292-8,-1 5,154 33,-186-29,165 30,221 42,-392-71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16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6136 0,'-90'4,"-93"16,93-8,-95 0,-228 9,101-1,-671-16,-1 1,627 15,-96 3,-910-22,664-3,676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and Queues Conclusion, Priority Queue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042F6-A293-B0D5-2C55-32DF4277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569350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0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659976" y="210556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due </a:t>
            </a:r>
            <a:r>
              <a:rPr lang="en-US" sz="2400" b="1" dirty="0"/>
              <a:t>Friday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9D9FD-1DE6-FC33-91FE-1D0155B718C3}"/>
              </a:ext>
            </a:extLst>
          </p:cNvPr>
          <p:cNvSpPr txBox="1"/>
          <p:nvPr/>
        </p:nvSpPr>
        <p:spPr>
          <a:xfrm>
            <a:off x="645337" y="308866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won’t be an in-person lecture next Wednesday (April 10</a:t>
            </a:r>
            <a:r>
              <a:rPr lang="en-US" sz="2400" baseline="30000" dirty="0"/>
              <a:t>th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D08D5-860D-E107-EF57-AD6F858B3890}"/>
              </a:ext>
            </a:extLst>
          </p:cNvPr>
          <p:cNvSpPr txBox="1"/>
          <p:nvPr/>
        </p:nvSpPr>
        <p:spPr>
          <a:xfrm>
            <a:off x="381000" y="121667"/>
            <a:ext cx="48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2" descr="Queue (abstract data type) - Wikipedia">
            <a:extLst>
              <a:ext uri="{FF2B5EF4-FFF2-40B4-BE49-F238E27FC236}">
                <a16:creationId xmlns:a16="http://schemas.microsoft.com/office/drawing/2014/main" id="{32F1146A-55A7-B35F-E061-39673854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5301"/>
            <a:ext cx="4191000" cy="27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2DD0C-9AC0-1832-7B9E-764CFC3DDDE8}"/>
              </a:ext>
            </a:extLst>
          </p:cNvPr>
          <p:cNvSpPr txBox="1"/>
          <p:nvPr/>
        </p:nvSpPr>
        <p:spPr>
          <a:xfrm>
            <a:off x="6350783" y="197867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11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07622DF7-6F2C-1CE9-BF85-4D75434F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30252"/>
            <a:ext cx="4724400" cy="27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2C643F-6DFA-5A8A-2356-129C4159DA04}"/>
              </a:ext>
            </a:extLst>
          </p:cNvPr>
          <p:cNvSpPr txBox="1"/>
          <p:nvPr/>
        </p:nvSpPr>
        <p:spPr>
          <a:xfrm>
            <a:off x="914400" y="515086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enqueue(), dequeue()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758EC-2410-8F16-C868-E2032CD37F51}"/>
              </a:ext>
            </a:extLst>
          </p:cNvPr>
          <p:cNvSpPr txBox="1"/>
          <p:nvPr/>
        </p:nvSpPr>
        <p:spPr>
          <a:xfrm>
            <a:off x="8077200" y="508555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push(), pop()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88BCD-902A-7D23-E7C1-1B3F26BEDFF8}"/>
              </a:ext>
            </a:extLst>
          </p:cNvPr>
          <p:cNvSpPr txBox="1"/>
          <p:nvPr/>
        </p:nvSpPr>
        <p:spPr>
          <a:xfrm>
            <a:off x="2078035" y="6135192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implemented both data structures using an Array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54654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66926"/>
              </p:ext>
            </p:extLst>
          </p:nvPr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86959"/>
              </p:ext>
            </p:extLst>
          </p:nvPr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2C7D25-F27D-09B9-82E8-B25F6814D80B}"/>
                  </a:ext>
                </a:extLst>
              </p14:cNvPr>
              <p14:cNvContentPartPr/>
              <p14:nvPr/>
            </p14:nvContentPartPr>
            <p14:xfrm>
              <a:off x="5452302" y="1511914"/>
              <a:ext cx="5982480" cy="11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2C7D25-F27D-09B9-82E8-B25F6814D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2302" y="1331914"/>
                <a:ext cx="61621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B18ADD-F069-222D-51B0-FDA8073EA0AE}"/>
                  </a:ext>
                </a:extLst>
              </p14:cNvPr>
              <p14:cNvContentPartPr/>
              <p14:nvPr/>
            </p14:nvContentPartPr>
            <p14:xfrm>
              <a:off x="5444022" y="1885954"/>
              <a:ext cx="5891760" cy="15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B18ADD-F069-222D-51B0-FDA8073EA0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4382" y="1705954"/>
                <a:ext cx="60714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8F13DF-D8CD-B2EC-CC8E-F24814AEC3D5}"/>
                  </a:ext>
                </a:extLst>
              </p14:cNvPr>
              <p14:cNvContentPartPr/>
              <p14:nvPr/>
            </p14:nvContentPartPr>
            <p14:xfrm>
              <a:off x="5435742" y="4731394"/>
              <a:ext cx="6503400" cy="12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8F13DF-D8CD-B2EC-CC8E-F24814AEC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5742" y="4551754"/>
                <a:ext cx="66830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A57D53-3E32-4B8D-3587-3AD8922051DF}"/>
                  </a:ext>
                </a:extLst>
              </p14:cNvPr>
              <p14:cNvContentPartPr/>
              <p14:nvPr/>
            </p14:nvContentPartPr>
            <p14:xfrm>
              <a:off x="5363742" y="5014354"/>
              <a:ext cx="6514920" cy="162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A57D53-3E32-4B8D-3587-3AD8922051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4102" y="4834714"/>
                <a:ext cx="6694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C86289-C1E4-2CD4-90F5-36C280F9A3F6}"/>
                  </a:ext>
                </a:extLst>
              </p14:cNvPr>
              <p14:cNvContentPartPr/>
              <p14:nvPr/>
            </p14:nvContentPartPr>
            <p14:xfrm>
              <a:off x="7329342" y="4697554"/>
              <a:ext cx="2208960" cy="51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C86289-C1E4-2CD4-90F5-36C280F9A3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39702" y="4517554"/>
                <a:ext cx="2388600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5885C-B433-891F-A8D2-12203674843B}"/>
              </a:ext>
            </a:extLst>
          </p:cNvPr>
          <p:cNvSpPr txBox="1"/>
          <p:nvPr/>
        </p:nvSpPr>
        <p:spPr>
          <a:xfrm>
            <a:off x="457200" y="61921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data structure should </a:t>
            </a:r>
            <a:r>
              <a:rPr lang="en-US" i="1" dirty="0"/>
              <a:t>you</a:t>
            </a:r>
            <a:r>
              <a:rPr lang="en-US" dirty="0"/>
              <a:t> use?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6BBC-B600-72F4-4210-522F03BF3B9B}"/>
              </a:ext>
            </a:extLst>
          </p:cNvPr>
          <p:cNvSpPr/>
          <p:nvPr/>
        </p:nvSpPr>
        <p:spPr>
          <a:xfrm>
            <a:off x="685800" y="106680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 depends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0DBC6-FCD5-D057-BF73-547AF4218E2F}"/>
              </a:ext>
            </a:extLst>
          </p:cNvPr>
          <p:cNvSpPr txBox="1"/>
          <p:nvPr/>
        </p:nvSpPr>
        <p:spPr>
          <a:xfrm>
            <a:off x="228600" y="2999887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structures always have tradeoffs.</a:t>
            </a:r>
          </a:p>
          <a:p>
            <a:endParaRPr lang="en-US" dirty="0"/>
          </a:p>
          <a:p>
            <a:r>
              <a:rPr lang="en-US" dirty="0"/>
              <a:t>With stacks and queues, the important thing to consider is </a:t>
            </a:r>
            <a:r>
              <a:rPr lang="en-US" b="1" dirty="0"/>
              <a:t>the order </a:t>
            </a:r>
            <a:r>
              <a:rPr lang="en-US" dirty="0"/>
              <a:t>of how you want your data to be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A1DB-31F7-AB6D-E9E2-FF4CB202C7F1}"/>
              </a:ext>
            </a:extLst>
          </p:cNvPr>
          <p:cNvSpPr txBox="1"/>
          <p:nvPr/>
        </p:nvSpPr>
        <p:spPr>
          <a:xfrm>
            <a:off x="990600" y="4724400"/>
            <a:ext cx="2553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 </a:t>
            </a:r>
            <a:r>
              <a:rPr lang="en-US" sz="2400" dirty="0">
                <a:sym typeface="Wingdings" panose="05000000000000000000" pitchFamily="2" charset="2"/>
              </a:rPr>
              <a:t> LIFO</a:t>
            </a:r>
          </a:p>
          <a:p>
            <a:r>
              <a:rPr lang="en-US" sz="2400" dirty="0">
                <a:sym typeface="Wingdings" panose="05000000000000000000" pitchFamily="2" charset="2"/>
              </a:rPr>
              <a:t>Queues  FIFO*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B4299-40A6-A4B9-C20C-4C778D3A956E}"/>
              </a:ext>
            </a:extLst>
          </p:cNvPr>
          <p:cNvSpPr txBox="1"/>
          <p:nvPr/>
        </p:nvSpPr>
        <p:spPr>
          <a:xfrm>
            <a:off x="685800" y="3936209"/>
            <a:ext cx="4423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Stack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function calls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Undo/Redo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Recursion/Backtracking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E3D9E-D411-1FFD-2F15-39D584061765}"/>
              </a:ext>
            </a:extLst>
          </p:cNvPr>
          <p:cNvSpPr txBox="1"/>
          <p:nvPr/>
        </p:nvSpPr>
        <p:spPr>
          <a:xfrm>
            <a:off x="533400" y="742250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Queue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waiting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task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 Request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</p:spTree>
    <p:extLst>
      <p:ext uri="{BB962C8B-B14F-4D97-AF65-F5344CB8AC3E}">
        <p14:creationId xmlns:p14="http://schemas.microsoft.com/office/powerpoint/2010/main" val="30634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Deque in Python - GeeksforGeeks">
            <a:extLst>
              <a:ext uri="{FF2B5EF4-FFF2-40B4-BE49-F238E27FC236}">
                <a16:creationId xmlns:a16="http://schemas.microsoft.com/office/drawing/2014/main" id="{E4331C7D-5C85-C28C-DF53-3770DB9C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9304"/>
            <a:ext cx="1023355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079BE3-98C1-B4EA-09EC-29C40F45A69E}"/>
              </a:ext>
            </a:extLst>
          </p:cNvPr>
          <p:cNvSpPr txBox="1"/>
          <p:nvPr/>
        </p:nvSpPr>
        <p:spPr>
          <a:xfrm>
            <a:off x="533400" y="3048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double-ended queue, or a </a:t>
            </a:r>
            <a:r>
              <a:rPr lang="en-US" sz="2400" b="1" dirty="0"/>
              <a:t>deque</a:t>
            </a:r>
            <a:r>
              <a:rPr lang="en-US" sz="2400" dirty="0"/>
              <a:t> (deck) is a type of queue in which insertion and removal of elements can either be performed from the front or the rear</a:t>
            </a:r>
          </a:p>
        </p:txBody>
      </p:sp>
    </p:spTree>
    <p:extLst>
      <p:ext uri="{BB962C8B-B14F-4D97-AF65-F5344CB8AC3E}">
        <p14:creationId xmlns:p14="http://schemas.microsoft.com/office/powerpoint/2010/main" val="353939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2FCBD-A88F-905C-1CCA-2D19DE4C65A2}"/>
              </a:ext>
            </a:extLst>
          </p:cNvPr>
          <p:cNvSpPr txBox="1"/>
          <p:nvPr/>
        </p:nvSpPr>
        <p:spPr>
          <a:xfrm>
            <a:off x="228600" y="3048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time, queues will operate in a FIFO fashion, however there may be times we want to dequeue the item with the </a:t>
            </a:r>
            <a:r>
              <a:rPr lang="en-US" sz="2400" b="1" dirty="0"/>
              <a:t>highest priority</a:t>
            </a:r>
          </a:p>
        </p:txBody>
      </p:sp>
      <p:pic>
        <p:nvPicPr>
          <p:cNvPr id="1026" name="Picture 2" descr="Priority Queue Data Structure">
            <a:extLst>
              <a:ext uri="{FF2B5EF4-FFF2-40B4-BE49-F238E27FC236}">
                <a16:creationId xmlns:a16="http://schemas.microsoft.com/office/drawing/2014/main" id="{8FD6221C-700A-A2E6-2854-C63D51BC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088993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DCB73-1141-90E7-A84E-BA838DBCA270}"/>
              </a:ext>
            </a:extLst>
          </p:cNvPr>
          <p:cNvSpPr txBox="1"/>
          <p:nvPr/>
        </p:nvSpPr>
        <p:spPr>
          <a:xfrm>
            <a:off x="5791200" y="1828800"/>
            <a:ext cx="5811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Priority queue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in a data structure is an extension of a linear queue that possesses the following properties: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Every element has a certain priority assigned to it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A90D-1682-9AA2-1F82-507AF0B393E5}"/>
              </a:ext>
            </a:extLst>
          </p:cNvPr>
          <p:cNvSpPr txBox="1"/>
          <p:nvPr/>
        </p:nvSpPr>
        <p:spPr>
          <a:xfrm>
            <a:off x="5572832" y="505634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enqueue something, we might need to “shuffle” that item into the correct spot of the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57851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4BD6B-0306-64C3-3A52-F36FCAF07764}"/>
              </a:ext>
            </a:extLst>
          </p:cNvPr>
          <p:cNvSpPr txBox="1"/>
          <p:nvPr/>
        </p:nvSpPr>
        <p:spPr>
          <a:xfrm>
            <a:off x="705310" y="304800"/>
            <a:ext cx="93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real world, when you want to use a Queue, Stack, Deque, or a Priority Queue, you will likely import this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252C4-1544-A9D3-8690-20CF8479087E}"/>
              </a:ext>
            </a:extLst>
          </p:cNvPr>
          <p:cNvSpPr txBox="1"/>
          <p:nvPr/>
        </p:nvSpPr>
        <p:spPr>
          <a:xfrm>
            <a:off x="726477" y="167640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import.java.util.Stack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FD2F9-7F71-C9EB-9D30-158AEC59D383}"/>
              </a:ext>
            </a:extLst>
          </p:cNvPr>
          <p:cNvSpPr txBox="1"/>
          <p:nvPr/>
        </p:nvSpPr>
        <p:spPr>
          <a:xfrm>
            <a:off x="726477" y="324642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import.java.util.Queue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0F748-6317-13E2-97D2-16E698511F24}"/>
              </a:ext>
            </a:extLst>
          </p:cNvPr>
          <p:cNvSpPr txBox="1"/>
          <p:nvPr/>
        </p:nvSpPr>
        <p:spPr>
          <a:xfrm>
            <a:off x="5638800" y="3175904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an interface. We cannot create a Queue object. </a:t>
            </a:r>
          </a:p>
          <a:p>
            <a:r>
              <a:rPr lang="en-US" dirty="0"/>
              <a:t>Instead, we create an instance of an object </a:t>
            </a:r>
            <a:r>
              <a:rPr lang="en-US" i="1" dirty="0"/>
              <a:t>that implements </a:t>
            </a:r>
            <a:r>
              <a:rPr lang="en-US" dirty="0"/>
              <a:t>this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ECC6A-6752-E9BA-C59D-3CA07CE7AB58}"/>
              </a:ext>
            </a:extLst>
          </p:cNvPr>
          <p:cNvSpPr txBox="1"/>
          <p:nvPr/>
        </p:nvSpPr>
        <p:spPr>
          <a:xfrm>
            <a:off x="381000" y="5036433"/>
            <a:ext cx="604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Classes that implement the Queue interface: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PriorityQueue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java.util.PriorityQueue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 List (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7D72D-41A5-CFE1-729F-DE4DB8AA529C}"/>
              </a:ext>
            </a:extLst>
          </p:cNvPr>
          <p:cNvSpPr txBox="1"/>
          <p:nvPr/>
        </p:nvSpPr>
        <p:spPr>
          <a:xfrm>
            <a:off x="329704" y="6103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you need a FIFO queue, Linked List is the way to go…)</a:t>
            </a:r>
          </a:p>
        </p:txBody>
      </p:sp>
    </p:spTree>
    <p:extLst>
      <p:ext uri="{BB962C8B-B14F-4D97-AF65-F5344CB8AC3E}">
        <p14:creationId xmlns:p14="http://schemas.microsoft.com/office/powerpoint/2010/main" val="206667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7777</TotalTime>
  <Words>829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59</cp:revision>
  <dcterms:created xsi:type="dcterms:W3CDTF">2022-08-21T16:55:59Z</dcterms:created>
  <dcterms:modified xsi:type="dcterms:W3CDTF">2024-04-22T06:19:21Z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