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352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412" r:id="rId37"/>
    <p:sldId id="413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07" r:id="rId60"/>
    <p:sldId id="408" r:id="rId61"/>
    <p:sldId id="409" r:id="rId62"/>
    <p:sldId id="410" r:id="rId63"/>
    <p:sldId id="411" r:id="rId6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1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0:3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1367 24575,'231'-133'0,"-32"22"0,39-20 0,-22 39 0,-184 80 0,19-7 0,129-55 0,-45 11 0,149-45 0,32 24 0,-77 25 0,97-52 0,61-17 0,-279 102 0,164-16 0,-197 32 0,554-59 0,6 41 0,-145 2 0,-82 0 0,1943 11 0,-1578 17 0,587-2 0,-845 20 0,-222-5 0,12 12 0,108 2 0,-92-18 0,-25-1 0,-242-8 0,88 14 0,58 23 0,-139-25 0,164 36 0,186 33 0,-236-65 0,123 12 0,-239-24 0,16 5 0,105 28 0,-103-19 0,-54-13 0,383 78 0,-361-72 0,-1 2 0,0 3 0,84 41 0,-43-18 0,-44-18 0,92 56 0,35 42 0,-106-70 0,-38-28 0,89 66 0,-99-70 0,0 2 0,37 42 0,52 61 0,-102-111 0,1 0 0,-1 1 0,-1 1 0,13 24 0,-17-30 0,0 0 0,1-1 0,0 0 0,13 12 0,-20-20 0,0 0 0,1 0 0,-1 1 0,1-1 0,-1 0 0,1 0 0,-1 0 0,0 0 0,1 1 0,-1-1 0,1 0 0,-1 0 0,1 0 0,-1 0 0,1 0 0,-1 0 0,1 0 0,-1 0 0,1 0 0,-1-1 0,1 1 0,-1 0 0,1 0 0,-1 0 0,0 0 0,1-1 0,-1 1 0,1 0 0,-1 0 0,0-1 0,1 1 0,-1 0 0,0-1 0,1 1 0,-1 0 0,0-1 0,1 1 0,-1-1 0,0 1 0,0 0 0,1-1 0,-1 1 0,0-1 0,11-24 0,-9 20 0,11-23 0,1 0 0,1 1 0,2 0 0,0 1 0,24-26 0,-36 46 0,0-1 0,-1 0 0,0 0 0,0 0 0,-1 0 0,0 0 0,3-11 0,10-57 0,-3 7 0,-6 47 0,-4 15 0,-5 15 0,-3 6 0,0-1 0,-1 0 0,-1 0 0,-9 15 0,-4 7 0,-73 131 0,76-135 0,1-4 0,-16 40 0,28-57 0,4-10 0,0 1 0,-1-1 0,1 0 0,0 1 0,-1-1 0,1 0 0,-1 0 0,1 1 0,-1-1 0,0 0 0,0 0 0,1 0 0,-1 0 0,0 0 0,0 0 0,0 0 0,0 0 0,0 0 0,0 0 0,-1 0 0,1-1 0,0 1 0,0 0 0,0-1 0,-1 1 0,1-1 0,0 1 0,-1-1 0,1 0 0,0 0 0,-1 1 0,1-1 0,0 0 0,-2 0 0,-91 0 0,-125-14 0,87 3 0,90 6 0,0-2 0,1-1 0,-72-26 0,111 34 0,0-1 0,1 1 0,-1-1 0,1 1 0,-1-1 0,1 0 0,-1 1 0,1-1 0,-1 0 0,1 0 0,-2-2 0,3 3 0,0-1 0,1 1 0,-1 0 0,0-1 0,1 1 0,-1 0 0,1 0 0,-1-1 0,0 1 0,1 0 0,-1 0 0,1 0 0,-1 0 0,1-1 0,-1 1 0,1 0 0,-1 0 0,0 0 0,1 0 0,-1 0 0,1 0 0,-1 0 0,1 0 0,0 1 0,45 0 0,239 26 0,14-9-1365,-278-17-5461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0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15894 145 24575,'-4'1'0,"0"0"0,1 1 0,-1-1 0,1 1 0,-1 0 0,1 0 0,0 0 0,0 0 0,0 0 0,0 1 0,-3 3 0,-6 4 0,-45 29 0,-2-4 0,-1-1 0,-1-4 0,-81 29 0,-270 68 0,355-111 0,-210 53 0,-419 52 0,607-111 0,-664 53 0,129-63 0,249-2 0,-642-10 0,-682-32 0,1491 35 0,-170-14 0,-108 10 0,136 11 0,96-20 0,10 1 0,-645 10 0,585 12 0,-23 24 0,265-19 0,-913 166 0,940-165 0,-2-1 0,1-2 0,0 0 0,-52 0 0,-433-9 0,106 5 0,-23-36 0,246 17 0,71 7 0,-171-10 0,180 21 0,-151-8 0,-52-29 0,-284-18 0,274 38 0,37 16 0,244-1 0,-1-1 0,1-2 0,-44-14 0,16 4 0,1 3 0,14 3 0,-86-28 0,-56-43 0,174 73 0,0 0 0,0-1 0,1-1 0,0 0 0,1-1 0,-13-13 0,11 9 0,-2 1 0,1 1 0,-29-17 0,-14-3 0,1-4 0,2-1 0,-99-92 0,151 127 0,2 1 0,0 0 0,0 0 0,0 0 0,0 0 0,0 0 0,0-1 0,0 1 0,1-1 0,-3-3 0,5 6 0,-1-1 0,1 1 0,0-1 0,-1 1 0,1-1 0,-1 1 0,1 0 0,-1-1 0,1 1 0,0 0 0,-1 0 0,1-1 0,0 1 0,-1 0 0,1 0 0,0 0 0,0 0 0,-1 0 0,1 0 0,0 0 0,-1 0 0,2 0 0,0 0 0,49 1 0,0 1 0,84 15 0,-11 0 0,-91-13 0,0 3 0,58 17 0,-81-20 0,-15-3 0,-18-5 0,-28-9 0,-328-66 0,378 79 0,-1-1 0,1 1 0,0 0 0,0-1 0,-1 1 0,1 0 0,0 0 0,-1 0 0,1 0 0,0 0 0,-1 1 0,1-1 0,0 0 0,-1 1 0,1-1 0,0 0 0,0 1 0,-1 0 0,1-1 0,0 1 0,0 0 0,0-1 0,0 1 0,-2 2 0,2-1 0,0 1 0,0-1 0,1 1 0,-1-1 0,1 1 0,0-1 0,-1 1 0,1-1 0,0 1 0,1 0 0,0 4 0,-1 148 0,-2-67 0,2-81 0,0 0 0,0-1 0,-1 1 0,-3 13 0,2-18 0,1-8 0,0-10 0,2 9 0,7-222 0,-8 227 0,-1 0 0,1 1 0,0-1 0,0 0 0,0 1 0,1-1 0,-1 0 0,0 1 0,1-1 0,-1 0 0,1 1 0,-1-1 0,1 1 0,0-1 0,0 1 0,0-1 0,0 1 0,0-1 0,0 1 0,0 0 0,2-2 0,0 2 0,-1 0 0,1 0 0,-1 0 0,1 1 0,-1-1 0,1 1 0,0 0 0,-1 0 0,1 0 0,-1 0 0,1 0 0,0 0 0,-1 1 0,5 1 0,184 53 0,-126-33 0,86 17 0,-144-38-227,0 0-1,-1-1 1,1 1-1,0-1 1,7-1-1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3:4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3449 1033 24575,'-2'-14'0,"1"1"0,-2-1 0,0 1 0,-1-1 0,-10-24 0,5 13 0,-2-5 0,-1 0 0,-1 1 0,-1 0 0,-2 1 0,-33-45 0,44 69 0,0-1 0,0 1 0,0 0 0,0 1 0,-1-1 0,1 1 0,-1 0 0,0 0 0,-10-3 0,-17-8 0,-31-20 0,-88-47 0,-178-66 0,241 114 0,-240-84 0,-4 19 0,242 82 0,63 12 0,-167-25 0,-173-22 0,-8 31 0,356 21 0,0 1 0,-1 1 0,1 0 0,1 2 0,-1 0 0,1 1 0,-1 2 0,2-1 0,-1 2 0,1 1 0,-19 13 0,28-16 0,1 2 0,0-1 0,0 1 0,1 1 0,0-1 0,1 1 0,0 0 0,-6 13 0,-20 31 0,18-32 0,1 1 0,-16 39 0,0 0 0,8-27 0,16-28 0,1 0 0,-1 0 0,1 0 0,0 0 0,1 1 0,0-1 0,0 1 0,1 0 0,0 0 0,-2 14 0,2-7 0,0 1 0,-1-1 0,-1 0 0,0 1 0,-1-2 0,0 1 0,-11 19 0,-9 26 0,24-56 0,-6 12 0,1 1 0,1 1 0,1-1 0,0 0 0,1 1 0,0 26 0,2-21 0,0-1 0,-5 32 0,4-34 0,2-16 0,0-1 0,0 1 0,0 0 0,-1-1 0,1 1 0,-3 4 0,3-8 0,0 1 0,0-1 0,0 0 0,-1 1 0,1-1 0,0 0 0,0 0 0,-1 1 0,1-1 0,0 0 0,-1 0 0,1 1 0,0-1 0,-1 0 0,1 0 0,0 0 0,-1 0 0,1 1 0,0-1 0,-1 0 0,1 0 0,-1 0 0,1 0 0,0 0 0,-1 0 0,1 0 0,-1 0 0,1 0 0,0 0 0,-1 0 0,1 0 0,0 0 0,-1-1 0,1 1 0,-1 0 0,1 0 0,0 0 0,-1 0 0,1-1 0,0 1 0,0 0 0,-1 0 0,1-1 0,0 1 0,-1-1 0,-16-15 0,15 13 0,-39-42 0,13 13 0,-2 0 0,-64-51 0,88 80 0,18 14 0,24 19 0,107 65 0,-135-89 0,-1 1 0,0 0 0,0 0 0,-1 0 0,1 1 0,-2 0 0,1 0 0,8 17 0,-13-23 0,0-1 0,1 0 0,-1 1 0,0-1 0,1 0 0,-1 0 0,1 0 0,-1 0 0,1 0 0,0 0 0,-1-1 0,1 1 0,0 0 0,0-1 0,0 1 0,-1-1 0,1 0 0,0 0 0,0 0 0,0 0 0,0 0 0,0 0 0,-1 0 0,1 0 0,0-1 0,2 0 0,7-1 0,0-1 0,0 0 0,11-6 0,71-34-682,88-54-1,-161 85-6143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3:5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24575,'0'3'0,"0"27"0,6 58 0,-3-76 0,-1 0 0,2 0 0,-1-1 0,1 0 0,1 0 0,0 0 0,1 0 0,8 11 0,175 205 0,-142-174 0,231 239 0,-265-280 0,2-1 0,-1 0 0,2-1 0,-1-1 0,32 13 0,-13-5 0,142 68 0,3-8 0,4-8 0,2-8 0,195 37 0,-349-92 0,-9-1 0,0 0 0,0-2 0,1 0 0,33-2 0,-51-1 0,0-1 0,-1 0 0,1 0 0,0-1 0,0 0 0,-1 1 0,8-6 0,11-3 0,34-8 0,1 2 0,98-14 0,55-14 0,-208 43 0,1 0 0,-1 0 0,1 0 0,-1-1 0,0 1 0,1-1 0,-1 0 0,0 0 0,0 0 0,0 0 0,0 0 0,-1-1 0,1 1 0,-1-1 0,1 0 0,-1 0 0,0 0 0,0 0 0,0 0 0,0 0 0,-1 0 0,1-1 0,-1 1 0,1-5 0,20-39 0,35-54 0,-38 70 0,-1-1 0,-1-1 0,-1 0 0,13-45 0,-21 52 0,1 1 0,1 1 0,1 0 0,19-30 0,-26 47 0,19-30 0,-2-2 0,-2 0 0,23-69 0,-35 93 0,-1-1 0,2 1 0,0 1 0,1-1 0,0 1 0,1 1 0,15-16 0,12-17 0,-4 9 0,-33 37 0,0 0 0,0 0 0,0 0 0,0-1 0,1 1 0,-1 0 0,0 0 0,0 0 0,0 0 0,0 0 0,0 0 0,1 0 0,-1 0 0,0 0 0,0 0 0,0 0 0,0 0 0,1 0 0,-1 0 0,0 0 0,0 0 0,0 0 0,0 0 0,1 0 0,-1 0 0,0 0 0,0 0 0,0 0 0,0 0 0,1 0 0,-1 0 0,0 0 0,0 0 0,0 0 0,0 0 0,0 1 0,0-1 0,1 0 0,-1 0 0,0 0 0,0 0 0,0 0 0,0 0 0,0 1 0,0-1 0,0 0 0,0 0 0,1 0 0,4 14 0,1 22 0,-6-31 0,3 25 0,-3 44 0,0-49 0,2 31 0,-22-165 0,-4-31 0,23 127 0,1 7 0,0 0 0,-1 0 0,0 0 0,0 0 0,-2-8 0,2 12 0,1 1 0,-1 0 0,0 0 0,1 0 0,-1 0 0,0 0 0,1 0 0,-1 0 0,0 0 0,0 0 0,0 0 0,0 1 0,0-1 0,0 0 0,0 0 0,0 1 0,0-1 0,0 1 0,0-1 0,0 1 0,-1-1 0,1 1 0,0 0 0,0 0 0,-1 0 0,1-1 0,0 1 0,0 0 0,-1 0 0,1 1 0,-2-1 0,-12 4 0,0 0 0,0 1 0,0 1 0,1 0 0,0 1 0,0 0 0,-17 13 0,-20 10 0,26-17-1365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c/c8/Bubble-sort-example-300px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4/Selection-Sort-Animation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(Bubble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77094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400800" y="3511379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7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731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76200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9180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02654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</p:spTree>
    <p:extLst>
      <p:ext uri="{BB962C8B-B14F-4D97-AF65-F5344CB8AC3E}">
        <p14:creationId xmlns:p14="http://schemas.microsoft.com/office/powerpoint/2010/main" val="1004784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B6541-F713-A5B6-28A5-3B94F6F80074}"/>
              </a:ext>
            </a:extLst>
          </p:cNvPr>
          <p:cNvSpPr txBox="1"/>
          <p:nvPr/>
        </p:nvSpPr>
        <p:spPr>
          <a:xfrm>
            <a:off x="1066800" y="5867400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Bubble Sort </a:t>
            </a:r>
            <a:r>
              <a:rPr lang="en-US" dirty="0">
                <a:sym typeface="Wingdings" panose="05000000000000000000" pitchFamily="2" charset="2"/>
              </a:rPr>
              <a:t> “The biggest bubbles rise to the top naturally”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F1D0B-3A91-F5C8-A43F-4D5F88744197}"/>
              </a:ext>
            </a:extLst>
          </p:cNvPr>
          <p:cNvSpPr txBox="1"/>
          <p:nvPr/>
        </p:nvSpPr>
        <p:spPr>
          <a:xfrm>
            <a:off x="685800" y="5914745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start over again, but now we check one less spot!</a:t>
            </a:r>
          </a:p>
        </p:txBody>
      </p:sp>
    </p:spTree>
    <p:extLst>
      <p:ext uri="{BB962C8B-B14F-4D97-AF65-F5344CB8AC3E}">
        <p14:creationId xmlns:p14="http://schemas.microsoft.com/office/powerpoint/2010/main" val="226465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9205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590234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9579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895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4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8964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4038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0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86970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1054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B545D-5925-1919-A5E4-45DF8710705D}"/>
              </a:ext>
            </a:extLst>
          </p:cNvPr>
          <p:cNvSpPr txBox="1"/>
          <p:nvPr/>
        </p:nvSpPr>
        <p:spPr>
          <a:xfrm>
            <a:off x="457200" y="11430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spend the next several lectures discussing how to </a:t>
            </a:r>
            <a:r>
              <a:rPr lang="en-US" b="1" dirty="0"/>
              <a:t>sort</a:t>
            </a:r>
            <a:r>
              <a:rPr lang="en-US" dirty="0"/>
              <a:t> a set of values (typically an Array of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4546D-3E0A-D376-2D99-01EA60FA81F8}"/>
              </a:ext>
            </a:extLst>
          </p:cNvPr>
          <p:cNvSpPr txBox="1"/>
          <p:nvPr/>
        </p:nvSpPr>
        <p:spPr>
          <a:xfrm>
            <a:off x="476250" y="2000023"/>
            <a:ext cx="1070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a dataset is a very frequently done task, and working with a sorted dataset is much easier than working with an unsorted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7A05B-FD32-2F01-E574-8AC0CCE76E46}"/>
              </a:ext>
            </a:extLst>
          </p:cNvPr>
          <p:cNvSpPr txBox="1"/>
          <p:nvPr/>
        </p:nvSpPr>
        <p:spPr>
          <a:xfrm>
            <a:off x="476250" y="3237017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saying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we will write </a:t>
            </a:r>
            <a:r>
              <a:rPr lang="en-US" b="1" dirty="0"/>
              <a:t>four</a:t>
            </a:r>
            <a:r>
              <a:rPr lang="en-US" dirty="0"/>
              <a:t> different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928778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9579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324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1686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7543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is now in the correct spot of the array</a:t>
            </a:r>
          </a:p>
        </p:txBody>
      </p:sp>
    </p:spTree>
    <p:extLst>
      <p:ext uri="{BB962C8B-B14F-4D97-AF65-F5344CB8AC3E}">
        <p14:creationId xmlns:p14="http://schemas.microsoft.com/office/powerpoint/2010/main" val="74699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16915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622382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66431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8877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622382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95038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06006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9718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618967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35002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3962400" y="3696655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917999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71379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295900" y="3664765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3085330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85741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3246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269191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62913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752600" y="38100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(fast forwarding….)</a:t>
            </a:r>
          </a:p>
        </p:txBody>
      </p:sp>
    </p:spTree>
    <p:extLst>
      <p:ext uri="{BB962C8B-B14F-4D97-AF65-F5344CB8AC3E}">
        <p14:creationId xmlns:p14="http://schemas.microsoft.com/office/powerpoint/2010/main" val="357148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done!</a:t>
            </a:r>
          </a:p>
        </p:txBody>
      </p:sp>
    </p:spTree>
    <p:extLst>
      <p:ext uri="{BB962C8B-B14F-4D97-AF65-F5344CB8AC3E}">
        <p14:creationId xmlns:p14="http://schemas.microsoft.com/office/powerpoint/2010/main" val="218337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B545D-5925-1919-A5E4-45DF8710705D}"/>
              </a:ext>
            </a:extLst>
          </p:cNvPr>
          <p:cNvSpPr txBox="1"/>
          <p:nvPr/>
        </p:nvSpPr>
        <p:spPr>
          <a:xfrm>
            <a:off x="457200" y="11430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spend the next several lectures discussing how to </a:t>
            </a:r>
            <a:r>
              <a:rPr lang="en-US" b="1" dirty="0"/>
              <a:t>sort</a:t>
            </a:r>
            <a:r>
              <a:rPr lang="en-US" dirty="0"/>
              <a:t> a set of values (typically an Array of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4546D-3E0A-D376-2D99-01EA60FA81F8}"/>
              </a:ext>
            </a:extLst>
          </p:cNvPr>
          <p:cNvSpPr txBox="1"/>
          <p:nvPr/>
        </p:nvSpPr>
        <p:spPr>
          <a:xfrm>
            <a:off x="476250" y="2000023"/>
            <a:ext cx="1070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a dataset is a very frequently done task, and working with a sorted dataset is much easier than working with an unsorted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7A05B-FD32-2F01-E574-8AC0CCE76E46}"/>
              </a:ext>
            </a:extLst>
          </p:cNvPr>
          <p:cNvSpPr txBox="1"/>
          <p:nvPr/>
        </p:nvSpPr>
        <p:spPr>
          <a:xfrm>
            <a:off x="476250" y="3237017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saying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we will write </a:t>
            </a:r>
            <a:r>
              <a:rPr lang="en-US" b="1" dirty="0"/>
              <a:t>four</a:t>
            </a:r>
            <a:r>
              <a:rPr lang="en-US" dirty="0"/>
              <a:t> different sorting algorithms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53C05-9639-20A3-0924-681BC54D0943}"/>
              </a:ext>
            </a:extLst>
          </p:cNvPr>
          <p:cNvSpPr txBox="1"/>
          <p:nvPr/>
        </p:nvSpPr>
        <p:spPr>
          <a:xfrm>
            <a:off x="466725" y="4921400"/>
            <a:ext cx="10936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First, let’s write a method that will generate an N-sized array filled with random integers (1-100)</a:t>
            </a:r>
          </a:p>
        </p:txBody>
      </p:sp>
    </p:spTree>
    <p:extLst>
      <p:ext uri="{BB962C8B-B14F-4D97-AF65-F5344CB8AC3E}">
        <p14:creationId xmlns:p14="http://schemas.microsoft.com/office/powerpoint/2010/main" val="3164624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done!</a:t>
            </a:r>
          </a:p>
        </p:txBody>
      </p:sp>
    </p:spTree>
    <p:extLst>
      <p:ext uri="{BB962C8B-B14F-4D97-AF65-F5344CB8AC3E}">
        <p14:creationId xmlns:p14="http://schemas.microsoft.com/office/powerpoint/2010/main" val="3981372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6858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16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6858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815437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7620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D0DD1-E888-5D64-9523-AAFD81289380}"/>
              </a:ext>
            </a:extLst>
          </p:cNvPr>
          <p:cNvSpPr txBox="1"/>
          <p:nvPr/>
        </p:nvSpPr>
        <p:spPr>
          <a:xfrm>
            <a:off x="4800600" y="1318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6CA4E-3EAE-047A-7429-3F7C8A93489F}"/>
              </a:ext>
            </a:extLst>
          </p:cNvPr>
          <p:cNvSpPr txBox="1"/>
          <p:nvPr/>
        </p:nvSpPr>
        <p:spPr>
          <a:xfrm>
            <a:off x="6706969" y="1687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8BFA0-F061-85DC-4DEC-8E7B9B47562F}"/>
              </a:ext>
            </a:extLst>
          </p:cNvPr>
          <p:cNvSpPr txBox="1"/>
          <p:nvPr/>
        </p:nvSpPr>
        <p:spPr>
          <a:xfrm>
            <a:off x="7967007" y="2057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483F6-A243-8138-285B-E455E1AA29BF}"/>
              </a:ext>
            </a:extLst>
          </p:cNvPr>
          <p:cNvSpPr txBox="1"/>
          <p:nvPr/>
        </p:nvSpPr>
        <p:spPr>
          <a:xfrm>
            <a:off x="7543800" y="24341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8C805-349A-E0A6-B402-FAD3082D47E5}"/>
              </a:ext>
            </a:extLst>
          </p:cNvPr>
          <p:cNvSpPr txBox="1"/>
          <p:nvPr/>
        </p:nvSpPr>
        <p:spPr>
          <a:xfrm>
            <a:off x="6377391" y="31765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1F782-AD54-5753-A96D-EE4613E6676A}"/>
              </a:ext>
            </a:extLst>
          </p:cNvPr>
          <p:cNvSpPr txBox="1"/>
          <p:nvPr/>
        </p:nvSpPr>
        <p:spPr>
          <a:xfrm>
            <a:off x="6629400" y="35087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C853D9-2D87-D609-B521-D9CA3C8FE5B0}"/>
              </a:ext>
            </a:extLst>
          </p:cNvPr>
          <p:cNvSpPr txBox="1"/>
          <p:nvPr/>
        </p:nvSpPr>
        <p:spPr>
          <a:xfrm>
            <a:off x="6299822" y="3885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702140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7620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D0DD1-E888-5D64-9523-AAFD81289380}"/>
              </a:ext>
            </a:extLst>
          </p:cNvPr>
          <p:cNvSpPr txBox="1"/>
          <p:nvPr/>
        </p:nvSpPr>
        <p:spPr>
          <a:xfrm>
            <a:off x="4800600" y="1318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6CA4E-3EAE-047A-7429-3F7C8A93489F}"/>
              </a:ext>
            </a:extLst>
          </p:cNvPr>
          <p:cNvSpPr txBox="1"/>
          <p:nvPr/>
        </p:nvSpPr>
        <p:spPr>
          <a:xfrm>
            <a:off x="6706969" y="1687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8BFA0-F061-85DC-4DEC-8E7B9B47562F}"/>
              </a:ext>
            </a:extLst>
          </p:cNvPr>
          <p:cNvSpPr txBox="1"/>
          <p:nvPr/>
        </p:nvSpPr>
        <p:spPr>
          <a:xfrm>
            <a:off x="7967007" y="2057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483F6-A243-8138-285B-E455E1AA29BF}"/>
              </a:ext>
            </a:extLst>
          </p:cNvPr>
          <p:cNvSpPr txBox="1"/>
          <p:nvPr/>
        </p:nvSpPr>
        <p:spPr>
          <a:xfrm>
            <a:off x="7543800" y="24341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8C805-349A-E0A6-B402-FAD3082D47E5}"/>
              </a:ext>
            </a:extLst>
          </p:cNvPr>
          <p:cNvSpPr txBox="1"/>
          <p:nvPr/>
        </p:nvSpPr>
        <p:spPr>
          <a:xfrm>
            <a:off x="6377391" y="31765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1F782-AD54-5753-A96D-EE4613E6676A}"/>
              </a:ext>
            </a:extLst>
          </p:cNvPr>
          <p:cNvSpPr txBox="1"/>
          <p:nvPr/>
        </p:nvSpPr>
        <p:spPr>
          <a:xfrm>
            <a:off x="6629400" y="35087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C853D9-2D87-D609-B521-D9CA3C8FE5B0}"/>
              </a:ext>
            </a:extLst>
          </p:cNvPr>
          <p:cNvSpPr txBox="1"/>
          <p:nvPr/>
        </p:nvSpPr>
        <p:spPr>
          <a:xfrm>
            <a:off x="6299822" y="3885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8F3C2-1ED9-A84C-D2A1-E16FD73B0D0C}"/>
              </a:ext>
            </a:extLst>
          </p:cNvPr>
          <p:cNvSpPr txBox="1"/>
          <p:nvPr/>
        </p:nvSpPr>
        <p:spPr>
          <a:xfrm>
            <a:off x="5638800" y="5170522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O(n</a:t>
            </a:r>
            <a:r>
              <a:rPr lang="en-US" sz="3200" b="1" baseline="30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007E7D-BD89-5C24-C254-C47A33F0070A}"/>
              </a:ext>
            </a:extLst>
          </p:cNvPr>
          <p:cNvSpPr txBox="1"/>
          <p:nvPr/>
        </p:nvSpPr>
        <p:spPr>
          <a:xfrm>
            <a:off x="5549617" y="589658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 = | array |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281B5-F83F-5C1C-2516-284228378004}"/>
              </a:ext>
            </a:extLst>
          </p:cNvPr>
          <p:cNvSpPr txBox="1"/>
          <p:nvPr/>
        </p:nvSpPr>
        <p:spPr>
          <a:xfrm>
            <a:off x="8077200" y="5461160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loop in a for loop = </a:t>
            </a:r>
            <a:r>
              <a:rPr lang="en-US" b="1" dirty="0"/>
              <a:t>n * n</a:t>
            </a:r>
          </a:p>
        </p:txBody>
      </p:sp>
    </p:spTree>
    <p:extLst>
      <p:ext uri="{BB962C8B-B14F-4D97-AF65-F5344CB8AC3E}">
        <p14:creationId xmlns:p14="http://schemas.microsoft.com/office/powerpoint/2010/main" val="1913783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CA66D-E528-CBF6-F42B-CBD3FB775F6D}"/>
              </a:ext>
            </a:extLst>
          </p:cNvPr>
          <p:cNvSpPr txBox="1"/>
          <p:nvPr/>
        </p:nvSpPr>
        <p:spPr>
          <a:xfrm>
            <a:off x="1688383" y="2943778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https://upload.wikimedia.org/wikipedia/commons/c/c8/Bubble-sort-example-300px.gif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E68ABB-A122-4676-AC87-36F2E7C2DA50}"/>
              </a:ext>
            </a:extLst>
          </p:cNvPr>
          <p:cNvSpPr txBox="1"/>
          <p:nvPr/>
        </p:nvSpPr>
        <p:spPr>
          <a:xfrm>
            <a:off x="1752600" y="18288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Bubble Sort Gif</a:t>
            </a:r>
          </a:p>
        </p:txBody>
      </p:sp>
    </p:spTree>
    <p:extLst>
      <p:ext uri="{BB962C8B-B14F-4D97-AF65-F5344CB8AC3E}">
        <p14:creationId xmlns:p14="http://schemas.microsoft.com/office/powerpoint/2010/main" val="3601118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 (Recursion)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13E39-E9EB-9E26-8CE6-49BE175E8E41}"/>
              </a:ext>
            </a:extLst>
          </p:cNvPr>
          <p:cNvSpPr txBox="1"/>
          <p:nvPr/>
        </p:nvSpPr>
        <p:spPr>
          <a:xfrm>
            <a:off x="838200" y="1524000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Case:</a:t>
            </a:r>
          </a:p>
          <a:p>
            <a:endParaRPr lang="en-US" dirty="0"/>
          </a:p>
          <a:p>
            <a:r>
              <a:rPr lang="en-US" dirty="0"/>
              <a:t>If we have one array element left to sort, return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Recursive case:</a:t>
            </a:r>
          </a:p>
          <a:p>
            <a:endParaRPr lang="en-US" dirty="0"/>
          </a:p>
          <a:p>
            <a:r>
              <a:rPr lang="en-US" dirty="0"/>
              <a:t>Do one loop of bubble sort, call the method again and pass the array except for the last element (last element is already in place!)</a:t>
            </a:r>
          </a:p>
        </p:txBody>
      </p:sp>
    </p:spTree>
    <p:extLst>
      <p:ext uri="{BB962C8B-B14F-4D97-AF65-F5344CB8AC3E}">
        <p14:creationId xmlns:p14="http://schemas.microsoft.com/office/powerpoint/2010/main" val="3764824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 (Recursion)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9493A-90C5-28E9-EDFB-774DB7E8A8C5}"/>
              </a:ext>
            </a:extLst>
          </p:cNvPr>
          <p:cNvSpPr txBox="1"/>
          <p:nvPr/>
        </p:nvSpPr>
        <p:spPr>
          <a:xfrm>
            <a:off x="1219200" y="1524000"/>
            <a:ext cx="868120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bubbleSortRecursion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2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bubbleSortRecursion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4CFA1-307C-42FA-044A-DC06CF1B714F}"/>
              </a:ext>
            </a:extLst>
          </p:cNvPr>
          <p:cNvSpPr txBox="1"/>
          <p:nvPr/>
        </p:nvSpPr>
        <p:spPr>
          <a:xfrm>
            <a:off x="8135437" y="5806159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size of unsorted section of array</a:t>
            </a:r>
          </a:p>
        </p:txBody>
      </p:sp>
    </p:spTree>
    <p:extLst>
      <p:ext uri="{BB962C8B-B14F-4D97-AF65-F5344CB8AC3E}">
        <p14:creationId xmlns:p14="http://schemas.microsoft.com/office/powerpoint/2010/main" val="924440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0332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1866900" y="350321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1690671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30099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278918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04F45-BD73-3D20-77EC-B0CE293E9FBF}"/>
              </a:ext>
            </a:extLst>
          </p:cNvPr>
          <p:cNvSpPr txBox="1"/>
          <p:nvPr/>
        </p:nvSpPr>
        <p:spPr>
          <a:xfrm>
            <a:off x="914400" y="1371600"/>
            <a:ext cx="82938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getRandomArray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Random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 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0351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1529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789947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1111143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15100" y="36195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329353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6581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1237490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6559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07333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06770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6559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36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that we’ve found the minimum value, swap it with the spot that we started at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7E9BBB-AFE8-CF57-B9C3-A3947BA2384F}"/>
                  </a:ext>
                </a:extLst>
              </p14:cNvPr>
              <p14:cNvContentPartPr/>
              <p14:nvPr/>
            </p14:nvContentPartPr>
            <p14:xfrm>
              <a:off x="2021874" y="1848177"/>
              <a:ext cx="5881320" cy="521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7E9BBB-AFE8-CF57-B9C3-A3947BA238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234" y="1839177"/>
                <a:ext cx="58989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447D813-E299-7890-7AD7-DDFA5EE3DA3E}"/>
                  </a:ext>
                </a:extLst>
              </p14:cNvPr>
              <p14:cNvContentPartPr/>
              <p14:nvPr/>
            </p14:nvContentPartPr>
            <p14:xfrm>
              <a:off x="2112954" y="3428217"/>
              <a:ext cx="5721840" cy="307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447D813-E299-7890-7AD7-DDFA5EE3DA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3954" y="3419217"/>
                <a:ext cx="5739480" cy="3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029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1218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3009900" y="351356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513934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229100" y="3513318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68768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582579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913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18290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99116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4088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581900" y="3489149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479968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4733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4115333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8874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4733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037028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9837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1529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403906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721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262392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438900" y="358585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2522214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6581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882551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773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4457837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4325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773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20FAE70-65C5-FB6E-4B54-0DE5217937FA}"/>
                  </a:ext>
                </a:extLst>
              </p14:cNvPr>
              <p14:cNvContentPartPr/>
              <p14:nvPr/>
            </p14:nvContentPartPr>
            <p14:xfrm>
              <a:off x="4248834" y="1932057"/>
              <a:ext cx="1241640" cy="37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20FAE70-65C5-FB6E-4B54-0DE5217937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0194" y="1923057"/>
                <a:ext cx="125928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701FB0-405D-CD88-2F4D-ADD06111F7A9}"/>
                  </a:ext>
                </a:extLst>
              </p14:cNvPr>
              <p14:cNvContentPartPr/>
              <p14:nvPr/>
            </p14:nvContentPartPr>
            <p14:xfrm>
              <a:off x="4353954" y="3419577"/>
              <a:ext cx="1132200" cy="472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701FB0-405D-CD88-2F4D-ADD06111F7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5314" y="3410937"/>
                <a:ext cx="114984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8669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9206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7700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5181600" y="386271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07718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2166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7526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2E40-560A-81CD-DC25-0E4283878824}"/>
              </a:ext>
            </a:extLst>
          </p:cNvPr>
          <p:cNvSpPr txBox="1"/>
          <p:nvPr/>
        </p:nvSpPr>
        <p:spPr>
          <a:xfrm>
            <a:off x="1219200" y="4469692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7 greater than 2? </a:t>
            </a:r>
            <a:r>
              <a:rPr lang="en-US" dirty="0">
                <a:sym typeface="Wingdings" panose="05000000000000000000" pitchFamily="2" charset="2"/>
              </a:rPr>
              <a:t> 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625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64963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91300" y="3519148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6465046" y="38869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588969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3227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505700" y="358634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7391400" y="39292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864630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71983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2531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8686800" y="38682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947202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B1F35-E0DE-5131-CBB7-F32BD52D8F4A}"/>
              </a:ext>
            </a:extLst>
          </p:cNvPr>
          <p:cNvSpPr txBox="1"/>
          <p:nvPr/>
        </p:nvSpPr>
        <p:spPr>
          <a:xfrm>
            <a:off x="2139727" y="2590800"/>
            <a:ext cx="855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https://upload.wikimedia.org/wikipedia/commons/9/94/Selection-Sort-Animation.gif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C2D6D-4637-D767-22D5-970196EA8DCB}"/>
              </a:ext>
            </a:extLst>
          </p:cNvPr>
          <p:cNvSpPr txBox="1"/>
          <p:nvPr/>
        </p:nvSpPr>
        <p:spPr>
          <a:xfrm>
            <a:off x="2139727" y="17526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Sort Gif</a:t>
            </a:r>
          </a:p>
        </p:txBody>
      </p:sp>
    </p:spTree>
    <p:extLst>
      <p:ext uri="{BB962C8B-B14F-4D97-AF65-F5344CB8AC3E}">
        <p14:creationId xmlns:p14="http://schemas.microsoft.com/office/powerpoint/2010/main" val="248551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5819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863686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7132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4038600" y="35052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9059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2959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6336</TotalTime>
  <Words>3679</Words>
  <Application>Microsoft Office PowerPoint</Application>
  <PresentationFormat>Widescreen</PresentationFormat>
  <Paragraphs>758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60</cp:revision>
  <dcterms:created xsi:type="dcterms:W3CDTF">2022-08-21T16:55:59Z</dcterms:created>
  <dcterms:modified xsi:type="dcterms:W3CDTF">2024-04-09T19:35:02Z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