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1"/>
  </p:notesMasterIdLst>
  <p:sldIdLst>
    <p:sldId id="256" r:id="rId2"/>
    <p:sldId id="351" r:id="rId3"/>
    <p:sldId id="436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428" r:id="rId41"/>
    <p:sldId id="388" r:id="rId42"/>
    <p:sldId id="429" r:id="rId43"/>
    <p:sldId id="389" r:id="rId44"/>
    <p:sldId id="430" r:id="rId45"/>
    <p:sldId id="390" r:id="rId46"/>
    <p:sldId id="431" r:id="rId47"/>
    <p:sldId id="391" r:id="rId48"/>
    <p:sldId id="432" r:id="rId49"/>
    <p:sldId id="433" r:id="rId50"/>
    <p:sldId id="392" r:id="rId51"/>
    <p:sldId id="393" r:id="rId52"/>
    <p:sldId id="434" r:id="rId53"/>
    <p:sldId id="394" r:id="rId54"/>
    <p:sldId id="435" r:id="rId55"/>
    <p:sldId id="395" r:id="rId56"/>
    <p:sldId id="396" r:id="rId57"/>
    <p:sldId id="397" r:id="rId58"/>
    <p:sldId id="398" r:id="rId59"/>
    <p:sldId id="399" r:id="rId60"/>
    <p:sldId id="400" r:id="rId61"/>
    <p:sldId id="401" r:id="rId62"/>
    <p:sldId id="402" r:id="rId63"/>
    <p:sldId id="403" r:id="rId64"/>
    <p:sldId id="404" r:id="rId65"/>
    <p:sldId id="405" r:id="rId66"/>
    <p:sldId id="406" r:id="rId67"/>
    <p:sldId id="407" r:id="rId68"/>
    <p:sldId id="408" r:id="rId69"/>
    <p:sldId id="409" r:id="rId70"/>
    <p:sldId id="410" r:id="rId71"/>
    <p:sldId id="411" r:id="rId72"/>
    <p:sldId id="437" r:id="rId73"/>
    <p:sldId id="412" r:id="rId74"/>
    <p:sldId id="413" r:id="rId75"/>
    <p:sldId id="414" r:id="rId76"/>
    <p:sldId id="415" r:id="rId77"/>
    <p:sldId id="416" r:id="rId78"/>
    <p:sldId id="417" r:id="rId79"/>
    <p:sldId id="418" r:id="rId80"/>
    <p:sldId id="419" r:id="rId81"/>
    <p:sldId id="420" r:id="rId82"/>
    <p:sldId id="421" r:id="rId83"/>
    <p:sldId id="422" r:id="rId84"/>
    <p:sldId id="423" r:id="rId85"/>
    <p:sldId id="424" r:id="rId86"/>
    <p:sldId id="425" r:id="rId87"/>
    <p:sldId id="426" r:id="rId88"/>
    <p:sldId id="427" r:id="rId89"/>
    <p:sldId id="438" r:id="rId9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38:08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4430 24575,'0'-911'0,"2"888"0,0 1 0,2-1 0,1 1 0,13-41 0,4-13 0,-16 44 0,2-1 0,1 2 0,1-1 0,2 1 0,17-31 0,-12 30 0,19-52 0,-24 54 0,1-1 0,22-36 0,43-74 0,-20 33 0,-22 53 0,3 2 0,2 2 0,2 1 0,88-77 0,-89 89 0,104-104 0,-52 53 0,-69 63 0,0 0 0,2 2 0,0 1 0,44-28 0,22-3 0,121-60 0,-41 56 0,-73 27 0,-37 13 0,83-14 0,-17 6 0,-86 14 0,65-29 0,-10 2 0,47-24 0,-93 37 0,321-132 0,-350 151 0,1 0 0,0 1 0,44-4 0,38-8 0,92-27 0,-65 17 0,69-6 0,-131 24 0,20-7 0,0-4 0,128-49 0,-199 64 0,-1 1 0,29-3 0,-29 5 0,0-1 0,34-10 0,-15 0 0,0 2 0,1 1 0,1 3 0,48-6 0,57-10 0,-100 14 0,1 2 0,61-2 0,-41 5 0,0-2 0,81-20 0,-80 12 0,135-10 0,-143 21 0,84-18 0,-84 11 0,81-4 0,-66 8 0,0-3 0,84-23 0,-134 27 0,41-9 0,-8 1 0,73-8 0,14-5 0,-4 1 0,126-23 0,-180 29 0,-50 14 0,52-2 0,25-4 0,26-8 0,29-6 0,50-8 0,-102 22 0,11-2 0,-33 3 0,-68 9 0,0-1 0,-1-1 0,42-11 0,-5-3 0,1 4 0,99-11 0,35-7 0,32-1 0,-176 27 0,71-2 0,139 8 0,-98 3 0,264-3 0,-413-1 0,0 0 0,0-2 0,21-5 0,36-5 0,142-14 0,-184 22-1365,-7-2-5461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7:45:4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1260 24575,'5'2'0,"0"-1"0,0 1 0,0 1 0,0-1 0,0 1 0,-1-1 0,1 1 0,-1 0 0,0 1 0,0-1 0,0 1 0,4 5 0,15 11 0,25 14 0,-14-10 0,-1 1 0,39 37 0,27 50 0,-89-100 0,0 1 0,1-2 0,0 1 0,1-2 0,0 1 0,1-2 0,0 1 0,1-2 0,17 9 0,-21-13 0,-1 0 0,1-1 0,1 0 0,-1 0 0,0-1 0,1-1 0,-1 0 0,1 0 0,-1-1 0,1 0 0,-1-1 0,1 0 0,-1-1 0,21-6 0,14-10 0,-1-1 0,-1-3 0,0-2 0,59-44 0,-12 9 0,-8 9 0,617-417 0,-606 397 0,-16 14 0,105-100 0,-136 112 0,3 2 0,59-39 0,115-62 0,18-12 0,-162 97-455,3 3 0,93-45 0,-144 86-6371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24575,'5'0'0,"5"0"0,11 0 0,6 0 0,2 0 0,7 0 0,0 0 0,-1 0 0,3 0 0,-1 0 0,-2 0 0,-3 0 0,-1 0 0,-3 0 0,-1 0 0,-5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0.5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24575,'7'2'0,"0"0"0,0 1 0,0 0 0,-1 0 0,1 1 0,-1-1 0,0 1 0,0 1 0,7 5 0,-8-6 0,35 29 0,-2 2 0,60 72 0,-65-69 0,2 0 0,1-3 0,46 36 0,9-3-1365,-67-50-5461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1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0 24575,'-2'1'0,"0"-1"0,0 1 0,0 0 0,0 0 0,0 0 0,0 0 0,0 0 0,0 0 0,0 0 0,0 1 0,0-1 0,1 1 0,-1-1 0,1 1 0,-1 0 0,1 0 0,0-1 0,-1 1 0,1 0 0,-1 3 0,-23 48 0,20-41 0,-19 37 0,-56 81 0,43-72 0,26-41 0,0 1 0,2 0 0,0 0 0,1 1 0,-6 23 0,-5 17-1365,9-33-5461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5:12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24575,'0'9'0,"5"21"0,5 19 0,2 19 0,3 7 0,-2-5 0,3-14 0,-3-12 0,-2-5 0,-4 0 0,1 3 0,5 7 0,-1 0 0,-2-8-8191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8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6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18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0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4.xml"/><Relationship Id="rId10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customXml" Target="../ink/ink2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(Merge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</p:spTree>
    <p:extLst>
      <p:ext uri="{BB962C8B-B14F-4D97-AF65-F5344CB8AC3E}">
        <p14:creationId xmlns:p14="http://schemas.microsoft.com/office/powerpoint/2010/main" val="103468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42661"/>
              </p:ext>
            </p:extLst>
          </p:nvPr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36977"/>
              </p:ext>
            </p:extLst>
          </p:nvPr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991501"/>
              </p:ext>
            </p:extLst>
          </p:nvPr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71400"/>
              </p:ext>
            </p:extLst>
          </p:nvPr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536989"/>
              </p:ext>
            </p:extLst>
          </p:nvPr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339547"/>
              </p:ext>
            </p:extLst>
          </p:nvPr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4D0B14B-C07F-F450-B097-684109C794C3}"/>
              </a:ext>
            </a:extLst>
          </p:cNvPr>
          <p:cNvSpPr txBox="1"/>
          <p:nvPr/>
        </p:nvSpPr>
        <p:spPr>
          <a:xfrm>
            <a:off x="50800" y="4741545"/>
            <a:ext cx="1226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hit all our base cases (arrays of size 1), now we will begin to </a:t>
            </a:r>
            <a:r>
              <a:rPr lang="en-US" sz="2400" b="1" dirty="0"/>
              <a:t>merge</a:t>
            </a:r>
            <a:r>
              <a:rPr lang="en-US" sz="2400" dirty="0"/>
              <a:t> the subarrays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02BF6-2A43-08E6-E0D6-AAB5406A46D0}"/>
              </a:ext>
            </a:extLst>
          </p:cNvPr>
          <p:cNvSpPr txBox="1"/>
          <p:nvPr/>
        </p:nvSpPr>
        <p:spPr>
          <a:xfrm>
            <a:off x="2127250" y="5543550"/>
            <a:ext cx="684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we merge, our merged array will be sorted</a:t>
            </a:r>
          </a:p>
        </p:txBody>
      </p:sp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83141"/>
              </p:ext>
            </p:extLst>
          </p:nvPr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99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27975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582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01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8507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6185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064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95723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73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512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2073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8820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33182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03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740413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7488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082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6708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7432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3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28600" y="1524000"/>
            <a:ext cx="6477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11 due </a:t>
            </a:r>
            <a:r>
              <a:rPr lang="en-US" sz="2800" b="1" dirty="0"/>
              <a:t>tomorrow @ 11:59 PM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Friday @ 11:59 PM</a:t>
            </a:r>
          </a:p>
          <a:p>
            <a:endParaRPr lang="en-US" sz="2800" dirty="0"/>
          </a:p>
          <a:p>
            <a:r>
              <a:rPr lang="en-US" sz="2800" dirty="0"/>
              <a:t>No class on Wednesday</a:t>
            </a:r>
          </a:p>
          <a:p>
            <a:r>
              <a:rPr lang="en-US" sz="2000" dirty="0">
                <a:sym typeface="Wingdings" panose="05000000000000000000" pitchFamily="2" charset="2"/>
              </a:rPr>
              <a:t> Gianforte Hall Groundbreaking Ceremony 2:00 PM on Wednesday</a:t>
            </a:r>
            <a:endParaRPr lang="en-US" sz="2000" dirty="0"/>
          </a:p>
        </p:txBody>
      </p:sp>
      <p:pic>
        <p:nvPicPr>
          <p:cNvPr id="6" name="Picture 2" descr="No photo description available.">
            <a:extLst>
              <a:ext uri="{FF2B5EF4-FFF2-40B4-BE49-F238E27FC236}">
                <a16:creationId xmlns:a16="http://schemas.microsoft.com/office/drawing/2014/main" id="{4C440B4F-5CD9-E8EE-EBC1-6131201D0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29" y="95250"/>
            <a:ext cx="4440064" cy="628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52692"/>
              </p:ext>
            </p:extLst>
          </p:nvPr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42996"/>
              </p:ext>
            </p:extLst>
          </p:nvPr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8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50313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227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262798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564034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137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80112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986722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08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26099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34105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61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973241"/>
              </p:ext>
            </p:extLst>
          </p:nvPr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01224"/>
              </p:ext>
            </p:extLst>
          </p:nvPr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7444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57078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311650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978604" y="3593211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91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15924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85752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7767210" y="3533267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6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144667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39585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9290050" y="358140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0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35430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48688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2594230" y="360035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83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373065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7942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4144790" y="3600450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9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884371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055915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A4C91CF5-5E55-525D-AE42-BB5F5A83CD51}"/>
              </a:ext>
            </a:extLst>
          </p:cNvPr>
          <p:cNvSpPr/>
          <p:nvPr/>
        </p:nvSpPr>
        <p:spPr>
          <a:xfrm rot="16200000">
            <a:off x="5696489" y="3654424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65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487309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/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015612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8D1DD0F-A13C-7414-909A-46B8D053E7D5}"/>
              </a:ext>
            </a:extLst>
          </p:cNvPr>
          <p:cNvSpPr/>
          <p:nvPr/>
        </p:nvSpPr>
        <p:spPr>
          <a:xfrm rot="16200000">
            <a:off x="10963792" y="3572128"/>
            <a:ext cx="457200" cy="298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5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/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96489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42714"/>
              </p:ext>
            </p:extLst>
          </p:nvPr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7588B93-78FC-F4FB-6CB6-C5E141C41CEF}"/>
              </a:ext>
            </a:extLst>
          </p:cNvPr>
          <p:cNvSpPr txBox="1"/>
          <p:nvPr/>
        </p:nvSpPr>
        <p:spPr>
          <a:xfrm>
            <a:off x="1138859" y="5308604"/>
            <a:ext cx="9914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we know the subarray that we are merging are already sorted, the smallest element will always be at the first index</a:t>
            </a:r>
          </a:p>
        </p:txBody>
      </p:sp>
    </p:spTree>
    <p:extLst>
      <p:ext uri="{BB962C8B-B14F-4D97-AF65-F5344CB8AC3E}">
        <p14:creationId xmlns:p14="http://schemas.microsoft.com/office/powerpoint/2010/main" val="1729219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/>
        </p:nvGraphicFramePr>
        <p:xfrm>
          <a:off x="2159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/>
        </p:nvGraphicFramePr>
        <p:xfrm>
          <a:off x="3565525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/>
        </p:nvGraphicFramePr>
        <p:xfrm>
          <a:off x="5226050" y="53721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/>
        </p:nvGraphicFramePr>
        <p:xfrm>
          <a:off x="6915150" y="5334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/>
        </p:nvGraphicFramePr>
        <p:xfrm>
          <a:off x="8604250" y="538734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C6DBBE34-168F-2E71-5685-ACE60CFC4D61}"/>
              </a:ext>
            </a:extLst>
          </p:cNvPr>
          <p:cNvGraphicFramePr>
            <a:graphicFrameLocks noGrp="1"/>
          </p:cNvGraphicFramePr>
          <p:nvPr/>
        </p:nvGraphicFramePr>
        <p:xfrm>
          <a:off x="10385425" y="533400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0D02E9-6576-1911-E39D-95CF398F14CF}"/>
              </a:ext>
            </a:extLst>
          </p:cNvPr>
          <p:cNvCxnSpPr/>
          <p:nvPr/>
        </p:nvCxnSpPr>
        <p:spPr>
          <a:xfrm flipH="1">
            <a:off x="1052340" y="3324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60639F-2819-2DD2-8677-139830E64AC7}"/>
              </a:ext>
            </a:extLst>
          </p:cNvPr>
          <p:cNvCxnSpPr>
            <a:cxnSpLocks/>
          </p:cNvCxnSpPr>
          <p:nvPr/>
        </p:nvCxnSpPr>
        <p:spPr>
          <a:xfrm>
            <a:off x="1782590" y="9621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78A496-C656-381F-D33F-9E567B780615}"/>
              </a:ext>
            </a:extLst>
          </p:cNvPr>
          <p:cNvCxnSpPr/>
          <p:nvPr/>
        </p:nvCxnSpPr>
        <p:spPr>
          <a:xfrm flipH="1">
            <a:off x="4328940" y="29558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A77235-A7A0-B6BA-3899-D10F52DF6D3F}"/>
              </a:ext>
            </a:extLst>
          </p:cNvPr>
          <p:cNvCxnSpPr>
            <a:cxnSpLocks/>
          </p:cNvCxnSpPr>
          <p:nvPr/>
        </p:nvCxnSpPr>
        <p:spPr>
          <a:xfrm>
            <a:off x="5059190" y="5936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2CD9A0-C459-AA77-5BF4-5FA195B6FE4B}"/>
              </a:ext>
            </a:extLst>
          </p:cNvPr>
          <p:cNvCxnSpPr/>
          <p:nvPr/>
        </p:nvCxnSpPr>
        <p:spPr>
          <a:xfrm flipH="1">
            <a:off x="7761115" y="12473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3D2087-6C08-ACAC-B2AF-C0DA46F23B15}"/>
              </a:ext>
            </a:extLst>
          </p:cNvPr>
          <p:cNvCxnSpPr>
            <a:cxnSpLocks/>
          </p:cNvCxnSpPr>
          <p:nvPr/>
        </p:nvCxnSpPr>
        <p:spPr>
          <a:xfrm>
            <a:off x="8491365" y="-11149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20DEC6-024A-37A2-841A-2C67C5C7259A}"/>
              </a:ext>
            </a:extLst>
          </p:cNvPr>
          <p:cNvCxnSpPr>
            <a:cxnSpLocks/>
          </p:cNvCxnSpPr>
          <p:nvPr/>
        </p:nvCxnSpPr>
        <p:spPr>
          <a:xfrm>
            <a:off x="10219055" y="0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6A0D5858-1752-3A95-DD9F-4210115EB788}"/>
              </a:ext>
            </a:extLst>
          </p:cNvPr>
          <p:cNvGraphicFramePr>
            <a:graphicFrameLocks noGrp="1"/>
          </p:cNvGraphicFramePr>
          <p:nvPr/>
        </p:nvGraphicFramePr>
        <p:xfrm>
          <a:off x="366540" y="16764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6A7BF7-EDDE-7C81-FAFB-4A079904577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84225" y="107264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94A82A-EF6F-5F51-4C4A-20C9B4E9FD40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1820690" y="109626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4998973-DBB0-92EF-3C4E-F389A3FF417E}"/>
              </a:ext>
            </a:extLst>
          </p:cNvPr>
          <p:cNvGraphicFramePr>
            <a:graphicFrameLocks noGrp="1"/>
          </p:cNvGraphicFramePr>
          <p:nvPr/>
        </p:nvGraphicFramePr>
        <p:xfrm>
          <a:off x="3771900" y="1681741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886638-BFC5-974F-89CD-988D1AA7095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89585" y="1077981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78956E-8493-AE9E-AD7F-71DC84F7ECE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226050" y="1101603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7F5F3302-5CD3-2AEB-9B6B-EF2AF604C21B}"/>
              </a:ext>
            </a:extLst>
          </p:cNvPr>
          <p:cNvGraphicFramePr>
            <a:graphicFrameLocks noGrp="1"/>
          </p:cNvGraphicFramePr>
          <p:nvPr/>
        </p:nvGraphicFramePr>
        <p:xfrm>
          <a:off x="7177260" y="16859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C2729-5B95-EE92-6B20-888F70AB551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594945" y="1082165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0C2C9-25A7-7AFC-4662-0CAE138DA27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8631410" y="1105787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CFD4E9-1734-F270-10C8-8A25519D2F0C}"/>
              </a:ext>
            </a:extLst>
          </p:cNvPr>
          <p:cNvCxnSpPr>
            <a:cxnSpLocks/>
          </p:cNvCxnSpPr>
          <p:nvPr/>
        </p:nvCxnSpPr>
        <p:spPr>
          <a:xfrm>
            <a:off x="11174412" y="1027176"/>
            <a:ext cx="0" cy="573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F9D89F8C-1CA1-05C8-1566-F3CB162EFFF5}"/>
              </a:ext>
            </a:extLst>
          </p:cNvPr>
          <p:cNvGraphicFramePr>
            <a:graphicFrameLocks noGrp="1"/>
          </p:cNvGraphicFramePr>
          <p:nvPr/>
        </p:nvGraphicFramePr>
        <p:xfrm>
          <a:off x="10403405" y="1704975"/>
          <a:ext cx="1577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7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BFC8D8-C978-E042-AC0B-9D89A413E4B6}"/>
              </a:ext>
            </a:extLst>
          </p:cNvPr>
          <p:cNvCxnSpPr>
            <a:cxnSpLocks/>
          </p:cNvCxnSpPr>
          <p:nvPr/>
        </p:nvCxnSpPr>
        <p:spPr>
          <a:xfrm>
            <a:off x="1812580" y="223542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50252D-3D51-01CC-2098-4DD6C62E05B2}"/>
              </a:ext>
            </a:extLst>
          </p:cNvPr>
          <p:cNvCxnSpPr>
            <a:cxnSpLocks/>
          </p:cNvCxnSpPr>
          <p:nvPr/>
        </p:nvCxnSpPr>
        <p:spPr>
          <a:xfrm flipH="1">
            <a:off x="4373390" y="2247231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17727850-FE22-B530-5373-BEE88E1DD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72273"/>
              </p:ext>
            </p:extLst>
          </p:nvPr>
        </p:nvGraphicFramePr>
        <p:xfrm>
          <a:off x="425448" y="2917698"/>
          <a:ext cx="6254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78634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DD5631-A557-B04E-C393-FB8704724D75}"/>
              </a:ext>
            </a:extLst>
          </p:cNvPr>
          <p:cNvCxnSpPr>
            <a:cxnSpLocks/>
          </p:cNvCxnSpPr>
          <p:nvPr/>
        </p:nvCxnSpPr>
        <p:spPr>
          <a:xfrm>
            <a:off x="8604250" y="2204085"/>
            <a:ext cx="69215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D8938F-99C3-BD6E-95C6-8396FBE9F71C}"/>
              </a:ext>
            </a:extLst>
          </p:cNvPr>
          <p:cNvCxnSpPr>
            <a:cxnSpLocks/>
          </p:cNvCxnSpPr>
          <p:nvPr/>
        </p:nvCxnSpPr>
        <p:spPr>
          <a:xfrm flipH="1">
            <a:off x="10366202" y="2223135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3A6E3D6-33BB-A0E5-13E8-EF6C15AD3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758501"/>
              </p:ext>
            </p:extLst>
          </p:nvPr>
        </p:nvGraphicFramePr>
        <p:xfrm>
          <a:off x="7253286" y="2910840"/>
          <a:ext cx="4691064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36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63688">
                  <a:extLst>
                    <a:ext uri="{9D8B030D-6E8A-4147-A177-3AD203B41FA5}">
                      <a16:colId xmlns:a16="http://schemas.microsoft.com/office/drawing/2014/main" val="420403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E0F05E-FE08-3C90-BAB9-CDD995133AD1}"/>
              </a:ext>
            </a:extLst>
          </p:cNvPr>
          <p:cNvCxnSpPr>
            <a:cxnSpLocks/>
          </p:cNvCxnSpPr>
          <p:nvPr/>
        </p:nvCxnSpPr>
        <p:spPr>
          <a:xfrm>
            <a:off x="3452295" y="3657600"/>
            <a:ext cx="1036465" cy="603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B61978-73DC-B7CA-3A1E-021B23AACA31}"/>
              </a:ext>
            </a:extLst>
          </p:cNvPr>
          <p:cNvCxnSpPr>
            <a:cxnSpLocks/>
          </p:cNvCxnSpPr>
          <p:nvPr/>
        </p:nvCxnSpPr>
        <p:spPr>
          <a:xfrm flipH="1">
            <a:off x="8753923" y="3681222"/>
            <a:ext cx="852660" cy="58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8">
            <a:extLst>
              <a:ext uri="{FF2B5EF4-FFF2-40B4-BE49-F238E27FC236}">
                <a16:creationId xmlns:a16="http://schemas.microsoft.com/office/drawing/2014/main" id="{C6A24DEF-2CC5-ADCA-54CB-42DB48891A6E}"/>
              </a:ext>
            </a:extLst>
          </p:cNvPr>
          <p:cNvGraphicFramePr>
            <a:graphicFrameLocks noGrp="1"/>
          </p:cNvGraphicFramePr>
          <p:nvPr/>
        </p:nvGraphicFramePr>
        <p:xfrm>
          <a:off x="2330812" y="4483102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4BF6182-4CA4-8056-0D5B-D4EAD3127AC8}"/>
              </a:ext>
            </a:extLst>
          </p:cNvPr>
          <p:cNvSpPr txBox="1"/>
          <p:nvPr/>
        </p:nvSpPr>
        <p:spPr>
          <a:xfrm>
            <a:off x="3856763" y="552556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original array is now sorted!!</a:t>
            </a:r>
          </a:p>
        </p:txBody>
      </p:sp>
    </p:spTree>
    <p:extLst>
      <p:ext uri="{BB962C8B-B14F-4D97-AF65-F5344CB8AC3E}">
        <p14:creationId xmlns:p14="http://schemas.microsoft.com/office/powerpoint/2010/main" val="1037659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53B972B-42B0-A2C7-9060-B58DBFEB4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6477000" cy="62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116043D-8D6E-1CD6-B289-D5C054798533}"/>
              </a:ext>
            </a:extLst>
          </p:cNvPr>
          <p:cNvSpPr txBox="1"/>
          <p:nvPr/>
        </p:nvSpPr>
        <p:spPr>
          <a:xfrm>
            <a:off x="7803684" y="152400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Divide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A72AA7E-789F-C605-88DC-3A28DF0D8BF5}"/>
              </a:ext>
            </a:extLst>
          </p:cNvPr>
          <p:cNvSpPr txBox="1"/>
          <p:nvPr/>
        </p:nvSpPr>
        <p:spPr>
          <a:xfrm>
            <a:off x="7803684" y="48768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Merge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23D4F5-CC78-3682-85F3-3600D5B974F2}"/>
              </a:ext>
            </a:extLst>
          </p:cNvPr>
          <p:cNvSpPr txBox="1"/>
          <p:nvPr/>
        </p:nvSpPr>
        <p:spPr>
          <a:xfrm>
            <a:off x="6400800" y="198872"/>
            <a:ext cx="4984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entire merge sort process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6C0036-3E7E-C259-3272-73EFB32530AB}"/>
              </a:ext>
            </a:extLst>
          </p:cNvPr>
          <p:cNvSpPr txBox="1"/>
          <p:nvPr/>
        </p:nvSpPr>
        <p:spPr>
          <a:xfrm>
            <a:off x="6781800" y="30076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(base case)</a:t>
            </a:r>
          </a:p>
        </p:txBody>
      </p:sp>
    </p:spTree>
    <p:extLst>
      <p:ext uri="{BB962C8B-B14F-4D97-AF65-F5344CB8AC3E}">
        <p14:creationId xmlns:p14="http://schemas.microsoft.com/office/powerpoint/2010/main" val="3719811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78781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3C34E3-9EA1-64CC-2AE9-E8ADB146077E}"/>
              </a:ext>
            </a:extLst>
          </p:cNvPr>
          <p:cNvSpPr txBox="1"/>
          <p:nvPr/>
        </p:nvSpPr>
        <p:spPr>
          <a:xfrm>
            <a:off x="990600" y="4419600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Java code, this will actually be the order of how things are done…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1339F-9D26-C711-5479-7529B4E1F2DD}"/>
              </a:ext>
            </a:extLst>
          </p:cNvPr>
          <p:cNvSpPr txBox="1"/>
          <p:nvPr/>
        </p:nvSpPr>
        <p:spPr>
          <a:xfrm>
            <a:off x="1670889" y="5334000"/>
            <a:ext cx="841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will always prioritize solving the “left” tree first</a:t>
            </a:r>
          </a:p>
        </p:txBody>
      </p:sp>
    </p:spTree>
    <p:extLst>
      <p:ext uri="{BB962C8B-B14F-4D97-AF65-F5344CB8AC3E}">
        <p14:creationId xmlns:p14="http://schemas.microsoft.com/office/powerpoint/2010/main" val="1882789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384959"/>
              </p:ext>
            </p:extLst>
          </p:nvPr>
        </p:nvGraphicFramePr>
        <p:xfrm>
          <a:off x="6858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775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4376"/>
              </p:ext>
            </p:extLst>
          </p:nvPr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89186"/>
              </p:ext>
            </p:extLst>
          </p:nvPr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4694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66823"/>
              </p:ext>
            </p:extLst>
          </p:nvPr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05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Merge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dividing</a:t>
            </a:r>
            <a:r>
              <a:rPr lang="en-US" sz="2400" dirty="0"/>
              <a:t> an array into smaller subarrays, sorting each subarray, and then </a:t>
            </a:r>
            <a:r>
              <a:rPr lang="en-US" sz="2400" u="sng" dirty="0"/>
              <a:t>merging</a:t>
            </a:r>
            <a:r>
              <a:rPr lang="en-US" sz="2400" dirty="0"/>
              <a:t> the subarrays back together to form the final sorted array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C13DEE9-E6BB-F001-5604-7DD55E088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11686"/>
              </p:ext>
            </p:extLst>
          </p:nvPr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227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32693"/>
              </p:ext>
            </p:extLst>
          </p:nvPr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52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F76B64-16CD-F042-FF5A-E8193C67C141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08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739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478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5011576C-5A46-749E-3305-E63C5ECF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4553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73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49834"/>
              </p:ext>
            </p:extLst>
          </p:nvPr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424237"/>
              </p:ext>
            </p:extLst>
          </p:nvPr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94023"/>
              </p:ext>
            </p:extLst>
          </p:nvPr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2746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02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80393"/>
              </p:ext>
            </p:extLst>
          </p:nvPr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219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5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09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Merge sort and the next sorting algorithm we will discuss next week are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merge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30867"/>
              </p:ext>
            </p:extLst>
          </p:nvPr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4321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77626"/>
              </p:ext>
            </p:extLst>
          </p:nvPr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2252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976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81208"/>
              </p:ext>
            </p:extLst>
          </p:nvPr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375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48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4676"/>
              </p:ext>
            </p:extLst>
          </p:nvPr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1698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17260"/>
              </p:ext>
            </p:extLst>
          </p:nvPr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55" y="5090775"/>
                <a:ext cx="11941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88255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3C9C5762-2DEB-CBBC-3DDA-5C9DE805309D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914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FB642E-1FB0-D0B8-985B-3857C3007766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914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E8EC841-0911-EE97-B999-F9B496AF6D5C}"/>
              </a:ext>
            </a:extLst>
          </p:cNvPr>
          <p:cNvGraphicFramePr>
            <a:graphicFrameLocks noGrp="1"/>
          </p:cNvGraphicFramePr>
          <p:nvPr/>
        </p:nvGraphicFramePr>
        <p:xfrm>
          <a:off x="0" y="176212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F44F50-A9E6-E470-B44A-D21F19A6B948}"/>
              </a:ext>
            </a:extLst>
          </p:cNvPr>
          <p:cNvGraphicFramePr>
            <a:graphicFrameLocks noGrp="1"/>
          </p:cNvGraphicFramePr>
          <p:nvPr/>
        </p:nvGraphicFramePr>
        <p:xfrm>
          <a:off x="3282950" y="17526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842E6D-F5CC-D26C-A21D-784A07F633DB}"/>
              </a:ext>
            </a:extLst>
          </p:cNvPr>
          <p:cNvGraphicFramePr>
            <a:graphicFrameLocks noGrp="1"/>
          </p:cNvGraphicFramePr>
          <p:nvPr/>
        </p:nvGraphicFramePr>
        <p:xfrm>
          <a:off x="-127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48DA3DC6-A053-7168-6C30-F11BBA4D20C9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5F751AB9-46E7-0D08-842D-0D7388CB5F8C}"/>
              </a:ext>
            </a:extLst>
          </p:cNvPr>
          <p:cNvGraphicFramePr>
            <a:graphicFrameLocks noGrp="1"/>
          </p:cNvGraphicFramePr>
          <p:nvPr/>
        </p:nvGraphicFramePr>
        <p:xfrm>
          <a:off x="222250" y="3429000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3DF3BD4-1C1F-3E33-5C50-5678791790AC}"/>
              </a:ext>
            </a:extLst>
          </p:cNvPr>
          <p:cNvGraphicFramePr>
            <a:graphicFrameLocks noGrp="1"/>
          </p:cNvGraphicFramePr>
          <p:nvPr/>
        </p:nvGraphicFramePr>
        <p:xfrm>
          <a:off x="33464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146844AE-B22F-A1C0-78B6-8E89CB27EBD1}"/>
              </a:ext>
            </a:extLst>
          </p:cNvPr>
          <p:cNvGraphicFramePr>
            <a:graphicFrameLocks noGrp="1"/>
          </p:cNvGraphicFramePr>
          <p:nvPr/>
        </p:nvGraphicFramePr>
        <p:xfrm>
          <a:off x="503555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8">
            <a:extLst>
              <a:ext uri="{FF2B5EF4-FFF2-40B4-BE49-F238E27FC236}">
                <a16:creationId xmlns:a16="http://schemas.microsoft.com/office/drawing/2014/main" id="{83F05B10-6AF2-013D-3D85-70B6314C1A22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3438525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64563692-19CD-4718-E0BA-D0FBE84A6817}"/>
              </a:ext>
            </a:extLst>
          </p:cNvPr>
          <p:cNvGraphicFramePr>
            <a:graphicFrameLocks noGrp="1"/>
          </p:cNvGraphicFramePr>
          <p:nvPr/>
        </p:nvGraphicFramePr>
        <p:xfrm>
          <a:off x="908050" y="43053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16" name="Table 8">
            <a:extLst>
              <a:ext uri="{FF2B5EF4-FFF2-40B4-BE49-F238E27FC236}">
                <a16:creationId xmlns:a16="http://schemas.microsoft.com/office/drawing/2014/main" id="{50D024C5-0EC7-C488-7175-8FC71BD8BCF0}"/>
              </a:ext>
            </a:extLst>
          </p:cNvPr>
          <p:cNvGraphicFramePr>
            <a:graphicFrameLocks noGrp="1"/>
          </p:cNvGraphicFramePr>
          <p:nvPr/>
        </p:nvGraphicFramePr>
        <p:xfrm>
          <a:off x="6731001" y="177165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528F27C4-2D74-62D0-CDC5-9B5C74FA5F5E}"/>
              </a:ext>
            </a:extLst>
          </p:cNvPr>
          <p:cNvGraphicFramePr>
            <a:graphicFrameLocks noGrp="1"/>
          </p:cNvGraphicFramePr>
          <p:nvPr/>
        </p:nvGraphicFramePr>
        <p:xfrm>
          <a:off x="10179052" y="1783461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372CC6F1-D4EC-BAD1-ABF6-46131F93B940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92E0059E-54D9-6BC4-BE79-2BF33DD39974}"/>
              </a:ext>
            </a:extLst>
          </p:cNvPr>
          <p:cNvGraphicFramePr>
            <a:graphicFrameLocks noGrp="1"/>
          </p:cNvGraphicFramePr>
          <p:nvPr/>
        </p:nvGraphicFramePr>
        <p:xfrm>
          <a:off x="8550275" y="260985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8DED7ACC-9914-67C1-2BB1-A94DF8D6FD36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3420618"/>
          <a:ext cx="29083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9D941134-EC63-FDE8-2397-70E72FCF79F4}"/>
              </a:ext>
            </a:extLst>
          </p:cNvPr>
          <p:cNvGraphicFramePr>
            <a:graphicFrameLocks noGrp="1"/>
          </p:cNvGraphicFramePr>
          <p:nvPr/>
        </p:nvGraphicFramePr>
        <p:xfrm>
          <a:off x="7010400" y="4323207"/>
          <a:ext cx="46482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42211219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93453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C75C21AA-437C-6017-4C67-12054E97C534}"/>
              </a:ext>
            </a:extLst>
          </p:cNvPr>
          <p:cNvGraphicFramePr>
            <a:graphicFrameLocks noGrp="1"/>
          </p:cNvGraphicFramePr>
          <p:nvPr/>
        </p:nvGraphicFramePr>
        <p:xfrm>
          <a:off x="1930399" y="5375148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14:cNvPr>
              <p14:cNvContentPartPr/>
              <p14:nvPr/>
            </p14:nvContentPartPr>
            <p14:xfrm>
              <a:off x="10420155" y="5108775"/>
              <a:ext cx="1158480" cy="617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95A466F-8B97-3857-94DB-BD9D88A91F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02161" y="5090775"/>
                <a:ext cx="1194109" cy="6526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B93F0B-98D1-94A1-A6BE-7AB15B53C2C6}"/>
              </a:ext>
            </a:extLst>
          </p:cNvPr>
          <p:cNvSpPr/>
          <p:nvPr/>
        </p:nvSpPr>
        <p:spPr>
          <a:xfrm>
            <a:off x="2085975" y="783520"/>
            <a:ext cx="7566024" cy="480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Let’s code this!!</a:t>
            </a:r>
          </a:p>
        </p:txBody>
      </p:sp>
    </p:spTree>
    <p:extLst>
      <p:ext uri="{BB962C8B-B14F-4D97-AF65-F5344CB8AC3E}">
        <p14:creationId xmlns:p14="http://schemas.microsoft.com/office/powerpoint/2010/main" val="265607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pic>
        <p:nvPicPr>
          <p:cNvPr id="4098" name="Picture 2" descr="This Is Where the Fun Begins | Know Your Meme">
            <a:extLst>
              <a:ext uri="{FF2B5EF4-FFF2-40B4-BE49-F238E27FC236}">
                <a16:creationId xmlns:a16="http://schemas.microsoft.com/office/drawing/2014/main" id="{CC2ABEA6-66D9-E015-22E6-D2F8724D0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1"/>
          <a:stretch/>
        </p:blipFill>
        <p:spPr bwMode="auto">
          <a:xfrm>
            <a:off x="3043237" y="1992874"/>
            <a:ext cx="610552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645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</p:spTree>
    <p:extLst>
      <p:ext uri="{BB962C8B-B14F-4D97-AF65-F5344CB8AC3E}">
        <p14:creationId xmlns:p14="http://schemas.microsoft.com/office/powerpoint/2010/main" val="308281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14029"/>
              </p:ext>
            </p:extLst>
          </p:nvPr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6572FD-CF67-2B1F-CF1F-9425AE0C9276}"/>
              </a:ext>
            </a:extLst>
          </p:cNvPr>
          <p:cNvSpPr txBox="1"/>
          <p:nvPr/>
        </p:nvSpPr>
        <p:spPr>
          <a:xfrm>
            <a:off x="914400" y="153617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Divide array into two subarrays using recursion:</a:t>
            </a:r>
          </a:p>
          <a:p>
            <a:endParaRPr lang="en-US" sz="2400" dirty="0"/>
          </a:p>
          <a:p>
            <a:r>
              <a:rPr lang="en-US" sz="2400" dirty="0"/>
              <a:t>Base Case: 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an array is of size 1, </a:t>
            </a:r>
            <a:r>
              <a:rPr lang="en-US" sz="2400" b="1" dirty="0"/>
              <a:t>return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Recursive Case: 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	Generate two subarrays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/>
              <a:t>,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94522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600796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20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873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23759746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</p:spTree>
    <p:extLst>
      <p:ext uri="{BB962C8B-B14F-4D97-AF65-F5344CB8AC3E}">
        <p14:creationId xmlns:p14="http://schemas.microsoft.com/office/powerpoint/2010/main" val="3101617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433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268348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572705-03B7-D30C-3732-DC40287B5459}"/>
              </a:ext>
            </a:extLst>
          </p:cNvPr>
          <p:cNvSpPr txBox="1"/>
          <p:nvPr/>
        </p:nvSpPr>
        <p:spPr>
          <a:xfrm>
            <a:off x="199318" y="506046"/>
            <a:ext cx="82296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merge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0,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17F1-522F-395B-9422-E9AB0BBD06CC}"/>
              </a:ext>
            </a:extLst>
          </p:cNvPr>
          <p:cNvSpPr txBox="1"/>
          <p:nvPr/>
        </p:nvSpPr>
        <p:spPr>
          <a:xfrm>
            <a:off x="3677312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6A926-2F61-A88D-B1C1-2E71CB2D28EB}"/>
              </a:ext>
            </a:extLst>
          </p:cNvPr>
          <p:cNvSpPr txBox="1"/>
          <p:nvPr/>
        </p:nvSpPr>
        <p:spPr>
          <a:xfrm>
            <a:off x="3787887" y="9809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D7EDA-E631-EC35-4393-D39250039395}"/>
              </a:ext>
            </a:extLst>
          </p:cNvPr>
          <p:cNvSpPr txBox="1"/>
          <p:nvPr/>
        </p:nvSpPr>
        <p:spPr>
          <a:xfrm>
            <a:off x="4434218" y="134076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11C91-4D9D-8DAC-92F4-C518BA76F45C}"/>
              </a:ext>
            </a:extLst>
          </p:cNvPr>
          <p:cNvSpPr txBox="1"/>
          <p:nvPr/>
        </p:nvSpPr>
        <p:spPr>
          <a:xfrm>
            <a:off x="4111052" y="18852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B04CE-9BF9-E7A1-1F11-2774F999BE91}"/>
              </a:ext>
            </a:extLst>
          </p:cNvPr>
          <p:cNvSpPr txBox="1"/>
          <p:nvPr/>
        </p:nvSpPr>
        <p:spPr>
          <a:xfrm>
            <a:off x="4117464" y="27551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D1ABC2-5E83-D2AC-03B5-AEE3D01DC442}"/>
              </a:ext>
            </a:extLst>
          </p:cNvPr>
          <p:cNvSpPr txBox="1"/>
          <p:nvPr/>
        </p:nvSpPr>
        <p:spPr>
          <a:xfrm>
            <a:off x="3927582" y="3743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02E2-BF5B-5BE8-3C4D-C5EE5D7AFBD2}"/>
              </a:ext>
            </a:extLst>
          </p:cNvPr>
          <p:cNvSpPr txBox="1"/>
          <p:nvPr/>
        </p:nvSpPr>
        <p:spPr>
          <a:xfrm>
            <a:off x="3842338" y="486383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4DA18-2296-A1C0-74F7-174BBBECF549}"/>
              </a:ext>
            </a:extLst>
          </p:cNvPr>
          <p:cNvSpPr txBox="1"/>
          <p:nvPr/>
        </p:nvSpPr>
        <p:spPr>
          <a:xfrm>
            <a:off x="3471133" y="41862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930EC7-0AE1-282A-5A24-89CCB6C648F1}"/>
              </a:ext>
            </a:extLst>
          </p:cNvPr>
          <p:cNvSpPr txBox="1"/>
          <p:nvPr/>
        </p:nvSpPr>
        <p:spPr>
          <a:xfrm>
            <a:off x="3519172" y="52405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2E373-88E8-5D28-A412-348D826E8EB6}"/>
              </a:ext>
            </a:extLst>
          </p:cNvPr>
          <p:cNvSpPr txBox="1"/>
          <p:nvPr/>
        </p:nvSpPr>
        <p:spPr>
          <a:xfrm>
            <a:off x="2286000" y="58564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07613-89E6-EB24-A87D-18D86D82BF33}"/>
              </a:ext>
            </a:extLst>
          </p:cNvPr>
          <p:cNvSpPr txBox="1"/>
          <p:nvPr/>
        </p:nvSpPr>
        <p:spPr>
          <a:xfrm>
            <a:off x="6766188" y="2798058"/>
            <a:ext cx="372409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en-US" dirty="0"/>
              <a:t> subroutine </a:t>
            </a:r>
          </a:p>
          <a:p>
            <a:endParaRPr lang="en-US" dirty="0"/>
          </a:p>
          <a:p>
            <a:r>
              <a:rPr lang="en-US" sz="40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28A6C-6FA9-D959-8A65-3B779436512A}"/>
              </a:ext>
            </a:extLst>
          </p:cNvPr>
          <p:cNvSpPr txBox="1"/>
          <p:nvPr/>
        </p:nvSpPr>
        <p:spPr>
          <a:xfrm>
            <a:off x="7162800" y="1885236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 + O(n/2) + O(n/2) = O(2n)</a:t>
            </a:r>
          </a:p>
        </p:txBody>
      </p:sp>
    </p:spTree>
    <p:extLst>
      <p:ext uri="{BB962C8B-B14F-4D97-AF65-F5344CB8AC3E}">
        <p14:creationId xmlns:p14="http://schemas.microsoft.com/office/powerpoint/2010/main" val="2962640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D25DB-57F3-BFB0-361D-14EC75C89176}"/>
              </a:ext>
            </a:extLst>
          </p:cNvPr>
          <p:cNvSpPr/>
          <p:nvPr/>
        </p:nvSpPr>
        <p:spPr>
          <a:xfrm rot="8280663">
            <a:off x="8160187" y="4897780"/>
            <a:ext cx="1066800" cy="55565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248263"/>
              </p:ext>
            </p:extLst>
          </p:nvPr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487367"/>
              </p:ext>
            </p:extLst>
          </p:nvPr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532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7162800" y="44381"/>
            <a:ext cx="485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amount of work done in each call?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5C75B-58F8-D224-C3E7-004AC3D23056}"/>
              </a:ext>
            </a:extLst>
          </p:cNvPr>
          <p:cNvSpPr txBox="1"/>
          <p:nvPr/>
        </p:nvSpPr>
        <p:spPr>
          <a:xfrm>
            <a:off x="28575" y="532340"/>
            <a:ext cx="832961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2)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midIndex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merge_sort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leftHalf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rightHalf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A82EF-E1C9-3BD9-2E29-B26EDA927265}"/>
              </a:ext>
            </a:extLst>
          </p:cNvPr>
          <p:cNvSpPr txBox="1"/>
          <p:nvPr/>
        </p:nvSpPr>
        <p:spPr>
          <a:xfrm>
            <a:off x="5440144" y="838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88D40-81E8-892A-23CA-9B332D71302F}"/>
              </a:ext>
            </a:extLst>
          </p:cNvPr>
          <p:cNvSpPr txBox="1"/>
          <p:nvPr/>
        </p:nvSpPr>
        <p:spPr>
          <a:xfrm>
            <a:off x="342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E146F-016E-3B18-71E3-EF1BE6D84402}"/>
              </a:ext>
            </a:extLst>
          </p:cNvPr>
          <p:cNvSpPr txBox="1"/>
          <p:nvPr/>
        </p:nvSpPr>
        <p:spPr>
          <a:xfrm>
            <a:off x="4724400" y="2057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1CAC7-0949-7FA9-1723-A074C567A79A}"/>
              </a:ext>
            </a:extLst>
          </p:cNvPr>
          <p:cNvSpPr txBox="1"/>
          <p:nvPr/>
        </p:nvSpPr>
        <p:spPr>
          <a:xfrm>
            <a:off x="5279916" y="2372785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O(n/2)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7C87C-4CDD-7B0B-1351-C61B1EAE4C71}"/>
              </a:ext>
            </a:extLst>
          </p:cNvPr>
          <p:cNvSpPr txBox="1"/>
          <p:nvPr/>
        </p:nvSpPr>
        <p:spPr>
          <a:xfrm>
            <a:off x="7315200" y="274211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6B814-AAD2-B8F1-DA5F-4AFD04CFDC88}"/>
              </a:ext>
            </a:extLst>
          </p:cNvPr>
          <p:cNvSpPr txBox="1"/>
          <p:nvPr/>
        </p:nvSpPr>
        <p:spPr>
          <a:xfrm>
            <a:off x="5465093" y="29789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19AB5-C102-F8C0-E757-3719C7DF73DD}"/>
              </a:ext>
            </a:extLst>
          </p:cNvPr>
          <p:cNvSpPr txBox="1"/>
          <p:nvPr/>
        </p:nvSpPr>
        <p:spPr>
          <a:xfrm>
            <a:off x="6829623" y="389558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O(n/2)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696876-13AC-5598-B72F-BEC866657FF9}"/>
              </a:ext>
            </a:extLst>
          </p:cNvPr>
          <p:cNvSpPr txBox="1"/>
          <p:nvPr/>
        </p:nvSpPr>
        <p:spPr>
          <a:xfrm>
            <a:off x="3352800" y="48087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596721-B739-8FEE-527D-8AC7C7BB4AC3}"/>
              </a:ext>
            </a:extLst>
          </p:cNvPr>
          <p:cNvSpPr txBox="1"/>
          <p:nvPr/>
        </p:nvSpPr>
        <p:spPr>
          <a:xfrm>
            <a:off x="3429000" y="51400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B5D44-F4F7-37F5-CB82-CFC99925A2C4}"/>
              </a:ext>
            </a:extLst>
          </p:cNvPr>
          <p:cNvSpPr txBox="1"/>
          <p:nvPr/>
        </p:nvSpPr>
        <p:spPr>
          <a:xfrm>
            <a:off x="7739062" y="54370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0D95D8-08EA-27D6-D349-A6022DAB023B}"/>
              </a:ext>
            </a:extLst>
          </p:cNvPr>
          <p:cNvSpPr txBox="1"/>
          <p:nvPr/>
        </p:nvSpPr>
        <p:spPr>
          <a:xfrm>
            <a:off x="2914322" y="5770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2A302-BA19-0C7D-024F-0946EAA77B0D}"/>
              </a:ext>
            </a:extLst>
          </p:cNvPr>
          <p:cNvSpPr txBox="1"/>
          <p:nvPr/>
        </p:nvSpPr>
        <p:spPr>
          <a:xfrm>
            <a:off x="7791095" y="1688068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O(n) + O(n/2) + O(n/2) + O(n/2) + O(n)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5FD2A0-26D7-42EF-5048-2BD333F6E3EE}"/>
              </a:ext>
            </a:extLst>
          </p:cNvPr>
          <p:cNvSpPr txBox="1"/>
          <p:nvPr/>
        </p:nvSpPr>
        <p:spPr>
          <a:xfrm>
            <a:off x="9020477" y="3020485"/>
            <a:ext cx="306846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running time of a single </a:t>
            </a:r>
            <a:r>
              <a:rPr lang="en-US" dirty="0" err="1"/>
              <a:t>merge_sort</a:t>
            </a:r>
            <a:r>
              <a:rPr lang="en-US" dirty="0"/>
              <a:t> call:</a:t>
            </a:r>
          </a:p>
          <a:p>
            <a:endParaRPr lang="en-US" dirty="0"/>
          </a:p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4761519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AA3F0-1921-A9FB-588A-3BF945F65E77}"/>
              </a:ext>
            </a:extLst>
          </p:cNvPr>
          <p:cNvSpPr txBox="1"/>
          <p:nvPr/>
        </p:nvSpPr>
        <p:spPr>
          <a:xfrm>
            <a:off x="257175" y="60198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*for merge sort, this won’t lead us to the correct answer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15"/>
                  <a:ext cx="235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59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</p:spTree>
    <p:extLst>
      <p:ext uri="{BB962C8B-B14F-4D97-AF65-F5344CB8AC3E}">
        <p14:creationId xmlns:p14="http://schemas.microsoft.com/office/powerpoint/2010/main" val="259417999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8FCF6-411B-90C6-3374-8763C61C96EB}"/>
              </a:ext>
            </a:extLst>
          </p:cNvPr>
          <p:cNvSpPr txBox="1"/>
          <p:nvPr/>
        </p:nvSpPr>
        <p:spPr>
          <a:xfrm>
            <a:off x="1447800" y="8996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Merge Sort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C87E4-07B7-84F0-0DB5-728D917FE0FC}"/>
              </a:ext>
            </a:extLst>
          </p:cNvPr>
          <p:cNvSpPr txBox="1"/>
          <p:nvPr/>
        </p:nvSpPr>
        <p:spPr>
          <a:xfrm>
            <a:off x="6705600" y="76200"/>
            <a:ext cx="5153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Change Making (</a:t>
            </a:r>
            <a:r>
              <a:rPr lang="en-US" sz="2800" b="1" dirty="0" err="1">
                <a:latin typeface="Consolas" panose="020B0609020204030204" pitchFamily="49" charset="0"/>
              </a:rPr>
              <a:t>coinFinder</a:t>
            </a:r>
            <a:r>
              <a:rPr lang="en-US" sz="2800" b="1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22348B-E90A-064D-3A47-293B2EAB840D}"/>
              </a:ext>
            </a:extLst>
          </p:cNvPr>
          <p:cNvCxnSpPr>
            <a:cxnSpLocks/>
          </p:cNvCxnSpPr>
          <p:nvPr/>
        </p:nvCxnSpPr>
        <p:spPr>
          <a:xfrm>
            <a:off x="5562600" y="76200"/>
            <a:ext cx="0" cy="6324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574D8A0B-718B-1A8A-7B1F-D0360093B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4014"/>
              </p:ext>
            </p:extLst>
          </p:nvPr>
        </p:nvGraphicFramePr>
        <p:xfrm>
          <a:off x="762000" y="890618"/>
          <a:ext cx="47244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55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76389859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5405FC3-8661-DB1A-564F-2783595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12173"/>
              </p:ext>
            </p:extLst>
          </p:nvPr>
        </p:nvGraphicFramePr>
        <p:xfrm>
          <a:off x="876299" y="1978371"/>
          <a:ext cx="251460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BCAA0CBA-A3B8-8C26-6BFE-79063C08D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58584"/>
              </p:ext>
            </p:extLst>
          </p:nvPr>
        </p:nvGraphicFramePr>
        <p:xfrm>
          <a:off x="627260" y="3251829"/>
          <a:ext cx="1582536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126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9126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405771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7" name="Table 8">
            <a:extLst>
              <a:ext uri="{FF2B5EF4-FFF2-40B4-BE49-F238E27FC236}">
                <a16:creationId xmlns:a16="http://schemas.microsoft.com/office/drawing/2014/main" id="{B3F666F3-E748-3BC7-25DA-7E1AC53D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368065"/>
              </p:ext>
            </p:extLst>
          </p:nvPr>
        </p:nvGraphicFramePr>
        <p:xfrm>
          <a:off x="78232" y="4517902"/>
          <a:ext cx="792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9236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48691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34ADDCF-22B4-9EBA-40AA-35CD034F72C6}"/>
              </a:ext>
            </a:extLst>
          </p:cNvPr>
          <p:cNvCxnSpPr>
            <a:endCxn id="21" idx="0"/>
          </p:cNvCxnSpPr>
          <p:nvPr/>
        </p:nvCxnSpPr>
        <p:spPr>
          <a:xfrm flipH="1">
            <a:off x="2133599" y="1500218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72EC69-57A9-BBA8-2125-C071737D08E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1418528" y="2587971"/>
            <a:ext cx="715071" cy="663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E4BA52-0E7B-B30E-01FA-AF802E0528A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74412" y="3769989"/>
            <a:ext cx="944116" cy="747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9051E4-21C3-B107-D742-6FBB8D93E873}"/>
              </a:ext>
            </a:extLst>
          </p:cNvPr>
          <p:cNvSpPr txBox="1"/>
          <p:nvPr/>
        </p:nvSpPr>
        <p:spPr>
          <a:xfrm>
            <a:off x="3390743" y="2129282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1609D-64A1-05F2-D64A-A8BC3B736822}"/>
              </a:ext>
            </a:extLst>
          </p:cNvPr>
          <p:cNvSpPr txBox="1"/>
          <p:nvPr/>
        </p:nvSpPr>
        <p:spPr>
          <a:xfrm>
            <a:off x="2276935" y="335702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87183B-35E7-E4C5-B169-8EA21EA19CBF}"/>
              </a:ext>
            </a:extLst>
          </p:cNvPr>
          <p:cNvSpPr txBox="1"/>
          <p:nvPr/>
        </p:nvSpPr>
        <p:spPr>
          <a:xfrm>
            <a:off x="931882" y="4608805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mergeSort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03042B-E21B-E7D3-D0B2-113427213614}"/>
              </a:ext>
            </a:extLst>
          </p:cNvPr>
          <p:cNvSpPr txBox="1"/>
          <p:nvPr/>
        </p:nvSpPr>
        <p:spPr>
          <a:xfrm>
            <a:off x="9165605" y="79364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(18)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289911-08FC-F43B-40B1-57DDFAB279C8}"/>
              </a:ext>
            </a:extLst>
          </p:cNvPr>
          <p:cNvSpPr txBox="1"/>
          <p:nvPr/>
        </p:nvSpPr>
        <p:spPr>
          <a:xfrm>
            <a:off x="8077200" y="175001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584C80-EDC2-6205-1F8B-4566F9A77D77}"/>
              </a:ext>
            </a:extLst>
          </p:cNvPr>
          <p:cNvSpPr txBox="1"/>
          <p:nvPr/>
        </p:nvSpPr>
        <p:spPr>
          <a:xfrm>
            <a:off x="7162800" y="263165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(16)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6458E1C-D92E-66E9-D12C-CB9440358903}"/>
              </a:ext>
            </a:extLst>
          </p:cNvPr>
          <p:cNvSpPr txBox="1"/>
          <p:nvPr/>
        </p:nvSpPr>
        <p:spPr>
          <a:xfrm>
            <a:off x="5969479" y="366067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coinFinder</a:t>
            </a:r>
            <a:r>
              <a:rPr lang="en-US" dirty="0">
                <a:latin typeface="Consolas" panose="020B0609020204030204" pitchFamily="49" charset="0"/>
              </a:rPr>
              <a:t>(15)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0DA4E-AD3B-75A7-0CC8-5B04DE9D2EDF}"/>
              </a:ext>
            </a:extLst>
          </p:cNvPr>
          <p:cNvCxnSpPr/>
          <p:nvPr/>
        </p:nvCxnSpPr>
        <p:spPr>
          <a:xfrm flipH="1">
            <a:off x="9440929" y="119375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6E46DCB-9EA5-2063-6959-EBDDF8A65655}"/>
              </a:ext>
            </a:extLst>
          </p:cNvPr>
          <p:cNvCxnSpPr/>
          <p:nvPr/>
        </p:nvCxnSpPr>
        <p:spPr>
          <a:xfrm flipH="1">
            <a:off x="8420100" y="2136426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5AD5C0-29E9-ED44-4DDB-8EE8265222C7}"/>
              </a:ext>
            </a:extLst>
          </p:cNvPr>
          <p:cNvCxnSpPr/>
          <p:nvPr/>
        </p:nvCxnSpPr>
        <p:spPr>
          <a:xfrm flipH="1">
            <a:off x="7546065" y="2999423"/>
            <a:ext cx="381001" cy="47815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06499F-C3F8-5702-7382-DB42B831A948}"/>
              </a:ext>
            </a:extLst>
          </p:cNvPr>
          <p:cNvCxnSpPr>
            <a:cxnSpLocks/>
          </p:cNvCxnSpPr>
          <p:nvPr/>
        </p:nvCxnSpPr>
        <p:spPr>
          <a:xfrm flipH="1">
            <a:off x="6705600" y="4133879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520D4C-05EF-6944-B812-F41A5390C8A1}"/>
              </a:ext>
            </a:extLst>
          </p:cNvPr>
          <p:cNvCxnSpPr>
            <a:cxnSpLocks/>
          </p:cNvCxnSpPr>
          <p:nvPr/>
        </p:nvCxnSpPr>
        <p:spPr>
          <a:xfrm flipH="1">
            <a:off x="6232532" y="4749750"/>
            <a:ext cx="242672" cy="2857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540B82-B534-AE5C-5CB0-17F06912F115}"/>
              </a:ext>
            </a:extLst>
          </p:cNvPr>
          <p:cNvSpPr txBox="1"/>
          <p:nvPr/>
        </p:nvSpPr>
        <p:spPr>
          <a:xfrm>
            <a:off x="5562600" y="5094165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onsolas" panose="020B0609020204030204" pitchFamily="49" charset="0"/>
              </a:rPr>
              <a:t>coinFinder</a:t>
            </a:r>
            <a:r>
              <a:rPr lang="en-US" sz="1100" dirty="0">
                <a:latin typeface="Consolas" panose="020B0609020204030204" pitchFamily="49" charset="0"/>
              </a:rPr>
              <a:t>(0)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07D8B7-B50F-D62E-B7D0-0C68DCE04014}"/>
              </a:ext>
            </a:extLst>
          </p:cNvPr>
          <p:cNvSpPr txBox="1"/>
          <p:nvPr/>
        </p:nvSpPr>
        <p:spPr>
          <a:xfrm>
            <a:off x="6411438" y="43510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026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42B510C-D529-3228-0F32-F881FE8C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1246610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F49934A8-28F0-B65E-1FA0-7B7A6F35C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1" y="2259191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ACE0A4D3-1E04-12C4-88EB-EEBAA0AF6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066" y="3163735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2,600+ Penny Icon Stock Illustrations, Royalty-Free Vector Graphics &amp; Clip  Art - iStock | Piggy bank">
            <a:extLst>
              <a:ext uri="{FF2B5EF4-FFF2-40B4-BE49-F238E27FC236}">
                <a16:creationId xmlns:a16="http://schemas.microsoft.com/office/drawing/2014/main" id="{08914E85-1D03-415B-0EE3-C12E9A6E1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04" y="4450123"/>
            <a:ext cx="364504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521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number of recursive calls made</a:t>
            </a:r>
            <a:r>
              <a:rPr lang="en-US" sz="2000" dirty="0"/>
              <a:t>*</a:t>
            </a:r>
            <a:r>
              <a:rPr lang="en-US" sz="2400" dirty="0"/>
              <a:t>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D92A86-FF75-5076-01EE-09240CD00BFE}"/>
              </a:ext>
            </a:extLst>
          </p:cNvPr>
          <p:cNvSpPr txBox="1"/>
          <p:nvPr/>
        </p:nvSpPr>
        <p:spPr>
          <a:xfrm>
            <a:off x="413306" y="4858620"/>
            <a:ext cx="11223826" cy="852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recursively call our method when dividing, we give a problem </a:t>
            </a:r>
            <a:r>
              <a:rPr lang="en-US" sz="2400" b="1" dirty="0">
                <a:solidFill>
                  <a:schemeClr val="tx1"/>
                </a:solidFill>
              </a:rPr>
              <a:t>that is half the size</a:t>
            </a:r>
            <a:r>
              <a:rPr lang="en-US" sz="2400" dirty="0"/>
              <a:t> of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1660961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19326"/>
              </p:ext>
            </p:extLst>
          </p:nvPr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8610600" y="2286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5F4BF-083C-7121-D87F-EF6FEFF8572F}"/>
              </a:ext>
            </a:extLst>
          </p:cNvPr>
          <p:cNvSpPr txBox="1"/>
          <p:nvPr/>
        </p:nvSpPr>
        <p:spPr>
          <a:xfrm>
            <a:off x="533400" y="3581400"/>
            <a:ext cx="10777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that the cost of solving a problem of size n can be expressed as c(n)</a:t>
            </a:r>
          </a:p>
        </p:txBody>
      </p:sp>
    </p:spTree>
    <p:extLst>
      <p:ext uri="{BB962C8B-B14F-4D97-AF65-F5344CB8AC3E}">
        <p14:creationId xmlns:p14="http://schemas.microsoft.com/office/powerpoint/2010/main" val="8180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97320"/>
              </p:ext>
            </p:extLst>
          </p:nvPr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90569"/>
              </p:ext>
            </p:extLst>
          </p:nvPr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81534"/>
              </p:ext>
            </p:extLst>
          </p:nvPr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29589"/>
              </p:ext>
            </p:extLst>
          </p:nvPr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536168"/>
              </p:ext>
            </p:extLst>
          </p:nvPr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941185"/>
              </p:ext>
            </p:extLst>
          </p:nvPr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43763"/>
              </p:ext>
            </p:extLst>
          </p:nvPr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125489"/>
              </p:ext>
            </p:extLst>
          </p:nvPr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33128"/>
              </p:ext>
            </p:extLst>
          </p:nvPr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30414"/>
              </p:ext>
            </p:extLst>
          </p:nvPr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375915"/>
              </p:ext>
            </p:extLst>
          </p:nvPr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276411"/>
              </p:ext>
            </p:extLst>
          </p:nvPr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85069"/>
              </p:ext>
            </p:extLst>
          </p:nvPr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89395"/>
              </p:ext>
            </p:extLst>
          </p:nvPr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/>
          <p:nvPr/>
        </p:nvCxnSpPr>
        <p:spPr>
          <a:xfrm>
            <a:off x="10058400" y="228600"/>
            <a:ext cx="0" cy="548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9178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922FBB3A-4F75-295D-5BD0-3CBFB67E7B5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8600"/>
          <a:ext cx="8128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024481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6FDE214-1C54-C154-22BE-0EF05C8F8E24}"/>
              </a:ext>
            </a:extLst>
          </p:cNvPr>
          <p:cNvSpPr txBox="1"/>
          <p:nvPr/>
        </p:nvSpPr>
        <p:spPr>
          <a:xfrm>
            <a:off x="3902075" y="70082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D64993AB-2DDD-984A-ADF1-68F3C56241C2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DCB019-6886-0693-52D9-E3FBF4ED3688}"/>
              </a:ext>
            </a:extLst>
          </p:cNvPr>
          <p:cNvGraphicFramePr>
            <a:graphicFrameLocks noGrp="1"/>
          </p:cNvGraphicFramePr>
          <p:nvPr/>
        </p:nvGraphicFramePr>
        <p:xfrm>
          <a:off x="52385" y="3024814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ADBEC57-C793-A847-AF77-160152DE7ACC}"/>
              </a:ext>
            </a:extLst>
          </p:cNvPr>
          <p:cNvGraphicFramePr>
            <a:graphicFrameLocks noGrp="1"/>
          </p:cNvGraphicFramePr>
          <p:nvPr/>
        </p:nvGraphicFramePr>
        <p:xfrm>
          <a:off x="114299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1730B203-5D8D-6077-5B40-2694BC3BA291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693926"/>
          <a:ext cx="421957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894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054894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9B09A3-C929-7520-AAE0-95DDEFEE718E}"/>
              </a:ext>
            </a:extLst>
          </p:cNvPr>
          <p:cNvSpPr txBox="1"/>
          <p:nvPr/>
        </p:nvSpPr>
        <p:spPr>
          <a:xfrm>
            <a:off x="10591800" y="28509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C1A4D-6141-0033-DD5D-43569BD85ED7}"/>
              </a:ext>
            </a:extLst>
          </p:cNvPr>
          <p:cNvSpPr txBox="1"/>
          <p:nvPr/>
        </p:nvSpPr>
        <p:spPr>
          <a:xfrm>
            <a:off x="10609639" y="169392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B0BF100-54F1-9552-AA0E-A5210AD487D2}"/>
              </a:ext>
            </a:extLst>
          </p:cNvPr>
          <p:cNvGraphicFramePr>
            <a:graphicFrameLocks noGrp="1"/>
          </p:cNvGraphicFramePr>
          <p:nvPr/>
        </p:nvGraphicFramePr>
        <p:xfrm>
          <a:off x="2479296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016738-52AC-78FB-2835-0A4E36E031BC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85225DB-369B-CEB1-CF32-C5E24713D129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2989543"/>
          <a:ext cx="21717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08585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11E407F-6807-EFE1-6329-F344DC912989}"/>
              </a:ext>
            </a:extLst>
          </p:cNvPr>
          <p:cNvSpPr txBox="1"/>
          <p:nvPr/>
        </p:nvSpPr>
        <p:spPr>
          <a:xfrm>
            <a:off x="10618975" y="2985949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BF081C9B-D592-595A-55FF-7470E0A0ECD2}"/>
              </a:ext>
            </a:extLst>
          </p:cNvPr>
          <p:cNvGraphicFramePr>
            <a:graphicFrameLocks noGrp="1"/>
          </p:cNvGraphicFramePr>
          <p:nvPr/>
        </p:nvGraphicFramePr>
        <p:xfrm>
          <a:off x="1252537" y="423046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8">
            <a:extLst>
              <a:ext uri="{FF2B5EF4-FFF2-40B4-BE49-F238E27FC236}">
                <a16:creationId xmlns:a16="http://schemas.microsoft.com/office/drawing/2014/main" id="{A62C60D9-21EB-9E8F-8B0A-A38897865103}"/>
              </a:ext>
            </a:extLst>
          </p:cNvPr>
          <p:cNvGraphicFramePr>
            <a:graphicFrameLocks noGrp="1"/>
          </p:cNvGraphicFramePr>
          <p:nvPr/>
        </p:nvGraphicFramePr>
        <p:xfrm>
          <a:off x="2447924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C25B8CDE-FA7C-658A-9CE3-34131293665E}"/>
              </a:ext>
            </a:extLst>
          </p:cNvPr>
          <p:cNvGraphicFramePr>
            <a:graphicFrameLocks noGrp="1"/>
          </p:cNvGraphicFramePr>
          <p:nvPr/>
        </p:nvGraphicFramePr>
        <p:xfrm>
          <a:off x="3708023" y="42414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F2FF81F2-5EF5-8303-E8F5-50177F251F7F}"/>
              </a:ext>
            </a:extLst>
          </p:cNvPr>
          <p:cNvGraphicFramePr>
            <a:graphicFrameLocks noGrp="1"/>
          </p:cNvGraphicFramePr>
          <p:nvPr/>
        </p:nvGraphicFramePr>
        <p:xfrm>
          <a:off x="5010149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280609C3-2AAD-370E-A68F-646557787EE5}"/>
              </a:ext>
            </a:extLst>
          </p:cNvPr>
          <p:cNvGraphicFramePr>
            <a:graphicFrameLocks noGrp="1"/>
          </p:cNvGraphicFramePr>
          <p:nvPr/>
        </p:nvGraphicFramePr>
        <p:xfrm>
          <a:off x="6148387" y="426045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6A3169AE-AA85-80FA-67FE-F8A27E1CD402}"/>
              </a:ext>
            </a:extLst>
          </p:cNvPr>
          <p:cNvGraphicFramePr>
            <a:graphicFrameLocks noGrp="1"/>
          </p:cNvGraphicFramePr>
          <p:nvPr/>
        </p:nvGraphicFramePr>
        <p:xfrm>
          <a:off x="7343774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8">
            <a:extLst>
              <a:ext uri="{FF2B5EF4-FFF2-40B4-BE49-F238E27FC236}">
                <a16:creationId xmlns:a16="http://schemas.microsoft.com/office/drawing/2014/main" id="{B7EEA1EF-05B2-FD18-D494-C47DA5F2252F}"/>
              </a:ext>
            </a:extLst>
          </p:cNvPr>
          <p:cNvGraphicFramePr>
            <a:graphicFrameLocks noGrp="1"/>
          </p:cNvGraphicFramePr>
          <p:nvPr/>
        </p:nvGraphicFramePr>
        <p:xfrm>
          <a:off x="8603873" y="427139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53D9F6A-BEA6-F269-3181-9DBAD3474F9B}"/>
              </a:ext>
            </a:extLst>
          </p:cNvPr>
          <p:cNvSpPr txBox="1"/>
          <p:nvPr/>
        </p:nvSpPr>
        <p:spPr>
          <a:xfrm>
            <a:off x="10609638" y="4327886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F59AB1-7CEF-6C1D-7CCB-32652AE9927B}"/>
              </a:ext>
            </a:extLst>
          </p:cNvPr>
          <p:cNvSpPr txBox="1"/>
          <p:nvPr/>
        </p:nvSpPr>
        <p:spPr>
          <a:xfrm>
            <a:off x="1692810" y="2173986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4CF51E-5E4C-420E-6458-7DA6E09473F4}"/>
              </a:ext>
            </a:extLst>
          </p:cNvPr>
          <p:cNvSpPr txBox="1"/>
          <p:nvPr/>
        </p:nvSpPr>
        <p:spPr>
          <a:xfrm>
            <a:off x="6679149" y="2195864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c(n/2)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8CB634-D56F-B99B-1875-4D1FFAB3D592}"/>
              </a:ext>
            </a:extLst>
          </p:cNvPr>
          <p:cNvSpPr txBox="1"/>
          <p:nvPr/>
        </p:nvSpPr>
        <p:spPr>
          <a:xfrm>
            <a:off x="554572" y="35591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A5C5-F481-6EB0-166E-417E6BF58B61}"/>
              </a:ext>
            </a:extLst>
          </p:cNvPr>
          <p:cNvSpPr txBox="1"/>
          <p:nvPr/>
        </p:nvSpPr>
        <p:spPr>
          <a:xfrm>
            <a:off x="2957511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13357D-BB7D-70EA-06D3-8A19CEB115DC}"/>
              </a:ext>
            </a:extLst>
          </p:cNvPr>
          <p:cNvSpPr txBox="1"/>
          <p:nvPr/>
        </p:nvSpPr>
        <p:spPr>
          <a:xfrm>
            <a:off x="5593298" y="35870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F522BB-1F1A-78E2-E30D-586BA2FE97C2}"/>
              </a:ext>
            </a:extLst>
          </p:cNvPr>
          <p:cNvSpPr txBox="1"/>
          <p:nvPr/>
        </p:nvSpPr>
        <p:spPr>
          <a:xfrm>
            <a:off x="7974549" y="3595115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c(n/4)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0BA74A-CC24-AA78-4AE6-D7F4026A9B03}"/>
              </a:ext>
            </a:extLst>
          </p:cNvPr>
          <p:cNvSpPr txBox="1"/>
          <p:nvPr/>
        </p:nvSpPr>
        <p:spPr>
          <a:xfrm>
            <a:off x="38100" y="491070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E1751D-EEB7-2BA9-BFB8-7B4B2B3E6761}"/>
              </a:ext>
            </a:extLst>
          </p:cNvPr>
          <p:cNvSpPr txBox="1"/>
          <p:nvPr/>
        </p:nvSpPr>
        <p:spPr>
          <a:xfrm>
            <a:off x="1180583" y="494780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D250CE-9BFD-3738-CF7F-6FCE71F18D7B}"/>
              </a:ext>
            </a:extLst>
          </p:cNvPr>
          <p:cNvSpPr txBox="1"/>
          <p:nvPr/>
        </p:nvSpPr>
        <p:spPr>
          <a:xfrm>
            <a:off x="2428874" y="497068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49C8AB-B968-2D80-6F4C-1848666A3253}"/>
              </a:ext>
            </a:extLst>
          </p:cNvPr>
          <p:cNvSpPr txBox="1"/>
          <p:nvPr/>
        </p:nvSpPr>
        <p:spPr>
          <a:xfrm>
            <a:off x="3677165" y="5007102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14C80-00FD-3505-85F3-22E2295D8133}"/>
              </a:ext>
            </a:extLst>
          </p:cNvPr>
          <p:cNvSpPr txBox="1"/>
          <p:nvPr/>
        </p:nvSpPr>
        <p:spPr>
          <a:xfrm>
            <a:off x="4947721" y="500067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130433-6EE4-A2D1-9D7D-CF3C85451E30}"/>
              </a:ext>
            </a:extLst>
          </p:cNvPr>
          <p:cNvSpPr txBox="1"/>
          <p:nvPr/>
        </p:nvSpPr>
        <p:spPr>
          <a:xfrm>
            <a:off x="6117172" y="5030230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719103-83A9-7658-6136-7D1B4C03BADE}"/>
              </a:ext>
            </a:extLst>
          </p:cNvPr>
          <p:cNvSpPr txBox="1"/>
          <p:nvPr/>
        </p:nvSpPr>
        <p:spPr>
          <a:xfrm>
            <a:off x="7281346" y="5005141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2B917A-2B21-8F8D-33CE-F00CD9C0734D}"/>
              </a:ext>
            </a:extLst>
          </p:cNvPr>
          <p:cNvSpPr txBox="1"/>
          <p:nvPr/>
        </p:nvSpPr>
        <p:spPr>
          <a:xfrm>
            <a:off x="8572658" y="5021263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c(n/8)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75A106-B1C3-83A1-7317-1A79D1E2A127}"/>
              </a:ext>
            </a:extLst>
          </p:cNvPr>
          <p:cNvCxnSpPr>
            <a:cxnSpLocks/>
          </p:cNvCxnSpPr>
          <p:nvPr/>
        </p:nvCxnSpPr>
        <p:spPr>
          <a:xfrm>
            <a:off x="10058400" y="228600"/>
            <a:ext cx="0" cy="5180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7A4CCA6-4CFB-D6F9-A762-790F3659F441}"/>
              </a:ext>
            </a:extLst>
          </p:cNvPr>
          <p:cNvSpPr txBox="1"/>
          <p:nvPr/>
        </p:nvSpPr>
        <p:spPr>
          <a:xfrm>
            <a:off x="390524" y="5667914"/>
            <a:ext cx="1112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much do we divide (</a:t>
            </a:r>
            <a:r>
              <a:rPr lang="en-US" sz="2400" i="1" dirty="0"/>
              <a:t>in regards to n</a:t>
            </a:r>
            <a:r>
              <a:rPr lang="en-US" sz="2400" dirty="0"/>
              <a:t>)?  AKA </a:t>
            </a:r>
            <a:r>
              <a:rPr lang="en-US" sz="2400" b="1" dirty="0"/>
              <a:t>what is the height of the recursion tree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12764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2, the height is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8CC357-C218-E35D-05B2-AB22860CB7FB}"/>
              </a:ext>
            </a:extLst>
          </p:cNvPr>
          <p:cNvSpPr txBox="1"/>
          <p:nvPr/>
        </p:nvSpPr>
        <p:spPr>
          <a:xfrm>
            <a:off x="6920959" y="228599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3, the height is 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D29549-4464-5069-A9D2-D7E47C99C654}"/>
              </a:ext>
            </a:extLst>
          </p:cNvPr>
          <p:cNvSpPr txBox="1"/>
          <p:nvPr/>
        </p:nvSpPr>
        <p:spPr>
          <a:xfrm>
            <a:off x="76200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4, the height is 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9FAE5-D28C-8057-AA3D-D0DB94244B80}"/>
              </a:ext>
            </a:extLst>
          </p:cNvPr>
          <p:cNvSpPr txBox="1"/>
          <p:nvPr/>
        </p:nvSpPr>
        <p:spPr>
          <a:xfrm>
            <a:off x="6920958" y="3198167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47" name="Table 8">
            <a:extLst>
              <a:ext uri="{FF2B5EF4-FFF2-40B4-BE49-F238E27FC236}">
                <a16:creationId xmlns:a16="http://schemas.microsoft.com/office/drawing/2014/main" id="{CCCB6622-448E-6E60-DFE5-2E6D40AF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3334"/>
              </p:ext>
            </p:extLst>
          </p:nvPr>
        </p:nvGraphicFramePr>
        <p:xfrm>
          <a:off x="533400" y="205952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DC55F64-060E-BDAE-CC41-1500ABA4E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33343"/>
              </p:ext>
            </p:extLst>
          </p:nvPr>
        </p:nvGraphicFramePr>
        <p:xfrm>
          <a:off x="1219200" y="77949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9" name="Table 8">
            <a:extLst>
              <a:ext uri="{FF2B5EF4-FFF2-40B4-BE49-F238E27FC236}">
                <a16:creationId xmlns:a16="http://schemas.microsoft.com/office/drawing/2014/main" id="{E4DDCD92-F65B-897C-C607-B54DF5709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5415"/>
              </p:ext>
            </p:extLst>
          </p:nvPr>
        </p:nvGraphicFramePr>
        <p:xfrm>
          <a:off x="2286000" y="206165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1F063B6C-0245-20C8-4983-DBDDBE7E5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439607"/>
              </p:ext>
            </p:extLst>
          </p:nvPr>
        </p:nvGraphicFramePr>
        <p:xfrm>
          <a:off x="7886697" y="838200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2D02920B-BCFE-F336-2784-4EA2491B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003004"/>
              </p:ext>
            </p:extLst>
          </p:nvPr>
        </p:nvGraphicFramePr>
        <p:xfrm>
          <a:off x="7086600" y="17591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2" name="Table 8">
            <a:extLst>
              <a:ext uri="{FF2B5EF4-FFF2-40B4-BE49-F238E27FC236}">
                <a16:creationId xmlns:a16="http://schemas.microsoft.com/office/drawing/2014/main" id="{484F78DC-441B-8925-E160-6797C0F88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43076"/>
              </p:ext>
            </p:extLst>
          </p:nvPr>
        </p:nvGraphicFramePr>
        <p:xfrm>
          <a:off x="9434512" y="181704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3" name="Table 8">
            <a:extLst>
              <a:ext uri="{FF2B5EF4-FFF2-40B4-BE49-F238E27FC236}">
                <a16:creationId xmlns:a16="http://schemas.microsoft.com/office/drawing/2014/main" id="{FBF0F883-EE20-B165-D6D2-36A606876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87123"/>
              </p:ext>
            </p:extLst>
          </p:nvPr>
        </p:nvGraphicFramePr>
        <p:xfrm>
          <a:off x="6874669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4" name="Table 8">
            <a:extLst>
              <a:ext uri="{FF2B5EF4-FFF2-40B4-BE49-F238E27FC236}">
                <a16:creationId xmlns:a16="http://schemas.microsoft.com/office/drawing/2014/main" id="{FA853841-C193-64ED-8062-95176EE0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139255"/>
              </p:ext>
            </p:extLst>
          </p:nvPr>
        </p:nvGraphicFramePr>
        <p:xfrm>
          <a:off x="8029573" y="257768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7F980F67-C910-97CC-407E-7DC65E12E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7638"/>
              </p:ext>
            </p:extLst>
          </p:nvPr>
        </p:nvGraphicFramePr>
        <p:xfrm>
          <a:off x="549558" y="3851175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F8E3734-8596-334F-F19B-B9848946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571468"/>
              </p:ext>
            </p:extLst>
          </p:nvPr>
        </p:nvGraphicFramePr>
        <p:xfrm>
          <a:off x="280986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6138E9-F995-4E83-AF96-E6F62ED2E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77874"/>
              </p:ext>
            </p:extLst>
          </p:nvPr>
        </p:nvGraphicFramePr>
        <p:xfrm>
          <a:off x="2209800" y="4807818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24D0C434-92F5-E519-0D4D-5EDD841CA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80984"/>
              </p:ext>
            </p:extLst>
          </p:nvPr>
        </p:nvGraphicFramePr>
        <p:xfrm>
          <a:off x="109200" y="581107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59" name="Table 8">
            <a:extLst>
              <a:ext uri="{FF2B5EF4-FFF2-40B4-BE49-F238E27FC236}">
                <a16:creationId xmlns:a16="http://schemas.microsoft.com/office/drawing/2014/main" id="{A31D7DF1-D5B9-E6CD-DDA4-D1A4C5DD2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86316"/>
              </p:ext>
            </p:extLst>
          </p:nvPr>
        </p:nvGraphicFramePr>
        <p:xfrm>
          <a:off x="1314452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0" name="Table 8">
            <a:extLst>
              <a:ext uri="{FF2B5EF4-FFF2-40B4-BE49-F238E27FC236}">
                <a16:creationId xmlns:a16="http://schemas.microsoft.com/office/drawing/2014/main" id="{F5FAC000-56B6-3A44-9B7B-1258FBF34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39876"/>
              </p:ext>
            </p:extLst>
          </p:nvPr>
        </p:nvGraphicFramePr>
        <p:xfrm>
          <a:off x="2592672" y="5804201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1" name="Table 8">
            <a:extLst>
              <a:ext uri="{FF2B5EF4-FFF2-40B4-BE49-F238E27FC236}">
                <a16:creationId xmlns:a16="http://schemas.microsoft.com/office/drawing/2014/main" id="{1028D95A-5CF9-8284-2BC5-CA01DF2C0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16270"/>
              </p:ext>
            </p:extLst>
          </p:nvPr>
        </p:nvGraphicFramePr>
        <p:xfrm>
          <a:off x="3797924" y="57972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2F126F16-AA37-2CFF-3E9E-E70ABA153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03386"/>
              </p:ext>
            </p:extLst>
          </p:nvPr>
        </p:nvGraphicFramePr>
        <p:xfrm>
          <a:off x="6737431" y="3917928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34BBF03-114F-6482-92E4-8C46272C8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326622"/>
              </p:ext>
            </p:extLst>
          </p:nvPr>
        </p:nvGraphicFramePr>
        <p:xfrm>
          <a:off x="6260304" y="4695097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BDD8339-3399-3585-8D00-F6519B20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96989"/>
              </p:ext>
            </p:extLst>
          </p:nvPr>
        </p:nvGraphicFramePr>
        <p:xfrm>
          <a:off x="9250678" y="4694184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0229E458-9ADB-052A-2CBE-ECBEC90F1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15769"/>
              </p:ext>
            </p:extLst>
          </p:nvPr>
        </p:nvGraphicFramePr>
        <p:xfrm>
          <a:off x="6197057" y="5473376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7" name="Table 8">
            <a:extLst>
              <a:ext uri="{FF2B5EF4-FFF2-40B4-BE49-F238E27FC236}">
                <a16:creationId xmlns:a16="http://schemas.microsoft.com/office/drawing/2014/main" id="{A3ACAF2E-07E8-70B0-5312-15A069F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29713"/>
              </p:ext>
            </p:extLst>
          </p:nvPr>
        </p:nvGraphicFramePr>
        <p:xfrm>
          <a:off x="7932818" y="547337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8" name="Table 8">
            <a:extLst>
              <a:ext uri="{FF2B5EF4-FFF2-40B4-BE49-F238E27FC236}">
                <a16:creationId xmlns:a16="http://schemas.microsoft.com/office/drawing/2014/main" id="{44F357AF-5F17-EAD6-0FFD-CC62FA9FE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66208"/>
              </p:ext>
            </p:extLst>
          </p:nvPr>
        </p:nvGraphicFramePr>
        <p:xfrm>
          <a:off x="9250678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9" name="Table 8">
            <a:extLst>
              <a:ext uri="{FF2B5EF4-FFF2-40B4-BE49-F238E27FC236}">
                <a16:creationId xmlns:a16="http://schemas.microsoft.com/office/drawing/2014/main" id="{9ACA9773-BC79-DFFA-E9C5-2C7C1C3AB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59515"/>
              </p:ext>
            </p:extLst>
          </p:nvPr>
        </p:nvGraphicFramePr>
        <p:xfrm>
          <a:off x="10556153" y="54983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0" name="Table 8">
            <a:extLst>
              <a:ext uri="{FF2B5EF4-FFF2-40B4-BE49-F238E27FC236}">
                <a16:creationId xmlns:a16="http://schemas.microsoft.com/office/drawing/2014/main" id="{D6835C2F-4C53-E7B4-2176-7BF1CF8DE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7580"/>
              </p:ext>
            </p:extLst>
          </p:nvPr>
        </p:nvGraphicFramePr>
        <p:xfrm>
          <a:off x="6153150" y="627754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1" name="Table 8">
            <a:extLst>
              <a:ext uri="{FF2B5EF4-FFF2-40B4-BE49-F238E27FC236}">
                <a16:creationId xmlns:a16="http://schemas.microsoft.com/office/drawing/2014/main" id="{9742059B-2515-D93A-D526-AAF6019E4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88918"/>
              </p:ext>
            </p:extLst>
          </p:nvPr>
        </p:nvGraphicFramePr>
        <p:xfrm>
          <a:off x="7229474" y="6279438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9979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D082E-0DB9-678C-C60F-C293E0F52BD8}"/>
              </a:ext>
            </a:extLst>
          </p:cNvPr>
          <p:cNvSpPr txBox="1"/>
          <p:nvPr/>
        </p:nvSpPr>
        <p:spPr>
          <a:xfrm>
            <a:off x="90148" y="7625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5, the height is 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D5EC7A-0D05-93F8-52F9-F33C4A81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687671"/>
              </p:ext>
            </p:extLst>
          </p:nvPr>
        </p:nvGraphicFramePr>
        <p:xfrm>
          <a:off x="674429" y="577905"/>
          <a:ext cx="423862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68A99B-4383-E1ED-CF4F-B0F54B39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6097"/>
              </p:ext>
            </p:extLst>
          </p:nvPr>
        </p:nvGraphicFramePr>
        <p:xfrm>
          <a:off x="197302" y="1355074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EB17C-6490-3124-BFC0-C200BCCDA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9718"/>
              </p:ext>
            </p:extLst>
          </p:nvPr>
        </p:nvGraphicFramePr>
        <p:xfrm>
          <a:off x="3187676" y="135416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B3E189-DCE0-CBE9-A703-862EDA2E3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396284"/>
              </p:ext>
            </p:extLst>
          </p:nvPr>
        </p:nvGraphicFramePr>
        <p:xfrm>
          <a:off x="134055" y="213335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7D144B0-8E3B-A01F-09ED-23A9FF610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609788"/>
              </p:ext>
            </p:extLst>
          </p:nvPr>
        </p:nvGraphicFramePr>
        <p:xfrm>
          <a:off x="1869816" y="213335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08A0E01B-F6B2-B237-187F-09BB48FD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2750"/>
              </p:ext>
            </p:extLst>
          </p:nvPr>
        </p:nvGraphicFramePr>
        <p:xfrm>
          <a:off x="3187676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AEB01F4E-7B1D-3BE0-4377-1BDECEE5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62140"/>
              </p:ext>
            </p:extLst>
          </p:nvPr>
        </p:nvGraphicFramePr>
        <p:xfrm>
          <a:off x="4493151" y="21582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D62409B4-7F01-1231-17D4-1BADEA8EA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51290"/>
              </p:ext>
            </p:extLst>
          </p:nvPr>
        </p:nvGraphicFramePr>
        <p:xfrm>
          <a:off x="90148" y="293751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BB8EAE8-D0DE-04E6-C7A8-596EDCC4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896880"/>
              </p:ext>
            </p:extLst>
          </p:nvPr>
        </p:nvGraphicFramePr>
        <p:xfrm>
          <a:off x="1166472" y="2939415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12A7A0F-118C-1DA0-805C-0D5D1DC539A0}"/>
              </a:ext>
            </a:extLst>
          </p:cNvPr>
          <p:cNvSpPr txBox="1"/>
          <p:nvPr/>
        </p:nvSpPr>
        <p:spPr>
          <a:xfrm>
            <a:off x="7360613" y="116240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6, the height is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C94BEE-F2B9-2C13-E3A2-4DA423B55ACC}"/>
              </a:ext>
            </a:extLst>
          </p:cNvPr>
          <p:cNvSpPr txBox="1"/>
          <p:nvPr/>
        </p:nvSpPr>
        <p:spPr>
          <a:xfrm>
            <a:off x="293256" y="3498693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7, the height is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63B31-6FD7-B4F2-5598-6EC81A55FC6B}"/>
              </a:ext>
            </a:extLst>
          </p:cNvPr>
          <p:cNvSpPr txBox="1"/>
          <p:nvPr/>
        </p:nvSpPr>
        <p:spPr>
          <a:xfrm>
            <a:off x="7360613" y="3361925"/>
            <a:ext cx="385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n = 8, the height is 4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AABE03B-EEA7-05C2-E04D-C2DCF0C7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595085"/>
              </p:ext>
            </p:extLst>
          </p:nvPr>
        </p:nvGraphicFramePr>
        <p:xfrm>
          <a:off x="6743699" y="585276"/>
          <a:ext cx="5105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714C90-E932-3421-A208-D6B19BCAD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88901"/>
              </p:ext>
            </p:extLst>
          </p:nvPr>
        </p:nvGraphicFramePr>
        <p:xfrm>
          <a:off x="6858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45D974A-118F-2613-FB9F-9F181B134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13980"/>
              </p:ext>
            </p:extLst>
          </p:nvPr>
        </p:nvGraphicFramePr>
        <p:xfrm>
          <a:off x="9525000" y="1380478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D232F5C-A3BB-2C02-B861-798DACA50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70443"/>
              </p:ext>
            </p:extLst>
          </p:nvPr>
        </p:nvGraphicFramePr>
        <p:xfrm>
          <a:off x="6613549" y="2087560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22DE0C-442A-AE5F-8D5B-D7A23F824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50765"/>
              </p:ext>
            </p:extLst>
          </p:nvPr>
        </p:nvGraphicFramePr>
        <p:xfrm>
          <a:off x="8349310" y="2087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BAC7ED8-91A9-B0B9-4B70-647C13D07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913649"/>
              </p:ext>
            </p:extLst>
          </p:nvPr>
        </p:nvGraphicFramePr>
        <p:xfrm>
          <a:off x="9513264" y="209954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A1627D5-E6D7-8522-58EB-2C63F57D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28518"/>
              </p:ext>
            </p:extLst>
          </p:nvPr>
        </p:nvGraphicFramePr>
        <p:xfrm>
          <a:off x="11249025" y="2099547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9" name="Table 8">
            <a:extLst>
              <a:ext uri="{FF2B5EF4-FFF2-40B4-BE49-F238E27FC236}">
                <a16:creationId xmlns:a16="http://schemas.microsoft.com/office/drawing/2014/main" id="{ABF89941-D2E6-0BE6-877C-817EC352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88163"/>
              </p:ext>
            </p:extLst>
          </p:nvPr>
        </p:nvGraphicFramePr>
        <p:xfrm>
          <a:off x="6417638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0" name="Table 8">
            <a:extLst>
              <a:ext uri="{FF2B5EF4-FFF2-40B4-BE49-F238E27FC236}">
                <a16:creationId xmlns:a16="http://schemas.microsoft.com/office/drawing/2014/main" id="{097A3FFE-25F7-9124-D94D-C35BFA1CC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040610"/>
              </p:ext>
            </p:extLst>
          </p:nvPr>
        </p:nvGraphicFramePr>
        <p:xfrm>
          <a:off x="7493962" y="2794642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1" name="Table 8">
            <a:extLst>
              <a:ext uri="{FF2B5EF4-FFF2-40B4-BE49-F238E27FC236}">
                <a16:creationId xmlns:a16="http://schemas.microsoft.com/office/drawing/2014/main" id="{12815F9B-A063-BA24-8A34-A147D60E3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09497"/>
              </p:ext>
            </p:extLst>
          </p:nvPr>
        </p:nvGraphicFramePr>
        <p:xfrm>
          <a:off x="9448800" y="2818616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2" name="Table 8">
            <a:extLst>
              <a:ext uri="{FF2B5EF4-FFF2-40B4-BE49-F238E27FC236}">
                <a16:creationId xmlns:a16="http://schemas.microsoft.com/office/drawing/2014/main" id="{D8A54C29-64AD-8AF2-D3E6-D69E76BA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336489"/>
              </p:ext>
            </p:extLst>
          </p:nvPr>
        </p:nvGraphicFramePr>
        <p:xfrm>
          <a:off x="10525124" y="2816560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CF886C8-790F-C5B0-5D2E-5BC70408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913098"/>
              </p:ext>
            </p:extLst>
          </p:nvPr>
        </p:nvGraphicFramePr>
        <p:xfrm>
          <a:off x="124531" y="398676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6F4D75D4-1F64-471C-2048-1311BDF6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6830"/>
              </p:ext>
            </p:extLst>
          </p:nvPr>
        </p:nvGraphicFramePr>
        <p:xfrm>
          <a:off x="144578" y="4691706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F366B76-4ACE-89EC-DDEA-9F769E7E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045098"/>
              </p:ext>
            </p:extLst>
          </p:nvPr>
        </p:nvGraphicFramePr>
        <p:xfrm>
          <a:off x="3407299" y="4704973"/>
          <a:ext cx="2171703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7FEE128-A4CB-EFE3-22D8-F528D07D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11750"/>
              </p:ext>
            </p:extLst>
          </p:nvPr>
        </p:nvGraphicFramePr>
        <p:xfrm>
          <a:off x="120536" y="5468875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A10DBB3-3427-CEB6-A875-B976E6018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098684"/>
              </p:ext>
            </p:extLst>
          </p:nvPr>
        </p:nvGraphicFramePr>
        <p:xfrm>
          <a:off x="1739874" y="549513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D3044F61-7903-FDA9-41D2-9BCA24CF2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346419"/>
              </p:ext>
            </p:extLst>
          </p:nvPr>
        </p:nvGraphicFramePr>
        <p:xfrm>
          <a:off x="3440928" y="5452492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39" name="Table 8">
            <a:extLst>
              <a:ext uri="{FF2B5EF4-FFF2-40B4-BE49-F238E27FC236}">
                <a16:creationId xmlns:a16="http://schemas.microsoft.com/office/drawing/2014/main" id="{50CB4BD5-86F7-339A-4697-D1E9C522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53191"/>
              </p:ext>
            </p:extLst>
          </p:nvPr>
        </p:nvGraphicFramePr>
        <p:xfrm>
          <a:off x="4972381" y="5434124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0" name="Table 8">
            <a:extLst>
              <a:ext uri="{FF2B5EF4-FFF2-40B4-BE49-F238E27FC236}">
                <a16:creationId xmlns:a16="http://schemas.microsoft.com/office/drawing/2014/main" id="{8E65B6F6-32DC-BF5B-4AF6-37D835666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57957"/>
              </p:ext>
            </p:extLst>
          </p:nvPr>
        </p:nvGraphicFramePr>
        <p:xfrm>
          <a:off x="160959" y="6178597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1" name="Table 8">
            <a:extLst>
              <a:ext uri="{FF2B5EF4-FFF2-40B4-BE49-F238E27FC236}">
                <a16:creationId xmlns:a16="http://schemas.microsoft.com/office/drawing/2014/main" id="{70836DFF-FE00-BD24-DD62-7819CF72F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80576"/>
              </p:ext>
            </p:extLst>
          </p:nvPr>
        </p:nvGraphicFramePr>
        <p:xfrm>
          <a:off x="943651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2" name="Table 8">
            <a:extLst>
              <a:ext uri="{FF2B5EF4-FFF2-40B4-BE49-F238E27FC236}">
                <a16:creationId xmlns:a16="http://schemas.microsoft.com/office/drawing/2014/main" id="{9CB154C6-F980-FDE4-16BF-A48318818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127786"/>
              </p:ext>
            </p:extLst>
          </p:nvPr>
        </p:nvGraphicFramePr>
        <p:xfrm>
          <a:off x="1838707" y="6177960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44" name="Table 8">
            <a:extLst>
              <a:ext uri="{FF2B5EF4-FFF2-40B4-BE49-F238E27FC236}">
                <a16:creationId xmlns:a16="http://schemas.microsoft.com/office/drawing/2014/main" id="{C7AC9E02-E2ED-05EE-6DBF-8A2F31612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350898"/>
              </p:ext>
            </p:extLst>
          </p:nvPr>
        </p:nvGraphicFramePr>
        <p:xfrm>
          <a:off x="2570128" y="617836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64" name="Table 8">
            <a:extLst>
              <a:ext uri="{FF2B5EF4-FFF2-40B4-BE49-F238E27FC236}">
                <a16:creationId xmlns:a16="http://schemas.microsoft.com/office/drawing/2014/main" id="{7D33A17B-588F-AD1F-497D-677A2BC5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694"/>
              </p:ext>
            </p:extLst>
          </p:nvPr>
        </p:nvGraphicFramePr>
        <p:xfrm>
          <a:off x="3340076" y="2310693"/>
          <a:ext cx="942975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8032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2" name="Table 8">
            <a:extLst>
              <a:ext uri="{FF2B5EF4-FFF2-40B4-BE49-F238E27FC236}">
                <a16:creationId xmlns:a16="http://schemas.microsoft.com/office/drawing/2014/main" id="{F3453EF7-5924-9CE7-17CC-55423E165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0086"/>
              </p:ext>
            </p:extLst>
          </p:nvPr>
        </p:nvGraphicFramePr>
        <p:xfrm>
          <a:off x="3519557" y="6196965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3" name="Table 8">
            <a:extLst>
              <a:ext uri="{FF2B5EF4-FFF2-40B4-BE49-F238E27FC236}">
                <a16:creationId xmlns:a16="http://schemas.microsoft.com/office/drawing/2014/main" id="{3B7C35FB-A2B1-E081-8A50-9DABC167D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10600"/>
              </p:ext>
            </p:extLst>
          </p:nvPr>
        </p:nvGraphicFramePr>
        <p:xfrm>
          <a:off x="4282133" y="6186721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A099DBF9-36F7-AD83-99CD-E9B4AD762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76252"/>
              </p:ext>
            </p:extLst>
          </p:nvPr>
        </p:nvGraphicFramePr>
        <p:xfrm>
          <a:off x="6476864" y="3815232"/>
          <a:ext cx="5514271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7753">
                  <a:extLst>
                    <a:ext uri="{9D8B030D-6E8A-4147-A177-3AD203B41FA5}">
                      <a16:colId xmlns:a16="http://schemas.microsoft.com/office/drawing/2014/main" val="1971873573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  <a:gridCol w="787753">
                  <a:extLst>
                    <a:ext uri="{9D8B030D-6E8A-4147-A177-3AD203B41FA5}">
                      <a16:colId xmlns:a16="http://schemas.microsoft.com/office/drawing/2014/main" val="67499174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DCE50C8-D92C-7620-23EA-BC77483A4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176757"/>
              </p:ext>
            </p:extLst>
          </p:nvPr>
        </p:nvGraphicFramePr>
        <p:xfrm>
          <a:off x="6047311" y="4491372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BA3017A1-6DF8-8E89-8CCF-B1CEBEA58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69219"/>
              </p:ext>
            </p:extLst>
          </p:nvPr>
        </p:nvGraphicFramePr>
        <p:xfrm>
          <a:off x="6023269" y="5268541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A5ADFF5-6812-DC6A-AE0B-9C17EDC57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29645"/>
              </p:ext>
            </p:extLst>
          </p:nvPr>
        </p:nvGraphicFramePr>
        <p:xfrm>
          <a:off x="7642607" y="5294803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1" name="Table 8">
            <a:extLst>
              <a:ext uri="{FF2B5EF4-FFF2-40B4-BE49-F238E27FC236}">
                <a16:creationId xmlns:a16="http://schemas.microsoft.com/office/drawing/2014/main" id="{6AF61DD4-76D3-040F-239C-AC7060D4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98017"/>
              </p:ext>
            </p:extLst>
          </p:nvPr>
        </p:nvGraphicFramePr>
        <p:xfrm>
          <a:off x="6063692" y="5978263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2" name="Table 8">
            <a:extLst>
              <a:ext uri="{FF2B5EF4-FFF2-40B4-BE49-F238E27FC236}">
                <a16:creationId xmlns:a16="http://schemas.microsoft.com/office/drawing/2014/main" id="{9A55F980-6B31-C389-E757-4A89C77E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21645"/>
              </p:ext>
            </p:extLst>
          </p:nvPr>
        </p:nvGraphicFramePr>
        <p:xfrm>
          <a:off x="6846384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3" name="Table 8">
            <a:extLst>
              <a:ext uri="{FF2B5EF4-FFF2-40B4-BE49-F238E27FC236}">
                <a16:creationId xmlns:a16="http://schemas.microsoft.com/office/drawing/2014/main" id="{EEAE9AAE-1730-6B97-38C2-0359A64D7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69175"/>
              </p:ext>
            </p:extLst>
          </p:nvPr>
        </p:nvGraphicFramePr>
        <p:xfrm>
          <a:off x="7741440" y="5977626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4" name="Table 8">
            <a:extLst>
              <a:ext uri="{FF2B5EF4-FFF2-40B4-BE49-F238E27FC236}">
                <a16:creationId xmlns:a16="http://schemas.microsoft.com/office/drawing/2014/main" id="{FD9A5000-1FE6-9506-963C-3C6354659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318103"/>
              </p:ext>
            </p:extLst>
          </p:nvPr>
        </p:nvGraphicFramePr>
        <p:xfrm>
          <a:off x="8472861" y="5978028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DBB0343-231D-7AA7-8163-1FD8F1348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0408"/>
              </p:ext>
            </p:extLst>
          </p:nvPr>
        </p:nvGraphicFramePr>
        <p:xfrm>
          <a:off x="9183970" y="4480928"/>
          <a:ext cx="295275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8188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3461A689-09DA-E6B5-EE8A-0ABBAF3B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686035"/>
              </p:ext>
            </p:extLst>
          </p:nvPr>
        </p:nvGraphicFramePr>
        <p:xfrm>
          <a:off x="9159928" y="5258097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11A44B4B-480B-F31A-3F3F-F1A2F5F85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800503"/>
              </p:ext>
            </p:extLst>
          </p:nvPr>
        </p:nvGraphicFramePr>
        <p:xfrm>
          <a:off x="10779266" y="5284359"/>
          <a:ext cx="144780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3901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723901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6C4C81A7-5BB9-A089-FA59-9E1AFB845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8359"/>
              </p:ext>
            </p:extLst>
          </p:nvPr>
        </p:nvGraphicFramePr>
        <p:xfrm>
          <a:off x="9200351" y="5967819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85EAB9C5-3B79-F169-BAAB-AA232BE1A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519204"/>
              </p:ext>
            </p:extLst>
          </p:nvPr>
        </p:nvGraphicFramePr>
        <p:xfrm>
          <a:off x="9983043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2" name="Table 8">
            <a:extLst>
              <a:ext uri="{FF2B5EF4-FFF2-40B4-BE49-F238E27FC236}">
                <a16:creationId xmlns:a16="http://schemas.microsoft.com/office/drawing/2014/main" id="{6763C087-629F-21AA-5CD5-5B1E4A16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435704"/>
              </p:ext>
            </p:extLst>
          </p:nvPr>
        </p:nvGraphicFramePr>
        <p:xfrm>
          <a:off x="10878099" y="5967182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3" name="Table 8">
            <a:extLst>
              <a:ext uri="{FF2B5EF4-FFF2-40B4-BE49-F238E27FC236}">
                <a16:creationId xmlns:a16="http://schemas.microsoft.com/office/drawing/2014/main" id="{D9892AA4-CD0F-2C37-6073-FDB15C90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8773"/>
              </p:ext>
            </p:extLst>
          </p:nvPr>
        </p:nvGraphicFramePr>
        <p:xfrm>
          <a:off x="11609520" y="5967584"/>
          <a:ext cx="584012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4012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01725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48967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5" y="4101855"/>
                <a:ext cx="3800880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543800" y="3902662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2497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383939"/>
              </p:ext>
            </p:extLst>
          </p:nvPr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30316"/>
              </p:ext>
            </p:extLst>
          </p:nvPr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095062"/>
              </p:ext>
            </p:extLst>
          </p:nvPr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7391"/>
              </p:ext>
            </p:extLst>
          </p:nvPr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51717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3262200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</a:t>
            </a:r>
            <a:r>
              <a:rPr lang="en-US" sz="3600" baseline="-25000" dirty="0"/>
              <a:t>2</a:t>
            </a:r>
            <a:r>
              <a:rPr lang="en-US" sz="3600" dirty="0"/>
              <a:t>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F8F25-AC21-7E6E-B1A5-D53D9F030509}"/>
              </a:ext>
            </a:extLst>
          </p:cNvPr>
          <p:cNvSpPr txBox="1"/>
          <p:nvPr/>
        </p:nvSpPr>
        <p:spPr>
          <a:xfrm>
            <a:off x="6214110" y="501020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will actually be log base 2, because we are dividing our array in half in each recursive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D3329E-CE95-5663-F58D-5821BF88E1C5}"/>
              </a:ext>
            </a:extLst>
          </p:cNvPr>
          <p:cNvSpPr txBox="1"/>
          <p:nvPr/>
        </p:nvSpPr>
        <p:spPr>
          <a:xfrm>
            <a:off x="5943600" y="574930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in computer science, all logarithms are to the base 2 unless specified otherwise</a:t>
            </a:r>
          </a:p>
        </p:txBody>
      </p:sp>
    </p:spTree>
    <p:extLst>
      <p:ext uri="{BB962C8B-B14F-4D97-AF65-F5344CB8AC3E}">
        <p14:creationId xmlns:p14="http://schemas.microsoft.com/office/powerpoint/2010/main" val="717045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E3F4-D440-3D9C-5108-553F743D5D1F}"/>
              </a:ext>
            </a:extLst>
          </p:cNvPr>
          <p:cNvSpPr txBox="1"/>
          <p:nvPr/>
        </p:nvSpPr>
        <p:spPr>
          <a:xfrm>
            <a:off x="381000" y="304800"/>
            <a:ext cx="1052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is the growth rate of the height of our recursion tree (the # of recursive calls made)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7E5EA-8ADF-D756-5ECE-A16BF4AD6539}"/>
              </a:ext>
            </a:extLst>
          </p:cNvPr>
          <p:cNvSpPr txBox="1"/>
          <p:nvPr/>
        </p:nvSpPr>
        <p:spPr>
          <a:xfrm>
            <a:off x="381000" y="1447800"/>
            <a:ext cx="10711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were to continue this counting, the graph would look something like this: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0B8335-5DDF-0A87-CC5D-189431DF2FDE}"/>
              </a:ext>
            </a:extLst>
          </p:cNvPr>
          <p:cNvCxnSpPr/>
          <p:nvPr/>
        </p:nvCxnSpPr>
        <p:spPr>
          <a:xfrm>
            <a:off x="1066800" y="2438400"/>
            <a:ext cx="0" cy="3581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B72CF8-5B64-5C1B-4F3D-BB4AC2A2270E}"/>
              </a:ext>
            </a:extLst>
          </p:cNvPr>
          <p:cNvCxnSpPr>
            <a:cxnSpLocks/>
          </p:cNvCxnSpPr>
          <p:nvPr/>
        </p:nvCxnSpPr>
        <p:spPr>
          <a:xfrm flipH="1">
            <a:off x="762000" y="5715000"/>
            <a:ext cx="457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B9F73F2-B86C-C5B1-598B-EE7468C06159}"/>
              </a:ext>
            </a:extLst>
          </p:cNvPr>
          <p:cNvSpPr txBox="1"/>
          <p:nvPr/>
        </p:nvSpPr>
        <p:spPr>
          <a:xfrm rot="16200000">
            <a:off x="-839194" y="371799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Recursion Tree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3F4ACB-0973-0413-EA7D-2F2AF36215C9}"/>
              </a:ext>
            </a:extLst>
          </p:cNvPr>
          <p:cNvSpPr txBox="1"/>
          <p:nvPr/>
        </p:nvSpPr>
        <p:spPr>
          <a:xfrm>
            <a:off x="1381126" y="590373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 (# of array elements)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14:cNvPr>
              <p14:cNvContentPartPr/>
              <p14:nvPr/>
            </p14:nvContentPartPr>
            <p14:xfrm>
              <a:off x="1475955" y="4119855"/>
              <a:ext cx="3765240" cy="15951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F320583-7238-92F4-3035-8FD50E46AB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7957" y="4101855"/>
                <a:ext cx="3800877" cy="16308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479CF4-83C6-DC3E-9617-1115022DAFB4}"/>
              </a:ext>
            </a:extLst>
          </p:cNvPr>
          <p:cNvSpPr txBox="1"/>
          <p:nvPr/>
        </p:nvSpPr>
        <p:spPr>
          <a:xfrm>
            <a:off x="7010400" y="3223351"/>
            <a:ext cx="326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Logarithmic 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7E2FD-C07F-A181-5BD6-AF20F1A1651B}"/>
              </a:ext>
            </a:extLst>
          </p:cNvPr>
          <p:cNvSpPr txBox="1"/>
          <p:nvPr/>
        </p:nvSpPr>
        <p:spPr>
          <a:xfrm>
            <a:off x="7772400" y="42711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log(n)</a:t>
            </a:r>
          </a:p>
        </p:txBody>
      </p:sp>
    </p:spTree>
    <p:extLst>
      <p:ext uri="{BB962C8B-B14F-4D97-AF65-F5344CB8AC3E}">
        <p14:creationId xmlns:p14="http://schemas.microsoft.com/office/powerpoint/2010/main" val="14417506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</p:spTree>
    <p:extLst>
      <p:ext uri="{BB962C8B-B14F-4D97-AF65-F5344CB8AC3E}">
        <p14:creationId xmlns:p14="http://schemas.microsoft.com/office/powerpoint/2010/main" val="21425587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A993D-A4D8-FD3A-3150-0F00750E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257" y="152400"/>
            <a:ext cx="8839200" cy="6143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4C9EC-04D1-3521-B82B-70B7C9EA128E}"/>
              </a:ext>
            </a:extLst>
          </p:cNvPr>
          <p:cNvSpPr txBox="1"/>
          <p:nvPr/>
        </p:nvSpPr>
        <p:spPr>
          <a:xfrm>
            <a:off x="152400" y="762000"/>
            <a:ext cx="2848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Growth Rates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E69F2A-03CE-10F0-E0CA-CDE29F310FDE}"/>
              </a:ext>
            </a:extLst>
          </p:cNvPr>
          <p:cNvSpPr txBox="1"/>
          <p:nvPr/>
        </p:nvSpPr>
        <p:spPr>
          <a:xfrm>
            <a:off x="457200" y="2666256"/>
            <a:ext cx="220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a new member of the family!</a:t>
            </a:r>
          </a:p>
        </p:txBody>
      </p:sp>
      <p:pic>
        <p:nvPicPr>
          <p:cNvPr id="5122" name="Picture 2" descr="Logarithmic curve">
            <a:extLst>
              <a:ext uri="{FF2B5EF4-FFF2-40B4-BE49-F238E27FC236}">
                <a16:creationId xmlns:a16="http://schemas.microsoft.com/office/drawing/2014/main" id="{08CAB2B4-F26A-E9C6-8A2D-DD171D42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43" y="1346775"/>
            <a:ext cx="5562600" cy="412894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B95A62-CE8F-3777-9B55-F23C07CBF2FB}"/>
              </a:ext>
            </a:extLst>
          </p:cNvPr>
          <p:cNvSpPr/>
          <p:nvPr/>
        </p:nvSpPr>
        <p:spPr>
          <a:xfrm>
            <a:off x="7010400" y="3962400"/>
            <a:ext cx="2315457" cy="91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Logarithmic </a:t>
            </a:r>
          </a:p>
          <a:p>
            <a:pPr algn="ctr"/>
            <a:r>
              <a:rPr lang="en-US" dirty="0"/>
              <a:t>log 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379D1-DDF5-EA13-B3E3-149872EE7649}"/>
              </a:ext>
            </a:extLst>
          </p:cNvPr>
          <p:cNvSpPr txBox="1"/>
          <p:nvPr/>
        </p:nvSpPr>
        <p:spPr>
          <a:xfrm>
            <a:off x="380118" y="3995072"/>
            <a:ext cx="2848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 n is </a:t>
            </a:r>
            <a:r>
              <a:rPr lang="en-US" sz="2400" i="1" dirty="0"/>
              <a:t>smaller</a:t>
            </a:r>
            <a:r>
              <a:rPr lang="en-US" sz="2400" dirty="0"/>
              <a:t> than n</a:t>
            </a:r>
          </a:p>
          <a:p>
            <a:endParaRPr lang="en-US" sz="2400" dirty="0"/>
          </a:p>
          <a:p>
            <a:r>
              <a:rPr lang="en-US" sz="2400" dirty="0"/>
              <a:t>algorithms that run in </a:t>
            </a:r>
            <a:r>
              <a:rPr lang="en-US" sz="2400" b="1" dirty="0"/>
              <a:t>O(log n) </a:t>
            </a:r>
            <a:r>
              <a:rPr lang="en-US" sz="2400" dirty="0"/>
              <a:t>time are good!</a:t>
            </a:r>
          </a:p>
        </p:txBody>
      </p:sp>
    </p:spTree>
    <p:extLst>
      <p:ext uri="{BB962C8B-B14F-4D97-AF65-F5344CB8AC3E}">
        <p14:creationId xmlns:p14="http://schemas.microsoft.com/office/powerpoint/2010/main" val="22477483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???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</p:spTree>
    <p:extLst>
      <p:ext uri="{BB962C8B-B14F-4D97-AF65-F5344CB8AC3E}">
        <p14:creationId xmlns:p14="http://schemas.microsoft.com/office/powerpoint/2010/main" val="22547844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</p:spTree>
    <p:extLst>
      <p:ext uri="{BB962C8B-B14F-4D97-AF65-F5344CB8AC3E}">
        <p14:creationId xmlns:p14="http://schemas.microsoft.com/office/powerpoint/2010/main" val="102034360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64953-E7FE-31E8-C341-DE33A37743ED}"/>
              </a:ext>
            </a:extLst>
          </p:cNvPr>
          <p:cNvSpPr txBox="1"/>
          <p:nvPr/>
        </p:nvSpPr>
        <p:spPr>
          <a:xfrm>
            <a:off x="2667000" y="381000"/>
            <a:ext cx="5315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 of merge sort??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386511-9BB9-D4D5-42DC-DF656F023058}"/>
              </a:ext>
            </a:extLst>
          </p:cNvPr>
          <p:cNvSpPr txBox="1"/>
          <p:nvPr/>
        </p:nvSpPr>
        <p:spPr>
          <a:xfrm>
            <a:off x="228600" y="2514600"/>
            <a:ext cx="1159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</a:t>
            </a:r>
            <a:r>
              <a:rPr lang="en-US" sz="2400" strike="sngStrike" dirty="0"/>
              <a:t>number of recursive calls made  </a:t>
            </a:r>
            <a:r>
              <a:rPr lang="en-US" sz="2400" b="0" i="0" dirty="0">
                <a:solidFill>
                  <a:srgbClr val="040C28"/>
                </a:solidFill>
                <a:effectLst/>
                <a:latin typeface="Google Sans"/>
              </a:rPr>
              <a:t>·</a:t>
            </a:r>
            <a:r>
              <a:rPr lang="en-US" sz="2400" dirty="0"/>
              <a:t>  amount of work done in each 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65DE2-602C-0B90-1790-96B320388727}"/>
              </a:ext>
            </a:extLst>
          </p:cNvPr>
          <p:cNvSpPr txBox="1"/>
          <p:nvPr/>
        </p:nvSpPr>
        <p:spPr>
          <a:xfrm>
            <a:off x="8458200" y="3434061"/>
            <a:ext cx="1026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1D7F65-E7D1-506F-CA04-4AE8E55D8D95}"/>
              </a:ext>
            </a:extLst>
          </p:cNvPr>
          <p:cNvSpPr txBox="1"/>
          <p:nvPr/>
        </p:nvSpPr>
        <p:spPr>
          <a:xfrm>
            <a:off x="4267200" y="3394556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O(log n)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9B00D5-4CFF-7D08-AF28-B45D3E63553E}"/>
              </a:ext>
            </a:extLst>
          </p:cNvPr>
          <p:cNvGrpSpPr/>
          <p:nvPr/>
        </p:nvGrpSpPr>
        <p:grpSpPr>
          <a:xfrm>
            <a:off x="6857595" y="3504975"/>
            <a:ext cx="199800" cy="255600"/>
            <a:chOff x="6857595" y="3504975"/>
            <a:chExt cx="19980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14:cNvPr>
                <p14:cNvContentPartPr/>
                <p14:nvPr/>
              </p14:nvContentPartPr>
              <p14:xfrm>
                <a:off x="6857595" y="3562215"/>
                <a:ext cx="199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411320-1F65-626B-DDA5-F65C6E6376D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39595" y="3544252"/>
                  <a:ext cx="235440" cy="210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14:cNvPr>
                <p14:cNvContentPartPr/>
                <p14:nvPr/>
              </p14:nvContentPartPr>
              <p14:xfrm>
                <a:off x="6902235" y="3562215"/>
                <a:ext cx="108000" cy="198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4DAA7E-4042-6A90-C362-8F2BFE71C5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84235" y="3544215"/>
                  <a:ext cx="143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14:cNvPr>
                <p14:cNvContentPartPr/>
                <p14:nvPr/>
              </p14:nvContentPartPr>
              <p14:xfrm>
                <a:off x="6924555" y="3504975"/>
                <a:ext cx="52560" cy="237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B391BE-69EF-800A-AC3F-EB5699740C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6555" y="3486975"/>
                  <a:ext cx="88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14:cNvPr>
                <p14:cNvContentPartPr/>
                <p14:nvPr/>
              </p14:nvContentPartPr>
              <p14:xfrm>
                <a:off x="6886395" y="3647895"/>
                <a:ext cx="1620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1DB3169-A3C3-0BD4-3864-4890E8389E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8395" y="3629895"/>
                  <a:ext cx="1976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98A5E7-C2C1-B1F8-92F2-FBC0EE1E9289}"/>
              </a:ext>
            </a:extLst>
          </p:cNvPr>
          <p:cNvSpPr txBox="1"/>
          <p:nvPr/>
        </p:nvSpPr>
        <p:spPr>
          <a:xfrm>
            <a:off x="733796" y="340864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Running time =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E884A-653F-37D9-D0C8-ED290A692ADB}"/>
              </a:ext>
            </a:extLst>
          </p:cNvPr>
          <p:cNvSpPr txBox="1"/>
          <p:nvPr/>
        </p:nvSpPr>
        <p:spPr>
          <a:xfrm>
            <a:off x="3276600" y="211535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of recursive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DEA9C6-E57D-A735-0BAA-B21168EF79C2}"/>
              </a:ext>
            </a:extLst>
          </p:cNvPr>
          <p:cNvSpPr txBox="1"/>
          <p:nvPr/>
        </p:nvSpPr>
        <p:spPr>
          <a:xfrm>
            <a:off x="733796" y="4547546"/>
            <a:ext cx="97241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Running time of merge sort = </a:t>
            </a:r>
            <a:r>
              <a:rPr lang="en-US" sz="4000" b="1" dirty="0">
                <a:solidFill>
                  <a:srgbClr val="00B050"/>
                </a:solidFill>
              </a:rPr>
              <a:t>O(n * log 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2254F-EF38-543A-EB6D-5DD97019052C}"/>
              </a:ext>
            </a:extLst>
          </p:cNvPr>
          <p:cNvSpPr txBox="1"/>
          <p:nvPr/>
        </p:nvSpPr>
        <p:spPr>
          <a:xfrm>
            <a:off x="789723" y="5701840"/>
            <a:ext cx="453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</a:t>
            </a:r>
            <a:r>
              <a:rPr lang="en-US" sz="2400" b="1" dirty="0"/>
              <a:t>much</a:t>
            </a:r>
            <a:r>
              <a:rPr lang="en-US" sz="2400" dirty="0"/>
              <a:t> faster than O(n^2)</a:t>
            </a:r>
          </a:p>
        </p:txBody>
      </p:sp>
    </p:spTree>
    <p:extLst>
      <p:ext uri="{BB962C8B-B14F-4D97-AF65-F5344CB8AC3E}">
        <p14:creationId xmlns:p14="http://schemas.microsoft.com/office/powerpoint/2010/main" val="2402901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F1F93-B2F3-AE61-5FCD-370C0399C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81000"/>
            <a:ext cx="5666617" cy="5302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D98FF7-9773-362C-D26A-E2C4762C9C57}"/>
              </a:ext>
            </a:extLst>
          </p:cNvPr>
          <p:cNvSpPr txBox="1"/>
          <p:nvPr/>
        </p:nvSpPr>
        <p:spPr>
          <a:xfrm rot="17901410">
            <a:off x="4096987" y="1921204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nlogn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64FE6F-54B3-4655-693D-1E26DBFAD4D6}"/>
              </a:ext>
            </a:extLst>
          </p:cNvPr>
          <p:cNvSpPr txBox="1"/>
          <p:nvPr/>
        </p:nvSpPr>
        <p:spPr>
          <a:xfrm rot="17901410">
            <a:off x="2936218" y="1482787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n</a:t>
            </a:r>
            <a:r>
              <a:rPr lang="en-US" sz="3600" b="1" baseline="30000" dirty="0">
                <a:solidFill>
                  <a:srgbClr val="00B0F0"/>
                </a:solidFill>
              </a:rPr>
              <a:t>2</a:t>
            </a:r>
            <a:endParaRPr lang="en-US" sz="3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17529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9AABF682-75A0-FD82-68EA-471C3DB58CF2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914400"/>
          <a:ext cx="1058545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314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077019680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7447953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4169307143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17087797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62314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7D91CA3-8A0B-B1B9-C4B5-721338C01C61}"/>
              </a:ext>
            </a:extLst>
          </p:cNvPr>
          <p:cNvSpPr txBox="1"/>
          <p:nvPr/>
        </p:nvSpPr>
        <p:spPr>
          <a:xfrm>
            <a:off x="379756" y="193388"/>
            <a:ext cx="5641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about stack overflow errors?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C8010C-EC8A-8594-74DB-EEB453B2736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981200"/>
          <a:ext cx="48006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4151274762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90D6FB3-588D-A4C2-2739-E0D970F72BFB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910840"/>
          <a:ext cx="288036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051507935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56CAB63-25DA-1ADE-A8EC-28F666463C9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903345"/>
          <a:ext cx="192024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679290850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60A0AC5-12F7-DEE9-D450-CA88A0DD3FD3}"/>
              </a:ext>
            </a:extLst>
          </p:cNvPr>
          <p:cNvGraphicFramePr>
            <a:graphicFrameLocks noGrp="1"/>
          </p:cNvGraphicFramePr>
          <p:nvPr/>
        </p:nvGraphicFramePr>
        <p:xfrm>
          <a:off x="542925" y="4800600"/>
          <a:ext cx="96012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54021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9168AB8-003D-7380-6443-5ACAD8202EFE}"/>
              </a:ext>
            </a:extLst>
          </p:cNvPr>
          <p:cNvSpPr txBox="1"/>
          <p:nvPr/>
        </p:nvSpPr>
        <p:spPr>
          <a:xfrm>
            <a:off x="5029200" y="3369439"/>
            <a:ext cx="6954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still have to worry about stack overflow errors if our input is </a:t>
            </a:r>
            <a:r>
              <a:rPr lang="en-US" sz="2400" dirty="0" err="1"/>
              <a:t>reallyyyyyyyyyyy</a:t>
            </a:r>
            <a:r>
              <a:rPr lang="en-US" sz="2400" dirty="0"/>
              <a:t> big</a:t>
            </a:r>
          </a:p>
          <a:p>
            <a:endParaRPr lang="en-US" sz="2400" dirty="0"/>
          </a:p>
          <a:p>
            <a:r>
              <a:rPr lang="en-US" sz="2400" dirty="0"/>
              <a:t>However, because merge sorts works from “left to right”, we won’t have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recursive calls active, and we are much more efficient with how many method calls we put on call stack</a:t>
            </a:r>
          </a:p>
        </p:txBody>
      </p:sp>
    </p:spTree>
    <p:extLst>
      <p:ext uri="{BB962C8B-B14F-4D97-AF65-F5344CB8AC3E}">
        <p14:creationId xmlns:p14="http://schemas.microsoft.com/office/powerpoint/2010/main" val="2583253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8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F2133884-6671-BFAC-A36D-839547F1F4A2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295400"/>
          <a:ext cx="48768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47381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634203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50284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902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60514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3F5D55CE-F557-6EDA-4297-332FEEE4FFD0}"/>
              </a:ext>
            </a:extLst>
          </p:cNvPr>
          <p:cNvGraphicFramePr>
            <a:graphicFrameLocks noGrp="1"/>
          </p:cNvGraphicFramePr>
          <p:nvPr/>
        </p:nvGraphicFramePr>
        <p:xfrm>
          <a:off x="6248400" y="1295400"/>
          <a:ext cx="5029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81980452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476514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416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3373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E6A12-9DCC-65A6-4F5D-8F25F04A9244}"/>
              </a:ext>
            </a:extLst>
          </p:cNvPr>
          <p:cNvCxnSpPr/>
          <p:nvPr/>
        </p:nvCxnSpPr>
        <p:spPr>
          <a:xfrm flipH="1">
            <a:off x="3200400" y="680085"/>
            <a:ext cx="21336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9BA7AA-9E2A-CCE7-9706-9E36B540C805}"/>
              </a:ext>
            </a:extLst>
          </p:cNvPr>
          <p:cNvCxnSpPr>
            <a:cxnSpLocks/>
          </p:cNvCxnSpPr>
          <p:nvPr/>
        </p:nvCxnSpPr>
        <p:spPr>
          <a:xfrm>
            <a:off x="6162675" y="677931"/>
            <a:ext cx="1685925" cy="541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FE489A0-E204-5510-6E3F-11DAADC6ACD3}"/>
              </a:ext>
            </a:extLst>
          </p:cNvPr>
          <p:cNvGraphicFramePr>
            <a:graphicFrameLocks noGrp="1"/>
          </p:cNvGraphicFramePr>
          <p:nvPr/>
        </p:nvGraphicFramePr>
        <p:xfrm>
          <a:off x="146050" y="2590800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18395F-C128-5ECC-444C-4E2E3D255094}"/>
              </a:ext>
            </a:extLst>
          </p:cNvPr>
          <p:cNvGraphicFramePr>
            <a:graphicFrameLocks noGrp="1"/>
          </p:cNvGraphicFramePr>
          <p:nvPr/>
        </p:nvGraphicFramePr>
        <p:xfrm>
          <a:off x="3429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B47BCDF5-02AB-BD25-ACDE-7AEC1B5FE943}"/>
              </a:ext>
            </a:extLst>
          </p:cNvPr>
          <p:cNvGraphicFramePr>
            <a:graphicFrameLocks noGrp="1"/>
          </p:cNvGraphicFramePr>
          <p:nvPr/>
        </p:nvGraphicFramePr>
        <p:xfrm>
          <a:off x="6858000" y="2581275"/>
          <a:ext cx="30734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721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50BC1512-B08E-FF6D-15D3-BF49A1F7EFB2}"/>
              </a:ext>
            </a:extLst>
          </p:cNvPr>
          <p:cNvGraphicFramePr>
            <a:graphicFrameLocks noGrp="1"/>
          </p:cNvGraphicFramePr>
          <p:nvPr/>
        </p:nvGraphicFramePr>
        <p:xfrm>
          <a:off x="10480675" y="2590800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AC183A-B3A5-2EAE-E105-948AD162363F}"/>
              </a:ext>
            </a:extLst>
          </p:cNvPr>
          <p:cNvCxnSpPr/>
          <p:nvPr/>
        </p:nvCxnSpPr>
        <p:spPr>
          <a:xfrm flipH="1">
            <a:off x="1676400" y="1813560"/>
            <a:ext cx="15240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8433E3-6C04-8D37-8FEB-127C5FA36529}"/>
              </a:ext>
            </a:extLst>
          </p:cNvPr>
          <p:cNvCxnSpPr>
            <a:cxnSpLocks/>
          </p:cNvCxnSpPr>
          <p:nvPr/>
        </p:nvCxnSpPr>
        <p:spPr>
          <a:xfrm>
            <a:off x="3200400" y="1813560"/>
            <a:ext cx="160020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E748C7-AF7A-D208-49E3-D146FB7FBD94}"/>
              </a:ext>
            </a:extLst>
          </p:cNvPr>
          <p:cNvCxnSpPr>
            <a:cxnSpLocks/>
          </p:cNvCxnSpPr>
          <p:nvPr/>
        </p:nvCxnSpPr>
        <p:spPr>
          <a:xfrm flipH="1">
            <a:off x="8394700" y="1820931"/>
            <a:ext cx="63500" cy="75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5977DD-75A2-0B9E-C331-7DD38E315DDB}"/>
              </a:ext>
            </a:extLst>
          </p:cNvPr>
          <p:cNvCxnSpPr>
            <a:cxnSpLocks/>
          </p:cNvCxnSpPr>
          <p:nvPr/>
        </p:nvCxnSpPr>
        <p:spPr>
          <a:xfrm>
            <a:off x="9067800" y="1813560"/>
            <a:ext cx="1828800" cy="62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AA100F88-A883-2178-28E7-D12FB504B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165470"/>
              </p:ext>
            </p:extLst>
          </p:nvPr>
        </p:nvGraphicFramePr>
        <p:xfrm>
          <a:off x="1397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934B57FA-5BE4-FE01-D8A2-0D899DD36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01428"/>
              </p:ext>
            </p:extLst>
          </p:nvPr>
        </p:nvGraphicFramePr>
        <p:xfrm>
          <a:off x="182880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0" name="Table 8">
            <a:extLst>
              <a:ext uri="{FF2B5EF4-FFF2-40B4-BE49-F238E27FC236}">
                <a16:creationId xmlns:a16="http://schemas.microsoft.com/office/drawing/2014/main" id="{2389AFC5-06AD-7B59-DA59-226BADFCE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61591"/>
              </p:ext>
            </p:extLst>
          </p:nvPr>
        </p:nvGraphicFramePr>
        <p:xfrm>
          <a:off x="3489325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1" name="Table 8">
            <a:extLst>
              <a:ext uri="{FF2B5EF4-FFF2-40B4-BE49-F238E27FC236}">
                <a16:creationId xmlns:a16="http://schemas.microsoft.com/office/drawing/2014/main" id="{38E2466C-B7E2-B199-3874-D7C1A3330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11010"/>
              </p:ext>
            </p:extLst>
          </p:nvPr>
        </p:nvGraphicFramePr>
        <p:xfrm>
          <a:off x="5149850" y="353872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8792B1E5-E2A5-A3F2-0B67-4A538B2B2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601"/>
              </p:ext>
            </p:extLst>
          </p:nvPr>
        </p:nvGraphicFramePr>
        <p:xfrm>
          <a:off x="6838950" y="3534918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graphicFrame>
        <p:nvGraphicFramePr>
          <p:cNvPr id="25" name="Table 8">
            <a:extLst>
              <a:ext uri="{FF2B5EF4-FFF2-40B4-BE49-F238E27FC236}">
                <a16:creationId xmlns:a16="http://schemas.microsoft.com/office/drawing/2014/main" id="{5E0F32FE-A23A-2FDD-BBF8-560959621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30750"/>
              </p:ext>
            </p:extLst>
          </p:nvPr>
        </p:nvGraphicFramePr>
        <p:xfrm>
          <a:off x="8528050" y="3540252"/>
          <a:ext cx="1536700" cy="518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414477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76621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87910-A55B-226F-90CF-05D9BA5D5CC7}"/>
              </a:ext>
            </a:extLst>
          </p:cNvPr>
          <p:cNvCxnSpPr>
            <a:endCxn id="14" idx="0"/>
          </p:cNvCxnSpPr>
          <p:nvPr/>
        </p:nvCxnSpPr>
        <p:spPr>
          <a:xfrm flipH="1">
            <a:off x="908050" y="310896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A1019B-F0C9-3341-B0AD-A778ECDAFC0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638300" y="308533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836822-A166-2524-5110-9124F209E4A8}"/>
              </a:ext>
            </a:extLst>
          </p:cNvPr>
          <p:cNvCxnSpPr/>
          <p:nvPr/>
        </p:nvCxnSpPr>
        <p:spPr>
          <a:xfrm flipH="1">
            <a:off x="4184650" y="3105275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A17AAB-7618-7FD1-C1F6-320F54A6CA86}"/>
              </a:ext>
            </a:extLst>
          </p:cNvPr>
          <p:cNvCxnSpPr>
            <a:cxnSpLocks/>
          </p:cNvCxnSpPr>
          <p:nvPr/>
        </p:nvCxnSpPr>
        <p:spPr>
          <a:xfrm>
            <a:off x="4914900" y="3081653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60EC71-63FE-C912-622F-EB12EACAC5D0}"/>
              </a:ext>
            </a:extLst>
          </p:cNvPr>
          <p:cNvCxnSpPr/>
          <p:nvPr/>
        </p:nvCxnSpPr>
        <p:spPr>
          <a:xfrm flipH="1">
            <a:off x="7616825" y="3088190"/>
            <a:ext cx="768350" cy="42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710FE8-E57D-163E-395D-BC8EB27196EB}"/>
              </a:ext>
            </a:extLst>
          </p:cNvPr>
          <p:cNvCxnSpPr>
            <a:cxnSpLocks/>
          </p:cNvCxnSpPr>
          <p:nvPr/>
        </p:nvCxnSpPr>
        <p:spPr>
          <a:xfrm>
            <a:off x="8347075" y="3064568"/>
            <a:ext cx="958850" cy="449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66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6589</TotalTime>
  <Words>5011</Words>
  <Application>Microsoft Office PowerPoint</Application>
  <PresentationFormat>Widescreen</PresentationFormat>
  <Paragraphs>1745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62</cp:revision>
  <dcterms:created xsi:type="dcterms:W3CDTF">2022-08-21T16:55:59Z</dcterms:created>
  <dcterms:modified xsi:type="dcterms:W3CDTF">2024-04-15T19:20:48Z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