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51" r:id="rId3"/>
    <p:sldId id="363" r:id="rId4"/>
    <p:sldId id="360" r:id="rId5"/>
    <p:sldId id="362" r:id="rId6"/>
    <p:sldId id="352" r:id="rId7"/>
    <p:sldId id="359" r:id="rId8"/>
    <p:sldId id="357" r:id="rId9"/>
    <p:sldId id="353" r:id="rId10"/>
    <p:sldId id="354" r:id="rId11"/>
    <p:sldId id="355" r:id="rId12"/>
    <p:sldId id="356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6517" autoAdjust="0"/>
  </p:normalViewPr>
  <p:slideViewPr>
    <p:cSldViewPr>
      <p:cViewPr varScale="1">
        <p:scale>
          <a:sx n="156" d="100"/>
          <a:sy n="156" d="100"/>
        </p:scale>
        <p:origin x="80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21:38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0 114,'37'-2,"1"-2,44-9,20-4,37 11,-62 4,-55 0,-1-1,0-1,22-7,-18 4,43-5,100 8,-116 6,92-10,-93 3,-1 3,53 3,51-1,-95-7,28 0,431 7,-273 21,-80-4,275-11,-260-7,-152 1,-16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37:44.0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31,'1149'0,"-1111"-2,57-10,8-1,290 10,-215 5,-49 5,5 0,-123-7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37:47.0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9,'0'0,"1"-1,-1 1,0-1,1 1,-1 0,1-1,-1 1,0 0,1-1,-1 1,1 0,-1 0,1 0,-1-1,1 1,-1 0,1 0,0 0,-1 0,1 0,-1 0,1 0,0 0,2-1,26-1,0 1,0 2,1 0,55 11,-39-5,134 22,180 17,-61-46,-126-3,-74 4,109-2,-94-14,-1 1,-48 8,41-1,-84 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1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58,'1'-1,"-1"0,0 0,1 0,-1 0,1 1,-1-1,1 0,-1 0,1 1,-1-1,1 0,0 0,-1 1,1-1,0 1,0-1,0 1,-1-1,1 1,0-1,0 1,0 0,1-1,25-7,-22 7,36-9,2 1,-1 3,1 2,48 0,53 5,-131-1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3.5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1,'365'0,"-347"0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5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0,'348'0,"-333"0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9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1,'415'0,"-388"1,29 5,27 2,-15-8,-55-1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15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1,'492'0,"-467"0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More Java Constructs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8A240-EF4A-2215-F5FB-336BB992534C}"/>
              </a:ext>
            </a:extLst>
          </p:cNvPr>
          <p:cNvSpPr txBox="1"/>
          <p:nvPr/>
        </p:nvSpPr>
        <p:spPr>
          <a:xfrm>
            <a:off x="304800" y="5499246"/>
            <a:ext cx="9164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would be nice if we could allow our Linked List to hold </a:t>
            </a:r>
            <a:r>
              <a:rPr lang="en-US" sz="2000" b="1" dirty="0"/>
              <a:t>any type of data </a:t>
            </a:r>
            <a:r>
              <a:rPr lang="en-US" sz="2000" dirty="0"/>
              <a:t>without needing to modify the source code of our classes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E5D95-420C-0885-64F1-E7AC74A2069A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this.value</a:t>
            </a:r>
            <a:r>
              <a:rPr lang="en-US" dirty="0">
                <a:latin typeface="Consolas" panose="020B0609020204030204" pitchFamily="49" charset="0"/>
              </a:rPr>
              <a:t>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11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F8956-0B34-87DB-424D-DB27035DE20D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8A240-EF4A-2215-F5FB-336BB992534C}"/>
              </a:ext>
            </a:extLst>
          </p:cNvPr>
          <p:cNvSpPr txBox="1"/>
          <p:nvPr/>
        </p:nvSpPr>
        <p:spPr>
          <a:xfrm>
            <a:off x="304800" y="5396866"/>
            <a:ext cx="916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would be nice if we could allow our Linked List to hold </a:t>
            </a:r>
            <a:r>
              <a:rPr lang="en-US" sz="2000" b="1" dirty="0"/>
              <a:t>any type of data </a:t>
            </a:r>
            <a:r>
              <a:rPr lang="en-US" sz="2000" dirty="0"/>
              <a:t>without needing to modify the source code of our classes</a:t>
            </a:r>
            <a:r>
              <a:rPr lang="en-US" sz="2000" dirty="0">
                <a:sym typeface="Wingdings" panose="05000000000000000000" pitchFamily="2" charset="2"/>
              </a:rPr>
              <a:t> We can achieve this using </a:t>
            </a:r>
            <a:r>
              <a:rPr lang="en-US" sz="2000" b="1" dirty="0">
                <a:sym typeface="Wingdings" panose="05000000000000000000" pitchFamily="2" charset="2"/>
              </a:rPr>
              <a:t>Java generics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205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F3E91B-D015-F26B-8412-95957B83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4" y="449324"/>
            <a:ext cx="4685947" cy="6200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EEAFB0-DDE4-F98B-D778-B3970F10C5CA}"/>
              </a:ext>
            </a:extLst>
          </p:cNvPr>
          <p:cNvSpPr txBox="1"/>
          <p:nvPr/>
        </p:nvSpPr>
        <p:spPr>
          <a:xfrm>
            <a:off x="6248400" y="2040652"/>
            <a:ext cx="54232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</a:t>
            </a:r>
            <a:r>
              <a:rPr lang="en-US" sz="2800" dirty="0"/>
              <a:t>is used to indicate that this Node class will hold a </a:t>
            </a:r>
            <a:r>
              <a:rPr lang="en-US" sz="2800" b="1" dirty="0"/>
              <a:t>Generic object</a:t>
            </a:r>
            <a:r>
              <a:rPr lang="en-US" sz="2800" dirty="0"/>
              <a:t>. It can be </a:t>
            </a:r>
            <a:r>
              <a:rPr lang="en-US" sz="2800" i="1" dirty="0"/>
              <a:t>any</a:t>
            </a:r>
            <a:r>
              <a:rPr lang="en-US" sz="2800" dirty="0"/>
              <a:t> object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DE685-B01A-409D-1A4D-F1F74D558366}"/>
              </a:ext>
            </a:extLst>
          </p:cNvPr>
          <p:cNvSpPr txBox="1"/>
          <p:nvPr/>
        </p:nvSpPr>
        <p:spPr>
          <a:xfrm>
            <a:off x="5029200" y="228600"/>
            <a:ext cx="7510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</a:t>
            </a:r>
            <a:r>
              <a:rPr lang="en-US" b="1" dirty="0"/>
              <a:t>embed</a:t>
            </a:r>
            <a:r>
              <a:rPr lang="en-US" dirty="0"/>
              <a:t> a class within another class (although I don’t recommend doing this unless the class is very small and/or the classes are strongly related to each other)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7A91C9-9327-1E40-EC69-23040234CC5C}"/>
                  </a:ext>
                </a:extLst>
              </p14:cNvPr>
              <p14:cNvContentPartPr/>
              <p14:nvPr/>
            </p14:nvContentPartPr>
            <p14:xfrm>
              <a:off x="1742040" y="1081000"/>
              <a:ext cx="803160" cy="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7A91C9-9327-1E40-EC69-23040234CC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8040" y="973360"/>
                <a:ext cx="910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8E9B4D-08A0-118A-4DC3-5326A733C17E}"/>
                  </a:ext>
                </a:extLst>
              </p14:cNvPr>
              <p14:cNvContentPartPr/>
              <p14:nvPr/>
            </p14:nvContentPartPr>
            <p14:xfrm>
              <a:off x="878760" y="1459720"/>
              <a:ext cx="721080" cy="34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8E9B4D-08A0-118A-4DC3-5326A733C1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760" y="1351720"/>
                <a:ext cx="828720" cy="25056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4A7725-11E6-C145-ABBC-6AEF8AB5577C}"/>
              </a:ext>
            </a:extLst>
          </p:cNvPr>
          <p:cNvCxnSpPr>
            <a:cxnSpLocks/>
          </p:cNvCxnSpPr>
          <p:nvPr/>
        </p:nvCxnSpPr>
        <p:spPr>
          <a:xfrm flipH="1">
            <a:off x="1676400" y="1459720"/>
            <a:ext cx="1143000" cy="3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EFB813-5657-B925-F63A-994AC6C783C1}"/>
              </a:ext>
            </a:extLst>
          </p:cNvPr>
          <p:cNvSpPr txBox="1"/>
          <p:nvPr/>
        </p:nvSpPr>
        <p:spPr>
          <a:xfrm>
            <a:off x="2897867" y="1219200"/>
            <a:ext cx="209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can be </a:t>
            </a:r>
            <a:r>
              <a:rPr lang="en-US" i="1" dirty="0"/>
              <a:t>any object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673DFF-9A7A-E6A4-6CC6-CE2DD4FF754A}"/>
              </a:ext>
            </a:extLst>
          </p:cNvPr>
          <p:cNvSpPr txBox="1"/>
          <p:nvPr/>
        </p:nvSpPr>
        <p:spPr>
          <a:xfrm>
            <a:off x="2790467" y="2013466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create a Node object, we will give it some data 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2C9B97-DE2E-ACC0-9494-CFF442ECB409}"/>
              </a:ext>
            </a:extLst>
          </p:cNvPr>
          <p:cNvSpPr txBox="1"/>
          <p:nvPr/>
        </p:nvSpPr>
        <p:spPr>
          <a:xfrm>
            <a:off x="2939240" y="29441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getData</a:t>
            </a:r>
            <a:r>
              <a:rPr lang="en-US" dirty="0"/>
              <a:t>() will now return some generic object 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1650E-7D67-556B-F375-BBA0A7E6782A}"/>
              </a:ext>
            </a:extLst>
          </p:cNvPr>
          <p:cNvSpPr txBox="1"/>
          <p:nvPr/>
        </p:nvSpPr>
        <p:spPr>
          <a:xfrm>
            <a:off x="2901227" y="503183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Linked List class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860907-2B7C-E7A4-9976-706166E3324B}"/>
                  </a:ext>
                </a:extLst>
              </p14:cNvPr>
              <p14:cNvContentPartPr/>
              <p14:nvPr/>
            </p14:nvContentPartPr>
            <p14:xfrm>
              <a:off x="1269720" y="1858600"/>
              <a:ext cx="168120" cy="21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860907-2B7C-E7A4-9976-706166E332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5720" y="1750600"/>
                <a:ext cx="2757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07783D-8FE3-CB5D-1591-2D950D55CCCC}"/>
                  </a:ext>
                </a:extLst>
              </p14:cNvPr>
              <p14:cNvContentPartPr/>
              <p14:nvPr/>
            </p14:nvContentPartPr>
            <p14:xfrm>
              <a:off x="1894680" y="2179000"/>
              <a:ext cx="13788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07783D-8FE3-CB5D-1591-2D950D55CC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0680" y="2071360"/>
                <a:ext cx="24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E6A645D-6858-FBE5-2BEA-3D002B29F281}"/>
                  </a:ext>
                </a:extLst>
              </p14:cNvPr>
              <p14:cNvContentPartPr/>
              <p14:nvPr/>
            </p14:nvContentPartPr>
            <p14:xfrm>
              <a:off x="1472760" y="3088360"/>
              <a:ext cx="1310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E6A645D-6858-FBE5-2BEA-3D002B29F2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18760" y="2980360"/>
                <a:ext cx="238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2AB7C5-EDCE-E0F5-42E3-A745D37338B3}"/>
                  </a:ext>
                </a:extLst>
              </p14:cNvPr>
              <p14:cNvContentPartPr/>
              <p14:nvPr/>
            </p14:nvContentPartPr>
            <p14:xfrm>
              <a:off x="1158120" y="6537520"/>
              <a:ext cx="238680" cy="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2AB7C5-EDCE-E0F5-42E3-A745D37338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4120" y="6429880"/>
                <a:ext cx="3463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FF0B782-482D-EB9F-EC44-76217A9D9DCE}"/>
                  </a:ext>
                </a:extLst>
              </p14:cNvPr>
              <p14:cNvContentPartPr/>
              <p14:nvPr/>
            </p14:nvContentPartPr>
            <p14:xfrm>
              <a:off x="2250000" y="6547600"/>
              <a:ext cx="1864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FF0B782-482D-EB9F-EC44-76217A9D9D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6360" y="6439960"/>
                <a:ext cx="2941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BAE4144-0012-585D-C220-FF9E44DAD9AB}"/>
              </a:ext>
            </a:extLst>
          </p:cNvPr>
          <p:cNvSpPr txBox="1"/>
          <p:nvPr/>
        </p:nvSpPr>
        <p:spPr>
          <a:xfrm>
            <a:off x="6514375" y="4228593"/>
            <a:ext cx="522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very helpful for cases when we might not know what data type we will be working with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B4EF6-0EF8-8A1E-7B8F-1295F2610724}"/>
              </a:ext>
            </a:extLst>
          </p:cNvPr>
          <p:cNvSpPr txBox="1"/>
          <p:nvPr/>
        </p:nvSpPr>
        <p:spPr>
          <a:xfrm>
            <a:off x="6514375" y="586740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 is also a value used to indicate a generic object</a:t>
            </a:r>
          </a:p>
        </p:txBody>
      </p:sp>
    </p:spTree>
    <p:extLst>
      <p:ext uri="{BB962C8B-B14F-4D97-AF65-F5344CB8AC3E}">
        <p14:creationId xmlns:p14="http://schemas.microsoft.com/office/powerpoint/2010/main" val="181148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152400" y="685800"/>
            <a:ext cx="7543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Lab 13- Course evaluation (easy)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Program 5 due </a:t>
            </a:r>
            <a:r>
              <a:rPr lang="en-US" sz="2800" b="1" dirty="0"/>
              <a:t>Sunday (5/5)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lecture on Wednesday (Program 5 help session)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Take some time this week to double check your grades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Exam</a:t>
            </a:r>
          </a:p>
          <a:p>
            <a:pPr lvl="1"/>
            <a:r>
              <a:rPr lang="en-US" sz="2800" b="1" dirty="0"/>
              <a:t>	Wednesday May 8</a:t>
            </a:r>
            <a:r>
              <a:rPr lang="en-US" sz="2800" b="1" baseline="30000" dirty="0"/>
              <a:t>th</a:t>
            </a:r>
            <a:endParaRPr lang="en-US" sz="2800" b="1" dirty="0"/>
          </a:p>
          <a:p>
            <a:pPr lvl="1"/>
            <a:r>
              <a:rPr lang="en-US" sz="2800" b="1" dirty="0"/>
              <a:t>	2:00 PM – 3:50 PM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96EE1-93E5-1709-8161-6B66A0BBB7EE}"/>
              </a:ext>
            </a:extLst>
          </p:cNvPr>
          <p:cNvSpPr txBox="1"/>
          <p:nvPr/>
        </p:nvSpPr>
        <p:spPr>
          <a:xfrm>
            <a:off x="8001000" y="7620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Rubber Duck Extra credit screenshot due by Friday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D60E0BD-2A43-D3FC-2451-ACC21190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214" y="2286000"/>
            <a:ext cx="2098371" cy="20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6854FC-7734-EF17-3EF2-E5DC99D8091A}"/>
              </a:ext>
            </a:extLst>
          </p:cNvPr>
          <p:cNvSpPr txBox="1"/>
          <p:nvPr/>
        </p:nvSpPr>
        <p:spPr>
          <a:xfrm>
            <a:off x="7380109" y="5061550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Fill out the course evaluation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5122" name="Picture 2" descr="Collections in Java - GeeksforGeeks">
            <a:extLst>
              <a:ext uri="{FF2B5EF4-FFF2-40B4-BE49-F238E27FC236}">
                <a16:creationId xmlns:a16="http://schemas.microsoft.com/office/drawing/2014/main" id="{B52047D6-5B43-008D-5812-BD0A6076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1134139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4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033B5-85B2-C080-F370-A605D5AAC16F}"/>
              </a:ext>
            </a:extLst>
          </p:cNvPr>
          <p:cNvSpPr txBox="1"/>
          <p:nvPr/>
        </p:nvSpPr>
        <p:spPr>
          <a:xfrm>
            <a:off x="228600" y="228600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Instead of writing many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if/else </a:t>
            </a:r>
            <a:r>
              <a:rPr lang="en-US" sz="1800" dirty="0"/>
              <a:t>statements, you can use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/>
              <a:t>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15594-2DB2-5D94-B598-B49C97B5F642}"/>
              </a:ext>
            </a:extLst>
          </p:cNvPr>
          <p:cNvSpPr txBox="1"/>
          <p:nvPr/>
        </p:nvSpPr>
        <p:spPr>
          <a:xfrm>
            <a:off x="233680" y="914400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 selects one of many code blocks to be executed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9FCD9-0BA3-C3B6-32EF-2C193755222E}"/>
              </a:ext>
            </a:extLst>
          </p:cNvPr>
          <p:cNvSpPr txBox="1"/>
          <p:nvPr/>
        </p:nvSpPr>
        <p:spPr>
          <a:xfrm>
            <a:off x="589280" y="1661386"/>
            <a:ext cx="759053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default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“???"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0210E-D318-4AA4-297B-35F008F63B7C}"/>
              </a:ext>
            </a:extLst>
          </p:cNvPr>
          <p:cNvSpPr txBox="1"/>
          <p:nvPr/>
        </p:nvSpPr>
        <p:spPr>
          <a:xfrm>
            <a:off x="304800" y="57289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can be efficient when working with many possible conditions. They serve the same purpose as if statements, but are </a:t>
            </a:r>
            <a:r>
              <a:rPr lang="en-US" i="1" dirty="0"/>
              <a:t>slightly</a:t>
            </a:r>
            <a:r>
              <a:rPr lang="en-US" dirty="0"/>
              <a:t>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77899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4E0E-A4C0-1530-58F6-38C57FCCDDED}"/>
              </a:ext>
            </a:extLst>
          </p:cNvPr>
          <p:cNvSpPr txBox="1"/>
          <p:nvPr/>
        </p:nvSpPr>
        <p:spPr>
          <a:xfrm>
            <a:off x="152400" y="22860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9AF2C-E656-EFBD-CDFD-99217F2D6A5A}"/>
              </a:ext>
            </a:extLst>
          </p:cNvPr>
          <p:cNvSpPr txBox="1"/>
          <p:nvPr/>
        </p:nvSpPr>
        <p:spPr>
          <a:xfrm>
            <a:off x="914400" y="1066800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6CB47-D12A-E566-9AE6-92081DA43F76}"/>
              </a:ext>
            </a:extLst>
          </p:cNvPr>
          <p:cNvSpPr txBox="1"/>
          <p:nvPr/>
        </p:nvSpPr>
        <p:spPr>
          <a:xfrm>
            <a:off x="162560" y="6080485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https://docs.oracle.com/javase/8/docs/api/java/util/Arrays.html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4E0E-A4C0-1530-58F6-38C57FCCDDED}"/>
              </a:ext>
            </a:extLst>
          </p:cNvPr>
          <p:cNvSpPr txBox="1"/>
          <p:nvPr/>
        </p:nvSpPr>
        <p:spPr>
          <a:xfrm>
            <a:off x="152400" y="22860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9AF2C-E656-EFBD-CDFD-99217F2D6A5A}"/>
              </a:ext>
            </a:extLst>
          </p:cNvPr>
          <p:cNvSpPr txBox="1"/>
          <p:nvPr/>
        </p:nvSpPr>
        <p:spPr>
          <a:xfrm>
            <a:off x="914400" y="1066800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6CB47-D12A-E566-9AE6-92081DA43F76}"/>
              </a:ext>
            </a:extLst>
          </p:cNvPr>
          <p:cNvSpPr txBox="1"/>
          <p:nvPr/>
        </p:nvSpPr>
        <p:spPr>
          <a:xfrm>
            <a:off x="162560" y="6080485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https://docs.oracle.com/javase/8/docs/api/java/util/Arrays.html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DEE69C-0FF4-6311-4050-DEA330348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33285"/>
            <a:ext cx="10820400" cy="20262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40ADC2-711C-0CB4-AF48-88E0DFF353D4}"/>
                  </a:ext>
                </a:extLst>
              </p14:cNvPr>
              <p14:cNvContentPartPr/>
              <p14:nvPr/>
            </p14:nvContentPartPr>
            <p14:xfrm>
              <a:off x="3083400" y="3032200"/>
              <a:ext cx="1127520" cy="41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40ADC2-711C-0CB4-AF48-88E0DFF353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9400" y="2924560"/>
                <a:ext cx="123516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63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4E0E-A4C0-1530-58F6-38C57FCCDDED}"/>
              </a:ext>
            </a:extLst>
          </p:cNvPr>
          <p:cNvSpPr txBox="1"/>
          <p:nvPr/>
        </p:nvSpPr>
        <p:spPr>
          <a:xfrm>
            <a:off x="152400" y="22860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9AF2C-E656-EFBD-CDFD-99217F2D6A5A}"/>
              </a:ext>
            </a:extLst>
          </p:cNvPr>
          <p:cNvSpPr txBox="1"/>
          <p:nvPr/>
        </p:nvSpPr>
        <p:spPr>
          <a:xfrm>
            <a:off x="914400" y="1066800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DEE69C-0FF4-6311-4050-DEA33034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14629"/>
            <a:ext cx="10820400" cy="2026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5ED2B3-E247-6EA5-E049-5E1EDF7BA459}"/>
              </a:ext>
            </a:extLst>
          </p:cNvPr>
          <p:cNvSpPr txBox="1"/>
          <p:nvPr/>
        </p:nvSpPr>
        <p:spPr>
          <a:xfrm>
            <a:off x="424843" y="3652426"/>
            <a:ext cx="937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.sort() </a:t>
            </a:r>
            <a:r>
              <a:rPr lang="en-US" dirty="0"/>
              <a:t>function uses a hybrid of merge sort and insertion sort, called </a:t>
            </a:r>
            <a:r>
              <a:rPr lang="en-US" b="1" dirty="0" err="1"/>
              <a:t>Timsort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D5486-8D0D-32DA-D1C1-20CEADA04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0" y="4084100"/>
            <a:ext cx="6778571" cy="24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5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659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F8956-0B34-87DB-424D-DB27035DE20D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this.value</a:t>
            </a:r>
            <a:r>
              <a:rPr lang="en-US" dirty="0">
                <a:latin typeface="Consolas" panose="020B0609020204030204" pitchFamily="49" charset="0"/>
              </a:rPr>
              <a:t>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91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7605</TotalTime>
  <Words>982</Words>
  <Application>Microsoft Office PowerPoint</Application>
  <PresentationFormat>Widescreen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78</cp:revision>
  <dcterms:created xsi:type="dcterms:W3CDTF">2022-08-21T16:55:59Z</dcterms:created>
  <dcterms:modified xsi:type="dcterms:W3CDTF">2024-04-29T19:51:50Z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