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2697" autoAdjust="0"/>
  </p:normalViewPr>
  <p:slideViewPr>
    <p:cSldViewPr>
      <p:cViewPr varScale="1">
        <p:scale>
          <a:sx n="106" d="100"/>
          <a:sy n="106" d="100"/>
        </p:scale>
        <p:origin x="73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29200" y="2727235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Java Review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FC0135-ADE4-C4FB-1D4D-6F8A39AF5D8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588675"/>
          <a:ext cx="2616200" cy="237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BA160-64B5-3E1B-587C-3084086051B6}"/>
              </a:ext>
            </a:extLst>
          </p:cNvPr>
          <p:cNvCxnSpPr>
            <a:cxnSpLocks/>
          </p:cNvCxnSpPr>
          <p:nvPr/>
        </p:nvCxnSpPr>
        <p:spPr>
          <a:xfrm flipH="1">
            <a:off x="3276600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653DD2-E152-F375-8E52-F95F86D6AA9C}"/>
              </a:ext>
            </a:extLst>
          </p:cNvPr>
          <p:cNvSpPr txBox="1"/>
          <p:nvPr/>
        </p:nvSpPr>
        <p:spPr>
          <a:xfrm>
            <a:off x="3810000" y="32170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shoppingCart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17F43-7859-C287-7CF6-1AFF982E9062}"/>
              </a:ext>
            </a:extLst>
          </p:cNvPr>
          <p:cNvSpPr/>
          <p:nvPr/>
        </p:nvSpPr>
        <p:spPr>
          <a:xfrm>
            <a:off x="1270000" y="36576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5E0B3E-73E6-2662-7445-5D242AEF810C}"/>
              </a:ext>
            </a:extLst>
          </p:cNvPr>
          <p:cNvSpPr/>
          <p:nvPr/>
        </p:nvSpPr>
        <p:spPr>
          <a:xfrm>
            <a:off x="1289050" y="4435089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8DD30-AD62-20C4-EB79-D31769268809}"/>
              </a:ext>
            </a:extLst>
          </p:cNvPr>
          <p:cNvSpPr/>
          <p:nvPr/>
        </p:nvSpPr>
        <p:spPr>
          <a:xfrm>
            <a:off x="1270000" y="521257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913577-FDD7-6E8B-FE11-B86647D7C3C9}"/>
              </a:ext>
            </a:extLst>
          </p:cNvPr>
          <p:cNvSpPr/>
          <p:nvPr/>
        </p:nvSpPr>
        <p:spPr>
          <a:xfrm>
            <a:off x="4495800" y="4879486"/>
            <a:ext cx="9906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DBC3D8-6CFA-5F3D-C444-021B5828BC4E}"/>
              </a:ext>
            </a:extLst>
          </p:cNvPr>
          <p:cNvCxnSpPr>
            <a:cxnSpLocks/>
          </p:cNvCxnSpPr>
          <p:nvPr/>
        </p:nvCxnSpPr>
        <p:spPr>
          <a:xfrm>
            <a:off x="4611514" y="4552117"/>
            <a:ext cx="96843" cy="359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D1B7EB-5715-C19B-8EC7-8001774B2211}"/>
              </a:ext>
            </a:extLst>
          </p:cNvPr>
          <p:cNvSpPr txBox="1"/>
          <p:nvPr/>
        </p:nvSpPr>
        <p:spPr>
          <a:xfrm>
            <a:off x="4127750" y="42575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B21EC6-9E18-5D34-6325-93A1DC211B15}"/>
              </a:ext>
            </a:extLst>
          </p:cNvPr>
          <p:cNvGraphicFramePr>
            <a:graphicFrameLocks noGrp="1"/>
          </p:cNvGraphicFramePr>
          <p:nvPr/>
        </p:nvGraphicFramePr>
        <p:xfrm>
          <a:off x="7197895" y="3222415"/>
          <a:ext cx="2616200" cy="31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2352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5F4F84-CD7D-E9BF-B84F-360286AA2DD3}"/>
              </a:ext>
            </a:extLst>
          </p:cNvPr>
          <p:cNvCxnSpPr>
            <a:cxnSpLocks/>
          </p:cNvCxnSpPr>
          <p:nvPr/>
        </p:nvCxnSpPr>
        <p:spPr>
          <a:xfrm flipH="1">
            <a:off x="9904108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F98FF0-983D-E3E5-75CA-DE5280FA2E87}"/>
              </a:ext>
            </a:extLst>
          </p:cNvPr>
          <p:cNvSpPr txBox="1"/>
          <p:nvPr/>
        </p:nvSpPr>
        <p:spPr>
          <a:xfrm>
            <a:off x="10437508" y="321708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D1BAF1-0099-8D55-DB21-F56D3CE31800}"/>
              </a:ext>
            </a:extLst>
          </p:cNvPr>
          <p:cNvSpPr/>
          <p:nvPr/>
        </p:nvSpPr>
        <p:spPr>
          <a:xfrm>
            <a:off x="8027210" y="330889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1B469B-702E-AE79-4FAE-D3281A7E9F90}"/>
              </a:ext>
            </a:extLst>
          </p:cNvPr>
          <p:cNvSpPr/>
          <p:nvPr/>
        </p:nvSpPr>
        <p:spPr>
          <a:xfrm>
            <a:off x="8046260" y="4086387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B67401-BCCA-CFF0-96F4-CF8EE20CDAE9}"/>
              </a:ext>
            </a:extLst>
          </p:cNvPr>
          <p:cNvSpPr/>
          <p:nvPr/>
        </p:nvSpPr>
        <p:spPr>
          <a:xfrm>
            <a:off x="8027210" y="4863876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15076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FC0135-ADE4-C4FB-1D4D-6F8A39AF5D8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588675"/>
          <a:ext cx="2616200" cy="237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BA160-64B5-3E1B-587C-3084086051B6}"/>
              </a:ext>
            </a:extLst>
          </p:cNvPr>
          <p:cNvCxnSpPr>
            <a:cxnSpLocks/>
          </p:cNvCxnSpPr>
          <p:nvPr/>
        </p:nvCxnSpPr>
        <p:spPr>
          <a:xfrm flipH="1">
            <a:off x="3276600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653DD2-E152-F375-8E52-F95F86D6AA9C}"/>
              </a:ext>
            </a:extLst>
          </p:cNvPr>
          <p:cNvSpPr txBox="1"/>
          <p:nvPr/>
        </p:nvSpPr>
        <p:spPr>
          <a:xfrm>
            <a:off x="3810000" y="32170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shoppingCart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17F43-7859-C287-7CF6-1AFF982E9062}"/>
              </a:ext>
            </a:extLst>
          </p:cNvPr>
          <p:cNvSpPr/>
          <p:nvPr/>
        </p:nvSpPr>
        <p:spPr>
          <a:xfrm>
            <a:off x="1270000" y="36576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5E0B3E-73E6-2662-7445-5D242AEF810C}"/>
              </a:ext>
            </a:extLst>
          </p:cNvPr>
          <p:cNvSpPr/>
          <p:nvPr/>
        </p:nvSpPr>
        <p:spPr>
          <a:xfrm>
            <a:off x="1289050" y="4435089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8DD30-AD62-20C4-EB79-D31769268809}"/>
              </a:ext>
            </a:extLst>
          </p:cNvPr>
          <p:cNvSpPr/>
          <p:nvPr/>
        </p:nvSpPr>
        <p:spPr>
          <a:xfrm>
            <a:off x="1270000" y="521257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B21EC6-9E18-5D34-6325-93A1DC211B15}"/>
              </a:ext>
            </a:extLst>
          </p:cNvPr>
          <p:cNvGraphicFramePr>
            <a:graphicFrameLocks noGrp="1"/>
          </p:cNvGraphicFramePr>
          <p:nvPr/>
        </p:nvGraphicFramePr>
        <p:xfrm>
          <a:off x="7197895" y="3222415"/>
          <a:ext cx="2616200" cy="31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2352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5F4F84-CD7D-E9BF-B84F-360286AA2DD3}"/>
              </a:ext>
            </a:extLst>
          </p:cNvPr>
          <p:cNvCxnSpPr>
            <a:cxnSpLocks/>
          </p:cNvCxnSpPr>
          <p:nvPr/>
        </p:nvCxnSpPr>
        <p:spPr>
          <a:xfrm flipH="1">
            <a:off x="9904108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F98FF0-983D-E3E5-75CA-DE5280FA2E87}"/>
              </a:ext>
            </a:extLst>
          </p:cNvPr>
          <p:cNvSpPr txBox="1"/>
          <p:nvPr/>
        </p:nvSpPr>
        <p:spPr>
          <a:xfrm>
            <a:off x="10437508" y="321708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D1BAF1-0099-8D55-DB21-F56D3CE31800}"/>
              </a:ext>
            </a:extLst>
          </p:cNvPr>
          <p:cNvSpPr/>
          <p:nvPr/>
        </p:nvSpPr>
        <p:spPr>
          <a:xfrm>
            <a:off x="8027210" y="330889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1B469B-702E-AE79-4FAE-D3281A7E9F90}"/>
              </a:ext>
            </a:extLst>
          </p:cNvPr>
          <p:cNvSpPr/>
          <p:nvPr/>
        </p:nvSpPr>
        <p:spPr>
          <a:xfrm>
            <a:off x="8046260" y="4086387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B67401-BCCA-CFF0-96F4-CF8EE20CDAE9}"/>
              </a:ext>
            </a:extLst>
          </p:cNvPr>
          <p:cNvSpPr/>
          <p:nvPr/>
        </p:nvSpPr>
        <p:spPr>
          <a:xfrm>
            <a:off x="8027210" y="4863876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913577-FDD7-6E8B-FE11-B86647D7C3C9}"/>
              </a:ext>
            </a:extLst>
          </p:cNvPr>
          <p:cNvSpPr/>
          <p:nvPr/>
        </p:nvSpPr>
        <p:spPr>
          <a:xfrm>
            <a:off x="8010695" y="5660799"/>
            <a:ext cx="9906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7065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FC0135-ADE4-C4FB-1D4D-6F8A39AF5D8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588675"/>
          <a:ext cx="2616200" cy="237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BA160-64B5-3E1B-587C-3084086051B6}"/>
              </a:ext>
            </a:extLst>
          </p:cNvPr>
          <p:cNvCxnSpPr>
            <a:cxnSpLocks/>
          </p:cNvCxnSpPr>
          <p:nvPr/>
        </p:nvCxnSpPr>
        <p:spPr>
          <a:xfrm>
            <a:off x="5604692" y="3401746"/>
            <a:ext cx="1326503" cy="47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653DD2-E152-F375-8E52-F95F86D6AA9C}"/>
              </a:ext>
            </a:extLst>
          </p:cNvPr>
          <p:cNvSpPr txBox="1"/>
          <p:nvPr/>
        </p:nvSpPr>
        <p:spPr>
          <a:xfrm>
            <a:off x="3810000" y="32170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shoppingCart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17F43-7859-C287-7CF6-1AFF982E9062}"/>
              </a:ext>
            </a:extLst>
          </p:cNvPr>
          <p:cNvSpPr/>
          <p:nvPr/>
        </p:nvSpPr>
        <p:spPr>
          <a:xfrm>
            <a:off x="1270000" y="36576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5E0B3E-73E6-2662-7445-5D242AEF810C}"/>
              </a:ext>
            </a:extLst>
          </p:cNvPr>
          <p:cNvSpPr/>
          <p:nvPr/>
        </p:nvSpPr>
        <p:spPr>
          <a:xfrm>
            <a:off x="1289050" y="4435089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8DD30-AD62-20C4-EB79-D31769268809}"/>
              </a:ext>
            </a:extLst>
          </p:cNvPr>
          <p:cNvSpPr/>
          <p:nvPr/>
        </p:nvSpPr>
        <p:spPr>
          <a:xfrm>
            <a:off x="1270000" y="521257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B21EC6-9E18-5D34-6325-93A1DC211B15}"/>
              </a:ext>
            </a:extLst>
          </p:cNvPr>
          <p:cNvGraphicFramePr>
            <a:graphicFrameLocks noGrp="1"/>
          </p:cNvGraphicFramePr>
          <p:nvPr/>
        </p:nvGraphicFramePr>
        <p:xfrm>
          <a:off x="7197895" y="3222415"/>
          <a:ext cx="2616200" cy="31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2352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5F4F84-CD7D-E9BF-B84F-360286AA2DD3}"/>
              </a:ext>
            </a:extLst>
          </p:cNvPr>
          <p:cNvCxnSpPr>
            <a:cxnSpLocks/>
          </p:cNvCxnSpPr>
          <p:nvPr/>
        </p:nvCxnSpPr>
        <p:spPr>
          <a:xfrm flipH="1">
            <a:off x="9904108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F98FF0-983D-E3E5-75CA-DE5280FA2E87}"/>
              </a:ext>
            </a:extLst>
          </p:cNvPr>
          <p:cNvSpPr txBox="1"/>
          <p:nvPr/>
        </p:nvSpPr>
        <p:spPr>
          <a:xfrm>
            <a:off x="10437508" y="321708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D1BAF1-0099-8D55-DB21-F56D3CE31800}"/>
              </a:ext>
            </a:extLst>
          </p:cNvPr>
          <p:cNvSpPr/>
          <p:nvPr/>
        </p:nvSpPr>
        <p:spPr>
          <a:xfrm>
            <a:off x="8027210" y="330889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1B469B-702E-AE79-4FAE-D3281A7E9F90}"/>
              </a:ext>
            </a:extLst>
          </p:cNvPr>
          <p:cNvSpPr/>
          <p:nvPr/>
        </p:nvSpPr>
        <p:spPr>
          <a:xfrm>
            <a:off x="8046260" y="4086387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B67401-BCCA-CFF0-96F4-CF8EE20CDAE9}"/>
              </a:ext>
            </a:extLst>
          </p:cNvPr>
          <p:cNvSpPr/>
          <p:nvPr/>
        </p:nvSpPr>
        <p:spPr>
          <a:xfrm>
            <a:off x="8027210" y="4863876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913577-FDD7-6E8B-FE11-B86647D7C3C9}"/>
              </a:ext>
            </a:extLst>
          </p:cNvPr>
          <p:cNvSpPr/>
          <p:nvPr/>
        </p:nvSpPr>
        <p:spPr>
          <a:xfrm>
            <a:off x="8010695" y="5660799"/>
            <a:ext cx="9906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08686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175A6-BDFC-8423-E8FA-E30105898B43}"/>
              </a:ext>
            </a:extLst>
          </p:cNvPr>
          <p:cNvSpPr txBox="1"/>
          <p:nvPr/>
        </p:nvSpPr>
        <p:spPr>
          <a:xfrm>
            <a:off x="381000" y="3417683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250003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175A6-BDFC-8423-E8FA-E30105898B43}"/>
              </a:ext>
            </a:extLst>
          </p:cNvPr>
          <p:cNvSpPr txBox="1"/>
          <p:nvPr/>
        </p:nvSpPr>
        <p:spPr>
          <a:xfrm>
            <a:off x="381000" y="3330311"/>
            <a:ext cx="937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time: Number of operations required to complete algorithm</a:t>
            </a:r>
          </a:p>
        </p:txBody>
      </p:sp>
    </p:spTree>
    <p:extLst>
      <p:ext uri="{BB962C8B-B14F-4D97-AF65-F5344CB8AC3E}">
        <p14:creationId xmlns:p14="http://schemas.microsoft.com/office/powerpoint/2010/main" val="140059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175A6-BDFC-8423-E8FA-E30105898B43}"/>
              </a:ext>
            </a:extLst>
          </p:cNvPr>
          <p:cNvSpPr txBox="1"/>
          <p:nvPr/>
        </p:nvSpPr>
        <p:spPr>
          <a:xfrm>
            <a:off x="381000" y="3330311"/>
            <a:ext cx="937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time: Number of operations required to complete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4073B-AC09-279E-7068-5E0E76B65525}"/>
              </a:ext>
            </a:extLst>
          </p:cNvPr>
          <p:cNvSpPr txBox="1"/>
          <p:nvPr/>
        </p:nvSpPr>
        <p:spPr>
          <a:xfrm>
            <a:off x="381000" y="4069088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Big O Notation: Upper bound on asymptotic growth. I.e. Worst case upper bound of a function</a:t>
            </a:r>
          </a:p>
        </p:txBody>
      </p:sp>
    </p:spTree>
    <p:extLst>
      <p:ext uri="{BB962C8B-B14F-4D97-AF65-F5344CB8AC3E}">
        <p14:creationId xmlns:p14="http://schemas.microsoft.com/office/powerpoint/2010/main" val="3906534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175A6-BDFC-8423-E8FA-E30105898B43}"/>
              </a:ext>
            </a:extLst>
          </p:cNvPr>
          <p:cNvSpPr txBox="1"/>
          <p:nvPr/>
        </p:nvSpPr>
        <p:spPr>
          <a:xfrm>
            <a:off x="381000" y="3330311"/>
            <a:ext cx="937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time: Number of operations required to complete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4073B-AC09-279E-7068-5E0E76B65525}"/>
              </a:ext>
            </a:extLst>
          </p:cNvPr>
          <p:cNvSpPr txBox="1"/>
          <p:nvPr/>
        </p:nvSpPr>
        <p:spPr>
          <a:xfrm>
            <a:off x="381000" y="4069088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Big O Notation: Upper bound on asymptotic growth. I.e. Worst case upper bound of a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01104-F011-83EE-8576-16C3006DC39A}"/>
              </a:ext>
            </a:extLst>
          </p:cNvPr>
          <p:cNvSpPr txBox="1"/>
          <p:nvPr/>
        </p:nvSpPr>
        <p:spPr>
          <a:xfrm>
            <a:off x="304800" y="5177197"/>
            <a:ext cx="1143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O Notation measures the number of steps needed to complete an algorithm under the worst-case scenario</a:t>
            </a:r>
          </a:p>
        </p:txBody>
      </p:sp>
    </p:spTree>
    <p:extLst>
      <p:ext uri="{BB962C8B-B14F-4D97-AF65-F5344CB8AC3E}">
        <p14:creationId xmlns:p14="http://schemas.microsoft.com/office/powerpoint/2010/main" val="328138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</p:spTree>
    <p:extLst>
      <p:ext uri="{BB962C8B-B14F-4D97-AF65-F5344CB8AC3E}">
        <p14:creationId xmlns:p14="http://schemas.microsoft.com/office/powerpoint/2010/main" val="3230810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92C5-5B55-4D8C-176D-292D6C2BD051}"/>
              </a:ext>
            </a:extLst>
          </p:cNvPr>
          <p:cNvSpPr txBox="1"/>
          <p:nvPr/>
        </p:nvSpPr>
        <p:spPr>
          <a:xfrm>
            <a:off x="1066800" y="53340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???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55B0A-A055-D2C7-4576-787014E3FE64}"/>
              </a:ext>
            </a:extLst>
          </p:cNvPr>
          <p:cNvSpPr txBox="1"/>
          <p:nvPr/>
        </p:nvSpPr>
        <p:spPr>
          <a:xfrm>
            <a:off x="889503" y="3536246"/>
            <a:ext cx="5822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 scenario, this for loop will need run </a:t>
            </a:r>
            <a:r>
              <a:rPr lang="en-US" sz="2400" b="1" dirty="0"/>
              <a:t>n</a:t>
            </a:r>
            <a:r>
              <a:rPr lang="en-US" dirty="0"/>
              <a:t> times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54AE-1EFF-BA7C-1DAE-1919CCBFB9A6}"/>
              </a:ext>
            </a:extLst>
          </p:cNvPr>
          <p:cNvSpPr txBox="1"/>
          <p:nvPr/>
        </p:nvSpPr>
        <p:spPr>
          <a:xfrm>
            <a:off x="1984415" y="3934738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         Let n = </a:t>
            </a:r>
            <a:r>
              <a:rPr lang="en-US" b="1" dirty="0" err="1">
                <a:solidFill>
                  <a:srgbClr val="FF0000"/>
                </a:solidFill>
              </a:rPr>
              <a:t>array.length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45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92C5-5B55-4D8C-176D-292D6C2BD051}"/>
              </a:ext>
            </a:extLst>
          </p:cNvPr>
          <p:cNvSpPr txBox="1"/>
          <p:nvPr/>
        </p:nvSpPr>
        <p:spPr>
          <a:xfrm>
            <a:off x="1066800" y="5334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7BC5C-1991-C673-6405-8168A3AA4CAE}"/>
              </a:ext>
            </a:extLst>
          </p:cNvPr>
          <p:cNvSpPr txBox="1"/>
          <p:nvPr/>
        </p:nvSpPr>
        <p:spPr>
          <a:xfrm>
            <a:off x="1667457" y="84927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O(???)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5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20C76-5001-E99D-8801-C671B153F250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56629-C6A0-9069-2643-85E5D38A81C3}"/>
              </a:ext>
            </a:extLst>
          </p:cNvPr>
          <p:cNvSpPr txBox="1"/>
          <p:nvPr/>
        </p:nvSpPr>
        <p:spPr>
          <a:xfrm>
            <a:off x="914400" y="1219200"/>
            <a:ext cx="6773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 1 due this Friday @ 11:59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Should have it posted within the next 24 hours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9AE3B-43A1-B35D-72AC-3CEBE62D2FE5}"/>
              </a:ext>
            </a:extLst>
          </p:cNvPr>
          <p:cNvSpPr txBox="1"/>
          <p:nvPr/>
        </p:nvSpPr>
        <p:spPr>
          <a:xfrm>
            <a:off x="533400" y="2276153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Teaching Assistants:</a:t>
            </a:r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003-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Sultan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Yarylgassimov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sultanyaril@gmail.com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Office Hours: Mondays 10am - 12pm Barnard Hall 259</a:t>
            </a: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004-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Muzhou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 (Peter) Chen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muzhouchen@outlook.com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Office Hours: Thursdays 9am - 11am Barnard Hall 259</a:t>
            </a: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005-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Sultan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Yarylgassimov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sultanyaril@gmail.com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Office Hours: Mondays 10am - 12pm Barnard Hall 259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9380B4-05C0-2DFC-D4D6-31D6D3DAF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198" y="2362200"/>
            <a:ext cx="4178111" cy="3571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898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92C5-5B55-4D8C-176D-292D6C2BD051}"/>
              </a:ext>
            </a:extLst>
          </p:cNvPr>
          <p:cNvSpPr txBox="1"/>
          <p:nvPr/>
        </p:nvSpPr>
        <p:spPr>
          <a:xfrm>
            <a:off x="1066800" y="5334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7BC5C-1991-C673-6405-8168A3AA4CAE}"/>
              </a:ext>
            </a:extLst>
          </p:cNvPr>
          <p:cNvSpPr txBox="1"/>
          <p:nvPr/>
        </p:nvSpPr>
        <p:spPr>
          <a:xfrm>
            <a:off x="1667457" y="84927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O(???)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CC78E-5E5A-C8C5-92C8-52988C7DF0E8}"/>
              </a:ext>
            </a:extLst>
          </p:cNvPr>
          <p:cNvSpPr txBox="1"/>
          <p:nvPr/>
        </p:nvSpPr>
        <p:spPr>
          <a:xfrm>
            <a:off x="899943" y="3491471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 operation – operation that takes constant time (independent of size of the input)</a:t>
            </a:r>
          </a:p>
        </p:txBody>
      </p:sp>
    </p:spTree>
    <p:extLst>
      <p:ext uri="{BB962C8B-B14F-4D97-AF65-F5344CB8AC3E}">
        <p14:creationId xmlns:p14="http://schemas.microsoft.com/office/powerpoint/2010/main" val="1226203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92C5-5B55-4D8C-176D-292D6C2BD051}"/>
              </a:ext>
            </a:extLst>
          </p:cNvPr>
          <p:cNvSpPr txBox="1"/>
          <p:nvPr/>
        </p:nvSpPr>
        <p:spPr>
          <a:xfrm>
            <a:off x="1066800" y="5334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7BC5C-1991-C673-6405-8168A3AA4CAE}"/>
              </a:ext>
            </a:extLst>
          </p:cNvPr>
          <p:cNvSpPr txBox="1"/>
          <p:nvPr/>
        </p:nvSpPr>
        <p:spPr>
          <a:xfrm>
            <a:off x="1905000" y="8143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CC78E-5E5A-C8C5-92C8-52988C7DF0E8}"/>
              </a:ext>
            </a:extLst>
          </p:cNvPr>
          <p:cNvSpPr txBox="1"/>
          <p:nvPr/>
        </p:nvSpPr>
        <p:spPr>
          <a:xfrm>
            <a:off x="899943" y="3491471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 operation – operation that takes constant time (independent of size of the input)</a:t>
            </a:r>
          </a:p>
        </p:txBody>
      </p:sp>
    </p:spTree>
    <p:extLst>
      <p:ext uri="{BB962C8B-B14F-4D97-AF65-F5344CB8AC3E}">
        <p14:creationId xmlns:p14="http://schemas.microsoft.com/office/powerpoint/2010/main" val="701523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92C5-5B55-4D8C-176D-292D6C2BD051}"/>
              </a:ext>
            </a:extLst>
          </p:cNvPr>
          <p:cNvSpPr txBox="1"/>
          <p:nvPr/>
        </p:nvSpPr>
        <p:spPr>
          <a:xfrm>
            <a:off x="1066800" y="5334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7BC5C-1991-C673-6405-8168A3AA4CAE}"/>
              </a:ext>
            </a:extLst>
          </p:cNvPr>
          <p:cNvSpPr txBox="1"/>
          <p:nvPr/>
        </p:nvSpPr>
        <p:spPr>
          <a:xfrm>
            <a:off x="1905000" y="8143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CC78E-5E5A-C8C5-92C8-52988C7DF0E8}"/>
              </a:ext>
            </a:extLst>
          </p:cNvPr>
          <p:cNvSpPr txBox="1"/>
          <p:nvPr/>
        </p:nvSpPr>
        <p:spPr>
          <a:xfrm>
            <a:off x="899943" y="3491471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 operation – operation that takes constant time (independent of size of the input)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34F1D-187F-415A-4AF3-4C0BE30D09C9}"/>
              </a:ext>
            </a:extLst>
          </p:cNvPr>
          <p:cNvSpPr txBox="1"/>
          <p:nvPr/>
        </p:nvSpPr>
        <p:spPr>
          <a:xfrm>
            <a:off x="2769793" y="110387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C61C8-FC89-9A03-16FB-1E0CFBD7AB1C}"/>
              </a:ext>
            </a:extLst>
          </p:cNvPr>
          <p:cNvSpPr txBox="1"/>
          <p:nvPr/>
        </p:nvSpPr>
        <p:spPr>
          <a:xfrm>
            <a:off x="1061706" y="191800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1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92C5-5B55-4D8C-176D-292D6C2BD051}"/>
              </a:ext>
            </a:extLst>
          </p:cNvPr>
          <p:cNvSpPr txBox="1"/>
          <p:nvPr/>
        </p:nvSpPr>
        <p:spPr>
          <a:xfrm>
            <a:off x="1066800" y="5334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7BC5C-1991-C673-6405-8168A3AA4CAE}"/>
              </a:ext>
            </a:extLst>
          </p:cNvPr>
          <p:cNvSpPr txBox="1"/>
          <p:nvPr/>
        </p:nvSpPr>
        <p:spPr>
          <a:xfrm>
            <a:off x="1905000" y="8143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CC78E-5E5A-C8C5-92C8-52988C7DF0E8}"/>
              </a:ext>
            </a:extLst>
          </p:cNvPr>
          <p:cNvSpPr txBox="1"/>
          <p:nvPr/>
        </p:nvSpPr>
        <p:spPr>
          <a:xfrm>
            <a:off x="899943" y="3491471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 operation – operation that takes constant time (independent of size of the input)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34F1D-187F-415A-4AF3-4C0BE30D09C9}"/>
              </a:ext>
            </a:extLst>
          </p:cNvPr>
          <p:cNvSpPr txBox="1"/>
          <p:nvPr/>
        </p:nvSpPr>
        <p:spPr>
          <a:xfrm>
            <a:off x="2769793" y="110387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C61C8-FC89-9A03-16FB-1E0CFBD7AB1C}"/>
              </a:ext>
            </a:extLst>
          </p:cNvPr>
          <p:cNvSpPr txBox="1"/>
          <p:nvPr/>
        </p:nvSpPr>
        <p:spPr>
          <a:xfrm>
            <a:off x="1061706" y="191800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FFF0A-F0D4-C30E-2267-BFDE4CDF6DB0}"/>
              </a:ext>
            </a:extLst>
          </p:cNvPr>
          <p:cNvSpPr txBox="1"/>
          <p:nvPr/>
        </p:nvSpPr>
        <p:spPr>
          <a:xfrm>
            <a:off x="865238" y="4207995"/>
            <a:ext cx="475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Total running time:  O(n * 1 + 1)</a:t>
            </a:r>
          </a:p>
        </p:txBody>
      </p:sp>
    </p:spTree>
    <p:extLst>
      <p:ext uri="{BB962C8B-B14F-4D97-AF65-F5344CB8AC3E}">
        <p14:creationId xmlns:p14="http://schemas.microsoft.com/office/powerpoint/2010/main" val="4195963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92C5-5B55-4D8C-176D-292D6C2BD051}"/>
              </a:ext>
            </a:extLst>
          </p:cNvPr>
          <p:cNvSpPr txBox="1"/>
          <p:nvPr/>
        </p:nvSpPr>
        <p:spPr>
          <a:xfrm>
            <a:off x="1066800" y="5334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7BC5C-1991-C673-6405-8168A3AA4CAE}"/>
              </a:ext>
            </a:extLst>
          </p:cNvPr>
          <p:cNvSpPr txBox="1"/>
          <p:nvPr/>
        </p:nvSpPr>
        <p:spPr>
          <a:xfrm>
            <a:off x="1905000" y="8143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CC78E-5E5A-C8C5-92C8-52988C7DF0E8}"/>
              </a:ext>
            </a:extLst>
          </p:cNvPr>
          <p:cNvSpPr txBox="1"/>
          <p:nvPr/>
        </p:nvSpPr>
        <p:spPr>
          <a:xfrm>
            <a:off x="899943" y="3491471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 operation – operation that takes constant time (independent of size of the input)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34F1D-187F-415A-4AF3-4C0BE30D09C9}"/>
              </a:ext>
            </a:extLst>
          </p:cNvPr>
          <p:cNvSpPr txBox="1"/>
          <p:nvPr/>
        </p:nvSpPr>
        <p:spPr>
          <a:xfrm>
            <a:off x="2769793" y="110387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C61C8-FC89-9A03-16FB-1E0CFBD7AB1C}"/>
              </a:ext>
            </a:extLst>
          </p:cNvPr>
          <p:cNvSpPr txBox="1"/>
          <p:nvPr/>
        </p:nvSpPr>
        <p:spPr>
          <a:xfrm>
            <a:off x="1061706" y="191800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FFF0A-F0D4-C30E-2267-BFDE4CDF6DB0}"/>
              </a:ext>
            </a:extLst>
          </p:cNvPr>
          <p:cNvSpPr txBox="1"/>
          <p:nvPr/>
        </p:nvSpPr>
        <p:spPr>
          <a:xfrm>
            <a:off x="865238" y="4207995"/>
            <a:ext cx="475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Total running time:  O(n * 1 + 1)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C1FE5-0C66-0555-8560-927FC0A51DF5}"/>
              </a:ext>
            </a:extLst>
          </p:cNvPr>
          <p:cNvSpPr txBox="1"/>
          <p:nvPr/>
        </p:nvSpPr>
        <p:spPr>
          <a:xfrm>
            <a:off x="1143000" y="4734303"/>
            <a:ext cx="5538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Big O notation: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can drop non dominant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drop multiplicative constants (coefficients)</a:t>
            </a:r>
          </a:p>
        </p:txBody>
      </p:sp>
    </p:spTree>
    <p:extLst>
      <p:ext uri="{BB962C8B-B14F-4D97-AF65-F5344CB8AC3E}">
        <p14:creationId xmlns:p14="http://schemas.microsoft.com/office/powerpoint/2010/main" val="487273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92C5-5B55-4D8C-176D-292D6C2BD051}"/>
              </a:ext>
            </a:extLst>
          </p:cNvPr>
          <p:cNvSpPr txBox="1"/>
          <p:nvPr/>
        </p:nvSpPr>
        <p:spPr>
          <a:xfrm>
            <a:off x="1066800" y="5334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7BC5C-1991-C673-6405-8168A3AA4CAE}"/>
              </a:ext>
            </a:extLst>
          </p:cNvPr>
          <p:cNvSpPr txBox="1"/>
          <p:nvPr/>
        </p:nvSpPr>
        <p:spPr>
          <a:xfrm>
            <a:off x="1905000" y="8143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CC78E-5E5A-C8C5-92C8-52988C7DF0E8}"/>
              </a:ext>
            </a:extLst>
          </p:cNvPr>
          <p:cNvSpPr txBox="1"/>
          <p:nvPr/>
        </p:nvSpPr>
        <p:spPr>
          <a:xfrm>
            <a:off x="899943" y="3491471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 operation – operation that takes constant time (independent of size of the input)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34F1D-187F-415A-4AF3-4C0BE30D09C9}"/>
              </a:ext>
            </a:extLst>
          </p:cNvPr>
          <p:cNvSpPr txBox="1"/>
          <p:nvPr/>
        </p:nvSpPr>
        <p:spPr>
          <a:xfrm>
            <a:off x="2769793" y="110387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C61C8-FC89-9A03-16FB-1E0CFBD7AB1C}"/>
              </a:ext>
            </a:extLst>
          </p:cNvPr>
          <p:cNvSpPr txBox="1"/>
          <p:nvPr/>
        </p:nvSpPr>
        <p:spPr>
          <a:xfrm>
            <a:off x="1061706" y="191800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FFF0A-F0D4-C30E-2267-BFDE4CDF6DB0}"/>
              </a:ext>
            </a:extLst>
          </p:cNvPr>
          <p:cNvSpPr txBox="1"/>
          <p:nvPr/>
        </p:nvSpPr>
        <p:spPr>
          <a:xfrm>
            <a:off x="865238" y="4207995"/>
            <a:ext cx="6548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Total running time:  </a:t>
            </a:r>
            <a:r>
              <a:rPr lang="en-US" sz="2400" b="1" dirty="0">
                <a:solidFill>
                  <a:srgbClr val="FF0000"/>
                </a:solidFill>
              </a:rPr>
              <a:t>O(n)  where n = | array 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C1FE5-0C66-0555-8560-927FC0A51DF5}"/>
              </a:ext>
            </a:extLst>
          </p:cNvPr>
          <p:cNvSpPr txBox="1"/>
          <p:nvPr/>
        </p:nvSpPr>
        <p:spPr>
          <a:xfrm>
            <a:off x="1143000" y="4734303"/>
            <a:ext cx="5538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Big O notation: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can drop non dominant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drop multiplicative constants (coefficients)</a:t>
            </a:r>
          </a:p>
        </p:txBody>
      </p:sp>
    </p:spTree>
    <p:extLst>
      <p:ext uri="{BB962C8B-B14F-4D97-AF65-F5344CB8AC3E}">
        <p14:creationId xmlns:p14="http://schemas.microsoft.com/office/powerpoint/2010/main" val="61890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F792A6-9A7C-D798-0826-1A54E1F4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14" y="268504"/>
            <a:ext cx="7555141" cy="59874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4F80CF-E22C-542A-196E-6BFF00A77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1295400"/>
            <a:ext cx="4114800" cy="30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8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30A64-98D9-1C77-3218-45C50DAED1F3}"/>
              </a:ext>
            </a:extLst>
          </p:cNvPr>
          <p:cNvSpPr txBox="1"/>
          <p:nvPr/>
        </p:nvSpPr>
        <p:spPr>
          <a:xfrm>
            <a:off x="457200" y="304800"/>
            <a:ext cx="6172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computeDistanceBetweenHouses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for each house in neighborhood i;</a:t>
            </a:r>
          </a:p>
          <a:p>
            <a:r>
              <a:rPr lang="en-US" dirty="0">
                <a:latin typeface="Consolas" panose="020B0609020204030204" pitchFamily="49" charset="0"/>
              </a:rPr>
              <a:t>		for each house in neighborhood j;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compute_distance</a:t>
            </a:r>
            <a:r>
              <a:rPr lang="en-US" dirty="0">
                <a:latin typeface="Consolas" panose="020B0609020204030204" pitchFamily="49" charset="0"/>
              </a:rPr>
              <a:t>(i, j)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4C7D3-2A54-B92C-16CB-F76D24376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1926"/>
            <a:ext cx="4329113" cy="26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89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30A64-98D9-1C77-3218-45C50DAED1F3}"/>
              </a:ext>
            </a:extLst>
          </p:cNvPr>
          <p:cNvSpPr txBox="1"/>
          <p:nvPr/>
        </p:nvSpPr>
        <p:spPr>
          <a:xfrm>
            <a:off x="457200" y="304800"/>
            <a:ext cx="6172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computeDistanceBetweenHouses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for each house in neighborhood i;</a:t>
            </a:r>
          </a:p>
          <a:p>
            <a:r>
              <a:rPr lang="en-US" dirty="0">
                <a:latin typeface="Consolas" panose="020B0609020204030204" pitchFamily="49" charset="0"/>
              </a:rPr>
              <a:t>		for each house in neighborhood j;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compute_distance</a:t>
            </a:r>
            <a:r>
              <a:rPr lang="en-US" dirty="0">
                <a:latin typeface="Consolas" panose="020B0609020204030204" pitchFamily="49" charset="0"/>
              </a:rPr>
              <a:t>(i, j)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4C7D3-2A54-B92C-16CB-F76D24376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1926"/>
            <a:ext cx="4329113" cy="2652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2F9103-F005-4E55-C24C-CE8F8DCC4457}"/>
              </a:ext>
            </a:extLst>
          </p:cNvPr>
          <p:cNvSpPr txBox="1"/>
          <p:nvPr/>
        </p:nvSpPr>
        <p:spPr>
          <a:xfrm>
            <a:off x="609600" y="10896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9DF33-7892-9DEB-0FC3-C296468926E3}"/>
              </a:ext>
            </a:extLst>
          </p:cNvPr>
          <p:cNvSpPr txBox="1"/>
          <p:nvPr/>
        </p:nvSpPr>
        <p:spPr>
          <a:xfrm>
            <a:off x="1367953" y="1378403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06081-9212-0282-A35F-C5A5C8AA84A2}"/>
              </a:ext>
            </a:extLst>
          </p:cNvPr>
          <p:cNvSpPr txBox="1"/>
          <p:nvPr/>
        </p:nvSpPr>
        <p:spPr>
          <a:xfrm>
            <a:off x="2532195" y="1676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942769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30A64-98D9-1C77-3218-45C50DAED1F3}"/>
              </a:ext>
            </a:extLst>
          </p:cNvPr>
          <p:cNvSpPr txBox="1"/>
          <p:nvPr/>
        </p:nvSpPr>
        <p:spPr>
          <a:xfrm>
            <a:off x="457200" y="304800"/>
            <a:ext cx="6172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computeDistanceBetweenHouses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for each house in neighborhood i;</a:t>
            </a:r>
          </a:p>
          <a:p>
            <a:r>
              <a:rPr lang="en-US" dirty="0">
                <a:latin typeface="Consolas" panose="020B0609020204030204" pitchFamily="49" charset="0"/>
              </a:rPr>
              <a:t>		for each house in neighborhood j;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compute_distance</a:t>
            </a:r>
            <a:r>
              <a:rPr lang="en-US" dirty="0">
                <a:latin typeface="Consolas" panose="020B0609020204030204" pitchFamily="49" charset="0"/>
              </a:rPr>
              <a:t>(i, j)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4C7D3-2A54-B92C-16CB-F76D24376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1926"/>
            <a:ext cx="4329113" cy="2652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2F9103-F005-4E55-C24C-CE8F8DCC4457}"/>
              </a:ext>
            </a:extLst>
          </p:cNvPr>
          <p:cNvSpPr txBox="1"/>
          <p:nvPr/>
        </p:nvSpPr>
        <p:spPr>
          <a:xfrm>
            <a:off x="609600" y="10896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9DF33-7892-9DEB-0FC3-C296468926E3}"/>
              </a:ext>
            </a:extLst>
          </p:cNvPr>
          <p:cNvSpPr txBox="1"/>
          <p:nvPr/>
        </p:nvSpPr>
        <p:spPr>
          <a:xfrm>
            <a:off x="1538831" y="13784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06081-9212-0282-A35F-C5A5C8AA84A2}"/>
              </a:ext>
            </a:extLst>
          </p:cNvPr>
          <p:cNvSpPr txBox="1"/>
          <p:nvPr/>
        </p:nvSpPr>
        <p:spPr>
          <a:xfrm>
            <a:off x="2532195" y="1676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65581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20C76-5001-E99D-8801-C671B153F250}"/>
              </a:ext>
            </a:extLst>
          </p:cNvPr>
          <p:cNvSpPr txBox="1"/>
          <p:nvPr/>
        </p:nvSpPr>
        <p:spPr>
          <a:xfrm>
            <a:off x="152400" y="152400"/>
            <a:ext cx="498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Course Questionnaire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BD162D-5692-5434-283E-AFA97E1D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066800"/>
            <a:ext cx="5991225" cy="2705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52F1CC-2B23-277C-A445-00CCBE94C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505200"/>
            <a:ext cx="7067550" cy="2724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 descr="Forms response chart. Question title: How comfortable are you with Java?. Number of responses: 71 responses.">
            <a:extLst>
              <a:ext uri="{FF2B5EF4-FFF2-40B4-BE49-F238E27FC236}">
                <a16:creationId xmlns:a16="http://schemas.microsoft.com/office/drawing/2014/main" id="{F29DC9A3-06CC-A82B-05E2-8CF0FFBE8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76151"/>
            <a:ext cx="4724400" cy="22459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106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30A64-98D9-1C77-3218-45C50DAED1F3}"/>
              </a:ext>
            </a:extLst>
          </p:cNvPr>
          <p:cNvSpPr txBox="1"/>
          <p:nvPr/>
        </p:nvSpPr>
        <p:spPr>
          <a:xfrm>
            <a:off x="457200" y="304800"/>
            <a:ext cx="6172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computeDistanceBetweenHouses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for each house in neighborhood i;</a:t>
            </a:r>
          </a:p>
          <a:p>
            <a:r>
              <a:rPr lang="en-US" dirty="0">
                <a:latin typeface="Consolas" panose="020B0609020204030204" pitchFamily="49" charset="0"/>
              </a:rPr>
              <a:t>		for each house in neighborhood j;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compute_distance</a:t>
            </a:r>
            <a:r>
              <a:rPr lang="en-US" dirty="0">
                <a:latin typeface="Consolas" panose="020B0609020204030204" pitchFamily="49" charset="0"/>
              </a:rPr>
              <a:t>(i, j)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4C7D3-2A54-B92C-16CB-F76D24376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1926"/>
            <a:ext cx="4329113" cy="2652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2F9103-F005-4E55-C24C-CE8F8DCC4457}"/>
              </a:ext>
            </a:extLst>
          </p:cNvPr>
          <p:cNvSpPr txBox="1"/>
          <p:nvPr/>
        </p:nvSpPr>
        <p:spPr>
          <a:xfrm>
            <a:off x="609600" y="10896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9DF33-7892-9DEB-0FC3-C296468926E3}"/>
              </a:ext>
            </a:extLst>
          </p:cNvPr>
          <p:cNvSpPr txBox="1"/>
          <p:nvPr/>
        </p:nvSpPr>
        <p:spPr>
          <a:xfrm>
            <a:off x="1538831" y="13784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06081-9212-0282-A35F-C5A5C8AA84A2}"/>
              </a:ext>
            </a:extLst>
          </p:cNvPr>
          <p:cNvSpPr txBox="1"/>
          <p:nvPr/>
        </p:nvSpPr>
        <p:spPr>
          <a:xfrm>
            <a:off x="2532195" y="1676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F2D91-BB18-10F1-9838-D2D9DFC3C700}"/>
              </a:ext>
            </a:extLst>
          </p:cNvPr>
          <p:cNvSpPr txBox="1"/>
          <p:nvPr/>
        </p:nvSpPr>
        <p:spPr>
          <a:xfrm>
            <a:off x="617899" y="3048000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running time = O(n) * ( O(n) * O(1) )</a:t>
            </a:r>
          </a:p>
        </p:txBody>
      </p:sp>
    </p:spTree>
    <p:extLst>
      <p:ext uri="{BB962C8B-B14F-4D97-AF65-F5344CB8AC3E}">
        <p14:creationId xmlns:p14="http://schemas.microsoft.com/office/powerpoint/2010/main" val="3098445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30A64-98D9-1C77-3218-45C50DAED1F3}"/>
              </a:ext>
            </a:extLst>
          </p:cNvPr>
          <p:cNvSpPr txBox="1"/>
          <p:nvPr/>
        </p:nvSpPr>
        <p:spPr>
          <a:xfrm>
            <a:off x="457200" y="304800"/>
            <a:ext cx="6172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computeDistanceBetweenHouses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for each house in neighborhood i;</a:t>
            </a:r>
          </a:p>
          <a:p>
            <a:r>
              <a:rPr lang="en-US" dirty="0">
                <a:latin typeface="Consolas" panose="020B0609020204030204" pitchFamily="49" charset="0"/>
              </a:rPr>
              <a:t>		for each house in neighborhood j;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compute_distance</a:t>
            </a:r>
            <a:r>
              <a:rPr lang="en-US" dirty="0">
                <a:latin typeface="Consolas" panose="020B0609020204030204" pitchFamily="49" charset="0"/>
              </a:rPr>
              <a:t>(i, j)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4C7D3-2A54-B92C-16CB-F76D24376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1926"/>
            <a:ext cx="4329113" cy="2652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2F9103-F005-4E55-C24C-CE8F8DCC4457}"/>
              </a:ext>
            </a:extLst>
          </p:cNvPr>
          <p:cNvSpPr txBox="1"/>
          <p:nvPr/>
        </p:nvSpPr>
        <p:spPr>
          <a:xfrm>
            <a:off x="609600" y="10896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9DF33-7892-9DEB-0FC3-C296468926E3}"/>
              </a:ext>
            </a:extLst>
          </p:cNvPr>
          <p:cNvSpPr txBox="1"/>
          <p:nvPr/>
        </p:nvSpPr>
        <p:spPr>
          <a:xfrm>
            <a:off x="1538831" y="13784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06081-9212-0282-A35F-C5A5C8AA84A2}"/>
              </a:ext>
            </a:extLst>
          </p:cNvPr>
          <p:cNvSpPr txBox="1"/>
          <p:nvPr/>
        </p:nvSpPr>
        <p:spPr>
          <a:xfrm>
            <a:off x="2532195" y="1676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F2D91-BB18-10F1-9838-D2D9DFC3C700}"/>
              </a:ext>
            </a:extLst>
          </p:cNvPr>
          <p:cNvSpPr txBox="1"/>
          <p:nvPr/>
        </p:nvSpPr>
        <p:spPr>
          <a:xfrm>
            <a:off x="617899" y="3048000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running time = O(n) * ( O(n) * O(1)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F453C-3E49-8D7A-19AC-7FE6DC27DF07}"/>
              </a:ext>
            </a:extLst>
          </p:cNvPr>
          <p:cNvSpPr txBox="1"/>
          <p:nvPr/>
        </p:nvSpPr>
        <p:spPr>
          <a:xfrm>
            <a:off x="3505200" y="4648200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O(n^2)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EA874-9363-57D4-DDAA-C617A66727CF}"/>
              </a:ext>
            </a:extLst>
          </p:cNvPr>
          <p:cNvSpPr txBox="1"/>
          <p:nvPr/>
        </p:nvSpPr>
        <p:spPr>
          <a:xfrm>
            <a:off x="4979534" y="4725144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Where n = # of houses</a:t>
            </a:r>
          </a:p>
        </p:txBody>
      </p:sp>
    </p:spTree>
    <p:extLst>
      <p:ext uri="{BB962C8B-B14F-4D97-AF65-F5344CB8AC3E}">
        <p14:creationId xmlns:p14="http://schemas.microsoft.com/office/powerpoint/2010/main" val="4108409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6680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1B38-A8E0-C247-ED07-B296A9C2D167}"/>
              </a:ext>
            </a:extLst>
          </p:cNvPr>
          <p:cNvSpPr txBox="1"/>
          <p:nvPr/>
        </p:nvSpPr>
        <p:spPr>
          <a:xfrm>
            <a:off x="685800" y="53340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70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1B38-A8E0-C247-ED07-B296A9C2D167}"/>
              </a:ext>
            </a:extLst>
          </p:cNvPr>
          <p:cNvSpPr txBox="1"/>
          <p:nvPr/>
        </p:nvSpPr>
        <p:spPr>
          <a:xfrm>
            <a:off x="685800" y="53340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FAEE1-2105-86E1-9D1D-916E531BFBB5}"/>
              </a:ext>
            </a:extLst>
          </p:cNvPr>
          <p:cNvSpPr txBox="1"/>
          <p:nvPr/>
        </p:nvSpPr>
        <p:spPr>
          <a:xfrm>
            <a:off x="414889" y="821602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O(n+1)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99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1B38-A8E0-C247-ED07-B296A9C2D167}"/>
              </a:ext>
            </a:extLst>
          </p:cNvPr>
          <p:cNvSpPr txBox="1"/>
          <p:nvPr/>
        </p:nvSpPr>
        <p:spPr>
          <a:xfrm>
            <a:off x="685800" y="53340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FAEE1-2105-86E1-9D1D-916E531BFBB5}"/>
              </a:ext>
            </a:extLst>
          </p:cNvPr>
          <p:cNvSpPr txBox="1"/>
          <p:nvPr/>
        </p:nvSpPr>
        <p:spPr>
          <a:xfrm>
            <a:off x="414889" y="821602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O(n+1)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821F3-E43C-EC99-A43F-C86EC1A37F7F}"/>
              </a:ext>
            </a:extLst>
          </p:cNvPr>
          <p:cNvSpPr txBox="1"/>
          <p:nvPr/>
        </p:nvSpPr>
        <p:spPr>
          <a:xfrm>
            <a:off x="637725" y="110960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29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1B38-A8E0-C247-ED07-B296A9C2D167}"/>
              </a:ext>
            </a:extLst>
          </p:cNvPr>
          <p:cNvSpPr txBox="1"/>
          <p:nvPr/>
        </p:nvSpPr>
        <p:spPr>
          <a:xfrm>
            <a:off x="685800" y="53340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FAEE1-2105-86E1-9D1D-916E531BFBB5}"/>
              </a:ext>
            </a:extLst>
          </p:cNvPr>
          <p:cNvSpPr txBox="1"/>
          <p:nvPr/>
        </p:nvSpPr>
        <p:spPr>
          <a:xfrm>
            <a:off x="414889" y="821602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O(n+1)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821F3-E43C-EC99-A43F-C86EC1A37F7F}"/>
              </a:ext>
            </a:extLst>
          </p:cNvPr>
          <p:cNvSpPr txBox="1"/>
          <p:nvPr/>
        </p:nvSpPr>
        <p:spPr>
          <a:xfrm>
            <a:off x="637725" y="110960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9EB32-8EF0-4702-E900-35AB88ADFC21}"/>
              </a:ext>
            </a:extLst>
          </p:cNvPr>
          <p:cNvSpPr txBox="1"/>
          <p:nvPr/>
        </p:nvSpPr>
        <p:spPr>
          <a:xfrm>
            <a:off x="1540891" y="135478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47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1B38-A8E0-C247-ED07-B296A9C2D167}"/>
              </a:ext>
            </a:extLst>
          </p:cNvPr>
          <p:cNvSpPr txBox="1"/>
          <p:nvPr/>
        </p:nvSpPr>
        <p:spPr>
          <a:xfrm>
            <a:off x="685800" y="53340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FAEE1-2105-86E1-9D1D-916E531BFBB5}"/>
              </a:ext>
            </a:extLst>
          </p:cNvPr>
          <p:cNvSpPr txBox="1"/>
          <p:nvPr/>
        </p:nvSpPr>
        <p:spPr>
          <a:xfrm>
            <a:off x="414889" y="821602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O(n+1)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821F3-E43C-EC99-A43F-C86EC1A37F7F}"/>
              </a:ext>
            </a:extLst>
          </p:cNvPr>
          <p:cNvSpPr txBox="1"/>
          <p:nvPr/>
        </p:nvSpPr>
        <p:spPr>
          <a:xfrm>
            <a:off x="637725" y="110960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9EB32-8EF0-4702-E900-35AB88ADFC21}"/>
              </a:ext>
            </a:extLst>
          </p:cNvPr>
          <p:cNvSpPr txBox="1"/>
          <p:nvPr/>
        </p:nvSpPr>
        <p:spPr>
          <a:xfrm>
            <a:off x="1540891" y="135478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A2676-1CE3-C539-593D-359B13570068}"/>
              </a:ext>
            </a:extLst>
          </p:cNvPr>
          <p:cNvSpPr txBox="1"/>
          <p:nvPr/>
        </p:nvSpPr>
        <p:spPr>
          <a:xfrm>
            <a:off x="680188" y="1884297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ED652-514B-A8AD-9615-3FD1C000BB53}"/>
              </a:ext>
            </a:extLst>
          </p:cNvPr>
          <p:cNvSpPr txBox="1"/>
          <p:nvPr/>
        </p:nvSpPr>
        <p:spPr>
          <a:xfrm>
            <a:off x="651945" y="217616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B61C5-4B26-9951-15FA-86E2AA5A440E}"/>
              </a:ext>
            </a:extLst>
          </p:cNvPr>
          <p:cNvSpPr txBox="1"/>
          <p:nvPr/>
        </p:nvSpPr>
        <p:spPr>
          <a:xfrm>
            <a:off x="666066" y="2421332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726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1B38-A8E0-C247-ED07-B296A9C2D167}"/>
              </a:ext>
            </a:extLst>
          </p:cNvPr>
          <p:cNvSpPr txBox="1"/>
          <p:nvPr/>
        </p:nvSpPr>
        <p:spPr>
          <a:xfrm>
            <a:off x="685800" y="53340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FAEE1-2105-86E1-9D1D-916E531BFBB5}"/>
              </a:ext>
            </a:extLst>
          </p:cNvPr>
          <p:cNvSpPr txBox="1"/>
          <p:nvPr/>
        </p:nvSpPr>
        <p:spPr>
          <a:xfrm>
            <a:off x="414889" y="821602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O(n+1)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821F3-E43C-EC99-A43F-C86EC1A37F7F}"/>
              </a:ext>
            </a:extLst>
          </p:cNvPr>
          <p:cNvSpPr txBox="1"/>
          <p:nvPr/>
        </p:nvSpPr>
        <p:spPr>
          <a:xfrm>
            <a:off x="637725" y="110960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9EB32-8EF0-4702-E900-35AB88ADFC21}"/>
              </a:ext>
            </a:extLst>
          </p:cNvPr>
          <p:cNvSpPr txBox="1"/>
          <p:nvPr/>
        </p:nvSpPr>
        <p:spPr>
          <a:xfrm>
            <a:off x="1540891" y="135478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A2676-1CE3-C539-593D-359B13570068}"/>
              </a:ext>
            </a:extLst>
          </p:cNvPr>
          <p:cNvSpPr txBox="1"/>
          <p:nvPr/>
        </p:nvSpPr>
        <p:spPr>
          <a:xfrm>
            <a:off x="680188" y="1884297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ED652-514B-A8AD-9615-3FD1C000BB53}"/>
              </a:ext>
            </a:extLst>
          </p:cNvPr>
          <p:cNvSpPr txBox="1"/>
          <p:nvPr/>
        </p:nvSpPr>
        <p:spPr>
          <a:xfrm>
            <a:off x="651945" y="217616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B61C5-4B26-9951-15FA-86E2AA5A440E}"/>
              </a:ext>
            </a:extLst>
          </p:cNvPr>
          <p:cNvSpPr txBox="1"/>
          <p:nvPr/>
        </p:nvSpPr>
        <p:spPr>
          <a:xfrm>
            <a:off x="666066" y="2421332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215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1B38-A8E0-C247-ED07-B296A9C2D167}"/>
              </a:ext>
            </a:extLst>
          </p:cNvPr>
          <p:cNvSpPr txBox="1"/>
          <p:nvPr/>
        </p:nvSpPr>
        <p:spPr>
          <a:xfrm>
            <a:off x="685800" y="53340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FAEE1-2105-86E1-9D1D-916E531BFBB5}"/>
              </a:ext>
            </a:extLst>
          </p:cNvPr>
          <p:cNvSpPr txBox="1"/>
          <p:nvPr/>
        </p:nvSpPr>
        <p:spPr>
          <a:xfrm>
            <a:off x="584798" y="80191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821F3-E43C-EC99-A43F-C86EC1A37F7F}"/>
              </a:ext>
            </a:extLst>
          </p:cNvPr>
          <p:cNvSpPr txBox="1"/>
          <p:nvPr/>
        </p:nvSpPr>
        <p:spPr>
          <a:xfrm>
            <a:off x="637725" y="110960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9EB32-8EF0-4702-E900-35AB88ADFC21}"/>
              </a:ext>
            </a:extLst>
          </p:cNvPr>
          <p:cNvSpPr txBox="1"/>
          <p:nvPr/>
        </p:nvSpPr>
        <p:spPr>
          <a:xfrm>
            <a:off x="1540891" y="135478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A2676-1CE3-C539-593D-359B13570068}"/>
              </a:ext>
            </a:extLst>
          </p:cNvPr>
          <p:cNvSpPr txBox="1"/>
          <p:nvPr/>
        </p:nvSpPr>
        <p:spPr>
          <a:xfrm>
            <a:off x="680188" y="1884297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ED652-514B-A8AD-9615-3FD1C000BB53}"/>
              </a:ext>
            </a:extLst>
          </p:cNvPr>
          <p:cNvSpPr txBox="1"/>
          <p:nvPr/>
        </p:nvSpPr>
        <p:spPr>
          <a:xfrm>
            <a:off x="651945" y="217616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B61C5-4B26-9951-15FA-86E2AA5A440E}"/>
              </a:ext>
            </a:extLst>
          </p:cNvPr>
          <p:cNvSpPr txBox="1"/>
          <p:nvPr/>
        </p:nvSpPr>
        <p:spPr>
          <a:xfrm>
            <a:off x="666066" y="2421332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26DE2-0A86-C097-723B-5401D3F36A9D}"/>
              </a:ext>
            </a:extLst>
          </p:cNvPr>
          <p:cNvSpPr txBox="1"/>
          <p:nvPr/>
        </p:nvSpPr>
        <p:spPr>
          <a:xfrm>
            <a:off x="381000" y="3693882"/>
            <a:ext cx="5112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running time: O(n) + O(n)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347C2-94C5-242F-0CD4-582A710AF799}"/>
              </a:ext>
            </a:extLst>
          </p:cNvPr>
          <p:cNvSpPr txBox="1"/>
          <p:nvPr/>
        </p:nvSpPr>
        <p:spPr>
          <a:xfrm>
            <a:off x="3810000" y="4324757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O(2n)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DDF48-780F-E4C7-7367-392CADC39E44}"/>
              </a:ext>
            </a:extLst>
          </p:cNvPr>
          <p:cNvSpPr txBox="1"/>
          <p:nvPr/>
        </p:nvSpPr>
        <p:spPr>
          <a:xfrm>
            <a:off x="3979442" y="4955632"/>
            <a:ext cx="650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O(n)   where n = shoppingCart.length</a:t>
            </a:r>
          </a:p>
        </p:txBody>
      </p:sp>
    </p:spTree>
    <p:extLst>
      <p:ext uri="{BB962C8B-B14F-4D97-AF65-F5344CB8AC3E}">
        <p14:creationId xmlns:p14="http://schemas.microsoft.com/office/powerpoint/2010/main" val="166494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20C76-5001-E99D-8801-C671B153F250}"/>
              </a:ext>
            </a:extLst>
          </p:cNvPr>
          <p:cNvSpPr txBox="1"/>
          <p:nvPr/>
        </p:nvSpPr>
        <p:spPr>
          <a:xfrm>
            <a:off x="152400" y="152400"/>
            <a:ext cx="498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Course Questionnaire Results</a:t>
            </a:r>
          </a:p>
        </p:txBody>
      </p:sp>
      <p:pic>
        <p:nvPicPr>
          <p:cNvPr id="2050" name="Picture 2" descr="Forms response chart. Question title: Would you rather be a Pirate, Cowboy, or Samurai?. Number of responses: 71 responses.">
            <a:extLst>
              <a:ext uri="{FF2B5EF4-FFF2-40B4-BE49-F238E27FC236}">
                <a16:creationId xmlns:a16="http://schemas.microsoft.com/office/drawing/2014/main" id="{C5B64ABA-E581-E6B6-D255-0138ACC28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11527874" cy="484981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scene from Pirates of the Caribbean that will make you see Jack Sparrow  differently | Marca">
            <a:extLst>
              <a:ext uri="{FF2B5EF4-FFF2-40B4-BE49-F238E27FC236}">
                <a16:creationId xmlns:a16="http://schemas.microsoft.com/office/drawing/2014/main" id="{583906B2-82D2-FE7C-28B7-3BA3FAB03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212" y="533400"/>
            <a:ext cx="311406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818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1B38-A8E0-C247-ED07-B296A9C2D167}"/>
              </a:ext>
            </a:extLst>
          </p:cNvPr>
          <p:cNvSpPr txBox="1"/>
          <p:nvPr/>
        </p:nvSpPr>
        <p:spPr>
          <a:xfrm>
            <a:off x="685800" y="53340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FAEE1-2105-86E1-9D1D-916E531BFBB5}"/>
              </a:ext>
            </a:extLst>
          </p:cNvPr>
          <p:cNvSpPr txBox="1"/>
          <p:nvPr/>
        </p:nvSpPr>
        <p:spPr>
          <a:xfrm>
            <a:off x="584798" y="80191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821F3-E43C-EC99-A43F-C86EC1A37F7F}"/>
              </a:ext>
            </a:extLst>
          </p:cNvPr>
          <p:cNvSpPr txBox="1"/>
          <p:nvPr/>
        </p:nvSpPr>
        <p:spPr>
          <a:xfrm>
            <a:off x="637725" y="110960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9EB32-8EF0-4702-E900-35AB88ADFC21}"/>
              </a:ext>
            </a:extLst>
          </p:cNvPr>
          <p:cNvSpPr txBox="1"/>
          <p:nvPr/>
        </p:nvSpPr>
        <p:spPr>
          <a:xfrm>
            <a:off x="1540891" y="135478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A2676-1CE3-C539-593D-359B13570068}"/>
              </a:ext>
            </a:extLst>
          </p:cNvPr>
          <p:cNvSpPr txBox="1"/>
          <p:nvPr/>
        </p:nvSpPr>
        <p:spPr>
          <a:xfrm>
            <a:off x="680188" y="1884297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ED652-514B-A8AD-9615-3FD1C000BB53}"/>
              </a:ext>
            </a:extLst>
          </p:cNvPr>
          <p:cNvSpPr txBox="1"/>
          <p:nvPr/>
        </p:nvSpPr>
        <p:spPr>
          <a:xfrm>
            <a:off x="651945" y="217616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B61C5-4B26-9951-15FA-86E2AA5A440E}"/>
              </a:ext>
            </a:extLst>
          </p:cNvPr>
          <p:cNvSpPr txBox="1"/>
          <p:nvPr/>
        </p:nvSpPr>
        <p:spPr>
          <a:xfrm>
            <a:off x="666066" y="2421332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26DE2-0A86-C097-723B-5401D3F36A9D}"/>
              </a:ext>
            </a:extLst>
          </p:cNvPr>
          <p:cNvSpPr txBox="1"/>
          <p:nvPr/>
        </p:nvSpPr>
        <p:spPr>
          <a:xfrm>
            <a:off x="381000" y="3693882"/>
            <a:ext cx="5112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running time: O(n) + O(n)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347C2-94C5-242F-0CD4-582A710AF799}"/>
              </a:ext>
            </a:extLst>
          </p:cNvPr>
          <p:cNvSpPr txBox="1"/>
          <p:nvPr/>
        </p:nvSpPr>
        <p:spPr>
          <a:xfrm>
            <a:off x="3810000" y="4324757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O(2n)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DDF48-780F-E4C7-7367-392CADC39E44}"/>
              </a:ext>
            </a:extLst>
          </p:cNvPr>
          <p:cNvSpPr txBox="1"/>
          <p:nvPr/>
        </p:nvSpPr>
        <p:spPr>
          <a:xfrm>
            <a:off x="3979442" y="4955632"/>
            <a:ext cx="650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O(n)   where n = shoppingCart.length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C1F08-835C-3A50-F884-C4BC2AF73D1A}"/>
              </a:ext>
            </a:extLst>
          </p:cNvPr>
          <p:cNvSpPr txBox="1"/>
          <p:nvPr/>
        </p:nvSpPr>
        <p:spPr>
          <a:xfrm>
            <a:off x="381000" y="5741122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Takeaway: Adding to a full array takes O(n) time</a:t>
            </a:r>
          </a:p>
        </p:txBody>
      </p:sp>
    </p:spTree>
    <p:extLst>
      <p:ext uri="{BB962C8B-B14F-4D97-AF65-F5344CB8AC3E}">
        <p14:creationId xmlns:p14="http://schemas.microsoft.com/office/powerpoint/2010/main" val="1721809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ED8DDC-AE72-09DA-E27C-8B3285441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2000"/>
            <a:ext cx="6757987" cy="481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9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D1F81-D1C7-39E4-CCA7-0FBE225A1011}"/>
              </a:ext>
            </a:extLst>
          </p:cNvPr>
          <p:cNvSpPr txBox="1"/>
          <p:nvPr/>
        </p:nvSpPr>
        <p:spPr>
          <a:xfrm>
            <a:off x="1143000" y="1108605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going to write a program where a user can keep track of their online shopping cart.</a:t>
            </a:r>
          </a:p>
          <a:p>
            <a:endParaRPr lang="en-US" sz="2400" dirty="0"/>
          </a:p>
          <a:p>
            <a:r>
              <a:rPr lang="en-US" sz="2400" dirty="0"/>
              <a:t>Users can add items, remove items, search for items, get the total price of cart, and apply coupons to items</a:t>
            </a:r>
          </a:p>
        </p:txBody>
      </p:sp>
      <p:pic>
        <p:nvPicPr>
          <p:cNvPr id="1026" name="Picture 2" descr="Large Wire Shopping Cart H-4568 - Uline">
            <a:extLst>
              <a:ext uri="{FF2B5EF4-FFF2-40B4-BE49-F238E27FC236}">
                <a16:creationId xmlns:a16="http://schemas.microsoft.com/office/drawing/2014/main" id="{85031895-5A0D-7DB8-2A47-A1344F094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3622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8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CA72A9-9150-D0DE-9396-0D0123A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4800"/>
            <a:ext cx="4648200" cy="4954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B7905B-77FE-EDE1-AC7E-62717E26D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457200"/>
            <a:ext cx="4267200" cy="1273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DFF6CB-5798-431C-7A86-94FAF809B831}"/>
              </a:ext>
            </a:extLst>
          </p:cNvPr>
          <p:cNvSpPr txBox="1"/>
          <p:nvPr/>
        </p:nvSpPr>
        <p:spPr>
          <a:xfrm>
            <a:off x="6324600" y="324143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85C19-AA74-0FFC-A650-0DA583F540F9}"/>
              </a:ext>
            </a:extLst>
          </p:cNvPr>
          <p:cNvSpPr txBox="1"/>
          <p:nvPr/>
        </p:nvSpPr>
        <p:spPr>
          <a:xfrm>
            <a:off x="144142" y="5391778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Class: Blueprint for an object (i.e. a “thing”)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0BD245-0F05-753E-94BD-81D6530677D8}"/>
              </a:ext>
            </a:extLst>
          </p:cNvPr>
          <p:cNvSpPr/>
          <p:nvPr/>
        </p:nvSpPr>
        <p:spPr>
          <a:xfrm>
            <a:off x="7620000" y="2107057"/>
            <a:ext cx="3352800" cy="30201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89401-98E1-29A0-FA3A-97E15CAF2D1A}"/>
              </a:ext>
            </a:extLst>
          </p:cNvPr>
          <p:cNvSpPr/>
          <p:nvPr/>
        </p:nvSpPr>
        <p:spPr>
          <a:xfrm>
            <a:off x="8098502" y="2307473"/>
            <a:ext cx="2362200" cy="22372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CC01A2-0D48-C943-7EB0-F98BBCEAD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06267"/>
              </p:ext>
            </p:extLst>
          </p:nvPr>
        </p:nvGraphicFramePr>
        <p:xfrm>
          <a:off x="8420100" y="2734844"/>
          <a:ext cx="1752600" cy="107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186102033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358053138"/>
                    </a:ext>
                  </a:extLst>
                </a:gridCol>
              </a:tblGrid>
              <a:tr h="40165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“Milk”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2624"/>
                  </a:ext>
                </a:extLst>
              </a:tr>
              <a:tr h="21630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02789"/>
                  </a:ext>
                </a:extLst>
              </a:tr>
              <a:tr h="40165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85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AC8F0D0-9F54-B338-9596-953C2BFC08D0}"/>
              </a:ext>
            </a:extLst>
          </p:cNvPr>
          <p:cNvSpPr txBox="1"/>
          <p:nvPr/>
        </p:nvSpPr>
        <p:spPr>
          <a:xfrm rot="2574744">
            <a:off x="7556459" y="4054149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29ADB-EE1C-DC52-1233-39A6750C17A1}"/>
              </a:ext>
            </a:extLst>
          </p:cNvPr>
          <p:cNvSpPr txBox="1"/>
          <p:nvPr/>
        </p:nvSpPr>
        <p:spPr>
          <a:xfrm rot="367131">
            <a:off x="8721582" y="46109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DB7410-2A15-0DF1-E9F0-3E268D47FFD8}"/>
              </a:ext>
            </a:extLst>
          </p:cNvPr>
          <p:cNvSpPr txBox="1"/>
          <p:nvPr/>
        </p:nvSpPr>
        <p:spPr>
          <a:xfrm rot="19394931">
            <a:off x="9685360" y="40788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getQuantity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8C8D1F8-58FF-3AD5-9DD1-BF4D868B4857}"/>
              </a:ext>
            </a:extLst>
          </p:cNvPr>
          <p:cNvSpPr/>
          <p:nvPr/>
        </p:nvSpPr>
        <p:spPr>
          <a:xfrm>
            <a:off x="6703080" y="3259441"/>
            <a:ext cx="778798" cy="33710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B49B8-5AD3-207E-D7C8-929C61DABBD0}"/>
              </a:ext>
            </a:extLst>
          </p:cNvPr>
          <p:cNvSpPr txBox="1"/>
          <p:nvPr/>
        </p:nvSpPr>
        <p:spPr>
          <a:xfrm>
            <a:off x="685800" y="5733335"/>
            <a:ext cx="294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Instance Field/Attributes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F1BEB7-B809-BB73-2009-7B81749B79E5}"/>
              </a:ext>
            </a:extLst>
          </p:cNvPr>
          <p:cNvSpPr txBox="1"/>
          <p:nvPr/>
        </p:nvSpPr>
        <p:spPr>
          <a:xfrm>
            <a:off x="7334560" y="5312445"/>
            <a:ext cx="403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Objects: </a:t>
            </a:r>
            <a:r>
              <a:rPr lang="en-US" b="1" dirty="0"/>
              <a:t>Instances</a:t>
            </a:r>
            <a:r>
              <a:rPr lang="en-US" dirty="0"/>
              <a:t> of classes. Program entities</a:t>
            </a:r>
          </a:p>
        </p:txBody>
      </p:sp>
    </p:spTree>
    <p:extLst>
      <p:ext uri="{BB962C8B-B14F-4D97-AF65-F5344CB8AC3E}">
        <p14:creationId xmlns:p14="http://schemas.microsoft.com/office/powerpoint/2010/main" val="210316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FC0135-ADE4-C4FB-1D4D-6F8A39AF5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17246"/>
              </p:ext>
            </p:extLst>
          </p:nvPr>
        </p:nvGraphicFramePr>
        <p:xfrm>
          <a:off x="457200" y="3588675"/>
          <a:ext cx="2616200" cy="237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BA160-64B5-3E1B-587C-3084086051B6}"/>
              </a:ext>
            </a:extLst>
          </p:cNvPr>
          <p:cNvCxnSpPr>
            <a:cxnSpLocks/>
          </p:cNvCxnSpPr>
          <p:nvPr/>
        </p:nvCxnSpPr>
        <p:spPr>
          <a:xfrm flipH="1">
            <a:off x="3276600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653DD2-E152-F375-8E52-F95F86D6AA9C}"/>
              </a:ext>
            </a:extLst>
          </p:cNvPr>
          <p:cNvSpPr txBox="1"/>
          <p:nvPr/>
        </p:nvSpPr>
        <p:spPr>
          <a:xfrm>
            <a:off x="3810000" y="32170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shoppingCart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17F43-7859-C287-7CF6-1AFF982E9062}"/>
              </a:ext>
            </a:extLst>
          </p:cNvPr>
          <p:cNvSpPr/>
          <p:nvPr/>
        </p:nvSpPr>
        <p:spPr>
          <a:xfrm>
            <a:off x="1270000" y="36576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5E0B3E-73E6-2662-7445-5D242AEF810C}"/>
              </a:ext>
            </a:extLst>
          </p:cNvPr>
          <p:cNvSpPr/>
          <p:nvPr/>
        </p:nvSpPr>
        <p:spPr>
          <a:xfrm>
            <a:off x="1289050" y="4435089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8DD30-AD62-20C4-EB79-D31769268809}"/>
              </a:ext>
            </a:extLst>
          </p:cNvPr>
          <p:cNvSpPr/>
          <p:nvPr/>
        </p:nvSpPr>
        <p:spPr>
          <a:xfrm>
            <a:off x="1270000" y="521257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46965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Item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FC0135-ADE4-C4FB-1D4D-6F8A39AF5D8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588675"/>
          <a:ext cx="2616200" cy="237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BA160-64B5-3E1B-587C-3084086051B6}"/>
              </a:ext>
            </a:extLst>
          </p:cNvPr>
          <p:cNvCxnSpPr>
            <a:cxnSpLocks/>
          </p:cNvCxnSpPr>
          <p:nvPr/>
        </p:nvCxnSpPr>
        <p:spPr>
          <a:xfrm flipH="1">
            <a:off x="3276600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653DD2-E152-F375-8E52-F95F86D6AA9C}"/>
              </a:ext>
            </a:extLst>
          </p:cNvPr>
          <p:cNvSpPr txBox="1"/>
          <p:nvPr/>
        </p:nvSpPr>
        <p:spPr>
          <a:xfrm>
            <a:off x="3810000" y="32170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shoppingCart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17F43-7859-C287-7CF6-1AFF982E9062}"/>
              </a:ext>
            </a:extLst>
          </p:cNvPr>
          <p:cNvSpPr/>
          <p:nvPr/>
        </p:nvSpPr>
        <p:spPr>
          <a:xfrm>
            <a:off x="1270000" y="36576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5E0B3E-73E6-2662-7445-5D242AEF810C}"/>
              </a:ext>
            </a:extLst>
          </p:cNvPr>
          <p:cNvSpPr/>
          <p:nvPr/>
        </p:nvSpPr>
        <p:spPr>
          <a:xfrm>
            <a:off x="1289050" y="4435089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8DD30-AD62-20C4-EB79-D31769268809}"/>
              </a:ext>
            </a:extLst>
          </p:cNvPr>
          <p:cNvSpPr/>
          <p:nvPr/>
        </p:nvSpPr>
        <p:spPr>
          <a:xfrm>
            <a:off x="1270000" y="521257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913577-FDD7-6E8B-FE11-B86647D7C3C9}"/>
              </a:ext>
            </a:extLst>
          </p:cNvPr>
          <p:cNvSpPr/>
          <p:nvPr/>
        </p:nvSpPr>
        <p:spPr>
          <a:xfrm>
            <a:off x="4495800" y="4879486"/>
            <a:ext cx="9906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DBC3D8-6CFA-5F3D-C444-021B5828BC4E}"/>
              </a:ext>
            </a:extLst>
          </p:cNvPr>
          <p:cNvCxnSpPr>
            <a:cxnSpLocks/>
          </p:cNvCxnSpPr>
          <p:nvPr/>
        </p:nvCxnSpPr>
        <p:spPr>
          <a:xfrm>
            <a:off x="4611514" y="4552117"/>
            <a:ext cx="96843" cy="359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D1B7EB-5715-C19B-8EC7-8001774B2211}"/>
              </a:ext>
            </a:extLst>
          </p:cNvPr>
          <p:cNvSpPr txBox="1"/>
          <p:nvPr/>
        </p:nvSpPr>
        <p:spPr>
          <a:xfrm>
            <a:off x="4127750" y="42575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66857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Item[]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FC0135-ADE4-C4FB-1D4D-6F8A39AF5D8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588675"/>
          <a:ext cx="2616200" cy="237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BA160-64B5-3E1B-587C-3084086051B6}"/>
              </a:ext>
            </a:extLst>
          </p:cNvPr>
          <p:cNvCxnSpPr>
            <a:cxnSpLocks/>
          </p:cNvCxnSpPr>
          <p:nvPr/>
        </p:nvCxnSpPr>
        <p:spPr>
          <a:xfrm flipH="1">
            <a:off x="3276600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653DD2-E152-F375-8E52-F95F86D6AA9C}"/>
              </a:ext>
            </a:extLst>
          </p:cNvPr>
          <p:cNvSpPr txBox="1"/>
          <p:nvPr/>
        </p:nvSpPr>
        <p:spPr>
          <a:xfrm>
            <a:off x="3810000" y="32170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shoppingCart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17F43-7859-C287-7CF6-1AFF982E9062}"/>
              </a:ext>
            </a:extLst>
          </p:cNvPr>
          <p:cNvSpPr/>
          <p:nvPr/>
        </p:nvSpPr>
        <p:spPr>
          <a:xfrm>
            <a:off x="1270000" y="36576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5E0B3E-73E6-2662-7445-5D242AEF810C}"/>
              </a:ext>
            </a:extLst>
          </p:cNvPr>
          <p:cNvSpPr/>
          <p:nvPr/>
        </p:nvSpPr>
        <p:spPr>
          <a:xfrm>
            <a:off x="1289050" y="4435089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8DD30-AD62-20C4-EB79-D31769268809}"/>
              </a:ext>
            </a:extLst>
          </p:cNvPr>
          <p:cNvSpPr/>
          <p:nvPr/>
        </p:nvSpPr>
        <p:spPr>
          <a:xfrm>
            <a:off x="1270000" y="521257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913577-FDD7-6E8B-FE11-B86647D7C3C9}"/>
              </a:ext>
            </a:extLst>
          </p:cNvPr>
          <p:cNvSpPr/>
          <p:nvPr/>
        </p:nvSpPr>
        <p:spPr>
          <a:xfrm>
            <a:off x="4495800" y="4879486"/>
            <a:ext cx="9906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DBC3D8-6CFA-5F3D-C444-021B5828BC4E}"/>
              </a:ext>
            </a:extLst>
          </p:cNvPr>
          <p:cNvCxnSpPr>
            <a:cxnSpLocks/>
          </p:cNvCxnSpPr>
          <p:nvPr/>
        </p:nvCxnSpPr>
        <p:spPr>
          <a:xfrm>
            <a:off x="4611514" y="4552117"/>
            <a:ext cx="96843" cy="359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D1B7EB-5715-C19B-8EC7-8001774B2211}"/>
              </a:ext>
            </a:extLst>
          </p:cNvPr>
          <p:cNvSpPr txBox="1"/>
          <p:nvPr/>
        </p:nvSpPr>
        <p:spPr>
          <a:xfrm>
            <a:off x="4127750" y="42575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B21EC6-9E18-5D34-6325-93A1DC211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18537"/>
              </p:ext>
            </p:extLst>
          </p:nvPr>
        </p:nvGraphicFramePr>
        <p:xfrm>
          <a:off x="7197895" y="3222415"/>
          <a:ext cx="2616200" cy="31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2352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5F4F84-CD7D-E9BF-B84F-360286AA2DD3}"/>
              </a:ext>
            </a:extLst>
          </p:cNvPr>
          <p:cNvCxnSpPr>
            <a:cxnSpLocks/>
          </p:cNvCxnSpPr>
          <p:nvPr/>
        </p:nvCxnSpPr>
        <p:spPr>
          <a:xfrm flipH="1">
            <a:off x="9904108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F98FF0-983D-E3E5-75CA-DE5280FA2E87}"/>
              </a:ext>
            </a:extLst>
          </p:cNvPr>
          <p:cNvSpPr txBox="1"/>
          <p:nvPr/>
        </p:nvSpPr>
        <p:spPr>
          <a:xfrm>
            <a:off x="10437508" y="321708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</a:p>
        </p:txBody>
      </p:sp>
    </p:spTree>
    <p:extLst>
      <p:ext uri="{BB962C8B-B14F-4D97-AF65-F5344CB8AC3E}">
        <p14:creationId xmlns:p14="http://schemas.microsoft.com/office/powerpoint/2010/main" val="285172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</TotalTime>
  <Words>4768</Words>
  <Application>Microsoft Office PowerPoint</Application>
  <PresentationFormat>Widescreen</PresentationFormat>
  <Paragraphs>633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Helvetica Neue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Pearsall, Reese</cp:lastModifiedBy>
  <cp:revision>39</cp:revision>
  <dcterms:created xsi:type="dcterms:W3CDTF">2022-08-21T16:55:59Z</dcterms:created>
  <dcterms:modified xsi:type="dcterms:W3CDTF">2024-01-23T17:15:08Z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