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57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5T15:44:50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1/25/2024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10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Lists, Stacks, Queues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Singly and Doubly Linked Lists. The process of storing and organizing… | by  bubble | Medium">
            <a:extLst>
              <a:ext uri="{FF2B5EF4-FFF2-40B4-BE49-F238E27FC236}">
                <a16:creationId xmlns:a16="http://schemas.microsoft.com/office/drawing/2014/main" id="{9D42099A-9261-747A-F9D4-D703E9C2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8395583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1C2CE-C787-C279-C4FC-4307F558B40D}"/>
              </a:ext>
            </a:extLst>
          </p:cNvPr>
          <p:cNvCxnSpPr/>
          <p:nvPr/>
        </p:nvCxnSpPr>
        <p:spPr>
          <a:xfrm>
            <a:off x="7772400" y="3733800"/>
            <a:ext cx="0" cy="381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D9E3FC-EABD-C448-7F9B-F417733EB3AF}"/>
              </a:ext>
            </a:extLst>
          </p:cNvPr>
          <p:cNvSpPr txBox="1"/>
          <p:nvPr/>
        </p:nvSpPr>
        <p:spPr>
          <a:xfrm>
            <a:off x="7467600" y="337535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TAIL</a:t>
            </a:r>
          </a:p>
        </p:txBody>
      </p:sp>
    </p:spTree>
    <p:extLst>
      <p:ext uri="{BB962C8B-B14F-4D97-AF65-F5344CB8AC3E}">
        <p14:creationId xmlns:p14="http://schemas.microsoft.com/office/powerpoint/2010/main" val="1740599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Singly and Doubly Linked Lists. The process of storing and organizing… | by  bubble | Medium">
            <a:extLst>
              <a:ext uri="{FF2B5EF4-FFF2-40B4-BE49-F238E27FC236}">
                <a16:creationId xmlns:a16="http://schemas.microsoft.com/office/drawing/2014/main" id="{9D42099A-9261-747A-F9D4-D703E9C2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1601"/>
            <a:ext cx="5181600" cy="23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1C2CE-C787-C279-C4FC-4307F558B40D}"/>
              </a:ext>
            </a:extLst>
          </p:cNvPr>
          <p:cNvCxnSpPr/>
          <p:nvPr/>
        </p:nvCxnSpPr>
        <p:spPr>
          <a:xfrm>
            <a:off x="4191000" y="2770031"/>
            <a:ext cx="0" cy="23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D9E3FC-EABD-C448-7F9B-F417733EB3AF}"/>
              </a:ext>
            </a:extLst>
          </p:cNvPr>
          <p:cNvSpPr txBox="1"/>
          <p:nvPr/>
        </p:nvSpPr>
        <p:spPr>
          <a:xfrm>
            <a:off x="3962400" y="2590800"/>
            <a:ext cx="60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FF4CD-8A5E-DDCF-53D5-336CA865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730333"/>
              </p:ext>
            </p:extLst>
          </p:nvPr>
        </p:nvGraphicFramePr>
        <p:xfrm>
          <a:off x="174172" y="3916263"/>
          <a:ext cx="695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226062581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996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/ Add first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 / Add tail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8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 Add/Delete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1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Forward Traversal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96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37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pic>
        <p:nvPicPr>
          <p:cNvPr id="3074" name="Picture 2" descr="Singly and Doubly Linked Lists. The process of storing and organizing… | by  bubble | Medium">
            <a:extLst>
              <a:ext uri="{FF2B5EF4-FFF2-40B4-BE49-F238E27FC236}">
                <a16:creationId xmlns:a16="http://schemas.microsoft.com/office/drawing/2014/main" id="{9D42099A-9261-747A-F9D4-D703E9C22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371601"/>
            <a:ext cx="5181600" cy="23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41C2CE-C787-C279-C4FC-4307F558B40D}"/>
              </a:ext>
            </a:extLst>
          </p:cNvPr>
          <p:cNvCxnSpPr/>
          <p:nvPr/>
        </p:nvCxnSpPr>
        <p:spPr>
          <a:xfrm>
            <a:off x="4191000" y="2770031"/>
            <a:ext cx="0" cy="23032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ED9E3FC-EABD-C448-7F9B-F417733EB3AF}"/>
              </a:ext>
            </a:extLst>
          </p:cNvPr>
          <p:cNvSpPr txBox="1"/>
          <p:nvPr/>
        </p:nvSpPr>
        <p:spPr>
          <a:xfrm>
            <a:off x="3962400" y="2590800"/>
            <a:ext cx="609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TAIL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FF4CD-8A5E-DDCF-53D5-336CA865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00099"/>
              </p:ext>
            </p:extLst>
          </p:nvPr>
        </p:nvGraphicFramePr>
        <p:xfrm>
          <a:off x="174172" y="3916263"/>
          <a:ext cx="695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226062581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996777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Time Complexity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015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Delete / Add first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4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Delete / Add tail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O(1)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48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General Add/Delete node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17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Linear Search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4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Forward Traversal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89656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270539-A785-D7D2-9366-86633D807619}"/>
              </a:ext>
            </a:extLst>
          </p:cNvPr>
          <p:cNvSpPr txBox="1"/>
          <p:nvPr/>
        </p:nvSpPr>
        <p:spPr>
          <a:xfrm>
            <a:off x="6096000" y="1384665"/>
            <a:ext cx="5240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Linked Lists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not have indices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Less memory efficient compared to arrays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1FE8CA-2653-DBDB-0527-BE896D74D574}"/>
              </a:ext>
            </a:extLst>
          </p:cNvPr>
          <p:cNvSpPr txBox="1"/>
          <p:nvPr/>
        </p:nvSpPr>
        <p:spPr>
          <a:xfrm>
            <a:off x="5791200" y="2815692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Adding/Deleting to LL is O(1)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D7BA0-2C17-D5D9-20A2-299ED37E5205}"/>
              </a:ext>
            </a:extLst>
          </p:cNvPr>
          <p:cNvSpPr txBox="1"/>
          <p:nvPr/>
        </p:nvSpPr>
        <p:spPr>
          <a:xfrm>
            <a:off x="7315200" y="3166681"/>
            <a:ext cx="2526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(if adding to front or back)</a:t>
            </a:r>
          </a:p>
        </p:txBody>
      </p:sp>
    </p:spTree>
    <p:extLst>
      <p:ext uri="{BB962C8B-B14F-4D97-AF65-F5344CB8AC3E}">
        <p14:creationId xmlns:p14="http://schemas.microsoft.com/office/powerpoint/2010/main" val="2992793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A93E0F-F06F-E052-162D-289D06E9BE1E}"/>
              </a:ext>
            </a:extLst>
          </p:cNvPr>
          <p:cNvSpPr txBox="1"/>
          <p:nvPr/>
        </p:nvSpPr>
        <p:spPr>
          <a:xfrm>
            <a:off x="381000" y="1295400"/>
            <a:ext cx="10713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never write our own Linked List class, instead we will always import the Linked List Java Library!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90408-E09F-B76C-7E01-327DC5167FDF}"/>
              </a:ext>
            </a:extLst>
          </p:cNvPr>
          <p:cNvSpPr txBox="1"/>
          <p:nvPr/>
        </p:nvSpPr>
        <p:spPr>
          <a:xfrm>
            <a:off x="1371600" y="1822847"/>
            <a:ext cx="6199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5F8A82-5807-65A8-146D-F82535EE1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67000"/>
            <a:ext cx="7696200" cy="32386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56A29D-D81D-43DA-AE16-95E9CC305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560" y="2346067"/>
            <a:ext cx="4119680" cy="24422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2785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F946A6-9565-E9D0-EED4-E072821A2425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7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8927D37B-D949-57C8-B47A-2C54DE8CF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DC7C98-BF09-56FF-DA3F-8ED1885D0CE7}"/>
              </a:ext>
            </a:extLst>
          </p:cNvPr>
          <p:cNvSpPr txBox="1"/>
          <p:nvPr/>
        </p:nvSpPr>
        <p:spPr>
          <a:xfrm>
            <a:off x="381000" y="129174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(pop)</a:t>
            </a:r>
          </a:p>
        </p:txBody>
      </p:sp>
      <p:pic>
        <p:nvPicPr>
          <p:cNvPr id="12" name="Picture 4" descr="Marine Plate Dispenser. Mobile, heated Loipart">
            <a:extLst>
              <a:ext uri="{FF2B5EF4-FFF2-40B4-BE49-F238E27FC236}">
                <a16:creationId xmlns:a16="http://schemas.microsoft.com/office/drawing/2014/main" id="{AF96FFF7-01EA-D6CA-118F-AE4A1CEE5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89AAA7-2D0C-7E38-742A-BFCC0ABEC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0" y="3733800"/>
            <a:ext cx="1929906" cy="234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6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45B2A5-63CC-D881-28EF-89F41AD11223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6C74D4-504B-083E-FC9D-58051B14E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9" name="Picture 2" descr="Queue (abstract data type) - Wikipedia">
            <a:extLst>
              <a:ext uri="{FF2B5EF4-FFF2-40B4-BE49-F238E27FC236}">
                <a16:creationId xmlns:a16="http://schemas.microsoft.com/office/drawing/2014/main" id="{68E98B78-560F-9F0B-160F-5A456772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9052B05-26F6-172C-6F6A-AE2281D00333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9052B05-26F6-172C-6F6A-AE2281D0033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01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365A366-FC2A-C902-7FB1-0778A0A0265A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57089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1B77B-2C55-1328-7942-BBBFC72D3C7E}"/>
              </a:ext>
            </a:extLst>
          </p:cNvPr>
          <p:cNvSpPr txBox="1"/>
          <p:nvPr/>
        </p:nvSpPr>
        <p:spPr>
          <a:xfrm>
            <a:off x="6705600" y="17215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b="1" dirty="0"/>
              <a:t>Queue Runtime Analysis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FFEC6E39-E3E9-2FCB-1F2D-DD65EDF6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665143"/>
            <a:ext cx="6019799" cy="222504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2EB64077-E2CA-9DCD-CEF2-6C3C04A6D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3859102"/>
            <a:ext cx="6248400" cy="2225040"/>
          </a:xfrm>
          <a:prstGeom prst="rect">
            <a:avLst/>
          </a:prstGeom>
        </p:spPr>
      </p:pic>
      <p:sp>
        <p:nvSpPr>
          <p:cNvPr id="11" name="TextBox 20">
            <a:extLst>
              <a:ext uri="{FF2B5EF4-FFF2-40B4-BE49-F238E27FC236}">
                <a16:creationId xmlns:a16="http://schemas.microsoft.com/office/drawing/2014/main" id="{D482E8F1-988C-3479-7E14-8E512E9881F3}"/>
              </a:ext>
            </a:extLst>
          </p:cNvPr>
          <p:cNvSpPr txBox="1"/>
          <p:nvPr/>
        </p:nvSpPr>
        <p:spPr>
          <a:xfrm>
            <a:off x="7155041" y="342358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b="1" dirty="0"/>
              <a:t>Stack Runtime Analysis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1C6B4299-40A6-A4B9-C20C-4C778D3A956E}"/>
              </a:ext>
            </a:extLst>
          </p:cNvPr>
          <p:cNvSpPr txBox="1"/>
          <p:nvPr/>
        </p:nvSpPr>
        <p:spPr>
          <a:xfrm>
            <a:off x="685800" y="3955959"/>
            <a:ext cx="44230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Applications of Stack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Tracking function calls in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Undo/Redo buttons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Recursion/Backtracking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DDFE3D9E-D411-1FFD-2F15-39D584061765}"/>
              </a:ext>
            </a:extLst>
          </p:cNvPr>
          <p:cNvSpPr txBox="1"/>
          <p:nvPr/>
        </p:nvSpPr>
        <p:spPr>
          <a:xfrm>
            <a:off x="533400" y="762000"/>
            <a:ext cx="41088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Applications of Queue Data Structures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waiting rooms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Operating System task scheduling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Server Request Handlers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CSCI 232 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2D60D3-E02F-333D-26B0-8E4DB948765D}"/>
              </a:ext>
            </a:extLst>
          </p:cNvPr>
          <p:cNvSpPr/>
          <p:nvPr/>
        </p:nvSpPr>
        <p:spPr>
          <a:xfrm>
            <a:off x="7010400" y="1371600"/>
            <a:ext cx="411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EF92FB-33AE-4E5D-D9CA-BA82BC9BEE00}"/>
              </a:ext>
            </a:extLst>
          </p:cNvPr>
          <p:cNvSpPr/>
          <p:nvPr/>
        </p:nvSpPr>
        <p:spPr>
          <a:xfrm>
            <a:off x="6999514" y="4590621"/>
            <a:ext cx="41148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93FC5-1F3B-D490-FEE6-16D19652173C}"/>
              </a:ext>
            </a:extLst>
          </p:cNvPr>
          <p:cNvSpPr txBox="1"/>
          <p:nvPr/>
        </p:nvSpPr>
        <p:spPr>
          <a:xfrm>
            <a:off x="533400" y="3112112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Adding to stack or queue is O(1) work</a:t>
            </a:r>
          </a:p>
        </p:txBody>
      </p:sp>
    </p:spTree>
    <p:extLst>
      <p:ext uri="{BB962C8B-B14F-4D97-AF65-F5344CB8AC3E}">
        <p14:creationId xmlns:p14="http://schemas.microsoft.com/office/powerpoint/2010/main" val="343796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EC31E-45E7-F827-6809-B838C44E21B6}"/>
              </a:ext>
            </a:extLst>
          </p:cNvPr>
          <p:cNvSpPr txBox="1"/>
          <p:nvPr/>
        </p:nvSpPr>
        <p:spPr>
          <a:xfrm>
            <a:off x="513584" y="762000"/>
            <a:ext cx="880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CSCI 232, if we ever need to use a stack or queue, we will import the Java library!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E8B252C4-1544-A9D3-8690-20CF8479087E}"/>
              </a:ext>
            </a:extLst>
          </p:cNvPr>
          <p:cNvSpPr txBox="1"/>
          <p:nvPr/>
        </p:nvSpPr>
        <p:spPr>
          <a:xfrm>
            <a:off x="685800" y="1752600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sz="2400" dirty="0" err="1">
                <a:latin typeface="Consolas" panose="020B0609020204030204" pitchFamily="49" charset="0"/>
              </a:rPr>
              <a:t>import.java.util.Stack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5" name="TextBox 7">
            <a:extLst>
              <a:ext uri="{FF2B5EF4-FFF2-40B4-BE49-F238E27FC236}">
                <a16:creationId xmlns:a16="http://schemas.microsoft.com/office/drawing/2014/main" id="{06AFD2F9-7F71-C9EB-9D30-158AEC59D383}"/>
              </a:ext>
            </a:extLst>
          </p:cNvPr>
          <p:cNvSpPr txBox="1"/>
          <p:nvPr/>
        </p:nvSpPr>
        <p:spPr>
          <a:xfrm>
            <a:off x="685800" y="3322628"/>
            <a:ext cx="3922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sz="2400" dirty="0" err="1">
                <a:latin typeface="Consolas" panose="020B0609020204030204" pitchFamily="49" charset="0"/>
              </a:rPr>
              <a:t>import.java.util.Queue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F030F748-6317-13E2-97D2-16E698511F24}"/>
              </a:ext>
            </a:extLst>
          </p:cNvPr>
          <p:cNvSpPr txBox="1"/>
          <p:nvPr/>
        </p:nvSpPr>
        <p:spPr>
          <a:xfrm>
            <a:off x="6175058" y="19050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r>
              <a:rPr lang="en-US" dirty="0" err="1">
                <a:latin typeface="Consolas" panose="020B0609020204030204" pitchFamily="49" charset="0"/>
              </a:rPr>
              <a:t>java.util.Queue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is an interface. We cannot create a Queue object. </a:t>
            </a:r>
          </a:p>
          <a:p>
            <a:r>
              <a:rPr lang="en-US" dirty="0"/>
              <a:t>Instead, we create an instance of an object </a:t>
            </a:r>
            <a:r>
              <a:rPr lang="en-US" i="1" dirty="0"/>
              <a:t>that implements </a:t>
            </a:r>
            <a:r>
              <a:rPr lang="en-US" dirty="0"/>
              <a:t>this interface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DB1ECC6A-6752-E9BA-C59D-3CA07CE7AB58}"/>
              </a:ext>
            </a:extLst>
          </p:cNvPr>
          <p:cNvSpPr txBox="1"/>
          <p:nvPr/>
        </p:nvSpPr>
        <p:spPr>
          <a:xfrm>
            <a:off x="6083618" y="3233233"/>
            <a:ext cx="604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Some of the Classes that implement the Queue interface: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PriorityQueue</a:t>
            </a:r>
            <a:r>
              <a:rPr lang="en-US" dirty="0"/>
              <a:t> (</a:t>
            </a:r>
            <a:r>
              <a:rPr lang="en-US" dirty="0" err="1">
                <a:latin typeface="Consolas" panose="020B0609020204030204" pitchFamily="49" charset="0"/>
              </a:rPr>
              <a:t>java.util.PriorityQueue</a:t>
            </a:r>
            <a:r>
              <a:rPr lang="en-US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Linked List (</a:t>
            </a:r>
            <a:r>
              <a:rPr lang="en-US" dirty="0" err="1">
                <a:latin typeface="Consolas" panose="020B0609020204030204" pitchFamily="49" charset="0"/>
              </a:rPr>
              <a:t>java.util.LinkedList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417D72D-41A5-CFE1-729F-DE4DB8AA529C}"/>
              </a:ext>
            </a:extLst>
          </p:cNvPr>
          <p:cNvSpPr txBox="1"/>
          <p:nvPr/>
        </p:nvSpPr>
        <p:spPr>
          <a:xfrm>
            <a:off x="6006877" y="4307063"/>
            <a:ext cx="6096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/>
              <a:t>(If you need a FIFO queue, Linked List is the way to go…)</a:t>
            </a:r>
          </a:p>
        </p:txBody>
      </p:sp>
    </p:spTree>
    <p:extLst>
      <p:ext uri="{BB962C8B-B14F-4D97-AF65-F5344CB8AC3E}">
        <p14:creationId xmlns:p14="http://schemas.microsoft.com/office/powerpoint/2010/main" val="188649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6B62D-679F-1A30-8302-3FE24F123AA7}"/>
              </a:ext>
            </a:extLst>
          </p:cNvPr>
          <p:cNvSpPr txBox="1"/>
          <p:nvPr/>
        </p:nvSpPr>
        <p:spPr>
          <a:xfrm>
            <a:off x="228600" y="304800"/>
            <a:ext cx="1036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Most of the time, queues will operate in a FIFO fashion, however there may be times we want to dequeue the item with the </a:t>
            </a:r>
            <a:r>
              <a:rPr lang="en-US" sz="2400" b="1" dirty="0"/>
              <a:t>highest priority</a:t>
            </a:r>
          </a:p>
        </p:txBody>
      </p:sp>
      <p:pic>
        <p:nvPicPr>
          <p:cNvPr id="6" name="Picture 2" descr="Priority Queue Data Structure">
            <a:extLst>
              <a:ext uri="{FF2B5EF4-FFF2-40B4-BE49-F238E27FC236}">
                <a16:creationId xmlns:a16="http://schemas.microsoft.com/office/drawing/2014/main" id="{37D60CBC-E4E3-5647-0E58-D0F38CFFA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5088993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2FABB-2D75-5F14-438A-402C36CFAECD}"/>
              </a:ext>
            </a:extLst>
          </p:cNvPr>
          <p:cNvSpPr txBox="1"/>
          <p:nvPr/>
        </p:nvSpPr>
        <p:spPr>
          <a:xfrm>
            <a:off x="5791200" y="1828800"/>
            <a:ext cx="58116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202124"/>
                </a:solidFill>
                <a:effectLst/>
                <a:latin typeface="Google Sans"/>
              </a:rPr>
              <a:t>Priority queue </a:t>
            </a:r>
            <a:r>
              <a:rPr lang="en-US" sz="2800" b="0" i="0" dirty="0">
                <a:solidFill>
                  <a:srgbClr val="202124"/>
                </a:solidFill>
                <a:effectLst/>
                <a:latin typeface="Google Sans"/>
              </a:rPr>
              <a:t>in a data structure is an extension of a linear queue that possesses the following properties: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Every element has a certain priority assigned to it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22CD8-8EC3-A2A7-B3A2-16212B15162E}"/>
              </a:ext>
            </a:extLst>
          </p:cNvPr>
          <p:cNvSpPr txBox="1"/>
          <p:nvPr/>
        </p:nvSpPr>
        <p:spPr>
          <a:xfrm>
            <a:off x="5791200" y="4168407"/>
            <a:ext cx="624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we enqueue something, we might need to “shuffle” that item into the correct spot of the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920176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40A2D-E680-3D0D-5CBD-9FCD7D46991F}"/>
              </a:ext>
            </a:extLst>
          </p:cNvPr>
          <p:cNvSpPr txBox="1"/>
          <p:nvPr/>
        </p:nvSpPr>
        <p:spPr>
          <a:xfrm>
            <a:off x="152400" y="2286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Sorting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C8A46-8B4D-95BB-EAD3-827972018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501161"/>
              </p:ext>
            </p:extLst>
          </p:nvPr>
        </p:nvGraphicFramePr>
        <p:xfrm>
          <a:off x="685800" y="1371600"/>
          <a:ext cx="548640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1162321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32317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O(n^2)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0541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O(n^2)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89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nlogn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94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O(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nlogn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(on average)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15126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C3E4114-6B9E-267F-B754-8FA9C85752B7}"/>
              </a:ext>
            </a:extLst>
          </p:cNvPr>
          <p:cNvSpPr txBox="1"/>
          <p:nvPr/>
        </p:nvSpPr>
        <p:spPr>
          <a:xfrm>
            <a:off x="609600" y="3718453"/>
            <a:ext cx="7276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the fastest sorting algorithm known (currently) is 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77A71-4798-EFEE-7C0A-F695CB418708}"/>
              </a:ext>
            </a:extLst>
          </p:cNvPr>
          <p:cNvSpPr txBox="1"/>
          <p:nvPr/>
        </p:nvSpPr>
        <p:spPr>
          <a:xfrm>
            <a:off x="468536" y="4267229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(Why don’t you think there are any O(1) or O(</a:t>
            </a:r>
            <a:r>
              <a:rPr lang="en-US" dirty="0" err="1"/>
              <a:t>logn</a:t>
            </a:r>
            <a:r>
              <a:rPr lang="en-US" dirty="0"/>
              <a:t>) sorting algorithms?)</a:t>
            </a:r>
          </a:p>
        </p:txBody>
      </p:sp>
    </p:spTree>
    <p:extLst>
      <p:ext uri="{BB962C8B-B14F-4D97-AF65-F5344CB8AC3E}">
        <p14:creationId xmlns:p14="http://schemas.microsoft.com/office/powerpoint/2010/main" val="169715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56629-C6A0-9069-2643-85E5D38A81C3}"/>
              </a:ext>
            </a:extLst>
          </p:cNvPr>
          <p:cNvSpPr txBox="1"/>
          <p:nvPr/>
        </p:nvSpPr>
        <p:spPr>
          <a:xfrm>
            <a:off x="914400" y="1828800"/>
            <a:ext cx="54232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1 due this </a:t>
            </a:r>
            <a:r>
              <a:rPr lang="en-US" sz="2400" b="1" dirty="0"/>
              <a:t>tomorrow</a:t>
            </a:r>
            <a:r>
              <a:rPr lang="en-US" sz="2400" dirty="0"/>
              <a:t> @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.java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Submit code that compiles </a:t>
            </a:r>
          </a:p>
        </p:txBody>
      </p:sp>
      <p:pic>
        <p:nvPicPr>
          <p:cNvPr id="6146" name="Picture 2" descr="Every day at my work : r/ProgrammerHumor">
            <a:extLst>
              <a:ext uri="{FF2B5EF4-FFF2-40B4-BE49-F238E27FC236}">
                <a16:creationId xmlns:a16="http://schemas.microsoft.com/office/drawing/2014/main" id="{F982BD3B-3AC9-A219-CEBC-CC309634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125" y="228600"/>
            <a:ext cx="4207122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E3CD2E-7002-10FA-63D7-F9025BFE5519}"/>
              </a:ext>
            </a:extLst>
          </p:cNvPr>
          <p:cNvSpPr/>
          <p:nvPr/>
        </p:nvSpPr>
        <p:spPr>
          <a:xfrm>
            <a:off x="685800" y="609600"/>
            <a:ext cx="3733800" cy="1981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Lab 1</a:t>
            </a:r>
          </a:p>
        </p:txBody>
      </p:sp>
      <p:pic>
        <p:nvPicPr>
          <p:cNvPr id="5122" name="Picture 2" descr="Linked List : r/ProgrammerHumor">
            <a:extLst>
              <a:ext uri="{FF2B5EF4-FFF2-40B4-BE49-F238E27FC236}">
                <a16:creationId xmlns:a16="http://schemas.microsoft.com/office/drawing/2014/main" id="{0A76BDBF-E506-AA03-E70C-2A7DFCF44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438400"/>
            <a:ext cx="4975225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341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Reese</a:t>
            </a:r>
          </a:p>
          <a:p>
            <a:r>
              <a:rPr lang="en-US" sz="1600" dirty="0"/>
              <a:t>31</a:t>
            </a:r>
          </a:p>
          <a:p>
            <a:r>
              <a:rPr lang="en-US" sz="1600" dirty="0"/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Susan</a:t>
            </a:r>
          </a:p>
          <a:p>
            <a:r>
              <a:rPr lang="en-US" sz="1600" dirty="0"/>
              <a:t>25</a:t>
            </a:r>
          </a:p>
          <a:p>
            <a:r>
              <a:rPr lang="en-US" sz="1600" dirty="0"/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Mark</a:t>
            </a:r>
          </a:p>
          <a:p>
            <a:r>
              <a:rPr lang="en-US" sz="1600" dirty="0"/>
              <a:t>19</a:t>
            </a:r>
          </a:p>
          <a:p>
            <a:r>
              <a:rPr lang="en-US" sz="1600" dirty="0"/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818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Reese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31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Susan</a:t>
            </a:r>
          </a:p>
          <a:p>
            <a:r>
              <a:rPr lang="en-US" sz="1600" dirty="0">
                <a:solidFill>
                  <a:srgbClr val="FF0000"/>
                </a:solidFill>
              </a:rPr>
              <a:t>25</a:t>
            </a:r>
          </a:p>
          <a:p>
            <a:r>
              <a:rPr lang="en-US" sz="1600" dirty="0">
                <a:solidFill>
                  <a:srgbClr val="FF0000"/>
                </a:solidFill>
              </a:rPr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Mark</a:t>
            </a:r>
          </a:p>
          <a:p>
            <a:r>
              <a:rPr lang="en-US" sz="1600" dirty="0">
                <a:solidFill>
                  <a:srgbClr val="FF0000"/>
                </a:solidFill>
              </a:rPr>
              <a:t>19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C119D-E9A5-E08F-010D-CB3F26E86568}"/>
              </a:ext>
            </a:extLst>
          </p:cNvPr>
          <p:cNvSpPr txBox="1"/>
          <p:nvPr/>
        </p:nvSpPr>
        <p:spPr>
          <a:xfrm>
            <a:off x="229917" y="3657601"/>
            <a:ext cx="4033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two parts:</a:t>
            </a:r>
          </a:p>
          <a:p>
            <a:r>
              <a:rPr lang="en-US" sz="2400" dirty="0"/>
              <a:t>1. Payload</a:t>
            </a:r>
          </a:p>
        </p:txBody>
      </p:sp>
    </p:spTree>
    <p:extLst>
      <p:ext uri="{BB962C8B-B14F-4D97-AF65-F5344CB8AC3E}">
        <p14:creationId xmlns:p14="http://schemas.microsoft.com/office/powerpoint/2010/main" val="24778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Reese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31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Susan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25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C119D-E9A5-E08F-010D-CB3F26E86568}"/>
              </a:ext>
            </a:extLst>
          </p:cNvPr>
          <p:cNvSpPr txBox="1"/>
          <p:nvPr/>
        </p:nvSpPr>
        <p:spPr>
          <a:xfrm>
            <a:off x="229917" y="3657601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two parts:</a:t>
            </a:r>
          </a:p>
          <a:p>
            <a:pPr marL="457200" indent="-457200">
              <a:buAutoNum type="arabicPeriod"/>
            </a:pPr>
            <a:r>
              <a:rPr lang="en-US" sz="2400" dirty="0"/>
              <a:t>Payload</a:t>
            </a:r>
          </a:p>
          <a:p>
            <a:pPr marL="457200" indent="-457200">
              <a:buAutoNum type="arabicPeriod"/>
            </a:pPr>
            <a:r>
              <a:rPr lang="en-US" sz="2400" dirty="0"/>
              <a:t>Pointer to next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2917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CF6030-AC93-EA76-416E-238CE5ED76E6}"/>
              </a:ext>
            </a:extLst>
          </p:cNvPr>
          <p:cNvSpPr txBox="1"/>
          <p:nvPr/>
        </p:nvSpPr>
        <p:spPr>
          <a:xfrm>
            <a:off x="262574" y="1397279"/>
            <a:ext cx="1871025" cy="830997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Reese</a:t>
            </a:r>
          </a:p>
          <a:p>
            <a:r>
              <a:rPr lang="en-US" sz="1600" dirty="0">
                <a:solidFill>
                  <a:schemeClr val="tx1"/>
                </a:solidFill>
              </a:rPr>
              <a:t>31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742AAC-D986-C201-67AB-395B21F39B7E}"/>
              </a:ext>
            </a:extLst>
          </p:cNvPr>
          <p:cNvSpPr txBox="1"/>
          <p:nvPr/>
        </p:nvSpPr>
        <p:spPr>
          <a:xfrm>
            <a:off x="4199508" y="2327701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Susan</a:t>
            </a:r>
          </a:p>
          <a:p>
            <a:r>
              <a:rPr lang="en-US" sz="1600" dirty="0">
                <a:solidFill>
                  <a:schemeClr val="tx1"/>
                </a:solidFill>
              </a:rPr>
              <a:t>25</a:t>
            </a:r>
          </a:p>
          <a:p>
            <a:r>
              <a:rPr lang="en-US" sz="1600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889F3B-214C-2D70-7816-FE38C0B28C8F}"/>
              </a:ext>
            </a:extLst>
          </p:cNvPr>
          <p:cNvSpPr txBox="1"/>
          <p:nvPr/>
        </p:nvSpPr>
        <p:spPr>
          <a:xfrm>
            <a:off x="7953273" y="1184701"/>
            <a:ext cx="11079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Mark</a:t>
            </a:r>
          </a:p>
          <a:p>
            <a:r>
              <a:rPr lang="en-US" sz="1600" dirty="0">
                <a:solidFill>
                  <a:schemeClr val="tx1"/>
                </a:solidFill>
              </a:rPr>
              <a:t>19</a:t>
            </a:r>
          </a:p>
          <a:p>
            <a:r>
              <a:rPr lang="en-US" sz="1600" dirty="0">
                <a:solidFill>
                  <a:schemeClr val="tx1"/>
                </a:solidFill>
              </a:rPr>
              <a:t>Chemistry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F9C119D-E9A5-E08F-010D-CB3F26E86568}"/>
              </a:ext>
            </a:extLst>
          </p:cNvPr>
          <p:cNvSpPr txBox="1"/>
          <p:nvPr/>
        </p:nvSpPr>
        <p:spPr>
          <a:xfrm>
            <a:off x="229917" y="3657601"/>
            <a:ext cx="403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two parts:</a:t>
            </a:r>
          </a:p>
          <a:p>
            <a:pPr marL="457200" indent="-457200">
              <a:buAutoNum type="arabicPeriod"/>
            </a:pPr>
            <a:r>
              <a:rPr lang="en-US" sz="2400" dirty="0"/>
              <a:t>Payload</a:t>
            </a:r>
          </a:p>
          <a:p>
            <a:pPr marL="457200" indent="-457200">
              <a:buAutoNum type="arabicPeriod"/>
            </a:pPr>
            <a:r>
              <a:rPr lang="en-US" sz="2400" dirty="0"/>
              <a:t>Pointer to next node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ED6F51-BFBA-7875-B5AA-8A20C47E2166}"/>
              </a:ext>
            </a:extLst>
          </p:cNvPr>
          <p:cNvSpPr txBox="1"/>
          <p:nvPr/>
        </p:nvSpPr>
        <p:spPr>
          <a:xfrm>
            <a:off x="1340348" y="238123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“Node”</a:t>
            </a:r>
          </a:p>
        </p:txBody>
      </p:sp>
    </p:spTree>
    <p:extLst>
      <p:ext uri="{BB962C8B-B14F-4D97-AF65-F5344CB8AC3E}">
        <p14:creationId xmlns:p14="http://schemas.microsoft.com/office/powerpoint/2010/main" val="844286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57738-47BC-8982-ED05-5A5BE72A7149}"/>
              </a:ext>
            </a:extLst>
          </p:cNvPr>
          <p:cNvSpPr/>
          <p:nvPr/>
        </p:nvSpPr>
        <p:spPr>
          <a:xfrm>
            <a:off x="775322" y="1434008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2BF619-31DF-3306-7761-8B0D84086B3A}"/>
              </a:ext>
            </a:extLst>
          </p:cNvPr>
          <p:cNvSpPr/>
          <p:nvPr/>
        </p:nvSpPr>
        <p:spPr>
          <a:xfrm>
            <a:off x="4672409" y="2364432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AB045-C568-29A3-5753-9AC826FBCE70}"/>
              </a:ext>
            </a:extLst>
          </p:cNvPr>
          <p:cNvSpPr/>
          <p:nvPr/>
        </p:nvSpPr>
        <p:spPr>
          <a:xfrm>
            <a:off x="8521083" y="1191636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26250-F00C-3C51-131D-D40B23D48172}"/>
              </a:ext>
            </a:extLst>
          </p:cNvPr>
          <p:cNvSpPr txBox="1"/>
          <p:nvPr/>
        </p:nvSpPr>
        <p:spPr>
          <a:xfrm>
            <a:off x="2332748" y="224343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07C59-C42C-907F-C443-D81138626065}"/>
              </a:ext>
            </a:extLst>
          </p:cNvPr>
          <p:cNvSpPr txBox="1"/>
          <p:nvPr/>
        </p:nvSpPr>
        <p:spPr>
          <a:xfrm>
            <a:off x="6143225" y="319267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2F4F4-5DE2-BD52-4913-646D920283C0}"/>
              </a:ext>
            </a:extLst>
          </p:cNvPr>
          <p:cNvSpPr txBox="1"/>
          <p:nvPr/>
        </p:nvSpPr>
        <p:spPr>
          <a:xfrm>
            <a:off x="9901328" y="19869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6442F2-E071-51A8-5EF7-301130F9D3E7}"/>
              </a:ext>
            </a:extLst>
          </p:cNvPr>
          <p:cNvSpPr/>
          <p:nvPr/>
        </p:nvSpPr>
        <p:spPr>
          <a:xfrm>
            <a:off x="191717" y="2875066"/>
            <a:ext cx="3300808" cy="3237692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BB92CA6-1203-FE02-2485-40D67F0E3CCC}"/>
              </a:ext>
            </a:extLst>
          </p:cNvPr>
          <p:cNvSpPr/>
          <p:nvPr/>
        </p:nvSpPr>
        <p:spPr>
          <a:xfrm>
            <a:off x="611609" y="3154400"/>
            <a:ext cx="2310061" cy="22095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quantity</a:t>
            </a:r>
          </a:p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11C35-AD21-D251-9E4A-4B78552D884A}"/>
              </a:ext>
            </a:extLst>
          </p:cNvPr>
          <p:cNvSpPr txBox="1"/>
          <p:nvPr/>
        </p:nvSpPr>
        <p:spPr>
          <a:xfrm>
            <a:off x="1459503" y="548640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D6AA35-1B76-B049-4600-525307C83151}"/>
              </a:ext>
            </a:extLst>
          </p:cNvPr>
          <p:cNvSpPr txBox="1"/>
          <p:nvPr/>
        </p:nvSpPr>
        <p:spPr>
          <a:xfrm>
            <a:off x="3568338" y="3737738"/>
            <a:ext cx="612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57738-47BC-8982-ED05-5A5BE72A7149}"/>
              </a:ext>
            </a:extLst>
          </p:cNvPr>
          <p:cNvSpPr/>
          <p:nvPr/>
        </p:nvSpPr>
        <p:spPr>
          <a:xfrm>
            <a:off x="775322" y="1434008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2BF619-31DF-3306-7761-8B0D84086B3A}"/>
              </a:ext>
            </a:extLst>
          </p:cNvPr>
          <p:cNvSpPr/>
          <p:nvPr/>
        </p:nvSpPr>
        <p:spPr>
          <a:xfrm>
            <a:off x="4672409" y="2364432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AB045-C568-29A3-5753-9AC826FBCE70}"/>
              </a:ext>
            </a:extLst>
          </p:cNvPr>
          <p:cNvSpPr/>
          <p:nvPr/>
        </p:nvSpPr>
        <p:spPr>
          <a:xfrm>
            <a:off x="8521083" y="1191636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26250-F00C-3C51-131D-D40B23D48172}"/>
              </a:ext>
            </a:extLst>
          </p:cNvPr>
          <p:cNvSpPr txBox="1"/>
          <p:nvPr/>
        </p:nvSpPr>
        <p:spPr>
          <a:xfrm>
            <a:off x="2332748" y="224343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07C59-C42C-907F-C443-D81138626065}"/>
              </a:ext>
            </a:extLst>
          </p:cNvPr>
          <p:cNvSpPr txBox="1"/>
          <p:nvPr/>
        </p:nvSpPr>
        <p:spPr>
          <a:xfrm>
            <a:off x="6143225" y="319267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2F4F4-5DE2-BD52-4913-646D920283C0}"/>
              </a:ext>
            </a:extLst>
          </p:cNvPr>
          <p:cNvSpPr txBox="1"/>
          <p:nvPr/>
        </p:nvSpPr>
        <p:spPr>
          <a:xfrm>
            <a:off x="9901328" y="19869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B1391D-E111-67A8-0178-9925E75B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0623"/>
            <a:ext cx="5902460" cy="281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370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D1EF88-FAB7-C456-9290-BA52FEFDF71E}"/>
              </a:ext>
            </a:extLst>
          </p:cNvPr>
          <p:cNvSpPr txBox="1"/>
          <p:nvPr/>
        </p:nvSpPr>
        <p:spPr>
          <a:xfrm>
            <a:off x="228600" y="152400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linked list </a:t>
            </a:r>
            <a:r>
              <a:rPr lang="en-US" sz="2400" dirty="0"/>
              <a:t>is a linear data structure that is a collection of data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nodes</a:t>
            </a:r>
            <a:r>
              <a:rPr lang="en-US" sz="2400" dirty="0"/>
              <a:t>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B67CAF-A55E-0EEC-8563-C8B747AD7187}"/>
              </a:ext>
            </a:extLst>
          </p:cNvPr>
          <p:cNvSpPr/>
          <p:nvPr/>
        </p:nvSpPr>
        <p:spPr>
          <a:xfrm>
            <a:off x="228600" y="13716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C22801-2E9B-C999-C0FD-FE5B6BE05FD1}"/>
              </a:ext>
            </a:extLst>
          </p:cNvPr>
          <p:cNvCxnSpPr/>
          <p:nvPr/>
        </p:nvCxnSpPr>
        <p:spPr>
          <a:xfrm>
            <a:off x="2438400" y="13716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72C27AA-CF7E-0376-D612-65E7A8D0A570}"/>
              </a:ext>
            </a:extLst>
          </p:cNvPr>
          <p:cNvSpPr/>
          <p:nvPr/>
        </p:nvSpPr>
        <p:spPr>
          <a:xfrm>
            <a:off x="4114800" y="2286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866433-E97F-8480-9692-5938A0D62902}"/>
              </a:ext>
            </a:extLst>
          </p:cNvPr>
          <p:cNvCxnSpPr/>
          <p:nvPr/>
        </p:nvCxnSpPr>
        <p:spPr>
          <a:xfrm>
            <a:off x="6324600" y="2286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F456993-B033-97B8-D925-8C5617CAF649}"/>
              </a:ext>
            </a:extLst>
          </p:cNvPr>
          <p:cNvSpPr/>
          <p:nvPr/>
        </p:nvSpPr>
        <p:spPr>
          <a:xfrm>
            <a:off x="7848600" y="1143000"/>
            <a:ext cx="25146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6F7937-349E-FE06-BF5B-2B3A538736FB}"/>
              </a:ext>
            </a:extLst>
          </p:cNvPr>
          <p:cNvCxnSpPr/>
          <p:nvPr/>
        </p:nvCxnSpPr>
        <p:spPr>
          <a:xfrm>
            <a:off x="10058400" y="1143000"/>
            <a:ext cx="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7FF8BE-6608-8104-4BF0-468BFD116CE2}"/>
              </a:ext>
            </a:extLst>
          </p:cNvPr>
          <p:cNvCxnSpPr/>
          <p:nvPr/>
        </p:nvCxnSpPr>
        <p:spPr>
          <a:xfrm>
            <a:off x="1219200" y="990600"/>
            <a:ext cx="0" cy="304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4E8DD7-9A6A-12AC-39B5-AE93C2E0346C}"/>
              </a:ext>
            </a:extLst>
          </p:cNvPr>
          <p:cNvSpPr txBox="1"/>
          <p:nvPr/>
        </p:nvSpPr>
        <p:spPr>
          <a:xfrm>
            <a:off x="851150" y="68591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8B0AC0-9777-9F56-F066-D90AC537EE35}"/>
              </a:ext>
            </a:extLst>
          </p:cNvPr>
          <p:cNvCxnSpPr/>
          <p:nvPr/>
        </p:nvCxnSpPr>
        <p:spPr>
          <a:xfrm>
            <a:off x="2590800" y="1828800"/>
            <a:ext cx="1447800" cy="914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53E006-5F9F-39CC-F13E-CE7161170A75}"/>
              </a:ext>
            </a:extLst>
          </p:cNvPr>
          <p:cNvCxnSpPr>
            <a:cxnSpLocks/>
          </p:cNvCxnSpPr>
          <p:nvPr/>
        </p:nvCxnSpPr>
        <p:spPr>
          <a:xfrm flipV="1">
            <a:off x="6450361" y="1752600"/>
            <a:ext cx="1322039" cy="9979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4BE5AA-FC7C-EDFD-5D3A-4FF14AF9BA65}"/>
              </a:ext>
            </a:extLst>
          </p:cNvPr>
          <p:cNvCxnSpPr>
            <a:cxnSpLocks/>
          </p:cNvCxnSpPr>
          <p:nvPr/>
        </p:nvCxnSpPr>
        <p:spPr>
          <a:xfrm>
            <a:off x="10184161" y="1570404"/>
            <a:ext cx="608371" cy="48474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EE160E0-79AB-BAF4-DB9A-48D6A8E487A9}"/>
              </a:ext>
            </a:extLst>
          </p:cNvPr>
          <p:cNvSpPr txBox="1"/>
          <p:nvPr/>
        </p:nvSpPr>
        <p:spPr>
          <a:xfrm>
            <a:off x="10667999" y="19798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F857738-47BC-8982-ED05-5A5BE72A7149}"/>
              </a:ext>
            </a:extLst>
          </p:cNvPr>
          <p:cNvSpPr/>
          <p:nvPr/>
        </p:nvSpPr>
        <p:spPr>
          <a:xfrm>
            <a:off x="775322" y="1434008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2BF619-31DF-3306-7761-8B0D84086B3A}"/>
              </a:ext>
            </a:extLst>
          </p:cNvPr>
          <p:cNvSpPr/>
          <p:nvPr/>
        </p:nvSpPr>
        <p:spPr>
          <a:xfrm>
            <a:off x="4672409" y="2364432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4AAB045-C568-29A3-5753-9AC826FBCE70}"/>
              </a:ext>
            </a:extLst>
          </p:cNvPr>
          <p:cNvSpPr/>
          <p:nvPr/>
        </p:nvSpPr>
        <p:spPr>
          <a:xfrm>
            <a:off x="8521083" y="1191636"/>
            <a:ext cx="1066799" cy="7575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26250-F00C-3C51-131D-D40B23D48172}"/>
              </a:ext>
            </a:extLst>
          </p:cNvPr>
          <p:cNvSpPr txBox="1"/>
          <p:nvPr/>
        </p:nvSpPr>
        <p:spPr>
          <a:xfrm>
            <a:off x="2332748" y="2243436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07C59-C42C-907F-C443-D81138626065}"/>
              </a:ext>
            </a:extLst>
          </p:cNvPr>
          <p:cNvSpPr txBox="1"/>
          <p:nvPr/>
        </p:nvSpPr>
        <p:spPr>
          <a:xfrm>
            <a:off x="6143225" y="319267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82F4F4-5DE2-BD52-4913-646D920283C0}"/>
              </a:ext>
            </a:extLst>
          </p:cNvPr>
          <p:cNvSpPr txBox="1"/>
          <p:nvPr/>
        </p:nvSpPr>
        <p:spPr>
          <a:xfrm>
            <a:off x="9901328" y="1986931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B1391D-E111-67A8-0178-9925E75B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60623"/>
            <a:ext cx="5902460" cy="28173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E2DF10-DB44-3067-CF5E-7F7FF1212DFC}"/>
              </a:ext>
            </a:extLst>
          </p:cNvPr>
          <p:cNvSpPr txBox="1"/>
          <p:nvPr/>
        </p:nvSpPr>
        <p:spPr>
          <a:xfrm>
            <a:off x="439961" y="3087328"/>
            <a:ext cx="2335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Running time?</a:t>
            </a:r>
          </a:p>
        </p:txBody>
      </p:sp>
      <p:sp>
        <p:nvSpPr>
          <p:cNvPr id="35" name="Rectangle 4">
            <a:extLst>
              <a:ext uri="{FF2B5EF4-FFF2-40B4-BE49-F238E27FC236}">
                <a16:creationId xmlns:a16="http://schemas.microsoft.com/office/drawing/2014/main" id="{414B0725-5CCB-348B-208E-C01F5858A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9451" y="2566379"/>
            <a:ext cx="3556619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public void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(Node n)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this.next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n;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D3D93A-5BF6-801A-BE03-C7A0560414EE}"/>
              </a:ext>
            </a:extLst>
          </p:cNvPr>
          <p:cNvSpPr txBox="1"/>
          <p:nvPr/>
        </p:nvSpPr>
        <p:spPr>
          <a:xfrm>
            <a:off x="3429000" y="380324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55593E-BDDD-4BD3-E091-282CFFBA730A}"/>
              </a:ext>
            </a:extLst>
          </p:cNvPr>
          <p:cNvSpPr txBox="1"/>
          <p:nvPr/>
        </p:nvSpPr>
        <p:spPr>
          <a:xfrm>
            <a:off x="4456263" y="496929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0F539D-C535-FC4A-4651-CEAB0708E56B}"/>
              </a:ext>
            </a:extLst>
          </p:cNvPr>
          <p:cNvSpPr txBox="1"/>
          <p:nvPr/>
        </p:nvSpPr>
        <p:spPr>
          <a:xfrm>
            <a:off x="3460688" y="530870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BEBCD-D513-82D5-7CC8-197E52282BC2}"/>
              </a:ext>
            </a:extLst>
          </p:cNvPr>
          <p:cNvSpPr txBox="1"/>
          <p:nvPr/>
        </p:nvSpPr>
        <p:spPr>
          <a:xfrm>
            <a:off x="3483667" y="414838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288693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5005</TotalTime>
  <Words>956</Words>
  <Application>Microsoft Office PowerPoint</Application>
  <PresentationFormat>Widescreen</PresentationFormat>
  <Paragraphs>214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Courier New</vt:lpstr>
      <vt:lpstr>Google Sans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39</cp:revision>
  <dcterms:created xsi:type="dcterms:W3CDTF">2022-08-21T16:55:59Z</dcterms:created>
  <dcterms:modified xsi:type="dcterms:W3CDTF">2024-01-25T15:57:35Z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